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0" r:id="rId2"/>
    <p:sldId id="326" r:id="rId3"/>
    <p:sldId id="271" r:id="rId4"/>
    <p:sldId id="277" r:id="rId5"/>
    <p:sldId id="275" r:id="rId6"/>
    <p:sldId id="286" r:id="rId7"/>
    <p:sldId id="327" r:id="rId8"/>
    <p:sldId id="290" r:id="rId9"/>
    <p:sldId id="302" r:id="rId10"/>
    <p:sldId id="303" r:id="rId11"/>
    <p:sldId id="310" r:id="rId12"/>
    <p:sldId id="306" r:id="rId13"/>
    <p:sldId id="315" r:id="rId14"/>
    <p:sldId id="328" r:id="rId15"/>
    <p:sldId id="334" r:id="rId16"/>
    <p:sldId id="296" r:id="rId17"/>
    <p:sldId id="329" r:id="rId18"/>
    <p:sldId id="320" r:id="rId19"/>
    <p:sldId id="300" r:id="rId20"/>
    <p:sldId id="312" r:id="rId21"/>
    <p:sldId id="322" r:id="rId22"/>
    <p:sldId id="335" r:id="rId23"/>
    <p:sldId id="311" r:id="rId24"/>
    <p:sldId id="293" r:id="rId25"/>
    <p:sldId id="292" r:id="rId26"/>
    <p:sldId id="295" r:id="rId27"/>
    <p:sldId id="297" r:id="rId28"/>
    <p:sldId id="336" r:id="rId29"/>
    <p:sldId id="337" r:id="rId30"/>
    <p:sldId id="338" r:id="rId31"/>
    <p:sldId id="314" r:id="rId32"/>
    <p:sldId id="319" r:id="rId33"/>
    <p:sldId id="321" r:id="rId34"/>
    <p:sldId id="27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4D1BD"/>
    <a:srgbClr val="9F9FC3"/>
    <a:srgbClr val="595A5A"/>
    <a:srgbClr val="686868"/>
    <a:srgbClr val="676A6E"/>
    <a:srgbClr val="212B3E"/>
    <a:srgbClr val="626160"/>
    <a:srgbClr val="666668"/>
    <a:srgbClr val="5A5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0" autoAdjust="0"/>
    <p:restoredTop sz="64384" autoAdjust="0"/>
  </p:normalViewPr>
  <p:slideViewPr>
    <p:cSldViewPr snapToGrid="0">
      <p:cViewPr varScale="1">
        <p:scale>
          <a:sx n="38" d="100"/>
          <a:sy n="38" d="100"/>
        </p:scale>
        <p:origin x="17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F79E3-9CCF-4C40-BD3C-30DAE51052A8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7330-15E6-4B14-8171-E95DF97A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79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5A1B8-0986-2B54-C097-0A022ACF5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516E44-4C67-F1C2-6597-4460A3E2D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078BD-D2A6-8968-8E53-A66E5E3E8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9D35C-C141-DA9E-4F0C-5B31553ED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51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4A8BE-A66A-093A-794D-5815F9D58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B5D70D-9604-9E18-F228-C8F695CDD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EEB9C-78F0-26E3-5B10-165975A93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 on sait que la </a:t>
            </a:r>
            <a:r>
              <a:rPr lang="fr-FR" dirty="0" err="1"/>
              <a:t>neurolistériose</a:t>
            </a:r>
            <a:r>
              <a:rPr lang="fr-FR" dirty="0"/>
              <a:t> peut prendre différents aspects notamment une encéphalite/</a:t>
            </a:r>
            <a:r>
              <a:rPr lang="fr-FR" dirty="0" err="1"/>
              <a:t>rhombencéphalite</a:t>
            </a:r>
            <a:r>
              <a:rPr lang="fr-FR" dirty="0"/>
              <a:t> au stade </a:t>
            </a:r>
            <a:r>
              <a:rPr lang="fr-FR" dirty="0" err="1"/>
              <a:t>présuppuratif</a:t>
            </a:r>
            <a:r>
              <a:rPr lang="fr-FR" dirty="0"/>
              <a:t> </a:t>
            </a:r>
          </a:p>
          <a:p>
            <a:r>
              <a:rPr lang="fr-FR" dirty="0"/>
              <a:t>Des abcés avec une restriction de l’ADC et un réhaussement annulaire </a:t>
            </a:r>
          </a:p>
          <a:p>
            <a:r>
              <a:rPr lang="fr-FR" dirty="0"/>
              <a:t>Et puis également une méningite avec des prises de contrastes leptoméningées et des paires crâniennes…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3802F-A23F-94EF-F1B6-82159757C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05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1352D-D914-6B23-666C-02A5C400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91204-E74E-C6E9-F8AA-F499B88A33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9EFF1-63F9-0A34-EAF8-7643219D6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Dans les suites de l’examen et de notre suspicion diagnostique, la patiente a été mise sous Amoxicilline gentamycine et acyclovir… </a:t>
            </a:r>
          </a:p>
          <a:p>
            <a:r>
              <a:rPr lang="fr-FR" dirty="0"/>
              <a:t>Mais ce qui va se passer c’est que au bout de 3 jours d’antibiothérapie…le 08 mars, elle va s’aggraver…</a:t>
            </a:r>
          </a:p>
          <a:p>
            <a:r>
              <a:rPr lang="fr-FR" dirty="0"/>
              <a:t>Un scanner de principe avait été demandé qui ne montrait pas de signes d’engagement et elle va alors être admise en réanimation…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E1EBA-CC12-F9A6-9F6D-78839F39B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2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722A6-1EB4-E245-8E27-53E40AA8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7A67F-3513-2603-79D1-EC9958DAB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D2B413-28CB-AC46-11D9-C7C5813CC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Entre temps une grosse enquête étiologique a été lancée… </a:t>
            </a:r>
          </a:p>
          <a:p>
            <a:r>
              <a:rPr lang="fr-FR" dirty="0"/>
              <a:t>Et les résultats nous ont un peu refroidi…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7D167-716D-8983-DE9E-9631566BD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63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5921E-0DC2-471E-4BD0-8ABB4A418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870FC-B01F-2772-1750-2E6BB4126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FEE56-E4FD-97B9-9F57-2482F610F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 devant la poursuite de l’aggravation de son état de conscience, il est décidé d’une biopsie cérébrale le 13/03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9BFB2-45FD-069C-C077-4F9E95600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78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CEC32-CA18-CB44-9B52-F589BE3B5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0CCD5E-9671-A451-9F82-1A25F103D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DB1B27-6B6A-5DD6-E54E-1D21D405E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B3AE4-7D42-DFDC-E6EE-32301760F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31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DF230-09BF-9813-69A4-1F1E5EF40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078C00-01BA-55C9-E63D-E7A5380057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764CE0-CF14-D9A5-4B71-372535C61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7AC27-5B09-02D0-6FB7-F58163DF1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77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A6F1E-1972-173F-1027-C53C709E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F0F631-88EB-04ED-EC3C-F5D617079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D54BC5-5292-5776-AFDB-2B14E10A6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9957F-B553-81C3-10B1-C2445B476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91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BBA9C-9E3D-5072-BD85-657E063A2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27478D-B8E8-519F-FFC2-98F29B4FB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AA4FBF-CD08-45E9-1676-FAFD78EF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B70C3-5947-64C0-D69F-7B414521A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94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4A4D2-2CAD-9879-BF85-A78D39EF1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0D099-B35E-1CF0-DE65-CD69E5583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94547-3BF3-227C-2B69-1452A548E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Mise sous corticoïdes…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3973F-AE6C-1155-87EF-252BF210D7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44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7F7F8-AE79-AA04-25B4-299EB7C5C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ACCC33-369F-A031-2762-91925FF09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C39C80-BAF0-7B08-EC45-4A1B0E7B9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 IRM médullaire et une perfusion et spectroscopie ont été demandé trés vite après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3605A-455A-8294-2B3B-A9BCC295C6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88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22C16-8258-CC3C-6F5C-72575F49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98609-3205-754B-796C-4CC7B3292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80AF7-A4AE-587A-5B06-B9B2B9DE3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B5557-E8B0-5843-1971-465184322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896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88A23-9CE6-2819-C09B-1C88D3884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4C7DE6-556E-CB40-85D8-804B1ADF8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39C19-9FC8-D933-F0A1-2753A81B4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 15jours plus tard une IRM de contrôle </a:t>
            </a:r>
          </a:p>
          <a:p>
            <a:r>
              <a:rPr lang="fr-FR" dirty="0" err="1"/>
              <a:t>Discréte</a:t>
            </a:r>
            <a:r>
              <a:rPr lang="fr-FR" dirty="0"/>
              <a:t> amélioration radiologique, sans amélioration clinique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EC643-4539-543E-3AF5-29DD8786E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73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E57FF-3784-7018-2DD2-A3755ADE4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081CA-6C05-878C-50AF-623FCF06A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0E524-CA42-07C4-A857-A8EEACDD8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B5F4A-94DC-4656-53F8-BB76A03AC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607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EF93-E9AB-C9B1-1AE2-F2240741C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2359B7-4A15-5B57-73BA-E47F844F1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A22FA-EED5-D9F8-A89E-304D1A921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BF0F2-ED4D-8468-49A9-3B100F908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63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3AEBD-5F19-33AB-C19A-265373523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412565-457A-FF50-2B30-86146D63C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C732D7-0EE2-0798-0EAE-E3F7E14C8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AD829-CDA9-0ABF-9273-C96D54394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19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14EB4-D4F3-E7BB-C11F-5896199D6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72A43A-5D2F-32F8-56F8-C9BE0193A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407F3-8B87-6C42-833F-E606B45DA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B105A-19BA-9FD7-D537-A662975CB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117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8D5FF-3B8F-D1BD-ED4A-41157BA62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B34B8-95E5-419A-9B8B-C2590FEC6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13A58-CE46-4B9E-3EBC-CBB86C194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149FD-331C-1C9E-2E5D-19A6F0B50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8384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0C7B8-79D9-BE0A-9694-3C1D5578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FB262B-CA2E-D568-5401-86B9E24B7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860780-91A1-C9A4-332B-6A7F83D00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23EE8-B17E-D4DF-DD82-CC6EFACE9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82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31466-17E7-490F-8C64-42C7254A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11E2B6-28B2-9FD0-3256-923422480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665CAC-BE09-300F-8D23-FE888B99B9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même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été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discuter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zébre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 le coup … la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rhombencéphalite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Bickerstaff…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2DF57-3490-64E5-B9AF-4DA714931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962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44C90-9D62-30E3-CDB2-BBE2FBEB0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6D199E-8060-3E3F-87DD-C057D1933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D55ED-8485-2DB9-B008-96F9BA716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1A8DA-4D3C-C5A0-8640-BB9C66815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333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4155D-37D8-E7AC-24A3-C6A27364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698309-548B-B8F2-1AC6-23971332F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A276A-35E1-0FA0-06EC-9E073DD9F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98419-989F-308D-5B9B-F4C7483BDF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9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BFAE3-199F-6201-4893-B431E8361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1839D-E062-5750-961C-59523403E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E4B357-9FAA-7D5C-7644-7D6BCE60C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DEC5D-BFA6-FBE0-7C6F-B42F92D60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789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CD7DA-1F13-1F51-3A39-4319FC21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368DDF-F84B-364E-DDB5-AD378D452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41A98B-A7C9-297B-C62A-A04890428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A372D-0015-5C34-60E1-2783F764D8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246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1A749-CE45-2F5C-F6F1-BDA66213E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08E42-C419-0AF4-D739-6C220B09B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FD1716-CD38-B3D2-AF3D-62CCEF277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C7FEC-02FD-0AE4-0CA3-4338FD7F5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669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385DD-CBA1-7AAC-46EB-23457CBDE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FEDCB-B645-86A5-F3F0-0A5AA5119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CBA017-E555-E6AB-9182-1CBBD3CA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30CE5-175B-9755-17B9-70C537EDE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354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2D0D8-DBCC-F9C9-180A-627155DA6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97BAC-43FB-9765-E879-05D29E504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82D727-DCEF-DE7F-3F7F-3FC6EB2F2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Malgré la bonne évolution radiologique, cliniquement, la patiente a du bénéficier d’échanges plasmatiques et de cure d’immunoglobulines répétées…et après 2 mois, il est enfin décidé il y a quelques semaines de sa sortie de réanimation.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1A559-B61B-0631-4F71-197DDA2AA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724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0B302-9029-F116-EBE4-1759B770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78DE39-43B6-7D23-0D18-BC40D6DDF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C1D18-9B48-761E-A59A-8DEB78D60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AF512-4BFA-FE0E-0430-C64030B07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33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7CFF-A663-24B3-B36A-845FAD6CD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224587-EA46-936C-7738-D52F2A264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3E698-1B71-CCFB-240A-7F553301B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L’histoire de </a:t>
            </a:r>
            <a:r>
              <a:rPr lang="fr-FR" dirty="0" err="1"/>
              <a:t>mme</a:t>
            </a:r>
            <a:r>
              <a:rPr lang="fr-FR" dirty="0"/>
              <a:t> AM commence le 04/03/2026 lors qu’elle consulte pour une </a:t>
            </a:r>
            <a:r>
              <a:rPr lang="fr-FR" dirty="0" err="1"/>
              <a:t>aphagie</a:t>
            </a:r>
            <a:r>
              <a:rPr lang="fr-FR" dirty="0"/>
              <a:t> et dysphagie sur une mycose buccale traitée de 5 jours par Fungizone, elle décrit également des céphalées en barre depuis 1 semaine. L’examen neurologique ne retrouvait rien hormis des </a:t>
            </a:r>
            <a:r>
              <a:rPr lang="fr-FR" dirty="0" err="1"/>
              <a:t>picottements</a:t>
            </a:r>
            <a:r>
              <a:rPr lang="fr-FR" dirty="0"/>
              <a:t> de la face, des </a:t>
            </a:r>
            <a:r>
              <a:rPr lang="fr-FR" dirty="0" err="1"/>
              <a:t>lévres</a:t>
            </a:r>
            <a:r>
              <a:rPr lang="fr-FR" dirty="0"/>
              <a:t> et de la langue.</a:t>
            </a:r>
          </a:p>
          <a:p>
            <a:r>
              <a:rPr lang="fr-FR" dirty="0"/>
              <a:t>Elle est réadressée le lendemain aux urgences, donc le 05 mars pour un ralentissement psychomoteur et… Cette fois ci à l’examen on retrouve une patiente </a:t>
            </a:r>
          </a:p>
          <a:p>
            <a:r>
              <a:rPr lang="fr-FR" dirty="0"/>
              <a:t>Pas de syndrome méningé</a:t>
            </a:r>
          </a:p>
          <a:p>
            <a:r>
              <a:rPr lang="fr-FR" dirty="0"/>
              <a:t>C’est ainsi que le 06 mars elle est hospitalisée, et nous sommes contactés pour une IRM cérébrale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B79F4-F463-19A6-F39C-851A736FC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46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57E65-AB9A-1B99-2737-70C3BD5CD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15549-711F-B3B8-3EAF-42192E1C6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22E31-3AC5-FAFC-124F-D7B5695E2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Multiples lésions en hypersignal T2 et FLAIR </a:t>
            </a:r>
          </a:p>
          <a:p>
            <a:r>
              <a:rPr lang="fr-FR" dirty="0"/>
              <a:t>La principale/plus volumineuse est </a:t>
            </a:r>
            <a:r>
              <a:rPr lang="fr-FR" dirty="0" err="1"/>
              <a:t>pontomésencéphalique</a:t>
            </a:r>
            <a:r>
              <a:rPr lang="fr-FR" dirty="0"/>
              <a:t> et engendrait un effet de masse sur l’aqueduc du mésencéphale, sans hydrocéphalie associée, et semblait s’étendre en paraventriculaire à gauche </a:t>
            </a:r>
          </a:p>
          <a:p>
            <a:r>
              <a:rPr lang="fr-FR" dirty="0"/>
              <a:t>Et il en existait aussi d’autres lésions de même nature temporo polaire droit et insulaire droit</a:t>
            </a:r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0D6FA-4512-02B8-6A54-112CF534E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68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97BA5-CF35-9517-6CAE-660CDD7E9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47E26-3A08-CD84-932F-8112F3005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F6CDF-ADC8-24A2-B1B6-9D5C85894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Ces lésions présentaient toutes un ADC élevé </a:t>
            </a:r>
          </a:p>
          <a:p>
            <a:r>
              <a:rPr lang="fr-FR" dirty="0"/>
              <a:t>Prises de contrastes mal définies, plutôt irrégulières avec également une prise de contraste </a:t>
            </a:r>
            <a:r>
              <a:rPr lang="fr-FR" dirty="0" err="1"/>
              <a:t>leptoméningée</a:t>
            </a:r>
            <a:r>
              <a:rPr lang="fr-FR" dirty="0"/>
              <a:t> de la citerne interpédonculaire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0CB77-2CC5-E827-B93B-6C05D7A22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5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A15CE-280D-3871-991B-82F5ECCF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3619D-B7D4-3492-FC35-DFD01C2B6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FD385D-E7C7-4DF3-DC6B-1E05DA864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20851-A4D2-8DF6-6EE7-F642476B2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32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1B72F-C661-71F0-6811-D91B9107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0D82A1-1068-7D05-0EFB-3647481D2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A7B61-71BF-DFA0-D60D-3E26AA2E8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B1048-6E8B-73CC-8320-8B316A6C2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53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849FE-C13B-665A-4169-E98CA0B32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532BB-47A2-59E9-36C6-C9B032D46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DD198-7214-77C2-27A3-FDE4FDDEE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DB58B-85FA-ABE1-DDD6-DF8195033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8E9F0-4ED9-4AE3-8F97-29C8D74559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9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2C08-F40B-6E8F-9640-AB65D1BE7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1CF2D-43DA-C858-E5F6-9A872F94D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35649-3131-863B-E254-B096B190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2436C-951C-F6C9-A4F6-0AA63586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86670-31A5-FFEA-E49E-0BBAF478D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6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F0AFB-D442-917B-29A1-F6395915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96929F-8C40-AE0F-5436-07300AB2B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E00D1-A107-CA17-739C-1C44D6F2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6D09E-ED3D-9925-E756-936A6B8D9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69CEB-B4C8-A4A1-4873-F80D099B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3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466A7B-9B3A-72A7-8D2E-F6C328E9B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09F0F3-044F-6472-B695-16BCEBCD8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E3182-6BF3-69FF-9C88-1ACFEEEA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38BDB-1FC6-E951-0304-72362489D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5400C-E524-B504-0C6F-2A2E0412E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68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BDC14-F599-16D8-A963-3D0C1750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B51C6-8474-EA3A-FB14-CFBC94A1E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17A1-2EB4-F5DA-EC46-A1FAB63A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39138-2C17-A516-387A-2DD449FE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747DC-9C72-1B70-B091-9163BDB3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7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FA1E8-D0BA-CD08-A903-03A19FDF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4CCAF-AA6E-C5BE-1D17-9CF460882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48C1E-B1D1-17E1-EC04-B6DAF24CF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FA630-C6B0-475D-69F8-BEC9FB61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4B3C2-E7C6-8ECA-0B90-B35716BF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7DA5C-FB22-8576-C856-A3C92E6C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770B7-32CA-C22E-CA9D-79DDA6E271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FD72B-CAE3-F070-8E81-B64C9FEBF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BD96D7-FB39-F299-EC80-82FC175A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FFAE5-EFBF-4423-840C-E3ECFD0EF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BC171-7480-854F-9CEA-3B0AC943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74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533B7-F4CC-27EC-7DD8-49AD958FD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172D4-1012-7153-5FB4-24A3EE821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E5902-1061-48B9-88DE-DC750C679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E8080F-E78A-F24B-E3EC-177CBFF3D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6AB87-DA71-10F2-25EA-F2D912917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8D619-21F0-AD5E-0119-B0D08EDC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6B8C88-E669-FB00-28B2-68AA1738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07294-4736-F45F-A517-52E1598A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2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E14F9-CCB1-CE74-4495-1CCC5DAE8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E7D93-73C3-8C7B-5601-436835FE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31FD9-D76B-3083-7256-344601A6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3C530-8220-F272-4984-9693B898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2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E7CA2D-E8A8-6368-0702-117B72DD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0B2F26-2269-1E76-14AB-2203CF23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81115-9EFD-C553-C1F6-52A9C9D4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90F18-54E2-A322-8E8A-278640CD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35E9F-EF67-5ECB-712E-046A0F885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6BCFC-52CB-FA02-D434-C8372CE0B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5C3F6-DD72-7204-F462-7788B16F5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35572-9CBC-AB8E-1730-FE793B73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1053F-9810-C6AA-C174-797AD312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9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3590-645C-F0C7-60CD-87817973D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AF2AEB-BE61-4751-AA53-28EF321E30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E467-3980-8068-C292-F1C5B2821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70B39-C6B9-A06E-5ECC-2EE758F1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02FFB-3EFE-0D44-77FE-CF766483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35564-E44E-71AE-3FFA-0C3ED4399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40E136-2417-0BD7-805A-E583D639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35241-8A68-A177-F2DE-CEA64FC44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2AE1A-6D96-C771-180D-2418BD264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16C11-6B28-4332-BD87-9AA7E65BC10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9013C-E3C1-9B5A-8EC4-8077BC99D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7DDE4-A827-5897-7158-DC4A153B4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D8580-299C-4F40-A8E4-568E69A6B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9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jp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0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6.wdp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0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.jp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6.wdp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5" Type="http://schemas.openxmlformats.org/officeDocument/2006/relationships/image" Target="../media/image53.png"/><Relationship Id="rId10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.jp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.jp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.jp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.jp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.jp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microsoft.com/office/2007/relationships/hdphoto" Target="../media/hdphoto3.wdp"/><Relationship Id="rId5" Type="http://schemas.openxmlformats.org/officeDocument/2006/relationships/image" Target="../media/image92.png"/><Relationship Id="rId10" Type="http://schemas.openxmlformats.org/officeDocument/2006/relationships/image" Target="../media/image28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29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29.png"/><Relationship Id="rId9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.jp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63.png"/><Relationship Id="rId5" Type="http://schemas.openxmlformats.org/officeDocument/2006/relationships/image" Target="../media/image98.png"/><Relationship Id="rId10" Type="http://schemas.openxmlformats.org/officeDocument/2006/relationships/image" Target="../media/image62.png"/><Relationship Id="rId4" Type="http://schemas.openxmlformats.org/officeDocument/2006/relationships/image" Target="../media/image64.png"/><Relationship Id="rId9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6.wdp"/><Relationship Id="rId18" Type="http://schemas.openxmlformats.org/officeDocument/2006/relationships/image" Target="../media/image103.png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46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33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5" Type="http://schemas.openxmlformats.org/officeDocument/2006/relationships/image" Target="../media/image53.png"/><Relationship Id="rId10" Type="http://schemas.openxmlformats.org/officeDocument/2006/relationships/image" Target="../media/image44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hss.edu/health-library/conditions-and-treatments/complexcase-intravascular-lymphoma-of-the-brain?utm_source=chatgpt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microsoft.com/office/2007/relationships/hdphoto" Target="../media/hdphoto3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40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183F7B-E2D5-54B8-F02B-41CA5E717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E43D62D-AEFF-109D-400B-DA5322639A31}"/>
              </a:ext>
            </a:extLst>
          </p:cNvPr>
          <p:cNvGrpSpPr/>
          <p:nvPr/>
        </p:nvGrpSpPr>
        <p:grpSpPr>
          <a:xfrm>
            <a:off x="-112294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79915C-5BB5-F3C6-394A-ECA6D4669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C59837E-2902-C90A-2000-67429555B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32D94EB-8494-2FC3-532B-317B93368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8E5ADD4-FDDA-EB1B-DC1D-958BD3B6010F}"/>
              </a:ext>
            </a:extLst>
          </p:cNvPr>
          <p:cNvSpPr/>
          <p:nvPr/>
        </p:nvSpPr>
        <p:spPr>
          <a:xfrm>
            <a:off x="1231371" y="1310931"/>
            <a:ext cx="9771458" cy="4236138"/>
          </a:xfrm>
          <a:prstGeom prst="rect">
            <a:avLst/>
          </a:prstGeom>
          <a:solidFill>
            <a:srgbClr val="FEF9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EE40F5E-1D7B-E746-C53C-9E9AAA3C6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70" y="1036066"/>
            <a:ext cx="9771459" cy="14910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6BB89D-3E5A-00E9-FFB8-6F4615081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33" y="4935805"/>
            <a:ext cx="2638937" cy="5305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6167214-8A57-CC29-A6A0-669CF27C0BAA}"/>
              </a:ext>
            </a:extLst>
          </p:cNvPr>
          <p:cNvSpPr txBox="1"/>
          <p:nvPr/>
        </p:nvSpPr>
        <p:spPr>
          <a:xfrm>
            <a:off x="5763263" y="5085404"/>
            <a:ext cx="5642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Damya SLIMANI – Stagiaire associée/FFI</a:t>
            </a:r>
            <a:endParaRPr lang="en-US" sz="2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8C9FA1-67B0-2069-073F-2DC3F71957BC}"/>
              </a:ext>
            </a:extLst>
          </p:cNvPr>
          <p:cNvSpPr txBox="1"/>
          <p:nvPr/>
        </p:nvSpPr>
        <p:spPr>
          <a:xfrm>
            <a:off x="2543700" y="2868808"/>
            <a:ext cx="74114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2C3494"/>
                </a:solidFill>
              </a:rPr>
              <a:t>A propos d’un cas …</a:t>
            </a:r>
            <a:endParaRPr lang="en-US" sz="6600" b="1" dirty="0">
              <a:solidFill>
                <a:srgbClr val="2C3494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1864A4A-9442-A90A-76CB-CEE0C4683FAA}"/>
              </a:ext>
            </a:extLst>
          </p:cNvPr>
          <p:cNvSpPr/>
          <p:nvPr/>
        </p:nvSpPr>
        <p:spPr>
          <a:xfrm>
            <a:off x="7490564" y="1309224"/>
            <a:ext cx="1257104" cy="907883"/>
          </a:xfrm>
          <a:custGeom>
            <a:avLst/>
            <a:gdLst>
              <a:gd name="csX0" fmla="*/ 0 w 1257104"/>
              <a:gd name="csY0" fmla="*/ 18535 h 907883"/>
              <a:gd name="csX1" fmla="*/ 0 w 1257104"/>
              <a:gd name="csY1" fmla="*/ 18535 h 907883"/>
              <a:gd name="csX2" fmla="*/ 175365 w 1257104"/>
              <a:gd name="csY2" fmla="*/ 6009 h 907883"/>
              <a:gd name="csX3" fmla="*/ 576198 w 1257104"/>
              <a:gd name="csY3" fmla="*/ 31061 h 907883"/>
              <a:gd name="csX4" fmla="*/ 676406 w 1257104"/>
              <a:gd name="csY4" fmla="*/ 93691 h 907883"/>
              <a:gd name="csX5" fmla="*/ 739036 w 1257104"/>
              <a:gd name="csY5" fmla="*/ 131269 h 907883"/>
              <a:gd name="csX6" fmla="*/ 776614 w 1257104"/>
              <a:gd name="csY6" fmla="*/ 156321 h 907883"/>
              <a:gd name="csX7" fmla="*/ 814192 w 1257104"/>
              <a:gd name="csY7" fmla="*/ 168847 h 907883"/>
              <a:gd name="csX8" fmla="*/ 977031 w 1257104"/>
              <a:gd name="csY8" fmla="*/ 281581 h 907883"/>
              <a:gd name="csX9" fmla="*/ 1039661 w 1257104"/>
              <a:gd name="csY9" fmla="*/ 394316 h 907883"/>
              <a:gd name="csX10" fmla="*/ 1102291 w 1257104"/>
              <a:gd name="csY10" fmla="*/ 444420 h 907883"/>
              <a:gd name="csX11" fmla="*/ 1177447 w 1257104"/>
              <a:gd name="csY11" fmla="*/ 569680 h 907883"/>
              <a:gd name="csX12" fmla="*/ 1202499 w 1257104"/>
              <a:gd name="csY12" fmla="*/ 607258 h 907883"/>
              <a:gd name="csX13" fmla="*/ 1252603 w 1257104"/>
              <a:gd name="csY13" fmla="*/ 757571 h 907883"/>
              <a:gd name="csX14" fmla="*/ 1240077 w 1257104"/>
              <a:gd name="csY14" fmla="*/ 857779 h 907883"/>
              <a:gd name="csX15" fmla="*/ 914400 w 1257104"/>
              <a:gd name="csY15" fmla="*/ 870305 h 907883"/>
              <a:gd name="csX16" fmla="*/ 638828 w 1257104"/>
              <a:gd name="csY16" fmla="*/ 882831 h 907883"/>
              <a:gd name="csX17" fmla="*/ 413359 w 1257104"/>
              <a:gd name="csY17" fmla="*/ 907883 h 907883"/>
              <a:gd name="csX18" fmla="*/ 137787 w 1257104"/>
              <a:gd name="csY18" fmla="*/ 895357 h 907883"/>
              <a:gd name="csX19" fmla="*/ 87683 w 1257104"/>
              <a:gd name="csY19" fmla="*/ 882831 h 907883"/>
              <a:gd name="csX20" fmla="*/ 62631 w 1257104"/>
              <a:gd name="csY20" fmla="*/ 832727 h 907883"/>
              <a:gd name="csX21" fmla="*/ 37578 w 1257104"/>
              <a:gd name="csY21" fmla="*/ 807675 h 907883"/>
              <a:gd name="csX22" fmla="*/ 25052 w 1257104"/>
              <a:gd name="csY22" fmla="*/ 632310 h 907883"/>
              <a:gd name="csX23" fmla="*/ 12526 w 1257104"/>
              <a:gd name="csY23" fmla="*/ 569680 h 907883"/>
              <a:gd name="csX24" fmla="*/ 0 w 1257104"/>
              <a:gd name="csY24" fmla="*/ 481998 h 907883"/>
              <a:gd name="csX25" fmla="*/ 0 w 1257104"/>
              <a:gd name="csY25" fmla="*/ 18535 h 9078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1257104" h="907883">
                <a:moveTo>
                  <a:pt x="0" y="18535"/>
                </a:moveTo>
                <a:lnTo>
                  <a:pt x="0" y="18535"/>
                </a:lnTo>
                <a:cubicBezTo>
                  <a:pt x="58455" y="14360"/>
                  <a:pt x="116761" y="6009"/>
                  <a:pt x="175365" y="6009"/>
                </a:cubicBezTo>
                <a:cubicBezTo>
                  <a:pt x="512873" y="6009"/>
                  <a:pt x="427924" y="-18364"/>
                  <a:pt x="576198" y="31061"/>
                </a:cubicBezTo>
                <a:cubicBezTo>
                  <a:pt x="642135" y="96998"/>
                  <a:pt x="581513" y="46245"/>
                  <a:pt x="676406" y="93691"/>
                </a:cubicBezTo>
                <a:cubicBezTo>
                  <a:pt x="698182" y="104579"/>
                  <a:pt x="718390" y="118366"/>
                  <a:pt x="739036" y="131269"/>
                </a:cubicBezTo>
                <a:cubicBezTo>
                  <a:pt x="751802" y="139248"/>
                  <a:pt x="763149" y="149588"/>
                  <a:pt x="776614" y="156321"/>
                </a:cubicBezTo>
                <a:cubicBezTo>
                  <a:pt x="788424" y="162226"/>
                  <a:pt x="802567" y="162587"/>
                  <a:pt x="814192" y="168847"/>
                </a:cubicBezTo>
                <a:cubicBezTo>
                  <a:pt x="935914" y="234390"/>
                  <a:pt x="911834" y="216386"/>
                  <a:pt x="977031" y="281581"/>
                </a:cubicBezTo>
                <a:cubicBezTo>
                  <a:pt x="990568" y="308657"/>
                  <a:pt x="1021684" y="374092"/>
                  <a:pt x="1039661" y="394316"/>
                </a:cubicBezTo>
                <a:cubicBezTo>
                  <a:pt x="1057423" y="414298"/>
                  <a:pt x="1084406" y="424548"/>
                  <a:pt x="1102291" y="444420"/>
                </a:cubicBezTo>
                <a:cubicBezTo>
                  <a:pt x="1150253" y="497711"/>
                  <a:pt x="1146682" y="515842"/>
                  <a:pt x="1177447" y="569680"/>
                </a:cubicBezTo>
                <a:cubicBezTo>
                  <a:pt x="1184916" y="582751"/>
                  <a:pt x="1196908" y="593280"/>
                  <a:pt x="1202499" y="607258"/>
                </a:cubicBezTo>
                <a:cubicBezTo>
                  <a:pt x="1222114" y="656295"/>
                  <a:pt x="1252603" y="757571"/>
                  <a:pt x="1252603" y="757571"/>
                </a:cubicBezTo>
                <a:cubicBezTo>
                  <a:pt x="1248428" y="790974"/>
                  <a:pt x="1272012" y="847134"/>
                  <a:pt x="1240077" y="857779"/>
                </a:cubicBezTo>
                <a:cubicBezTo>
                  <a:pt x="1137013" y="892134"/>
                  <a:pt x="1022945" y="865782"/>
                  <a:pt x="914400" y="870305"/>
                </a:cubicBezTo>
                <a:lnTo>
                  <a:pt x="638828" y="882831"/>
                </a:lnTo>
                <a:cubicBezTo>
                  <a:pt x="598867" y="887826"/>
                  <a:pt x="445111" y="907883"/>
                  <a:pt x="413359" y="907883"/>
                </a:cubicBezTo>
                <a:cubicBezTo>
                  <a:pt x="321407" y="907883"/>
                  <a:pt x="229644" y="899532"/>
                  <a:pt x="137787" y="895357"/>
                </a:cubicBezTo>
                <a:cubicBezTo>
                  <a:pt x="121086" y="891182"/>
                  <a:pt x="100908" y="893852"/>
                  <a:pt x="87683" y="882831"/>
                </a:cubicBezTo>
                <a:cubicBezTo>
                  <a:pt x="73338" y="870877"/>
                  <a:pt x="72989" y="848263"/>
                  <a:pt x="62631" y="832727"/>
                </a:cubicBezTo>
                <a:cubicBezTo>
                  <a:pt x="56080" y="822901"/>
                  <a:pt x="45929" y="816026"/>
                  <a:pt x="37578" y="807675"/>
                </a:cubicBezTo>
                <a:cubicBezTo>
                  <a:pt x="33403" y="749220"/>
                  <a:pt x="31187" y="690592"/>
                  <a:pt x="25052" y="632310"/>
                </a:cubicBezTo>
                <a:cubicBezTo>
                  <a:pt x="22823" y="611137"/>
                  <a:pt x="16026" y="590680"/>
                  <a:pt x="12526" y="569680"/>
                </a:cubicBezTo>
                <a:cubicBezTo>
                  <a:pt x="7672" y="540558"/>
                  <a:pt x="4175" y="511225"/>
                  <a:pt x="0" y="481998"/>
                </a:cubicBezTo>
                <a:cubicBezTo>
                  <a:pt x="15862" y="164755"/>
                  <a:pt x="0" y="95779"/>
                  <a:pt x="0" y="18535"/>
                </a:cubicBezTo>
                <a:close/>
              </a:path>
            </a:pathLst>
          </a:custGeom>
          <a:solidFill>
            <a:srgbClr val="FEF9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50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E4BD67-63B4-93D8-29A1-453D74FFC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9A1136E-6561-09FC-0FED-BE3F4FE67105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AFE3AB2-6DA3-396E-76A0-53F7BD085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27D63CC-8779-65BD-E7BE-0618A9597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425260-E3D0-4D50-C653-81DCFF59E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165B4D4-653C-1274-5386-51C5777087C2}"/>
              </a:ext>
            </a:extLst>
          </p:cNvPr>
          <p:cNvSpPr/>
          <p:nvPr/>
        </p:nvSpPr>
        <p:spPr>
          <a:xfrm>
            <a:off x="183923" y="6282372"/>
            <a:ext cx="5447024" cy="505927"/>
          </a:xfrm>
          <a:prstGeom prst="rect">
            <a:avLst/>
          </a:prstGeom>
          <a:solidFill>
            <a:srgbClr val="FCAD7C">
              <a:alpha val="40000"/>
            </a:srgb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400" b="1" dirty="0" err="1">
                <a:solidFill>
                  <a:srgbClr val="2C3494"/>
                </a:solidFill>
              </a:rPr>
              <a:t>Encéphalite</a:t>
            </a:r>
            <a:r>
              <a:rPr lang="en-US" sz="2400" b="1" dirty="0">
                <a:solidFill>
                  <a:srgbClr val="2C3494"/>
                </a:solidFill>
              </a:rPr>
              <a:t>/</a:t>
            </a:r>
            <a:r>
              <a:rPr lang="en-US" sz="2400" b="1" dirty="0" err="1">
                <a:solidFill>
                  <a:srgbClr val="2C3494"/>
                </a:solidFill>
              </a:rPr>
              <a:t>Rhombencéphalite</a:t>
            </a:r>
            <a:endParaRPr lang="fr-FR" sz="2400" b="1" dirty="0">
              <a:solidFill>
                <a:srgbClr val="2C3494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A12B2-CB6E-7C74-CA4A-9F7269D268F1}"/>
              </a:ext>
            </a:extLst>
          </p:cNvPr>
          <p:cNvSpPr/>
          <p:nvPr/>
        </p:nvSpPr>
        <p:spPr>
          <a:xfrm>
            <a:off x="8695549" y="6285599"/>
            <a:ext cx="3191674" cy="499472"/>
          </a:xfrm>
          <a:prstGeom prst="rect">
            <a:avLst/>
          </a:prstGeom>
          <a:solidFill>
            <a:srgbClr val="E44C6E">
              <a:alpha val="40000"/>
            </a:srgb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400" b="1" dirty="0" err="1">
                <a:solidFill>
                  <a:srgbClr val="2C3494"/>
                </a:solidFill>
              </a:rPr>
              <a:t>Méningite</a:t>
            </a:r>
            <a:endParaRPr lang="fr-FR" sz="2400" b="1" dirty="0">
              <a:solidFill>
                <a:srgbClr val="2C3494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3CB284-57EC-4431-D404-A32BF14073CA}"/>
              </a:ext>
            </a:extLst>
          </p:cNvPr>
          <p:cNvSpPr/>
          <p:nvPr/>
        </p:nvSpPr>
        <p:spPr>
          <a:xfrm>
            <a:off x="5720129" y="6285601"/>
            <a:ext cx="2645483" cy="505928"/>
          </a:xfrm>
          <a:prstGeom prst="rect">
            <a:avLst/>
          </a:prstGeom>
          <a:solidFill>
            <a:srgbClr val="2C3494">
              <a:alpha val="40000"/>
            </a:srgb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A</a:t>
            </a:r>
            <a:r>
              <a:rPr lang="en-US" sz="2400" b="1" dirty="0" err="1">
                <a:solidFill>
                  <a:schemeClr val="bg1"/>
                </a:solidFill>
              </a:rPr>
              <a:t>bcès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5475F1-FD85-850A-3106-6EBFFC3B8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814" y="652305"/>
            <a:ext cx="2582185" cy="3190660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EDAF2A-ECCF-9B7C-DCDE-B740431942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373" t="3151" b="21287"/>
          <a:stretch>
            <a:fillRect/>
          </a:stretch>
        </p:blipFill>
        <p:spPr>
          <a:xfrm>
            <a:off x="5734689" y="2647749"/>
            <a:ext cx="2622210" cy="2376789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31886C-C9CA-E64D-F651-8B5DEFBF4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4689" y="643692"/>
            <a:ext cx="2630923" cy="3093724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8A4B17-DC67-F2BF-EF11-A880DF5EA1B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48" b="33651"/>
          <a:stretch>
            <a:fillRect/>
          </a:stretch>
        </p:blipFill>
        <p:spPr>
          <a:xfrm>
            <a:off x="186044" y="3821614"/>
            <a:ext cx="2607796" cy="2400363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AF6CAC1-570E-786D-3A16-072D71BD1CA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180" t="28045" r="1180" b="35646"/>
          <a:stretch>
            <a:fillRect/>
          </a:stretch>
        </p:blipFill>
        <p:spPr>
          <a:xfrm>
            <a:off x="5707571" y="4971070"/>
            <a:ext cx="2649328" cy="1248060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E7AA13E-873E-6BB0-55CF-87408E97F74C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</a:rPr>
              <a:t>NEUROLISTERIOSE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66C37D8-6810-F4E9-452E-B220B868152F}"/>
              </a:ext>
            </a:extLst>
          </p:cNvPr>
          <p:cNvSpPr/>
          <p:nvPr/>
        </p:nvSpPr>
        <p:spPr>
          <a:xfrm>
            <a:off x="0" y="0"/>
            <a:ext cx="1509767" cy="525737"/>
          </a:xfrm>
          <a:prstGeom prst="rect">
            <a:avLst/>
          </a:prstGeom>
          <a:solidFill>
            <a:srgbClr val="FCAD7C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dirty="0" err="1">
                <a:solidFill>
                  <a:srgbClr val="2C3494"/>
                </a:solidFill>
              </a:rPr>
              <a:t>Bactérienne</a:t>
            </a:r>
            <a:endParaRPr lang="fr-FR" sz="2000" b="1" dirty="0">
              <a:solidFill>
                <a:srgbClr val="2C3494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8BC2417F-E6BD-7CA9-758B-D819B593C7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1" t="4637" r="7987" b="11686"/>
          <a:stretch>
            <a:fillRect/>
          </a:stretch>
        </p:blipFill>
        <p:spPr>
          <a:xfrm>
            <a:off x="8688144" y="3570005"/>
            <a:ext cx="3226080" cy="2646801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D5F7CBA-073C-F69B-83F5-31C9EAFED8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t="2943" b="33161"/>
          <a:stretch>
            <a:fillRect/>
          </a:stretch>
        </p:blipFill>
        <p:spPr>
          <a:xfrm>
            <a:off x="8695549" y="661350"/>
            <a:ext cx="3226080" cy="2985165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CE5548B-0E2C-0D7C-5EED-CF92C34641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4614" y="650839"/>
            <a:ext cx="2880575" cy="3639495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4C436A-7494-E089-1997-ADA600A9965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6203" b="15908"/>
          <a:stretch>
            <a:fillRect/>
          </a:stretch>
        </p:blipFill>
        <p:spPr>
          <a:xfrm>
            <a:off x="2752492" y="3819393"/>
            <a:ext cx="2880575" cy="2400362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9466AF7-73CC-9241-D7FE-8957663322FE}"/>
              </a:ext>
            </a:extLst>
          </p:cNvPr>
          <p:cNvCxnSpPr>
            <a:cxnSpLocks/>
          </p:cNvCxnSpPr>
          <p:nvPr/>
        </p:nvCxnSpPr>
        <p:spPr>
          <a:xfrm flipV="1">
            <a:off x="754883" y="2564525"/>
            <a:ext cx="321024" cy="325820"/>
          </a:xfrm>
          <a:prstGeom prst="straightConnector1">
            <a:avLst/>
          </a:prstGeom>
          <a:ln w="47625">
            <a:solidFill>
              <a:srgbClr val="F3D0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B4916F9-B26E-CBA1-940C-37565A922428}"/>
              </a:ext>
            </a:extLst>
          </p:cNvPr>
          <p:cNvCxnSpPr>
            <a:cxnSpLocks/>
          </p:cNvCxnSpPr>
          <p:nvPr/>
        </p:nvCxnSpPr>
        <p:spPr>
          <a:xfrm>
            <a:off x="1629103" y="4099034"/>
            <a:ext cx="305311" cy="444707"/>
          </a:xfrm>
          <a:prstGeom prst="straightConnector1">
            <a:avLst/>
          </a:prstGeom>
          <a:ln w="47625">
            <a:solidFill>
              <a:srgbClr val="F3D0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89CA1F5-562D-1EE9-3924-15EB048138C0}"/>
              </a:ext>
            </a:extLst>
          </p:cNvPr>
          <p:cNvCxnSpPr>
            <a:cxnSpLocks/>
          </p:cNvCxnSpPr>
          <p:nvPr/>
        </p:nvCxnSpPr>
        <p:spPr>
          <a:xfrm flipV="1">
            <a:off x="559670" y="5761273"/>
            <a:ext cx="390425" cy="398043"/>
          </a:xfrm>
          <a:prstGeom prst="straightConnector1">
            <a:avLst/>
          </a:prstGeom>
          <a:ln w="47625">
            <a:solidFill>
              <a:srgbClr val="F3D0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8821983-8CBA-00AC-3673-6B8556B65CFF}"/>
              </a:ext>
            </a:extLst>
          </p:cNvPr>
          <p:cNvCxnSpPr>
            <a:cxnSpLocks/>
          </p:cNvCxnSpPr>
          <p:nvPr/>
        </p:nvCxnSpPr>
        <p:spPr>
          <a:xfrm>
            <a:off x="6222124" y="1998299"/>
            <a:ext cx="470521" cy="216712"/>
          </a:xfrm>
          <a:prstGeom prst="straightConnector1">
            <a:avLst/>
          </a:prstGeom>
          <a:ln w="47625">
            <a:solidFill>
              <a:srgbClr val="A1A1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14AE91D-FEEE-F6D3-B18F-7ACA31472FD5}"/>
              </a:ext>
            </a:extLst>
          </p:cNvPr>
          <p:cNvCxnSpPr>
            <a:cxnSpLocks/>
          </p:cNvCxnSpPr>
          <p:nvPr/>
        </p:nvCxnSpPr>
        <p:spPr>
          <a:xfrm>
            <a:off x="6253077" y="3953081"/>
            <a:ext cx="470521" cy="216712"/>
          </a:xfrm>
          <a:prstGeom prst="straightConnector1">
            <a:avLst/>
          </a:prstGeom>
          <a:ln w="47625">
            <a:solidFill>
              <a:srgbClr val="A1A1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12EA5D1-C587-AB4B-9211-FD7889789A71}"/>
              </a:ext>
            </a:extLst>
          </p:cNvPr>
          <p:cNvCxnSpPr>
            <a:cxnSpLocks/>
          </p:cNvCxnSpPr>
          <p:nvPr/>
        </p:nvCxnSpPr>
        <p:spPr>
          <a:xfrm flipV="1">
            <a:off x="6033384" y="5692478"/>
            <a:ext cx="583276" cy="296966"/>
          </a:xfrm>
          <a:prstGeom prst="straightConnector1">
            <a:avLst/>
          </a:prstGeom>
          <a:ln w="47625">
            <a:solidFill>
              <a:srgbClr val="A1A1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4B2D5D3-9B20-21EA-54B3-AF065720FA35}"/>
              </a:ext>
            </a:extLst>
          </p:cNvPr>
          <p:cNvCxnSpPr>
            <a:cxnSpLocks/>
          </p:cNvCxnSpPr>
          <p:nvPr/>
        </p:nvCxnSpPr>
        <p:spPr>
          <a:xfrm>
            <a:off x="8987432" y="1839454"/>
            <a:ext cx="470521" cy="216712"/>
          </a:xfrm>
          <a:prstGeom prst="straightConnector1">
            <a:avLst/>
          </a:prstGeom>
          <a:ln w="47625">
            <a:solidFill>
              <a:srgbClr val="E6A6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6896330-CDA1-99B8-EA0B-5F4EF0B0950F}"/>
              </a:ext>
            </a:extLst>
          </p:cNvPr>
          <p:cNvCxnSpPr>
            <a:cxnSpLocks/>
          </p:cNvCxnSpPr>
          <p:nvPr/>
        </p:nvCxnSpPr>
        <p:spPr>
          <a:xfrm flipH="1">
            <a:off x="10405607" y="1322629"/>
            <a:ext cx="362060" cy="325502"/>
          </a:xfrm>
          <a:prstGeom prst="straightConnector1">
            <a:avLst/>
          </a:prstGeom>
          <a:ln w="47625">
            <a:solidFill>
              <a:srgbClr val="E6A6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40C745F-B6F4-5E1D-0BCE-B07C68B57053}"/>
              </a:ext>
            </a:extLst>
          </p:cNvPr>
          <p:cNvCxnSpPr>
            <a:cxnSpLocks/>
          </p:cNvCxnSpPr>
          <p:nvPr/>
        </p:nvCxnSpPr>
        <p:spPr>
          <a:xfrm>
            <a:off x="9979548" y="4475687"/>
            <a:ext cx="470521" cy="216712"/>
          </a:xfrm>
          <a:prstGeom prst="straightConnector1">
            <a:avLst/>
          </a:prstGeom>
          <a:ln w="47625">
            <a:solidFill>
              <a:srgbClr val="E6A6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F01A6C0-C980-8CBC-C234-8CAF0116668A}"/>
              </a:ext>
            </a:extLst>
          </p:cNvPr>
          <p:cNvCxnSpPr>
            <a:cxnSpLocks/>
          </p:cNvCxnSpPr>
          <p:nvPr/>
        </p:nvCxnSpPr>
        <p:spPr>
          <a:xfrm>
            <a:off x="9344184" y="4913439"/>
            <a:ext cx="470521" cy="216712"/>
          </a:xfrm>
          <a:prstGeom prst="straightConnector1">
            <a:avLst/>
          </a:prstGeom>
          <a:ln w="47625">
            <a:solidFill>
              <a:srgbClr val="E6A6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349DA3A-F388-2C76-9B9F-A1978D42304B}"/>
              </a:ext>
            </a:extLst>
          </p:cNvPr>
          <p:cNvSpPr txBox="1"/>
          <p:nvPr/>
        </p:nvSpPr>
        <p:spPr>
          <a:xfrm>
            <a:off x="113440" y="643692"/>
            <a:ext cx="19791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Sanchez M, rID-54948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E4B6F6-BFC5-CDD5-85CA-4EDA5D78D7DC}"/>
              </a:ext>
            </a:extLst>
          </p:cNvPr>
          <p:cNvSpPr txBox="1"/>
          <p:nvPr/>
        </p:nvSpPr>
        <p:spPr>
          <a:xfrm>
            <a:off x="2754613" y="3805943"/>
            <a:ext cx="19791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Sanchez M, rID-54948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E43035-9472-C7C9-6262-603ED45725C1}"/>
              </a:ext>
            </a:extLst>
          </p:cNvPr>
          <p:cNvSpPr txBox="1"/>
          <p:nvPr/>
        </p:nvSpPr>
        <p:spPr>
          <a:xfrm>
            <a:off x="183923" y="3861811"/>
            <a:ext cx="14325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Kumar K</a:t>
            </a:r>
            <a:r>
              <a:rPr lang="en-US" sz="800" dirty="0">
                <a:solidFill>
                  <a:schemeClr val="bg1"/>
                </a:solidFill>
                <a:latin typeface="Open Sans" panose="020B0606030504020204" pitchFamily="34" charset="0"/>
              </a:rPr>
              <a:t>, </a:t>
            </a:r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rID-173022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B0E23B-7F52-464C-B513-02BC489FED22}"/>
              </a:ext>
            </a:extLst>
          </p:cNvPr>
          <p:cNvSpPr txBox="1"/>
          <p:nvPr/>
        </p:nvSpPr>
        <p:spPr>
          <a:xfrm>
            <a:off x="5674851" y="663073"/>
            <a:ext cx="19791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Sanchez M, rID-54948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65EC62-D8F6-CBE2-1EE4-78C7E0AE023D}"/>
              </a:ext>
            </a:extLst>
          </p:cNvPr>
          <p:cNvSpPr txBox="1"/>
          <p:nvPr/>
        </p:nvSpPr>
        <p:spPr>
          <a:xfrm>
            <a:off x="5723298" y="3673302"/>
            <a:ext cx="19791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Sanchez M, rID-54948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B58234-C121-EF84-9152-0E104526E616}"/>
              </a:ext>
            </a:extLst>
          </p:cNvPr>
          <p:cNvSpPr txBox="1"/>
          <p:nvPr/>
        </p:nvSpPr>
        <p:spPr>
          <a:xfrm>
            <a:off x="2745019" y="690602"/>
            <a:ext cx="19791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Sanchez M, rID-54948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38A2CD-E458-4367-AAE2-4BCDDF8B575B}"/>
              </a:ext>
            </a:extLst>
          </p:cNvPr>
          <p:cNvSpPr txBox="1"/>
          <p:nvPr/>
        </p:nvSpPr>
        <p:spPr>
          <a:xfrm>
            <a:off x="8653413" y="641194"/>
            <a:ext cx="2316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Yerlikaya et al., 2019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BBEFFC-666D-983D-77C2-CF7CF87499C2}"/>
              </a:ext>
            </a:extLst>
          </p:cNvPr>
          <p:cNvSpPr txBox="1"/>
          <p:nvPr/>
        </p:nvSpPr>
        <p:spPr>
          <a:xfrm>
            <a:off x="8671563" y="3665265"/>
            <a:ext cx="2316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Yerlikaya et al., 2019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6ECF95-DFB3-C77B-F8A8-45E5581FC4A5}"/>
              </a:ext>
            </a:extLst>
          </p:cNvPr>
          <p:cNvSpPr/>
          <p:nvPr/>
        </p:nvSpPr>
        <p:spPr>
          <a:xfrm>
            <a:off x="3734603" y="4827787"/>
            <a:ext cx="942645" cy="854513"/>
          </a:xfrm>
          <a:prstGeom prst="rect">
            <a:avLst/>
          </a:prstGeom>
          <a:noFill/>
          <a:ln w="25400">
            <a:solidFill>
              <a:srgbClr val="F4D1B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F8F191-3956-B7D8-896A-F0D225F49A52}"/>
              </a:ext>
            </a:extLst>
          </p:cNvPr>
          <p:cNvSpPr/>
          <p:nvPr/>
        </p:nvSpPr>
        <p:spPr>
          <a:xfrm>
            <a:off x="3667160" y="2678148"/>
            <a:ext cx="942645" cy="854513"/>
          </a:xfrm>
          <a:prstGeom prst="rect">
            <a:avLst/>
          </a:prstGeom>
          <a:noFill/>
          <a:ln w="25400">
            <a:solidFill>
              <a:srgbClr val="F4D1B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66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CA841-393D-1627-826E-4E0E1073C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F625F6E-5F63-D75E-DA9D-77A15E5293C6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500DCEB-3360-B9BF-0C8B-EDD7CC5CC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CE78AEA-5B77-A783-D3EF-F06361DEA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DC279D0-69F8-D111-E0F5-0177464ED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08D7E2C5-497A-A475-ADC4-3550A197FDE7}"/>
              </a:ext>
            </a:extLst>
          </p:cNvPr>
          <p:cNvSpPr/>
          <p:nvPr/>
        </p:nvSpPr>
        <p:spPr>
          <a:xfrm>
            <a:off x="-187153" y="2525034"/>
            <a:ext cx="12386036" cy="1828800"/>
          </a:xfrm>
          <a:prstGeom prst="rightArrow">
            <a:avLst/>
          </a:prstGeom>
          <a:solidFill>
            <a:srgbClr val="3D414B"/>
          </a:solidFill>
          <a:ln w="50800">
            <a:solidFill>
              <a:srgbClr val="FE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793AFD-C665-C1A1-26C7-9DDD80440873}"/>
              </a:ext>
            </a:extLst>
          </p:cNvPr>
          <p:cNvCxnSpPr>
            <a:cxnSpLocks/>
          </p:cNvCxnSpPr>
          <p:nvPr/>
        </p:nvCxnSpPr>
        <p:spPr>
          <a:xfrm>
            <a:off x="982668" y="276778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BC742C-073A-49EA-C191-37EC99E000BC}"/>
              </a:ext>
            </a:extLst>
          </p:cNvPr>
          <p:cNvCxnSpPr>
            <a:cxnSpLocks/>
          </p:cNvCxnSpPr>
          <p:nvPr/>
        </p:nvCxnSpPr>
        <p:spPr>
          <a:xfrm>
            <a:off x="3482500" y="272129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7D0D877-184D-FA90-F180-167FA93C0741}"/>
              </a:ext>
            </a:extLst>
          </p:cNvPr>
          <p:cNvSpPr txBox="1"/>
          <p:nvPr/>
        </p:nvSpPr>
        <p:spPr>
          <a:xfrm>
            <a:off x="822242" y="4596586"/>
            <a:ext cx="3627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 RAS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7714AA-388F-FD41-0133-657CEE334DF7}"/>
              </a:ext>
            </a:extLst>
          </p:cNvPr>
          <p:cNvSpPr txBox="1"/>
          <p:nvPr/>
        </p:nvSpPr>
        <p:spPr>
          <a:xfrm>
            <a:off x="822242" y="4041988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04/03/2026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642A76-9CFB-BA22-CA6E-B874F759EA07}"/>
              </a:ext>
            </a:extLst>
          </p:cNvPr>
          <p:cNvSpPr txBox="1"/>
          <p:nvPr/>
        </p:nvSpPr>
        <p:spPr>
          <a:xfrm>
            <a:off x="3353445" y="1393440"/>
            <a:ext cx="21329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Ralentissement psychomoteur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Troubles </a:t>
            </a:r>
            <a:r>
              <a:rPr lang="fr-FR" sz="1200" b="1" dirty="0" err="1"/>
              <a:t>occulomoteurs</a:t>
            </a:r>
            <a:r>
              <a:rPr lang="fr-FR" sz="1200" b="1" dirty="0"/>
              <a:t> et troubles de la 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Fébricule : </a:t>
            </a:r>
            <a:r>
              <a:rPr lang="en-US" sz="1200" b="1" dirty="0"/>
              <a:t>37.8°C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à 2/10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7CAEBD-072F-A783-3E0C-4BE202F0C3A9}"/>
              </a:ext>
            </a:extLst>
          </p:cNvPr>
          <p:cNvSpPr txBox="1"/>
          <p:nvPr/>
        </p:nvSpPr>
        <p:spPr>
          <a:xfrm>
            <a:off x="862171" y="1061686"/>
            <a:ext cx="23398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Aphagie</a:t>
            </a:r>
            <a:r>
              <a:rPr lang="en-US" sz="1200" b="1" dirty="0"/>
              <a:t> et </a:t>
            </a:r>
            <a:r>
              <a:rPr lang="en-US" sz="1200" b="1" dirty="0" err="1"/>
              <a:t>dysphagie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Mycose</a:t>
            </a:r>
            <a:r>
              <a:rPr lang="en-US" sz="1200" b="1" dirty="0"/>
              <a:t> </a:t>
            </a:r>
            <a:r>
              <a:rPr lang="en-US" sz="1200" b="1" dirty="0" err="1"/>
              <a:t>buccale</a:t>
            </a:r>
            <a:r>
              <a:rPr lang="en-US" sz="1200" b="1" dirty="0"/>
              <a:t> sous </a:t>
            </a:r>
            <a:r>
              <a:rPr lang="en-US" sz="1200" b="1" dirty="0" err="1"/>
              <a:t>traitement</a:t>
            </a:r>
            <a:r>
              <a:rPr lang="en-US" sz="12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</a:t>
            </a:r>
            <a:r>
              <a:rPr lang="en-US" sz="1200" b="1" dirty="0" err="1"/>
              <a:t>depuis</a:t>
            </a:r>
            <a:r>
              <a:rPr lang="en-US" sz="1200" b="1" dirty="0"/>
              <a:t> 1 </a:t>
            </a:r>
            <a:r>
              <a:rPr lang="en-US" sz="1200" b="1" dirty="0" err="1"/>
              <a:t>semaine</a:t>
            </a:r>
            <a:r>
              <a:rPr lang="en-US" sz="12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Sensation </a:t>
            </a:r>
            <a:r>
              <a:rPr lang="en-US" sz="1200" b="1" dirty="0" err="1"/>
              <a:t>d'engourdissement</a:t>
            </a:r>
            <a:r>
              <a:rPr lang="en-US" sz="1200" b="1" dirty="0"/>
              <a:t> / </a:t>
            </a:r>
            <a:r>
              <a:rPr lang="en-US" sz="1200" b="1" dirty="0" err="1"/>
              <a:t>picottements</a:t>
            </a:r>
            <a:r>
              <a:rPr lang="en-US" sz="1200" b="1" dirty="0"/>
              <a:t> de la face, des </a:t>
            </a:r>
            <a:r>
              <a:rPr lang="en-US" sz="1200" b="1" dirty="0" err="1"/>
              <a:t>lèvres</a:t>
            </a:r>
            <a:r>
              <a:rPr lang="en-US" sz="1200" b="1" dirty="0"/>
              <a:t> et de la langue.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A5FA3C-F52C-2EC1-7B10-0040FC814595}"/>
              </a:ext>
            </a:extLst>
          </p:cNvPr>
          <p:cNvSpPr/>
          <p:nvPr/>
        </p:nvSpPr>
        <p:spPr>
          <a:xfrm>
            <a:off x="0" y="0"/>
            <a:ext cx="615657" cy="3006485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b="1" dirty="0">
                <a:solidFill>
                  <a:srgbClr val="2C3494"/>
                </a:solidFill>
              </a:rPr>
              <a:t>SYMPTOMES</a:t>
            </a:r>
            <a:endParaRPr lang="en-US" sz="1400" b="1" dirty="0">
              <a:solidFill>
                <a:srgbClr val="2C349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62D00-844E-E750-9153-A38ACE521123}"/>
              </a:ext>
            </a:extLst>
          </p:cNvPr>
          <p:cNvSpPr/>
          <p:nvPr/>
        </p:nvSpPr>
        <p:spPr>
          <a:xfrm>
            <a:off x="7405" y="3883529"/>
            <a:ext cx="615657" cy="2985613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dirty="0"/>
              <a:t>EXAMEN CLINIQUE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987F1D-06CE-0901-A654-E65BF9886D61}"/>
              </a:ext>
            </a:extLst>
          </p:cNvPr>
          <p:cNvSpPr txBox="1"/>
          <p:nvPr/>
        </p:nvSpPr>
        <p:spPr>
          <a:xfrm>
            <a:off x="3348747" y="4091416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05/03/2026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1FA3C3E-A518-190D-7D13-EC5CDF2F0D72}"/>
              </a:ext>
            </a:extLst>
          </p:cNvPr>
          <p:cNvCxnSpPr>
            <a:cxnSpLocks/>
          </p:cNvCxnSpPr>
          <p:nvPr/>
        </p:nvCxnSpPr>
        <p:spPr>
          <a:xfrm>
            <a:off x="6181679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B84FCC5-2352-41C9-EBD1-27E9BA0B5D68}"/>
              </a:ext>
            </a:extLst>
          </p:cNvPr>
          <p:cNvSpPr txBox="1"/>
          <p:nvPr/>
        </p:nvSpPr>
        <p:spPr>
          <a:xfrm>
            <a:off x="60276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06/03/2026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37E5569-B878-1EAC-9C24-D3DED59AE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8" b="95842" l="8966" r="95862">
                        <a14:foregroundMark x1="61609" y1="75884" x2="61609" y2="75884"/>
                        <a14:foregroundMark x1="59310" y1="76923" x2="59310" y2="76923"/>
                        <a14:foregroundMark x1="64598" y1="76299" x2="64598" y2="76299"/>
                        <a14:foregroundMark x1="50115" y1="75884" x2="50115" y2="75884"/>
                        <a14:foregroundMark x1="60460" y1="72765" x2="67356" y2="71102"/>
                        <a14:foregroundMark x1="52414" y1="73805" x2="52414" y2="73805"/>
                        <a14:foregroundMark x1="39540" y1="74220" x2="60920" y2="71102"/>
                        <a14:foregroundMark x1="80230" y1="84823" x2="80230" y2="84823"/>
                        <a14:foregroundMark x1="80230" y1="84823" x2="80230" y2="84823"/>
                        <a14:foregroundMark x1="80230" y1="84823" x2="80230" y2="84823"/>
                        <a14:foregroundMark x1="74483" y1="93763" x2="74483" y2="93763"/>
                        <a14:foregroundMark x1="74483" y1="93763" x2="74483" y2="93763"/>
                        <a14:foregroundMark x1="31494" y1="90021" x2="45977" y2="87318"/>
                        <a14:foregroundMark x1="28506" y1="80665" x2="15862" y2="60707"/>
                        <a14:foregroundMark x1="15862" y1="60707" x2="15172" y2="44906"/>
                        <a14:foregroundMark x1="11724" y1="40748" x2="23218" y2="23077"/>
                        <a14:foregroundMark x1="23218" y1="23077" x2="40230" y2="12266"/>
                        <a14:foregroundMark x1="40230" y1="12266" x2="40690" y2="12266"/>
                        <a14:foregroundMark x1="80690" y1="84200" x2="90115" y2="43867"/>
                        <a14:foregroundMark x1="90115" y1="43867" x2="88276" y2="42204"/>
                        <a14:foregroundMark x1="82529" y1="21206" x2="65517" y2="13306"/>
                        <a14:foregroundMark x1="65517" y1="13306" x2="43908" y2="11850"/>
                        <a14:foregroundMark x1="43908" y1="11850" x2="28506" y2="17672"/>
                        <a14:foregroundMark x1="44828" y1="12266" x2="66437" y2="11850"/>
                        <a14:foregroundMark x1="66437" y1="11850" x2="72644" y2="14969"/>
                        <a14:foregroundMark x1="53563" y1="9148" x2="53563" y2="9148"/>
                        <a14:foregroundMark x1="53563" y1="9148" x2="53563" y2="9148"/>
                        <a14:foregroundMark x1="53563" y1="9148" x2="53563" y2="9148"/>
                        <a14:foregroundMark x1="50575" y1="61123" x2="50575" y2="61123"/>
                        <a14:foregroundMark x1="50575" y1="61123" x2="50575" y2="61123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8161" y2="59667"/>
                        <a14:foregroundMark x1="58161" y1="59667" x2="27356" y2="59667"/>
                        <a14:foregroundMark x1="42989" y1="69023" x2="63678" y2="64033"/>
                        <a14:foregroundMark x1="63678" y1="64033" x2="65057" y2="67360"/>
                        <a14:foregroundMark x1="32644" y1="92100" x2="52644" y2="92100"/>
                        <a14:foregroundMark x1="52644" y1="92100" x2="70805" y2="91060"/>
                        <a14:foregroundMark x1="70805" y1="91060" x2="70805" y2="91060"/>
                        <a14:foregroundMark x1="88276" y1="66944" x2="93563" y2="44283"/>
                        <a14:foregroundMark x1="93563" y1="44283" x2="89195" y2="28898"/>
                        <a14:foregroundMark x1="89195" y1="28898" x2="88276" y2="28067"/>
                        <a14:foregroundMark x1="58161" y1="60083" x2="69655" y2="58004"/>
                        <a14:foregroundMark x1="45977" y1="66944" x2="36552" y2="66944"/>
                        <a14:foregroundMark x1="39080" y1="83160" x2="62299" y2="82121"/>
                        <a14:foregroundMark x1="62299" y1="82121" x2="63908" y2="82121"/>
                        <a14:foregroundMark x1="21609" y1="19127" x2="39080" y2="7692"/>
                        <a14:foregroundMark x1="39080" y1="7692" x2="51264" y2="6029"/>
                        <a14:foregroundMark x1="17471" y1="87318" x2="12184" y2="63825"/>
                        <a14:foregroundMark x1="34253" y1="96881" x2="51724" y2="95842"/>
                        <a14:foregroundMark x1="51724" y1="95842" x2="53563" y2="95842"/>
                        <a14:foregroundMark x1="91724" y1="67360" x2="92874" y2="39709"/>
                        <a14:foregroundMark x1="90115" y1="29730" x2="94023" y2="31809"/>
                        <a14:foregroundMark x1="30805" y1="79002" x2="22759" y2="82121"/>
                        <a14:foregroundMark x1="22759" y1="82121" x2="28046" y2="83784"/>
                        <a14:foregroundMark x1="95862" y1="39917" x2="95862" y2="39917"/>
                        <a14:foregroundMark x1="95862" y1="39917" x2="95862" y2="39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2091" y="1733071"/>
            <a:ext cx="801965" cy="886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C8C14A-AADA-7C25-E509-00F4811A6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19" b="92115" l="755" r="90566">
                        <a14:foregroundMark x1="15472" y1="13620" x2="28679" y2="30466"/>
                        <a14:foregroundMark x1="30943" y1="26165" x2="23774" y2="11470"/>
                        <a14:foregroundMark x1="23774" y1="11470" x2="35472" y2="12186"/>
                        <a14:foregroundMark x1="35472" y1="12186" x2="35472" y2="12186"/>
                        <a14:foregroundMark x1="16226" y1="11470" x2="34717" y2="9677"/>
                        <a14:foregroundMark x1="75094" y1="32616" x2="75849" y2="29032"/>
                        <a14:foregroundMark x1="61887" y1="49462" x2="66415" y2="45878"/>
                        <a14:foregroundMark x1="1509" y1="62007" x2="6792" y2="56989"/>
                        <a14:foregroundMark x1="6038" y1="92473" x2="8302" y2="92473"/>
                        <a14:foregroundMark x1="8302" y1="92473" x2="8302" y2="92473"/>
                        <a14:foregroundMark x1="89811" y1="65233" x2="90566" y2="50538"/>
                        <a14:foregroundMark x1="32453" y1="19355" x2="32453" y2="2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9237" y="4569857"/>
            <a:ext cx="1115252" cy="117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EE376C-58B9-F974-8EE0-C8C2F2D8E5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6515" t="12115" r="9802" b="9694"/>
          <a:stretch>
            <a:fillRect/>
          </a:stretch>
        </p:blipFill>
        <p:spPr>
          <a:xfrm>
            <a:off x="6146800" y="2722880"/>
            <a:ext cx="943662" cy="97659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31618A-44EE-84D9-2D0F-888CEE3DCE17}"/>
              </a:ext>
            </a:extLst>
          </p:cNvPr>
          <p:cNvCxnSpPr>
            <a:cxnSpLocks/>
          </p:cNvCxnSpPr>
          <p:nvPr/>
        </p:nvCxnSpPr>
        <p:spPr>
          <a:xfrm>
            <a:off x="7756479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942ACE0-D82E-F411-FC30-1123E5D5215E}"/>
              </a:ext>
            </a:extLst>
          </p:cNvPr>
          <p:cNvSpPr txBox="1"/>
          <p:nvPr/>
        </p:nvSpPr>
        <p:spPr>
          <a:xfrm>
            <a:off x="75897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08/03/2026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0A27BC-BDCC-4029-6D5A-F6EB1BBEAAA7}"/>
              </a:ext>
            </a:extLst>
          </p:cNvPr>
          <p:cNvSpPr txBox="1"/>
          <p:nvPr/>
        </p:nvSpPr>
        <p:spPr>
          <a:xfrm>
            <a:off x="7663055" y="4416529"/>
            <a:ext cx="24796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Myosis </a:t>
            </a:r>
            <a:r>
              <a:rPr lang="en-US" sz="1200" b="1" dirty="0" err="1"/>
              <a:t>serré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</a:t>
            </a:r>
            <a:r>
              <a:rPr lang="en-US" sz="1200" b="1" dirty="0" err="1"/>
              <a:t>signes</a:t>
            </a:r>
            <a:r>
              <a:rPr lang="en-US" sz="1200" b="1" dirty="0"/>
              <a:t> de </a:t>
            </a:r>
            <a:r>
              <a:rPr lang="en-US" sz="1200" b="1" dirty="0" err="1"/>
              <a:t>focalisation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</a:t>
            </a:r>
            <a:r>
              <a:rPr lang="en-US" sz="1200" b="1" dirty="0" err="1"/>
              <a:t>d’autres</a:t>
            </a:r>
            <a:r>
              <a:rPr lang="en-US" sz="1200" b="1" dirty="0"/>
              <a:t> </a:t>
            </a:r>
            <a:r>
              <a:rPr lang="en-US" sz="1200" b="1" dirty="0" err="1"/>
              <a:t>défaillance</a:t>
            </a:r>
            <a:r>
              <a:rPr lang="en-US" sz="1200" b="1" dirty="0"/>
              <a:t> </a:t>
            </a:r>
            <a:r>
              <a:rPr lang="en-US" sz="1200" b="1" dirty="0" err="1"/>
              <a:t>d’organes</a:t>
            </a:r>
            <a:r>
              <a:rPr lang="en-US" sz="1200" b="1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EDEC7E2-B28B-5124-AA70-71A4717C0D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19" b="89606" l="9449" r="91732">
                        <a14:foregroundMark x1="11024" y1="28674" x2="9449" y2="51613"/>
                        <a14:foregroundMark x1="33071" y1="24373" x2="28346" y2="32975"/>
                        <a14:foregroundMark x1="90157" y1="55197" x2="91732" y2="42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716" y="3097133"/>
            <a:ext cx="1361321" cy="74765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3DA5C-0E69-61E9-0A28-FE5E353E27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0363" y="409708"/>
            <a:ext cx="1777536" cy="218706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38C5392-A836-1AF5-9756-C058B6D7E916}"/>
              </a:ext>
            </a:extLst>
          </p:cNvPr>
          <p:cNvSpPr txBox="1"/>
          <p:nvPr/>
        </p:nvSpPr>
        <p:spPr>
          <a:xfrm>
            <a:off x="3381016" y="4440221"/>
            <a:ext cx="225595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15, NIHSS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Ataxie</a:t>
            </a:r>
            <a:r>
              <a:rPr lang="en-US" sz="1200" b="1" dirty="0"/>
              <a:t> au </a:t>
            </a:r>
            <a:r>
              <a:rPr lang="en-US" sz="1200" b="1" dirty="0" err="1"/>
              <a:t>membre</a:t>
            </a:r>
            <a:r>
              <a:rPr lang="en-US" sz="1200" b="1" dirty="0"/>
              <a:t> </a:t>
            </a:r>
            <a:r>
              <a:rPr lang="en-US" sz="1200" b="1" dirty="0" err="1"/>
              <a:t>inférieur</a:t>
            </a:r>
            <a:r>
              <a:rPr lang="en-US" sz="120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Parésie</a:t>
            </a:r>
            <a:r>
              <a:rPr lang="en-US" sz="1200" b="1" dirty="0"/>
              <a:t> de </a:t>
            </a:r>
            <a:r>
              <a:rPr lang="en-US" sz="1200" b="1" dirty="0" err="1"/>
              <a:t>l’abduction</a:t>
            </a:r>
            <a:r>
              <a:rPr lang="en-US" sz="1200" b="1" dirty="0"/>
              <a:t>, </a:t>
            </a:r>
            <a:r>
              <a:rPr lang="en-US" sz="1200" b="1" dirty="0" err="1"/>
              <a:t>plégie</a:t>
            </a:r>
            <a:r>
              <a:rPr lang="en-US" sz="1200" b="1" dirty="0"/>
              <a:t> dans les </a:t>
            </a:r>
            <a:r>
              <a:rPr lang="en-US" sz="1200" b="1" dirty="0" err="1"/>
              <a:t>autres</a:t>
            </a:r>
            <a:r>
              <a:rPr lang="en-US" sz="1200" b="1" dirty="0"/>
              <a:t>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Flou </a:t>
            </a:r>
            <a:r>
              <a:rPr lang="en-US" sz="1200" b="1" dirty="0" err="1"/>
              <a:t>visuel</a:t>
            </a:r>
            <a:r>
              <a:rPr lang="en-US" sz="1200" b="1" dirty="0"/>
              <a:t> sans </a:t>
            </a:r>
            <a:r>
              <a:rPr lang="en-US" sz="1200" b="1" dirty="0" err="1"/>
              <a:t>diplopie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Dysarthrie</a:t>
            </a:r>
            <a:r>
              <a:rPr lang="en-US" sz="1200" b="1" dirty="0"/>
              <a:t> et nystagmus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Déviation</a:t>
            </a:r>
            <a:r>
              <a:rPr lang="en-US" sz="1200" b="1" dirty="0"/>
              <a:t> </a:t>
            </a:r>
            <a:r>
              <a:rPr lang="en-US" sz="1200" b="1" dirty="0" err="1"/>
              <a:t>axiale</a:t>
            </a:r>
            <a:r>
              <a:rPr lang="en-US" sz="1200" b="1" dirty="0"/>
              <a:t> à droite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deficit </a:t>
            </a:r>
            <a:r>
              <a:rPr lang="en-US" sz="1200" b="1" dirty="0" err="1"/>
              <a:t>sensitivo-moteur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089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CAB38D-92B0-3768-8CAF-6009A84A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60406D-C753-3367-6D9E-2B424B0901B9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76C1FA9-4D15-9DEF-9EEE-B3EBF8CF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32572A-9202-97CC-21F9-9C0A6BA47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5A6B3C-A187-A36D-6E95-3BD0737BD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2A8CB5E-BC3F-9B31-BB2A-8B75C4C8AA52}"/>
              </a:ext>
            </a:extLst>
          </p:cNvPr>
          <p:cNvSpPr/>
          <p:nvPr/>
        </p:nvSpPr>
        <p:spPr>
          <a:xfrm>
            <a:off x="3233580" y="0"/>
            <a:ext cx="5250222" cy="744583"/>
          </a:xfrm>
          <a:prstGeom prst="rect">
            <a:avLst/>
          </a:prstGeom>
          <a:solidFill>
            <a:srgbClr val="E6343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Enquête étiologique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95E3AB8-0155-366F-4C45-C486B0ABF567}"/>
              </a:ext>
            </a:extLst>
          </p:cNvPr>
          <p:cNvSpPr/>
          <p:nvPr/>
        </p:nvSpPr>
        <p:spPr>
          <a:xfrm>
            <a:off x="574769" y="1027015"/>
            <a:ext cx="2608707" cy="2584867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PCR LCR (-)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E.coli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H. influenzae, L. monocytogenes, N.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meningiditis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S.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agalactiae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pneumoniae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CMV,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Enterovirus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HSV 1, 2, 6,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human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parechovirus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VZV</a:t>
            </a:r>
            <a:endParaRPr lang="en-US" sz="14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C9486B6-F2C2-20EC-F49E-F6D4695A94D3}"/>
              </a:ext>
            </a:extLst>
          </p:cNvPr>
          <p:cNvSpPr/>
          <p:nvPr/>
        </p:nvSpPr>
        <p:spPr>
          <a:xfrm>
            <a:off x="3386219" y="1027015"/>
            <a:ext cx="2608707" cy="2584867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- Leucocytes à 341.6mm/3 :  prédominance lymphocytaire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- Erythrocytes à 30.4/mm3 </a:t>
            </a:r>
            <a:endParaRPr lang="en-US" sz="14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Normoglycorachie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hyperprotéinorachie</a:t>
            </a:r>
            <a:endParaRPr lang="en-US" sz="14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19D7AE4-A576-92EE-4943-8D60DE088498}"/>
              </a:ext>
            </a:extLst>
          </p:cNvPr>
          <p:cNvSpPr/>
          <p:nvPr/>
        </p:nvSpPr>
        <p:spPr>
          <a:xfrm>
            <a:off x="6197669" y="1027015"/>
            <a:ext cx="2608707" cy="2611890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CULTURE LCR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(-)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457DFD-6D31-2010-6775-249A0B226855}"/>
              </a:ext>
            </a:extLst>
          </p:cNvPr>
          <p:cNvSpPr/>
          <p:nvPr/>
        </p:nvSpPr>
        <p:spPr>
          <a:xfrm>
            <a:off x="9009119" y="1027015"/>
            <a:ext cx="2608707" cy="2611890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SEROLOGIES (-)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Borréliose, syphilis, </a:t>
            </a: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M.pneumoniae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toxoplasmose, HSV 1, encéphalite à tiques, CMV, EBV, ADV, VIH, VHC, VHB, VZV et rougeole : immunisée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11D0F61-A0CE-3E5A-4006-248406EA304D}"/>
              </a:ext>
            </a:extLst>
          </p:cNvPr>
          <p:cNvSpPr/>
          <p:nvPr/>
        </p:nvSpPr>
        <p:spPr>
          <a:xfrm>
            <a:off x="613041" y="3870321"/>
            <a:ext cx="2602505" cy="2584867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Anticorps (-)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Ac</a:t>
            </a:r>
            <a:r>
              <a:rPr lang="fr-FR" sz="1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antinucléaires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fr-FR" sz="14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anti DNA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fr-FR" sz="14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anti cytoplasme des PNN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fr-FR" sz="14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anti neuronaux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2E5298E-BDCA-22DB-9660-EE68B8864CDE}"/>
              </a:ext>
            </a:extLst>
          </p:cNvPr>
          <p:cNvSpPr/>
          <p:nvPr/>
        </p:nvSpPr>
        <p:spPr>
          <a:xfrm>
            <a:off x="3343731" y="3897345"/>
            <a:ext cx="2651195" cy="2584867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Hémocultures, ECBU, Aspirations trachéales (-)</a:t>
            </a:r>
            <a:endParaRPr lang="fr-FR" sz="1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EAD4D02-1290-E10B-9F58-6F88EC6BECF5}"/>
              </a:ext>
            </a:extLst>
          </p:cNvPr>
          <p:cNvSpPr/>
          <p:nvPr/>
        </p:nvSpPr>
        <p:spPr>
          <a:xfrm>
            <a:off x="6227181" y="3883833"/>
            <a:ext cx="2608707" cy="2611890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Immuno-phénotypage</a:t>
            </a:r>
            <a:r>
              <a:rPr lang="fr-FR" sz="28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sang/ LCR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Pas d’infiltration </a:t>
            </a:r>
            <a:r>
              <a:rPr lang="fr-FR" sz="14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lymphomateuse</a:t>
            </a:r>
            <a:endParaRPr lang="fr-FR" sz="14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81EB2F-13B7-15E8-ABE1-75476E38F06C}"/>
              </a:ext>
            </a:extLst>
          </p:cNvPr>
          <p:cNvSpPr/>
          <p:nvPr/>
        </p:nvSpPr>
        <p:spPr>
          <a:xfrm>
            <a:off x="9009119" y="3897345"/>
            <a:ext cx="2608707" cy="2611890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TDM TAP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(-)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97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822646-91E1-56CA-19B1-5CDB808C3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AEBFB53-E96E-1400-2764-93B6E2C01C68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D37245-2C64-4477-4C6A-A62DCE36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8051D1-AAA1-952A-BC9E-3AC69F479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B6648F0-2AEC-C2E3-B087-EC2C9085E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2B6E6E9C-E963-7F5B-37A8-F610DE219339}"/>
              </a:ext>
            </a:extLst>
          </p:cNvPr>
          <p:cNvSpPr/>
          <p:nvPr/>
        </p:nvSpPr>
        <p:spPr>
          <a:xfrm>
            <a:off x="-187153" y="2525034"/>
            <a:ext cx="12386036" cy="1828800"/>
          </a:xfrm>
          <a:prstGeom prst="rightArrow">
            <a:avLst/>
          </a:prstGeom>
          <a:solidFill>
            <a:srgbClr val="3D414B"/>
          </a:solidFill>
          <a:ln w="50800">
            <a:solidFill>
              <a:srgbClr val="FE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8254B-F1B4-9119-1F05-99EEFF0949AC}"/>
              </a:ext>
            </a:extLst>
          </p:cNvPr>
          <p:cNvCxnSpPr>
            <a:cxnSpLocks/>
          </p:cNvCxnSpPr>
          <p:nvPr/>
        </p:nvCxnSpPr>
        <p:spPr>
          <a:xfrm>
            <a:off x="982668" y="276778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D601C99-3809-61C3-2C81-BA133CB54E7D}"/>
              </a:ext>
            </a:extLst>
          </p:cNvPr>
          <p:cNvCxnSpPr>
            <a:cxnSpLocks/>
          </p:cNvCxnSpPr>
          <p:nvPr/>
        </p:nvCxnSpPr>
        <p:spPr>
          <a:xfrm>
            <a:off x="3482500" y="272129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203DCD9-6967-804A-EB78-589B5F461686}"/>
              </a:ext>
            </a:extLst>
          </p:cNvPr>
          <p:cNvSpPr txBox="1"/>
          <p:nvPr/>
        </p:nvSpPr>
        <p:spPr>
          <a:xfrm>
            <a:off x="822242" y="4596586"/>
            <a:ext cx="3627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 RAS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B4A87E-48DE-CE99-CD79-AE2126CCA325}"/>
              </a:ext>
            </a:extLst>
          </p:cNvPr>
          <p:cNvSpPr txBox="1"/>
          <p:nvPr/>
        </p:nvSpPr>
        <p:spPr>
          <a:xfrm>
            <a:off x="822242" y="4041988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04/03/2026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1B4FC5-D54E-3116-C972-250AAC9611CF}"/>
              </a:ext>
            </a:extLst>
          </p:cNvPr>
          <p:cNvSpPr txBox="1"/>
          <p:nvPr/>
        </p:nvSpPr>
        <p:spPr>
          <a:xfrm>
            <a:off x="3353445" y="1393440"/>
            <a:ext cx="21329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Ralentissement psychomoteur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Troubles </a:t>
            </a:r>
            <a:r>
              <a:rPr lang="fr-FR" sz="1200" b="1" dirty="0" err="1"/>
              <a:t>occulomoteurs</a:t>
            </a:r>
            <a:r>
              <a:rPr lang="fr-FR" sz="1200" b="1" dirty="0"/>
              <a:t> et troubles de la 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Fébricule : </a:t>
            </a:r>
            <a:r>
              <a:rPr lang="en-US" sz="1200" b="1" dirty="0"/>
              <a:t>37.8°C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à 2/10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7BC7F7-FDAE-5649-0BDC-436CAE968DDA}"/>
              </a:ext>
            </a:extLst>
          </p:cNvPr>
          <p:cNvSpPr txBox="1"/>
          <p:nvPr/>
        </p:nvSpPr>
        <p:spPr>
          <a:xfrm>
            <a:off x="862171" y="1061686"/>
            <a:ext cx="23398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Aphagie</a:t>
            </a:r>
            <a:r>
              <a:rPr lang="en-US" sz="1200" b="1" dirty="0"/>
              <a:t> et </a:t>
            </a:r>
            <a:r>
              <a:rPr lang="en-US" sz="1200" b="1" dirty="0" err="1"/>
              <a:t>dysphagie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Mycose</a:t>
            </a:r>
            <a:r>
              <a:rPr lang="en-US" sz="1200" b="1" dirty="0"/>
              <a:t> </a:t>
            </a:r>
            <a:r>
              <a:rPr lang="en-US" sz="1200" b="1" dirty="0" err="1"/>
              <a:t>buccale</a:t>
            </a:r>
            <a:r>
              <a:rPr lang="en-US" sz="1200" b="1" dirty="0"/>
              <a:t> sous </a:t>
            </a:r>
            <a:r>
              <a:rPr lang="en-US" sz="1200" b="1" dirty="0" err="1"/>
              <a:t>traitement</a:t>
            </a:r>
            <a:r>
              <a:rPr lang="en-US" sz="12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</a:t>
            </a:r>
            <a:r>
              <a:rPr lang="en-US" sz="1200" b="1" dirty="0" err="1"/>
              <a:t>depuis</a:t>
            </a:r>
            <a:r>
              <a:rPr lang="en-US" sz="1200" b="1" dirty="0"/>
              <a:t> 1 </a:t>
            </a:r>
            <a:r>
              <a:rPr lang="en-US" sz="1200" b="1" dirty="0" err="1"/>
              <a:t>semaine</a:t>
            </a:r>
            <a:r>
              <a:rPr lang="en-US" sz="12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Sensation </a:t>
            </a:r>
            <a:r>
              <a:rPr lang="en-US" sz="1200" b="1" dirty="0" err="1"/>
              <a:t>d'engourdissement</a:t>
            </a:r>
            <a:r>
              <a:rPr lang="en-US" sz="1200" b="1" dirty="0"/>
              <a:t> / </a:t>
            </a:r>
            <a:r>
              <a:rPr lang="en-US" sz="1200" b="1" dirty="0" err="1"/>
              <a:t>picottements</a:t>
            </a:r>
            <a:r>
              <a:rPr lang="en-US" sz="1200" b="1" dirty="0"/>
              <a:t> de la face, des </a:t>
            </a:r>
            <a:r>
              <a:rPr lang="en-US" sz="1200" b="1" dirty="0" err="1"/>
              <a:t>lèvres</a:t>
            </a:r>
            <a:r>
              <a:rPr lang="en-US" sz="1200" b="1" dirty="0"/>
              <a:t> et de la langue.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9DFD21-4989-0FA0-5E12-74BEAAECC603}"/>
              </a:ext>
            </a:extLst>
          </p:cNvPr>
          <p:cNvSpPr/>
          <p:nvPr/>
        </p:nvSpPr>
        <p:spPr>
          <a:xfrm>
            <a:off x="0" y="0"/>
            <a:ext cx="615657" cy="3006485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b="1" dirty="0">
                <a:solidFill>
                  <a:srgbClr val="2C3494"/>
                </a:solidFill>
              </a:rPr>
              <a:t>SYMPTOMES</a:t>
            </a:r>
            <a:endParaRPr lang="en-US" sz="1400" b="1" dirty="0">
              <a:solidFill>
                <a:srgbClr val="2C349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717318-9BC6-EF38-5A72-0FD7B1D6D3FB}"/>
              </a:ext>
            </a:extLst>
          </p:cNvPr>
          <p:cNvSpPr/>
          <p:nvPr/>
        </p:nvSpPr>
        <p:spPr>
          <a:xfrm>
            <a:off x="7405" y="3883529"/>
            <a:ext cx="615657" cy="2985613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dirty="0"/>
              <a:t>EXAMEN CLINIQUE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26851A-0547-C968-4195-DFD1E860C1AF}"/>
              </a:ext>
            </a:extLst>
          </p:cNvPr>
          <p:cNvSpPr txBox="1"/>
          <p:nvPr/>
        </p:nvSpPr>
        <p:spPr>
          <a:xfrm>
            <a:off x="3348747" y="4091416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05/03/2026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00826B-0DA7-4A4B-9744-EB8DEB39F2A4}"/>
              </a:ext>
            </a:extLst>
          </p:cNvPr>
          <p:cNvCxnSpPr>
            <a:cxnSpLocks/>
          </p:cNvCxnSpPr>
          <p:nvPr/>
        </p:nvCxnSpPr>
        <p:spPr>
          <a:xfrm>
            <a:off x="6181679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011F7A2-0785-AD50-1BBD-BDC4BDEAF225}"/>
              </a:ext>
            </a:extLst>
          </p:cNvPr>
          <p:cNvSpPr txBox="1"/>
          <p:nvPr/>
        </p:nvSpPr>
        <p:spPr>
          <a:xfrm>
            <a:off x="60276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06/03/2026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376B5F6-B09F-BE6A-99E0-3B930ACAD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8" b="95842" l="8966" r="95862">
                        <a14:foregroundMark x1="61609" y1="75884" x2="61609" y2="75884"/>
                        <a14:foregroundMark x1="59310" y1="76923" x2="59310" y2="76923"/>
                        <a14:foregroundMark x1="64598" y1="76299" x2="64598" y2="76299"/>
                        <a14:foregroundMark x1="50115" y1="75884" x2="50115" y2="75884"/>
                        <a14:foregroundMark x1="60460" y1="72765" x2="67356" y2="71102"/>
                        <a14:foregroundMark x1="52414" y1="73805" x2="52414" y2="73805"/>
                        <a14:foregroundMark x1="39540" y1="74220" x2="60920" y2="71102"/>
                        <a14:foregroundMark x1="80230" y1="84823" x2="80230" y2="84823"/>
                        <a14:foregroundMark x1="80230" y1="84823" x2="80230" y2="84823"/>
                        <a14:foregroundMark x1="80230" y1="84823" x2="80230" y2="84823"/>
                        <a14:foregroundMark x1="74483" y1="93763" x2="74483" y2="93763"/>
                        <a14:foregroundMark x1="74483" y1="93763" x2="74483" y2="93763"/>
                        <a14:foregroundMark x1="31494" y1="90021" x2="45977" y2="87318"/>
                        <a14:foregroundMark x1="28506" y1="80665" x2="15862" y2="60707"/>
                        <a14:foregroundMark x1="15862" y1="60707" x2="15172" y2="44906"/>
                        <a14:foregroundMark x1="11724" y1="40748" x2="23218" y2="23077"/>
                        <a14:foregroundMark x1="23218" y1="23077" x2="40230" y2="12266"/>
                        <a14:foregroundMark x1="40230" y1="12266" x2="40690" y2="12266"/>
                        <a14:foregroundMark x1="80690" y1="84200" x2="90115" y2="43867"/>
                        <a14:foregroundMark x1="90115" y1="43867" x2="88276" y2="42204"/>
                        <a14:foregroundMark x1="82529" y1="21206" x2="65517" y2="13306"/>
                        <a14:foregroundMark x1="65517" y1="13306" x2="43908" y2="11850"/>
                        <a14:foregroundMark x1="43908" y1="11850" x2="28506" y2="17672"/>
                        <a14:foregroundMark x1="44828" y1="12266" x2="66437" y2="11850"/>
                        <a14:foregroundMark x1="66437" y1="11850" x2="72644" y2="14969"/>
                        <a14:foregroundMark x1="53563" y1="9148" x2="53563" y2="9148"/>
                        <a14:foregroundMark x1="53563" y1="9148" x2="53563" y2="9148"/>
                        <a14:foregroundMark x1="53563" y1="9148" x2="53563" y2="9148"/>
                        <a14:foregroundMark x1="50575" y1="61123" x2="50575" y2="61123"/>
                        <a14:foregroundMark x1="50575" y1="61123" x2="50575" y2="61123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8161" y2="59667"/>
                        <a14:foregroundMark x1="58161" y1="59667" x2="27356" y2="59667"/>
                        <a14:foregroundMark x1="42989" y1="69023" x2="63678" y2="64033"/>
                        <a14:foregroundMark x1="63678" y1="64033" x2="65057" y2="67360"/>
                        <a14:foregroundMark x1="32644" y1="92100" x2="52644" y2="92100"/>
                        <a14:foregroundMark x1="52644" y1="92100" x2="70805" y2="91060"/>
                        <a14:foregroundMark x1="70805" y1="91060" x2="70805" y2="91060"/>
                        <a14:foregroundMark x1="88276" y1="66944" x2="93563" y2="44283"/>
                        <a14:foregroundMark x1="93563" y1="44283" x2="89195" y2="28898"/>
                        <a14:foregroundMark x1="89195" y1="28898" x2="88276" y2="28067"/>
                        <a14:foregroundMark x1="58161" y1="60083" x2="69655" y2="58004"/>
                        <a14:foregroundMark x1="45977" y1="66944" x2="36552" y2="66944"/>
                        <a14:foregroundMark x1="39080" y1="83160" x2="62299" y2="82121"/>
                        <a14:foregroundMark x1="62299" y1="82121" x2="63908" y2="82121"/>
                        <a14:foregroundMark x1="21609" y1="19127" x2="39080" y2="7692"/>
                        <a14:foregroundMark x1="39080" y1="7692" x2="51264" y2="6029"/>
                        <a14:foregroundMark x1="17471" y1="87318" x2="12184" y2="63825"/>
                        <a14:foregroundMark x1="34253" y1="96881" x2="51724" y2="95842"/>
                        <a14:foregroundMark x1="51724" y1="95842" x2="53563" y2="95842"/>
                        <a14:foregroundMark x1="91724" y1="67360" x2="92874" y2="39709"/>
                        <a14:foregroundMark x1="90115" y1="29730" x2="94023" y2="31809"/>
                        <a14:foregroundMark x1="30805" y1="79002" x2="22759" y2="82121"/>
                        <a14:foregroundMark x1="22759" y1="82121" x2="28046" y2="83784"/>
                        <a14:foregroundMark x1="95862" y1="39917" x2="95862" y2="39917"/>
                        <a14:foregroundMark x1="95862" y1="39917" x2="95862" y2="39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2091" y="1733071"/>
            <a:ext cx="801965" cy="886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33DB6B-3E1E-4885-6693-4B75460DE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19" b="92115" l="755" r="90566">
                        <a14:foregroundMark x1="15472" y1="13620" x2="28679" y2="30466"/>
                        <a14:foregroundMark x1="30943" y1="26165" x2="23774" y2="11470"/>
                        <a14:foregroundMark x1="23774" y1="11470" x2="35472" y2="12186"/>
                        <a14:foregroundMark x1="35472" y1="12186" x2="35472" y2="12186"/>
                        <a14:foregroundMark x1="16226" y1="11470" x2="34717" y2="9677"/>
                        <a14:foregroundMark x1="75094" y1="32616" x2="75849" y2="29032"/>
                        <a14:foregroundMark x1="61887" y1="49462" x2="66415" y2="45878"/>
                        <a14:foregroundMark x1="1509" y1="62007" x2="6792" y2="56989"/>
                        <a14:foregroundMark x1="6038" y1="92473" x2="8302" y2="92473"/>
                        <a14:foregroundMark x1="8302" y1="92473" x2="8302" y2="92473"/>
                        <a14:foregroundMark x1="89811" y1="65233" x2="90566" y2="50538"/>
                        <a14:foregroundMark x1="32453" y1="19355" x2="32453" y2="2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9237" y="4569857"/>
            <a:ext cx="1115252" cy="117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4DC2E7-67C3-EE18-95AB-B0FD324165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6515" t="12115" r="9802" b="9694"/>
          <a:stretch>
            <a:fillRect/>
          </a:stretch>
        </p:blipFill>
        <p:spPr>
          <a:xfrm>
            <a:off x="6028668" y="2813728"/>
            <a:ext cx="943662" cy="97659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A5980C0-982B-BE81-9ECA-3CEBC5826EBD}"/>
              </a:ext>
            </a:extLst>
          </p:cNvPr>
          <p:cNvCxnSpPr>
            <a:cxnSpLocks/>
          </p:cNvCxnSpPr>
          <p:nvPr/>
        </p:nvCxnSpPr>
        <p:spPr>
          <a:xfrm>
            <a:off x="7756479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1C58507-4C18-F08E-3170-0B3A6AB583AD}"/>
              </a:ext>
            </a:extLst>
          </p:cNvPr>
          <p:cNvSpPr txBox="1"/>
          <p:nvPr/>
        </p:nvSpPr>
        <p:spPr>
          <a:xfrm>
            <a:off x="75897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08/03/2026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D3DF0D-E48B-4BC1-4F77-1ACAB422F641}"/>
              </a:ext>
            </a:extLst>
          </p:cNvPr>
          <p:cNvSpPr txBox="1"/>
          <p:nvPr/>
        </p:nvSpPr>
        <p:spPr>
          <a:xfrm>
            <a:off x="7663055" y="4416529"/>
            <a:ext cx="24796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Myosis </a:t>
            </a:r>
            <a:r>
              <a:rPr lang="en-US" sz="1200" b="1" dirty="0" err="1"/>
              <a:t>serré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</a:t>
            </a:r>
            <a:r>
              <a:rPr lang="en-US" sz="1200" b="1" dirty="0" err="1"/>
              <a:t>signes</a:t>
            </a:r>
            <a:r>
              <a:rPr lang="en-US" sz="1200" b="1" dirty="0"/>
              <a:t> de </a:t>
            </a:r>
            <a:r>
              <a:rPr lang="en-US" sz="1200" b="1" dirty="0" err="1"/>
              <a:t>focalisation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</a:t>
            </a:r>
            <a:r>
              <a:rPr lang="en-US" sz="1200" b="1" dirty="0" err="1"/>
              <a:t>d’autres</a:t>
            </a:r>
            <a:r>
              <a:rPr lang="en-US" sz="1200" b="1" dirty="0"/>
              <a:t> </a:t>
            </a:r>
            <a:r>
              <a:rPr lang="en-US" sz="1200" b="1" dirty="0" err="1"/>
              <a:t>défaillance</a:t>
            </a:r>
            <a:r>
              <a:rPr lang="en-US" sz="1200" b="1" dirty="0"/>
              <a:t> </a:t>
            </a:r>
            <a:r>
              <a:rPr lang="en-US" sz="1200" b="1" dirty="0" err="1"/>
              <a:t>d’organes</a:t>
            </a:r>
            <a:r>
              <a:rPr lang="en-US" sz="1200" b="1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D6BDA7A-3168-4437-3FCA-A4FCB1DE9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19" b="89606" l="9449" r="91732">
                        <a14:foregroundMark x1="11024" y1="28674" x2="9449" y2="51613"/>
                        <a14:foregroundMark x1="33071" y1="24373" x2="28346" y2="32975"/>
                        <a14:foregroundMark x1="90157" y1="55197" x2="91732" y2="42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716" y="3097133"/>
            <a:ext cx="1361321" cy="7476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A777B7-6BBC-4414-E6AF-47BDBF6C60F3}"/>
              </a:ext>
            </a:extLst>
          </p:cNvPr>
          <p:cNvCxnSpPr>
            <a:cxnSpLocks/>
          </p:cNvCxnSpPr>
          <p:nvPr/>
        </p:nvCxnSpPr>
        <p:spPr>
          <a:xfrm>
            <a:off x="9868311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5433A53-7DE7-634F-A5D5-B483CFECC73D}"/>
              </a:ext>
            </a:extLst>
          </p:cNvPr>
          <p:cNvSpPr txBox="1"/>
          <p:nvPr/>
        </p:nvSpPr>
        <p:spPr>
          <a:xfrm>
            <a:off x="9779936" y="4083184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13/03/2026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BF0F113-0FE6-EFFE-472E-BE3E4F6CF8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772" b="95614" l="9695" r="89751">
                        <a14:foregroundMark x1="63158" y1="95906" x2="63158" y2="95906"/>
                        <a14:foregroundMark x1="58172" y1="54386" x2="61496" y2="58187"/>
                        <a14:foregroundMark x1="19391" y1="23099" x2="29640" y2="14912"/>
                        <a14:foregroundMark x1="21053" y1="16082" x2="14958" y2="87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9704" y="1564323"/>
            <a:ext cx="1097214" cy="103946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543CF15-DC0E-5D1E-C0BC-72DA0BF9D5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50363" y="409708"/>
            <a:ext cx="1777536" cy="218706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A9BAB0A-41F2-0068-782C-3F0C7E4536DE}"/>
              </a:ext>
            </a:extLst>
          </p:cNvPr>
          <p:cNvSpPr txBox="1"/>
          <p:nvPr/>
        </p:nvSpPr>
        <p:spPr>
          <a:xfrm>
            <a:off x="3381016" y="4440221"/>
            <a:ext cx="225595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15, NIHSS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Ataxie</a:t>
            </a:r>
            <a:r>
              <a:rPr lang="en-US" sz="1200" b="1" dirty="0"/>
              <a:t> au </a:t>
            </a:r>
            <a:r>
              <a:rPr lang="en-US" sz="1200" b="1" dirty="0" err="1"/>
              <a:t>membre</a:t>
            </a:r>
            <a:r>
              <a:rPr lang="en-US" sz="1200" b="1" dirty="0"/>
              <a:t> </a:t>
            </a:r>
            <a:r>
              <a:rPr lang="en-US" sz="1200" b="1" dirty="0" err="1"/>
              <a:t>inférieur</a:t>
            </a:r>
            <a:r>
              <a:rPr lang="en-US" sz="120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Parésie</a:t>
            </a:r>
            <a:r>
              <a:rPr lang="en-US" sz="1200" b="1" dirty="0"/>
              <a:t> de </a:t>
            </a:r>
            <a:r>
              <a:rPr lang="en-US" sz="1200" b="1" dirty="0" err="1"/>
              <a:t>l’abduction</a:t>
            </a:r>
            <a:r>
              <a:rPr lang="en-US" sz="1200" b="1" dirty="0"/>
              <a:t>, </a:t>
            </a:r>
            <a:r>
              <a:rPr lang="en-US" sz="1200" b="1" dirty="0" err="1"/>
              <a:t>plégie</a:t>
            </a:r>
            <a:r>
              <a:rPr lang="en-US" sz="1200" b="1" dirty="0"/>
              <a:t> dans les </a:t>
            </a:r>
            <a:r>
              <a:rPr lang="en-US" sz="1200" b="1" dirty="0" err="1"/>
              <a:t>autres</a:t>
            </a:r>
            <a:r>
              <a:rPr lang="en-US" sz="1200" b="1" dirty="0"/>
              <a:t>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Flou </a:t>
            </a:r>
            <a:r>
              <a:rPr lang="en-US" sz="1200" b="1" dirty="0" err="1"/>
              <a:t>visuel</a:t>
            </a:r>
            <a:r>
              <a:rPr lang="en-US" sz="1200" b="1" dirty="0"/>
              <a:t> sans </a:t>
            </a:r>
            <a:r>
              <a:rPr lang="en-US" sz="1200" b="1" dirty="0" err="1"/>
              <a:t>diplopie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Dysarthrie</a:t>
            </a:r>
            <a:r>
              <a:rPr lang="en-US" sz="1200" b="1" dirty="0"/>
              <a:t> et nystagmus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Déviation</a:t>
            </a:r>
            <a:r>
              <a:rPr lang="en-US" sz="1200" b="1" dirty="0"/>
              <a:t> </a:t>
            </a:r>
            <a:r>
              <a:rPr lang="en-US" sz="1200" b="1" dirty="0" err="1"/>
              <a:t>axiale</a:t>
            </a:r>
            <a:r>
              <a:rPr lang="en-US" sz="1200" b="1" dirty="0"/>
              <a:t> à droite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deficit </a:t>
            </a:r>
            <a:r>
              <a:rPr lang="en-US" sz="1200" b="1" dirty="0" err="1"/>
              <a:t>sensitivo-moteur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80525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88960F-6444-3B36-4074-4977A231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103D477-15DC-A498-AB27-F7CE1F7BF996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1F27BCA-472D-72ED-1308-BDE3EA6B4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50F900-B468-64D3-BDFE-9EDB582A9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F238142-CCA5-3132-9FD4-E829B7950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3736CBC-3560-FB5B-3A4F-E5CF390D0602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A361CFB-326D-E40E-4C83-8245CC39CC1B}"/>
              </a:ext>
            </a:extLst>
          </p:cNvPr>
          <p:cNvSpPr/>
          <p:nvPr/>
        </p:nvSpPr>
        <p:spPr>
          <a:xfrm>
            <a:off x="9332192" y="343207"/>
            <a:ext cx="2758381" cy="581453"/>
          </a:xfrm>
          <a:prstGeom prst="roundRect">
            <a:avLst/>
          </a:prstGeom>
          <a:solidFill>
            <a:srgbClr val="E44C6E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NEUROLISTERIOSE (je suis têtue)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C4F57D-2850-6D3C-3806-4F0602EEDF01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C70F48-D116-B1CA-D040-EB1A3A02697D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070111-5EBF-4FB5-43B3-92D949FAB19B}"/>
              </a:ext>
            </a:extLst>
          </p:cNvPr>
          <p:cNvSpPr/>
          <p:nvPr/>
        </p:nvSpPr>
        <p:spPr>
          <a:xfrm>
            <a:off x="9318971" y="3486651"/>
            <a:ext cx="2758381" cy="581453"/>
          </a:xfrm>
          <a:prstGeom prst="roundRect">
            <a:avLst/>
          </a:prstGeom>
          <a:solidFill>
            <a:srgbClr val="E6A6B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CLIPPERS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6516FA-3345-7465-6B4F-D343A088A14F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EB410B8-DF94-11AD-A66A-91F14F53ABBD}"/>
              </a:ext>
            </a:extLst>
          </p:cNvPr>
          <p:cNvSpPr/>
          <p:nvPr/>
        </p:nvSpPr>
        <p:spPr>
          <a:xfrm>
            <a:off x="9332191" y="1906235"/>
            <a:ext cx="2758381" cy="581453"/>
          </a:xfrm>
          <a:prstGeom prst="roundRect">
            <a:avLst/>
          </a:prstGeom>
          <a:solidFill>
            <a:srgbClr val="FDC40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TUMEUR GLIALE (Je veux la </a:t>
            </a:r>
            <a:r>
              <a:rPr lang="fr-FR" sz="1600" b="1" dirty="0" err="1">
                <a:solidFill>
                  <a:srgbClr val="2C3494"/>
                </a:solidFill>
              </a:rPr>
              <a:t>spectro</a:t>
            </a:r>
            <a:r>
              <a:rPr lang="fr-FR" sz="1600" b="1" dirty="0">
                <a:solidFill>
                  <a:srgbClr val="2C3494"/>
                </a:solidFill>
              </a:rPr>
              <a:t> !!)</a:t>
            </a:r>
            <a:endParaRPr lang="en-US" sz="1600" b="1" dirty="0">
              <a:solidFill>
                <a:srgbClr val="2C3494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3F70AC7-1B7A-DD7F-F638-32A45EBF26A9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5D6B50A-F587-A395-9667-66F22371A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E7AB1D5-86E3-300F-9A91-A87879628021}"/>
              </a:ext>
            </a:extLst>
          </p:cNvPr>
          <p:cNvGrpSpPr/>
          <p:nvPr/>
        </p:nvGrpSpPr>
        <p:grpSpPr>
          <a:xfrm>
            <a:off x="114648" y="104603"/>
            <a:ext cx="9092505" cy="5752552"/>
            <a:chOff x="114648" y="116635"/>
            <a:chExt cx="9092505" cy="575255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967FAD2-2217-8957-94E7-721EEE94A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4E0BA25-8111-8277-7198-7BBA2E3E1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7CB5B3E-A80D-BCF9-DC78-86785044E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113650D-7DEF-3F97-0512-78E04A53486E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9A3FDCA8-5F2F-09D2-FC01-63AEE5DDD6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67F7F00F-E566-A114-C50F-341547621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9B7DCEA-F52F-F926-BE34-A81AF8F42F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A0E4EAF-83BC-3D8E-018D-680B1EEFA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65418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30578-E421-3800-33A5-DB1229FC8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E8EA593-0051-743D-6971-2801F7CE682B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0DCC6ED-5752-C5E8-EE6F-FAA3A71C5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980576E-4166-AC6D-C73D-94762701E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481CCA1-5C8E-0570-E19B-CE3E10F54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113B02C-0410-4748-CAC0-DB91752E767C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7DD36A-D895-3EEE-3F06-B0AE8116758C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6135A6-4297-9776-A418-5A77D0DEAD81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0D506-6B27-5871-9872-0EDF85A703AC}"/>
              </a:ext>
            </a:extLst>
          </p:cNvPr>
          <p:cNvSpPr/>
          <p:nvPr/>
        </p:nvSpPr>
        <p:spPr>
          <a:xfrm>
            <a:off x="9318971" y="3486651"/>
            <a:ext cx="2758381" cy="581453"/>
          </a:xfrm>
          <a:prstGeom prst="roundRect">
            <a:avLst/>
          </a:prstGeom>
          <a:solidFill>
            <a:srgbClr val="E6A6B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CLIPPERS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5F0676-F9F5-A648-188E-ED97CA8F50C7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7359F14-7D4D-3A64-5312-8B7725572D74}"/>
              </a:ext>
            </a:extLst>
          </p:cNvPr>
          <p:cNvSpPr/>
          <p:nvPr/>
        </p:nvSpPr>
        <p:spPr>
          <a:xfrm>
            <a:off x="9332191" y="1906235"/>
            <a:ext cx="2758381" cy="581453"/>
          </a:xfrm>
          <a:prstGeom prst="roundRect">
            <a:avLst/>
          </a:prstGeom>
          <a:solidFill>
            <a:srgbClr val="FDC40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TUMEUR GLIALE (Je veux la </a:t>
            </a:r>
            <a:r>
              <a:rPr lang="fr-FR" sz="1600" b="1" dirty="0" err="1">
                <a:solidFill>
                  <a:srgbClr val="2C3494"/>
                </a:solidFill>
              </a:rPr>
              <a:t>spectro</a:t>
            </a:r>
            <a:r>
              <a:rPr lang="fr-FR" sz="1600" b="1" dirty="0">
                <a:solidFill>
                  <a:srgbClr val="2C3494"/>
                </a:solidFill>
              </a:rPr>
              <a:t> !!)</a:t>
            </a:r>
            <a:endParaRPr lang="en-US" sz="1600" b="1" dirty="0">
              <a:solidFill>
                <a:srgbClr val="2C3494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4DDCE19-7C59-EBA5-47BC-F27DD63EA267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5FF235-5745-CDC7-5C43-BCED03E05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A94D7D5-4135-848D-A971-F8C24092FA13}"/>
              </a:ext>
            </a:extLst>
          </p:cNvPr>
          <p:cNvGrpSpPr/>
          <p:nvPr/>
        </p:nvGrpSpPr>
        <p:grpSpPr>
          <a:xfrm>
            <a:off x="114648" y="104603"/>
            <a:ext cx="9092505" cy="5752552"/>
            <a:chOff x="114648" y="116635"/>
            <a:chExt cx="9092505" cy="575255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A5E02D2-96A6-F088-A7DB-16E984B4F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11B50D1-161A-54F1-C2CF-1D50BF183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FF2D335-031C-0A2D-A491-884F155E2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6B0BECE-A99D-2296-F2B2-8B0C71FD6DF1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66F4E16-4B0A-DEC9-2648-1AF26292FF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452757B-04D4-7FB9-98C2-9C9950B9C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13640C1-3BBD-23EF-396C-94BF1C3ED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895CF2B0-CB26-A827-9578-CBB62C545D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62873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06DE70-0AD5-169F-15FF-BF29FF931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EEDF191-AD79-3080-930F-D9D65354F227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E36295-8B9F-752A-3E51-91C516F3D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47211A-8F51-657B-975D-80B94C231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843BD2-6DAD-5A22-7148-8743180CC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B47CCE1-09C8-DB61-62A5-4FF3A2521928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CLIPPERS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DCA11B-0129-0D10-50F0-A570F35E3C16}"/>
              </a:ext>
            </a:extLst>
          </p:cNvPr>
          <p:cNvSpPr/>
          <p:nvPr/>
        </p:nvSpPr>
        <p:spPr>
          <a:xfrm>
            <a:off x="0" y="0"/>
            <a:ext cx="1710886" cy="525737"/>
          </a:xfrm>
          <a:prstGeom prst="rect">
            <a:avLst/>
          </a:prstGeom>
          <a:solidFill>
            <a:srgbClr val="2C3494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Auto-immune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6AAEED-E660-EC46-58DD-F12687F60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582" y="624381"/>
            <a:ext cx="2366219" cy="304879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6B40CF-C86A-7663-535C-A6EA96B9EF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62" y="624382"/>
            <a:ext cx="2412616" cy="305635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84381B-EF2E-D250-28E2-30F9B80B2AA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927"/>
          <a:stretch>
            <a:fillRect/>
          </a:stretch>
        </p:blipFill>
        <p:spPr>
          <a:xfrm>
            <a:off x="4885803" y="624382"/>
            <a:ext cx="2348622" cy="306051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DDF0296-B12C-41B0-4244-5AEF75213B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261" y="3643948"/>
            <a:ext cx="2426798" cy="315990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7465ADF-DE79-78D5-69EB-C41D2AF238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8523" y="3643948"/>
            <a:ext cx="2426798" cy="315990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CC3DCE0-4453-D56F-C1AB-1860DD83C647}"/>
              </a:ext>
            </a:extLst>
          </p:cNvPr>
          <p:cNvSpPr txBox="1"/>
          <p:nvPr/>
        </p:nvSpPr>
        <p:spPr>
          <a:xfrm>
            <a:off x="7424382" y="560127"/>
            <a:ext cx="4767618" cy="707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i="1" dirty="0">
                <a:solidFill>
                  <a:srgbClr val="002060"/>
                </a:solidFill>
              </a:rPr>
              <a:t>Chronic lymphocytic inflammation with pontine perivascular enhancement responsive to steroids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b="1" i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 err="1">
                <a:solidFill>
                  <a:srgbClr val="002060"/>
                </a:solidFill>
              </a:rPr>
              <a:t>Dysfonction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ponto-cérebelleuse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aigüe</a:t>
            </a:r>
            <a:r>
              <a:rPr lang="en-US" sz="1900" b="1" dirty="0">
                <a:solidFill>
                  <a:srgbClr val="002060"/>
                </a:solidFill>
              </a:rPr>
              <a:t> +/- troubles </a:t>
            </a:r>
            <a:r>
              <a:rPr lang="en-US" sz="1900" b="1" dirty="0" err="1">
                <a:solidFill>
                  <a:srgbClr val="002060"/>
                </a:solidFill>
              </a:rPr>
              <a:t>cognitifs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myélopathie</a:t>
            </a:r>
            <a:endParaRPr lang="en-US" sz="19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2060"/>
                </a:solidFill>
              </a:rPr>
              <a:t>50 </a:t>
            </a:r>
            <a:r>
              <a:rPr lang="en-US" sz="1900" b="1" dirty="0" err="1">
                <a:solidFill>
                  <a:srgbClr val="002060"/>
                </a:solidFill>
              </a:rPr>
              <a:t>ans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prédominance</a:t>
            </a:r>
            <a:r>
              <a:rPr lang="en-US" sz="1900" b="1" dirty="0">
                <a:solidFill>
                  <a:srgbClr val="002060"/>
                </a:solidFill>
              </a:rPr>
              <a:t> masculine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2060"/>
                </a:solidFill>
              </a:rPr>
              <a:t>Diagnostic </a:t>
            </a:r>
            <a:r>
              <a:rPr lang="en-US" sz="1900" b="1" dirty="0" err="1">
                <a:solidFill>
                  <a:srgbClr val="002060"/>
                </a:solidFill>
              </a:rPr>
              <a:t>d’exclusion</a:t>
            </a:r>
            <a:r>
              <a:rPr lang="en-US" sz="1900" b="1" dirty="0">
                <a:solidFill>
                  <a:srgbClr val="002060"/>
                </a:solidFill>
              </a:rPr>
              <a:t> : regression complete sour </a:t>
            </a:r>
            <a:r>
              <a:rPr lang="en-US" sz="1900" b="1" dirty="0" err="1">
                <a:solidFill>
                  <a:srgbClr val="002060"/>
                </a:solidFill>
              </a:rPr>
              <a:t>corticothérapie</a:t>
            </a:r>
            <a:endParaRPr lang="en-US" sz="1900" b="1" dirty="0">
              <a:solidFill>
                <a:srgbClr val="002060"/>
              </a:solidFill>
            </a:endParaRP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 err="1">
                <a:solidFill>
                  <a:srgbClr val="002060"/>
                </a:solidFill>
              </a:rPr>
              <a:t>Imagerie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typique</a:t>
            </a:r>
            <a:r>
              <a:rPr lang="en-US" sz="1900" b="1" dirty="0">
                <a:solidFill>
                  <a:srgbClr val="002060"/>
                </a:solidFill>
              </a:rPr>
              <a:t>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900" b="1" dirty="0" err="1">
                <a:solidFill>
                  <a:srgbClr val="E44C6E"/>
                </a:solidFill>
              </a:rPr>
              <a:t>Hypersignaux</a:t>
            </a:r>
            <a:r>
              <a:rPr lang="en-US" sz="1900" b="1" dirty="0">
                <a:solidFill>
                  <a:srgbClr val="E44C6E"/>
                </a:solidFill>
              </a:rPr>
              <a:t> T2 FLAIR </a:t>
            </a:r>
            <a:r>
              <a:rPr lang="en-US" sz="1900" b="1" dirty="0" err="1">
                <a:solidFill>
                  <a:srgbClr val="E44C6E"/>
                </a:solidFill>
              </a:rPr>
              <a:t>punctiformes</a:t>
            </a:r>
            <a:r>
              <a:rPr lang="en-US" sz="1900" b="1" dirty="0">
                <a:solidFill>
                  <a:srgbClr val="E44C6E"/>
                </a:solidFill>
              </a:rPr>
              <a:t> </a:t>
            </a:r>
            <a:r>
              <a:rPr lang="en-US" sz="1900" b="1" dirty="0" err="1">
                <a:solidFill>
                  <a:srgbClr val="E44C6E"/>
                </a:solidFill>
              </a:rPr>
              <a:t>homogènes</a:t>
            </a:r>
            <a:r>
              <a:rPr lang="en-US" sz="1900" b="1" dirty="0">
                <a:solidFill>
                  <a:srgbClr val="E44C6E"/>
                </a:solidFill>
              </a:rPr>
              <a:t> </a:t>
            </a:r>
          </a:p>
          <a:p>
            <a:pPr lvl="1"/>
            <a:endParaRPr lang="en-US" sz="1050" b="1" dirty="0">
              <a:solidFill>
                <a:srgbClr val="E44C6E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900" b="1" dirty="0" err="1">
                <a:solidFill>
                  <a:srgbClr val="2C3494"/>
                </a:solidFill>
              </a:rPr>
              <a:t>Réhaussement</a:t>
            </a:r>
            <a:r>
              <a:rPr lang="en-US" sz="1900" b="1" dirty="0">
                <a:solidFill>
                  <a:srgbClr val="2C3494"/>
                </a:solidFill>
              </a:rPr>
              <a:t> </a:t>
            </a:r>
            <a:r>
              <a:rPr lang="en-US" sz="1900" b="1" dirty="0" err="1">
                <a:solidFill>
                  <a:srgbClr val="2C3494"/>
                </a:solidFill>
              </a:rPr>
              <a:t>proportionnel</a:t>
            </a:r>
            <a:r>
              <a:rPr lang="en-US" sz="1900" b="1" dirty="0">
                <a:solidFill>
                  <a:srgbClr val="2C3494"/>
                </a:solidFill>
              </a:rPr>
              <a:t>, </a:t>
            </a:r>
            <a:r>
              <a:rPr lang="en-US" sz="1900" b="1" dirty="0" err="1">
                <a:solidFill>
                  <a:srgbClr val="2C3494"/>
                </a:solidFill>
              </a:rPr>
              <a:t>punctiforme</a:t>
            </a:r>
            <a:r>
              <a:rPr lang="en-US" sz="1900" b="1" dirty="0">
                <a:solidFill>
                  <a:srgbClr val="2C3494"/>
                </a:solidFill>
              </a:rPr>
              <a:t>/</a:t>
            </a:r>
            <a:r>
              <a:rPr lang="en-US" sz="1900" b="1" dirty="0" err="1">
                <a:solidFill>
                  <a:srgbClr val="2C3494"/>
                </a:solidFill>
              </a:rPr>
              <a:t>curviligne</a:t>
            </a:r>
            <a:r>
              <a:rPr lang="en-US" sz="1900" b="1" dirty="0">
                <a:solidFill>
                  <a:srgbClr val="2C3494"/>
                </a:solidFill>
              </a:rPr>
              <a:t> “peppering pons”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050" b="1" dirty="0">
              <a:solidFill>
                <a:srgbClr val="2C3494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900" b="1" dirty="0" err="1">
                <a:solidFill>
                  <a:srgbClr val="002060"/>
                </a:solidFill>
              </a:rPr>
              <a:t>Effet</a:t>
            </a:r>
            <a:r>
              <a:rPr lang="en-US" sz="1900" b="1" dirty="0">
                <a:solidFill>
                  <a:srgbClr val="002060"/>
                </a:solidFill>
              </a:rPr>
              <a:t> de masse absent </a:t>
            </a:r>
            <a:r>
              <a:rPr lang="en-US" sz="1900" b="1" dirty="0" err="1">
                <a:solidFill>
                  <a:srgbClr val="002060"/>
                </a:solidFill>
              </a:rPr>
              <a:t>ou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minime</a:t>
            </a:r>
            <a:endParaRPr lang="en-US" sz="190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05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900" b="1" dirty="0" err="1">
                <a:solidFill>
                  <a:srgbClr val="002060"/>
                </a:solidFill>
              </a:rPr>
              <a:t>Atteinte</a:t>
            </a:r>
            <a:r>
              <a:rPr lang="en-US" sz="1900" b="1" dirty="0">
                <a:solidFill>
                  <a:srgbClr val="002060"/>
                </a:solidFill>
              </a:rPr>
              <a:t> NGC, SB </a:t>
            </a:r>
            <a:r>
              <a:rPr lang="en-US" sz="1900" b="1" dirty="0" err="1">
                <a:solidFill>
                  <a:srgbClr val="002060"/>
                </a:solidFill>
              </a:rPr>
              <a:t>hémisphérique</a:t>
            </a:r>
            <a:r>
              <a:rPr lang="en-US" sz="1900" b="1" dirty="0">
                <a:solidFill>
                  <a:srgbClr val="002060"/>
                </a:solidFill>
              </a:rPr>
              <a:t>, cortex : 60% </a:t>
            </a:r>
          </a:p>
          <a:p>
            <a:endParaRPr lang="fr-FR" sz="1900" b="1" dirty="0">
              <a:solidFill>
                <a:srgbClr val="002060"/>
              </a:solidFill>
            </a:endParaRPr>
          </a:p>
          <a:p>
            <a:r>
              <a:rPr lang="fr-FR" sz="1900" b="1" dirty="0">
                <a:solidFill>
                  <a:srgbClr val="002060"/>
                </a:solidFill>
              </a:rPr>
              <a:t> </a:t>
            </a:r>
            <a:endParaRPr lang="en-US" sz="1900" b="1" dirty="0">
              <a:solidFill>
                <a:srgbClr val="002060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72D53D4-027E-379A-CA5B-A6F2D9CEB976}"/>
              </a:ext>
            </a:extLst>
          </p:cNvPr>
          <p:cNvCxnSpPr>
            <a:cxnSpLocks/>
          </p:cNvCxnSpPr>
          <p:nvPr/>
        </p:nvCxnSpPr>
        <p:spPr>
          <a:xfrm flipH="1">
            <a:off x="1508732" y="1922091"/>
            <a:ext cx="362060" cy="325502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28F30A1-4F0E-1B7D-7786-1D19F39B8AF4}"/>
              </a:ext>
            </a:extLst>
          </p:cNvPr>
          <p:cNvCxnSpPr>
            <a:cxnSpLocks/>
          </p:cNvCxnSpPr>
          <p:nvPr/>
        </p:nvCxnSpPr>
        <p:spPr>
          <a:xfrm>
            <a:off x="678912" y="1901379"/>
            <a:ext cx="409330" cy="346214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8C2BD53C-DD6F-61FD-7033-C166F00F185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724"/>
          <a:stretch>
            <a:fillRect/>
          </a:stretch>
        </p:blipFill>
        <p:spPr>
          <a:xfrm>
            <a:off x="4897999" y="3643947"/>
            <a:ext cx="2336425" cy="3147922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4403B9B-EC42-853A-A66A-6FE83B667600}"/>
              </a:ext>
            </a:extLst>
          </p:cNvPr>
          <p:cNvCxnSpPr>
            <a:cxnSpLocks/>
          </p:cNvCxnSpPr>
          <p:nvPr/>
        </p:nvCxnSpPr>
        <p:spPr>
          <a:xfrm flipH="1">
            <a:off x="3927801" y="1911735"/>
            <a:ext cx="362060" cy="325502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B420F42-57B4-A9EA-96AA-C9911B87A03C}"/>
              </a:ext>
            </a:extLst>
          </p:cNvPr>
          <p:cNvCxnSpPr>
            <a:cxnSpLocks/>
          </p:cNvCxnSpPr>
          <p:nvPr/>
        </p:nvCxnSpPr>
        <p:spPr>
          <a:xfrm>
            <a:off x="3111852" y="1891023"/>
            <a:ext cx="409330" cy="346214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E1F3CB1-B6F6-863B-60DB-366E45DDE61B}"/>
              </a:ext>
            </a:extLst>
          </p:cNvPr>
          <p:cNvCxnSpPr>
            <a:cxnSpLocks/>
          </p:cNvCxnSpPr>
          <p:nvPr/>
        </p:nvCxnSpPr>
        <p:spPr>
          <a:xfrm>
            <a:off x="5460775" y="1983674"/>
            <a:ext cx="409330" cy="346214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AADD3FF-E662-D382-5BDE-71601080D275}"/>
              </a:ext>
            </a:extLst>
          </p:cNvPr>
          <p:cNvCxnSpPr>
            <a:cxnSpLocks/>
          </p:cNvCxnSpPr>
          <p:nvPr/>
        </p:nvCxnSpPr>
        <p:spPr>
          <a:xfrm flipH="1">
            <a:off x="6376196" y="2076782"/>
            <a:ext cx="362060" cy="325502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938A6EB5-7D4B-2F1A-E15C-6ABF6CDA9A8D}"/>
              </a:ext>
            </a:extLst>
          </p:cNvPr>
          <p:cNvSpPr/>
          <p:nvPr/>
        </p:nvSpPr>
        <p:spPr>
          <a:xfrm>
            <a:off x="928147" y="4938547"/>
            <a:ext cx="942645" cy="854513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F171A25-DBA1-A504-9961-F9A8CCE95758}"/>
              </a:ext>
            </a:extLst>
          </p:cNvPr>
          <p:cNvSpPr/>
          <p:nvPr/>
        </p:nvSpPr>
        <p:spPr>
          <a:xfrm>
            <a:off x="3333547" y="4991260"/>
            <a:ext cx="942645" cy="854513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14A9F33-22DB-3DDD-BAF3-4D55A32690D0}"/>
              </a:ext>
            </a:extLst>
          </p:cNvPr>
          <p:cNvSpPr/>
          <p:nvPr/>
        </p:nvSpPr>
        <p:spPr>
          <a:xfrm>
            <a:off x="5588791" y="5006572"/>
            <a:ext cx="942645" cy="854513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B6C05C-2898-0CB7-E392-116CFF19F670}"/>
              </a:ext>
            </a:extLst>
          </p:cNvPr>
          <p:cNvSpPr txBox="1"/>
          <p:nvPr/>
        </p:nvSpPr>
        <p:spPr>
          <a:xfrm>
            <a:off x="90598" y="634013"/>
            <a:ext cx="30212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Zohrabian V, rID-42630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A6C9F-07B4-8CD4-E800-3B8F91C44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CB528AD-A26A-6B5F-8A54-5911C7D18445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588D6CD-B48A-DD9F-FF5B-A4EE4D8BD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387872D-7C43-27AF-B455-AA4C3B06C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3CA67F6-2606-4A27-8CCE-D9646E96A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9051152-9C36-BA6B-CE9C-1EC93148E8AB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4DC21C4-0135-87BE-86A2-6133EA343ECA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2C867C-00F2-364B-1C1E-A7029AC07817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3B30D7-2B66-9278-DF94-DAAA17980B24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0BA8629-7127-F983-95CB-32A4432E7130}"/>
              </a:ext>
            </a:extLst>
          </p:cNvPr>
          <p:cNvSpPr/>
          <p:nvPr/>
        </p:nvSpPr>
        <p:spPr>
          <a:xfrm>
            <a:off x="9332191" y="1906235"/>
            <a:ext cx="2758381" cy="581453"/>
          </a:xfrm>
          <a:prstGeom prst="roundRect">
            <a:avLst/>
          </a:prstGeom>
          <a:solidFill>
            <a:srgbClr val="FDC40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TUMEUR GLIALE (Je veux la </a:t>
            </a:r>
            <a:r>
              <a:rPr lang="fr-FR" sz="1600" b="1" dirty="0" err="1">
                <a:solidFill>
                  <a:srgbClr val="2C3494"/>
                </a:solidFill>
              </a:rPr>
              <a:t>spectro</a:t>
            </a:r>
            <a:r>
              <a:rPr lang="fr-FR" sz="1600" b="1" dirty="0">
                <a:solidFill>
                  <a:srgbClr val="2C3494"/>
                </a:solidFill>
              </a:rPr>
              <a:t> !!)</a:t>
            </a:r>
            <a:endParaRPr lang="en-US" sz="1600" b="1" dirty="0">
              <a:solidFill>
                <a:srgbClr val="2C3494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B8C8A41-EB33-2C9E-B2FA-AA1378BC7F65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EF7E403-A065-477D-4990-0868CC951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4269728-9484-1F08-68C3-ACFA1449BFAC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E66CC5C-0108-A098-F294-58165F3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B203582-69AB-0DBD-38CE-8099B1984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24B84F-C698-1093-1191-27B0E439E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ACCDF00-BCBD-088E-0066-ADE1FA26AEE8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CD30401-B79F-F32F-AF38-5E5BC36FFE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8236D23C-E700-747C-3CD4-962302790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86940CD-324C-01ED-E253-AEC4DEE247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1E8A0CAA-DD34-DD48-7E24-408204F123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315395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B288D-33D1-83F4-D042-81E4491D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0EF83CD-60B4-7AD8-D09A-8B3AD243FA6D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E1EECE-D5CF-E17B-8FE8-72A933A7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E67C0A-DB3F-8433-BE1D-523943CD1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C203797-5FDC-8E3E-EAC6-B16A97869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FF296A7A-0AC5-4C29-DFBA-EBDB407E188C}"/>
              </a:ext>
            </a:extLst>
          </p:cNvPr>
          <p:cNvSpPr/>
          <p:nvPr/>
        </p:nvSpPr>
        <p:spPr>
          <a:xfrm>
            <a:off x="-187153" y="2525034"/>
            <a:ext cx="12386036" cy="1828800"/>
          </a:xfrm>
          <a:prstGeom prst="rightArrow">
            <a:avLst/>
          </a:prstGeom>
          <a:solidFill>
            <a:srgbClr val="3D414B"/>
          </a:solidFill>
          <a:ln w="50800">
            <a:solidFill>
              <a:srgbClr val="FE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50C212-EB8D-7957-05DD-46FAD5CC3580}"/>
              </a:ext>
            </a:extLst>
          </p:cNvPr>
          <p:cNvCxnSpPr>
            <a:cxnSpLocks/>
          </p:cNvCxnSpPr>
          <p:nvPr/>
        </p:nvCxnSpPr>
        <p:spPr>
          <a:xfrm>
            <a:off x="982668" y="276778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89B049-AD6F-48C3-ACE8-92D4BBD878CF}"/>
              </a:ext>
            </a:extLst>
          </p:cNvPr>
          <p:cNvCxnSpPr>
            <a:cxnSpLocks/>
          </p:cNvCxnSpPr>
          <p:nvPr/>
        </p:nvCxnSpPr>
        <p:spPr>
          <a:xfrm>
            <a:off x="3482500" y="272129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B365F3E-EF66-E9ED-C266-18466ECB1371}"/>
              </a:ext>
            </a:extLst>
          </p:cNvPr>
          <p:cNvSpPr txBox="1"/>
          <p:nvPr/>
        </p:nvSpPr>
        <p:spPr>
          <a:xfrm>
            <a:off x="822242" y="4596586"/>
            <a:ext cx="3627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 RAS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92D952-0686-23E4-5BEF-97D33B92ED02}"/>
              </a:ext>
            </a:extLst>
          </p:cNvPr>
          <p:cNvSpPr txBox="1"/>
          <p:nvPr/>
        </p:nvSpPr>
        <p:spPr>
          <a:xfrm>
            <a:off x="822242" y="4041988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04/03/2026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C13F22-9DC5-9D81-20A0-7D005057FEB2}"/>
              </a:ext>
            </a:extLst>
          </p:cNvPr>
          <p:cNvSpPr txBox="1"/>
          <p:nvPr/>
        </p:nvSpPr>
        <p:spPr>
          <a:xfrm>
            <a:off x="3353445" y="1393440"/>
            <a:ext cx="21329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Ralentissement psychomoteur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Troubles </a:t>
            </a:r>
            <a:r>
              <a:rPr lang="fr-FR" sz="1200" b="1" dirty="0" err="1"/>
              <a:t>occulomoteurs</a:t>
            </a:r>
            <a:r>
              <a:rPr lang="fr-FR" sz="1200" b="1" dirty="0"/>
              <a:t> et troubles de la 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Fébricule : </a:t>
            </a:r>
            <a:r>
              <a:rPr lang="en-US" sz="1200" b="1" dirty="0"/>
              <a:t>37.8°C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à 2/10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6F6EEB-F643-F263-9AAA-30AE03801AFF}"/>
              </a:ext>
            </a:extLst>
          </p:cNvPr>
          <p:cNvSpPr txBox="1"/>
          <p:nvPr/>
        </p:nvSpPr>
        <p:spPr>
          <a:xfrm>
            <a:off x="862171" y="1061686"/>
            <a:ext cx="23398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Aphagie</a:t>
            </a:r>
            <a:r>
              <a:rPr lang="en-US" sz="1200" b="1" dirty="0"/>
              <a:t> et </a:t>
            </a:r>
            <a:r>
              <a:rPr lang="en-US" sz="1200" b="1" dirty="0" err="1"/>
              <a:t>dysphagie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Mycose</a:t>
            </a:r>
            <a:r>
              <a:rPr lang="en-US" sz="1200" b="1" dirty="0"/>
              <a:t> </a:t>
            </a:r>
            <a:r>
              <a:rPr lang="en-US" sz="1200" b="1" dirty="0" err="1"/>
              <a:t>buccale</a:t>
            </a:r>
            <a:r>
              <a:rPr lang="en-US" sz="1200" b="1" dirty="0"/>
              <a:t> sous </a:t>
            </a:r>
            <a:r>
              <a:rPr lang="en-US" sz="1200" b="1" dirty="0" err="1"/>
              <a:t>traitement</a:t>
            </a:r>
            <a:r>
              <a:rPr lang="en-US" sz="12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Céphalées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barre </a:t>
            </a:r>
            <a:r>
              <a:rPr lang="en-US" sz="1200" b="1" dirty="0" err="1"/>
              <a:t>depuis</a:t>
            </a:r>
            <a:r>
              <a:rPr lang="en-US" sz="1200" b="1" dirty="0"/>
              <a:t> 1 </a:t>
            </a:r>
            <a:r>
              <a:rPr lang="en-US" sz="1200" b="1" dirty="0" err="1"/>
              <a:t>semaine</a:t>
            </a:r>
            <a:r>
              <a:rPr lang="en-US" sz="12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Sensation </a:t>
            </a:r>
            <a:r>
              <a:rPr lang="en-US" sz="1200" b="1" dirty="0" err="1"/>
              <a:t>d'engourdissement</a:t>
            </a:r>
            <a:r>
              <a:rPr lang="en-US" sz="1200" b="1" dirty="0"/>
              <a:t> / </a:t>
            </a:r>
            <a:r>
              <a:rPr lang="en-US" sz="1200" b="1" dirty="0" err="1"/>
              <a:t>picottements</a:t>
            </a:r>
            <a:r>
              <a:rPr lang="en-US" sz="1200" b="1" dirty="0"/>
              <a:t> de la face, des </a:t>
            </a:r>
            <a:r>
              <a:rPr lang="en-US" sz="1200" b="1" dirty="0" err="1"/>
              <a:t>lèvres</a:t>
            </a:r>
            <a:r>
              <a:rPr lang="en-US" sz="1200" b="1" dirty="0"/>
              <a:t> et de la langue.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160CFB-F007-6C43-E8F2-86B4DD2F71F3}"/>
              </a:ext>
            </a:extLst>
          </p:cNvPr>
          <p:cNvSpPr/>
          <p:nvPr/>
        </p:nvSpPr>
        <p:spPr>
          <a:xfrm>
            <a:off x="0" y="0"/>
            <a:ext cx="615657" cy="3006485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b="1" dirty="0">
                <a:solidFill>
                  <a:srgbClr val="2C3494"/>
                </a:solidFill>
              </a:rPr>
              <a:t>SYMPTOMES</a:t>
            </a:r>
            <a:endParaRPr lang="en-US" sz="1400" b="1" dirty="0">
              <a:solidFill>
                <a:srgbClr val="2C349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0D5653-EADF-05D4-0697-A4D6322C921B}"/>
              </a:ext>
            </a:extLst>
          </p:cNvPr>
          <p:cNvSpPr/>
          <p:nvPr/>
        </p:nvSpPr>
        <p:spPr>
          <a:xfrm>
            <a:off x="7405" y="3883529"/>
            <a:ext cx="615657" cy="2985613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dirty="0"/>
              <a:t>EXAMEN CLINIQUE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C05566-4612-4C54-A91D-5511467FD529}"/>
              </a:ext>
            </a:extLst>
          </p:cNvPr>
          <p:cNvSpPr txBox="1"/>
          <p:nvPr/>
        </p:nvSpPr>
        <p:spPr>
          <a:xfrm>
            <a:off x="3348747" y="4091416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05/03/2026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78805D-4CBC-B0F6-0E31-3E1BCCEF67E5}"/>
              </a:ext>
            </a:extLst>
          </p:cNvPr>
          <p:cNvCxnSpPr>
            <a:cxnSpLocks/>
          </p:cNvCxnSpPr>
          <p:nvPr/>
        </p:nvCxnSpPr>
        <p:spPr>
          <a:xfrm>
            <a:off x="6181679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5018C09-46D8-CF90-BB4C-1D3D019425B5}"/>
              </a:ext>
            </a:extLst>
          </p:cNvPr>
          <p:cNvSpPr txBox="1"/>
          <p:nvPr/>
        </p:nvSpPr>
        <p:spPr>
          <a:xfrm>
            <a:off x="60276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06/03/2026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B6A63F2-2DE8-F900-CB4F-FC0AFA8F7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8" b="95842" l="8966" r="95862">
                        <a14:foregroundMark x1="61609" y1="75884" x2="61609" y2="75884"/>
                        <a14:foregroundMark x1="59310" y1="76923" x2="59310" y2="76923"/>
                        <a14:foregroundMark x1="64598" y1="76299" x2="64598" y2="76299"/>
                        <a14:foregroundMark x1="50115" y1="75884" x2="50115" y2="75884"/>
                        <a14:foregroundMark x1="60460" y1="72765" x2="67356" y2="71102"/>
                        <a14:foregroundMark x1="52414" y1="73805" x2="52414" y2="73805"/>
                        <a14:foregroundMark x1="39540" y1="74220" x2="60920" y2="71102"/>
                        <a14:foregroundMark x1="80230" y1="84823" x2="80230" y2="84823"/>
                        <a14:foregroundMark x1="80230" y1="84823" x2="80230" y2="84823"/>
                        <a14:foregroundMark x1="80230" y1="84823" x2="80230" y2="84823"/>
                        <a14:foregroundMark x1="74483" y1="93763" x2="74483" y2="93763"/>
                        <a14:foregroundMark x1="74483" y1="93763" x2="74483" y2="93763"/>
                        <a14:foregroundMark x1="31494" y1="90021" x2="45977" y2="87318"/>
                        <a14:foregroundMark x1="28506" y1="80665" x2="15862" y2="60707"/>
                        <a14:foregroundMark x1="15862" y1="60707" x2="15172" y2="44906"/>
                        <a14:foregroundMark x1="11724" y1="40748" x2="23218" y2="23077"/>
                        <a14:foregroundMark x1="23218" y1="23077" x2="40230" y2="12266"/>
                        <a14:foregroundMark x1="40230" y1="12266" x2="40690" y2="12266"/>
                        <a14:foregroundMark x1="80690" y1="84200" x2="90115" y2="43867"/>
                        <a14:foregroundMark x1="90115" y1="43867" x2="88276" y2="42204"/>
                        <a14:foregroundMark x1="82529" y1="21206" x2="65517" y2="13306"/>
                        <a14:foregroundMark x1="65517" y1="13306" x2="43908" y2="11850"/>
                        <a14:foregroundMark x1="43908" y1="11850" x2="28506" y2="17672"/>
                        <a14:foregroundMark x1="44828" y1="12266" x2="66437" y2="11850"/>
                        <a14:foregroundMark x1="66437" y1="11850" x2="72644" y2="14969"/>
                        <a14:foregroundMark x1="53563" y1="9148" x2="53563" y2="9148"/>
                        <a14:foregroundMark x1="53563" y1="9148" x2="53563" y2="9148"/>
                        <a14:foregroundMark x1="53563" y1="9148" x2="53563" y2="9148"/>
                        <a14:foregroundMark x1="50575" y1="61123" x2="50575" y2="61123"/>
                        <a14:foregroundMark x1="50575" y1="61123" x2="50575" y2="61123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8161" y2="59667"/>
                        <a14:foregroundMark x1="58161" y1="59667" x2="27356" y2="59667"/>
                        <a14:foregroundMark x1="42989" y1="69023" x2="63678" y2="64033"/>
                        <a14:foregroundMark x1="63678" y1="64033" x2="65057" y2="67360"/>
                        <a14:foregroundMark x1="32644" y1="92100" x2="52644" y2="92100"/>
                        <a14:foregroundMark x1="52644" y1="92100" x2="70805" y2="91060"/>
                        <a14:foregroundMark x1="70805" y1="91060" x2="70805" y2="91060"/>
                        <a14:foregroundMark x1="88276" y1="66944" x2="93563" y2="44283"/>
                        <a14:foregroundMark x1="93563" y1="44283" x2="89195" y2="28898"/>
                        <a14:foregroundMark x1="89195" y1="28898" x2="88276" y2="28067"/>
                        <a14:foregroundMark x1="58161" y1="60083" x2="69655" y2="58004"/>
                        <a14:foregroundMark x1="45977" y1="66944" x2="36552" y2="66944"/>
                        <a14:foregroundMark x1="39080" y1="83160" x2="62299" y2="82121"/>
                        <a14:foregroundMark x1="62299" y1="82121" x2="63908" y2="82121"/>
                        <a14:foregroundMark x1="21609" y1="19127" x2="39080" y2="7692"/>
                        <a14:foregroundMark x1="39080" y1="7692" x2="51264" y2="6029"/>
                        <a14:foregroundMark x1="17471" y1="87318" x2="12184" y2="63825"/>
                        <a14:foregroundMark x1="34253" y1="96881" x2="51724" y2="95842"/>
                        <a14:foregroundMark x1="51724" y1="95842" x2="53563" y2="95842"/>
                        <a14:foregroundMark x1="91724" y1="67360" x2="92874" y2="39709"/>
                        <a14:foregroundMark x1="90115" y1="29730" x2="94023" y2="31809"/>
                        <a14:foregroundMark x1="30805" y1="79002" x2="22759" y2="82121"/>
                        <a14:foregroundMark x1="22759" y1="82121" x2="28046" y2="83784"/>
                        <a14:foregroundMark x1="95862" y1="39917" x2="95862" y2="39917"/>
                        <a14:foregroundMark x1="95862" y1="39917" x2="95862" y2="39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2091" y="1733071"/>
            <a:ext cx="801965" cy="886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1DDEA1-7540-6AB3-0F87-4C6FD33AC9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19" b="92115" l="755" r="90566">
                        <a14:foregroundMark x1="15472" y1="13620" x2="28679" y2="30466"/>
                        <a14:foregroundMark x1="30943" y1="26165" x2="23774" y2="11470"/>
                        <a14:foregroundMark x1="23774" y1="11470" x2="35472" y2="12186"/>
                        <a14:foregroundMark x1="35472" y1="12186" x2="35472" y2="12186"/>
                        <a14:foregroundMark x1="16226" y1="11470" x2="34717" y2="9677"/>
                        <a14:foregroundMark x1="75094" y1="32616" x2="75849" y2="29032"/>
                        <a14:foregroundMark x1="61887" y1="49462" x2="66415" y2="45878"/>
                        <a14:foregroundMark x1="1509" y1="62007" x2="6792" y2="56989"/>
                        <a14:foregroundMark x1="6038" y1="92473" x2="8302" y2="92473"/>
                        <a14:foregroundMark x1="8302" y1="92473" x2="8302" y2="92473"/>
                        <a14:foregroundMark x1="89811" y1="65233" x2="90566" y2="50538"/>
                        <a14:foregroundMark x1="32453" y1="19355" x2="32453" y2="2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9237" y="4569857"/>
            <a:ext cx="1115252" cy="117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650B4F-72F3-BFEE-4CA3-10329E1300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6515" t="12115" r="9802" b="9694"/>
          <a:stretch>
            <a:fillRect/>
          </a:stretch>
        </p:blipFill>
        <p:spPr>
          <a:xfrm>
            <a:off x="6028668" y="2813728"/>
            <a:ext cx="943662" cy="97659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20A811E-36C5-A71B-D6C3-541BF55553C5}"/>
              </a:ext>
            </a:extLst>
          </p:cNvPr>
          <p:cNvCxnSpPr>
            <a:cxnSpLocks/>
          </p:cNvCxnSpPr>
          <p:nvPr/>
        </p:nvCxnSpPr>
        <p:spPr>
          <a:xfrm>
            <a:off x="7756479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1B9C144-E393-2E62-A929-2047E1C374B3}"/>
              </a:ext>
            </a:extLst>
          </p:cNvPr>
          <p:cNvSpPr txBox="1"/>
          <p:nvPr/>
        </p:nvSpPr>
        <p:spPr>
          <a:xfrm>
            <a:off x="7589730" y="408754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08/03/2026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2E4AAF-014E-32D5-F80F-A0C4E06CE9B6}"/>
              </a:ext>
            </a:extLst>
          </p:cNvPr>
          <p:cNvSpPr txBox="1"/>
          <p:nvPr/>
        </p:nvSpPr>
        <p:spPr>
          <a:xfrm>
            <a:off x="7663055" y="4416529"/>
            <a:ext cx="24796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Myosis </a:t>
            </a:r>
            <a:r>
              <a:rPr lang="en-US" sz="1200" b="1" dirty="0" err="1"/>
              <a:t>serré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</a:t>
            </a:r>
            <a:r>
              <a:rPr lang="en-US" sz="1200" b="1" dirty="0" err="1"/>
              <a:t>signes</a:t>
            </a:r>
            <a:r>
              <a:rPr lang="en-US" sz="1200" b="1" dirty="0"/>
              <a:t> de </a:t>
            </a:r>
            <a:r>
              <a:rPr lang="en-US" sz="1200" b="1" dirty="0" err="1"/>
              <a:t>focalisation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</a:t>
            </a:r>
            <a:r>
              <a:rPr lang="en-US" sz="1200" b="1" dirty="0" err="1"/>
              <a:t>d’autres</a:t>
            </a:r>
            <a:r>
              <a:rPr lang="en-US" sz="1200" b="1" dirty="0"/>
              <a:t> </a:t>
            </a:r>
            <a:r>
              <a:rPr lang="en-US" sz="1200" b="1" dirty="0" err="1"/>
              <a:t>défaillance</a:t>
            </a:r>
            <a:r>
              <a:rPr lang="en-US" sz="1200" b="1" dirty="0"/>
              <a:t> </a:t>
            </a:r>
            <a:r>
              <a:rPr lang="en-US" sz="1200" b="1" dirty="0" err="1"/>
              <a:t>d’organes</a:t>
            </a:r>
            <a:r>
              <a:rPr lang="en-US" sz="1200" b="1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9A520FA-25BC-3238-738C-B10B64D05B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19" b="89606" l="9449" r="91732">
                        <a14:foregroundMark x1="11024" y1="28674" x2="9449" y2="51613"/>
                        <a14:foregroundMark x1="33071" y1="24373" x2="28346" y2="32975"/>
                        <a14:foregroundMark x1="90157" y1="55197" x2="91732" y2="42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716" y="3097133"/>
            <a:ext cx="1361321" cy="7476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A5F2FF-7889-94DF-2072-C1EF37D67C12}"/>
              </a:ext>
            </a:extLst>
          </p:cNvPr>
          <p:cNvCxnSpPr>
            <a:cxnSpLocks/>
          </p:cNvCxnSpPr>
          <p:nvPr/>
        </p:nvCxnSpPr>
        <p:spPr>
          <a:xfrm>
            <a:off x="9868311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13B6688-8561-5C72-E8B4-22CB2ADC8F0C}"/>
              </a:ext>
            </a:extLst>
          </p:cNvPr>
          <p:cNvSpPr txBox="1"/>
          <p:nvPr/>
        </p:nvSpPr>
        <p:spPr>
          <a:xfrm>
            <a:off x="9779936" y="4083184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13/03/2026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9270098-2B80-6F97-5070-2897E28179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772" b="95614" l="9695" r="89751">
                        <a14:foregroundMark x1="63158" y1="95906" x2="63158" y2="95906"/>
                        <a14:foregroundMark x1="58172" y1="54386" x2="61496" y2="58187"/>
                        <a14:foregroundMark x1="19391" y1="23099" x2="29640" y2="14912"/>
                        <a14:foregroundMark x1="21053" y1="16082" x2="14958" y2="87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9704" y="1564323"/>
            <a:ext cx="1097214" cy="103946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58EB8D9-E8D7-A92A-16D1-B8780E05CE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50363" y="409708"/>
            <a:ext cx="1777536" cy="218706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9975804-AA44-A384-415E-AD56462E13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650" b="94404" l="9537" r="97548">
                        <a14:foregroundMark x1="54768" y1="8759" x2="80926" y2="8759"/>
                        <a14:foregroundMark x1="42779" y1="10219" x2="42779" y2="10219"/>
                        <a14:foregroundMark x1="49046" y1="8273" x2="50136" y2="12652"/>
                        <a14:foregroundMark x1="45232" y1="11192" x2="60763" y2="3650"/>
                        <a14:foregroundMark x1="45232" y1="88321" x2="31608" y2="88808"/>
                        <a14:foregroundMark x1="59128" y1="88321" x2="77112" y2="83212"/>
                        <a14:foregroundMark x1="80926" y1="83212" x2="85831" y2="58151"/>
                        <a14:foregroundMark x1="85831" y1="58151" x2="83379" y2="54258"/>
                        <a14:foregroundMark x1="77657" y1="35280" x2="63760" y2="25304"/>
                        <a14:foregroundMark x1="63760" y1="28710" x2="97820" y2="37226"/>
                        <a14:foregroundMark x1="40599" y1="94404" x2="40599" y2="944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5573" y="2880831"/>
            <a:ext cx="968825" cy="10849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AC4A9C5-295C-FA14-64D9-B64042CA41BA}"/>
              </a:ext>
            </a:extLst>
          </p:cNvPr>
          <p:cNvSpPr txBox="1"/>
          <p:nvPr/>
        </p:nvSpPr>
        <p:spPr>
          <a:xfrm>
            <a:off x="3381016" y="4440221"/>
            <a:ext cx="225595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GS : 15, NIHSS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Ataxie</a:t>
            </a:r>
            <a:r>
              <a:rPr lang="en-US" sz="1200" b="1" dirty="0"/>
              <a:t> au </a:t>
            </a:r>
            <a:r>
              <a:rPr lang="en-US" sz="1200" b="1" dirty="0" err="1"/>
              <a:t>membre</a:t>
            </a:r>
            <a:r>
              <a:rPr lang="en-US" sz="1200" b="1" dirty="0"/>
              <a:t> </a:t>
            </a:r>
            <a:r>
              <a:rPr lang="en-US" sz="1200" b="1" dirty="0" err="1"/>
              <a:t>inférieur</a:t>
            </a:r>
            <a:r>
              <a:rPr lang="en-US" sz="120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Parésie</a:t>
            </a:r>
            <a:r>
              <a:rPr lang="en-US" sz="1200" b="1" dirty="0"/>
              <a:t> de </a:t>
            </a:r>
            <a:r>
              <a:rPr lang="en-US" sz="1200" b="1" dirty="0" err="1"/>
              <a:t>l’abduction</a:t>
            </a:r>
            <a:r>
              <a:rPr lang="en-US" sz="1200" b="1" dirty="0"/>
              <a:t>, </a:t>
            </a:r>
            <a:r>
              <a:rPr lang="en-US" sz="1200" b="1" dirty="0" err="1"/>
              <a:t>plégie</a:t>
            </a:r>
            <a:r>
              <a:rPr lang="en-US" sz="1200" b="1" dirty="0"/>
              <a:t> dans les </a:t>
            </a:r>
            <a:r>
              <a:rPr lang="en-US" sz="1200" b="1" dirty="0" err="1"/>
              <a:t>autres</a:t>
            </a:r>
            <a:r>
              <a:rPr lang="en-US" sz="1200" b="1" dirty="0"/>
              <a:t>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Flou </a:t>
            </a:r>
            <a:r>
              <a:rPr lang="en-US" sz="1200" b="1" dirty="0" err="1"/>
              <a:t>visuel</a:t>
            </a:r>
            <a:r>
              <a:rPr lang="en-US" sz="1200" b="1" dirty="0"/>
              <a:t> sans </a:t>
            </a:r>
            <a:r>
              <a:rPr lang="en-US" sz="1200" b="1" dirty="0" err="1"/>
              <a:t>diplopie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Dysarthrie</a:t>
            </a:r>
            <a:r>
              <a:rPr lang="en-US" sz="1200" b="1" dirty="0"/>
              <a:t> et nystagmus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Déviation</a:t>
            </a:r>
            <a:r>
              <a:rPr lang="en-US" sz="1200" b="1" dirty="0"/>
              <a:t> </a:t>
            </a:r>
            <a:r>
              <a:rPr lang="en-US" sz="1200" b="1" dirty="0" err="1"/>
              <a:t>axiale</a:t>
            </a:r>
            <a:r>
              <a:rPr lang="en-US" sz="1200" b="1" dirty="0"/>
              <a:t> à droite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Pas de deficit </a:t>
            </a:r>
            <a:r>
              <a:rPr lang="en-US" sz="1200" b="1" dirty="0" err="1"/>
              <a:t>sensitivo-moteur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7501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195F97-758A-D4AB-85A4-1B5399D18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B999F87-59DE-576B-DDB9-5F4A15809438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C380427-3481-4939-6F8E-C920CACA5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D91162-811B-AF3B-EFF3-1EDC341B8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C3DCF3-3CAA-24B9-740D-7504625C1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419EEF7-67AB-FE4F-8DDB-F6E58D536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30" y="112769"/>
            <a:ext cx="1892766" cy="320947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93F12C-806F-2CE2-112D-A992C6E79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358" y="112769"/>
            <a:ext cx="1907672" cy="320947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D43F00-E050-B330-E7D3-D4746E22E3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315"/>
          <a:stretch>
            <a:fillRect/>
          </a:stretch>
        </p:blipFill>
        <p:spPr>
          <a:xfrm>
            <a:off x="3967075" y="112769"/>
            <a:ext cx="2061649" cy="143897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E7DD62-7292-BE1B-1970-6E89C32C31E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9438"/>
          <a:stretch>
            <a:fillRect/>
          </a:stretch>
        </p:blipFill>
        <p:spPr>
          <a:xfrm>
            <a:off x="3963498" y="2250002"/>
            <a:ext cx="2068802" cy="106455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CBEDB1-DBAE-3EB6-F259-55ABFD7F8B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841" t="15192" r="10513"/>
          <a:stretch>
            <a:fillRect/>
          </a:stretch>
        </p:blipFill>
        <p:spPr>
          <a:xfrm>
            <a:off x="3979276" y="1536380"/>
            <a:ext cx="2061649" cy="106455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211E9B3-07E7-9ECC-DE32-50DFCA9ABB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0501" y="548546"/>
            <a:ext cx="4745807" cy="5760907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EB9846-0AE1-5C29-FE3F-61EE6D9D95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804" r="2227"/>
          <a:stretch>
            <a:fillRect/>
          </a:stretch>
        </p:blipFill>
        <p:spPr>
          <a:xfrm>
            <a:off x="207430" y="3215729"/>
            <a:ext cx="5833495" cy="35182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114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40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DDB14-4FC4-249C-45FA-21E2A5B6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BE21F23-CAC0-3153-CF55-218BFA26A8FA}"/>
              </a:ext>
            </a:extLst>
          </p:cNvPr>
          <p:cNvGrpSpPr/>
          <p:nvPr/>
        </p:nvGrpSpPr>
        <p:grpSpPr>
          <a:xfrm>
            <a:off x="-112294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8B7D57-FEF6-A708-3839-8F2147947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509604A-9107-3433-48FA-AA3CE0467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B9AE490-7923-84EB-7EBF-773CCCA87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2F87888-6BA7-F6A2-5E76-756698B6CF36}"/>
              </a:ext>
            </a:extLst>
          </p:cNvPr>
          <p:cNvSpPr/>
          <p:nvPr/>
        </p:nvSpPr>
        <p:spPr>
          <a:xfrm>
            <a:off x="1231371" y="1310931"/>
            <a:ext cx="9771458" cy="4236138"/>
          </a:xfrm>
          <a:prstGeom prst="rect">
            <a:avLst/>
          </a:prstGeom>
          <a:solidFill>
            <a:srgbClr val="FEF9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5825FE6-C5AE-549B-FDA3-AC4DECA4B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70" y="1036066"/>
            <a:ext cx="9771459" cy="14910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145F33-6A60-3178-1B6A-9DDAC2B25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33" y="4935805"/>
            <a:ext cx="2638937" cy="5305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B8E5F03-57C8-0467-31B7-FE97DA399444}"/>
              </a:ext>
            </a:extLst>
          </p:cNvPr>
          <p:cNvSpPr txBox="1"/>
          <p:nvPr/>
        </p:nvSpPr>
        <p:spPr>
          <a:xfrm>
            <a:off x="5763263" y="5085404"/>
            <a:ext cx="5642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Damya SLIMANI – Stagiaire associée/FFI</a:t>
            </a:r>
            <a:endParaRPr lang="en-US" sz="2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2A0FA5-5968-0605-C13B-5F66583782D3}"/>
              </a:ext>
            </a:extLst>
          </p:cNvPr>
          <p:cNvSpPr txBox="1"/>
          <p:nvPr/>
        </p:nvSpPr>
        <p:spPr>
          <a:xfrm>
            <a:off x="2543700" y="2868808"/>
            <a:ext cx="74114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2C3494"/>
                </a:solidFill>
              </a:rPr>
              <a:t>A propos d’un cas …</a:t>
            </a:r>
            <a:endParaRPr lang="en-US" sz="6600" b="1" dirty="0">
              <a:solidFill>
                <a:srgbClr val="2C3494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F947637-2550-F5F9-F5F0-870F9C3F21D5}"/>
              </a:ext>
            </a:extLst>
          </p:cNvPr>
          <p:cNvSpPr/>
          <p:nvPr/>
        </p:nvSpPr>
        <p:spPr>
          <a:xfrm>
            <a:off x="7490564" y="1309224"/>
            <a:ext cx="1257104" cy="907883"/>
          </a:xfrm>
          <a:custGeom>
            <a:avLst/>
            <a:gdLst>
              <a:gd name="csX0" fmla="*/ 0 w 1257104"/>
              <a:gd name="csY0" fmla="*/ 18535 h 907883"/>
              <a:gd name="csX1" fmla="*/ 0 w 1257104"/>
              <a:gd name="csY1" fmla="*/ 18535 h 907883"/>
              <a:gd name="csX2" fmla="*/ 175365 w 1257104"/>
              <a:gd name="csY2" fmla="*/ 6009 h 907883"/>
              <a:gd name="csX3" fmla="*/ 576198 w 1257104"/>
              <a:gd name="csY3" fmla="*/ 31061 h 907883"/>
              <a:gd name="csX4" fmla="*/ 676406 w 1257104"/>
              <a:gd name="csY4" fmla="*/ 93691 h 907883"/>
              <a:gd name="csX5" fmla="*/ 739036 w 1257104"/>
              <a:gd name="csY5" fmla="*/ 131269 h 907883"/>
              <a:gd name="csX6" fmla="*/ 776614 w 1257104"/>
              <a:gd name="csY6" fmla="*/ 156321 h 907883"/>
              <a:gd name="csX7" fmla="*/ 814192 w 1257104"/>
              <a:gd name="csY7" fmla="*/ 168847 h 907883"/>
              <a:gd name="csX8" fmla="*/ 977031 w 1257104"/>
              <a:gd name="csY8" fmla="*/ 281581 h 907883"/>
              <a:gd name="csX9" fmla="*/ 1039661 w 1257104"/>
              <a:gd name="csY9" fmla="*/ 394316 h 907883"/>
              <a:gd name="csX10" fmla="*/ 1102291 w 1257104"/>
              <a:gd name="csY10" fmla="*/ 444420 h 907883"/>
              <a:gd name="csX11" fmla="*/ 1177447 w 1257104"/>
              <a:gd name="csY11" fmla="*/ 569680 h 907883"/>
              <a:gd name="csX12" fmla="*/ 1202499 w 1257104"/>
              <a:gd name="csY12" fmla="*/ 607258 h 907883"/>
              <a:gd name="csX13" fmla="*/ 1252603 w 1257104"/>
              <a:gd name="csY13" fmla="*/ 757571 h 907883"/>
              <a:gd name="csX14" fmla="*/ 1240077 w 1257104"/>
              <a:gd name="csY14" fmla="*/ 857779 h 907883"/>
              <a:gd name="csX15" fmla="*/ 914400 w 1257104"/>
              <a:gd name="csY15" fmla="*/ 870305 h 907883"/>
              <a:gd name="csX16" fmla="*/ 638828 w 1257104"/>
              <a:gd name="csY16" fmla="*/ 882831 h 907883"/>
              <a:gd name="csX17" fmla="*/ 413359 w 1257104"/>
              <a:gd name="csY17" fmla="*/ 907883 h 907883"/>
              <a:gd name="csX18" fmla="*/ 137787 w 1257104"/>
              <a:gd name="csY18" fmla="*/ 895357 h 907883"/>
              <a:gd name="csX19" fmla="*/ 87683 w 1257104"/>
              <a:gd name="csY19" fmla="*/ 882831 h 907883"/>
              <a:gd name="csX20" fmla="*/ 62631 w 1257104"/>
              <a:gd name="csY20" fmla="*/ 832727 h 907883"/>
              <a:gd name="csX21" fmla="*/ 37578 w 1257104"/>
              <a:gd name="csY21" fmla="*/ 807675 h 907883"/>
              <a:gd name="csX22" fmla="*/ 25052 w 1257104"/>
              <a:gd name="csY22" fmla="*/ 632310 h 907883"/>
              <a:gd name="csX23" fmla="*/ 12526 w 1257104"/>
              <a:gd name="csY23" fmla="*/ 569680 h 907883"/>
              <a:gd name="csX24" fmla="*/ 0 w 1257104"/>
              <a:gd name="csY24" fmla="*/ 481998 h 907883"/>
              <a:gd name="csX25" fmla="*/ 0 w 1257104"/>
              <a:gd name="csY25" fmla="*/ 18535 h 9078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1257104" h="907883">
                <a:moveTo>
                  <a:pt x="0" y="18535"/>
                </a:moveTo>
                <a:lnTo>
                  <a:pt x="0" y="18535"/>
                </a:lnTo>
                <a:cubicBezTo>
                  <a:pt x="58455" y="14360"/>
                  <a:pt x="116761" y="6009"/>
                  <a:pt x="175365" y="6009"/>
                </a:cubicBezTo>
                <a:cubicBezTo>
                  <a:pt x="512873" y="6009"/>
                  <a:pt x="427924" y="-18364"/>
                  <a:pt x="576198" y="31061"/>
                </a:cubicBezTo>
                <a:cubicBezTo>
                  <a:pt x="642135" y="96998"/>
                  <a:pt x="581513" y="46245"/>
                  <a:pt x="676406" y="93691"/>
                </a:cubicBezTo>
                <a:cubicBezTo>
                  <a:pt x="698182" y="104579"/>
                  <a:pt x="718390" y="118366"/>
                  <a:pt x="739036" y="131269"/>
                </a:cubicBezTo>
                <a:cubicBezTo>
                  <a:pt x="751802" y="139248"/>
                  <a:pt x="763149" y="149588"/>
                  <a:pt x="776614" y="156321"/>
                </a:cubicBezTo>
                <a:cubicBezTo>
                  <a:pt x="788424" y="162226"/>
                  <a:pt x="802567" y="162587"/>
                  <a:pt x="814192" y="168847"/>
                </a:cubicBezTo>
                <a:cubicBezTo>
                  <a:pt x="935914" y="234390"/>
                  <a:pt x="911834" y="216386"/>
                  <a:pt x="977031" y="281581"/>
                </a:cubicBezTo>
                <a:cubicBezTo>
                  <a:pt x="990568" y="308657"/>
                  <a:pt x="1021684" y="374092"/>
                  <a:pt x="1039661" y="394316"/>
                </a:cubicBezTo>
                <a:cubicBezTo>
                  <a:pt x="1057423" y="414298"/>
                  <a:pt x="1084406" y="424548"/>
                  <a:pt x="1102291" y="444420"/>
                </a:cubicBezTo>
                <a:cubicBezTo>
                  <a:pt x="1150253" y="497711"/>
                  <a:pt x="1146682" y="515842"/>
                  <a:pt x="1177447" y="569680"/>
                </a:cubicBezTo>
                <a:cubicBezTo>
                  <a:pt x="1184916" y="582751"/>
                  <a:pt x="1196908" y="593280"/>
                  <a:pt x="1202499" y="607258"/>
                </a:cubicBezTo>
                <a:cubicBezTo>
                  <a:pt x="1222114" y="656295"/>
                  <a:pt x="1252603" y="757571"/>
                  <a:pt x="1252603" y="757571"/>
                </a:cubicBezTo>
                <a:cubicBezTo>
                  <a:pt x="1248428" y="790974"/>
                  <a:pt x="1272012" y="847134"/>
                  <a:pt x="1240077" y="857779"/>
                </a:cubicBezTo>
                <a:cubicBezTo>
                  <a:pt x="1137013" y="892134"/>
                  <a:pt x="1022945" y="865782"/>
                  <a:pt x="914400" y="870305"/>
                </a:cubicBezTo>
                <a:lnTo>
                  <a:pt x="638828" y="882831"/>
                </a:lnTo>
                <a:cubicBezTo>
                  <a:pt x="598867" y="887826"/>
                  <a:pt x="445111" y="907883"/>
                  <a:pt x="413359" y="907883"/>
                </a:cubicBezTo>
                <a:cubicBezTo>
                  <a:pt x="321407" y="907883"/>
                  <a:pt x="229644" y="899532"/>
                  <a:pt x="137787" y="895357"/>
                </a:cubicBezTo>
                <a:cubicBezTo>
                  <a:pt x="121086" y="891182"/>
                  <a:pt x="100908" y="893852"/>
                  <a:pt x="87683" y="882831"/>
                </a:cubicBezTo>
                <a:cubicBezTo>
                  <a:pt x="73338" y="870877"/>
                  <a:pt x="72989" y="848263"/>
                  <a:pt x="62631" y="832727"/>
                </a:cubicBezTo>
                <a:cubicBezTo>
                  <a:pt x="56080" y="822901"/>
                  <a:pt x="45929" y="816026"/>
                  <a:pt x="37578" y="807675"/>
                </a:cubicBezTo>
                <a:cubicBezTo>
                  <a:pt x="33403" y="749220"/>
                  <a:pt x="31187" y="690592"/>
                  <a:pt x="25052" y="632310"/>
                </a:cubicBezTo>
                <a:cubicBezTo>
                  <a:pt x="22823" y="611137"/>
                  <a:pt x="16026" y="590680"/>
                  <a:pt x="12526" y="569680"/>
                </a:cubicBezTo>
                <a:cubicBezTo>
                  <a:pt x="7672" y="540558"/>
                  <a:pt x="4175" y="511225"/>
                  <a:pt x="0" y="481998"/>
                </a:cubicBezTo>
                <a:cubicBezTo>
                  <a:pt x="15862" y="164755"/>
                  <a:pt x="0" y="95779"/>
                  <a:pt x="0" y="18535"/>
                </a:cubicBezTo>
                <a:close/>
              </a:path>
            </a:pathLst>
          </a:custGeom>
          <a:solidFill>
            <a:srgbClr val="FEF9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0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96815-D303-694C-AD5C-27733FD15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F08FBB-D2B1-5D21-D900-B40AC9B10981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FF24B6B-FBCB-8575-D7C8-78FAE78BD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774BFB-2A46-4548-611F-0DA30E7DA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4CB3DD-37FF-A8E6-C8BB-49BE6CA8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23BEA57-6914-46F2-B19E-D20445F7AE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79"/>
          <a:stretch>
            <a:fillRect/>
          </a:stretch>
        </p:blipFill>
        <p:spPr>
          <a:xfrm>
            <a:off x="393851" y="3391408"/>
            <a:ext cx="2913226" cy="327494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187691-5C45-DAE8-86CC-D22668EC4B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32" t="16008" r="26256"/>
          <a:stretch>
            <a:fillRect/>
          </a:stretch>
        </p:blipFill>
        <p:spPr>
          <a:xfrm>
            <a:off x="3305783" y="3402040"/>
            <a:ext cx="2941853" cy="326431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6C09FE-7BE7-6563-E3BF-05A1390C0DD6}"/>
              </a:ext>
            </a:extLst>
          </p:cNvPr>
          <p:cNvSpPr txBox="1"/>
          <p:nvPr/>
        </p:nvSpPr>
        <p:spPr>
          <a:xfrm>
            <a:off x="365660" y="3402041"/>
            <a:ext cx="1834817" cy="39779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30/03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24A71E-E27A-1542-2549-291B892092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898" t="8678"/>
          <a:stretch>
            <a:fillRect/>
          </a:stretch>
        </p:blipFill>
        <p:spPr>
          <a:xfrm>
            <a:off x="9099755" y="3422844"/>
            <a:ext cx="2847320" cy="324350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EBCEE1-C0B7-6D20-8E1F-2C9C37C5AB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268" t="7700" r="9287" b="8498"/>
          <a:stretch>
            <a:fillRect/>
          </a:stretch>
        </p:blipFill>
        <p:spPr>
          <a:xfrm>
            <a:off x="6247637" y="3455226"/>
            <a:ext cx="2852117" cy="3211127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0E24180-2CA4-4216-5E21-D7AF9FA54AE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3867"/>
          <a:stretch>
            <a:fillRect/>
          </a:stretch>
        </p:blipFill>
        <p:spPr>
          <a:xfrm>
            <a:off x="3261043" y="86030"/>
            <a:ext cx="2986594" cy="334297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0B2F87-5E7F-7D71-976D-6AC51A7407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353" y="80360"/>
            <a:ext cx="2888031" cy="335431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7A2383-3B89-2F50-05D1-0DAD7AD0A1F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9210" r="7252"/>
          <a:stretch>
            <a:fillRect/>
          </a:stretch>
        </p:blipFill>
        <p:spPr>
          <a:xfrm>
            <a:off x="6247637" y="80360"/>
            <a:ext cx="2933577" cy="334297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A2803CA-EEA7-0D2D-82EF-5A33B92DDC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16327" y="80360"/>
            <a:ext cx="2821919" cy="335430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511A350-2159-EDA8-944F-9D63FE2CE3EB}"/>
              </a:ext>
            </a:extLst>
          </p:cNvPr>
          <p:cNvSpPr txBox="1"/>
          <p:nvPr/>
        </p:nvSpPr>
        <p:spPr>
          <a:xfrm>
            <a:off x="381540" y="80360"/>
            <a:ext cx="1834817" cy="36933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15/03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84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277B0-A6A6-9AD1-47E1-73A718F37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C5237AF-12FE-B634-82BE-47A1E0EB6CE6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D8CBF6-9D53-9CCD-DF41-EF62CAA21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C5DD36-D8E2-D47F-00F2-B834E2A15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EED4661-790E-B8B1-3E0D-9B5E1A7BF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CF1ED3B-8586-5C03-3C0F-29657126A064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TUMEUR GLIALE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942498-3B66-6DED-767D-27AA609C6A22}"/>
              </a:ext>
            </a:extLst>
          </p:cNvPr>
          <p:cNvSpPr txBox="1"/>
          <p:nvPr/>
        </p:nvSpPr>
        <p:spPr>
          <a:xfrm>
            <a:off x="5240549" y="503269"/>
            <a:ext cx="6951451" cy="6304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 multicentrique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55</a:t>
            </a: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-75ans, prédominance masculine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Imagerie : 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2C349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Lésions  infiltrantes en hypersignal T2 FLAIR, iso-hypo T1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2C349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Localisation : SB hémisphérique, extension aux NGC/thalamus (75%), tronc cérébral (52%), corps calleux (50%), cervelet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Effet de masse avec effacement des sillons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Diffusion : restriction (haut grade)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E44C6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Réhaussement : périphérique irrégulier, hétérogène (haut grade), non connectés par des foyers en hypersignal T2/FLAIR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Spectro</a:t>
            </a: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augmentation de la choline, baisse du NAA, pic de lipides/lactates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Perfusion : rCBV élevé</a:t>
            </a:r>
            <a:endParaRPr lang="fr-FR" sz="20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1C1BF8-D27E-F53F-2A3E-FA25F38A42BD}"/>
              </a:ext>
            </a:extLst>
          </p:cNvPr>
          <p:cNvSpPr/>
          <p:nvPr/>
        </p:nvSpPr>
        <p:spPr>
          <a:xfrm>
            <a:off x="-6281" y="-1"/>
            <a:ext cx="2663686" cy="520525"/>
          </a:xfrm>
          <a:prstGeom prst="rect">
            <a:avLst/>
          </a:prstGeom>
          <a:solidFill>
            <a:srgbClr val="E44C6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400" b="1" dirty="0">
                <a:solidFill>
                  <a:srgbClr val="2C3494"/>
                </a:solidFill>
              </a:rPr>
              <a:t>Néoplasique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BB8D50F-2A3C-6CD9-856D-1ABBF63DEB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0"/>
          <a:stretch>
            <a:fillRect/>
          </a:stretch>
        </p:blipFill>
        <p:spPr>
          <a:xfrm>
            <a:off x="177733" y="648625"/>
            <a:ext cx="2398495" cy="302997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EABD1D8-B140-F07F-7220-450787CDD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858" y="642442"/>
            <a:ext cx="2398495" cy="302635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09B8DD3-F59C-190F-00D2-39562202FD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261" y="3698771"/>
            <a:ext cx="2578426" cy="300581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C46BC5-3D56-629E-27AE-43523FDFB06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068"/>
          <a:stretch>
            <a:fillRect/>
          </a:stretch>
        </p:blipFill>
        <p:spPr>
          <a:xfrm>
            <a:off x="2612857" y="3698772"/>
            <a:ext cx="2398495" cy="300116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23F51A7-8AAD-D278-DC5C-4D75D1BB4760}"/>
              </a:ext>
            </a:extLst>
          </p:cNvPr>
          <p:cNvCxnSpPr>
            <a:cxnSpLocks/>
          </p:cNvCxnSpPr>
          <p:nvPr/>
        </p:nvCxnSpPr>
        <p:spPr>
          <a:xfrm flipV="1">
            <a:off x="3273897" y="5551419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797BF58-A39B-1FB6-B121-7E9282D19D6C}"/>
              </a:ext>
            </a:extLst>
          </p:cNvPr>
          <p:cNvCxnSpPr>
            <a:cxnSpLocks/>
          </p:cNvCxnSpPr>
          <p:nvPr/>
        </p:nvCxnSpPr>
        <p:spPr>
          <a:xfrm flipV="1">
            <a:off x="941540" y="5643222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1755EE01-F81E-EF5E-A743-B8758CFF791B}"/>
              </a:ext>
            </a:extLst>
          </p:cNvPr>
          <p:cNvSpPr/>
          <p:nvPr/>
        </p:nvSpPr>
        <p:spPr>
          <a:xfrm>
            <a:off x="3347207" y="1898041"/>
            <a:ext cx="937971" cy="1189108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C3494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FF4D805-9C21-8215-A6A3-D5C827C59303}"/>
              </a:ext>
            </a:extLst>
          </p:cNvPr>
          <p:cNvSpPr/>
          <p:nvPr/>
        </p:nvSpPr>
        <p:spPr>
          <a:xfrm>
            <a:off x="606959" y="1856276"/>
            <a:ext cx="1241713" cy="1186779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C3494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AB7F281-B59F-EE59-049E-D168B9AE5C78}"/>
              </a:ext>
            </a:extLst>
          </p:cNvPr>
          <p:cNvCxnSpPr>
            <a:cxnSpLocks/>
          </p:cNvCxnSpPr>
          <p:nvPr/>
        </p:nvCxnSpPr>
        <p:spPr>
          <a:xfrm flipH="1" flipV="1">
            <a:off x="1477962" y="2873219"/>
            <a:ext cx="292938" cy="381827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B64A49D-0C11-16AC-430E-BE41910ABF87}"/>
              </a:ext>
            </a:extLst>
          </p:cNvPr>
          <p:cNvSpPr txBox="1"/>
          <p:nvPr/>
        </p:nvSpPr>
        <p:spPr>
          <a:xfrm>
            <a:off x="101600" y="631788"/>
            <a:ext cx="27847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rID-41810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4F3F79-9C8F-F64B-B4B6-178BC50E869F}"/>
              </a:ext>
            </a:extLst>
          </p:cNvPr>
          <p:cNvSpPr txBox="1"/>
          <p:nvPr/>
        </p:nvSpPr>
        <p:spPr>
          <a:xfrm>
            <a:off x="2549032" y="609787"/>
            <a:ext cx="27847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rID-41810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213C-EB0D-990B-8DBF-49694EB9654D}"/>
              </a:ext>
            </a:extLst>
          </p:cNvPr>
          <p:cNvSpPr txBox="1"/>
          <p:nvPr/>
        </p:nvSpPr>
        <p:spPr>
          <a:xfrm>
            <a:off x="133131" y="3670081"/>
            <a:ext cx="27847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rID-41810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348DCF-B460-D84C-C3E1-26B620F88C7D}"/>
              </a:ext>
            </a:extLst>
          </p:cNvPr>
          <p:cNvSpPr txBox="1"/>
          <p:nvPr/>
        </p:nvSpPr>
        <p:spPr>
          <a:xfrm>
            <a:off x="2549032" y="3682290"/>
            <a:ext cx="27847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rID-41810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24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678C4A-0C37-550A-5FF4-F10FEDA4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5FC10B-FF8B-53DD-61D3-770E350D5049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F226DA-599E-DBF1-8D6E-E5E001058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153523-5F38-0BC4-D3E8-32F7482B1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6E5A5A-BCA6-0A5E-C0AA-C1D2ADB66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EF072D-4BF3-FF14-311F-79ADEFC95E6E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0859296-5314-9102-9378-288B8E1F2D40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96FD54A-DB39-D2DD-9DA4-73AC4723F9A4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83DCB93-1391-8741-0C94-FC33092CA86A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5DFFD9-E3C7-3CD9-4579-6E1A362F4232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20B0B72-C395-29A1-00C0-F2EF02D51B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36FA91-C72D-2F07-5C5D-F57776BB0647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0528C0-D8F2-9252-A8AF-E108DB5AF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AAEB82-D7DA-88B0-0BB3-F872D8E76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891EA4B-F5C9-A31A-ADAA-73A784E7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0C6409A-F5F8-7A2C-4B32-7BD5831EC642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E56593E-99AA-81FF-D67E-587826FCB1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9BBACFF8-7878-5FE0-D80D-016DADFDCA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8FE6EA3-E12E-0FC7-4B3D-13E3E4BCA3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F2F4C9D-75BE-E747-C13F-7E15FDF8B2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42498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B3D47E-805C-3B6A-E341-5DB9BC5C3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1A8EF24-6B6F-3147-2F9D-1C29D3BB0E0C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0CC32E2-52B2-B80C-E7F6-FE95EFB95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CDE54A1-BE1A-069B-E5D5-D0781DCAE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F274332-36A1-B842-7DB0-F0CDB0C0C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E6FD3D0-1D46-A1A1-9586-C3E357519105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LYMPHOME ANGIOCENTRIQUE </a:t>
            </a:r>
            <a:r>
              <a:rPr lang="fr-FR" b="1" dirty="0">
                <a:solidFill>
                  <a:srgbClr val="2C3494"/>
                </a:solidFill>
              </a:rPr>
              <a:t>(ENDOVASCULAIRE)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1C7ED2-BA08-5329-F265-7F1610904B34}"/>
              </a:ext>
            </a:extLst>
          </p:cNvPr>
          <p:cNvSpPr txBox="1"/>
          <p:nvPr/>
        </p:nvSpPr>
        <p:spPr>
          <a:xfrm>
            <a:off x="5240549" y="762066"/>
            <a:ext cx="6951451" cy="5847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Lymphome non Hodgkinien rare : prolifération intravasculaire de cellules lympho</a:t>
            </a: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ïdes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Atteinte cutanée (50%) (biopsie++)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Âge 60-65ans, légère prédominance masculine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Imagerie : 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E44C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Lésions multifocales hyposignal T1, hypersignal T2 FLAIR</a:t>
            </a:r>
            <a:endParaRPr lang="fr-FR" sz="2000" b="1" kern="100" dirty="0">
              <a:solidFill>
                <a:srgbClr val="E44C6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Localisation : supratentoriel ++ : SB profonde/périventriculaire. Atteinte possible des NGC, TC et cervelet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Réhaussement fréquent : linéaire, nodulaire, punctiforme, annulaire/gyriforme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sz="2000" b="1" kern="100" dirty="0">
                <a:solidFill>
                  <a:srgbClr val="2C349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Diffusion : restriction fréquente (peut mimer des AVC multiples)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endParaRPr lang="fr-FR" sz="20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7CC03A-EDDE-9C2E-D632-35D2581D130F}"/>
              </a:ext>
            </a:extLst>
          </p:cNvPr>
          <p:cNvSpPr/>
          <p:nvPr/>
        </p:nvSpPr>
        <p:spPr>
          <a:xfrm>
            <a:off x="-6281" y="-1"/>
            <a:ext cx="2663686" cy="520525"/>
          </a:xfrm>
          <a:prstGeom prst="rect">
            <a:avLst/>
          </a:prstGeom>
          <a:solidFill>
            <a:srgbClr val="E44C6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400" b="1" dirty="0">
                <a:solidFill>
                  <a:srgbClr val="2C3494"/>
                </a:solidFill>
              </a:rPr>
              <a:t>Néoplasique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5FE8B19-277E-802A-E8F8-B7A9D6F747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001" b="4847"/>
          <a:stretch>
            <a:fillRect/>
          </a:stretch>
        </p:blipFill>
        <p:spPr>
          <a:xfrm>
            <a:off x="78596" y="707558"/>
            <a:ext cx="2578809" cy="294056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839680F-CF6F-8358-7491-269900ADBF16}"/>
              </a:ext>
            </a:extLst>
          </p:cNvPr>
          <p:cNvCxnSpPr>
            <a:cxnSpLocks/>
          </p:cNvCxnSpPr>
          <p:nvPr/>
        </p:nvCxnSpPr>
        <p:spPr>
          <a:xfrm flipH="1" flipV="1">
            <a:off x="1082200" y="2993767"/>
            <a:ext cx="243362" cy="325630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F0A9972-4BD9-482D-90C4-0AC5FCD425ED}"/>
              </a:ext>
            </a:extLst>
          </p:cNvPr>
          <p:cNvCxnSpPr>
            <a:cxnSpLocks/>
          </p:cNvCxnSpPr>
          <p:nvPr/>
        </p:nvCxnSpPr>
        <p:spPr>
          <a:xfrm flipV="1">
            <a:off x="578565" y="1387328"/>
            <a:ext cx="360497" cy="302665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CC9E866-0E86-0420-A126-074AD52A0455}"/>
              </a:ext>
            </a:extLst>
          </p:cNvPr>
          <p:cNvCxnSpPr>
            <a:cxnSpLocks/>
          </p:cNvCxnSpPr>
          <p:nvPr/>
        </p:nvCxnSpPr>
        <p:spPr>
          <a:xfrm flipH="1" flipV="1">
            <a:off x="1234600" y="3146167"/>
            <a:ext cx="243362" cy="325630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7D3611-A2EA-7CE9-C71B-6B7C986C7D01}"/>
              </a:ext>
            </a:extLst>
          </p:cNvPr>
          <p:cNvGrpSpPr/>
          <p:nvPr/>
        </p:nvGrpSpPr>
        <p:grpSpPr>
          <a:xfrm>
            <a:off x="2629433" y="709223"/>
            <a:ext cx="2917865" cy="2938895"/>
            <a:chOff x="79216" y="3726263"/>
            <a:chExt cx="2917865" cy="292629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80F41E7-C92F-8D9B-B207-2D7A6738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3288"/>
            <a:stretch>
              <a:fillRect/>
            </a:stretch>
          </p:blipFill>
          <p:spPr>
            <a:xfrm>
              <a:off x="128250" y="3726264"/>
              <a:ext cx="2456822" cy="2926293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CE9553C6-F4E0-05B2-ED63-150994E96F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782" y="5812999"/>
              <a:ext cx="277155" cy="337443"/>
            </a:xfrm>
            <a:prstGeom prst="straightConnector1">
              <a:avLst/>
            </a:prstGeom>
            <a:ln w="47625">
              <a:solidFill>
                <a:srgbClr val="E44C6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DD55E34-D1C6-3CEF-3E62-E2A25A1314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06577" y="5807987"/>
              <a:ext cx="349333" cy="201176"/>
            </a:xfrm>
            <a:prstGeom prst="straightConnector1">
              <a:avLst/>
            </a:prstGeom>
            <a:ln w="47625">
              <a:solidFill>
                <a:srgbClr val="E44C6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FE4653E-B37F-7A32-ABD8-04F7A484948B}"/>
                </a:ext>
              </a:extLst>
            </p:cNvPr>
            <p:cNvSpPr txBox="1"/>
            <p:nvPr/>
          </p:nvSpPr>
          <p:spPr>
            <a:xfrm>
              <a:off x="79216" y="3726263"/>
              <a:ext cx="2917865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Gaillard F, rID-37944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2EA1B9BA-C7D4-8675-9F5B-AF54112389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" b="2178"/>
          <a:stretch>
            <a:fillRect/>
          </a:stretch>
        </p:blipFill>
        <p:spPr>
          <a:xfrm>
            <a:off x="94709" y="3682074"/>
            <a:ext cx="2568966" cy="250381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9432578-93C0-3EC2-3772-F26FDD44692B}"/>
              </a:ext>
            </a:extLst>
          </p:cNvPr>
          <p:cNvCxnSpPr>
            <a:cxnSpLocks/>
          </p:cNvCxnSpPr>
          <p:nvPr/>
        </p:nvCxnSpPr>
        <p:spPr>
          <a:xfrm flipH="1">
            <a:off x="2030507" y="4159847"/>
            <a:ext cx="259053" cy="350309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97B99F8-0B33-C4F0-B8DD-0C2310A49F50}"/>
              </a:ext>
            </a:extLst>
          </p:cNvPr>
          <p:cNvSpPr txBox="1"/>
          <p:nvPr/>
        </p:nvSpPr>
        <p:spPr>
          <a:xfrm>
            <a:off x="84866" y="3656155"/>
            <a:ext cx="2241241" cy="246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chemeClr val="bg1"/>
                </a:solidFill>
              </a:rPr>
              <a:t>Jhaveri et al., 4th ed.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0007FBC-17D6-1706-A28A-A97608F634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5864" y="3668940"/>
            <a:ext cx="2442588" cy="250381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AE5EF72-D559-942B-6134-1359C2126C75}"/>
              </a:ext>
            </a:extLst>
          </p:cNvPr>
          <p:cNvCxnSpPr>
            <a:cxnSpLocks/>
          </p:cNvCxnSpPr>
          <p:nvPr/>
        </p:nvCxnSpPr>
        <p:spPr>
          <a:xfrm flipH="1" flipV="1">
            <a:off x="3530471" y="5630043"/>
            <a:ext cx="231053" cy="249635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9F28069-F4BA-8B24-3B0E-AEF51B315B94}"/>
              </a:ext>
            </a:extLst>
          </p:cNvPr>
          <p:cNvCxnSpPr>
            <a:cxnSpLocks/>
          </p:cNvCxnSpPr>
          <p:nvPr/>
        </p:nvCxnSpPr>
        <p:spPr>
          <a:xfrm>
            <a:off x="3265914" y="3841965"/>
            <a:ext cx="264556" cy="297330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BF3D98F-5179-2973-E241-223896ACCE67}"/>
              </a:ext>
            </a:extLst>
          </p:cNvPr>
          <p:cNvSpPr txBox="1"/>
          <p:nvPr/>
        </p:nvSpPr>
        <p:spPr>
          <a:xfrm>
            <a:off x="2657694" y="3668196"/>
            <a:ext cx="21353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chemeClr val="bg1"/>
                </a:solidFill>
              </a:rPr>
              <a:t>Jhaveri et al., 4th ed.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64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1FB613-4F7D-67F0-B3FA-5024BF9E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52524D7-5920-A365-1674-5BBC580DF237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3F9583-A407-91F5-3553-ABA93C4DB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2CFF4E2-62E6-BC44-439A-17092C484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0AE3EBC-9659-E6F9-5529-5CFD75217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F660C8D-E9BD-D56A-63A8-39F9EDC52875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NEUROBEHCET </a:t>
            </a:r>
            <a:r>
              <a:rPr lang="fr-FR" sz="2400" b="1" dirty="0">
                <a:solidFill>
                  <a:srgbClr val="2C3494"/>
                </a:solidFill>
              </a:rPr>
              <a:t>(FORME PARENCHYMATEUSE/INFLAMMATOIRE)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6752F8-1BEC-4E9A-856E-8132A5925629}"/>
              </a:ext>
            </a:extLst>
          </p:cNvPr>
          <p:cNvSpPr/>
          <p:nvPr/>
        </p:nvSpPr>
        <p:spPr>
          <a:xfrm>
            <a:off x="0" y="0"/>
            <a:ext cx="1710886" cy="525737"/>
          </a:xfrm>
          <a:prstGeom prst="rect">
            <a:avLst/>
          </a:prstGeom>
          <a:solidFill>
            <a:srgbClr val="2C3494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Auto-immune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40BBCF-11F0-BEBD-84C4-73384AA13E6B}"/>
              </a:ext>
            </a:extLst>
          </p:cNvPr>
          <p:cNvSpPr txBox="1"/>
          <p:nvPr/>
        </p:nvSpPr>
        <p:spPr>
          <a:xfrm>
            <a:off x="6690354" y="495257"/>
            <a:ext cx="5595222" cy="682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Maladie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inflammatoire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vasculaire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systémique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d’origine</a:t>
            </a:r>
            <a:r>
              <a:rPr lang="en-US" sz="2000" b="1" dirty="0">
                <a:solidFill>
                  <a:srgbClr val="002060"/>
                </a:solidFill>
              </a:rPr>
              <a:t> inconnue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Silk road disease : Afrique du </a:t>
            </a:r>
            <a:r>
              <a:rPr lang="en-US" sz="2000" b="1" dirty="0" err="1">
                <a:solidFill>
                  <a:srgbClr val="002060"/>
                </a:solidFill>
              </a:rPr>
              <a:t>nord</a:t>
            </a:r>
            <a:r>
              <a:rPr lang="en-US" sz="2000" b="1" dirty="0">
                <a:solidFill>
                  <a:srgbClr val="002060"/>
                </a:solidFill>
              </a:rPr>
              <a:t>, Moyen orient et Asie, M &gt; F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Atteinte</a:t>
            </a:r>
            <a:r>
              <a:rPr lang="en-US" sz="2000" b="1" dirty="0">
                <a:solidFill>
                  <a:srgbClr val="002060"/>
                </a:solidFill>
              </a:rPr>
              <a:t> neuro </a:t>
            </a:r>
            <a:r>
              <a:rPr lang="en-US" sz="2000" b="1" dirty="0" err="1">
                <a:solidFill>
                  <a:srgbClr val="002060"/>
                </a:solidFill>
              </a:rPr>
              <a:t>retardée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déficit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neurologique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céphalées</a:t>
            </a:r>
            <a:r>
              <a:rPr lang="en-US" sz="2000" b="1" dirty="0">
                <a:solidFill>
                  <a:srgbClr val="002060"/>
                </a:solidFill>
              </a:rPr>
              <a:t> + </a:t>
            </a:r>
            <a:r>
              <a:rPr lang="en-US" sz="2000" b="1" dirty="0" err="1">
                <a:solidFill>
                  <a:srgbClr val="002060"/>
                </a:solidFill>
              </a:rPr>
              <a:t>ulcérations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uro-génitales</a:t>
            </a:r>
            <a:r>
              <a:rPr lang="en-US" sz="2000" b="1" dirty="0">
                <a:solidFill>
                  <a:srgbClr val="002060"/>
                </a:solidFill>
              </a:rPr>
              <a:t> et </a:t>
            </a:r>
            <a:r>
              <a:rPr lang="en-US" sz="2000" b="1" dirty="0" err="1">
                <a:solidFill>
                  <a:srgbClr val="002060"/>
                </a:solidFill>
              </a:rPr>
              <a:t>uvéite</a:t>
            </a:r>
            <a:endParaRPr lang="en-US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Imagerie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2060"/>
                </a:solidFill>
              </a:rPr>
              <a:t>Focale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ou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multifocale</a:t>
            </a:r>
            <a:endParaRPr lang="en-US" sz="2000" b="1" dirty="0">
              <a:solidFill>
                <a:srgbClr val="002060"/>
              </a:solidFill>
            </a:endParaRP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E44C6E"/>
                </a:solidFill>
              </a:rPr>
              <a:t>Hyper T2/FLAIR, </a:t>
            </a:r>
            <a:r>
              <a:rPr lang="en-US" sz="2000" b="1" dirty="0">
                <a:solidFill>
                  <a:srgbClr val="002060"/>
                </a:solidFill>
              </a:rPr>
              <a:t>iso </a:t>
            </a:r>
            <a:r>
              <a:rPr lang="en-US" sz="2000" b="1" dirty="0" err="1">
                <a:solidFill>
                  <a:srgbClr val="002060"/>
                </a:solidFill>
              </a:rPr>
              <a:t>ou</a:t>
            </a:r>
            <a:r>
              <a:rPr lang="en-US" sz="2000" b="1" dirty="0">
                <a:solidFill>
                  <a:srgbClr val="002060"/>
                </a:solidFill>
              </a:rPr>
              <a:t> hypoT1</a:t>
            </a:r>
            <a:r>
              <a:rPr lang="en-US" sz="2000" b="1" dirty="0">
                <a:solidFill>
                  <a:srgbClr val="A1A1C6"/>
                </a:solidFill>
              </a:rPr>
              <a:t>, </a:t>
            </a:r>
            <a:r>
              <a:rPr lang="en-US" sz="2000" b="1" dirty="0">
                <a:solidFill>
                  <a:srgbClr val="002060"/>
                </a:solidFill>
              </a:rPr>
              <a:t>diffusion variable, </a:t>
            </a:r>
            <a:r>
              <a:rPr lang="en-US" sz="2000" b="1" dirty="0" err="1">
                <a:solidFill>
                  <a:srgbClr val="7030A0"/>
                </a:solidFill>
              </a:rPr>
              <a:t>prise</a:t>
            </a:r>
            <a:r>
              <a:rPr lang="en-US" sz="2000" b="1" dirty="0">
                <a:solidFill>
                  <a:srgbClr val="7030A0"/>
                </a:solidFill>
              </a:rPr>
              <a:t> de </a:t>
            </a:r>
            <a:r>
              <a:rPr lang="en-US" sz="2000" b="1" dirty="0" err="1">
                <a:solidFill>
                  <a:srgbClr val="7030A0"/>
                </a:solidFill>
              </a:rPr>
              <a:t>contraste</a:t>
            </a: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err="1">
                <a:solidFill>
                  <a:srgbClr val="7030A0"/>
                </a:solidFill>
              </a:rPr>
              <a:t>hétérogène</a:t>
            </a:r>
            <a:r>
              <a:rPr lang="en-US" sz="2000" b="1" dirty="0">
                <a:solidFill>
                  <a:srgbClr val="7030A0"/>
                </a:solidFill>
              </a:rPr>
              <a:t>/ patchy</a:t>
            </a:r>
          </a:p>
          <a:p>
            <a:pPr lvl="1"/>
            <a:endParaRPr lang="en-US" sz="1050" b="1" dirty="0">
              <a:solidFill>
                <a:srgbClr val="7030A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2060"/>
                </a:solidFill>
              </a:rPr>
              <a:t>Topographie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typique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  <a:r>
              <a:rPr lang="en-US" sz="2000" b="1" dirty="0" err="1">
                <a:solidFill>
                  <a:srgbClr val="00B050"/>
                </a:solidFill>
              </a:rPr>
              <a:t>jonction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méso-diencéphalique</a:t>
            </a:r>
            <a:r>
              <a:rPr lang="en-US" sz="2000" b="1" dirty="0">
                <a:solidFill>
                  <a:srgbClr val="00B050"/>
                </a:solidFill>
              </a:rPr>
              <a:t> (</a:t>
            </a:r>
            <a:r>
              <a:rPr lang="en-US" sz="2000" b="1" dirty="0" err="1">
                <a:solidFill>
                  <a:srgbClr val="00B050"/>
                </a:solidFill>
              </a:rPr>
              <a:t>signe</a:t>
            </a:r>
            <a:r>
              <a:rPr lang="en-US" sz="2000" b="1" dirty="0">
                <a:solidFill>
                  <a:srgbClr val="00B050"/>
                </a:solidFill>
              </a:rPr>
              <a:t> de la cascade)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mésencéphale</a:t>
            </a:r>
            <a:r>
              <a:rPr lang="en-US" sz="2000" b="1" dirty="0">
                <a:solidFill>
                  <a:srgbClr val="002060"/>
                </a:solidFill>
              </a:rPr>
              <a:t> ventral et </a:t>
            </a:r>
            <a:r>
              <a:rPr lang="en-US" sz="2000" b="1" dirty="0" err="1">
                <a:solidFill>
                  <a:srgbClr val="002060"/>
                </a:solidFill>
              </a:rPr>
              <a:t>pont</a:t>
            </a:r>
            <a:r>
              <a:rPr lang="en-US" sz="2000" b="1" dirty="0">
                <a:solidFill>
                  <a:srgbClr val="002060"/>
                </a:solidFill>
              </a:rPr>
              <a:t>, NGC, SB sous </a:t>
            </a:r>
            <a:r>
              <a:rPr lang="en-US" sz="2000" b="1" dirty="0" err="1">
                <a:solidFill>
                  <a:srgbClr val="002060"/>
                </a:solidFill>
              </a:rPr>
              <a:t>corticale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moelle</a:t>
            </a:r>
            <a:r>
              <a:rPr lang="en-US" sz="2000" b="1" dirty="0">
                <a:solidFill>
                  <a:srgbClr val="002060"/>
                </a:solidFill>
              </a:rPr>
              <a:t> (</a:t>
            </a:r>
            <a:r>
              <a:rPr lang="en-US" sz="2000" b="1" dirty="0" err="1">
                <a:solidFill>
                  <a:srgbClr val="002060"/>
                </a:solidFill>
              </a:rPr>
              <a:t>myélite</a:t>
            </a:r>
            <a:r>
              <a:rPr lang="en-US" sz="2000" b="1" dirty="0">
                <a:solidFill>
                  <a:srgbClr val="002060"/>
                </a:solidFill>
              </a:rPr>
              <a:t> transverse)</a:t>
            </a: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2060"/>
                </a:solidFill>
              </a:rPr>
              <a:t>Aspect pseudo-tumoral possible à la phase </a:t>
            </a:r>
            <a:r>
              <a:rPr lang="en-US" sz="2000" b="1" dirty="0" err="1">
                <a:solidFill>
                  <a:srgbClr val="002060"/>
                </a:solidFill>
              </a:rPr>
              <a:t>aigüe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  <a:r>
              <a:rPr lang="en-US" sz="2000" b="1" dirty="0" err="1">
                <a:solidFill>
                  <a:srgbClr val="002060"/>
                </a:solidFill>
              </a:rPr>
              <a:t>effet</a:t>
            </a:r>
            <a:r>
              <a:rPr lang="en-US" sz="2000" b="1" dirty="0">
                <a:solidFill>
                  <a:srgbClr val="002060"/>
                </a:solidFill>
              </a:rPr>
              <a:t> de masse ++</a:t>
            </a:r>
            <a:endParaRPr lang="fr-FR" sz="2400" dirty="0">
              <a:solidFill>
                <a:srgbClr val="002060"/>
              </a:solidFill>
            </a:endParaRPr>
          </a:p>
          <a:p>
            <a:r>
              <a:rPr lang="fr-FR" sz="2400" dirty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947F1D-8CBA-57C2-137F-E67DFE22FE03}"/>
              </a:ext>
            </a:extLst>
          </p:cNvPr>
          <p:cNvGrpSpPr/>
          <p:nvPr/>
        </p:nvGrpSpPr>
        <p:grpSpPr>
          <a:xfrm>
            <a:off x="101647" y="643623"/>
            <a:ext cx="4363673" cy="2953018"/>
            <a:chOff x="40687" y="643622"/>
            <a:chExt cx="5975657" cy="402610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B63D30-411E-511C-47A6-3CE0AF9A7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687" y="643622"/>
              <a:ext cx="2902099" cy="4026107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E5F51EA-321A-06C2-1407-3D470BC06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42786" y="643622"/>
              <a:ext cx="3073558" cy="4026107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1CBA0F3-D495-F3CF-AAFF-B48898F310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325"/>
          <a:stretch>
            <a:fillRect/>
          </a:stretch>
        </p:blipFill>
        <p:spPr>
          <a:xfrm>
            <a:off x="101601" y="3620797"/>
            <a:ext cx="3674543" cy="30146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AB94BB-7436-525E-2D8E-85FC106D3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7739" y="643622"/>
            <a:ext cx="2260393" cy="295301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A0B955-B62B-0585-4394-D0A0C52D08A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430" b="7973"/>
          <a:stretch>
            <a:fillRect/>
          </a:stretch>
        </p:blipFill>
        <p:spPr>
          <a:xfrm>
            <a:off x="3812639" y="3620797"/>
            <a:ext cx="2905493" cy="30146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F30F8E8-B307-FDCB-5D43-51EB9DA533C4}"/>
              </a:ext>
            </a:extLst>
          </p:cNvPr>
          <p:cNvCxnSpPr>
            <a:cxnSpLocks/>
          </p:cNvCxnSpPr>
          <p:nvPr/>
        </p:nvCxnSpPr>
        <p:spPr>
          <a:xfrm>
            <a:off x="423973" y="1616881"/>
            <a:ext cx="409330" cy="346214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95BCD74-8751-F9EE-ACF1-BDD0DDF3D394}"/>
              </a:ext>
            </a:extLst>
          </p:cNvPr>
          <p:cNvCxnSpPr>
            <a:cxnSpLocks/>
          </p:cNvCxnSpPr>
          <p:nvPr/>
        </p:nvCxnSpPr>
        <p:spPr>
          <a:xfrm>
            <a:off x="4855252" y="1753860"/>
            <a:ext cx="409330" cy="346214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0EFA82B7-29AD-689C-275E-31841ADD9AF0}"/>
              </a:ext>
            </a:extLst>
          </p:cNvPr>
          <p:cNvSpPr/>
          <p:nvPr/>
        </p:nvSpPr>
        <p:spPr>
          <a:xfrm>
            <a:off x="4323282" y="4612722"/>
            <a:ext cx="1063940" cy="939740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C62254D-C030-59F3-544C-FD1B57A46022}"/>
              </a:ext>
            </a:extLst>
          </p:cNvPr>
          <p:cNvCxnSpPr>
            <a:cxnSpLocks/>
          </p:cNvCxnSpPr>
          <p:nvPr/>
        </p:nvCxnSpPr>
        <p:spPr>
          <a:xfrm flipV="1">
            <a:off x="628638" y="5818729"/>
            <a:ext cx="639359" cy="425620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A987665-9A72-24FF-2C6E-5D486DE91D18}"/>
              </a:ext>
            </a:extLst>
          </p:cNvPr>
          <p:cNvSpPr/>
          <p:nvPr/>
        </p:nvSpPr>
        <p:spPr>
          <a:xfrm>
            <a:off x="2750378" y="1616881"/>
            <a:ext cx="1277300" cy="1144184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60582A-59C8-CFF9-EF71-043C55A4BA42}"/>
              </a:ext>
            </a:extLst>
          </p:cNvPr>
          <p:cNvSpPr txBox="1"/>
          <p:nvPr/>
        </p:nvSpPr>
        <p:spPr>
          <a:xfrm>
            <a:off x="40933" y="674828"/>
            <a:ext cx="252874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Alsmair</a:t>
            </a:r>
            <a:r>
              <a:rPr lang="en-US" sz="10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A</a:t>
            </a:r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</a:rPr>
              <a:t>, </a:t>
            </a:r>
            <a:r>
              <a:rPr lang="en-US" sz="10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rID-86015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32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B34C3-7CFC-FEFC-1AFD-E601F3E6C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49335CC-A27F-F669-E5D1-E954A0FC190D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558BCBB-AF04-6245-6246-D2C0BAA10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ADD011-EF06-3B7D-FF74-E05C7B63A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D187D8-D500-DD3A-B4A0-FFBD78C0C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E2C7D8C-BE81-04E5-6D61-15C93A6E8DFA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ENCEPHALOMYELITE AIGÜE DISSEMINEE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A7AA7E-117D-0797-B784-3CE5A608A99C}"/>
              </a:ext>
            </a:extLst>
          </p:cNvPr>
          <p:cNvSpPr/>
          <p:nvPr/>
        </p:nvSpPr>
        <p:spPr>
          <a:xfrm>
            <a:off x="-1" y="0"/>
            <a:ext cx="1889761" cy="502317"/>
          </a:xfrm>
          <a:prstGeom prst="rect">
            <a:avLst/>
          </a:prstGeom>
          <a:solidFill>
            <a:srgbClr val="2C3494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Démyélinisante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F7E195-71C2-FAB7-2CC7-95A5B86730F9}"/>
              </a:ext>
            </a:extLst>
          </p:cNvPr>
          <p:cNvSpPr txBox="1"/>
          <p:nvPr/>
        </p:nvSpPr>
        <p:spPr>
          <a:xfrm>
            <a:off x="5240549" y="505284"/>
            <a:ext cx="6951451" cy="6455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Démyélinisation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aigüe</a:t>
            </a:r>
            <a:r>
              <a:rPr lang="en-US" sz="2000" b="1" dirty="0">
                <a:solidFill>
                  <a:srgbClr val="002060"/>
                </a:solidFill>
              </a:rPr>
              <a:t> auto-immune de la substance blanche +/- substance grise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Post-</a:t>
            </a:r>
            <a:r>
              <a:rPr lang="en-US" sz="2000" b="1" dirty="0" err="1">
                <a:solidFill>
                  <a:srgbClr val="002060"/>
                </a:solidFill>
              </a:rPr>
              <a:t>infectieuse</a:t>
            </a:r>
            <a:r>
              <a:rPr lang="en-US" sz="2000" b="1" dirty="0">
                <a:solidFill>
                  <a:srgbClr val="002060"/>
                </a:solidFill>
              </a:rPr>
              <a:t>/</a:t>
            </a:r>
            <a:r>
              <a:rPr lang="en-US" sz="2000" b="1" dirty="0" err="1">
                <a:solidFill>
                  <a:srgbClr val="002060"/>
                </a:solidFill>
              </a:rPr>
              <a:t>vaccinale</a:t>
            </a:r>
            <a:r>
              <a:rPr lang="en-US" sz="2000" b="1" dirty="0">
                <a:solidFill>
                  <a:srgbClr val="002060"/>
                </a:solidFill>
              </a:rPr>
              <a:t>, reversible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Adulte jeune et enfant ++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Pas de </a:t>
            </a:r>
            <a:r>
              <a:rPr lang="en-US" sz="2000" b="1" dirty="0" err="1">
                <a:solidFill>
                  <a:srgbClr val="002060"/>
                </a:solidFill>
              </a:rPr>
              <a:t>biomarqueur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spécifique</a:t>
            </a:r>
            <a:endParaRPr lang="en-US" sz="2000" b="1" dirty="0">
              <a:solidFill>
                <a:srgbClr val="002060"/>
              </a:solidFill>
            </a:endParaRPr>
          </a:p>
          <a:p>
            <a:endParaRPr lang="en-US" sz="1050" dirty="0">
              <a:solidFill>
                <a:srgbClr val="002060"/>
              </a:solidFill>
            </a:endParaRPr>
          </a:p>
          <a:p>
            <a:r>
              <a:rPr lang="en-US" sz="2000" b="1" dirty="0" err="1">
                <a:solidFill>
                  <a:srgbClr val="002060"/>
                </a:solidFill>
              </a:rPr>
              <a:t>Imagerie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</a:p>
          <a:p>
            <a:endParaRPr lang="en-US" sz="1050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7030A0"/>
                </a:solidFill>
              </a:rPr>
              <a:t>Lésions multifocales SB (juxta-corticale + profonde &gt; périventriculaire) + NGC (thalami ++, atteinte symétrique), tronc cérébral (20—40%), atteinte médullaire possible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fr-FR" sz="1050" b="1" dirty="0">
              <a:solidFill>
                <a:srgbClr val="7030A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002060"/>
                </a:solidFill>
              </a:rPr>
              <a:t>Aspect floconneux / pseudo-tumoral possible (effet de masse modéré) </a:t>
            </a:r>
          </a:p>
          <a:p>
            <a:pPr lvl="1"/>
            <a:endParaRPr lang="en-US" sz="1050" dirty="0">
              <a:solidFill>
                <a:srgbClr val="00206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B050"/>
                </a:solidFill>
              </a:rPr>
              <a:t>Réhaussement</a:t>
            </a:r>
            <a:r>
              <a:rPr lang="en-US" sz="2000" dirty="0">
                <a:solidFill>
                  <a:srgbClr val="00B050"/>
                </a:solidFill>
              </a:rPr>
              <a:t> : </a:t>
            </a:r>
            <a:r>
              <a:rPr lang="en-US" sz="2000" b="1" dirty="0" err="1">
                <a:solidFill>
                  <a:srgbClr val="00B050"/>
                </a:solidFill>
              </a:rPr>
              <a:t>annulaire</a:t>
            </a:r>
            <a:r>
              <a:rPr lang="en-US" sz="2000" b="1" dirty="0">
                <a:solidFill>
                  <a:srgbClr val="00B050"/>
                </a:solidFill>
              </a:rPr>
              <a:t>, </a:t>
            </a:r>
            <a:r>
              <a:rPr lang="en-US" sz="2000" b="1" dirty="0" err="1">
                <a:solidFill>
                  <a:srgbClr val="00B050"/>
                </a:solidFill>
              </a:rPr>
              <a:t>incomplet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ou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ponctiforme</a:t>
            </a:r>
            <a:r>
              <a:rPr lang="en-US" sz="2000" b="1" dirty="0">
                <a:solidFill>
                  <a:srgbClr val="00B050"/>
                </a:solidFill>
              </a:rPr>
              <a:t>, variable, </a:t>
            </a:r>
            <a:r>
              <a:rPr lang="en-US" sz="2000" b="1" dirty="0" err="1">
                <a:solidFill>
                  <a:srgbClr val="00B050"/>
                </a:solidFill>
              </a:rPr>
              <a:t>parfois</a:t>
            </a:r>
            <a:r>
              <a:rPr lang="en-US" sz="2000" b="1" dirty="0">
                <a:solidFill>
                  <a:srgbClr val="00B050"/>
                </a:solidFill>
              </a:rPr>
              <a:t> absent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050" dirty="0">
              <a:solidFill>
                <a:srgbClr val="00B05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E44C6E"/>
                </a:solidFill>
              </a:rPr>
              <a:t>Diffusion</a:t>
            </a:r>
            <a:r>
              <a:rPr lang="en-US" sz="2000" dirty="0">
                <a:solidFill>
                  <a:srgbClr val="E44C6E"/>
                </a:solidFill>
              </a:rPr>
              <a:t> : </a:t>
            </a:r>
            <a:r>
              <a:rPr lang="fr-FR" sz="2000" b="1" dirty="0">
                <a:solidFill>
                  <a:srgbClr val="E44C6E"/>
                </a:solidFill>
              </a:rPr>
              <a:t>variable (restriction rare, plutôt mauvais pronostic)</a:t>
            </a:r>
            <a:endParaRPr lang="en-US" sz="2000" dirty="0">
              <a:solidFill>
                <a:srgbClr val="E44C6E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357F31-FF0D-5E38-A767-6F64C6C53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598224"/>
            <a:ext cx="2504623" cy="309364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D3824F-6ACC-6759-0411-49AC462982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01" r="-1"/>
          <a:stretch>
            <a:fillRect/>
          </a:stretch>
        </p:blipFill>
        <p:spPr>
          <a:xfrm>
            <a:off x="2594390" y="598224"/>
            <a:ext cx="2573549" cy="309364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B2BBFB-11C9-8948-E0AD-1D500EF8DE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" y="3690888"/>
            <a:ext cx="2504621" cy="307120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C577679-38E4-07E0-021D-1FFA404675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202" b="7278"/>
          <a:stretch>
            <a:fillRect/>
          </a:stretch>
        </p:blipFill>
        <p:spPr>
          <a:xfrm>
            <a:off x="2594391" y="3690888"/>
            <a:ext cx="2585381" cy="307120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FB1A41-0083-DCD5-E91C-1B66AF3BD523}"/>
              </a:ext>
            </a:extLst>
          </p:cNvPr>
          <p:cNvCxnSpPr>
            <a:cxnSpLocks/>
          </p:cNvCxnSpPr>
          <p:nvPr/>
        </p:nvCxnSpPr>
        <p:spPr>
          <a:xfrm flipH="1" flipV="1">
            <a:off x="1948921" y="2851239"/>
            <a:ext cx="359305" cy="441278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56725F-B7BC-C4BD-5796-FF6122D2AB51}"/>
              </a:ext>
            </a:extLst>
          </p:cNvPr>
          <p:cNvCxnSpPr>
            <a:cxnSpLocks/>
          </p:cNvCxnSpPr>
          <p:nvPr/>
        </p:nvCxnSpPr>
        <p:spPr>
          <a:xfrm flipH="1">
            <a:off x="1788093" y="1388906"/>
            <a:ext cx="480328" cy="281845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AED93F2-05C8-79F0-B5F6-CB8DBFB40004}"/>
              </a:ext>
            </a:extLst>
          </p:cNvPr>
          <p:cNvCxnSpPr>
            <a:cxnSpLocks/>
          </p:cNvCxnSpPr>
          <p:nvPr/>
        </p:nvCxnSpPr>
        <p:spPr>
          <a:xfrm flipH="1">
            <a:off x="1872710" y="2351828"/>
            <a:ext cx="456217" cy="33165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9BB9E87-D066-7E25-DBAC-FD790ACFED8D}"/>
              </a:ext>
            </a:extLst>
          </p:cNvPr>
          <p:cNvCxnSpPr>
            <a:cxnSpLocks/>
          </p:cNvCxnSpPr>
          <p:nvPr/>
        </p:nvCxnSpPr>
        <p:spPr>
          <a:xfrm flipH="1" flipV="1">
            <a:off x="4158161" y="2603415"/>
            <a:ext cx="269460" cy="563695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8CAE473-1A14-0A71-579C-8B01253C468C}"/>
              </a:ext>
            </a:extLst>
          </p:cNvPr>
          <p:cNvCxnSpPr>
            <a:cxnSpLocks/>
          </p:cNvCxnSpPr>
          <p:nvPr/>
        </p:nvCxnSpPr>
        <p:spPr>
          <a:xfrm flipV="1">
            <a:off x="3308684" y="2587380"/>
            <a:ext cx="234609" cy="579730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9B79037-AE59-55CF-6680-4FADF70541FC}"/>
              </a:ext>
            </a:extLst>
          </p:cNvPr>
          <p:cNvCxnSpPr>
            <a:cxnSpLocks/>
          </p:cNvCxnSpPr>
          <p:nvPr/>
        </p:nvCxnSpPr>
        <p:spPr>
          <a:xfrm flipH="1" flipV="1">
            <a:off x="4441914" y="1830586"/>
            <a:ext cx="470150" cy="315871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F695DFB-C942-8B03-C2B5-7D0D862DCAE3}"/>
              </a:ext>
            </a:extLst>
          </p:cNvPr>
          <p:cNvCxnSpPr>
            <a:cxnSpLocks/>
          </p:cNvCxnSpPr>
          <p:nvPr/>
        </p:nvCxnSpPr>
        <p:spPr>
          <a:xfrm flipV="1">
            <a:off x="2844585" y="1694849"/>
            <a:ext cx="635232" cy="279627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2431A5D-03EB-79E9-546E-65D4AD38E0CB}"/>
              </a:ext>
            </a:extLst>
          </p:cNvPr>
          <p:cNvCxnSpPr>
            <a:cxnSpLocks/>
          </p:cNvCxnSpPr>
          <p:nvPr/>
        </p:nvCxnSpPr>
        <p:spPr>
          <a:xfrm flipH="1" flipV="1">
            <a:off x="1792919" y="5289682"/>
            <a:ext cx="470150" cy="315871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B39BB95-0D63-F622-8163-DEAE4605780A}"/>
              </a:ext>
            </a:extLst>
          </p:cNvPr>
          <p:cNvCxnSpPr>
            <a:cxnSpLocks/>
          </p:cNvCxnSpPr>
          <p:nvPr/>
        </p:nvCxnSpPr>
        <p:spPr>
          <a:xfrm flipV="1">
            <a:off x="561667" y="5264775"/>
            <a:ext cx="482758" cy="262722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80B5D8D-F2D5-13B1-C0A4-3ABA5641D01E}"/>
              </a:ext>
            </a:extLst>
          </p:cNvPr>
          <p:cNvSpPr/>
          <p:nvPr/>
        </p:nvSpPr>
        <p:spPr>
          <a:xfrm>
            <a:off x="3134616" y="5506744"/>
            <a:ext cx="1665984" cy="939740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1AE5AF-81C4-9FAF-5B46-3B44F0566A37}"/>
              </a:ext>
            </a:extLst>
          </p:cNvPr>
          <p:cNvSpPr txBox="1"/>
          <p:nvPr/>
        </p:nvSpPr>
        <p:spPr>
          <a:xfrm>
            <a:off x="67506" y="648791"/>
            <a:ext cx="231764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rID-39817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464F6E-CC7A-327C-E32C-869570296EC8}"/>
              </a:ext>
            </a:extLst>
          </p:cNvPr>
          <p:cNvSpPr txBox="1"/>
          <p:nvPr/>
        </p:nvSpPr>
        <p:spPr>
          <a:xfrm>
            <a:off x="101599" y="3699506"/>
            <a:ext cx="29104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rID-38073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05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B0E46-10A6-59B9-46DA-0C607734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C57CB7-845F-E21D-39EB-3F9F34D062EB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05E75F-4C86-5653-FBDD-56A583E6D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544CC18-1F7B-C546-7AD1-85F5A14BB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22E902-E317-34DF-B9F8-3AFF0EEE6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B5860E9-CFD2-AEDB-4078-469C462F731E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SPECTRE NMO/MOG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EA7458-85EC-3021-4B28-B6775906D0EC}"/>
              </a:ext>
            </a:extLst>
          </p:cNvPr>
          <p:cNvSpPr/>
          <p:nvPr/>
        </p:nvSpPr>
        <p:spPr>
          <a:xfrm>
            <a:off x="-1" y="0"/>
            <a:ext cx="1896744" cy="525737"/>
          </a:xfrm>
          <a:prstGeom prst="rect">
            <a:avLst/>
          </a:prstGeom>
          <a:solidFill>
            <a:srgbClr val="2C3494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Démyélinisante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48E84B-3C29-B339-A827-92FDD4C176F6}"/>
              </a:ext>
            </a:extLst>
          </p:cNvPr>
          <p:cNvSpPr txBox="1"/>
          <p:nvPr/>
        </p:nvSpPr>
        <p:spPr>
          <a:xfrm>
            <a:off x="5240549" y="520524"/>
            <a:ext cx="6951451" cy="6452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Maladie démyélinisante inflammatoire du SNC</a:t>
            </a:r>
            <a:endParaRPr lang="en-US" sz="20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Clinique</a:t>
            </a:r>
            <a:r>
              <a:rPr lang="en-US" sz="2000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fr-FR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évrite</a:t>
            </a: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optique bilatérale sévère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</a:t>
            </a:r>
            <a:r>
              <a:rPr lang="fr-FR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yélite</a:t>
            </a: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transverse aiguë, syndrome de l’area </a:t>
            </a:r>
            <a:r>
              <a:rPr lang="fr-FR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postrema</a:t>
            </a: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(hoquets, vomissements incoercibles); é</a:t>
            </a: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volution par </a:t>
            </a:r>
            <a:r>
              <a:rPr lang="en-US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poussées</a:t>
            </a: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Anti-AQP4 + (principal </a:t>
            </a:r>
            <a:r>
              <a:rPr lang="en-US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marqueur</a:t>
            </a: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± anti-MOG 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Imagerie</a:t>
            </a:r>
            <a:r>
              <a:rPr lang="en-US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sz="2000" b="1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Moelle : lésion longitudinale ≥ 3 segments, (AQP4+ : jonction cervico-bulbaire ; MOG : thoraco-lombaire et cône terminal)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sz="2000" b="1" kern="1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Nerfs optiques : hypersignal T2, épaissis, (AQP4+ : postérieure + chiasma ; MOG : antérieure, diffuse)</a:t>
            </a:r>
            <a:endParaRPr lang="en-US" sz="2000" b="1" kern="1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sz="2000" b="1" kern="100" dirty="0">
                <a:solidFill>
                  <a:srgbClr val="E44C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Cerveau : lésions péri-épendymaires (V3, aqueduc, V4), area </a:t>
            </a:r>
            <a:r>
              <a:rPr lang="fr-FR" sz="2000" b="1" kern="100" dirty="0" err="1">
                <a:solidFill>
                  <a:srgbClr val="E44C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postrema</a:t>
            </a:r>
            <a:r>
              <a:rPr lang="fr-FR" sz="2000" b="1" kern="100" dirty="0">
                <a:solidFill>
                  <a:srgbClr val="E44C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corps calleux, thalamus, MOG (NGC et Fosse post++)</a:t>
            </a:r>
            <a:endParaRPr lang="en-US" sz="2000" kern="100" dirty="0">
              <a:solidFill>
                <a:srgbClr val="E44C6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sz="20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Prise de contraste floues hétérogènes (lésions cérébrales)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épendymaire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rarement</a:t>
            </a: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nodulaires</a:t>
            </a:r>
            <a:endParaRPr lang="fr-FR" sz="20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95A0D1-9ACB-2DBD-162D-49B9884045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461" b="23829"/>
          <a:stretch>
            <a:fillRect/>
          </a:stretch>
        </p:blipFill>
        <p:spPr>
          <a:xfrm>
            <a:off x="86360" y="642444"/>
            <a:ext cx="2532994" cy="326127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FD47E4-97B1-AAF6-111E-1A51354E3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8698" y="642443"/>
            <a:ext cx="2536121" cy="340774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09B521-1DD1-A376-A79A-324860F88A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696" b="5271"/>
          <a:stretch>
            <a:fillRect/>
          </a:stretch>
        </p:blipFill>
        <p:spPr>
          <a:xfrm>
            <a:off x="2619354" y="3929358"/>
            <a:ext cx="2532994" cy="271425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8B3023-C8F1-8816-E421-1D353C70B6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230"/>
          <a:stretch>
            <a:fillRect/>
          </a:stretch>
        </p:blipFill>
        <p:spPr>
          <a:xfrm>
            <a:off x="87588" y="4091825"/>
            <a:ext cx="2498498" cy="105907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8CC74C-86AC-64A2-00C1-7E591E56BFB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291" r="10290"/>
          <a:stretch>
            <a:fillRect/>
          </a:stretch>
        </p:blipFill>
        <p:spPr>
          <a:xfrm>
            <a:off x="87588" y="5274609"/>
            <a:ext cx="2498498" cy="109227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4800A8B-D34C-7EA3-38A7-245D2EBFB422}"/>
              </a:ext>
            </a:extLst>
          </p:cNvPr>
          <p:cNvSpPr/>
          <p:nvPr/>
        </p:nvSpPr>
        <p:spPr>
          <a:xfrm>
            <a:off x="501823" y="1241565"/>
            <a:ext cx="1063940" cy="1943595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DF4752-EF4D-6F12-C811-E785A963D5FF}"/>
              </a:ext>
            </a:extLst>
          </p:cNvPr>
          <p:cNvCxnSpPr>
            <a:cxnSpLocks/>
          </p:cNvCxnSpPr>
          <p:nvPr/>
        </p:nvCxnSpPr>
        <p:spPr>
          <a:xfrm flipV="1">
            <a:off x="535511" y="5829481"/>
            <a:ext cx="277155" cy="337443"/>
          </a:xfrm>
          <a:prstGeom prst="straightConnector1">
            <a:avLst/>
          </a:prstGeom>
          <a:ln w="476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FB28EDE-0A00-40B0-9CEA-A4B2C3B2A1B1}"/>
              </a:ext>
            </a:extLst>
          </p:cNvPr>
          <p:cNvCxnSpPr>
            <a:cxnSpLocks/>
          </p:cNvCxnSpPr>
          <p:nvPr/>
        </p:nvCxnSpPr>
        <p:spPr>
          <a:xfrm flipV="1">
            <a:off x="3547490" y="2814297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46F01C8-5AC0-2926-8426-A2AC6938BA51}"/>
              </a:ext>
            </a:extLst>
          </p:cNvPr>
          <p:cNvCxnSpPr>
            <a:cxnSpLocks/>
          </p:cNvCxnSpPr>
          <p:nvPr/>
        </p:nvCxnSpPr>
        <p:spPr>
          <a:xfrm flipV="1">
            <a:off x="3547490" y="5659546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9B62D30-EE6D-253C-FC83-105A3D29699F}"/>
              </a:ext>
            </a:extLst>
          </p:cNvPr>
          <p:cNvSpPr txBox="1"/>
          <p:nvPr/>
        </p:nvSpPr>
        <p:spPr>
          <a:xfrm>
            <a:off x="101600" y="654186"/>
            <a:ext cx="30895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Gaillard F, rID-32605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74EBD9-60D7-84EE-E200-D7A786777FCD}"/>
              </a:ext>
            </a:extLst>
          </p:cNvPr>
          <p:cNvSpPr txBox="1"/>
          <p:nvPr/>
        </p:nvSpPr>
        <p:spPr>
          <a:xfrm>
            <a:off x="2600098" y="661570"/>
            <a:ext cx="33204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Rajarajan, rID-46297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F38CCD-E578-8656-FBC2-74B52439D9E9}"/>
              </a:ext>
            </a:extLst>
          </p:cNvPr>
          <p:cNvSpPr txBox="1"/>
          <p:nvPr/>
        </p:nvSpPr>
        <p:spPr>
          <a:xfrm>
            <a:off x="2600097" y="3929357"/>
            <a:ext cx="33204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Rajarajan, rID-46297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30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532B4-B07D-2829-C70F-B960FF929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E4ADBBE-76D2-1BD9-1523-0D26BBB77691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41A94-21ED-0B3D-9FA7-53B30F98E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2D5CF4E-8EEF-A400-FC76-287EF7E61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B18F27-3739-19AB-42D9-81BCCC9C8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425815F-23CE-D99C-34FA-B0F45394F10F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RHOMBENCEPHALITE DE BICKERSTAFF </a:t>
            </a:r>
            <a:endParaRPr lang="en-US" sz="2800" b="1" dirty="0">
              <a:solidFill>
                <a:srgbClr val="2C3494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AA1ADC-154A-5D76-4BE3-B190E28773F7}"/>
              </a:ext>
            </a:extLst>
          </p:cNvPr>
          <p:cNvGrpSpPr/>
          <p:nvPr/>
        </p:nvGrpSpPr>
        <p:grpSpPr>
          <a:xfrm>
            <a:off x="0" y="0"/>
            <a:ext cx="5376673" cy="6659029"/>
            <a:chOff x="0" y="0"/>
            <a:chExt cx="5550619" cy="689758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460D2D-B6FE-29CE-CD34-38C0EBD683E9}"/>
                </a:ext>
              </a:extLst>
            </p:cNvPr>
            <p:cNvSpPr/>
            <p:nvPr/>
          </p:nvSpPr>
          <p:spPr>
            <a:xfrm>
              <a:off x="0" y="0"/>
              <a:ext cx="1710886" cy="525737"/>
            </a:xfrm>
            <a:prstGeom prst="rect">
              <a:avLst/>
            </a:prstGeom>
            <a:solidFill>
              <a:srgbClr val="2C349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</a:rPr>
                <a:t>Auto-immune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BC190D-507C-2B85-41D5-44F2B5F16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9236" r="7584" b="21420"/>
            <a:stretch>
              <a:fillRect/>
            </a:stretch>
          </p:blipFill>
          <p:spPr>
            <a:xfrm>
              <a:off x="53662" y="656089"/>
              <a:ext cx="2290730" cy="1180603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5C3AEC8-06AC-5ABA-81E0-0381D04DA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42354" r="2462" b="16486"/>
            <a:stretch>
              <a:fillRect/>
            </a:stretch>
          </p:blipFill>
          <p:spPr>
            <a:xfrm>
              <a:off x="2280277" y="656089"/>
              <a:ext cx="3270342" cy="118023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1F91D5B-BAB7-4B20-83D9-022D7AB44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2907"/>
            <a:stretch>
              <a:fillRect/>
            </a:stretch>
          </p:blipFill>
          <p:spPr>
            <a:xfrm>
              <a:off x="2781040" y="3515750"/>
              <a:ext cx="2769578" cy="33688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FF56F39-7212-869C-A4A1-73AA99E2D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760" y="3528771"/>
              <a:ext cx="2845198" cy="33688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9F3BB4C-8B77-F54C-AFE6-4864C0C26C0A}"/>
              </a:ext>
            </a:extLst>
          </p:cNvPr>
          <p:cNvSpPr txBox="1"/>
          <p:nvPr/>
        </p:nvSpPr>
        <p:spPr>
          <a:xfrm>
            <a:off x="5472752" y="633398"/>
            <a:ext cx="666338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2060"/>
                </a:solidFill>
              </a:rPr>
              <a:t>Rare, </a:t>
            </a:r>
            <a:r>
              <a:rPr lang="en-US" sz="2000" b="1" dirty="0" err="1">
                <a:solidFill>
                  <a:srgbClr val="002060"/>
                </a:solidFill>
              </a:rPr>
              <a:t>spectre</a:t>
            </a:r>
            <a:r>
              <a:rPr lang="en-US" sz="2000" b="1" dirty="0">
                <a:solidFill>
                  <a:srgbClr val="002060"/>
                </a:solidFill>
              </a:rPr>
              <a:t> des syndromes à  AC anti GQ1b (70%)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Post infection </a:t>
            </a:r>
            <a:r>
              <a:rPr lang="en-US" sz="2000" b="1" dirty="0" err="1">
                <a:solidFill>
                  <a:srgbClr val="002060"/>
                </a:solidFill>
              </a:rPr>
              <a:t>virale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  <a:r>
              <a:rPr lang="en-US" sz="2000" b="1" dirty="0" err="1">
                <a:solidFill>
                  <a:srgbClr val="002060"/>
                </a:solidFill>
              </a:rPr>
              <a:t>respiratoire</a:t>
            </a:r>
            <a:r>
              <a:rPr lang="en-US" sz="2000" b="1" dirty="0">
                <a:solidFill>
                  <a:srgbClr val="002060"/>
                </a:solidFill>
              </a:rPr>
              <a:t> ++ (variant du Guillain Barré / Miller Fisher)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Triade Classique : </a:t>
            </a:r>
            <a:r>
              <a:rPr lang="en-US" sz="2000" b="1" dirty="0" err="1">
                <a:solidFill>
                  <a:srgbClr val="002060"/>
                </a:solidFill>
              </a:rPr>
              <a:t>ophtalmoplégie</a:t>
            </a:r>
            <a:r>
              <a:rPr lang="en-US" sz="2000" b="1" dirty="0">
                <a:solidFill>
                  <a:srgbClr val="002060"/>
                </a:solidFill>
              </a:rPr>
              <a:t> externe + </a:t>
            </a:r>
            <a:r>
              <a:rPr lang="en-US" sz="2000" b="1" dirty="0" err="1">
                <a:solidFill>
                  <a:srgbClr val="002060"/>
                </a:solidFill>
              </a:rPr>
              <a:t>ataxie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cérébelleuse</a:t>
            </a:r>
            <a:r>
              <a:rPr lang="en-US" sz="2000" b="1" dirty="0">
                <a:solidFill>
                  <a:srgbClr val="002060"/>
                </a:solidFill>
              </a:rPr>
              <a:t> + troubles de la conscience</a:t>
            </a:r>
          </a:p>
          <a:p>
            <a:endParaRPr lang="en-US" sz="105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Imagerie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00206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2060"/>
                </a:solidFill>
              </a:rPr>
              <a:t>Normale ++</a:t>
            </a: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E44C6E"/>
                </a:solidFill>
              </a:rPr>
              <a:t>Atteinte</a:t>
            </a:r>
            <a:r>
              <a:rPr lang="en-US" sz="2000" b="1" dirty="0">
                <a:solidFill>
                  <a:srgbClr val="E44C6E"/>
                </a:solidFill>
              </a:rPr>
              <a:t> </a:t>
            </a:r>
            <a:r>
              <a:rPr lang="en-US" sz="2000" b="1" u="sng" dirty="0" err="1">
                <a:solidFill>
                  <a:srgbClr val="E44C6E"/>
                </a:solidFill>
              </a:rPr>
              <a:t>transitoire</a:t>
            </a:r>
            <a:r>
              <a:rPr lang="en-US" sz="2000" b="1" dirty="0">
                <a:solidFill>
                  <a:srgbClr val="E44C6E"/>
                </a:solidFill>
              </a:rPr>
              <a:t> </a:t>
            </a:r>
            <a:r>
              <a:rPr lang="en-US" sz="2000" b="1" dirty="0" err="1">
                <a:solidFill>
                  <a:srgbClr val="E44C6E"/>
                </a:solidFill>
              </a:rPr>
              <a:t>en</a:t>
            </a:r>
            <a:r>
              <a:rPr lang="en-US" sz="2000" b="1" dirty="0">
                <a:solidFill>
                  <a:srgbClr val="E44C6E"/>
                </a:solidFill>
              </a:rPr>
              <a:t> hypersignal T2 et FLAIR du tronc cerebral et des NGC/thalami, </a:t>
            </a:r>
            <a:r>
              <a:rPr lang="en-US" sz="2000" b="1" dirty="0" err="1">
                <a:solidFill>
                  <a:srgbClr val="E44C6E"/>
                </a:solidFill>
              </a:rPr>
              <a:t>pédoncules</a:t>
            </a:r>
            <a:r>
              <a:rPr lang="en-US" sz="2000" b="1" dirty="0">
                <a:solidFill>
                  <a:srgbClr val="E44C6E"/>
                </a:solidFill>
              </a:rPr>
              <a:t> </a:t>
            </a:r>
            <a:r>
              <a:rPr lang="en-US" sz="2000" b="1" dirty="0" err="1">
                <a:solidFill>
                  <a:srgbClr val="E44C6E"/>
                </a:solidFill>
              </a:rPr>
              <a:t>cérébelleux</a:t>
            </a:r>
            <a:r>
              <a:rPr lang="en-US" sz="2000" b="1" dirty="0">
                <a:solidFill>
                  <a:srgbClr val="E44C6E"/>
                </a:solidFill>
              </a:rPr>
              <a:t> et </a:t>
            </a:r>
            <a:r>
              <a:rPr lang="en-US" sz="2000" b="1" dirty="0" err="1">
                <a:solidFill>
                  <a:srgbClr val="E44C6E"/>
                </a:solidFill>
              </a:rPr>
              <a:t>cervelet</a:t>
            </a:r>
            <a:r>
              <a:rPr lang="en-US" sz="2000" b="1" dirty="0">
                <a:solidFill>
                  <a:srgbClr val="E44C6E"/>
                </a:solidFill>
              </a:rPr>
              <a:t>.</a:t>
            </a:r>
          </a:p>
          <a:p>
            <a:pPr lvl="1"/>
            <a:endParaRPr lang="en-US" sz="1050" b="1" dirty="0">
              <a:solidFill>
                <a:srgbClr val="E44C6E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2060"/>
                </a:solidFill>
              </a:rPr>
              <a:t>Réhaussement</a:t>
            </a:r>
            <a:r>
              <a:rPr lang="en-US" sz="2000" b="1" dirty="0">
                <a:solidFill>
                  <a:srgbClr val="002060"/>
                </a:solidFill>
              </a:rPr>
              <a:t> : </a:t>
            </a:r>
            <a:r>
              <a:rPr lang="en-US" sz="2000" b="1" dirty="0" err="1">
                <a:solidFill>
                  <a:srgbClr val="002060"/>
                </a:solidFill>
              </a:rPr>
              <a:t>trés</a:t>
            </a:r>
            <a:r>
              <a:rPr lang="en-US" sz="2000" b="1" dirty="0">
                <a:solidFill>
                  <a:srgbClr val="002060"/>
                </a:solidFill>
              </a:rPr>
              <a:t> rare</a:t>
            </a: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2060"/>
                </a:solidFill>
              </a:rPr>
              <a:t>Restriction de la diffusion : possible</a:t>
            </a: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2060"/>
                </a:solidFill>
              </a:rPr>
              <a:t>Pas </a:t>
            </a:r>
            <a:r>
              <a:rPr lang="en-US" sz="2000" b="1" dirty="0" err="1">
                <a:solidFill>
                  <a:srgbClr val="002060"/>
                </a:solidFill>
              </a:rPr>
              <a:t>d’atteinte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supratentorielle</a:t>
            </a:r>
            <a:r>
              <a:rPr lang="en-US" sz="2000" b="1" dirty="0">
                <a:solidFill>
                  <a:srgbClr val="002060"/>
                </a:solidFill>
              </a:rPr>
              <a:t> !!</a:t>
            </a:r>
          </a:p>
          <a:p>
            <a:pPr lvl="1"/>
            <a:endParaRPr lang="en-US" sz="105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</a:rPr>
              <a:t>Traitement</a:t>
            </a:r>
            <a:r>
              <a:rPr lang="en-US" sz="2000" b="1" dirty="0">
                <a:solidFill>
                  <a:srgbClr val="002060"/>
                </a:solidFill>
              </a:rPr>
              <a:t> par </a:t>
            </a:r>
            <a:r>
              <a:rPr lang="en-US" sz="2000" b="1" dirty="0" err="1">
                <a:solidFill>
                  <a:srgbClr val="002060"/>
                </a:solidFill>
              </a:rPr>
              <a:t>immunoglobulines</a:t>
            </a:r>
            <a:r>
              <a:rPr lang="en-US" sz="2000" b="1" dirty="0">
                <a:solidFill>
                  <a:srgbClr val="002060"/>
                </a:solidFill>
              </a:rPr>
              <a:t>, bon </a:t>
            </a:r>
            <a:r>
              <a:rPr lang="en-US" sz="2000" b="1" dirty="0" err="1">
                <a:solidFill>
                  <a:srgbClr val="002060"/>
                </a:solidFill>
              </a:rPr>
              <a:t>pronostic</a:t>
            </a:r>
            <a:endParaRPr lang="en-US" sz="2000" b="1" dirty="0">
              <a:solidFill>
                <a:srgbClr val="002060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7F1827A-9C5B-D08D-D766-AD6DCF6CADF0}"/>
              </a:ext>
            </a:extLst>
          </p:cNvPr>
          <p:cNvCxnSpPr>
            <a:cxnSpLocks/>
          </p:cNvCxnSpPr>
          <p:nvPr/>
        </p:nvCxnSpPr>
        <p:spPr>
          <a:xfrm flipV="1">
            <a:off x="533857" y="1303546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9F3A536-3878-DE58-68E8-87119CD4B3BD}"/>
              </a:ext>
            </a:extLst>
          </p:cNvPr>
          <p:cNvCxnSpPr>
            <a:cxnSpLocks/>
          </p:cNvCxnSpPr>
          <p:nvPr/>
        </p:nvCxnSpPr>
        <p:spPr>
          <a:xfrm flipV="1">
            <a:off x="3591614" y="1404779"/>
            <a:ext cx="549720" cy="315871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D03BB53-4EE0-50F2-505C-1325EDB8144B}"/>
              </a:ext>
            </a:extLst>
          </p:cNvPr>
          <p:cNvSpPr/>
          <p:nvPr/>
        </p:nvSpPr>
        <p:spPr>
          <a:xfrm>
            <a:off x="862831" y="4873231"/>
            <a:ext cx="1063940" cy="939740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E0D3BB4-3466-9C25-0CD0-6B3543D3A460}"/>
              </a:ext>
            </a:extLst>
          </p:cNvPr>
          <p:cNvSpPr/>
          <p:nvPr/>
        </p:nvSpPr>
        <p:spPr>
          <a:xfrm>
            <a:off x="3521425" y="4730489"/>
            <a:ext cx="1063940" cy="939740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F14C16-65A3-2F8F-AE1D-3D47BB323D29}"/>
              </a:ext>
            </a:extLst>
          </p:cNvPr>
          <p:cNvSpPr txBox="1"/>
          <p:nvPr/>
        </p:nvSpPr>
        <p:spPr>
          <a:xfrm>
            <a:off x="0" y="596233"/>
            <a:ext cx="2431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Neto A, rID-190172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AFDDB6-139D-6E2A-C5A0-E92ABDE3F78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059" b="18608"/>
          <a:stretch>
            <a:fillRect/>
          </a:stretch>
        </p:blipFill>
        <p:spPr>
          <a:xfrm>
            <a:off x="54846" y="1772816"/>
            <a:ext cx="2154713" cy="1678813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70CCEF0-1F9E-D0A0-9866-49A4B0CC79D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2424" b="16588"/>
          <a:stretch>
            <a:fillRect/>
          </a:stretch>
        </p:blipFill>
        <p:spPr>
          <a:xfrm>
            <a:off x="2208817" y="1772815"/>
            <a:ext cx="3167856" cy="167881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1799C76-E949-EC93-43D5-937EA3BBE6CA}"/>
              </a:ext>
            </a:extLst>
          </p:cNvPr>
          <p:cNvCxnSpPr>
            <a:cxnSpLocks/>
          </p:cNvCxnSpPr>
          <p:nvPr/>
        </p:nvCxnSpPr>
        <p:spPr>
          <a:xfrm>
            <a:off x="555684" y="2180392"/>
            <a:ext cx="411525" cy="31611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FB36B2E-C64C-591E-9D94-B8F5CFA93004}"/>
              </a:ext>
            </a:extLst>
          </p:cNvPr>
          <p:cNvCxnSpPr>
            <a:cxnSpLocks/>
          </p:cNvCxnSpPr>
          <p:nvPr/>
        </p:nvCxnSpPr>
        <p:spPr>
          <a:xfrm flipV="1">
            <a:off x="566103" y="2732349"/>
            <a:ext cx="402078" cy="126970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3A597E-6079-D23B-1374-67A95CF0713F}"/>
              </a:ext>
            </a:extLst>
          </p:cNvPr>
          <p:cNvCxnSpPr>
            <a:cxnSpLocks/>
          </p:cNvCxnSpPr>
          <p:nvPr/>
        </p:nvCxnSpPr>
        <p:spPr>
          <a:xfrm>
            <a:off x="3150624" y="2000669"/>
            <a:ext cx="236676" cy="322709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88D3FC2-4611-35A3-6E7C-6B5E5F7A5955}"/>
              </a:ext>
            </a:extLst>
          </p:cNvPr>
          <p:cNvCxnSpPr>
            <a:cxnSpLocks/>
          </p:cNvCxnSpPr>
          <p:nvPr/>
        </p:nvCxnSpPr>
        <p:spPr>
          <a:xfrm flipH="1">
            <a:off x="4123420" y="2189884"/>
            <a:ext cx="292377" cy="189602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900A85C-2C76-08EF-BF41-F98F45A4ECEE}"/>
              </a:ext>
            </a:extLst>
          </p:cNvPr>
          <p:cNvSpPr txBox="1"/>
          <p:nvPr/>
        </p:nvSpPr>
        <p:spPr>
          <a:xfrm>
            <a:off x="0" y="1759033"/>
            <a:ext cx="220881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J Korean Soc </a:t>
            </a:r>
            <a:r>
              <a:rPr lang="en-US" sz="900" dirty="0" err="1">
                <a:solidFill>
                  <a:schemeClr val="bg1"/>
                </a:solidFill>
              </a:rPr>
              <a:t>Radiol</a:t>
            </a:r>
            <a:r>
              <a:rPr lang="en-US" sz="900" dirty="0">
                <a:solidFill>
                  <a:schemeClr val="bg1"/>
                </a:solidFill>
              </a:rPr>
              <a:t> 2026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B600C04-2503-0748-56E3-AD2DFF950E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071016" y="-1"/>
            <a:ext cx="1199932" cy="99029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9EB37DF-590F-2E03-E78B-D020EA52DE28}"/>
              </a:ext>
            </a:extLst>
          </p:cNvPr>
          <p:cNvSpPr txBox="1"/>
          <p:nvPr/>
        </p:nvSpPr>
        <p:spPr>
          <a:xfrm>
            <a:off x="51980" y="3653885"/>
            <a:ext cx="187479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chemeClr val="bg1"/>
                </a:solidFill>
              </a:rPr>
              <a:t>Tyrakowska</a:t>
            </a:r>
            <a:r>
              <a:rPr lang="en-US" sz="1050" dirty="0">
                <a:solidFill>
                  <a:schemeClr val="bg1"/>
                </a:solidFill>
              </a:rPr>
              <a:t> et al., 2016</a:t>
            </a:r>
          </a:p>
        </p:txBody>
      </p:sp>
    </p:spTree>
    <p:extLst>
      <p:ext uri="{BB962C8B-B14F-4D97-AF65-F5344CB8AC3E}">
        <p14:creationId xmlns:p14="http://schemas.microsoft.com/office/powerpoint/2010/main" val="1806871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F2932-2BCB-A9C7-ACF6-8F6C4AF15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4305364-7A34-3B29-1609-91D91F8D6C50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F3120B-EFE0-A466-EE74-17F292C43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0217482-D970-A93E-925F-039887480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CB8CFF6-0152-53CA-96C2-008129FCF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96C2D3-118E-9CA3-9446-8F038575AF19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35B2137-E98B-C768-B330-430636F7C9BD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2230E91-6319-D5ED-E421-CB43A87F620C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15E33BE-7EAC-FC73-CB32-C38D76229823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821C627-3E64-934E-38F4-824FC331F8C5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A347BAF-859B-791C-C866-788CF2CC7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5FA60EF-519C-02F6-FB9D-79192E943B36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0A66301-5512-BEE6-4821-2303B63B7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F92115F-50D3-D953-7D93-CC34EF506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840448B-D888-4EA6-42E2-FD974EA74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4E0D14A-7BA0-2CD9-BDAD-E41D785CB1B6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D69CFED2-A685-8E11-089C-D9F82E8606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D21AD75-9572-E84A-B750-52B392FE6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4B5C2044-F122-D94C-93A8-7E77E1499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D88E7399-2043-E3C3-3F7D-6113A8F764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44544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193DB-5FCA-1BAF-FEB9-C38FA1817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BBCF87-C903-9037-5C4D-C7B92CCC5125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B8B22F-818F-FE64-483A-8A5908A3D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25D20E2-9F97-1F67-DFB6-DF97BD7F6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2DAF1FC-B144-7847-48EB-09BFFE05B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6D7528B-A634-3B17-8466-FCC5EAB3469A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5F1F26B-484C-BBD3-BCDE-D20A4BC549F3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9C18D41-E4B3-8537-2AC8-49E85CD2CF14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1A45D68-789F-799A-F668-18855FA2B66D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B90AE6-DA66-6C67-AA65-CBBDB6BB7F7F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64F64B9-1301-8D82-DA3D-229AD5D03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461D1D-4AAA-1181-D7A5-DDEC40E65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A363BE-9148-3D6E-5623-FBF96328D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29DC940-F232-BBEF-E5F4-2A405BF6E54C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BA883A6-EDF8-4D54-6B78-A1E741E95C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527DF682-0B01-0CAA-29B3-020BCC6CB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6B57B50-79C3-6887-2427-8686DD65A0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B01475E8-A1B8-BA78-4C6C-6CB71BAE49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8899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2EE05C-3959-535E-ACF0-27BB211F7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AA06D69-4C00-57B5-E4CB-145ED927A8F4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E00C3D-9C32-A6AD-BA26-72781CE48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1D591DD-5B59-AFFB-AA3C-5B20072BC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8AF3D7A-8C65-7361-1D3B-5D384FD32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57BD725-6115-4B4A-ECA6-2152D4EC1C4D}"/>
              </a:ext>
            </a:extLst>
          </p:cNvPr>
          <p:cNvSpPr txBox="1"/>
          <p:nvPr/>
        </p:nvSpPr>
        <p:spPr>
          <a:xfrm>
            <a:off x="13370" y="366623"/>
            <a:ext cx="1137385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Mme</a:t>
            </a:r>
            <a:r>
              <a:rPr lang="en-US" sz="2800" b="1" dirty="0">
                <a:solidFill>
                  <a:srgbClr val="002060"/>
                </a:solidFill>
              </a:rPr>
              <a:t> A.M, 46 </a:t>
            </a:r>
            <a:r>
              <a:rPr lang="en-US" sz="2800" b="1" dirty="0" err="1">
                <a:solidFill>
                  <a:srgbClr val="002060"/>
                </a:solidFill>
              </a:rPr>
              <a:t>ans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d’origine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africaine</a:t>
            </a:r>
            <a:endParaRPr lang="en-US" sz="2800" b="1" dirty="0">
              <a:solidFill>
                <a:srgbClr val="002060"/>
              </a:solidFill>
            </a:endParaRPr>
          </a:p>
          <a:p>
            <a:endParaRPr lang="en-US" sz="2800" b="1" u="sng" dirty="0">
              <a:solidFill>
                <a:srgbClr val="002060"/>
              </a:solidFill>
            </a:endParaRPr>
          </a:p>
          <a:p>
            <a:r>
              <a:rPr lang="en-US" sz="2800" b="1" u="sng" dirty="0" err="1">
                <a:solidFill>
                  <a:srgbClr val="002060"/>
                </a:solidFill>
              </a:rPr>
              <a:t>Antécédents</a:t>
            </a:r>
            <a:r>
              <a:rPr lang="en-US" sz="2800" b="1" u="sng" dirty="0">
                <a:solidFill>
                  <a:srgbClr val="002060"/>
                </a:solidFill>
              </a:rPr>
              <a:t> 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2060"/>
                </a:solidFill>
              </a:rPr>
              <a:t>Thalassémie</a:t>
            </a:r>
            <a:endParaRPr lang="en-US" sz="2800" b="1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Hypertension </a:t>
            </a:r>
            <a:r>
              <a:rPr lang="en-US" sz="2800" b="1" dirty="0" err="1">
                <a:solidFill>
                  <a:srgbClr val="002060"/>
                </a:solidFill>
              </a:rPr>
              <a:t>artérielle</a:t>
            </a:r>
            <a:endParaRPr lang="en-US" sz="2800" b="1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Malformation Arnold Chiari type 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Migraine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2060"/>
              </a:solidFill>
            </a:endParaRPr>
          </a:p>
          <a:p>
            <a:r>
              <a:rPr lang="en-US" sz="2800" b="1" u="sng" dirty="0">
                <a:solidFill>
                  <a:srgbClr val="002060"/>
                </a:solidFill>
              </a:rPr>
              <a:t>Mode de vie : </a:t>
            </a:r>
            <a:endParaRPr lang="fr-FR" sz="2800" b="1" u="sng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002060"/>
                </a:solidFill>
              </a:rPr>
              <a:t>Fonctionnaire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002060"/>
                </a:solidFill>
              </a:rPr>
              <a:t>Mére de 3 enfants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002060"/>
                </a:solidFill>
              </a:rPr>
              <a:t>Pas de voyage récent, pas de contage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002060"/>
                </a:solidFill>
              </a:rPr>
              <a:t>Pas de consommation de toxique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823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2A7DF-E967-673A-9E03-15DF43A6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02CAABC-7DC4-02A5-0379-AF35ED138558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F8AAF5-D3C4-4DFB-4621-3D6B2AC71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A3B926-CFEB-7827-2BD6-C345CD725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8D8D9BE-6D13-173B-A3A5-C3E5F96DB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8A8A0E-E56D-3C17-15F7-AF687FBD4D09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E12594B-B4EC-53E6-FCE9-1F5DC227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CF6D9D5-DB52-4189-DAA7-116C9F387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E3F3FA2-97E4-217A-4872-E7551C504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5C88306-12B2-6654-8522-8988CB0CCF57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55030619-DF53-6C76-C739-F184B81FA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C4ACBA7A-F5F7-74D0-1C07-5495868B52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0887B76-810A-6F66-520D-4EAA024BC4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5D026EC4-32A1-3B0D-1BFC-C9A4BB3AB1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6C18875-5209-F5FB-BCB7-166CD3525510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433F49-9013-1B36-15A3-D7811EEBB840}"/>
              </a:ext>
            </a:extLst>
          </p:cNvPr>
          <p:cNvSpPr/>
          <p:nvPr/>
        </p:nvSpPr>
        <p:spPr>
          <a:xfrm>
            <a:off x="9332192" y="1154241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8A1473-EB71-1058-0719-00810FEE975A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3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CFD5E-FFB3-A808-8821-0F33A8B61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5E5E9DB-66AA-E291-588B-5C77A043B9A7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0123EE7-E699-CC46-43D4-B78F595A1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EF9B006-BD5D-ABB6-8A97-1E3D644BB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20A03F-43F5-2942-ACAB-A59B3FE5C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A5F4FE7-07D7-F088-2BEA-5C7AE285ED28}"/>
              </a:ext>
            </a:extLst>
          </p:cNvPr>
          <p:cNvSpPr/>
          <p:nvPr/>
        </p:nvSpPr>
        <p:spPr>
          <a:xfrm>
            <a:off x="3233580" y="0"/>
            <a:ext cx="5250222" cy="581453"/>
          </a:xfrm>
          <a:prstGeom prst="rect">
            <a:avLst/>
          </a:prstGeom>
          <a:solidFill>
            <a:srgbClr val="E6343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Diagnostic retenu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AC4204-EEBD-7548-B051-CCAE8FA83D66}"/>
              </a:ext>
            </a:extLst>
          </p:cNvPr>
          <p:cNvSpPr/>
          <p:nvPr/>
        </p:nvSpPr>
        <p:spPr>
          <a:xfrm>
            <a:off x="1067494" y="2039296"/>
            <a:ext cx="10024608" cy="2421476"/>
          </a:xfrm>
          <a:prstGeom prst="roundRect">
            <a:avLst/>
          </a:prstGeom>
          <a:solidFill>
            <a:srgbClr val="FFC000"/>
          </a:solidFill>
          <a:ln w="349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2400" b="1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4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088750-D316-B89A-DAC1-D72CE6198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618" y="2352387"/>
            <a:ext cx="9400359" cy="1795294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B7758CB-5AD1-EE3E-086C-0C80DCA697D2}"/>
              </a:ext>
            </a:extLst>
          </p:cNvPr>
          <p:cNvSpPr/>
          <p:nvPr/>
        </p:nvSpPr>
        <p:spPr>
          <a:xfrm>
            <a:off x="272461" y="1035309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Anticorps anti AQP4 – et MOG - 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E1E8C4E-FB88-4069-F240-42A47685ACA3}"/>
              </a:ext>
            </a:extLst>
          </p:cNvPr>
          <p:cNvSpPr/>
          <p:nvPr/>
        </p:nvSpPr>
        <p:spPr>
          <a:xfrm>
            <a:off x="8958086" y="1036697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médullaire (-)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089F55D-C526-DAC0-085D-A3C09DB4BEB8}"/>
              </a:ext>
            </a:extLst>
          </p:cNvPr>
          <p:cNvSpPr/>
          <p:nvPr/>
        </p:nvSpPr>
        <p:spPr>
          <a:xfrm>
            <a:off x="3189361" y="1035307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Contexte post-infectieux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1C5321E-5C78-A708-72D3-BA8196A9C4C1}"/>
              </a:ext>
            </a:extLst>
          </p:cNvPr>
          <p:cNvSpPr/>
          <p:nvPr/>
        </p:nvSpPr>
        <p:spPr>
          <a:xfrm>
            <a:off x="6054129" y="1035307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multifocale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C786A2A-8C90-6B4D-232D-BD4166B12165}"/>
              </a:ext>
            </a:extLst>
          </p:cNvPr>
          <p:cNvSpPr/>
          <p:nvPr/>
        </p:nvSpPr>
        <p:spPr>
          <a:xfrm>
            <a:off x="1391178" y="5071261"/>
            <a:ext cx="9388799" cy="1176249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2C3494"/>
                </a:solidFill>
              </a:rPr>
              <a:t>Encéphalomyélite aigüe disséminée (ADEM)</a:t>
            </a:r>
            <a:endParaRPr lang="en-US" sz="4000" b="1" dirty="0">
              <a:solidFill>
                <a:srgbClr val="2C3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2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DBD016-B96C-0411-44C7-EA86F056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00A850A-869F-5447-D020-012522B3BF85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8504FB2-9C69-F541-146E-222106DFA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551135B-3907-340C-B63D-05D092D99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100725D-C64F-FE98-7ACD-5D9394158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CB8E19F-FE7F-400B-2981-1A87556BE56D}"/>
              </a:ext>
            </a:extLst>
          </p:cNvPr>
          <p:cNvSpPr/>
          <p:nvPr/>
        </p:nvSpPr>
        <p:spPr>
          <a:xfrm>
            <a:off x="3233580" y="0"/>
            <a:ext cx="5250222" cy="445091"/>
          </a:xfrm>
          <a:prstGeom prst="rect">
            <a:avLst/>
          </a:prstGeom>
          <a:solidFill>
            <a:srgbClr val="E6343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Evolution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757E787-535C-AD3E-6971-5B40A4DD3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60922"/>
            <a:ext cx="2892256" cy="296218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510F6D-3E47-B205-E8CB-F6472F3A20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2678" b="5269"/>
          <a:stretch>
            <a:fillRect/>
          </a:stretch>
        </p:blipFill>
        <p:spPr>
          <a:xfrm>
            <a:off x="3032460" y="3762437"/>
            <a:ext cx="2998892" cy="296334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6CFC8C-C365-77D2-84AA-EBF1F251EB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005" y="3762437"/>
            <a:ext cx="2682009" cy="296334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B4A132-715A-434F-C666-A179659D88BC}"/>
              </a:ext>
            </a:extLst>
          </p:cNvPr>
          <p:cNvSpPr txBox="1"/>
          <p:nvPr/>
        </p:nvSpPr>
        <p:spPr>
          <a:xfrm>
            <a:off x="363004" y="3762052"/>
            <a:ext cx="1744512" cy="37229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27/04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7F2DAC1-0CE2-8636-2B0D-598906D743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8616" y="3762052"/>
            <a:ext cx="2904163" cy="2961842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ADE1073-9A25-DA6E-95B5-2650135707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4049" y="3762394"/>
            <a:ext cx="2383876" cy="2961499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256DE0-4A46-3EDE-F10C-A2A061ED3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7279"/>
          <a:stretch>
            <a:fillRect/>
          </a:stretch>
        </p:blipFill>
        <p:spPr>
          <a:xfrm>
            <a:off x="392354" y="661266"/>
            <a:ext cx="2667011" cy="296334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F1BF27-4072-1E9C-5E2F-37FAE3D0627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632" t="16008" r="20172"/>
          <a:stretch>
            <a:fillRect/>
          </a:stretch>
        </p:blipFill>
        <p:spPr>
          <a:xfrm>
            <a:off x="3079902" y="662429"/>
            <a:ext cx="2986597" cy="296218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D25796-9008-9422-ED8D-620BF8EF58F6}"/>
              </a:ext>
            </a:extLst>
          </p:cNvPr>
          <p:cNvSpPr txBox="1"/>
          <p:nvPr/>
        </p:nvSpPr>
        <p:spPr>
          <a:xfrm>
            <a:off x="365660" y="671217"/>
            <a:ext cx="1737360" cy="372292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30/03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A2DE6E4-9D76-B98C-0F13-E0FD4A91B38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898"/>
          <a:stretch>
            <a:fillRect/>
          </a:stretch>
        </p:blipFill>
        <p:spPr>
          <a:xfrm>
            <a:off x="8938218" y="661266"/>
            <a:ext cx="2389707" cy="2961842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49903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F891E-D205-4E5B-0DBA-6C9F73D23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1975431-F690-23DC-46D6-5D9D0A7A5556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EA75B59-0E53-ACB5-CDBA-2286BC48B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77FF1CF-AD57-E8D2-99FF-B8821D6D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50F5A1D-E421-FED0-896B-9814DC844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92D5ACB2-BCA8-8B97-48D0-919F0E02CF49}"/>
              </a:ext>
            </a:extLst>
          </p:cNvPr>
          <p:cNvSpPr/>
          <p:nvPr/>
        </p:nvSpPr>
        <p:spPr>
          <a:xfrm>
            <a:off x="-187153" y="2525034"/>
            <a:ext cx="12386036" cy="1828800"/>
          </a:xfrm>
          <a:prstGeom prst="rightArrow">
            <a:avLst/>
          </a:prstGeom>
          <a:solidFill>
            <a:srgbClr val="3D414B"/>
          </a:solidFill>
          <a:ln w="50800">
            <a:solidFill>
              <a:srgbClr val="FE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2E513A-FFD5-BACB-0C81-390E6DA5EAFE}"/>
              </a:ext>
            </a:extLst>
          </p:cNvPr>
          <p:cNvCxnSpPr>
            <a:cxnSpLocks/>
          </p:cNvCxnSpPr>
          <p:nvPr/>
        </p:nvCxnSpPr>
        <p:spPr>
          <a:xfrm>
            <a:off x="982668" y="276778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F856E9-A282-60D9-AEC2-83183EDF57E9}"/>
              </a:ext>
            </a:extLst>
          </p:cNvPr>
          <p:cNvCxnSpPr>
            <a:cxnSpLocks/>
          </p:cNvCxnSpPr>
          <p:nvPr/>
        </p:nvCxnSpPr>
        <p:spPr>
          <a:xfrm>
            <a:off x="2782326" y="2778435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2631AE0-AF4F-0F76-0CE1-F2E5AAD66C65}"/>
              </a:ext>
            </a:extLst>
          </p:cNvPr>
          <p:cNvSpPr txBox="1"/>
          <p:nvPr/>
        </p:nvSpPr>
        <p:spPr>
          <a:xfrm>
            <a:off x="874725" y="4360704"/>
            <a:ext cx="36274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 RAS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3CE247-22DB-3197-9121-C030E18B65FF}"/>
              </a:ext>
            </a:extLst>
          </p:cNvPr>
          <p:cNvSpPr txBox="1"/>
          <p:nvPr/>
        </p:nvSpPr>
        <p:spPr>
          <a:xfrm>
            <a:off x="847611" y="4133116"/>
            <a:ext cx="1978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04/03/2026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AEC57-41DF-795B-F4B7-F36D6442C0D3}"/>
              </a:ext>
            </a:extLst>
          </p:cNvPr>
          <p:cNvSpPr txBox="1"/>
          <p:nvPr/>
        </p:nvSpPr>
        <p:spPr>
          <a:xfrm>
            <a:off x="2671596" y="1414503"/>
            <a:ext cx="1734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050" b="1" dirty="0"/>
              <a:t>Ralentissement psychomoteur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050" b="1" dirty="0"/>
              <a:t>Troubles </a:t>
            </a:r>
            <a:r>
              <a:rPr lang="fr-FR" sz="1050" b="1" dirty="0" err="1"/>
              <a:t>occulomoteurs</a:t>
            </a:r>
            <a:r>
              <a:rPr lang="fr-FR" sz="1050" b="1" dirty="0"/>
              <a:t> et troubles de la 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050" b="1" dirty="0"/>
              <a:t>Fébricule : </a:t>
            </a:r>
            <a:r>
              <a:rPr lang="en-US" sz="1050" b="1" dirty="0"/>
              <a:t>37.8°C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Céphalées</a:t>
            </a:r>
            <a:r>
              <a:rPr lang="en-US" sz="1050" b="1" dirty="0"/>
              <a:t> </a:t>
            </a:r>
            <a:r>
              <a:rPr lang="en-US" sz="1050" b="1" dirty="0" err="1"/>
              <a:t>en</a:t>
            </a:r>
            <a:r>
              <a:rPr lang="en-US" sz="1050" b="1" dirty="0"/>
              <a:t> barre à 2/10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0FBDC2-3952-9395-8267-CDB05CC6B33D}"/>
              </a:ext>
            </a:extLst>
          </p:cNvPr>
          <p:cNvSpPr txBox="1"/>
          <p:nvPr/>
        </p:nvSpPr>
        <p:spPr>
          <a:xfrm>
            <a:off x="862171" y="1061686"/>
            <a:ext cx="1604867" cy="186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Aphagie</a:t>
            </a:r>
            <a:r>
              <a:rPr lang="en-US" sz="1050" b="1" dirty="0"/>
              <a:t> et </a:t>
            </a:r>
            <a:r>
              <a:rPr lang="en-US" sz="1050" b="1" dirty="0" err="1"/>
              <a:t>dysphagie</a:t>
            </a:r>
            <a:endParaRPr lang="en-US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Mycose</a:t>
            </a:r>
            <a:r>
              <a:rPr lang="en-US" sz="1050" b="1" dirty="0"/>
              <a:t> </a:t>
            </a:r>
            <a:r>
              <a:rPr lang="en-US" sz="1050" b="1" dirty="0" err="1"/>
              <a:t>buccale</a:t>
            </a:r>
            <a:r>
              <a:rPr lang="en-US" sz="1050" b="1" dirty="0"/>
              <a:t> sous </a:t>
            </a:r>
            <a:r>
              <a:rPr lang="en-US" sz="1050" b="1" dirty="0" err="1"/>
              <a:t>traitement</a:t>
            </a:r>
            <a:r>
              <a:rPr lang="en-US" sz="105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Céphalées</a:t>
            </a:r>
            <a:r>
              <a:rPr lang="en-US" sz="1050" b="1" dirty="0"/>
              <a:t> </a:t>
            </a:r>
            <a:r>
              <a:rPr lang="en-US" sz="1050" b="1" dirty="0" err="1"/>
              <a:t>en</a:t>
            </a:r>
            <a:r>
              <a:rPr lang="en-US" sz="1050" b="1" dirty="0"/>
              <a:t> barre </a:t>
            </a:r>
            <a:r>
              <a:rPr lang="en-US" sz="1050" b="1" dirty="0" err="1"/>
              <a:t>depuis</a:t>
            </a:r>
            <a:r>
              <a:rPr lang="en-US" sz="1050" b="1" dirty="0"/>
              <a:t> 1 </a:t>
            </a:r>
            <a:r>
              <a:rPr lang="en-US" sz="1050" b="1" dirty="0" err="1"/>
              <a:t>semaine</a:t>
            </a:r>
            <a:r>
              <a:rPr lang="en-US" sz="105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Sensation </a:t>
            </a:r>
            <a:r>
              <a:rPr lang="en-US" sz="1050" b="1" dirty="0" err="1"/>
              <a:t>d'engourdissement</a:t>
            </a:r>
            <a:r>
              <a:rPr lang="en-US" sz="1050" b="1" dirty="0"/>
              <a:t> / </a:t>
            </a:r>
            <a:r>
              <a:rPr lang="en-US" sz="1050" b="1" dirty="0" err="1"/>
              <a:t>picottements</a:t>
            </a:r>
            <a:r>
              <a:rPr lang="en-US" sz="1050" b="1" dirty="0"/>
              <a:t> de la face, des </a:t>
            </a:r>
            <a:r>
              <a:rPr lang="en-US" sz="1050" b="1" dirty="0" err="1"/>
              <a:t>lèvres</a:t>
            </a:r>
            <a:r>
              <a:rPr lang="en-US" sz="1050" b="1" dirty="0"/>
              <a:t> et de la langue.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6F2575-DCF7-BFE9-04D8-87F31FD83E01}"/>
              </a:ext>
            </a:extLst>
          </p:cNvPr>
          <p:cNvSpPr/>
          <p:nvPr/>
        </p:nvSpPr>
        <p:spPr>
          <a:xfrm>
            <a:off x="0" y="0"/>
            <a:ext cx="615657" cy="3006485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b="1" dirty="0">
                <a:solidFill>
                  <a:srgbClr val="2C3494"/>
                </a:solidFill>
              </a:rPr>
              <a:t>SYMPTOMES</a:t>
            </a:r>
            <a:endParaRPr lang="en-US" sz="1400" b="1" dirty="0">
              <a:solidFill>
                <a:srgbClr val="2C349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467CE5-AE61-47E2-EAF6-C4227693C585}"/>
              </a:ext>
            </a:extLst>
          </p:cNvPr>
          <p:cNvSpPr/>
          <p:nvPr/>
        </p:nvSpPr>
        <p:spPr>
          <a:xfrm>
            <a:off x="7405" y="3883529"/>
            <a:ext cx="615657" cy="2985613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dirty="0"/>
              <a:t>EXAMEN CLINIQUE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3BB44-0C90-3D56-4153-0A6992F62112}"/>
              </a:ext>
            </a:extLst>
          </p:cNvPr>
          <p:cNvSpPr txBox="1"/>
          <p:nvPr/>
        </p:nvSpPr>
        <p:spPr>
          <a:xfrm>
            <a:off x="2626803" y="4133116"/>
            <a:ext cx="1978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05/03/2026</a:t>
            </a:r>
            <a:endParaRPr lang="en-US" b="1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08FD67-9FC9-2E39-3FEB-7E01F9D795C9}"/>
              </a:ext>
            </a:extLst>
          </p:cNvPr>
          <p:cNvCxnSpPr>
            <a:cxnSpLocks/>
          </p:cNvCxnSpPr>
          <p:nvPr/>
        </p:nvCxnSpPr>
        <p:spPr>
          <a:xfrm>
            <a:off x="4483504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7BB9DE2-9B6B-49A1-73C6-DB86512F4E77}"/>
              </a:ext>
            </a:extLst>
          </p:cNvPr>
          <p:cNvSpPr txBox="1"/>
          <p:nvPr/>
        </p:nvSpPr>
        <p:spPr>
          <a:xfrm>
            <a:off x="4329459" y="4087540"/>
            <a:ext cx="1978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06/03/2026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1B862EB-E083-1BB8-A97C-8BB9A13A3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8" b="95842" l="8966" r="95862">
                        <a14:foregroundMark x1="61609" y1="75884" x2="61609" y2="75884"/>
                        <a14:foregroundMark x1="59310" y1="76923" x2="59310" y2="76923"/>
                        <a14:foregroundMark x1="64598" y1="76299" x2="64598" y2="76299"/>
                        <a14:foregroundMark x1="50115" y1="75884" x2="50115" y2="75884"/>
                        <a14:foregroundMark x1="60460" y1="72765" x2="67356" y2="71102"/>
                        <a14:foregroundMark x1="52414" y1="73805" x2="52414" y2="73805"/>
                        <a14:foregroundMark x1="39540" y1="74220" x2="60920" y2="71102"/>
                        <a14:foregroundMark x1="80230" y1="84823" x2="80230" y2="84823"/>
                        <a14:foregroundMark x1="80230" y1="84823" x2="80230" y2="84823"/>
                        <a14:foregroundMark x1="80230" y1="84823" x2="80230" y2="84823"/>
                        <a14:foregroundMark x1="74483" y1="93763" x2="74483" y2="93763"/>
                        <a14:foregroundMark x1="74483" y1="93763" x2="74483" y2="93763"/>
                        <a14:foregroundMark x1="31494" y1="90021" x2="45977" y2="87318"/>
                        <a14:foregroundMark x1="28506" y1="80665" x2="15862" y2="60707"/>
                        <a14:foregroundMark x1="15862" y1="60707" x2="15172" y2="44906"/>
                        <a14:foregroundMark x1="11724" y1="40748" x2="23218" y2="23077"/>
                        <a14:foregroundMark x1="23218" y1="23077" x2="40230" y2="12266"/>
                        <a14:foregroundMark x1="40230" y1="12266" x2="40690" y2="12266"/>
                        <a14:foregroundMark x1="80690" y1="84200" x2="90115" y2="43867"/>
                        <a14:foregroundMark x1="90115" y1="43867" x2="88276" y2="42204"/>
                        <a14:foregroundMark x1="82529" y1="21206" x2="65517" y2="13306"/>
                        <a14:foregroundMark x1="65517" y1="13306" x2="43908" y2="11850"/>
                        <a14:foregroundMark x1="43908" y1="11850" x2="28506" y2="17672"/>
                        <a14:foregroundMark x1="44828" y1="12266" x2="66437" y2="11850"/>
                        <a14:foregroundMark x1="66437" y1="11850" x2="72644" y2="14969"/>
                        <a14:foregroundMark x1="53563" y1="9148" x2="53563" y2="9148"/>
                        <a14:foregroundMark x1="53563" y1="9148" x2="53563" y2="9148"/>
                        <a14:foregroundMark x1="53563" y1="9148" x2="53563" y2="9148"/>
                        <a14:foregroundMark x1="50575" y1="61123" x2="50575" y2="61123"/>
                        <a14:foregroundMark x1="50575" y1="61123" x2="50575" y2="61123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8161" y2="59667"/>
                        <a14:foregroundMark x1="58161" y1="59667" x2="27356" y2="59667"/>
                        <a14:foregroundMark x1="42989" y1="69023" x2="63678" y2="64033"/>
                        <a14:foregroundMark x1="63678" y1="64033" x2="65057" y2="67360"/>
                        <a14:foregroundMark x1="32644" y1="92100" x2="52644" y2="92100"/>
                        <a14:foregroundMark x1="52644" y1="92100" x2="70805" y2="91060"/>
                        <a14:foregroundMark x1="70805" y1="91060" x2="70805" y2="91060"/>
                        <a14:foregroundMark x1="88276" y1="66944" x2="93563" y2="44283"/>
                        <a14:foregroundMark x1="93563" y1="44283" x2="89195" y2="28898"/>
                        <a14:foregroundMark x1="89195" y1="28898" x2="88276" y2="28067"/>
                        <a14:foregroundMark x1="58161" y1="60083" x2="69655" y2="58004"/>
                        <a14:foregroundMark x1="45977" y1="66944" x2="36552" y2="66944"/>
                        <a14:foregroundMark x1="39080" y1="83160" x2="62299" y2="82121"/>
                        <a14:foregroundMark x1="62299" y1="82121" x2="63908" y2="82121"/>
                        <a14:foregroundMark x1="21609" y1="19127" x2="39080" y2="7692"/>
                        <a14:foregroundMark x1="39080" y1="7692" x2="51264" y2="6029"/>
                        <a14:foregroundMark x1="17471" y1="87318" x2="12184" y2="63825"/>
                        <a14:foregroundMark x1="34253" y1="96881" x2="51724" y2="95842"/>
                        <a14:foregroundMark x1="51724" y1="95842" x2="53563" y2="95842"/>
                        <a14:foregroundMark x1="91724" y1="67360" x2="92874" y2="39709"/>
                        <a14:foregroundMark x1="90115" y1="29730" x2="94023" y2="31809"/>
                        <a14:foregroundMark x1="30805" y1="79002" x2="22759" y2="82121"/>
                        <a14:foregroundMark x1="22759" y1="82121" x2="28046" y2="83784"/>
                        <a14:foregroundMark x1="95862" y1="39917" x2="95862" y2="39917"/>
                        <a14:foregroundMark x1="95862" y1="39917" x2="95862" y2="39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8960" y="2219013"/>
            <a:ext cx="431864" cy="4775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BA2FE1-7713-3390-3CA3-8CEFFA87A5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19" b="92115" l="755" r="90566">
                        <a14:foregroundMark x1="15472" y1="13620" x2="28679" y2="30466"/>
                        <a14:foregroundMark x1="30943" y1="26165" x2="23774" y2="11470"/>
                        <a14:foregroundMark x1="23774" y1="11470" x2="35472" y2="12186"/>
                        <a14:foregroundMark x1="35472" y1="12186" x2="35472" y2="12186"/>
                        <a14:foregroundMark x1="16226" y1="11470" x2="34717" y2="9677"/>
                        <a14:foregroundMark x1="75094" y1="32616" x2="75849" y2="29032"/>
                        <a14:foregroundMark x1="61887" y1="49462" x2="66415" y2="45878"/>
                        <a14:foregroundMark x1="1509" y1="62007" x2="6792" y2="56989"/>
                        <a14:foregroundMark x1="6038" y1="92473" x2="8302" y2="92473"/>
                        <a14:foregroundMark x1="8302" y1="92473" x2="8302" y2="92473"/>
                        <a14:foregroundMark x1="89811" y1="65233" x2="90566" y2="50538"/>
                        <a14:foregroundMark x1="32453" y1="19355" x2="32453" y2="2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0697" y="4393856"/>
            <a:ext cx="885381" cy="9321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17290A-A77B-74C6-E192-EDA9293956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6515" t="12115" r="9802" b="9694"/>
          <a:stretch>
            <a:fillRect/>
          </a:stretch>
        </p:blipFill>
        <p:spPr>
          <a:xfrm>
            <a:off x="5749541" y="3097133"/>
            <a:ext cx="722439" cy="747655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2FF903D-98E7-F57E-47E5-A9D81158BA92}"/>
              </a:ext>
            </a:extLst>
          </p:cNvPr>
          <p:cNvCxnSpPr>
            <a:cxnSpLocks/>
          </p:cNvCxnSpPr>
          <p:nvPr/>
        </p:nvCxnSpPr>
        <p:spPr>
          <a:xfrm>
            <a:off x="5810111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DB2F17F-B7D0-0F5D-12B3-385234123031}"/>
              </a:ext>
            </a:extLst>
          </p:cNvPr>
          <p:cNvSpPr txBox="1"/>
          <p:nvPr/>
        </p:nvSpPr>
        <p:spPr>
          <a:xfrm>
            <a:off x="5682552" y="4087540"/>
            <a:ext cx="1978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08/03/2026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E8C0C9-157E-4524-CFEA-3F0BF7B846F2}"/>
              </a:ext>
            </a:extLst>
          </p:cNvPr>
          <p:cNvSpPr txBox="1"/>
          <p:nvPr/>
        </p:nvSpPr>
        <p:spPr>
          <a:xfrm>
            <a:off x="5782001" y="4416529"/>
            <a:ext cx="202809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GS :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Myosis </a:t>
            </a:r>
            <a:r>
              <a:rPr lang="en-US" sz="1050" b="1" dirty="0" err="1"/>
              <a:t>serré</a:t>
            </a:r>
            <a:endParaRPr lang="en-US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Pas de </a:t>
            </a:r>
            <a:r>
              <a:rPr lang="en-US" sz="1050" b="1" dirty="0" err="1"/>
              <a:t>signes</a:t>
            </a:r>
            <a:r>
              <a:rPr lang="en-US" sz="1050" b="1" dirty="0"/>
              <a:t> de </a:t>
            </a:r>
            <a:r>
              <a:rPr lang="en-US" sz="1050" b="1" dirty="0" err="1"/>
              <a:t>focalisation</a:t>
            </a:r>
            <a:endParaRPr lang="en-US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Pas </a:t>
            </a:r>
            <a:r>
              <a:rPr lang="en-US" sz="1050" b="1" dirty="0" err="1"/>
              <a:t>d’autres</a:t>
            </a:r>
            <a:r>
              <a:rPr lang="en-US" sz="1050" b="1" dirty="0"/>
              <a:t> </a:t>
            </a:r>
            <a:r>
              <a:rPr lang="en-US" sz="1050" b="1" dirty="0" err="1"/>
              <a:t>défaillance</a:t>
            </a:r>
            <a:r>
              <a:rPr lang="en-US" sz="1050" b="1" dirty="0"/>
              <a:t> </a:t>
            </a:r>
            <a:r>
              <a:rPr lang="en-US" sz="1050" b="1" dirty="0" err="1"/>
              <a:t>d’organes</a:t>
            </a:r>
            <a:r>
              <a:rPr lang="en-US" sz="1050" b="1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E6899EE-19DC-B269-12EE-9FE2861035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19" b="89606" l="9449" r="91732">
                        <a14:foregroundMark x1="11024" y1="28674" x2="9449" y2="51613"/>
                        <a14:foregroundMark x1="33071" y1="24373" x2="28346" y2="32975"/>
                        <a14:foregroundMark x1="90157" y1="55197" x2="91732" y2="42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1870" y="3097133"/>
            <a:ext cx="1361321" cy="7476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8B3541-8F4D-08DE-0118-2B8E0C9D33DA}"/>
              </a:ext>
            </a:extLst>
          </p:cNvPr>
          <p:cNvCxnSpPr>
            <a:cxnSpLocks/>
          </p:cNvCxnSpPr>
          <p:nvPr/>
        </p:nvCxnSpPr>
        <p:spPr>
          <a:xfrm>
            <a:off x="8078699" y="270247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DC7AC1B-256E-F963-47D2-1334FC60237A}"/>
              </a:ext>
            </a:extLst>
          </p:cNvPr>
          <p:cNvSpPr txBox="1"/>
          <p:nvPr/>
        </p:nvSpPr>
        <p:spPr>
          <a:xfrm>
            <a:off x="7964197" y="4083184"/>
            <a:ext cx="19784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13/03/2026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1D6E82C-3CE1-8654-65A1-839264F3C7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772" b="95614" l="9695" r="89751">
                        <a14:foregroundMark x1="63158" y1="95906" x2="63158" y2="95906"/>
                        <a14:foregroundMark x1="58172" y1="54386" x2="61496" y2="58187"/>
                        <a14:foregroundMark x1="19391" y1="23099" x2="29640" y2="14912"/>
                        <a14:foregroundMark x1="21053" y1="16082" x2="14958" y2="87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5998" y="1867523"/>
            <a:ext cx="789191" cy="7476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C943F5A-858B-81EC-0280-6EF6E530DB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6149" y="1218794"/>
            <a:ext cx="1125653" cy="138499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F62FF27-5DCA-B407-2514-2C68E8E3DB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650" b="94404" l="9537" r="97548">
                        <a14:foregroundMark x1="54768" y1="8759" x2="80926" y2="8759"/>
                        <a14:foregroundMark x1="42779" y1="10219" x2="42779" y2="10219"/>
                        <a14:foregroundMark x1="49046" y1="8273" x2="50136" y2="12652"/>
                        <a14:foregroundMark x1="45232" y1="11192" x2="60763" y2="3650"/>
                        <a14:foregroundMark x1="45232" y1="88321" x2="31608" y2="88808"/>
                        <a14:foregroundMark x1="59128" y1="88321" x2="77112" y2="83212"/>
                        <a14:foregroundMark x1="80926" y1="83212" x2="85831" y2="58151"/>
                        <a14:foregroundMark x1="85831" y1="58151" x2="83379" y2="54258"/>
                        <a14:foregroundMark x1="77657" y1="35280" x2="63760" y2="25304"/>
                        <a14:foregroundMark x1="63760" y1="28710" x2="97820" y2="37226"/>
                        <a14:foregroundMark x1="40599" y1="94404" x2="40599" y2="944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2428" y="2947316"/>
            <a:ext cx="862134" cy="96549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A31D90D-6886-57CA-CB34-862609F3D2F1}"/>
              </a:ext>
            </a:extLst>
          </p:cNvPr>
          <p:cNvCxnSpPr>
            <a:cxnSpLocks/>
          </p:cNvCxnSpPr>
          <p:nvPr/>
        </p:nvCxnSpPr>
        <p:spPr>
          <a:xfrm>
            <a:off x="10168758" y="269654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2987BAE-BE6B-9E2E-9E0F-7B2E4FAFD8F8}"/>
              </a:ext>
            </a:extLst>
          </p:cNvPr>
          <p:cNvSpPr txBox="1"/>
          <p:nvPr/>
        </p:nvSpPr>
        <p:spPr>
          <a:xfrm>
            <a:off x="10035933" y="4087890"/>
            <a:ext cx="197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12/05/2026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1756B68-59B2-979F-CF26-57466C35CD2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43774" y="1534741"/>
            <a:ext cx="1623474" cy="106904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6CE1E4A-9485-576C-7309-5193D9EFD529}"/>
              </a:ext>
            </a:extLst>
          </p:cNvPr>
          <p:cNvSpPr txBox="1"/>
          <p:nvPr/>
        </p:nvSpPr>
        <p:spPr>
          <a:xfrm>
            <a:off x="10075112" y="4457222"/>
            <a:ext cx="202809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GS : 10 - 12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Plégie</a:t>
            </a:r>
            <a:r>
              <a:rPr lang="en-US" sz="1400" b="1" dirty="0"/>
              <a:t> du MSG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Hypoesthésie</a:t>
            </a:r>
            <a:r>
              <a:rPr lang="en-US" sz="1400" b="1" dirty="0"/>
              <a:t> de </a:t>
            </a:r>
            <a:r>
              <a:rPr lang="en-US" sz="1400" b="1" dirty="0" err="1"/>
              <a:t>l’hémicorps</a:t>
            </a:r>
            <a:r>
              <a:rPr lang="en-US" sz="140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Amélioration</a:t>
            </a:r>
            <a:r>
              <a:rPr lang="en-US" sz="1400" b="1" dirty="0"/>
              <a:t> lente et progressive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70FAD4E-9222-F2F0-AFA9-F86AFFB71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70" b="95468" l="9653" r="89961">
                        <a14:foregroundMark x1="79537" y1="25378" x2="79537" y2="25378"/>
                        <a14:foregroundMark x1="27413" y1="21148" x2="47104" y2="18127"/>
                        <a14:foregroundMark x1="44015" y1="10574" x2="19305" y2="9970"/>
                        <a14:foregroundMark x1="64178" y1="78506" x2="67568" y2="75227"/>
                        <a14:foregroundMark x1="51641" y1="90634" x2="53422" y2="88911"/>
                        <a14:foregroundMark x1="46332" y1="95770" x2="51641" y2="90634"/>
                        <a14:foregroundMark x1="68340" y1="71299" x2="89189" y2="74018"/>
                        <a14:foregroundMark x1="31274" y1="14804" x2="25483" y2="21752"/>
                        <a14:foregroundMark x1="25483" y1="21752" x2="38996" y2="23565"/>
                        <a14:foregroundMark x1="38996" y1="23565" x2="18533" y2="21752"/>
                        <a14:foregroundMark x1="18533" y1="21752" x2="16216" y2="46224"/>
                        <a14:foregroundMark x1="16216" y1="46224" x2="16216" y2="45317"/>
                        <a14:foregroundMark x1="16216" y1="45317" x2="39382" y2="27492"/>
                        <a14:foregroundMark x1="39382" y1="27492" x2="61390" y2="18731"/>
                        <a14:foregroundMark x1="61390" y1="18731" x2="36680" y2="9970"/>
                        <a14:foregroundMark x1="18533" y1="16012" x2="16216" y2="32326"/>
                        <a14:foregroundMark x1="54054" y1="22356" x2="59073" y2="46526"/>
                        <a14:foregroundMark x1="13900" y1="28701" x2="27413" y2="26586"/>
                        <a14:foregroundMark x1="85328" y1="86405" x2="89961" y2="85801"/>
                        <a14:backgroundMark x1="59846" y1="88822" x2="59846" y2="88822"/>
                        <a14:backgroundMark x1="59846" y1="88822" x2="59846" y2="88822"/>
                        <a14:backgroundMark x1="55212" y1="90634" x2="55212" y2="90634"/>
                        <a14:backgroundMark x1="55212" y1="90634" x2="61390" y2="83988"/>
                        <a14:backgroundMark x1="58301" y1="83384" x2="56757" y2="89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8489" y="2939505"/>
            <a:ext cx="836507" cy="106904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29B6238-037B-A5E7-177D-630FC95FC7AA}"/>
              </a:ext>
            </a:extLst>
          </p:cNvPr>
          <p:cNvSpPr txBox="1"/>
          <p:nvPr/>
        </p:nvSpPr>
        <p:spPr>
          <a:xfrm>
            <a:off x="2663205" y="4438894"/>
            <a:ext cx="1743076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GS : 15, NIHSS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Ataxie</a:t>
            </a:r>
            <a:r>
              <a:rPr lang="en-US" sz="1050" b="1" dirty="0"/>
              <a:t> au </a:t>
            </a:r>
            <a:r>
              <a:rPr lang="en-US" sz="1050" b="1" dirty="0" err="1"/>
              <a:t>membre</a:t>
            </a:r>
            <a:r>
              <a:rPr lang="en-US" sz="1050" b="1" dirty="0"/>
              <a:t> </a:t>
            </a:r>
            <a:r>
              <a:rPr lang="en-US" sz="1050" b="1" dirty="0" err="1"/>
              <a:t>inférieur</a:t>
            </a:r>
            <a:r>
              <a:rPr lang="en-US" sz="105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Parésie</a:t>
            </a:r>
            <a:r>
              <a:rPr lang="en-US" sz="1050" b="1" dirty="0"/>
              <a:t> de </a:t>
            </a:r>
            <a:r>
              <a:rPr lang="en-US" sz="1050" b="1" dirty="0" err="1"/>
              <a:t>l’abduction</a:t>
            </a:r>
            <a:r>
              <a:rPr lang="en-US" sz="1050" b="1" dirty="0"/>
              <a:t>, </a:t>
            </a:r>
            <a:r>
              <a:rPr lang="en-US" sz="1050" b="1" dirty="0" err="1"/>
              <a:t>plégie</a:t>
            </a:r>
            <a:r>
              <a:rPr lang="en-US" sz="1050" b="1" dirty="0"/>
              <a:t> dans les </a:t>
            </a:r>
            <a:r>
              <a:rPr lang="en-US" sz="1050" b="1" dirty="0" err="1"/>
              <a:t>autres</a:t>
            </a:r>
            <a:r>
              <a:rPr lang="en-US" sz="1050" b="1" dirty="0"/>
              <a:t> directions/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Flou </a:t>
            </a:r>
            <a:r>
              <a:rPr lang="en-US" sz="1050" b="1" dirty="0" err="1"/>
              <a:t>visuel</a:t>
            </a:r>
            <a:r>
              <a:rPr lang="en-US" sz="1050" b="1" dirty="0"/>
              <a:t> sans </a:t>
            </a:r>
            <a:r>
              <a:rPr lang="en-US" sz="1050" b="1" dirty="0" err="1"/>
              <a:t>diplopie</a:t>
            </a:r>
            <a:endParaRPr lang="en-US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Dysarthrie</a:t>
            </a:r>
            <a:r>
              <a:rPr lang="en-US" sz="1050" b="1" dirty="0"/>
              <a:t> et nystagmus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 err="1"/>
              <a:t>Déviation</a:t>
            </a:r>
            <a:r>
              <a:rPr lang="en-US" sz="1050" b="1" dirty="0"/>
              <a:t> </a:t>
            </a:r>
            <a:r>
              <a:rPr lang="en-US" sz="1050" b="1" dirty="0" err="1"/>
              <a:t>axiale</a:t>
            </a:r>
            <a:r>
              <a:rPr lang="en-US" sz="1050" b="1" dirty="0"/>
              <a:t> à droite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Pas de deficit </a:t>
            </a:r>
            <a:r>
              <a:rPr lang="en-US" sz="1050" b="1" dirty="0" err="1"/>
              <a:t>sensitivo-moteur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245518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A5EC0-4A88-DA3A-7518-6FF5DF8B2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DDC9C21-A2C9-2F8E-088B-E8E88DC4C80A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A3198F7-C12B-177E-6943-D88570AFF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EEA483-4E18-DD43-7DA7-51056383E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2F8DB5-EC55-ED2F-2548-6CB37451B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EF6E387-8A2E-6F8D-09DC-FDF3E905701F}"/>
              </a:ext>
            </a:extLst>
          </p:cNvPr>
          <p:cNvSpPr txBox="1"/>
          <p:nvPr/>
        </p:nvSpPr>
        <p:spPr>
          <a:xfrm>
            <a:off x="142674" y="641084"/>
            <a:ext cx="12049326" cy="8415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Osborn AG. </a:t>
            </a:r>
            <a:r>
              <a:rPr lang="en-US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Osborn’s Brain: Imaging, Pathology and Anatomy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2nd ed.</a:t>
            </a:r>
          </a:p>
          <a:p>
            <a:pPr marL="285750" marR="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Jhaveri MD, et al. </a:t>
            </a:r>
            <a:r>
              <a:rPr lang="en-US" b="1" i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Diagnostic Imaging: Brain</a:t>
            </a: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4th ed. </a:t>
            </a:r>
          </a:p>
          <a:p>
            <a:pPr marL="285750" marR="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Sotoudeh H, et al. Brainstem Encephalitis: The Role of Imaging in Diagnosis. Curr </a:t>
            </a:r>
            <a:r>
              <a:rPr lang="en-US" b="1" dirty="0" err="1"/>
              <a:t>Probl</a:t>
            </a:r>
            <a:r>
              <a:rPr lang="en-US" b="1" dirty="0"/>
              <a:t> </a:t>
            </a:r>
            <a:r>
              <a:rPr lang="en-US" b="1" dirty="0" err="1"/>
              <a:t>Diagn</a:t>
            </a:r>
            <a:r>
              <a:rPr lang="en-US" b="1" dirty="0"/>
              <a:t> </a:t>
            </a:r>
            <a:r>
              <a:rPr lang="en-US" b="1" dirty="0" err="1"/>
              <a:t>Radiol</a:t>
            </a:r>
            <a:r>
              <a:rPr lang="en-US" b="1" dirty="0"/>
              <a:t>. 2021;50:946-960. </a:t>
            </a:r>
          </a:p>
          <a:p>
            <a:pPr marL="285750" marR="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Arulnathan E, et al. Imaging Spectrum of Rhombencephalitis: A Clinical Pictorial Review. J Korean Soc </a:t>
            </a:r>
            <a:r>
              <a:rPr lang="en-US" b="1" dirty="0" err="1"/>
              <a:t>Radiol</a:t>
            </a:r>
            <a:r>
              <a:rPr lang="en-US" b="1" dirty="0"/>
              <a:t>. 2026;87:292-424.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Radiopaedia.org (</a:t>
            </a:r>
            <a:r>
              <a:rPr lang="en-US" b="1" kern="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consulté</a:t>
            </a:r>
            <a:r>
              <a:rPr lang="en-US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kern="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2026)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Yerlikaya A, Eryılmaz B, </a:t>
            </a:r>
            <a:r>
              <a:rPr lang="en-US" b="1" dirty="0" err="1"/>
              <a:t>Kahyaoğlu</a:t>
            </a:r>
            <a:r>
              <a:rPr lang="en-US" b="1" dirty="0"/>
              <a:t> B, </a:t>
            </a:r>
            <a:r>
              <a:rPr lang="en-US" b="1" dirty="0" err="1"/>
              <a:t>Ergönül</a:t>
            </a:r>
            <a:r>
              <a:rPr lang="en-US" b="1" dirty="0"/>
              <a:t> Ö. Rhombencephalitis with </a:t>
            </a:r>
            <a:r>
              <a:rPr lang="en-US" b="1" i="1" dirty="0"/>
              <a:t>Listeria monocytogenes</a:t>
            </a:r>
            <a:r>
              <a:rPr lang="en-US" b="1" dirty="0"/>
              <a:t>. Infect Dis Clin </a:t>
            </a:r>
            <a:r>
              <a:rPr lang="en-US" b="1" dirty="0" err="1"/>
              <a:t>Microbiol</a:t>
            </a:r>
            <a:r>
              <a:rPr lang="en-US" b="1" dirty="0"/>
              <a:t> 2019; 1: 47-54.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Hospital for Special Surgery (HSS). </a:t>
            </a:r>
            <a:r>
              <a:rPr lang="en-US" b="1" i="1" dirty="0"/>
              <a:t>Intravascular lymphoma of the brain in a 63-year-old man</a:t>
            </a:r>
            <a:r>
              <a:rPr lang="en-US" b="1" dirty="0"/>
              <a:t>. Available from: </a:t>
            </a:r>
            <a:r>
              <a:rPr lang="en-US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https://www.hss.edu/health-library/conditions-and-treatments/complexcase-intravascular-lymphoma-of-the-brain</a:t>
            </a:r>
            <a:r>
              <a:rPr lang="en-US" b="1" dirty="0"/>
              <a:t>. Accessed: 15 May 2026.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 err="1"/>
              <a:t>Tyrakowska</a:t>
            </a:r>
            <a:r>
              <a:rPr lang="en-US" b="1" dirty="0"/>
              <a:t> Z, Jakubowicz-Lachowska D, </a:t>
            </a:r>
            <a:r>
              <a:rPr lang="en-US" b="1" dirty="0" err="1"/>
              <a:t>Kułakowska</a:t>
            </a:r>
            <a:r>
              <a:rPr lang="en-US" b="1" dirty="0"/>
              <a:t> A, Galińska-Skok B, Drozdowski W, </a:t>
            </a:r>
            <a:r>
              <a:rPr lang="en-US" b="1" dirty="0" err="1"/>
              <a:t>Tarasów</a:t>
            </a:r>
            <a:r>
              <a:rPr lang="en-US" b="1" dirty="0"/>
              <a:t> E. Relapsing-Remitting Severe Bickerstaff's Brainstem Encephalitis - Case Report and Literature Review. Pol J </a:t>
            </a:r>
            <a:r>
              <a:rPr lang="en-US" b="1" dirty="0" err="1"/>
              <a:t>Radiol</a:t>
            </a:r>
            <a:r>
              <a:rPr lang="en-US" b="1" dirty="0"/>
              <a:t>. 2016 Dec 28;81:622-628. </a:t>
            </a:r>
            <a:r>
              <a:rPr lang="en-US" b="1" dirty="0" err="1"/>
              <a:t>doi</a:t>
            </a:r>
            <a:r>
              <a:rPr lang="en-US" b="1" dirty="0"/>
              <a:t>: 10.12659/PJR.898647. PMID: 28096906; PMCID: PMC5214676.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Zawadzki R, Rogalska W, </a:t>
            </a:r>
            <a:r>
              <a:rPr lang="en-US" b="1" dirty="0" err="1"/>
              <a:t>Pałdyna</a:t>
            </a:r>
            <a:r>
              <a:rPr lang="en-US" b="1" dirty="0"/>
              <a:t> M, </a:t>
            </a:r>
            <a:r>
              <a:rPr lang="en-US" b="1" dirty="0" err="1"/>
              <a:t>Głuszczuk</a:t>
            </a:r>
            <a:r>
              <a:rPr lang="en-US" b="1" dirty="0"/>
              <a:t> D, Zajkowska J, Kubas B. Imaging modalities in neurolisteriosis: a literature review. Pol J </a:t>
            </a:r>
            <a:r>
              <a:rPr lang="en-US" b="1" dirty="0" err="1"/>
              <a:t>Radiol</a:t>
            </a:r>
            <a:r>
              <a:rPr lang="en-US" b="1" dirty="0"/>
              <a:t>. 2024 Jul 19;89:e345-e357. </a:t>
            </a:r>
            <a:r>
              <a:rPr lang="en-US" b="1" dirty="0" err="1"/>
              <a:t>doi</a:t>
            </a:r>
            <a:r>
              <a:rPr lang="en-US" b="1" dirty="0"/>
              <a:t>: 10.5114/</a:t>
            </a:r>
            <a:r>
              <a:rPr lang="en-US" b="1" dirty="0" err="1"/>
              <a:t>pjr</a:t>
            </a:r>
            <a:r>
              <a:rPr lang="en-US" b="1" dirty="0"/>
              <a:t>/189214. PMID: 39139260; PMCID: PMC11321029.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kern="0" dirty="0">
              <a:solidFill>
                <a:srgbClr val="2C3494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>
              <a:solidFill>
                <a:srgbClr val="2C3494"/>
              </a:solidFill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b="1" kern="100" dirty="0">
              <a:solidFill>
                <a:srgbClr val="2C34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b="1" kern="100" dirty="0">
              <a:solidFill>
                <a:srgbClr val="2C3494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b="1" kern="100" dirty="0">
              <a:solidFill>
                <a:srgbClr val="2C349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4B017F-6215-3C04-F672-DCFD81C0FDA9}"/>
              </a:ext>
            </a:extLst>
          </p:cNvPr>
          <p:cNvSpPr/>
          <p:nvPr/>
        </p:nvSpPr>
        <p:spPr>
          <a:xfrm>
            <a:off x="0" y="0"/>
            <a:ext cx="12192000" cy="513567"/>
          </a:xfrm>
          <a:prstGeom prst="rect">
            <a:avLst/>
          </a:prstGeom>
          <a:solidFill>
            <a:srgbClr val="E6343E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REFERENCES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93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0B9431-37FB-C63C-5A6E-87A63745B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110A70A-3CC2-8DC6-0414-CA338D280ED7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28D873-EBF6-53C4-5F62-9F42F0132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5F29600-8EAF-7BD7-C3FE-D0F319F6C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510C43D-8882-C36A-C18D-9BE84CD62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6DEDCC2C-7BAA-4A32-D210-F634F593D983}"/>
              </a:ext>
            </a:extLst>
          </p:cNvPr>
          <p:cNvSpPr/>
          <p:nvPr/>
        </p:nvSpPr>
        <p:spPr>
          <a:xfrm>
            <a:off x="-187153" y="2525034"/>
            <a:ext cx="12386036" cy="1828800"/>
          </a:xfrm>
          <a:prstGeom prst="rightArrow">
            <a:avLst/>
          </a:prstGeom>
          <a:solidFill>
            <a:srgbClr val="3D414B"/>
          </a:solidFill>
          <a:ln w="50800">
            <a:solidFill>
              <a:srgbClr val="FE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41EA7-B7A7-0D03-E278-FF4726F9B124}"/>
              </a:ext>
            </a:extLst>
          </p:cNvPr>
          <p:cNvCxnSpPr>
            <a:cxnSpLocks/>
          </p:cNvCxnSpPr>
          <p:nvPr/>
        </p:nvCxnSpPr>
        <p:spPr>
          <a:xfrm>
            <a:off x="982668" y="2767786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B1F678-9CC2-60FD-9868-1403404BB84D}"/>
              </a:ext>
            </a:extLst>
          </p:cNvPr>
          <p:cNvCxnSpPr>
            <a:cxnSpLocks/>
          </p:cNvCxnSpPr>
          <p:nvPr/>
        </p:nvCxnSpPr>
        <p:spPr>
          <a:xfrm>
            <a:off x="4269900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70AA92D-0A24-EE06-1D9D-1940B6DEAEE6}"/>
              </a:ext>
            </a:extLst>
          </p:cNvPr>
          <p:cNvSpPr txBox="1"/>
          <p:nvPr/>
        </p:nvSpPr>
        <p:spPr>
          <a:xfrm>
            <a:off x="822242" y="4596586"/>
            <a:ext cx="3627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 RAS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84C3E1-7549-B632-8BBB-E14D608844E4}"/>
              </a:ext>
            </a:extLst>
          </p:cNvPr>
          <p:cNvSpPr txBox="1"/>
          <p:nvPr/>
        </p:nvSpPr>
        <p:spPr>
          <a:xfrm>
            <a:off x="822242" y="4041988"/>
            <a:ext cx="1978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04/03/2026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F21C63-779C-30C7-35C0-761F4FF440A8}"/>
              </a:ext>
            </a:extLst>
          </p:cNvPr>
          <p:cNvSpPr txBox="1"/>
          <p:nvPr/>
        </p:nvSpPr>
        <p:spPr>
          <a:xfrm>
            <a:off x="4158124" y="1393304"/>
            <a:ext cx="36274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Ralentissement psychomoteur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Troubles </a:t>
            </a:r>
            <a:r>
              <a:rPr lang="fr-FR" sz="1600" b="1" dirty="0" err="1"/>
              <a:t>occulomoteurs</a:t>
            </a:r>
            <a:r>
              <a:rPr lang="fr-FR" sz="1600" b="1" dirty="0"/>
              <a:t> et troubles de la 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Fébricule : </a:t>
            </a:r>
            <a:r>
              <a:rPr lang="en-US" sz="1600" b="1" dirty="0"/>
              <a:t>37.8°C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Céphalées</a:t>
            </a:r>
            <a:r>
              <a:rPr lang="en-US" sz="1600" b="1" dirty="0"/>
              <a:t> </a:t>
            </a:r>
            <a:r>
              <a:rPr lang="en-US" sz="1600" b="1" dirty="0" err="1"/>
              <a:t>en</a:t>
            </a:r>
            <a:r>
              <a:rPr lang="en-US" sz="1600" b="1" dirty="0"/>
              <a:t> barre à 2/10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88EA6-2929-8901-9A3B-4D6B7596EF12}"/>
              </a:ext>
            </a:extLst>
          </p:cNvPr>
          <p:cNvSpPr txBox="1"/>
          <p:nvPr/>
        </p:nvSpPr>
        <p:spPr>
          <a:xfrm>
            <a:off x="822243" y="1190603"/>
            <a:ext cx="320273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Aphagie</a:t>
            </a:r>
            <a:r>
              <a:rPr lang="en-US" sz="1600" b="1" dirty="0"/>
              <a:t> et </a:t>
            </a:r>
            <a:r>
              <a:rPr lang="en-US" sz="1600" b="1" dirty="0" err="1"/>
              <a:t>dysphagie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Mycose</a:t>
            </a:r>
            <a:r>
              <a:rPr lang="en-US" sz="1600" b="1" dirty="0"/>
              <a:t> </a:t>
            </a:r>
            <a:r>
              <a:rPr lang="en-US" sz="1600" b="1" dirty="0" err="1"/>
              <a:t>buccale</a:t>
            </a:r>
            <a:r>
              <a:rPr lang="en-US" sz="1600" b="1" dirty="0"/>
              <a:t> sous </a:t>
            </a:r>
            <a:r>
              <a:rPr lang="en-US" sz="1600" b="1" dirty="0" err="1"/>
              <a:t>traitement</a:t>
            </a:r>
            <a:r>
              <a:rPr lang="en-US" sz="16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Céphalées</a:t>
            </a:r>
            <a:r>
              <a:rPr lang="en-US" sz="1600" b="1" dirty="0"/>
              <a:t> </a:t>
            </a:r>
            <a:r>
              <a:rPr lang="en-US" sz="1600" b="1" dirty="0" err="1"/>
              <a:t>en</a:t>
            </a:r>
            <a:r>
              <a:rPr lang="en-US" sz="1600" b="1" dirty="0"/>
              <a:t> barre </a:t>
            </a:r>
            <a:r>
              <a:rPr lang="en-US" sz="1600" b="1" dirty="0" err="1"/>
              <a:t>depuis</a:t>
            </a:r>
            <a:r>
              <a:rPr lang="en-US" sz="1600" b="1" dirty="0"/>
              <a:t> 1 </a:t>
            </a:r>
            <a:r>
              <a:rPr lang="en-US" sz="1600" b="1" dirty="0" err="1"/>
              <a:t>semaine</a:t>
            </a:r>
            <a:r>
              <a:rPr lang="en-US" sz="16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Sensation </a:t>
            </a:r>
            <a:r>
              <a:rPr lang="en-US" sz="1600" b="1" dirty="0" err="1"/>
              <a:t>d'engourdissement</a:t>
            </a:r>
            <a:r>
              <a:rPr lang="en-US" sz="1600" b="1" dirty="0"/>
              <a:t>/ </a:t>
            </a:r>
            <a:r>
              <a:rPr lang="en-US" sz="1600" b="1" dirty="0" err="1"/>
              <a:t>picottements</a:t>
            </a:r>
            <a:r>
              <a:rPr lang="en-US" sz="1600" b="1" dirty="0"/>
              <a:t> de la face, des </a:t>
            </a:r>
            <a:r>
              <a:rPr lang="en-US" sz="1600" b="1" dirty="0" err="1"/>
              <a:t>lèvres</a:t>
            </a:r>
            <a:r>
              <a:rPr lang="en-US" sz="1600" b="1" dirty="0"/>
              <a:t> et de la langue.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47EEBC-7EF4-4DA3-5E1E-354DC3136F27}"/>
              </a:ext>
            </a:extLst>
          </p:cNvPr>
          <p:cNvSpPr/>
          <p:nvPr/>
        </p:nvSpPr>
        <p:spPr>
          <a:xfrm>
            <a:off x="0" y="0"/>
            <a:ext cx="615657" cy="3006485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b="1" dirty="0">
                <a:solidFill>
                  <a:srgbClr val="2C3494"/>
                </a:solidFill>
              </a:rPr>
              <a:t>SYMPTOMES</a:t>
            </a:r>
            <a:endParaRPr lang="en-US" sz="1400" b="1" dirty="0">
              <a:solidFill>
                <a:srgbClr val="2C349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701E60-EF12-E00E-A803-013BCC6BB304}"/>
              </a:ext>
            </a:extLst>
          </p:cNvPr>
          <p:cNvSpPr/>
          <p:nvPr/>
        </p:nvSpPr>
        <p:spPr>
          <a:xfrm>
            <a:off x="7405" y="3883529"/>
            <a:ext cx="615657" cy="2985613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fr-FR" sz="1400" dirty="0"/>
              <a:t>EXAMEN CLINIQUE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5FA5FC-33B6-643B-FFB2-DABE00219882}"/>
              </a:ext>
            </a:extLst>
          </p:cNvPr>
          <p:cNvSpPr txBox="1"/>
          <p:nvPr/>
        </p:nvSpPr>
        <p:spPr>
          <a:xfrm>
            <a:off x="4123362" y="4060813"/>
            <a:ext cx="1978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05/03/2026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4BCE52-626E-6354-44F2-8EE6D5D63648}"/>
              </a:ext>
            </a:extLst>
          </p:cNvPr>
          <p:cNvSpPr txBox="1"/>
          <p:nvPr/>
        </p:nvSpPr>
        <p:spPr>
          <a:xfrm>
            <a:off x="4123362" y="4387579"/>
            <a:ext cx="41816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/>
              <a:t>GS : 15, NIHSS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err="1"/>
              <a:t>Ataxie</a:t>
            </a:r>
            <a:r>
              <a:rPr lang="en-US" sz="1500" b="1" dirty="0"/>
              <a:t> au </a:t>
            </a:r>
            <a:r>
              <a:rPr lang="en-US" sz="1500" b="1" dirty="0" err="1"/>
              <a:t>membre</a:t>
            </a:r>
            <a:r>
              <a:rPr lang="en-US" sz="1500" b="1" dirty="0"/>
              <a:t> </a:t>
            </a:r>
            <a:r>
              <a:rPr lang="en-US" sz="1500" b="1" dirty="0" err="1"/>
              <a:t>inférieur</a:t>
            </a:r>
            <a:r>
              <a:rPr lang="en-US" sz="1500" b="1" dirty="0"/>
              <a:t> gauche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err="1"/>
              <a:t>Parésie</a:t>
            </a:r>
            <a:r>
              <a:rPr lang="en-US" sz="1500" b="1" dirty="0"/>
              <a:t> de </a:t>
            </a:r>
            <a:r>
              <a:rPr lang="en-US" sz="1500" b="1" dirty="0" err="1"/>
              <a:t>l’abduction</a:t>
            </a:r>
            <a:r>
              <a:rPr lang="en-US" sz="1500" b="1" dirty="0"/>
              <a:t>, </a:t>
            </a:r>
            <a:r>
              <a:rPr lang="en-US" sz="1500" b="1" dirty="0" err="1"/>
              <a:t>plégie</a:t>
            </a:r>
            <a:r>
              <a:rPr lang="en-US" sz="1500" b="1" dirty="0"/>
              <a:t> dans les </a:t>
            </a:r>
            <a:r>
              <a:rPr lang="en-US" sz="1500" b="1" dirty="0" err="1"/>
              <a:t>autres</a:t>
            </a:r>
            <a:r>
              <a:rPr lang="en-US" sz="1500" b="1" dirty="0"/>
              <a:t>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/>
              <a:t>Flou </a:t>
            </a:r>
            <a:r>
              <a:rPr lang="en-US" sz="1500" b="1" dirty="0" err="1"/>
              <a:t>visuel</a:t>
            </a:r>
            <a:r>
              <a:rPr lang="en-US" sz="1500" b="1" dirty="0"/>
              <a:t> sans </a:t>
            </a:r>
            <a:r>
              <a:rPr lang="en-US" sz="1500" b="1" dirty="0" err="1"/>
              <a:t>diplopie</a:t>
            </a:r>
            <a:endParaRPr lang="en-US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err="1"/>
              <a:t>Dysarthrie</a:t>
            </a:r>
            <a:r>
              <a:rPr lang="en-US" sz="1500" b="1" dirty="0"/>
              <a:t> et nystagmus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err="1"/>
              <a:t>Déviation</a:t>
            </a:r>
            <a:r>
              <a:rPr lang="en-US" sz="1500" b="1" dirty="0"/>
              <a:t> </a:t>
            </a:r>
            <a:r>
              <a:rPr lang="en-US" sz="1500" b="1" dirty="0" err="1"/>
              <a:t>axiale</a:t>
            </a:r>
            <a:r>
              <a:rPr lang="en-US" sz="1500" b="1" dirty="0"/>
              <a:t> à droite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/>
              <a:t>Pas de deficit </a:t>
            </a:r>
            <a:r>
              <a:rPr lang="en-US" sz="1500" b="1" dirty="0" err="1"/>
              <a:t>sensitivo-moteur</a:t>
            </a:r>
            <a:endParaRPr lang="en-US" sz="1500" b="1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159503C-8D09-20FE-F21E-626AA923EDED}"/>
              </a:ext>
            </a:extLst>
          </p:cNvPr>
          <p:cNvCxnSpPr>
            <a:cxnSpLocks/>
          </p:cNvCxnSpPr>
          <p:nvPr/>
        </p:nvCxnSpPr>
        <p:spPr>
          <a:xfrm>
            <a:off x="8404179" y="2759241"/>
            <a:ext cx="0" cy="133951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02A027F-0737-9634-32C5-9FC4E144D92A}"/>
              </a:ext>
            </a:extLst>
          </p:cNvPr>
          <p:cNvSpPr txBox="1"/>
          <p:nvPr/>
        </p:nvSpPr>
        <p:spPr>
          <a:xfrm>
            <a:off x="8210343" y="4238157"/>
            <a:ext cx="1978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06/03/2026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D18604-A10F-492D-7650-830450E4D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8" b="95842" l="8966" r="95862">
                        <a14:foregroundMark x1="61609" y1="75884" x2="61609" y2="75884"/>
                        <a14:foregroundMark x1="59310" y1="76923" x2="59310" y2="76923"/>
                        <a14:foregroundMark x1="64598" y1="76299" x2="64598" y2="76299"/>
                        <a14:foregroundMark x1="50115" y1="75884" x2="50115" y2="75884"/>
                        <a14:foregroundMark x1="60460" y1="72765" x2="67356" y2="71102"/>
                        <a14:foregroundMark x1="52414" y1="73805" x2="52414" y2="73805"/>
                        <a14:foregroundMark x1="39540" y1="74220" x2="60920" y2="71102"/>
                        <a14:foregroundMark x1="80230" y1="84823" x2="80230" y2="84823"/>
                        <a14:foregroundMark x1="80230" y1="84823" x2="80230" y2="84823"/>
                        <a14:foregroundMark x1="80230" y1="84823" x2="80230" y2="84823"/>
                        <a14:foregroundMark x1="74483" y1="93763" x2="74483" y2="93763"/>
                        <a14:foregroundMark x1="74483" y1="93763" x2="74483" y2="93763"/>
                        <a14:foregroundMark x1="31494" y1="90021" x2="45977" y2="87318"/>
                        <a14:foregroundMark x1="28506" y1="80665" x2="15862" y2="60707"/>
                        <a14:foregroundMark x1="15862" y1="60707" x2="15172" y2="44906"/>
                        <a14:foregroundMark x1="11724" y1="40748" x2="23218" y2="23077"/>
                        <a14:foregroundMark x1="23218" y1="23077" x2="40230" y2="12266"/>
                        <a14:foregroundMark x1="40230" y1="12266" x2="40690" y2="12266"/>
                        <a14:foregroundMark x1="80690" y1="84200" x2="90115" y2="43867"/>
                        <a14:foregroundMark x1="90115" y1="43867" x2="88276" y2="42204"/>
                        <a14:foregroundMark x1="82529" y1="21206" x2="65517" y2="13306"/>
                        <a14:foregroundMark x1="65517" y1="13306" x2="43908" y2="11850"/>
                        <a14:foregroundMark x1="43908" y1="11850" x2="28506" y2="17672"/>
                        <a14:foregroundMark x1="44828" y1="12266" x2="66437" y2="11850"/>
                        <a14:foregroundMark x1="66437" y1="11850" x2="72644" y2="14969"/>
                        <a14:foregroundMark x1="53563" y1="9148" x2="53563" y2="9148"/>
                        <a14:foregroundMark x1="53563" y1="9148" x2="53563" y2="9148"/>
                        <a14:foregroundMark x1="53563" y1="9148" x2="53563" y2="9148"/>
                        <a14:foregroundMark x1="50575" y1="61123" x2="50575" y2="61123"/>
                        <a14:foregroundMark x1="50575" y1="61123" x2="50575" y2="61123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1264" y2="59044"/>
                        <a14:foregroundMark x1="51264" y1="59044" x2="58161" y2="59667"/>
                        <a14:foregroundMark x1="58161" y1="59667" x2="27356" y2="59667"/>
                        <a14:foregroundMark x1="42989" y1="69023" x2="63678" y2="64033"/>
                        <a14:foregroundMark x1="63678" y1="64033" x2="65057" y2="67360"/>
                        <a14:foregroundMark x1="32644" y1="92100" x2="52644" y2="92100"/>
                        <a14:foregroundMark x1="52644" y1="92100" x2="70805" y2="91060"/>
                        <a14:foregroundMark x1="70805" y1="91060" x2="70805" y2="91060"/>
                        <a14:foregroundMark x1="88276" y1="66944" x2="93563" y2="44283"/>
                        <a14:foregroundMark x1="93563" y1="44283" x2="89195" y2="28898"/>
                        <a14:foregroundMark x1="89195" y1="28898" x2="88276" y2="28067"/>
                        <a14:foregroundMark x1="58161" y1="60083" x2="69655" y2="58004"/>
                        <a14:foregroundMark x1="45977" y1="66944" x2="36552" y2="66944"/>
                        <a14:foregroundMark x1="39080" y1="83160" x2="62299" y2="82121"/>
                        <a14:foregroundMark x1="62299" y1="82121" x2="63908" y2="82121"/>
                        <a14:foregroundMark x1="21609" y1="19127" x2="39080" y2="7692"/>
                        <a14:foregroundMark x1="39080" y1="7692" x2="51264" y2="6029"/>
                        <a14:foregroundMark x1="17471" y1="87318" x2="12184" y2="63825"/>
                        <a14:foregroundMark x1="34253" y1="96881" x2="51724" y2="95842"/>
                        <a14:foregroundMark x1="51724" y1="95842" x2="53563" y2="95842"/>
                        <a14:foregroundMark x1="91724" y1="67360" x2="92874" y2="39709"/>
                        <a14:foregroundMark x1="90115" y1="29730" x2="94023" y2="31809"/>
                        <a14:foregroundMark x1="30805" y1="79002" x2="22759" y2="82121"/>
                        <a14:foregroundMark x1="22759" y1="82121" x2="28046" y2="83784"/>
                        <a14:foregroundMark x1="95862" y1="39917" x2="95862" y2="39917"/>
                        <a14:foregroundMark x1="95862" y1="39917" x2="95862" y2="39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2691" y="1733071"/>
            <a:ext cx="801965" cy="886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29A9F5-0CD0-08AA-ADF1-E6CA539452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19" b="92115" l="755" r="90566">
                        <a14:foregroundMark x1="15472" y1="13620" x2="28679" y2="30466"/>
                        <a14:foregroundMark x1="30943" y1="26165" x2="23774" y2="11470"/>
                        <a14:foregroundMark x1="23774" y1="11470" x2="35472" y2="12186"/>
                        <a14:foregroundMark x1="35472" y1="12186" x2="35472" y2="12186"/>
                        <a14:foregroundMark x1="16226" y1="11470" x2="34717" y2="9677"/>
                        <a14:foregroundMark x1="75094" y1="32616" x2="75849" y2="29032"/>
                        <a14:foregroundMark x1="61887" y1="49462" x2="66415" y2="45878"/>
                        <a14:foregroundMark x1="1509" y1="62007" x2="6792" y2="56989"/>
                        <a14:foregroundMark x1="6038" y1="92473" x2="8302" y2="92473"/>
                        <a14:foregroundMark x1="8302" y1="92473" x2="8302" y2="92473"/>
                        <a14:foregroundMark x1="89811" y1="65233" x2="90566" y2="50538"/>
                        <a14:foregroundMark x1="32453" y1="19355" x2="32453" y2="2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5737" y="4633357"/>
            <a:ext cx="1115252" cy="11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2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3" grpId="0"/>
      <p:bldP spid="4" grpId="0"/>
      <p:bldP spid="14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7C4AD-6AB3-0750-34C1-CCF86863A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82E0D-1741-D83E-D6C5-EFA39109B2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24"/>
          <a:stretch>
            <a:fillRect/>
          </a:stretch>
        </p:blipFill>
        <p:spPr>
          <a:xfrm>
            <a:off x="4874058" y="131006"/>
            <a:ext cx="2438694" cy="294099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086DC7-0A6C-3304-D09D-68244073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09" r="4227"/>
          <a:stretch>
            <a:fillRect/>
          </a:stretch>
        </p:blipFill>
        <p:spPr>
          <a:xfrm>
            <a:off x="2554132" y="131287"/>
            <a:ext cx="2331801" cy="2940992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4340C5-C004-FBD0-0C58-E7EE7E4244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92"/>
          <a:stretch>
            <a:fillRect/>
          </a:stretch>
        </p:blipFill>
        <p:spPr>
          <a:xfrm>
            <a:off x="116526" y="135741"/>
            <a:ext cx="2441491" cy="295018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027C45-FC0F-861E-4E53-EA9CC3F4AB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04" r="3236"/>
          <a:stretch>
            <a:fillRect/>
          </a:stretch>
        </p:blipFill>
        <p:spPr>
          <a:xfrm>
            <a:off x="115301" y="3111056"/>
            <a:ext cx="2439527" cy="29819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7E09A8-D647-65D0-2132-E05B2C8639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4058" y="3109623"/>
            <a:ext cx="2439527" cy="29819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3706BE-A0BF-A66D-7BCC-17068E124A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0453" y="3105750"/>
            <a:ext cx="2295480" cy="298190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B4847C-423B-4A88-5494-6FEC333435F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4208"/>
          <a:stretch>
            <a:fillRect/>
          </a:stretch>
        </p:blipFill>
        <p:spPr>
          <a:xfrm>
            <a:off x="7323951" y="135172"/>
            <a:ext cx="2331801" cy="295018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F37C0B-DCF4-30F9-7BCA-F2A94D3C4A3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2653" t="3572" b="12737"/>
          <a:stretch>
            <a:fillRect/>
          </a:stretch>
        </p:blipFill>
        <p:spPr>
          <a:xfrm>
            <a:off x="7333758" y="3091980"/>
            <a:ext cx="2331800" cy="2981905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9473F1-C76D-FC29-4E8F-4746BC1C207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6626" r="10847"/>
          <a:stretch>
            <a:fillRect/>
          </a:stretch>
        </p:blipFill>
        <p:spPr>
          <a:xfrm>
            <a:off x="9779772" y="131006"/>
            <a:ext cx="2189498" cy="121429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166A66-AC06-B362-ED58-2274ECFEEF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03628" y="1363718"/>
            <a:ext cx="2165642" cy="203717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5B9414-31DC-CBE2-3748-BCF5DAAB1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782"/>
          <a:stretch>
            <a:fillRect/>
          </a:stretch>
        </p:blipFill>
        <p:spPr>
          <a:xfrm>
            <a:off x="9803628" y="3424637"/>
            <a:ext cx="2185695" cy="2668323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0CBF26-AA89-45C5-EA3E-0EE568C014CC}"/>
              </a:ext>
            </a:extLst>
          </p:cNvPr>
          <p:cNvCxnSpPr>
            <a:cxnSpLocks/>
          </p:cNvCxnSpPr>
          <p:nvPr/>
        </p:nvCxnSpPr>
        <p:spPr>
          <a:xfrm flipV="1">
            <a:off x="2879903" y="1177683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1732E6A-AB37-63DB-BA36-A4ACB1949A3B}"/>
              </a:ext>
            </a:extLst>
          </p:cNvPr>
          <p:cNvSpPr/>
          <p:nvPr/>
        </p:nvSpPr>
        <p:spPr>
          <a:xfrm>
            <a:off x="776937" y="1471158"/>
            <a:ext cx="1170754" cy="543403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7FB8D7-49BD-0F5F-9A8B-D0FB6745BD91}"/>
              </a:ext>
            </a:extLst>
          </p:cNvPr>
          <p:cNvSpPr txBox="1"/>
          <p:nvPr/>
        </p:nvSpPr>
        <p:spPr>
          <a:xfrm>
            <a:off x="62664" y="100118"/>
            <a:ext cx="132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E44C6E"/>
                </a:solidFill>
              </a:rPr>
              <a:t>2D FLAIR</a:t>
            </a:r>
            <a:endParaRPr lang="en-US" sz="1200" dirty="0">
              <a:solidFill>
                <a:srgbClr val="E44C6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0837ED-B184-1369-CEA6-8716D47DAD55}"/>
              </a:ext>
            </a:extLst>
          </p:cNvPr>
          <p:cNvSpPr txBox="1"/>
          <p:nvPr/>
        </p:nvSpPr>
        <p:spPr>
          <a:xfrm>
            <a:off x="7298150" y="62736"/>
            <a:ext cx="132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2C3494"/>
                </a:solidFill>
              </a:rPr>
              <a:t>Ax T2 TSE</a:t>
            </a:r>
            <a:endParaRPr lang="en-US" sz="1200" dirty="0">
              <a:solidFill>
                <a:srgbClr val="2C349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DAA0B9-D594-5C3C-A4A6-FB035685D6E5}"/>
              </a:ext>
            </a:extLst>
          </p:cNvPr>
          <p:cNvSpPr txBox="1"/>
          <p:nvPr/>
        </p:nvSpPr>
        <p:spPr>
          <a:xfrm>
            <a:off x="9757775" y="1329499"/>
            <a:ext cx="132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DC402"/>
                </a:solidFill>
              </a:rPr>
              <a:t>3D FLAIR</a:t>
            </a:r>
            <a:endParaRPr lang="en-US" sz="1200" dirty="0">
              <a:solidFill>
                <a:srgbClr val="FDC402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97F2845-CE50-2933-5173-83FCE61615A6}"/>
              </a:ext>
            </a:extLst>
          </p:cNvPr>
          <p:cNvSpPr/>
          <p:nvPr/>
        </p:nvSpPr>
        <p:spPr>
          <a:xfrm>
            <a:off x="3115679" y="1484182"/>
            <a:ext cx="1214231" cy="621804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662AB4E-B2B9-44BD-839F-4C071A157732}"/>
              </a:ext>
            </a:extLst>
          </p:cNvPr>
          <p:cNvSpPr/>
          <p:nvPr/>
        </p:nvSpPr>
        <p:spPr>
          <a:xfrm>
            <a:off x="5546249" y="1460434"/>
            <a:ext cx="1214231" cy="661004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E85BDFF-3BAB-2291-B3D6-C7C32581C6B4}"/>
              </a:ext>
            </a:extLst>
          </p:cNvPr>
          <p:cNvSpPr/>
          <p:nvPr/>
        </p:nvSpPr>
        <p:spPr>
          <a:xfrm>
            <a:off x="938463" y="4414537"/>
            <a:ext cx="782053" cy="815892"/>
          </a:xfrm>
          <a:prstGeom prst="rect">
            <a:avLst/>
          </a:prstGeom>
          <a:noFill/>
          <a:ln w="25400">
            <a:solidFill>
              <a:srgbClr val="E44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8E3C09B-B282-47D4-6F80-C8C03189001C}"/>
              </a:ext>
            </a:extLst>
          </p:cNvPr>
          <p:cNvSpPr/>
          <p:nvPr/>
        </p:nvSpPr>
        <p:spPr>
          <a:xfrm>
            <a:off x="7944746" y="1423093"/>
            <a:ext cx="1214231" cy="661004"/>
          </a:xfrm>
          <a:prstGeom prst="rect">
            <a:avLst/>
          </a:prstGeom>
          <a:noFill/>
          <a:ln w="25400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3494"/>
              </a:solidFill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09EFC16-11CB-7E41-93FF-8FDED35548FF}"/>
              </a:ext>
            </a:extLst>
          </p:cNvPr>
          <p:cNvCxnSpPr>
            <a:cxnSpLocks/>
          </p:cNvCxnSpPr>
          <p:nvPr/>
        </p:nvCxnSpPr>
        <p:spPr>
          <a:xfrm flipV="1">
            <a:off x="495368" y="1183792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9F4B0CB-D932-EDFC-634C-C208960CF825}"/>
              </a:ext>
            </a:extLst>
          </p:cNvPr>
          <p:cNvCxnSpPr>
            <a:cxnSpLocks/>
          </p:cNvCxnSpPr>
          <p:nvPr/>
        </p:nvCxnSpPr>
        <p:spPr>
          <a:xfrm flipV="1">
            <a:off x="5291585" y="1175703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D0B3A2-57D2-815E-D066-912B50963F7A}"/>
              </a:ext>
            </a:extLst>
          </p:cNvPr>
          <p:cNvCxnSpPr>
            <a:cxnSpLocks/>
          </p:cNvCxnSpPr>
          <p:nvPr/>
        </p:nvCxnSpPr>
        <p:spPr>
          <a:xfrm flipV="1">
            <a:off x="7703268" y="1112857"/>
            <a:ext cx="277155" cy="337443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A843064-5E86-D8A0-1267-12DC426E411E}"/>
              </a:ext>
            </a:extLst>
          </p:cNvPr>
          <p:cNvCxnSpPr>
            <a:cxnSpLocks/>
          </p:cNvCxnSpPr>
          <p:nvPr/>
        </p:nvCxnSpPr>
        <p:spPr>
          <a:xfrm flipV="1">
            <a:off x="5259912" y="4414212"/>
            <a:ext cx="277155" cy="337443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F690D27-81FC-F2C3-0B63-62036BFB3442}"/>
              </a:ext>
            </a:extLst>
          </p:cNvPr>
          <p:cNvCxnSpPr>
            <a:cxnSpLocks/>
          </p:cNvCxnSpPr>
          <p:nvPr/>
        </p:nvCxnSpPr>
        <p:spPr>
          <a:xfrm flipH="1" flipV="1">
            <a:off x="6215890" y="4378892"/>
            <a:ext cx="439045" cy="315004"/>
          </a:xfrm>
          <a:prstGeom prst="straightConnector1">
            <a:avLst/>
          </a:prstGeom>
          <a:ln w="47625">
            <a:solidFill>
              <a:srgbClr val="E44C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8FEDAF73-73C1-500F-B488-D08521CBCC9C}"/>
              </a:ext>
            </a:extLst>
          </p:cNvPr>
          <p:cNvSpPr/>
          <p:nvPr/>
        </p:nvSpPr>
        <p:spPr>
          <a:xfrm>
            <a:off x="10126675" y="1785071"/>
            <a:ext cx="1400410" cy="1010355"/>
          </a:xfrm>
          <a:prstGeom prst="rect">
            <a:avLst/>
          </a:prstGeom>
          <a:noFill/>
          <a:ln w="25400">
            <a:solidFill>
              <a:srgbClr val="FDC4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17D080D-1DE7-41CE-8690-A88BB144BA1C}"/>
              </a:ext>
            </a:extLst>
          </p:cNvPr>
          <p:cNvSpPr/>
          <p:nvPr/>
        </p:nvSpPr>
        <p:spPr>
          <a:xfrm>
            <a:off x="10255848" y="4277718"/>
            <a:ext cx="1400410" cy="1010355"/>
          </a:xfrm>
          <a:prstGeom prst="rect">
            <a:avLst/>
          </a:prstGeom>
          <a:noFill/>
          <a:ln w="25400">
            <a:solidFill>
              <a:srgbClr val="FDC4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C9A568B-EC59-30F0-0E93-B6847D5E39E2}"/>
              </a:ext>
            </a:extLst>
          </p:cNvPr>
          <p:cNvCxnSpPr>
            <a:cxnSpLocks/>
          </p:cNvCxnSpPr>
          <p:nvPr/>
        </p:nvCxnSpPr>
        <p:spPr>
          <a:xfrm flipV="1">
            <a:off x="8378184" y="4677932"/>
            <a:ext cx="277155" cy="337443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51286C6-2804-56EF-0066-046AD6AAE9FB}"/>
              </a:ext>
            </a:extLst>
          </p:cNvPr>
          <p:cNvCxnSpPr>
            <a:cxnSpLocks/>
          </p:cNvCxnSpPr>
          <p:nvPr/>
        </p:nvCxnSpPr>
        <p:spPr>
          <a:xfrm flipV="1">
            <a:off x="9933761" y="771555"/>
            <a:ext cx="277155" cy="337443"/>
          </a:xfrm>
          <a:prstGeom prst="straightConnector1">
            <a:avLst/>
          </a:prstGeom>
          <a:ln w="47625">
            <a:solidFill>
              <a:srgbClr val="2C3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810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1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6A9D6C-1F15-987B-25F9-EDB34778C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CDC619-1A31-0222-85F1-6914ACF7D5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78"/>
          <a:stretch>
            <a:fillRect/>
          </a:stretch>
        </p:blipFill>
        <p:spPr>
          <a:xfrm>
            <a:off x="87882" y="3429000"/>
            <a:ext cx="2415378" cy="3309312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94753E-DE70-6DF7-E51F-AECCB21078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3" r="8213"/>
          <a:stretch>
            <a:fillRect/>
          </a:stretch>
        </p:blipFill>
        <p:spPr>
          <a:xfrm>
            <a:off x="2476562" y="3428999"/>
            <a:ext cx="2379566" cy="3309313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B80B1E-A45B-B690-B5C3-3FB8BC72FA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434"/>
          <a:stretch>
            <a:fillRect/>
          </a:stretch>
        </p:blipFill>
        <p:spPr>
          <a:xfrm>
            <a:off x="2405948" y="119687"/>
            <a:ext cx="2450180" cy="3309313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00DB3A-0E2A-EBA6-C385-FFEF5BA080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529"/>
          <a:stretch>
            <a:fillRect/>
          </a:stretch>
        </p:blipFill>
        <p:spPr>
          <a:xfrm>
            <a:off x="89509" y="119688"/>
            <a:ext cx="2362798" cy="3309312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D80C736-F495-D5D9-86B3-489F3C109BA8}"/>
              </a:ext>
            </a:extLst>
          </p:cNvPr>
          <p:cNvSpPr/>
          <p:nvPr/>
        </p:nvSpPr>
        <p:spPr>
          <a:xfrm>
            <a:off x="294499" y="4614917"/>
            <a:ext cx="1214231" cy="62180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9B526E-86E2-0186-D416-B1FE6E432268}"/>
              </a:ext>
            </a:extLst>
          </p:cNvPr>
          <p:cNvSpPr/>
          <p:nvPr/>
        </p:nvSpPr>
        <p:spPr>
          <a:xfrm>
            <a:off x="3301360" y="5083656"/>
            <a:ext cx="792480" cy="62180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B2782F-49F4-DD2E-2D33-E8E4FF97774B}"/>
              </a:ext>
            </a:extLst>
          </p:cNvPr>
          <p:cNvSpPr/>
          <p:nvPr/>
        </p:nvSpPr>
        <p:spPr>
          <a:xfrm>
            <a:off x="2819400" y="836875"/>
            <a:ext cx="792480" cy="62180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E47DB6-D846-9289-7EF1-F87517A30389}"/>
              </a:ext>
            </a:extLst>
          </p:cNvPr>
          <p:cNvSpPr/>
          <p:nvPr/>
        </p:nvSpPr>
        <p:spPr>
          <a:xfrm>
            <a:off x="2852845" y="4189675"/>
            <a:ext cx="792480" cy="62180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C0880B-BDDC-5164-5CD3-B3236531775F}"/>
              </a:ext>
            </a:extLst>
          </p:cNvPr>
          <p:cNvSpPr/>
          <p:nvPr/>
        </p:nvSpPr>
        <p:spPr>
          <a:xfrm>
            <a:off x="138192" y="1146116"/>
            <a:ext cx="1214231" cy="62180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7DCC0B-7CE8-0075-C106-564C03E1D21C}"/>
              </a:ext>
            </a:extLst>
          </p:cNvPr>
          <p:cNvSpPr txBox="1"/>
          <p:nvPr/>
        </p:nvSpPr>
        <p:spPr>
          <a:xfrm>
            <a:off x="43814" y="97654"/>
            <a:ext cx="2316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rgbClr val="00B050"/>
                </a:solidFill>
              </a:rPr>
              <a:t>Diffusion B1000</a:t>
            </a:r>
            <a:endParaRPr lang="en-US" sz="9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55D479-3151-3946-298F-15BD44346ADE}"/>
              </a:ext>
            </a:extLst>
          </p:cNvPr>
          <p:cNvSpPr txBox="1"/>
          <p:nvPr/>
        </p:nvSpPr>
        <p:spPr>
          <a:xfrm>
            <a:off x="120933" y="3480550"/>
            <a:ext cx="2316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rgbClr val="00B050"/>
                </a:solidFill>
              </a:rPr>
              <a:t>ADC</a:t>
            </a:r>
            <a:endParaRPr lang="en-US" sz="900" dirty="0">
              <a:solidFill>
                <a:srgbClr val="00B05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6B0266B-7473-5187-7740-609CE31AE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555" y="118754"/>
            <a:ext cx="2343416" cy="282004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C459E67-CAC8-8ABE-8687-11FEBDEFD36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885"/>
          <a:stretch>
            <a:fillRect/>
          </a:stretch>
        </p:blipFill>
        <p:spPr>
          <a:xfrm>
            <a:off x="7434580" y="118754"/>
            <a:ext cx="2176681" cy="282004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F9756D-9A84-5C42-98DD-9F68FFC6E8E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700"/>
          <a:stretch>
            <a:fillRect/>
          </a:stretch>
        </p:blipFill>
        <p:spPr>
          <a:xfrm>
            <a:off x="9640837" y="124100"/>
            <a:ext cx="2355632" cy="280650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15E758A-DD7D-E48C-3355-F69C4FF946D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06" r="1"/>
          <a:stretch>
            <a:fillRect/>
          </a:stretch>
        </p:blipFill>
        <p:spPr>
          <a:xfrm>
            <a:off x="5067555" y="4872195"/>
            <a:ext cx="3294798" cy="1849797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36701E-3D27-737A-3C69-05C37EB8F3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7555" y="2971227"/>
            <a:ext cx="3294798" cy="1880592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4F7C69C-8332-B220-E332-1E212AED5DB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318" t="-1" r="29416" b="1005"/>
          <a:stretch>
            <a:fillRect/>
          </a:stretch>
        </p:blipFill>
        <p:spPr>
          <a:xfrm>
            <a:off x="8391350" y="4418136"/>
            <a:ext cx="3617418" cy="230385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29F9F52-58EC-316B-3298-C70F32E58D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4867" y="2971227"/>
            <a:ext cx="3623901" cy="147023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FA04EB7-C196-59A2-A766-CA78C7662374}"/>
              </a:ext>
            </a:extLst>
          </p:cNvPr>
          <p:cNvSpPr/>
          <p:nvPr/>
        </p:nvSpPr>
        <p:spPr>
          <a:xfrm>
            <a:off x="5831961" y="1310589"/>
            <a:ext cx="780420" cy="621804"/>
          </a:xfrm>
          <a:prstGeom prst="rect">
            <a:avLst/>
          </a:prstGeom>
          <a:noFill/>
          <a:ln w="25400">
            <a:solidFill>
              <a:srgbClr val="9F9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6764992-5CFA-C019-D8AF-9E93DD965696}"/>
              </a:ext>
            </a:extLst>
          </p:cNvPr>
          <p:cNvSpPr/>
          <p:nvPr/>
        </p:nvSpPr>
        <p:spPr>
          <a:xfrm>
            <a:off x="8133201" y="1234389"/>
            <a:ext cx="780420" cy="621804"/>
          </a:xfrm>
          <a:prstGeom prst="rect">
            <a:avLst/>
          </a:prstGeom>
          <a:noFill/>
          <a:ln w="25400">
            <a:solidFill>
              <a:srgbClr val="9F9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2125DC0-9977-2003-DCF3-C6E1CB587F5C}"/>
              </a:ext>
            </a:extLst>
          </p:cNvPr>
          <p:cNvCxnSpPr>
            <a:cxnSpLocks/>
          </p:cNvCxnSpPr>
          <p:nvPr/>
        </p:nvCxnSpPr>
        <p:spPr>
          <a:xfrm flipV="1">
            <a:off x="5448126" y="1034106"/>
            <a:ext cx="277155" cy="337443"/>
          </a:xfrm>
          <a:prstGeom prst="straightConnector1">
            <a:avLst/>
          </a:prstGeom>
          <a:ln w="47625">
            <a:solidFill>
              <a:srgbClr val="9F9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6A5446C-6EE1-422C-4FA3-34D2D3247D4A}"/>
              </a:ext>
            </a:extLst>
          </p:cNvPr>
          <p:cNvCxnSpPr>
            <a:cxnSpLocks/>
          </p:cNvCxnSpPr>
          <p:nvPr/>
        </p:nvCxnSpPr>
        <p:spPr>
          <a:xfrm flipV="1">
            <a:off x="10446846" y="1460826"/>
            <a:ext cx="277155" cy="337443"/>
          </a:xfrm>
          <a:prstGeom prst="straightConnector1">
            <a:avLst/>
          </a:prstGeom>
          <a:ln w="47625">
            <a:solidFill>
              <a:srgbClr val="9F9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1D090C5-728B-77AD-E33E-49802BF482DB}"/>
              </a:ext>
            </a:extLst>
          </p:cNvPr>
          <p:cNvCxnSpPr>
            <a:cxnSpLocks/>
          </p:cNvCxnSpPr>
          <p:nvPr/>
        </p:nvCxnSpPr>
        <p:spPr>
          <a:xfrm flipV="1">
            <a:off x="9085752" y="4048268"/>
            <a:ext cx="277155" cy="337443"/>
          </a:xfrm>
          <a:prstGeom prst="straightConnector1">
            <a:avLst/>
          </a:prstGeom>
          <a:ln w="47625">
            <a:solidFill>
              <a:srgbClr val="9F9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3EE4EA8-2F85-AE1F-78EB-164E17362FD6}"/>
              </a:ext>
            </a:extLst>
          </p:cNvPr>
          <p:cNvCxnSpPr>
            <a:cxnSpLocks/>
          </p:cNvCxnSpPr>
          <p:nvPr/>
        </p:nvCxnSpPr>
        <p:spPr>
          <a:xfrm flipV="1">
            <a:off x="9623561" y="5867113"/>
            <a:ext cx="277155" cy="337443"/>
          </a:xfrm>
          <a:prstGeom prst="straightConnector1">
            <a:avLst/>
          </a:prstGeom>
          <a:ln w="47625">
            <a:solidFill>
              <a:srgbClr val="9F9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923F6CC6-5E9A-9AEE-1FAD-2405A44D2E16}"/>
              </a:ext>
            </a:extLst>
          </p:cNvPr>
          <p:cNvSpPr/>
          <p:nvPr/>
        </p:nvSpPr>
        <p:spPr>
          <a:xfrm>
            <a:off x="6279110" y="4081168"/>
            <a:ext cx="947641" cy="546556"/>
          </a:xfrm>
          <a:prstGeom prst="rect">
            <a:avLst/>
          </a:prstGeom>
          <a:noFill/>
          <a:ln w="25400">
            <a:solidFill>
              <a:srgbClr val="9F9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3DD89B1-D492-AC1C-98A7-48EB078EA5C9}"/>
              </a:ext>
            </a:extLst>
          </p:cNvPr>
          <p:cNvSpPr/>
          <p:nvPr/>
        </p:nvSpPr>
        <p:spPr>
          <a:xfrm>
            <a:off x="6447903" y="5931278"/>
            <a:ext cx="947641" cy="546556"/>
          </a:xfrm>
          <a:prstGeom prst="rect">
            <a:avLst/>
          </a:prstGeom>
          <a:noFill/>
          <a:ln w="25400">
            <a:solidFill>
              <a:srgbClr val="9F9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5D1902-C686-9E9D-3874-98E96ABC02D2}"/>
              </a:ext>
            </a:extLst>
          </p:cNvPr>
          <p:cNvSpPr txBox="1"/>
          <p:nvPr/>
        </p:nvSpPr>
        <p:spPr>
          <a:xfrm>
            <a:off x="4992542" y="82229"/>
            <a:ext cx="23556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9F9FC3"/>
                </a:solidFill>
              </a:rPr>
              <a:t>T1 EG GADO</a:t>
            </a:r>
            <a:endParaRPr lang="en-US" sz="900" b="1" dirty="0">
              <a:solidFill>
                <a:srgbClr val="9F9F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935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8C4EA4-6057-250E-73D9-AB3D4745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628A196-899E-7A73-74D5-F69A5BFA480D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942BFBF-A7BE-A2B4-1F07-207143F11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58FD21-7539-AFDD-E3D9-A24A4183D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29D57E-F803-0DDC-CCD4-0FA2AD72D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A549875-51BE-BD18-3D48-EE3AA8B4D985}"/>
              </a:ext>
            </a:extLst>
          </p:cNvPr>
          <p:cNvSpPr/>
          <p:nvPr/>
        </p:nvSpPr>
        <p:spPr>
          <a:xfrm>
            <a:off x="1639481" y="5985821"/>
            <a:ext cx="5705012" cy="581453"/>
          </a:xfrm>
          <a:prstGeom prst="roundRect">
            <a:avLst/>
          </a:prstGeom>
          <a:solidFill>
            <a:srgbClr val="FABF0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Diagnostic le plus probable ?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C4BB7F-2133-454B-4B4D-2E1B5C7A42D1}"/>
              </a:ext>
            </a:extLst>
          </p:cNvPr>
          <p:cNvSpPr/>
          <p:nvPr/>
        </p:nvSpPr>
        <p:spPr>
          <a:xfrm>
            <a:off x="9332192" y="343207"/>
            <a:ext cx="2758381" cy="581453"/>
          </a:xfrm>
          <a:prstGeom prst="roundRect">
            <a:avLst/>
          </a:prstGeom>
          <a:solidFill>
            <a:srgbClr val="E44C6E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NEUROLISTERIOSE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E7E68E-15CE-E15B-8C1A-DF74ED38C07B}"/>
              </a:ext>
            </a:extLst>
          </p:cNvPr>
          <p:cNvSpPr/>
          <p:nvPr/>
        </p:nvSpPr>
        <p:spPr>
          <a:xfrm>
            <a:off x="9332192" y="1178305"/>
            <a:ext cx="2758381" cy="581453"/>
          </a:xfrm>
          <a:prstGeom prst="roundRect">
            <a:avLst/>
          </a:prstGeom>
          <a:solidFill>
            <a:srgbClr val="A1A1C6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LYMPHOME ENDOVASCULAIRE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D66D233-6248-9702-5029-901C019A236A}"/>
              </a:ext>
            </a:extLst>
          </p:cNvPr>
          <p:cNvSpPr/>
          <p:nvPr/>
        </p:nvSpPr>
        <p:spPr>
          <a:xfrm>
            <a:off x="9332191" y="2696443"/>
            <a:ext cx="2758381" cy="581453"/>
          </a:xfrm>
          <a:prstGeom prst="roundRect">
            <a:avLst/>
          </a:prstGeom>
          <a:solidFill>
            <a:srgbClr val="F3D0BC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ATTEINTE DEMYELINISANTE : NMO/MOGAD/ADEM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68C002E-577B-369B-1F18-0F99C0AC292A}"/>
              </a:ext>
            </a:extLst>
          </p:cNvPr>
          <p:cNvSpPr/>
          <p:nvPr/>
        </p:nvSpPr>
        <p:spPr>
          <a:xfrm>
            <a:off x="9318971" y="3486651"/>
            <a:ext cx="2758381" cy="581453"/>
          </a:xfrm>
          <a:prstGeom prst="roundRect">
            <a:avLst/>
          </a:prstGeom>
          <a:solidFill>
            <a:srgbClr val="E6A6B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CLIPPERS</a:t>
            </a:r>
            <a:endParaRPr lang="en-US" b="1" dirty="0">
              <a:solidFill>
                <a:srgbClr val="2C3494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9C516C-6DCA-F314-C175-D2E8D6A77EF1}"/>
              </a:ext>
            </a:extLst>
          </p:cNvPr>
          <p:cNvSpPr/>
          <p:nvPr/>
        </p:nvSpPr>
        <p:spPr>
          <a:xfrm>
            <a:off x="9360006" y="4276859"/>
            <a:ext cx="2758381" cy="581453"/>
          </a:xfrm>
          <a:prstGeom prst="roundRect">
            <a:avLst/>
          </a:prstGeom>
          <a:solidFill>
            <a:srgbClr val="7030A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NEUROBEHCET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86DE317-1451-344B-BB71-CB8C8F82892C}"/>
              </a:ext>
            </a:extLst>
          </p:cNvPr>
          <p:cNvSpPr/>
          <p:nvPr/>
        </p:nvSpPr>
        <p:spPr>
          <a:xfrm>
            <a:off x="9332191" y="5111957"/>
            <a:ext cx="2758381" cy="581453"/>
          </a:xfrm>
          <a:prstGeom prst="roundRect">
            <a:avLst/>
          </a:prstGeom>
          <a:solidFill>
            <a:srgbClr val="002060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RHOMBENCEPHALITE DE BICKERSTAFF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9A0CB7-BDD7-EFC9-F0BB-4FF491C276F8}"/>
              </a:ext>
            </a:extLst>
          </p:cNvPr>
          <p:cNvSpPr/>
          <p:nvPr/>
        </p:nvSpPr>
        <p:spPr>
          <a:xfrm>
            <a:off x="9332191" y="1906235"/>
            <a:ext cx="2758381" cy="581453"/>
          </a:xfrm>
          <a:prstGeom prst="roundRect">
            <a:avLst/>
          </a:prstGeom>
          <a:solidFill>
            <a:srgbClr val="FDC402"/>
          </a:solidFill>
          <a:ln w="22225">
            <a:solidFill>
              <a:srgbClr val="2C34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C3494"/>
                </a:solidFill>
              </a:rPr>
              <a:t>TUMEUR GLIALE</a:t>
            </a:r>
            <a:endParaRPr lang="en-US" b="1" dirty="0">
              <a:solidFill>
                <a:srgbClr val="2C349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99F18C-E04A-0B9E-95D3-D02DB3B8F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6" b="96469" l="9976" r="97837">
                        <a14:foregroundMark x1="90625" y1="28814" x2="97837" y2="34463"/>
                        <a14:foregroundMark x1="91466" y1="14407" x2="91226" y2="11299"/>
                        <a14:foregroundMark x1="85817" y1="10593" x2="85817" y2="10593"/>
                        <a14:foregroundMark x1="65144" y1="90819" x2="65144" y2="90819"/>
                        <a14:foregroundMark x1="65625" y1="94774" x2="65625" y2="94774"/>
                        <a14:foregroundMark x1="28005" y1="96469" x2="28005" y2="96469"/>
                      </a14:backgroundRemoval>
                    </a14:imgEffect>
                  </a14:imgLayer>
                </a14:imgProps>
              </a:ext>
            </a:extLst>
          </a:blip>
          <a:srcRect t="3016"/>
          <a:stretch>
            <a:fillRect/>
          </a:stretch>
        </p:blipFill>
        <p:spPr>
          <a:xfrm flipH="1">
            <a:off x="11750927" y="4912262"/>
            <a:ext cx="483935" cy="39938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C1CCB75-60DC-33B4-DF00-759245744374}"/>
              </a:ext>
            </a:extLst>
          </p:cNvPr>
          <p:cNvGrpSpPr/>
          <p:nvPr/>
        </p:nvGrpSpPr>
        <p:grpSpPr>
          <a:xfrm>
            <a:off x="114648" y="116635"/>
            <a:ext cx="9092505" cy="5752552"/>
            <a:chOff x="114648" y="116635"/>
            <a:chExt cx="9092505" cy="575255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570EF91-20A7-987D-B330-2DA3A540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1"/>
            <a:stretch>
              <a:fillRect/>
            </a:stretch>
          </p:blipFill>
          <p:spPr>
            <a:xfrm>
              <a:off x="5481834" y="121281"/>
              <a:ext cx="3725319" cy="2992969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3F229C4-EB46-B216-A557-C36CBD339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94608" y="116636"/>
              <a:ext cx="2687226" cy="2985496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4B2A212-7504-E2E8-9FAE-4D293C5E6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01"/>
            <a:stretch>
              <a:fillRect/>
            </a:stretch>
          </p:blipFill>
          <p:spPr>
            <a:xfrm>
              <a:off x="114648" y="116635"/>
              <a:ext cx="2700458" cy="298549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FF4F16E-739F-9A93-0A6C-91CB89BE0F35}"/>
                </a:ext>
              </a:extLst>
            </p:cNvPr>
            <p:cNvGrpSpPr/>
            <p:nvPr/>
          </p:nvGrpSpPr>
          <p:grpSpPr>
            <a:xfrm>
              <a:off x="114648" y="3102132"/>
              <a:ext cx="9092505" cy="2767055"/>
              <a:chOff x="114473" y="-327746"/>
              <a:chExt cx="12943354" cy="3924502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764D2FBA-E37A-9B5E-F13C-11A03D33A5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473" y="-327746"/>
                <a:ext cx="3340272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CD534466-BA12-42E7-D9E9-D0B8B6627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1887" y="-327746"/>
                <a:ext cx="328311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6C74073-0634-DEDB-7175-3CDD9BC543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7459" y="-327746"/>
                <a:ext cx="3293779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7CD1196A-5211-8397-393C-F6C8FBF93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24086" y="-327746"/>
                <a:ext cx="3233741" cy="3924502"/>
              </a:xfrm>
              <a:prstGeom prst="rect">
                <a:avLst/>
              </a:prstGeom>
              <a:ln w="25400"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21682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 animBg="1"/>
      <p:bldP spid="13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76BC8-5715-E454-019F-CA5D8CEC4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1DA5BD2-149E-E10E-FDD7-A329C58910CD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F6992DB-6A54-29DD-61E1-FC6B7210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F031FDA-07E0-EA97-7896-5B2623033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AC170A-1AD4-ABA8-E454-8EFDA8B6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D758E05-300A-B528-2FAF-291E4471DD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92"/>
          <a:stretch>
            <a:fillRect/>
          </a:stretch>
        </p:blipFill>
        <p:spPr>
          <a:xfrm>
            <a:off x="132648" y="928821"/>
            <a:ext cx="6141558" cy="4330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B72826-B2DC-A71D-CCFD-A7A410198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466" y="928821"/>
            <a:ext cx="5562886" cy="43309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86D547-E080-3800-0C2A-3D2E9DA8FABB}"/>
              </a:ext>
            </a:extLst>
          </p:cNvPr>
          <p:cNvSpPr txBox="1"/>
          <p:nvPr/>
        </p:nvSpPr>
        <p:spPr>
          <a:xfrm>
            <a:off x="838952" y="5667569"/>
            <a:ext cx="1122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« Quand tu entends des sabots, pense à des chevaux, pas à des zèbres. »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6759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E5101A-FAF9-EF2B-44EA-47F99FD3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AE13A2D-8D5C-C824-8511-97DECC2F0D26}"/>
              </a:ext>
            </a:extLst>
          </p:cNvPr>
          <p:cNvGrpSpPr/>
          <p:nvPr/>
        </p:nvGrpSpPr>
        <p:grpSpPr>
          <a:xfrm>
            <a:off x="-187153" y="0"/>
            <a:ext cx="12566305" cy="6858000"/>
            <a:chOff x="-112294" y="0"/>
            <a:chExt cx="12566305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D32FDD0-E056-7A28-5A1F-A3AA1A799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 r="6561"/>
            <a:stretch>
              <a:fillRect/>
            </a:stretch>
          </p:blipFill>
          <p:spPr>
            <a:xfrm>
              <a:off x="-112294" y="0"/>
              <a:ext cx="4243135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3BB15B-A9FC-0BBC-CEDC-DE169BEDF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0" r="7222"/>
            <a:stretch>
              <a:fillRect/>
            </a:stretch>
          </p:blipFill>
          <p:spPr>
            <a:xfrm rot="10800000">
              <a:off x="4130841" y="0"/>
              <a:ext cx="4181637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B49A222-3FF6-A80D-7B02-C977467BC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2" r="7387"/>
            <a:stretch>
              <a:fillRect/>
            </a:stretch>
          </p:blipFill>
          <p:spPr>
            <a:xfrm>
              <a:off x="8312478" y="0"/>
              <a:ext cx="4141533" cy="68580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F7884BE-3A36-C525-D5C4-E0FC9B6777AC}"/>
              </a:ext>
            </a:extLst>
          </p:cNvPr>
          <p:cNvSpPr/>
          <p:nvPr/>
        </p:nvSpPr>
        <p:spPr>
          <a:xfrm>
            <a:off x="0" y="1"/>
            <a:ext cx="12191999" cy="525736"/>
          </a:xfrm>
          <a:prstGeom prst="rect">
            <a:avLst/>
          </a:prstGeom>
          <a:solidFill>
            <a:srgbClr val="FDC402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2800" b="1" dirty="0">
                <a:solidFill>
                  <a:srgbClr val="2C3494"/>
                </a:solidFill>
              </a:rPr>
              <a:t>NEUROLISTERIOSE</a:t>
            </a:r>
            <a:endParaRPr lang="en-US" sz="2800" b="1" dirty="0">
              <a:solidFill>
                <a:srgbClr val="2C3494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23CAA-24A2-EC70-A58A-BEB43B0D7BFF}"/>
              </a:ext>
            </a:extLst>
          </p:cNvPr>
          <p:cNvSpPr/>
          <p:nvPr/>
        </p:nvSpPr>
        <p:spPr>
          <a:xfrm>
            <a:off x="0" y="0"/>
            <a:ext cx="1509767" cy="525737"/>
          </a:xfrm>
          <a:prstGeom prst="rect">
            <a:avLst/>
          </a:prstGeom>
          <a:solidFill>
            <a:srgbClr val="FCAD7C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dirty="0" err="1">
                <a:solidFill>
                  <a:srgbClr val="2C3494"/>
                </a:solidFill>
              </a:rPr>
              <a:t>Bactérienne</a:t>
            </a:r>
            <a:endParaRPr lang="fr-FR" sz="2000" b="1" dirty="0">
              <a:solidFill>
                <a:srgbClr val="2C349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9CADB9-58AB-E200-9F17-D25C67D79069}"/>
              </a:ext>
            </a:extLst>
          </p:cNvPr>
          <p:cNvSpPr txBox="1"/>
          <p:nvPr/>
        </p:nvSpPr>
        <p:spPr>
          <a:xfrm>
            <a:off x="0" y="641269"/>
            <a:ext cx="12100956" cy="1367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pPr lvl="0"/>
            <a:endParaRPr lang="en-US" dirty="0"/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dirty="0"/>
              <a:t> </a:t>
            </a:r>
            <a:endParaRPr lang="en-US" dirty="0"/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25A356-04BF-26BA-509A-DDE6A39EF9B2}"/>
              </a:ext>
            </a:extLst>
          </p:cNvPr>
          <p:cNvSpPr txBox="1"/>
          <p:nvPr/>
        </p:nvSpPr>
        <p:spPr>
          <a:xfrm>
            <a:off x="0" y="641268"/>
            <a:ext cx="12192000" cy="4642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rtl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Listeria monocytogenes : 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 +,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intracellulaire</a:t>
            </a:r>
            <a:endParaRPr lang="en-US" sz="2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Atteinte préférentielle : </a:t>
            </a:r>
            <a:r>
              <a:rPr lang="fr-FR" sz="2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immunodéprimés, femmes enceintes, nouveau-nés</a:t>
            </a:r>
            <a:endParaRPr lang="en-US" sz="2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Manifestations possibles : gastro-entérite, septicémie, atteinte du SNC (47%)</a:t>
            </a:r>
            <a:endParaRPr lang="en-US" sz="28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Tropisme neurologique : </a:t>
            </a:r>
            <a:r>
              <a:rPr lang="fr-FR" sz="2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méninges et tronc cérébral ++</a:t>
            </a:r>
            <a:endParaRPr lang="en-US" sz="2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Clinique : fièvre, céphalées</a:t>
            </a:r>
            <a:r>
              <a:rPr lang="fr-FR" sz="2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atteinte des nerfs crâniens, vertiges, somnolence / troubles de vigilance </a:t>
            </a:r>
            <a:endParaRPr lang="en-US" sz="28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Mortalité élevée après atteinte du SNC : environ 25-30 %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800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Imagerie : non spécifique</a:t>
            </a:r>
            <a:r>
              <a:rPr lang="fr-FR" sz="2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7747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3AD94850-C86E-4075-962E-7243D63E909F}"/>
</file>

<file path=customXml/itemProps2.xml><?xml version="1.0" encoding="utf-8"?>
<ds:datastoreItem xmlns:ds="http://schemas.openxmlformats.org/officeDocument/2006/customXml" ds:itemID="{EE5AF67C-B3F9-43CA-BEFD-B4119DF8E96B}"/>
</file>

<file path=customXml/itemProps3.xml><?xml version="1.0" encoding="utf-8"?>
<ds:datastoreItem xmlns:ds="http://schemas.openxmlformats.org/officeDocument/2006/customXml" ds:itemID="{C8E047B0-A2F5-4BE5-BAFB-5214BB05A8EA}"/>
</file>

<file path=docProps/app.xml><?xml version="1.0" encoding="utf-8"?>
<Properties xmlns="http://schemas.openxmlformats.org/officeDocument/2006/extended-properties" xmlns:vt="http://schemas.openxmlformats.org/officeDocument/2006/docPropsVTypes">
  <TotalTime>11371</TotalTime>
  <Words>2544</Words>
  <Application>Microsoft Office PowerPoint</Application>
  <PresentationFormat>Widescreen</PresentationFormat>
  <Paragraphs>460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Open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Damya Slimani</dc:creator>
  <cp:lastModifiedBy>Damya Slimani</cp:lastModifiedBy>
  <cp:revision>71</cp:revision>
  <dcterms:created xsi:type="dcterms:W3CDTF">2026-04-26T17:41:59Z</dcterms:created>
  <dcterms:modified xsi:type="dcterms:W3CDTF">2026-05-24T19:17:29Z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