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1pPr>
    <a:lvl2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2pPr>
    <a:lvl3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3pPr>
    <a:lvl4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4pPr>
    <a:lvl5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5pPr>
    <a:lvl6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6pPr>
    <a:lvl7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7pPr>
    <a:lvl8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8pPr>
    <a:lvl9pPr marL="0" marR="0" indent="0" algn="l" defTabSz="24384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D000FF"/>
        </a:solidFill>
        <a:effectLst/>
        <a:uFillTx/>
        <a:latin typeface="Avenir Next Demi Bold"/>
        <a:ea typeface="Avenir Next Demi Bold"/>
        <a:cs typeface="Avenir Next Demi Bold"/>
        <a:sym typeface="Avenir Next Demi Bold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6E6FF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D000FF"/>
              </a:solidFill>
              <a:prstDash val="solid"/>
              <a:round/>
            </a:ln>
          </a:top>
          <a:bottom>
            <a:ln w="25400" cap="flat">
              <a:solidFill>
                <a:srgbClr val="D0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000FF"/>
              </a:solidFill>
              <a:prstDash val="solid"/>
              <a:round/>
            </a:ln>
          </a:top>
          <a:bottom>
            <a:ln w="25400" cap="flat">
              <a:solidFill>
                <a:srgbClr val="D0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D0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ECAFF"/>
          </a:solidFill>
        </a:fill>
      </a:tcStyle>
    </a:wholeTbl>
    <a:band2H>
      <a:tcTxStyle b="def" i="def"/>
      <a:tcStyle>
        <a:tcBdr/>
        <a:fill>
          <a:solidFill>
            <a:srgbClr val="F6E6F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00FF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00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00FF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customXml" Target="../customXml/item2.xml"/><Relationship Id="rId3" Type="http://schemas.openxmlformats.org/officeDocument/2006/relationships/commentAuthors" Target="commentAuthors.xml"/><Relationship Id="rId21" Type="http://schemas.openxmlformats.org/officeDocument/2006/relationships/slide" Target="slides/slide14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customXml" Target="../customXml/item3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9" name="Shape 17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la présentation"/>
          <p:cNvSpPr txBox="1"/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7"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</a:defRPr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2" name="Texte niveau 1…"/>
          <p:cNvSpPr txBox="1"/>
          <p:nvPr>
            <p:ph type="body" sz="quarter" idx="1" hasCustomPrompt="1"/>
          </p:nvPr>
        </p:nvSpPr>
        <p:spPr>
          <a:xfrm>
            <a:off x="1270000" y="12160429"/>
            <a:ext cx="21844000" cy="694057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546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5134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0722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6310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Auteur et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Texte niveau 1…"/>
          <p:cNvSpPr txBox="1"/>
          <p:nvPr>
            <p:ph type="body" sz="quarter" idx="21" hasCustomPrompt="1"/>
          </p:nvPr>
        </p:nvSpPr>
        <p:spPr>
          <a:xfrm>
            <a:off x="1270000" y="6985000"/>
            <a:ext cx="21844000" cy="2512353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la présentation</a:t>
            </a:r>
          </a:p>
        </p:txBody>
      </p:sp>
      <p:sp>
        <p:nvSpPr>
          <p:cNvPr id="1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re de diapositive"/>
          <p:cNvSpPr txBox="1"/>
          <p:nvPr>
            <p:ph type="title" hasCustomPrompt="1"/>
          </p:nvPr>
        </p:nvSpPr>
        <p:spPr>
          <a:xfrm>
            <a:off x="1270000" y="812800"/>
            <a:ext cx="21844000" cy="1557438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100" name="Texte niveau 1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11641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7229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2817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8405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re de l’ordre du jour"/>
          <p:cNvSpPr txBox="1"/>
          <p:nvPr>
            <p:ph type="title" hasCustomPrompt="1"/>
          </p:nvPr>
        </p:nvSpPr>
        <p:spPr>
          <a:xfrm>
            <a:off x="1270000" y="812800"/>
            <a:ext cx="21844000" cy="1562100"/>
          </a:xfrm>
          <a:prstGeom prst="rect">
            <a:avLst/>
          </a:prstGeom>
        </p:spPr>
        <p:txBody>
          <a:bodyPr/>
          <a:lstStyle/>
          <a:p>
            <a:pPr/>
            <a:r>
              <a:t>Titre de l’ordre du jour</a:t>
            </a:r>
          </a:p>
        </p:txBody>
      </p:sp>
      <p:sp>
        <p:nvSpPr>
          <p:cNvPr id="109" name="Texte niveau 1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11641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7229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2817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8405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l’ordre du jour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Texte niveau 1…"/>
          <p:cNvSpPr txBox="1"/>
          <p:nvPr>
            <p:ph type="body" idx="2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buClrTx/>
              <a:buSzTx/>
              <a:buNone/>
              <a:defRPr spc="-99" sz="5500"/>
            </a:lvl1pPr>
          </a:lstStyle>
          <a:p>
            <a:pPr/>
            <a:r>
              <a:t>Rubriques de l’ordre du jour</a:t>
            </a:r>
          </a:p>
        </p:txBody>
      </p:sp>
      <p:sp>
        <p:nvSpPr>
          <p:cNvPr id="111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écla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e niveau 1…"/>
          <p:cNvSpPr txBox="1"/>
          <p:nvPr>
            <p:ph type="body" sz="half" idx="1" hasCustomPrompt="1"/>
          </p:nvPr>
        </p:nvSpPr>
        <p:spPr>
          <a:xfrm>
            <a:off x="1270000" y="4546600"/>
            <a:ext cx="21844000" cy="4678065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-252" sz="84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9292"/>
                    </a:gs>
                  </a:gsLst>
                  <a:lin ang="5400000" scaled="0"/>
                </a:gra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Déclaration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it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e niveau 1…"/>
          <p:cNvSpPr txBox="1"/>
          <p:nvPr>
            <p:ph type="body" sz="half" idx="1" hasCustomPrompt="1"/>
          </p:nvPr>
        </p:nvSpPr>
        <p:spPr>
          <a:xfrm>
            <a:off x="1270000" y="3906096"/>
            <a:ext cx="21844000" cy="4488604"/>
          </a:xfrm>
          <a:prstGeom prst="rect">
            <a:avLst/>
          </a:prstGeom>
        </p:spPr>
        <p:txBody>
          <a:bodyPr numCol="1" spcCol="38100" anchor="b"/>
          <a:lstStyle>
            <a:lvl1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2438337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448" sz="224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Données clés"/>
          <p:cNvSpPr txBox="1"/>
          <p:nvPr>
            <p:ph type="body" sz="quarter" idx="21" hasCustomPrompt="1"/>
          </p:nvPr>
        </p:nvSpPr>
        <p:spPr>
          <a:xfrm>
            <a:off x="1270000" y="85217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4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Données clés</a:t>
            </a:r>
          </a:p>
        </p:txBody>
      </p:sp>
      <p:sp>
        <p:nvSpPr>
          <p:cNvPr id="128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e niveau 1…"/>
          <p:cNvSpPr txBox="1"/>
          <p:nvPr>
            <p:ph type="body" sz="quarter" idx="1" hasCustomPrompt="1"/>
          </p:nvPr>
        </p:nvSpPr>
        <p:spPr>
          <a:xfrm>
            <a:off x="1270000" y="11155085"/>
            <a:ext cx="21844000" cy="8326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 defTabSz="792479">
              <a:spcBef>
                <a:spcPts val="0"/>
              </a:spcBef>
              <a:buClrTx/>
              <a:buSzTx/>
              <a:buNone/>
              <a:defRPr sz="4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1047750" indent="-488950" algn="ctr" defTabSz="792479">
              <a:spcBef>
                <a:spcPts val="0"/>
              </a:spcBef>
              <a:buClrTx/>
              <a:defRPr sz="4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606550" indent="-488950" algn="ctr" defTabSz="792479">
              <a:spcBef>
                <a:spcPts val="0"/>
              </a:spcBef>
              <a:buClrTx/>
              <a:defRPr sz="4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165350" indent="-488950" algn="ctr" defTabSz="792479">
              <a:spcBef>
                <a:spcPts val="0"/>
              </a:spcBef>
              <a:buClrTx/>
              <a:defRPr sz="4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724150" indent="-488950" algn="ctr" defTabSz="792479">
              <a:spcBef>
                <a:spcPts val="0"/>
              </a:spcBef>
              <a:buClrTx/>
              <a:defRPr sz="4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Texte niveau 1…"/>
          <p:cNvSpPr txBox="1"/>
          <p:nvPr>
            <p:ph type="body" sz="half" idx="21" hasCustomPrompt="1"/>
          </p:nvPr>
        </p:nvSpPr>
        <p:spPr>
          <a:xfrm>
            <a:off x="1270000" y="4659369"/>
            <a:ext cx="21844000" cy="4394202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892807" algn="ctr" defTabSz="1682495">
              <a:lnSpc>
                <a:spcPct val="80000"/>
              </a:lnSpc>
              <a:spcBef>
                <a:spcPts val="0"/>
              </a:spcBef>
              <a:buClrTx/>
              <a:buSzTx/>
              <a:buNone/>
              <a:defRPr spc="-138" sz="5796">
                <a:gradFill flip="none" rotWithShape="1">
                  <a:gsLst>
                    <a:gs pos="0">
                      <a:srgbClr val="FF00D8"/>
                    </a:gs>
                    <a:gs pos="100000">
                      <a:srgbClr val="FFFD00"/>
                    </a:gs>
                  </a:gsLst>
                  <a:lin ang="2700000" scaled="0"/>
                </a:gra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pPr>
            <a:r>
              <a:t>« Citation notable »
</a:t>
            </a:r>
          </a:p>
        </p:txBody>
      </p:sp>
      <p:sp>
        <p:nvSpPr>
          <p:cNvPr id="13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les aurores boréales sont visibles au-dessus d’un paysage neigeux"/>
          <p:cNvSpPr/>
          <p:nvPr>
            <p:ph type="pic" sz="half" idx="21"/>
          </p:nvPr>
        </p:nvSpPr>
        <p:spPr>
          <a:xfrm>
            <a:off x="12192000" y="6229350"/>
            <a:ext cx="12192000" cy="8128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5" name="Nuages colorés avec une nuit étoilée et nuageuse en arrière-plan"/>
          <p:cNvSpPr/>
          <p:nvPr>
            <p:ph type="pic" sz="half" idx="22"/>
          </p:nvPr>
        </p:nvSpPr>
        <p:spPr>
          <a:xfrm>
            <a:off x="12192000" y="-641352"/>
            <a:ext cx="12192000" cy="81280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6" name="les aurores boréales sont visibles au-dessus d’un paysage neigeux de montagne"/>
          <p:cNvSpPr/>
          <p:nvPr>
            <p:ph type="pic" idx="23"/>
          </p:nvPr>
        </p:nvSpPr>
        <p:spPr>
          <a:xfrm>
            <a:off x="-2" y="-2258501"/>
            <a:ext cx="12166602" cy="18233004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4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les aurores boréales sont visibles au-dessus d’un paysage neigeux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5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re de la présentation"/>
          <p:cNvSpPr txBox="1"/>
          <p:nvPr>
            <p:ph type="title" hasCustomPrompt="1"/>
          </p:nvPr>
        </p:nvSpPr>
        <p:spPr>
          <a:xfrm>
            <a:off x="1270000" y="3289300"/>
            <a:ext cx="21844000" cy="3879454"/>
          </a:xfrm>
          <a:prstGeom prst="rect">
            <a:avLst/>
          </a:prstGeom>
        </p:spPr>
        <p:txBody>
          <a:bodyPr/>
          <a:lstStyle>
            <a:lvl1pPr defTabSz="2438338"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E8FF"/>
                    </a:gs>
                    <a:gs pos="100000">
                      <a:srgbClr val="FF00F7"/>
                    </a:gs>
                  </a:gsLst>
                  <a:lin ang="3967761" scaled="0"/>
                </a:gradFill>
              </a:defRPr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170" name="Auteur et date"/>
          <p:cNvSpPr txBox="1"/>
          <p:nvPr>
            <p:ph type="body" sz="quarter" idx="21" hasCustomPrompt="1"/>
          </p:nvPr>
        </p:nvSpPr>
        <p:spPr>
          <a:xfrm>
            <a:off x="1270000" y="12160429"/>
            <a:ext cx="21844000" cy="694056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343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Auteur et date</a:t>
            </a:r>
          </a:p>
        </p:txBody>
      </p:sp>
      <p:sp>
        <p:nvSpPr>
          <p:cNvPr id="171" name="Texte niveau 1…"/>
          <p:cNvSpPr txBox="1"/>
          <p:nvPr>
            <p:ph type="body" sz="quarter" idx="1" hasCustomPrompt="1"/>
          </p:nvPr>
        </p:nvSpPr>
        <p:spPr>
          <a:xfrm>
            <a:off x="1270000" y="6985000"/>
            <a:ext cx="21844000" cy="2512352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la présentation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72" name="Numéro de diapositive"/>
          <p:cNvSpPr txBox="1"/>
          <p:nvPr>
            <p:ph type="sldNum" sz="quarter" idx="2"/>
          </p:nvPr>
        </p:nvSpPr>
        <p:spPr>
          <a:xfrm>
            <a:off x="11966448" y="13065506"/>
            <a:ext cx="438405" cy="4826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les aurores boréales sont visibles dans le ciel de nuit, au-dessus de montagnes"/>
          <p:cNvSpPr/>
          <p:nvPr>
            <p:ph type="pic" idx="21"/>
          </p:nvPr>
        </p:nvSpPr>
        <p:spPr>
          <a:xfrm>
            <a:off x="0" y="-762000"/>
            <a:ext cx="24384000" cy="15240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Texte niveau 1…"/>
          <p:cNvSpPr txBox="1"/>
          <p:nvPr>
            <p:ph type="body" sz="quarter" idx="1" hasCustomPrompt="1"/>
          </p:nvPr>
        </p:nvSpPr>
        <p:spPr>
          <a:xfrm>
            <a:off x="1270000" y="12166600"/>
            <a:ext cx="21844000" cy="694056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546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5134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0722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631016" indent="-395816" algn="ctr" defTabSz="808990">
              <a:spcBef>
                <a:spcPts val="0"/>
              </a:spcBef>
              <a:buClrTx/>
              <a:defRPr sz="3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Auteur et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Titre de la présentation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 defTabSz="2438400">
              <a:lnSpc>
                <a:spcPct val="90000"/>
              </a:lnSpc>
              <a:defRPr spc="-348" sz="11600"/>
            </a:lvl1pPr>
          </a:lstStyle>
          <a:p>
            <a:pPr/>
            <a:r>
              <a:t>Titre de la présentation</a:t>
            </a:r>
          </a:p>
        </p:txBody>
      </p:sp>
      <p:sp>
        <p:nvSpPr>
          <p:cNvPr id="24" name="Texte niveau 1…"/>
          <p:cNvSpPr txBox="1"/>
          <p:nvPr>
            <p:ph type="body" sz="quarter" idx="22" hasCustomPrompt="1"/>
          </p:nvPr>
        </p:nvSpPr>
        <p:spPr>
          <a:xfrm>
            <a:off x="1270000" y="6985000"/>
            <a:ext cx="21844000" cy="25146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6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la présentation</a:t>
            </a:r>
          </a:p>
        </p:txBody>
      </p:sp>
      <p:sp>
        <p:nvSpPr>
          <p:cNvPr id="2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tre titr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Nuages colorés avec une nuit étoilée et nuageuse en arrière-plan"/>
          <p:cNvSpPr/>
          <p:nvPr>
            <p:ph type="pic" idx="21"/>
          </p:nvPr>
        </p:nvSpPr>
        <p:spPr>
          <a:xfrm>
            <a:off x="7962900" y="-25400"/>
            <a:ext cx="20650200" cy="13766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3" name="Titre de diapositive"/>
          <p:cNvSpPr txBox="1"/>
          <p:nvPr>
            <p:ph type="title" hasCustomPrompt="1"/>
          </p:nvPr>
        </p:nvSpPr>
        <p:spPr>
          <a:xfrm>
            <a:off x="1270000" y="3886200"/>
            <a:ext cx="9652000" cy="3200202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34" name="Texte niveau 1…"/>
          <p:cNvSpPr txBox="1"/>
          <p:nvPr>
            <p:ph type="body" sz="quarter" idx="1" hasCustomPrompt="1"/>
          </p:nvPr>
        </p:nvSpPr>
        <p:spPr>
          <a:xfrm>
            <a:off x="1270000" y="6845300"/>
            <a:ext cx="9652000" cy="56642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0" indent="0" algn="ctr" defTabSz="825500">
              <a:spcBef>
                <a:spcPts val="0"/>
              </a:spcBef>
              <a:buClrTx/>
              <a:buSzTx/>
              <a:buNone/>
              <a:defRPr sz="54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/>
          <p:nvPr>
            <p:ph type="title" hasCustomPrompt="1"/>
          </p:nvPr>
        </p:nvSpPr>
        <p:spPr>
          <a:xfrm>
            <a:off x="1270000" y="812800"/>
            <a:ext cx="21844000" cy="1557438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43" name="Texte niveau 1…"/>
          <p:cNvSpPr txBox="1"/>
          <p:nvPr>
            <p:ph type="body" sz="quarter" idx="1" hasCustomPrompt="1"/>
          </p:nvPr>
        </p:nvSpPr>
        <p:spPr>
          <a:xfrm>
            <a:off x="1270000" y="2133600"/>
            <a:ext cx="21844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11641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7229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22817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840566" indent="-605366" algn="ctr" defTabSz="808990">
              <a:spcBef>
                <a:spcPts val="0"/>
              </a:spcBef>
              <a:buClrTx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Sous-titre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Texte niveau 1…"/>
          <p:cNvSpPr txBox="1"/>
          <p:nvPr>
            <p:ph type="body" idx="21" hasCustomPrompt="1"/>
          </p:nvPr>
        </p:nvSpPr>
        <p:spPr>
          <a:xfrm>
            <a:off x="1270000" y="4267200"/>
            <a:ext cx="21844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Texte de puce de diapositive</a:t>
            </a:r>
          </a:p>
        </p:txBody>
      </p:sp>
      <p:sp>
        <p:nvSpPr>
          <p:cNvPr id="4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 niveau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es aurores boréales sont visibles au-dessus d’un paysage neigeux de montagne"/>
          <p:cNvSpPr/>
          <p:nvPr>
            <p:ph type="pic" idx="21"/>
          </p:nvPr>
        </p:nvSpPr>
        <p:spPr>
          <a:xfrm>
            <a:off x="12204700" y="-2277534"/>
            <a:ext cx="12192000" cy="1827106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1" name="Titre de diapositive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62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Sous-titre de diapositive"/>
          <p:cNvSpPr txBox="1"/>
          <p:nvPr>
            <p:ph type="body" sz="quarter" idx="22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6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re de diapositive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72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7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re de diapositive"/>
          <p:cNvSpPr txBox="1"/>
          <p:nvPr>
            <p:ph type="title" hasCustomPrompt="1"/>
          </p:nvPr>
        </p:nvSpPr>
        <p:spPr>
          <a:xfrm>
            <a:off x="1270000" y="838200"/>
            <a:ext cx="9652000" cy="1549400"/>
          </a:xfrm>
          <a:prstGeom prst="rect">
            <a:avLst/>
          </a:prstGeom>
        </p:spPr>
        <p:txBody>
          <a:bodyPr/>
          <a:lstStyle/>
          <a:p>
            <a:pPr/>
            <a:r>
              <a:t>Titre de diapositive</a:t>
            </a:r>
          </a:p>
        </p:txBody>
      </p:sp>
      <p:sp>
        <p:nvSpPr>
          <p:cNvPr id="82" name="Texte niveau 1…"/>
          <p:cNvSpPr txBox="1"/>
          <p:nvPr>
            <p:ph type="body" sz="half" idx="1" hasCustomPrompt="1"/>
          </p:nvPr>
        </p:nvSpPr>
        <p:spPr>
          <a:xfrm>
            <a:off x="1270000" y="4267200"/>
            <a:ext cx="9652000" cy="8432800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Sous-titre de diapositive"/>
          <p:cNvSpPr txBox="1"/>
          <p:nvPr>
            <p:ph type="body" sz="quarter" idx="21" hasCustomPrompt="1"/>
          </p:nvPr>
        </p:nvSpPr>
        <p:spPr>
          <a:xfrm>
            <a:off x="1270000" y="2133600"/>
            <a:ext cx="9652000" cy="1016000"/>
          </a:xfrm>
          <a:prstGeom prst="rect">
            <a:avLst/>
          </a:prstGeom>
        </p:spPr>
        <p:txBody>
          <a:bodyPr numCol="1" spcCol="38100"/>
          <a:lstStyle>
            <a:lvl1pPr marL="0" indent="0" algn="ctr" defTabSz="808990">
              <a:spcBef>
                <a:spcPts val="0"/>
              </a:spcBef>
              <a:buClrTx/>
              <a:buSzTx/>
              <a:buNone/>
              <a:defRPr sz="5200">
                <a:solidFill>
                  <a:srgbClr val="D5D5D5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Sous-titre de diapositive</a:t>
            </a:r>
          </a:p>
        </p:txBody>
      </p:sp>
      <p:sp>
        <p:nvSpPr>
          <p:cNvPr id="8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re de section"/>
          <p:cNvSpPr txBox="1"/>
          <p:nvPr>
            <p:ph type="title" hasCustomPrompt="1"/>
          </p:nvPr>
        </p:nvSpPr>
        <p:spPr>
          <a:xfrm>
            <a:off x="1270000" y="3289300"/>
            <a:ext cx="21844000" cy="38735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pc="-348" sz="11600">
                <a:gradFill flip="none" rotWithShape="1">
                  <a:gsLst>
                    <a:gs pos="0">
                      <a:srgbClr val="00FF00"/>
                    </a:gs>
                    <a:gs pos="100000">
                      <a:srgbClr val="007DFF"/>
                    </a:gs>
                  </a:gsLst>
                  <a:lin ang="3965999" scaled="0"/>
                </a:gradFill>
              </a:defRPr>
            </a:lvl1pPr>
          </a:lstStyle>
          <a:p>
            <a:pPr/>
            <a:r>
              <a:t>Titre de section</a:t>
            </a:r>
          </a:p>
        </p:txBody>
      </p:sp>
      <p:sp>
        <p:nvSpPr>
          <p:cNvPr id="9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niveau 1…"/>
          <p:cNvSpPr txBox="1"/>
          <p:nvPr>
            <p:ph type="body" idx="1" hasCustomPrompt="1"/>
          </p:nvPr>
        </p:nvSpPr>
        <p:spPr>
          <a:xfrm>
            <a:off x="1270000" y="4269316"/>
            <a:ext cx="21844000" cy="843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2200">
            <a:normAutofit fontScale="100000" lnSpcReduction="0"/>
          </a:bodyPr>
          <a:lstStyle/>
          <a:p>
            <a:pPr/>
            <a:r>
              <a:t>Texte de puce de diapositive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exte du titre"/>
          <p:cNvSpPr txBox="1"/>
          <p:nvPr>
            <p:ph type="title"/>
          </p:nvPr>
        </p:nvSpPr>
        <p:spPr>
          <a:xfrm>
            <a:off x="3653366" y="0"/>
            <a:ext cx="19507201" cy="3673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4" name="Numéro de diapositive"/>
          <p:cNvSpPr txBox="1"/>
          <p:nvPr>
            <p:ph type="sldNum" sz="quarter" idx="2"/>
          </p:nvPr>
        </p:nvSpPr>
        <p:spPr>
          <a:xfrm>
            <a:off x="11966447" y="13065507"/>
            <a:ext cx="438405" cy="482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825500">
              <a:spcBef>
                <a:spcPts val="0"/>
              </a:spcBef>
              <a:defRPr sz="2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1pPr>
      <a:lvl2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2pPr>
      <a:lvl3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3pPr>
      <a:lvl4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4pPr>
      <a:lvl5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5pPr>
      <a:lvl6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6pPr>
      <a:lvl7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7pPr>
      <a:lvl8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8pPr>
      <a:lvl9pPr marL="0" marR="0" indent="0" algn="ctr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252" strike="noStrike" sz="84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Avenir Next Demi Bold"/>
          <a:ea typeface="Avenir Next Demi Bold"/>
          <a:cs typeface="Avenir Next Demi Bold"/>
          <a:sym typeface="Avenir Next Demi Bold"/>
        </a:defRPr>
      </a:lvl9pPr>
    </p:titleStyle>
    <p:bodyStyle>
      <a:lvl1pPr marL="558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1pPr>
      <a:lvl2pPr marL="1117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2pPr>
      <a:lvl3pPr marL="1676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3pPr>
      <a:lvl4pPr marL="2235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4pPr>
      <a:lvl5pPr marL="27940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5pPr>
      <a:lvl6pPr marL="33528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6pPr>
      <a:lvl7pPr marL="39116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7pPr>
      <a:lvl8pPr marL="44704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8pPr>
      <a:lvl9pPr marL="5029200" marR="0" indent="-558800" algn="l" defTabSz="2438400" rtl="0" latinLnBrk="0">
        <a:lnSpc>
          <a:spcPct val="100000"/>
        </a:lnSpc>
        <a:spcBef>
          <a:spcPts val="2400"/>
        </a:spcBef>
        <a:spcAft>
          <a:spcPts val="0"/>
        </a:spcAft>
        <a:buClr>
          <a:srgbClr val="FFFFFF"/>
        </a:buClr>
        <a:buSzPct val="100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Avenir Next Regular"/>
          <a:ea typeface="Avenir Next Regular"/>
          <a:cs typeface="Avenir Next Regular"/>
          <a:sym typeface="Avenir Next Regular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9.jpeg"/><Relationship Id="rId7" Type="http://schemas.openxmlformats.org/officeDocument/2006/relationships/image" Target="../media/image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Bilan de Céphalées"/>
          <p:cNvSpPr txBox="1"/>
          <p:nvPr>
            <p:ph type="title"/>
          </p:nvPr>
        </p:nvSpPr>
        <p:spPr>
          <a:xfrm>
            <a:off x="1270000" y="3289300"/>
            <a:ext cx="21844000" cy="2512353"/>
          </a:xfrm>
          <a:prstGeom prst="rect">
            <a:avLst/>
          </a:prstGeom>
        </p:spPr>
        <p:txBody>
          <a:bodyPr/>
          <a:lstStyle>
            <a:lvl1pPr>
              <a:defRPr b="1" spc="-400" u="sng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Bilan de Céphalées</a:t>
            </a:r>
          </a:p>
        </p:txBody>
      </p:sp>
      <p:sp>
        <p:nvSpPr>
          <p:cNvPr id="182" name="Auteur et date"/>
          <p:cNvSpPr txBox="1"/>
          <p:nvPr>
            <p:ph type="body" sz="quarter" idx="1"/>
          </p:nvPr>
        </p:nvSpPr>
        <p:spPr>
          <a:xfrm>
            <a:off x="10315880" y="12160429"/>
            <a:ext cx="12798120" cy="694057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Dr RIVIERRE Anne-Sophie Ateliers NRD 2025</a:t>
            </a:r>
          </a:p>
        </p:txBody>
      </p:sp>
      <p:sp>
        <p:nvSpPr>
          <p:cNvPr id="183" name="un crâne de vielle femme à 40 ans…"/>
          <p:cNvSpPr txBox="1"/>
          <p:nvPr/>
        </p:nvSpPr>
        <p:spPr>
          <a:xfrm>
            <a:off x="5270764" y="10497060"/>
            <a:ext cx="20735430" cy="1267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ctr" defTabSz="825500">
              <a:spcBef>
                <a:spcPts val="0"/>
              </a:spcBef>
              <a:defRPr sz="6400">
                <a:solidFill>
                  <a:srgbClr val="D5D5D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 crâne de vielle femme à 40 ans…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Hyperostose frontale interne"/>
          <p:cNvSpPr txBox="1"/>
          <p:nvPr>
            <p:ph type="title"/>
          </p:nvPr>
        </p:nvSpPr>
        <p:spPr>
          <a:xfrm>
            <a:off x="1270000" y="472978"/>
            <a:ext cx="21844000" cy="1557438"/>
          </a:xfrm>
          <a:prstGeom prst="rect">
            <a:avLst/>
          </a:prstGeom>
        </p:spPr>
        <p:txBody>
          <a:bodyPr/>
          <a:lstStyle>
            <a:lvl1pPr>
              <a:defRPr b="1" spc="-3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Hyperostose frontale interne</a:t>
            </a: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1189" t="0" r="1189" b="12679"/>
          <a:stretch>
            <a:fillRect/>
          </a:stretch>
        </p:blipFill>
        <p:spPr>
          <a:xfrm>
            <a:off x="13127545" y="2752893"/>
            <a:ext cx="10954265" cy="5710622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uniquement la table interne.…"/>
          <p:cNvSpPr txBox="1"/>
          <p:nvPr/>
        </p:nvSpPr>
        <p:spPr>
          <a:xfrm>
            <a:off x="1397679" y="3319667"/>
            <a:ext cx="22017180" cy="850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Appositions périostées 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Uniquement la </a:t>
            </a:r>
            <a:r>
              <a:rPr u="sng"/>
              <a:t>table</a:t>
            </a:r>
            <a:r>
              <a:t> </a:t>
            </a:r>
            <a:r>
              <a:rPr u="sng"/>
              <a:t>interne</a:t>
            </a:r>
            <a:r>
              <a:t>.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Bilaterale et symétrique.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Os frontal. +/- parietal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Femmes ++ (Action oestrogénique)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60% après 60 ans</a:t>
            </a:r>
          </a:p>
          <a:p>
            <a:pPr marL="558800" indent="-558800">
              <a:buClr>
                <a:srgbClr val="FFFFFF"/>
              </a:buClr>
              <a:buSzPct val="100000"/>
              <a:buChar char="•"/>
              <a:defRPr u="sng">
                <a:solidFill>
                  <a:srgbClr val="FAE13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Classification de Hershkowitz (1999</a:t>
            </a:r>
            <a:r>
              <a:rPr u="none"/>
              <a:t>), de A à E</a:t>
            </a:r>
            <a:endParaRPr sz="4000">
              <a:solidFill>
                <a:srgbClr val="FFFFFF"/>
              </a:solidFill>
            </a:endParaRPr>
          </a:p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Formes symptomatiques &gt; grades D </a:t>
            </a:r>
            <a:r>
              <a:rPr sz="4100"/>
              <a:t>(nodules contigus occu</a:t>
            </a:r>
            <a:r>
              <a:rPr sz="4000"/>
              <a:t>pant plus de 50 % de l’os frontal</a:t>
            </a:r>
            <a:r>
              <a:t>) et grade E </a:t>
            </a:r>
            <a:r>
              <a:rPr sz="4100"/>
              <a:t>(HFI sévère comprimant les tissus de voisinage)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HFI : mamelonnée"/>
          <p:cNvSpPr txBox="1"/>
          <p:nvPr>
            <p:ph type="title"/>
          </p:nvPr>
        </p:nvSpPr>
        <p:spPr>
          <a:xfrm>
            <a:off x="601178" y="-200146"/>
            <a:ext cx="9089383" cy="2133140"/>
          </a:xfrm>
          <a:prstGeom prst="rect">
            <a:avLst/>
          </a:prstGeom>
        </p:spPr>
        <p:txBody>
          <a:bodyPr/>
          <a:lstStyle>
            <a:lvl1pPr defTabSz="1853137">
              <a:defRPr spc="-264" sz="8816"/>
            </a:lvl1pPr>
          </a:lstStyle>
          <a:p>
            <a:pPr/>
            <a:r>
              <a:t>HFI : mamelonnée</a:t>
            </a:r>
          </a:p>
        </p:txBody>
      </p:sp>
      <p:sp>
        <p:nvSpPr>
          <p:cNvPr id="239" name="Auteur et dat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0" name="Sous-titre de la présentation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1" name="HFI 2.png" descr="HFI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9345" y="2501103"/>
            <a:ext cx="7162801" cy="6438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HFI 4.png" descr="HFI 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74238" y="501304"/>
            <a:ext cx="8582142" cy="8174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HFI 3.png" descr="HFI 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562228" y="5247661"/>
            <a:ext cx="8737601" cy="7785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HFI.png" descr="HFI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18184" y="7133167"/>
            <a:ext cx="6883401" cy="61468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7" name="3D TOF 3.jpg"/>
          <p:cNvGrpSpPr/>
          <p:nvPr/>
        </p:nvGrpSpPr>
        <p:grpSpPr>
          <a:xfrm>
            <a:off x="6359617" y="2820741"/>
            <a:ext cx="9445963" cy="8451942"/>
            <a:chOff x="0" y="0"/>
            <a:chExt cx="9445962" cy="8451941"/>
          </a:xfrm>
        </p:grpSpPr>
        <p:pic>
          <p:nvPicPr>
            <p:cNvPr id="245" name="3D TOF 3.jpg" descr="3D TOF 3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5102" t="0" r="8284" b="35000"/>
            <a:stretch>
              <a:fillRect/>
            </a:stretch>
          </p:blipFill>
          <p:spPr>
            <a:xfrm>
              <a:off x="102375" y="71662"/>
              <a:ext cx="9241211" cy="81857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6" name="3D TOF 3.jpg" descr="3D TOF 3.jp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-1" y="-1"/>
              <a:ext cx="9445963" cy="84519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8" name="lisses"/>
          <p:cNvSpPr txBox="1"/>
          <p:nvPr/>
        </p:nvSpPr>
        <p:spPr>
          <a:xfrm>
            <a:off x="13702212" y="3026883"/>
            <a:ext cx="1882065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700"/>
            </a:lvl1pPr>
          </a:lstStyle>
          <a:p>
            <a:pPr/>
            <a:r>
              <a:t>lisses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7" grpId="1"/>
      <p:bldP build="whole" bldLvl="1" animBg="1" rev="0" advAuto="0" spid="248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Hyperostose frontale inter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Hyperostose frontale interne</a:t>
            </a:r>
          </a:p>
        </p:txBody>
      </p:sp>
      <p:sp>
        <p:nvSpPr>
          <p:cNvPr id="251" name="Fréquemment asymptomatique +++…"/>
          <p:cNvSpPr txBox="1"/>
          <p:nvPr>
            <p:ph type="body" idx="1"/>
          </p:nvPr>
        </p:nvSpPr>
        <p:spPr>
          <a:xfrm>
            <a:off x="1270000" y="3069927"/>
            <a:ext cx="21844000" cy="9630073"/>
          </a:xfrm>
          <a:prstGeom prst="rect">
            <a:avLst/>
          </a:prstGeom>
        </p:spPr>
        <p:txBody>
          <a:bodyPr/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Fréquemment asymptomatique +++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4" marL="2794000" indent="-558800" algn="l" defTabSz="2438400">
              <a:spcBef>
                <a:spcPts val="2400"/>
              </a:spcBef>
              <a:buClr>
                <a:srgbClr val="FFFFFF"/>
              </a:buClr>
              <a:defRPr sz="4800" u="sng">
                <a:solidFill>
                  <a:srgbClr val="FF48E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Compression par épaississement de la calvaria. &gt; grade D et E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Céphalées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Syndrome frontal, troubles cognitifs ou manifestations psychiatriques. 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Epilepsie.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4" marL="2794000" indent="-558800" algn="l" defTabSz="2438400">
              <a:spcBef>
                <a:spcPts val="2400"/>
              </a:spcBef>
              <a:buClr>
                <a:srgbClr val="FFFFFF"/>
              </a:buClr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FF63DB"/>
                </a:solidFill>
              </a:rPr>
              <a:t>Association à des désordres métaboliques</a:t>
            </a:r>
            <a:r>
              <a:rPr>
                <a:solidFill>
                  <a:srgbClr val="FF63DB"/>
                </a:solidFill>
              </a:rPr>
              <a:t> </a:t>
            </a:r>
            <a:r>
              <a:t>(diabète, obésité) et endocrinopathies (dysthyroïdies, hirsutisme).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Hypothèses physiopathologiques : Dysfonctionnement oestrogénique.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Role de l’obésité et de la Leptine.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Hypothèses physiopathologiqu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Hypothèses physiopathologiques</a:t>
            </a:r>
          </a:p>
        </p:txBody>
      </p:sp>
      <p:sp>
        <p:nvSpPr>
          <p:cNvPr id="254" name="dysfonctionnement oestrogénique.…"/>
          <p:cNvSpPr txBox="1"/>
          <p:nvPr>
            <p:ph type="body" idx="1"/>
          </p:nvPr>
        </p:nvSpPr>
        <p:spPr>
          <a:xfrm>
            <a:off x="1270000" y="3510557"/>
            <a:ext cx="21844000" cy="9189443"/>
          </a:xfrm>
          <a:prstGeom prst="rect">
            <a:avLst/>
          </a:prstGeom>
        </p:spPr>
        <p:txBody>
          <a:bodyPr/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500">
                <a:solidFill>
                  <a:srgbClr val="FAE132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dysfonctionnement oestrogénique.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500" u="sng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Etudes Anthropologiques</a:t>
            </a:r>
            <a:r>
              <a:rPr u="none"/>
              <a:t>: </a:t>
            </a:r>
            <a:r>
              <a:rPr sz="4000" u="none"/>
              <a:t>retrouvée au Nouveau-Mexique et en Syrie chez des femmes, avec ménarche précoce, pauciparité et ménopause tardive, régime alimentaire riche en phyto-œstrogènes et apports caloriques élevés.</a:t>
            </a:r>
            <a:endParaRPr sz="4000"/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5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rôle de l’obésité.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5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action de la Leptine —&gt; ostéoformation.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5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rare chez l’homme sauf en cas d’hypogonadisme.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Diagnostics différentie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-300" sz="73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Diagnostics différentiels</a:t>
            </a:r>
          </a:p>
        </p:txBody>
      </p:sp>
      <p:sp>
        <p:nvSpPr>
          <p:cNvPr id="257" name="méningiome, Paget, ostéome, dysplasie fibreuse…"/>
          <p:cNvSpPr txBox="1"/>
          <p:nvPr>
            <p:ph type="body" sz="quarter" idx="1"/>
          </p:nvPr>
        </p:nvSpPr>
        <p:spPr>
          <a:xfrm>
            <a:off x="1270000" y="3909340"/>
            <a:ext cx="21844000" cy="1557438"/>
          </a:xfrm>
          <a:prstGeom prst="rect">
            <a:avLst/>
          </a:prstGeom>
        </p:spPr>
        <p:txBody>
          <a:bodyPr/>
          <a:lstStyle>
            <a:lvl1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DE5DF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Méningiome, Paget, ostéome, dysplasie fibreuse.</a:t>
            </a:r>
          </a:p>
        </p:txBody>
      </p:sp>
      <p:sp>
        <p:nvSpPr>
          <p:cNvPr id="258" name="Causes secondaires d’hyperostose: Hyperparathyroïdie, Acromégalie, tumeur neuroendocrine."/>
          <p:cNvSpPr txBox="1"/>
          <p:nvPr/>
        </p:nvSpPr>
        <p:spPr>
          <a:xfrm>
            <a:off x="1205378" y="5739522"/>
            <a:ext cx="21782882" cy="1478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558800" indent="-558800">
              <a:buClr>
                <a:srgbClr val="FFFFFF"/>
              </a:buClr>
              <a:buSzPct val="100000"/>
              <a:buChar char="•"/>
              <a:defRPr>
                <a:solidFill>
                  <a:srgbClr val="FAE13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EA52F6"/>
                </a:solidFill>
              </a:rPr>
              <a:t>Causes secondaires d’hyperostose: </a:t>
            </a:r>
            <a:r>
              <a:rPr>
                <a:solidFill>
                  <a:srgbClr val="FFFFFF"/>
                </a:solidFill>
              </a:rPr>
              <a:t>Hyperparathyroïdie</a:t>
            </a:r>
            <a:r>
              <a:rPr>
                <a:solidFill>
                  <a:srgbClr val="FCFF98"/>
                </a:solidFill>
              </a:rPr>
              <a:t>, </a:t>
            </a:r>
            <a:r>
              <a:rPr>
                <a:solidFill>
                  <a:srgbClr val="FFFFFF"/>
                </a:solidFill>
              </a:rPr>
              <a:t>Acromégalie, tumeur neuroendocrine.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LOLA 28 ans"/>
          <p:cNvSpPr txBox="1"/>
          <p:nvPr>
            <p:ph type="title"/>
          </p:nvPr>
        </p:nvSpPr>
        <p:spPr>
          <a:xfrm>
            <a:off x="-425012" y="442468"/>
            <a:ext cx="7782850" cy="1462659"/>
          </a:xfrm>
          <a:prstGeom prst="rect">
            <a:avLst/>
          </a:prstGeom>
        </p:spPr>
        <p:txBody>
          <a:bodyPr/>
          <a:lstStyle>
            <a:lvl1pPr defTabSz="2389572">
              <a:defRPr spc="-235" sz="7840"/>
            </a:lvl1pPr>
          </a:lstStyle>
          <a:p>
            <a:pPr/>
            <a:r>
              <a:t>LOLA 28 ans</a:t>
            </a:r>
          </a:p>
        </p:txBody>
      </p:sp>
      <p:sp>
        <p:nvSpPr>
          <p:cNvPr id="261" name="Auteur et dat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2" name="Sous-titre de la présentation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63" name="coro T2 2.png" descr="coro T2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43162" y="5277738"/>
            <a:ext cx="8687863" cy="82380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sag T1.png" descr="sag T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67054" y="1804899"/>
            <a:ext cx="8516371" cy="68301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coro T1 gado.png" descr="coro T1 gado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80069" y="7096688"/>
            <a:ext cx="6780367" cy="6432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ag T1 gado.png" descr="sag T1 gad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202779" y="7557596"/>
            <a:ext cx="6404840" cy="62418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coro T2.png" descr="coro T2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1986" y="1983743"/>
            <a:ext cx="9862150" cy="89781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sag T1 2.png" descr="sag T1 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3974723" y="516984"/>
            <a:ext cx="10685641" cy="8817714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ACROMEGALIE"/>
          <p:cNvSpPr txBox="1"/>
          <p:nvPr/>
        </p:nvSpPr>
        <p:spPr>
          <a:xfrm>
            <a:off x="8146423" y="678885"/>
            <a:ext cx="6960703" cy="989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3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ACROMEGALIE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5" grpId="2"/>
      <p:bldP build="whole" bldLvl="1" animBg="1" rev="0" advAuto="0" spid="266" grpId="3"/>
      <p:bldP build="whole" bldLvl="1" animBg="1" rev="0" advAuto="0" spid="267" grpId="4"/>
      <p:bldP build="whole" bldLvl="1" animBg="1" rev="0" advAuto="0" spid="263" grpId="1"/>
      <p:bldP build="whole" bldLvl="1" animBg="1" rev="0" advAuto="0" spid="268" grpId="5"/>
      <p:bldP build="whole" bldLvl="1" animBg="1" rev="0" advAuto="0" spid="269" grpId="6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Diagnostics différentiel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-300" sz="73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Diagnostics différentiels</a:t>
            </a:r>
          </a:p>
        </p:txBody>
      </p:sp>
      <p:sp>
        <p:nvSpPr>
          <p:cNvPr id="272" name="méningiome, Paget, ostéome, dysplasie fibreuse…"/>
          <p:cNvSpPr txBox="1"/>
          <p:nvPr>
            <p:ph type="body" idx="1"/>
          </p:nvPr>
        </p:nvSpPr>
        <p:spPr>
          <a:xfrm>
            <a:off x="1270000" y="3909340"/>
            <a:ext cx="21844000" cy="8790660"/>
          </a:xfrm>
          <a:prstGeom prst="rect">
            <a:avLst/>
          </a:prstGeom>
        </p:spPr>
        <p:txBody>
          <a:bodyPr/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E84EF7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Méningiome, Paget, ostéome, dysplasie fibreuse.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AE13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E856F6"/>
                </a:solidFill>
              </a:rPr>
              <a:t>Causes secondaires d’hyperostose: </a:t>
            </a:r>
            <a:r>
              <a:rPr>
                <a:solidFill>
                  <a:srgbClr val="FFFFFF"/>
                </a:solidFill>
              </a:rPr>
              <a:t>Acromégalie, tumeur neuroendocrine, Hyperparathyroïdie.</a:t>
            </a:r>
            <a:endParaRPr>
              <a:solidFill>
                <a:srgbClr val="FFFFFF"/>
              </a:solidFill>
            </a:endParaRP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3300">
                <a:solidFill>
                  <a:srgbClr val="FAE132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FFFFFF"/>
              </a:solidFill>
            </a:endParaRPr>
          </a:p>
          <a:p>
            <a:pPr marL="596053" indent="-596053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AE13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solidFill>
                  <a:srgbClr val="F444FF"/>
                </a:solidFill>
              </a:rPr>
              <a:t>Métastase de cancer ostéophile</a:t>
            </a:r>
            <a:r>
              <a:rPr sz="4500">
                <a:solidFill>
                  <a:srgbClr val="FFFFFF"/>
                </a:solidFill>
              </a:rPr>
              <a:t> : difficulté diagnostic à la </a:t>
            </a:r>
            <a:r>
              <a:rPr i="1" sz="4500">
                <a:solidFill>
                  <a:srgbClr val="FFFFFF"/>
                </a:solidFill>
              </a:rPr>
              <a:t>scintigraphie biphosphonate.</a:t>
            </a:r>
            <a:endParaRPr i="1" sz="4500">
              <a:solidFill>
                <a:srgbClr val="FFFFFF"/>
              </a:solidFill>
            </a:endParaRPr>
          </a:p>
          <a:p>
            <a:pPr lvl="1" marL="1117600" indent="-558800" algn="l" defTabSz="2438400">
              <a:spcBef>
                <a:spcPts val="2400"/>
              </a:spcBef>
              <a:buClr>
                <a:srgbClr val="FFFFFF"/>
              </a:buClr>
              <a:defRPr sz="4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Réaction d</a:t>
            </a:r>
            <a:r>
              <a:rPr b="1" u="sng"/>
              <a:t>’hyperostéoblastose</a:t>
            </a:r>
            <a:r>
              <a:t> : fixe scinti.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yndrome de Morgagni-Stewart-Morel"/>
          <p:cNvSpPr txBox="1"/>
          <p:nvPr>
            <p:ph type="title"/>
          </p:nvPr>
        </p:nvSpPr>
        <p:spPr>
          <a:xfrm>
            <a:off x="1270000" y="1862881"/>
            <a:ext cx="21844000" cy="1557438"/>
          </a:xfrm>
          <a:prstGeom prst="rect">
            <a:avLst/>
          </a:prstGeom>
        </p:spPr>
        <p:txBody>
          <a:bodyPr/>
          <a:lstStyle>
            <a:lvl1pPr>
              <a:defRPr b="1" spc="-3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9222A5"/>
                    </a:gs>
                  </a:gsLst>
                  <a:lin ang="5400000" scaled="0"/>
                </a:gra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Syndrome de Morgagni-Stewart-Morel</a:t>
            </a:r>
          </a:p>
        </p:txBody>
      </p:sp>
      <p:sp>
        <p:nvSpPr>
          <p:cNvPr id="275" name="Sous-titre de diapositiv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6" name="triade symptomatique:…"/>
          <p:cNvSpPr txBox="1"/>
          <p:nvPr>
            <p:ph type="body" idx="21"/>
          </p:nvPr>
        </p:nvSpPr>
        <p:spPr>
          <a:xfrm>
            <a:off x="1270000" y="5289019"/>
            <a:ext cx="21844000" cy="74109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558800" indent="-558800">
              <a:defRPr sz="4900">
                <a:solidFill>
                  <a:srgbClr val="D856F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Triade symptomatique:</a:t>
            </a:r>
          </a:p>
          <a:p>
            <a:pPr lvl="8">
              <a:defRPr>
                <a:latin typeface="Arial"/>
                <a:ea typeface="Arial"/>
                <a:cs typeface="Arial"/>
                <a:sym typeface="Arial"/>
              </a:defRPr>
            </a:pPr>
            <a:r>
              <a:t>Hyperostose frontale interne</a:t>
            </a:r>
          </a:p>
          <a:p>
            <a:pPr lvl="8"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Troubles endocriniens (obésité, DB T2)</a:t>
            </a:r>
          </a:p>
          <a:p>
            <a:pPr lvl="8">
              <a:defRPr>
                <a:latin typeface="Arial"/>
                <a:ea typeface="Arial"/>
                <a:cs typeface="Arial"/>
                <a:sym typeface="Arial"/>
              </a:defRPr>
            </a:pPr>
            <a:r>
              <a:t>Troubles neurologiques (céphalées, Troubles cognitifs, épilepsie…)</a:t>
            </a:r>
            <a:endParaRPr sz="5000"/>
          </a:p>
          <a:p>
            <a:pPr>
              <a:defRPr sz="1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IRM cérébra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-3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IRM cérébrale</a:t>
            </a:r>
          </a:p>
        </p:txBody>
      </p:sp>
      <p:sp>
        <p:nvSpPr>
          <p:cNvPr id="186" name="Femme de 44 ans…"/>
          <p:cNvSpPr txBox="1"/>
          <p:nvPr>
            <p:ph type="body" idx="21"/>
          </p:nvPr>
        </p:nvSpPr>
        <p:spPr>
          <a:xfrm>
            <a:off x="2357139" y="3311921"/>
            <a:ext cx="20756862" cy="93880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Femme de 41 ans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« Bilan de céphalées chroniques »</a:t>
            </a:r>
          </a:p>
          <a:p>
            <a:pPr>
              <a:defRPr u="sng">
                <a:latin typeface="Arial"/>
                <a:ea typeface="Arial"/>
                <a:cs typeface="Arial"/>
                <a:sym typeface="Arial"/>
              </a:defRPr>
            </a:pPr>
            <a:r>
              <a:t>ATCD</a:t>
            </a:r>
            <a:r>
              <a:rPr u="none"/>
              <a:t> : DB type 2 et obésité.</a:t>
            </a:r>
            <a:endParaRPr u="none"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u="sng"/>
              <a:t>Anamnèse</a:t>
            </a:r>
            <a:r>
              <a:t>: céphalées depuis des années, déjà explorées.</a:t>
            </a:r>
          </a:p>
          <a:p>
            <a:pPr marL="0" indent="0">
              <a:buClrTx/>
              <a:buSzTx/>
              <a:buNone/>
              <a:defRPr>
                <a:latin typeface="Arial"/>
                <a:ea typeface="Arial"/>
                <a:cs typeface="Arial"/>
                <a:sym typeface="Arial"/>
              </a:defRPr>
            </a:pPr>
            <a:r>
              <a:t>Notion d’ancien TDM avec Résultat : crâne de femme agée…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 u="sng"/>
              <a:t>Sémiologie</a:t>
            </a:r>
            <a:r>
              <a:t>: céphalées plutôt frontales.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Pas de caractère positionnel. Pas matinales.</a:t>
            </a: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De plus en plus invalidantes, récurrentes et persistantes.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e de puce de diapositiv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89" name="Capture d’écran 2025-06-20 130145.jpg" descr="Capture d’écran 2025-06-20 130145.jpg"/>
          <p:cNvPicPr>
            <a:picLocks noChangeAspect="1"/>
          </p:cNvPicPr>
          <p:nvPr/>
        </p:nvPicPr>
        <p:blipFill>
          <a:blip r:embed="rId2">
            <a:extLst/>
          </a:blip>
          <a:srcRect l="7007" t="0" r="0" b="7798"/>
          <a:stretch>
            <a:fillRect/>
          </a:stretch>
        </p:blipFill>
        <p:spPr>
          <a:xfrm>
            <a:off x="1507101" y="1657112"/>
            <a:ext cx="9977304" cy="102251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Flair.jpg" descr="Flair.jpg"/>
          <p:cNvPicPr>
            <a:picLocks noChangeAspect="1"/>
          </p:cNvPicPr>
          <p:nvPr/>
        </p:nvPicPr>
        <p:blipFill>
          <a:blip r:embed="rId3">
            <a:extLst/>
          </a:blip>
          <a:srcRect l="5395" t="1132" r="2326" b="8379"/>
          <a:stretch>
            <a:fillRect/>
          </a:stretch>
        </p:blipFill>
        <p:spPr>
          <a:xfrm>
            <a:off x="13381449" y="2202175"/>
            <a:ext cx="9701963" cy="1051765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"/>
          <p:cNvSpPr/>
          <p:nvPr/>
        </p:nvSpPr>
        <p:spPr>
          <a:xfrm>
            <a:off x="9889668" y="1486299"/>
            <a:ext cx="1703122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2" name="Rectangle"/>
          <p:cNvSpPr/>
          <p:nvPr/>
        </p:nvSpPr>
        <p:spPr>
          <a:xfrm>
            <a:off x="21726164" y="2013584"/>
            <a:ext cx="1368378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re de diaposi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5" name="Sous-titre de diapositiv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6" name="Texte de puce de diapositiv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7" name="ax FLAIR.jpg" descr="ax FLAIR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0923" y="265977"/>
            <a:ext cx="5352771" cy="64197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Ax FLAIR 8.jpg" descr="Ax FLAIR 8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245293" y="6876474"/>
            <a:ext cx="5605544" cy="6726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Ax FLAIR 6.jpg" descr="Ax FLAIR 6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082725" y="6605791"/>
            <a:ext cx="5853582" cy="69124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Ax FLAIR 5.jpg" descr="Ax FLAIR 5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246604" y="6684330"/>
            <a:ext cx="5704937" cy="6755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Ax FLAIR 4.jpg" descr="Ax FLAIR 4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522058" y="98162"/>
            <a:ext cx="5690896" cy="6917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Ax Flair 3.jpg" descr="Ax Flair 3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0605665" y="224142"/>
            <a:ext cx="5386249" cy="67516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Ax Flair 2.jpg" descr="Ax Flair 2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671982" y="346998"/>
            <a:ext cx="5386249" cy="64197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re de diaposi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Sous-titre de diapositive"/>
          <p:cNvSpPr txBox="1"/>
          <p:nvPr>
            <p:ph type="body" sz="quarter" idx="1"/>
          </p:nvPr>
        </p:nvSpPr>
        <p:spPr>
          <a:xfrm>
            <a:off x="1092200" y="2311400"/>
            <a:ext cx="21844000" cy="1016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Texte de puce de diapositive"/>
          <p:cNvSpPr txBox="1"/>
          <p:nvPr>
            <p:ph type="body" idx="21"/>
          </p:nvPr>
        </p:nvSpPr>
        <p:spPr>
          <a:xfrm>
            <a:off x="1270000" y="4271367"/>
            <a:ext cx="21844000" cy="843280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8" name="coro T2.jpg" descr="coro T2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693"/>
          <a:stretch>
            <a:fillRect/>
          </a:stretch>
        </p:blipFill>
        <p:spPr>
          <a:xfrm>
            <a:off x="11515586" y="25484"/>
            <a:ext cx="7125834" cy="78295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coro.jpg" descr="coro.jp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1523"/>
          <a:stretch>
            <a:fillRect/>
          </a:stretch>
        </p:blipFill>
        <p:spPr>
          <a:xfrm>
            <a:off x="1353800" y="-270138"/>
            <a:ext cx="7561262" cy="8131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coro T2_ 4.jpg" descr="coro T2_ 4.jpg"/>
          <p:cNvPicPr>
            <a:picLocks noChangeAspect="1"/>
          </p:cNvPicPr>
          <p:nvPr/>
        </p:nvPicPr>
        <p:blipFill>
          <a:blip r:embed="rId4">
            <a:extLst/>
          </a:blip>
          <a:srcRect l="0" t="0" r="2944" b="15525"/>
          <a:stretch>
            <a:fillRect/>
          </a:stretch>
        </p:blipFill>
        <p:spPr>
          <a:xfrm>
            <a:off x="15749342" y="6441104"/>
            <a:ext cx="6881053" cy="7386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coroT2 _ 3.jpg" descr="coroT2 _ 3.jpg"/>
          <p:cNvPicPr>
            <a:picLocks noChangeAspect="1"/>
          </p:cNvPicPr>
          <p:nvPr/>
        </p:nvPicPr>
        <p:blipFill>
          <a:blip r:embed="rId5">
            <a:extLst/>
          </a:blip>
          <a:srcRect l="0" t="0" r="0" b="15469"/>
          <a:stretch>
            <a:fillRect/>
          </a:stretch>
        </p:blipFill>
        <p:spPr>
          <a:xfrm>
            <a:off x="5952937" y="6292019"/>
            <a:ext cx="7227941" cy="76847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itre de diaposi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4" name="Sous-titre de diapositiv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Texte de puce de diapositiv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6" name="SWI.jpg" descr="SWI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4406" y="713475"/>
            <a:ext cx="8340411" cy="97349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3D TOF.jpg" descr="3D TOF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64813" y="559152"/>
            <a:ext cx="7485537" cy="97349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vidéo-collée.png" descr="vidéo-collé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94773" y="3786102"/>
            <a:ext cx="7005752" cy="93949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itre de diaposi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1" name="Sous-titre de diapositive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2" name="Texte de puce de diapositiv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3" name="coro.jpg" descr="coro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1523"/>
          <a:stretch>
            <a:fillRect/>
          </a:stretch>
        </p:blipFill>
        <p:spPr>
          <a:xfrm>
            <a:off x="9013608" y="237085"/>
            <a:ext cx="8131958" cy="874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3D TOF 2.jpg" descr="3D TOF 2.jp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5928"/>
          <a:stretch>
            <a:fillRect/>
          </a:stretch>
        </p:blipFill>
        <p:spPr>
          <a:xfrm>
            <a:off x="16204446" y="5388724"/>
            <a:ext cx="8345652" cy="8269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sag t1.jpg" descr="sag t1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8667" y="478885"/>
            <a:ext cx="8132059" cy="8753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sag T1 é .jpg" descr="sag T1 é .jpg"/>
          <p:cNvPicPr>
            <a:picLocks noChangeAspect="1"/>
          </p:cNvPicPr>
          <p:nvPr/>
        </p:nvPicPr>
        <p:blipFill>
          <a:blip r:embed="rId5">
            <a:extLst/>
          </a:blip>
          <a:srcRect l="0" t="0" r="9440" b="30234"/>
          <a:stretch>
            <a:fillRect/>
          </a:stretch>
        </p:blipFill>
        <p:spPr>
          <a:xfrm>
            <a:off x="2672859" y="6569808"/>
            <a:ext cx="7861536" cy="67267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yndrome de Morgagni-Stewart-Morel"/>
          <p:cNvSpPr txBox="1"/>
          <p:nvPr>
            <p:ph type="title"/>
          </p:nvPr>
        </p:nvSpPr>
        <p:spPr>
          <a:xfrm>
            <a:off x="1270000" y="2282001"/>
            <a:ext cx="21844000" cy="1557438"/>
          </a:xfrm>
          <a:prstGeom prst="rect">
            <a:avLst/>
          </a:prstGeom>
        </p:spPr>
        <p:txBody>
          <a:bodyPr/>
          <a:lstStyle>
            <a:lvl1pPr>
              <a:defRPr b="1" spc="-300">
                <a:gradFill flip="none" rotWithShape="1">
                  <a:gsLst>
                    <a:gs pos="0">
                      <a:srgbClr val="FFFFFF"/>
                    </a:gs>
                    <a:gs pos="100000">
                      <a:srgbClr val="B73FC1"/>
                    </a:gs>
                  </a:gsLst>
                  <a:lin ang="5400000" scaled="0"/>
                </a:gra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Syndrome de Morgagni-Stewart-Morel</a:t>
            </a:r>
          </a:p>
        </p:txBody>
      </p:sp>
      <p:sp>
        <p:nvSpPr>
          <p:cNvPr id="229" name="Hyperostose frontale interne précoce.…"/>
          <p:cNvSpPr txBox="1"/>
          <p:nvPr>
            <p:ph type="body" idx="1"/>
          </p:nvPr>
        </p:nvSpPr>
        <p:spPr>
          <a:xfrm>
            <a:off x="1270000" y="4914974"/>
            <a:ext cx="21844000" cy="7785026"/>
          </a:xfrm>
          <a:prstGeom prst="rect">
            <a:avLst/>
          </a:prstGeom>
        </p:spPr>
        <p:txBody>
          <a:bodyPr/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Femme jeune.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Symptômes Neuro :</a:t>
            </a:r>
            <a:r>
              <a:rPr sz="4000"/>
              <a:t> </a:t>
            </a:r>
            <a:r>
              <a:t>Céphalées 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Hyperostose frontale interne précoce.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5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Troubles métaboliques et endocriniens (obésité, diabète et hirsutisme).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Historiqu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Historique</a:t>
            </a:r>
          </a:p>
        </p:txBody>
      </p:sp>
      <p:sp>
        <p:nvSpPr>
          <p:cNvPr id="232" name="1765 Morgagni : triade Hypersostose /obésité /virilisme…"/>
          <p:cNvSpPr txBox="1"/>
          <p:nvPr>
            <p:ph type="body" idx="1"/>
          </p:nvPr>
        </p:nvSpPr>
        <p:spPr>
          <a:xfrm>
            <a:off x="792268" y="2760523"/>
            <a:ext cx="21844002" cy="11791338"/>
          </a:xfrm>
          <a:prstGeom prst="rect">
            <a:avLst/>
          </a:prstGeom>
        </p:spPr>
        <p:txBody>
          <a:bodyPr/>
          <a:lstStyle/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b="1"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1765</a:t>
            </a:r>
            <a:r>
              <a:rPr b="0"/>
              <a:t> </a:t>
            </a:r>
            <a:r>
              <a:t>Morgagni</a:t>
            </a:r>
            <a:r>
              <a:rPr b="0"/>
              <a:t> : triade Hypersostose /obésité /virilisme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b="1"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1928-1930</a:t>
            </a:r>
            <a:r>
              <a:rPr b="0"/>
              <a:t> </a:t>
            </a:r>
            <a:r>
              <a:t>Stewart et Morel </a:t>
            </a:r>
            <a:r>
              <a:rPr b="0"/>
              <a:t>: hyperostose / cas psychiatriques</a:t>
            </a:r>
          </a:p>
          <a:p>
            <a:pPr lvl="2" marL="1676400" indent="-558800" algn="l" defTabSz="2438400">
              <a:spcBef>
                <a:spcPts val="2400"/>
              </a:spcBef>
              <a:buClr>
                <a:srgbClr val="FFFFFF"/>
              </a:buClr>
              <a:defRPr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définition du syndrome associant Hyperostose / trouble endocriniens et troubles neuropsychiatriques.</a:t>
            </a: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  <a:p>
            <a:pPr marL="558800" indent="-558800" algn="l" defTabSz="2438400">
              <a:spcBef>
                <a:spcPts val="2400"/>
              </a:spcBef>
              <a:buClr>
                <a:srgbClr val="FFFFFF"/>
              </a:buClr>
              <a:buSzPct val="100000"/>
              <a:buChar char="•"/>
              <a:defRPr sz="48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  <a:r>
              <a:t>série autopsiques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FFFFFF"/>
      </a:dk1>
      <a:lt1>
        <a:srgbClr val="D000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D000FF"/>
            </a:solidFill>
            <a:effectLst/>
            <a:uFillTx/>
            <a:latin typeface="Avenir Next Demi Bold"/>
            <a:ea typeface="Avenir Next Demi Bold"/>
            <a:cs typeface="Avenir Next Demi Bold"/>
            <a:sym typeface="Avenir Next Demi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D000FF"/>
            </a:solidFill>
            <a:effectLst/>
            <a:uFillTx/>
            <a:latin typeface="Avenir Next Demi Bold"/>
            <a:ea typeface="Avenir Next Demi Bold"/>
            <a:cs typeface="Avenir Next Demi Bold"/>
            <a:sym typeface="Avenir Next Demi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2_ColorGradient">
  <a:themeElements>
    <a:clrScheme name="22_ColorGradien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2_ColorGradien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2_Color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D000FF"/>
            </a:solidFill>
            <a:effectLst/>
            <a:uFillTx/>
            <a:latin typeface="Avenir Next Demi Bold"/>
            <a:ea typeface="Avenir Next Demi Bold"/>
            <a:cs typeface="Avenir Next Demi Bold"/>
            <a:sym typeface="Avenir Next Demi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4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D000FF"/>
            </a:solidFill>
            <a:effectLst/>
            <a:uFillTx/>
            <a:latin typeface="Avenir Next Demi Bold"/>
            <a:ea typeface="Avenir Next Demi Bold"/>
            <a:cs typeface="Avenir Next Demi Bold"/>
            <a:sym typeface="Avenir Next Demi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0AF7FA42-446A-4EDE-9DEA-DF82C4CA6587}"/>
</file>

<file path=customXml/itemProps2.xml><?xml version="1.0" encoding="utf-8"?>
<ds:datastoreItem xmlns:ds="http://schemas.openxmlformats.org/officeDocument/2006/customXml" ds:itemID="{7E311BAA-F92C-4805-98A5-64CC747FEFDB}"/>
</file>

<file path=customXml/itemProps3.xml><?xml version="1.0" encoding="utf-8"?>
<ds:datastoreItem xmlns:ds="http://schemas.openxmlformats.org/officeDocument/2006/customXml" ds:itemID="{69845376-13E4-4FF2-9E14-7F3858E2B88F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