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8.xml" ContentType="application/vnd.openxmlformats-officedocument.presentationml.slide+xml"/>
  <Override PartName="/ppt/slides/slide33.xml" ContentType="application/vnd.openxmlformats-officedocument.presentationml.slide+xml"/>
  <Override PartName="/ppt/slides/slide31.xml" ContentType="application/vnd.openxmlformats-officedocument.presentationml.slide+xml"/>
  <Override PartName="/ppt/slides/slide34.xml" ContentType="application/vnd.openxmlformats-officedocument.presentationml.slide+xml"/>
  <Override PartName="/ppt/slides/slide32.xml" ContentType="application/vnd.openxmlformats-officedocument.presentationml.slide+xml"/>
  <Override PartName="/ppt/notesSlides/notesSlide27.xml" ContentType="application/vnd.openxmlformats-officedocument.presentationml.notesSlide+xml"/>
  <Override PartName="/ppt/notesSlides/notesSlide2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2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316" r:id="rId2"/>
    <p:sldId id="267" r:id="rId3"/>
    <p:sldId id="296" r:id="rId4"/>
    <p:sldId id="295" r:id="rId5"/>
    <p:sldId id="286" r:id="rId6"/>
    <p:sldId id="289" r:id="rId7"/>
    <p:sldId id="264" r:id="rId8"/>
    <p:sldId id="265" r:id="rId9"/>
    <p:sldId id="315" r:id="rId10"/>
    <p:sldId id="299" r:id="rId11"/>
    <p:sldId id="300" r:id="rId12"/>
    <p:sldId id="301" r:id="rId13"/>
    <p:sldId id="304" r:id="rId14"/>
    <p:sldId id="302" r:id="rId15"/>
    <p:sldId id="303" r:id="rId16"/>
    <p:sldId id="297" r:id="rId17"/>
    <p:sldId id="279" r:id="rId18"/>
    <p:sldId id="268" r:id="rId19"/>
    <p:sldId id="306" r:id="rId20"/>
    <p:sldId id="269" r:id="rId21"/>
    <p:sldId id="270" r:id="rId22"/>
    <p:sldId id="273" r:id="rId23"/>
    <p:sldId id="272" r:id="rId24"/>
    <p:sldId id="271" r:id="rId25"/>
    <p:sldId id="274" r:id="rId26"/>
    <p:sldId id="275" r:id="rId27"/>
    <p:sldId id="307" r:id="rId28"/>
    <p:sldId id="319" r:id="rId29"/>
    <p:sldId id="320" r:id="rId30"/>
    <p:sldId id="325" r:id="rId31"/>
    <p:sldId id="326" r:id="rId32"/>
    <p:sldId id="327" r:id="rId33"/>
    <p:sldId id="328" r:id="rId34"/>
    <p:sldId id="329" r:id="rId35"/>
    <p:sldId id="318" r:id="rId36"/>
    <p:sldId id="317" r:id="rId37"/>
    <p:sldId id="293" r:id="rId3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AFEE"/>
    <a:srgbClr val="B294EA"/>
    <a:srgbClr val="C8A4EC"/>
    <a:srgbClr val="FF8AD8"/>
    <a:srgbClr val="E97B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04"/>
    <p:restoredTop sz="61263"/>
  </p:normalViewPr>
  <p:slideViewPr>
    <p:cSldViewPr snapToGrid="0">
      <p:cViewPr>
        <p:scale>
          <a:sx n="68" d="100"/>
          <a:sy n="68" d="100"/>
        </p:scale>
        <p:origin x="1064" y="168"/>
      </p:cViewPr>
      <p:guideLst>
        <p:guide orient="horz" pos="2092"/>
        <p:guide pos="386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3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F141D6-6F59-5A4A-A3C5-C2A92187BDB9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5212E-BA40-5841-B014-DDA904BEBD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6386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83831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Affection inflammatoire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multisystémique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caractérisée par des granulomes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épithélioïdes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sans nécrose caséeuse</a:t>
            </a:r>
            <a:endParaRPr lang="fr-FR" sz="1200" b="1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sz="1200" b="1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Spectre très large des </a:t>
            </a:r>
            <a:r>
              <a:rPr lang="fr-FR" sz="1200" b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mofifications</a:t>
            </a:r>
            <a:r>
              <a:rPr lang="fr-F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IRM. Classiquement rehaussement micronodulaire ou linéaire des leptoméninges/ ou des </a:t>
            </a:r>
            <a:r>
              <a:rPr lang="fr-FR" sz="1200" b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pachyméninges</a:t>
            </a:r>
            <a:r>
              <a:rPr lang="fr-F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avec extension </a:t>
            </a:r>
            <a:r>
              <a:rPr lang="fr-FR" sz="1200" b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intraparenchymateuse</a:t>
            </a:r>
            <a:r>
              <a:rPr lang="fr-F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fr-FR" sz="1200" b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contiguité</a:t>
            </a:r>
            <a:r>
              <a:rPr lang="fr-F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possible le long des espaces de Virchow Robin. Atteinte médullaire habituelle. </a:t>
            </a:r>
          </a:p>
          <a:p>
            <a:endParaRPr lang="fr-FR" dirty="0"/>
          </a:p>
          <a:p>
            <a:r>
              <a:rPr lang="fr-FR" dirty="0" err="1"/>
              <a:t>Sarcoidose</a:t>
            </a:r>
            <a:r>
              <a:rPr lang="fr-FR" dirty="0"/>
              <a:t> : ICI pas d’atteinte méningée, pas d’atteinte salivaire</a:t>
            </a:r>
          </a:p>
          <a:p>
            <a:endParaRPr lang="fr-FR" dirty="0"/>
          </a:p>
          <a:p>
            <a:r>
              <a:rPr lang="fr-FR" dirty="0"/>
              <a:t>Lésions </a:t>
            </a:r>
            <a:r>
              <a:rPr lang="fr-FR" dirty="0" err="1"/>
              <a:t>intraparenchymateuses</a:t>
            </a:r>
            <a:r>
              <a:rPr lang="fr-FR" dirty="0"/>
              <a:t> : </a:t>
            </a:r>
          </a:p>
          <a:p>
            <a:r>
              <a:rPr lang="fr-FR" dirty="0"/>
              <a:t>Des lésions </a:t>
            </a:r>
            <a:r>
              <a:rPr lang="fr-FR" dirty="0" err="1"/>
              <a:t>infiltrantes</a:t>
            </a:r>
            <a:r>
              <a:rPr lang="fr-FR" dirty="0"/>
              <a:t> et </a:t>
            </a:r>
            <a:r>
              <a:rPr lang="fr-FR" dirty="0" err="1"/>
              <a:t>pseudotumorales</a:t>
            </a:r>
            <a:r>
              <a:rPr lang="fr-FR" dirty="0"/>
              <a:t> se présentent sous la forme de nodules multiples disséminés ou </a:t>
            </a:r>
            <a:r>
              <a:rPr lang="fr-FR" dirty="0" err="1"/>
              <a:t>calescents</a:t>
            </a:r>
            <a:r>
              <a:rPr lang="fr-FR" dirty="0"/>
              <a:t>, de rehaussement homogène (nodulaire) ou hétérogène. Œdème et effet de masse discret. Un rehaussement </a:t>
            </a:r>
            <a:r>
              <a:rPr lang="fr-FR" dirty="0" err="1"/>
              <a:t>leptoméningé</a:t>
            </a:r>
            <a:r>
              <a:rPr lang="fr-FR" dirty="0"/>
              <a:t> est souvent associé car l’atteinte méningée est préalable. des localisations aux parois ventriculaires, au tronc cérébral, à la région pinéale et au cervelet ont également été décrites. IRM médullaire : lésions </a:t>
            </a:r>
            <a:r>
              <a:rPr lang="fr-FR" dirty="0" err="1"/>
              <a:t>leptoméningées</a:t>
            </a:r>
            <a:r>
              <a:rPr lang="fr-FR" dirty="0"/>
              <a:t> </a:t>
            </a:r>
            <a:r>
              <a:rPr lang="fr-FR" dirty="0" err="1"/>
              <a:t>médulloradiculaires</a:t>
            </a:r>
            <a:r>
              <a:rPr lang="fr-FR" dirty="0"/>
              <a:t>. 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969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Vascularite </a:t>
            </a:r>
            <a:r>
              <a:rPr lang="fr-FR" dirty="0" err="1"/>
              <a:t>multisystémique</a:t>
            </a:r>
            <a:r>
              <a:rPr lang="fr-FR" dirty="0"/>
              <a:t> 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L'atteinte du tronc cérébral est la localisation la plus fréquente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 Typiquement atteinte des pédoncules cérébraux et de la partie antérieure du pont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- Touche rarement la moelle spinale (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Baegel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Rehaussement en mottes non confluentes, effet de masse faible, volontiers hémorragique en SWI. 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ICI : pas d’atteinte vasculaire, pas d’hémorragie. 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Diagnostic porté sur des critères cliniques dont l’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aphtose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buccale récidivante (&gt;3 poussées/an). 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Cette affection vasculaire inflammatoire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multisystémique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chronique, rémittente, idiopathique, est aussi caractérisée par des ulcérations orales et génitales.</a:t>
            </a:r>
          </a:p>
          <a:p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Clés du diagnostic : lésion du tronc cérébral en T2 chez un patient avec des ulcérations orales et génitales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○ Mésencéphale &gt; pont &gt; NG &gt; thalamus &gt; SB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○ Lésions focales ou multifocales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○ Effet de masse possible dans les lésions aiguës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15380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schemeClr val="bg1"/>
                </a:solidFill>
              </a:rPr>
              <a:t>Inflammation lymphocytaire chronique avec prise de contraste </a:t>
            </a:r>
            <a:r>
              <a:rPr lang="fr-FR" b="1" dirty="0" err="1">
                <a:solidFill>
                  <a:schemeClr val="bg1"/>
                </a:solidFill>
              </a:rPr>
              <a:t>périvasculaire</a:t>
            </a:r>
            <a:r>
              <a:rPr lang="fr-FR" b="1" dirty="0">
                <a:solidFill>
                  <a:schemeClr val="bg1"/>
                </a:solidFill>
              </a:rPr>
              <a:t> et réponse à la corticothérapie </a:t>
            </a:r>
            <a:r>
              <a:rPr lang="fr-FR" dirty="0">
                <a:solidFill>
                  <a:schemeClr val="bg1"/>
                </a:solidFill>
              </a:rPr>
              <a:t>(</a:t>
            </a:r>
            <a:r>
              <a:rPr lang="fr-FR" dirty="0" err="1">
                <a:solidFill>
                  <a:schemeClr val="bg1"/>
                </a:solidFill>
              </a:rPr>
              <a:t>chronic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lymphocytic</a:t>
            </a:r>
            <a:r>
              <a:rPr lang="fr-FR" dirty="0">
                <a:solidFill>
                  <a:schemeClr val="bg1"/>
                </a:solidFill>
              </a:rPr>
              <a:t> inflammation </a:t>
            </a:r>
            <a:r>
              <a:rPr lang="fr-FR" dirty="0" err="1">
                <a:solidFill>
                  <a:schemeClr val="bg1"/>
                </a:solidFill>
              </a:rPr>
              <a:t>with</a:t>
            </a:r>
            <a:r>
              <a:rPr lang="fr-FR" dirty="0">
                <a:solidFill>
                  <a:schemeClr val="bg1"/>
                </a:solidFill>
              </a:rPr>
              <a:t> pontine </a:t>
            </a:r>
            <a:r>
              <a:rPr lang="fr-FR" dirty="0" err="1">
                <a:solidFill>
                  <a:schemeClr val="bg1"/>
                </a:solidFill>
              </a:rPr>
              <a:t>perivascular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enhancement</a:t>
            </a:r>
            <a:r>
              <a:rPr lang="fr-FR" dirty="0">
                <a:solidFill>
                  <a:schemeClr val="bg1"/>
                </a:solidFill>
              </a:rPr>
              <a:t> responsive to </a:t>
            </a:r>
            <a:r>
              <a:rPr lang="fr-FR" dirty="0" err="1">
                <a:solidFill>
                  <a:schemeClr val="bg1"/>
                </a:solidFill>
              </a:rPr>
              <a:t>steroids</a:t>
            </a:r>
            <a:r>
              <a:rPr lang="fr-FR" dirty="0">
                <a:solidFill>
                  <a:schemeClr val="bg1"/>
                </a:solidFill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schemeClr val="bg1"/>
                </a:solidFill>
              </a:rPr>
              <a:t>Affection </a:t>
            </a:r>
            <a:r>
              <a:rPr lang="fr-FR" b="1" dirty="0" err="1">
                <a:solidFill>
                  <a:schemeClr val="bg1"/>
                </a:solidFill>
              </a:rPr>
              <a:t>infllammatoire</a:t>
            </a:r>
            <a:r>
              <a:rPr lang="fr-FR" b="1" dirty="0">
                <a:solidFill>
                  <a:schemeClr val="bg1"/>
                </a:solidFill>
              </a:rPr>
              <a:t> rare du SNC prédominant au niveau pontique pour le CLIPPERS et en supra-</a:t>
            </a:r>
            <a:r>
              <a:rPr lang="fr-FR" b="1" dirty="0" err="1">
                <a:solidFill>
                  <a:schemeClr val="bg1"/>
                </a:solidFill>
              </a:rPr>
              <a:t>tentoriel</a:t>
            </a:r>
            <a:r>
              <a:rPr lang="fr-FR" b="1" dirty="0">
                <a:solidFill>
                  <a:schemeClr val="bg1"/>
                </a:solidFill>
              </a:rPr>
              <a:t> pour le SLIPPERS qui se caractérise par 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 prises de contraste ponctiformes/curvilignes du pont et du cervelet (plus rarement en supra-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tentoriel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avec aspect « en grains de poivre ». L’atteinte médullaire notamment cervicale est possible. Il s’agit d’un diagnostic d’exclusion.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endParaRPr lang="fr-FR" dirty="0"/>
          </a:p>
          <a:p>
            <a:r>
              <a:rPr lang="fr-FR" dirty="0"/>
              <a:t>Rehaussement paraît un peu trop nodulaire et l'atteinte </a:t>
            </a:r>
            <a:r>
              <a:rPr lang="fr-FR" dirty="0" err="1"/>
              <a:t>sustentorielle</a:t>
            </a:r>
            <a:r>
              <a:rPr lang="fr-FR" dirty="0"/>
              <a:t> est inhabituelle bien que possible)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○ Atteinte principale du tronc cérébral, avec lésions des structures adjacentes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rhombencéphaliques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 Réponse clinique et en imagerie à la corticothérapie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○ Classique : lésions avec des prises de contraste ponctiformes/curvilignes du pont avec aspect « en grains de poivre »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Surtout dans le pont 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Tb : (pas de méningite) , </a:t>
            </a:r>
            <a:r>
              <a:rPr lang="fr-FR" dirty="0" err="1"/>
              <a:t>tuiber</a:t>
            </a:r>
            <a:r>
              <a:rPr lang="fr-FR" dirty="0"/>
              <a:t> plus gros, évolution pas en faveur </a:t>
            </a:r>
          </a:p>
          <a:p>
            <a:r>
              <a:rPr lang="fr-FR" dirty="0"/>
              <a:t>Vascularite : FP, pas d’hémorragies pas d’</a:t>
            </a:r>
            <a:r>
              <a:rPr lang="fr-FR" dirty="0" err="1"/>
              <a:t>atteointe</a:t>
            </a:r>
            <a:r>
              <a:rPr lang="fr-FR" dirty="0"/>
              <a:t> vasculaire, pas la clinique pas origine, ganglions de la base, moelle rare + gros et confluent et localisée  </a:t>
            </a:r>
          </a:p>
          <a:p>
            <a:r>
              <a:rPr lang="fr-FR" dirty="0"/>
              <a:t>Tuberculose : évolution </a:t>
            </a:r>
          </a:p>
          <a:p>
            <a:r>
              <a:rPr lang="fr-FR" dirty="0"/>
              <a:t>Distribution, rehaussement, anneau ouvert </a:t>
            </a:r>
          </a:p>
          <a:p>
            <a:r>
              <a:rPr lang="fr-FR" dirty="0" err="1"/>
              <a:t>Erdehim</a:t>
            </a:r>
            <a:r>
              <a:rPr lang="fr-FR" dirty="0"/>
              <a:t> chester : </a:t>
            </a:r>
          </a:p>
          <a:p>
            <a:r>
              <a:rPr lang="fr-FR" dirty="0"/>
              <a:t>Lymphome ; pas de restriction </a:t>
            </a:r>
            <a:r>
              <a:rPr lang="fr-FR" dirty="0" err="1"/>
              <a:t>diff</a:t>
            </a:r>
            <a:r>
              <a:rPr lang="fr-FR" dirty="0"/>
              <a:t>, évolution, lésions discontinues, </a:t>
            </a:r>
          </a:p>
          <a:p>
            <a:r>
              <a:rPr lang="fr-FR" dirty="0"/>
              <a:t>Anti GFAP :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14234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tuberculose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neuroméningée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une expression radio-clinique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très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variable. </a:t>
            </a:r>
          </a:p>
          <a:p>
            <a:endParaRPr lang="fr-FR" dirty="0"/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L’atteinte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méningée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 la plus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fréquente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leptoméningée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mais une atteinte parenchymateuse avec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rhombencéphalite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atteinte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pédonculaire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également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possible (5% des tuberculoses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neuroméningées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lésions sont le plus souvent vertébrales ou discales plutôt que médullaire (mal de Pott). 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1869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y pense devant des lésions rehaussées du tronc cérébral et du cervelet bien que l’atteinte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hypothalamo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hypophysaire, méningée et orbitaire soit plus fréquente. L’atteinte médullaire est rare. </a:t>
            </a:r>
          </a:p>
          <a:p>
            <a:endParaRPr lang="fr-FR" dirty="0"/>
          </a:p>
          <a:p>
            <a:r>
              <a:rPr lang="fr-FR" dirty="0"/>
              <a:t>Ex : Lésions rehaussées des hémisphères cérébelleux et des sinus caverneux + cérébelleux supérieur et orbitaire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52283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Métastases:</a:t>
            </a:r>
          </a:p>
          <a:p>
            <a:r>
              <a:rPr lang="fr-FR" dirty="0"/>
              <a:t>On y pense devant des PDC nodulaires ou punctiformes multiples </a:t>
            </a:r>
          </a:p>
          <a:p>
            <a:r>
              <a:rPr lang="fr-FR" dirty="0"/>
              <a:t>Contre : localisation jonction SB/SG / peu ou pas d’œdème </a:t>
            </a:r>
          </a:p>
          <a:p>
            <a:r>
              <a:rPr lang="fr-FR" b="1" dirty="0"/>
              <a:t> Lésion rehaussée, circonscrite, bien individualisée, au niveau de l'interface gris-blanc</a:t>
            </a:r>
          </a:p>
          <a:p>
            <a:endParaRPr lang="fr-FR" dirty="0"/>
          </a:p>
          <a:p>
            <a:endParaRPr lang="fr-F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Lymphome : Pas d’HS diffusion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/>
              <a:t>Vascularitre</a:t>
            </a:r>
            <a:r>
              <a:rPr lang="fr-FR" dirty="0"/>
              <a:t> : pas de PDC parois artérielles pas de sténose ni lésions ischémiques pas de </a:t>
            </a:r>
            <a:r>
              <a:rPr lang="fr-FR" dirty="0" err="1"/>
              <a:t>microsaignements</a:t>
            </a:r>
            <a:r>
              <a:rPr lang="fr-FR" dirty="0"/>
              <a:t> (ES)pas de lésions </a:t>
            </a:r>
            <a:r>
              <a:rPr lang="fr-FR" dirty="0" err="1"/>
              <a:t>ichémiques</a:t>
            </a:r>
            <a:r>
              <a:rPr lang="fr-FR" dirty="0"/>
              <a:t> d’âges différents (pas de rupture barrière) toutes ont le mm </a:t>
            </a:r>
            <a:r>
              <a:rPr lang="fr-FR" dirty="0" err="1"/>
              <a:t>age</a:t>
            </a:r>
            <a:r>
              <a:rPr lang="fr-FR" dirty="0"/>
              <a:t>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64170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Entre temps le patient est perdu de vue pendant 6 mois et voici son IRM de contrôle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L’IRM de contrôle à 6 mois montre une </a:t>
            </a:r>
            <a:r>
              <a:rPr lang="fr-FR" b="1" dirty="0"/>
              <a:t>extension des lésions qui présentent le même pattern lésionnel et l’apparition de nouvelles lésions et d’un œdème </a:t>
            </a:r>
            <a:r>
              <a:rPr lang="fr-FR" b="1" dirty="0" err="1"/>
              <a:t>périlésionnel</a:t>
            </a:r>
            <a:r>
              <a:rPr lang="fr-FR" b="1" dirty="0"/>
              <a:t>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16076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Extension des lésions qui présentent le même pattern lésionnel, apparition de nouvelles lésions et d’œdème </a:t>
            </a:r>
            <a:r>
              <a:rPr lang="fr-FR" b="1" dirty="0" err="1"/>
              <a:t>périlésionnel</a:t>
            </a:r>
            <a:r>
              <a:rPr lang="fr-FR" b="1" dirty="0"/>
              <a:t>. </a:t>
            </a:r>
          </a:p>
          <a:p>
            <a:endParaRPr lang="fr-FR" dirty="0"/>
          </a:p>
          <a:p>
            <a:r>
              <a:rPr lang="fr-FR" dirty="0"/>
              <a:t>Même pattern lésionnel pas de progression majeure des </a:t>
            </a:r>
            <a:r>
              <a:rPr lang="fr-FR" dirty="0" err="1"/>
              <a:t>léisons</a:t>
            </a:r>
            <a:r>
              <a:rPr lang="fr-FR" dirty="0"/>
              <a:t> (contre méta ou lésions tumorale) </a:t>
            </a:r>
          </a:p>
          <a:p>
            <a:r>
              <a:rPr lang="fr-FR" dirty="0"/>
              <a:t>Extension des lésions en taille + nouvelles lésions + d’œdème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81891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On réalise un bilan étiologique exhaustif qui revient normal. </a:t>
            </a:r>
          </a:p>
          <a:p>
            <a:endParaRPr lang="fr-FR" dirty="0"/>
          </a:p>
          <a:p>
            <a:r>
              <a:rPr lang="fr-FR" dirty="0"/>
              <a:t>C’est le TDM TAP qui apporte la clé du diagnostic et peut-être aviez-vous vu une anomalie sur les précédents examens qui n’avait pas été discutée…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3772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solidFill>
                  <a:schemeClr val="bg1"/>
                </a:solidFill>
              </a:rPr>
              <a:t>TDM TAP et des membres inférieurs </a:t>
            </a:r>
            <a:r>
              <a:rPr lang="fr-FR" sz="1200" dirty="0">
                <a:solidFill>
                  <a:schemeClr val="bg1"/>
                </a:solidFill>
              </a:rPr>
              <a:t>: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dirty="0">
                <a:solidFill>
                  <a:schemeClr val="bg1"/>
                </a:solidFill>
              </a:rPr>
              <a:t>Lésions </a:t>
            </a:r>
            <a:r>
              <a:rPr lang="fr-FR" sz="1200" dirty="0" err="1">
                <a:solidFill>
                  <a:schemeClr val="bg1"/>
                </a:solidFill>
              </a:rPr>
              <a:t>ostéocondensantes</a:t>
            </a:r>
            <a:r>
              <a:rPr lang="fr-FR" sz="1200" dirty="0">
                <a:solidFill>
                  <a:schemeClr val="bg1"/>
                </a:solidFill>
              </a:rPr>
              <a:t> et érosives  du rachis cervical (</a:t>
            </a:r>
            <a:r>
              <a:rPr lang="fr-FR" sz="1200" dirty="0"/>
              <a:t>avec érosions et lyses osseuses focales bien visibles en C6 et C7)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dirty="0">
                <a:solidFill>
                  <a:schemeClr val="bg1"/>
                </a:solidFill>
              </a:rPr>
              <a:t>Lésions </a:t>
            </a:r>
            <a:r>
              <a:rPr lang="fr-FR" sz="1200" dirty="0" err="1">
                <a:solidFill>
                  <a:schemeClr val="bg1"/>
                </a:solidFill>
              </a:rPr>
              <a:t>ostéocondensantes</a:t>
            </a:r>
            <a:r>
              <a:rPr lang="fr-FR" sz="1200" dirty="0">
                <a:solidFill>
                  <a:schemeClr val="bg1"/>
                </a:solidFill>
              </a:rPr>
              <a:t> bilatérales + symétriques des os longs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3294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Homme de 37 ans sans ATCD notable qui consulte pour des douleurs lombaires et des troubles de la marche depuis 1 an, sans déficit moteur. L’examen neurologique retrouve un syndrome pyramidal. Le reste de l’examen est normal. Il n’a pas de signes généraux.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22130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/>
              <a:t>Ostéosclérose hétérogène de l’os spongieux du squelette axial (sternum et rachis cervical) et périphérique avec une atteinte </a:t>
            </a:r>
            <a:r>
              <a:rPr lang="fr-FR" sz="1200" b="1" dirty="0" err="1">
                <a:solidFill>
                  <a:schemeClr val="bg1"/>
                </a:solidFill>
              </a:rPr>
              <a:t>métaphyso</a:t>
            </a:r>
            <a:r>
              <a:rPr lang="fr-FR" sz="1200" b="1" dirty="0">
                <a:solidFill>
                  <a:schemeClr val="bg1"/>
                </a:solidFill>
              </a:rPr>
              <a:t>-diaphysaire </a:t>
            </a:r>
            <a:r>
              <a:rPr lang="fr-FR" sz="1200" b="1" dirty="0" err="1">
                <a:solidFill>
                  <a:schemeClr val="bg1"/>
                </a:solidFill>
              </a:rPr>
              <a:t>condensante</a:t>
            </a:r>
            <a:r>
              <a:rPr lang="fr-FR" sz="1200" b="1" dirty="0">
                <a:solidFill>
                  <a:schemeClr val="bg1"/>
                </a:solidFill>
              </a:rPr>
              <a:t> des membres inférieurs</a:t>
            </a:r>
          </a:p>
          <a:p>
            <a:endParaRPr lang="fr-FR" sz="1200" dirty="0"/>
          </a:p>
          <a:p>
            <a:r>
              <a:rPr lang="fr-FR" sz="1200" b="1" dirty="0" err="1"/>
              <a:t>Scinti</a:t>
            </a:r>
            <a:r>
              <a:rPr lang="fr-FR" sz="1200" b="1" dirty="0"/>
              <a:t> os : Hyperfixation intense </a:t>
            </a:r>
            <a:r>
              <a:rPr lang="fr-FR" sz="1200" b="1" dirty="0" err="1"/>
              <a:t>métaphyso</a:t>
            </a:r>
            <a:r>
              <a:rPr lang="fr-FR" sz="1200" b="1" dirty="0"/>
              <a:t>-diaphysaire bilatérale et symétrique prédominant aux membre inférieurs : </a:t>
            </a:r>
            <a:r>
              <a:rPr lang="fr-FR" sz="1200" b="1" u="sng" dirty="0"/>
              <a:t>extrémités distales des fémurs et proximales des tibias +++. </a:t>
            </a:r>
            <a:r>
              <a:rPr lang="fr-FR" sz="1200" b="1" dirty="0"/>
              <a:t>Préservation de la région sous-chondrale.</a:t>
            </a:r>
          </a:p>
          <a:p>
            <a:endParaRPr lang="fr-FR" sz="1200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 d’atteinte mandibulaire ni du squelette axial (D.D.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histiocytose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langerhansienne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endParaRPr lang="fr-FR" dirty="0">
              <a:effectLst/>
            </a:endParaRPr>
          </a:p>
          <a:p>
            <a:endParaRPr lang="fr-FR" sz="1200" b="1" dirty="0"/>
          </a:p>
          <a:p>
            <a:endParaRPr lang="fr-FR" sz="1200" dirty="0"/>
          </a:p>
          <a:p>
            <a:r>
              <a:rPr lang="fr-FR" sz="1200" dirty="0"/>
              <a:t>Hyperfixation intense des berges articulaires de C6-C7 (en limite de champ TEMP) associée à des lésions condensantes diffuses de C6 et C5 et partielle du plateau supérieur C7, avec érosions et lyses osseuses focales bien visibles en C6 et C7.</a:t>
            </a:r>
          </a:p>
          <a:p>
            <a:r>
              <a:rPr lang="fr-FR" sz="1200" dirty="0"/>
              <a:t>Hyperfixation intense et focale du radiotraceur à la partie distale du corps sternal latéralisée à gauche au sein d''une lésion condensante. </a:t>
            </a:r>
          </a:p>
          <a:p>
            <a:endParaRPr lang="fr-FR" sz="12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94021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Os</a:t>
            </a:r>
            <a:r>
              <a:rPr lang="fr-FR" dirty="0"/>
              <a:t> :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Ostéosclérose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hétérogène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marquée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 spongieux 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Epaississement cortical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endostéal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Epargne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épiphysaire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notamment sous chondrale 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 de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réaction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périostée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suspecte ni d’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ostéolyse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fr-FR" dirty="0"/>
          </a:p>
          <a:p>
            <a:r>
              <a:rPr lang="fr-FR" b="1" dirty="0"/>
              <a:t>Foyers </a:t>
            </a:r>
            <a:r>
              <a:rPr lang="fr-FR" b="1" dirty="0" err="1"/>
              <a:t>hypermétaboliques</a:t>
            </a:r>
            <a:r>
              <a:rPr lang="fr-FR" b="1" dirty="0"/>
              <a:t> identiques aux foyers </a:t>
            </a:r>
            <a:r>
              <a:rPr lang="fr-FR" b="1" dirty="0" err="1"/>
              <a:t>scintigraphiques</a:t>
            </a:r>
            <a:endParaRPr lang="fr-FR" b="1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3839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Hypothèses diagnostiques ? Comment confirmer le diagnostic ?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90749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/>
              <a:t>Quelle est votre hypothèse diagnostique principale à ce stade et comment la confirmer ? </a:t>
            </a:r>
            <a:endParaRPr lang="fr-FR" dirty="0"/>
          </a:p>
          <a:p>
            <a:r>
              <a:rPr lang="fr-FR" dirty="0"/>
              <a:t>Hypothèses diagnostiques ? Comment confirmer le diagnostic ? </a:t>
            </a:r>
          </a:p>
          <a:p>
            <a:endParaRPr lang="fr-FR" dirty="0"/>
          </a:p>
          <a:p>
            <a:r>
              <a:rPr lang="fr-FR" dirty="0"/>
              <a:t>Devant des lésions du tronc cérébral et cérébelleuses chez un patient avec des lésions osseuses bilatérales et symétriques des os longs : évoquer une MEC</a:t>
            </a:r>
          </a:p>
          <a:p>
            <a:endParaRPr lang="fr-FR" dirty="0"/>
          </a:p>
          <a:p>
            <a:r>
              <a:rPr lang="fr-FR" dirty="0"/>
              <a:t>Pour confirmer le diagnostic, biopsie des lésions osseuses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29861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réalise une biopsie du fémur droit.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 s’agissait d’un infiltrat cellulaire riche en histiocytes d’aspect spumeux. L’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étude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immuno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-histochimique a confirmé le diagnostic de maladie d’E-C avec des histiocytes positifs au marquage CD68, négatifs au PS100 et au CD1a </a:t>
            </a:r>
            <a:r>
              <a:rPr lang="fr-FR" dirty="0"/>
              <a:t>(dg </a:t>
            </a:r>
            <a:r>
              <a:rPr lang="fr-FR" dirty="0" err="1"/>
              <a:t>diff</a:t>
            </a:r>
            <a:r>
              <a:rPr lang="fr-FR" dirty="0"/>
              <a:t> avec l’</a:t>
            </a:r>
            <a:r>
              <a:rPr lang="fr-FR" dirty="0" err="1"/>
              <a:t>histiocytose</a:t>
            </a:r>
            <a:r>
              <a:rPr lang="fr-FR" dirty="0"/>
              <a:t> </a:t>
            </a:r>
            <a:r>
              <a:rPr lang="fr-FR" dirty="0" err="1"/>
              <a:t>langerhansienne</a:t>
            </a:r>
            <a:r>
              <a:rPr lang="fr-FR" dirty="0"/>
              <a:t>) 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u="sng" dirty="0"/>
              <a:t>Mutation BRAF dans 54% des cas </a:t>
            </a:r>
            <a:r>
              <a:rPr lang="fr-FR" dirty="0"/>
              <a:t>de maladie d’</a:t>
            </a:r>
            <a:r>
              <a:rPr lang="fr-FR" dirty="0" err="1"/>
              <a:t>Erdheim</a:t>
            </a:r>
            <a:r>
              <a:rPr lang="fr-FR" dirty="0"/>
              <a:t> Chester. 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Recherche d’altération génétique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8774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présentation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neurologique initiale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révélant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MEC est rare, avec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présentation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clinique variable, du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syndrôme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cérébelleux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 syndrome pyramidal. 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Signes cliniques : douleurs osseuses, diabète insipide, exophtalmie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9884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fr-FR" b="1" dirty="0" err="1">
                <a:latin typeface="Calibri" panose="020F0502020204030204" pitchFamily="34" charset="0"/>
                <a:cs typeface="Calibri" panose="020F0502020204030204" pitchFamily="34" charset="0"/>
              </a:rPr>
              <a:t>Xanthogranulomatose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b="1" dirty="0" err="1">
                <a:latin typeface="Calibri" panose="020F0502020204030204" pitchFamily="34" charset="0"/>
                <a:cs typeface="Calibri" panose="020F0502020204030204" pitchFamily="34" charset="0"/>
              </a:rPr>
              <a:t>multiviscérale</a:t>
            </a:r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maladie d’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Erdheim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-Chester est une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hystiocytose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langerhansienne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rare et acquise de l’adulte mur (5</a:t>
            </a:r>
            <a:r>
              <a:rPr lang="fr-FR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ème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décennie). Elle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résulte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d’une infiltration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xanthogranulomateuse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constituée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d’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hystiocytes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spumeux et se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caractérise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 des manifestations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systémiques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très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hétérogènes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Les manifestations cliniques les plus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fréquentes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maladie sont l’atteinte osseuse avec une hyperfixation des os longs sur la scintigraphie osseuse au 99Tc (Dion et al., 2006 [1]) et l’atteinte urologique avec un tableau de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pseudofibrose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rétropéritonéale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fr-FR" dirty="0"/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L’atteinte urologique et osseuse sont les manifestations les plus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fréquentes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Les autres manifestations, plus rares, font toute la gravité de la maladie notamment lorsqu’il existe une atteinte cardiovasculaire, neurologique centrale,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rétro-orbitaire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ou pulmonaire. </a:t>
            </a:r>
            <a:endParaRPr lang="fr-FR" dirty="0"/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tomodensitométrie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à l’aspect des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facias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de la graisse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périrénale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montrant parfois un aspect de gangue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péri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rénale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ou de « rein chevelu » (Fig. 2). Cet aspect, lorsqu’il est retrouvé, est quasiment pathognomonique de la maladie d’E-C 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47184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u="sng" dirty="0"/>
              <a:t>Devant des lésions du tronc cérébral ou cérébelleuses chez un patient avec des lésions osseuses ou un diabète insipide, évoquer une MEC</a:t>
            </a:r>
          </a:p>
          <a:p>
            <a:endParaRPr lang="fr-FR" dirty="0"/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maladie de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Erdheim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Chester a une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présentation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spécifique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à l’imagerie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encéphalique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avec une atteinte principalement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hypothalamo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hypophysaire, qui peut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être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associée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à des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lésions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méningées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parenchymateuses et orbitaires. 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Drier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Aurélie, et al. « </a:t>
            </a:r>
            <a:r>
              <a:rPr lang="fr-F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Cerebral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Facial, and Orbital </a:t>
            </a:r>
            <a:r>
              <a:rPr lang="fr-F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Involvement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fr-F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Erdheim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-Chester </a:t>
            </a:r>
            <a:r>
              <a:rPr lang="fr-F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Disease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CT and MR Imaging </a:t>
            </a:r>
            <a:r>
              <a:rPr lang="fr-F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Findings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». </a:t>
            </a:r>
            <a:r>
              <a:rPr lang="fr-FR" sz="1200" b="0" i="1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Radiology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vol. 255, n</a:t>
            </a:r>
            <a:r>
              <a:rPr lang="fr-FR" sz="1200" b="0" i="0" u="none" strike="noStrike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2, mai 2010, p. 586‑94. </a:t>
            </a:r>
            <a:r>
              <a:rPr lang="fr-FR" sz="1200" b="0" i="1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DOI.org</a:t>
            </a:r>
            <a:r>
              <a:rPr lang="fr-FR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fr-FR" sz="1200" b="0" i="1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Crossref</a:t>
            </a:r>
            <a:r>
              <a:rPr lang="fr-FR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https://</a:t>
            </a:r>
            <a:r>
              <a:rPr lang="fr-F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doi.org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/10.1148/radiol.10090320.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atteintes les plus fréquentes à l’imagerie sont les suivantes: </a:t>
            </a:r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 Atteinte de l’axe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hypothalamo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-hypophysaire (en particulier la disparition de l’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hypersignal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T1 spontané de la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post-hypophyse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Atteinte méningée (masses durales, épaississement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pachyméningé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 Atteinte parenchymateuse (masses intra-axiales rehaussées,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hypersignal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 noyaux dentelés pontique et pédonculaire) </a:t>
            </a:r>
          </a:p>
          <a:p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Lésions orbitaires et osseuses (sinus et voute )</a:t>
            </a:r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Lésions osseuses : ostéosclérose sinusienne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Moreover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50% of patients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parenchymal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lesions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involving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cerebral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hemi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spheres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pituitary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gland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or hypothalamus; 35%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brainstem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lesions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25%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cerebellar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involvement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17.5%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dural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involvement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10%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dural as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parenchymal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lesions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found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MRIs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seen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Figure 2. 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4281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u="sng" dirty="0"/>
              <a:t>A REFAIRE +++</a:t>
            </a:r>
          </a:p>
          <a:p>
            <a:endParaRPr lang="fr-FR" b="1" u="sng" dirty="0"/>
          </a:p>
          <a:p>
            <a:endParaRPr lang="fr-FR" b="1" u="sng" dirty="0"/>
          </a:p>
          <a:p>
            <a:r>
              <a:rPr lang="fr-FR" b="1" u="sng" dirty="0"/>
              <a:t>Devant des lésions du tronc cérébral ou cérébelleuses chez un patient avec des lésions osseuses ou un diabète insipide, évoquer une MEC</a:t>
            </a:r>
          </a:p>
          <a:p>
            <a:endParaRPr lang="fr-FR" dirty="0"/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maladie de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Erdheim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Chester a une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présentation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spécifique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à l’imagerie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encéphalique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avec une atteinte principalement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hypothalamo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hypophysaire, qui peut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être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associée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à des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lésions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méningées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parenchymateuses et orbitaires. 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Drier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Aurélie, et al. « </a:t>
            </a:r>
            <a:r>
              <a:rPr lang="fr-F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Cerebral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Facial, and Orbital </a:t>
            </a:r>
            <a:r>
              <a:rPr lang="fr-F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Involvement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fr-F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Erdheim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-Chester </a:t>
            </a:r>
            <a:r>
              <a:rPr lang="fr-F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Disease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CT and MR Imaging </a:t>
            </a:r>
            <a:r>
              <a:rPr lang="fr-F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Findings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». </a:t>
            </a:r>
            <a:r>
              <a:rPr lang="fr-FR" sz="1200" b="0" i="1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Radiology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vol. 255, n</a:t>
            </a:r>
            <a:r>
              <a:rPr lang="fr-FR" sz="1200" b="0" i="0" u="none" strike="noStrike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2, mai 2010, p. 586‑94. </a:t>
            </a:r>
            <a:r>
              <a:rPr lang="fr-FR" sz="1200" b="0" i="1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DOI.org</a:t>
            </a:r>
            <a:r>
              <a:rPr lang="fr-FR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fr-FR" sz="1200" b="0" i="1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Crossref</a:t>
            </a:r>
            <a:r>
              <a:rPr lang="fr-FR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https://</a:t>
            </a:r>
            <a:r>
              <a:rPr lang="fr-F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doi.org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/10.1148/radiol.10090320.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atteintes les plus fréquentes à l’imagerie sont les suivantes: </a:t>
            </a:r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 Atteinte de l’axe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hypothalamo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-hypophysaire (en particulier la disparition de l’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hypersignal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T1 spontané de la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post-hypophyse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Atteinte méningée (masses durales, épaississement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pachyméningé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 Atteinte parenchymateuse (masses intra-axiales rehaussées,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hypersignal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 noyaux dentelés pontique et pédonculaire) </a:t>
            </a:r>
          </a:p>
          <a:p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Lésions orbitaires et osseuses (sinus et voute )</a:t>
            </a:r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Lésions osseuses : ostéosclérose sinusienne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Moreover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50% of patients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parenchymal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lesions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involving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cerebral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hemi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spheres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pituitary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gland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or hypothalamus; 35%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brainstem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lesions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25%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cerebellar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involvement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17.5%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dural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involvement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10%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dural as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parenchymal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lesions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found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MRIs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seen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Figure 2. 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93451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Atteinte du SNC (25–76 %) : </a:t>
            </a:r>
            <a:r>
              <a:rPr lang="fr-FR" dirty="0"/>
              <a:t>Atrophie corticale et cérébelleuse</a:t>
            </a:r>
          </a:p>
          <a:p>
            <a:endParaRPr lang="fr-FR" b="1" dirty="0"/>
          </a:p>
          <a:p>
            <a:r>
              <a:rPr lang="fr-FR" b="1" dirty="0"/>
              <a:t>Parenchyme</a:t>
            </a:r>
            <a:r>
              <a:rPr lang="fr-FR" dirty="0"/>
              <a:t> (</a:t>
            </a:r>
            <a:r>
              <a:rPr lang="fr-FR" dirty="0" err="1"/>
              <a:t>supratentoriel</a:t>
            </a:r>
            <a:r>
              <a:rPr lang="fr-FR" dirty="0"/>
              <a:t> ≈46 %, fosse postérieure 20–46 %, substance blanche 60–87 %, noyaux gris centraux 7 %) </a:t>
            </a:r>
          </a:p>
          <a:p>
            <a:pPr marL="171450" indent="-171450">
              <a:buFontTx/>
              <a:buChar char="-"/>
            </a:pPr>
            <a:r>
              <a:rPr lang="fr-FR" dirty="0"/>
              <a:t>Lésions micronodulaires, nodulaires ou pseudo-tumorales /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hypersignal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 noyaux dentelés pontique et pédonculaire) </a:t>
            </a:r>
            <a:r>
              <a:rPr lang="fr-FR" dirty="0"/>
              <a:t>; </a:t>
            </a:r>
            <a:r>
              <a:rPr lang="fr-FR" dirty="0" err="1"/>
              <a:t>hypersignal</a:t>
            </a:r>
            <a:r>
              <a:rPr lang="fr-FR" dirty="0"/>
              <a:t> T2 ; rehaussement hétérogène ; œdème minime</a:t>
            </a:r>
          </a:p>
          <a:p>
            <a:pPr marL="171450" indent="-171450">
              <a:buFontTx/>
              <a:buChar char="-"/>
            </a:pP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Cervelet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surtout : les 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noyaux dentelés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les </a:t>
            </a:r>
            <a:r>
              <a:rPr lang="fr-F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pédoncules cérébelleux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i="0" u="sng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atteintes les plus fréquentes à l’imagerie sont les suivantes: </a:t>
            </a:r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 Atteinte de l’axe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hypothalamo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-hypophysaire (en particulier la disparition de l’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hypersignal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T1 spontané de la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post-hypophyse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Atteinte méningée (masses durales, épaississement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pachyméningé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 Atteinte parenchymateuse (masses intra-axiales rehaussées,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hypersignal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 noyaux dentelés pontique et pédonculaire) </a:t>
            </a:r>
          </a:p>
          <a:p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Lésions orbitaires et osseuses (sinus et voute )</a:t>
            </a:r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Lésions osseuses : ostéosclérose sinusienne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Moreover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50% of patients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parenchymal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lesions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involving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cerebral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hemi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spheres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pituitary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gland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or hypothalamus; 35%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brainstem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lesions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25%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cerebellar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involvement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17.5%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dural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involvement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10%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dural as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parenchymal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lesions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found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MRIs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seen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Figure 2. 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0634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20/02/23</a:t>
            </a:r>
          </a:p>
          <a:p>
            <a:endParaRPr lang="fr-FR" dirty="0"/>
          </a:p>
          <a:p>
            <a:r>
              <a:rPr lang="fr-FR" dirty="0"/>
              <a:t>Lésions HS FLAIR toutes rehaussées du pédoncule cérébelleux moyen (D), du pont, du mésencéphale et du pédoncule cérébral (G)</a:t>
            </a:r>
          </a:p>
          <a:p>
            <a:r>
              <a:rPr lang="fr-FR" dirty="0"/>
              <a:t>Pas d’anomalie en diffusion </a:t>
            </a:r>
          </a:p>
          <a:p>
            <a:r>
              <a:rPr lang="fr-FR" dirty="0"/>
              <a:t>Pas d’atteinte vasculaire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61883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Atteinte de l’axe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hypothalamo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-hypophysaire </a:t>
            </a:r>
          </a:p>
          <a:p>
            <a:pPr lvl="1"/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particulier la disparition de l’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hypersignal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T1 spontané de la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post-hypophyse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</a:p>
          <a:p>
            <a:pPr lvl="1"/>
            <a:r>
              <a:rPr lang="fr-FR" b="1" dirty="0"/>
              <a:t>Épaississement de la tige pituitaire</a:t>
            </a:r>
          </a:p>
          <a:p>
            <a:pPr lvl="1"/>
            <a:r>
              <a:rPr lang="fr-FR" dirty="0"/>
              <a:t>Lésions nodulaires ou micronodulaires</a:t>
            </a:r>
          </a:p>
          <a:p>
            <a:pPr lvl="1"/>
            <a:r>
              <a:rPr lang="fr-FR" dirty="0"/>
              <a:t>Atrophie hypophysaire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4088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Atteinte vasculaire (10–17 %)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Inflammation péri-adventitielle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err="1"/>
              <a:t>Engainement</a:t>
            </a:r>
            <a:r>
              <a:rPr lang="fr-FR" dirty="0"/>
              <a:t> vasculaire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Thrombose ou infiltration des sinus veineux duraux</a:t>
            </a:r>
            <a:endParaRPr lang="fr-FR" b="1" u="sng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88573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Atteinte extra-axiale</a:t>
            </a:r>
            <a:r>
              <a:rPr lang="fr-FR" dirty="0"/>
              <a:t> (durale 30–50 %, </a:t>
            </a:r>
            <a:r>
              <a:rPr lang="fr-FR" dirty="0" err="1"/>
              <a:t>leptomeningée</a:t>
            </a:r>
            <a:r>
              <a:rPr lang="fr-FR" dirty="0"/>
              <a:t> 6–7 %)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1" dirty="0"/>
              <a:t>Lésions durales uniques ou multiples, rehaussées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1" dirty="0"/>
              <a:t>Épaississement </a:t>
            </a:r>
            <a:r>
              <a:rPr lang="fr-FR" b="1" dirty="0" err="1"/>
              <a:t>pachyméningé</a:t>
            </a:r>
            <a:endParaRPr lang="fr-FR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Atteinte épidurale spinale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Atteinte </a:t>
            </a:r>
            <a:r>
              <a:rPr lang="fr-FR" dirty="0" err="1"/>
              <a:t>leptomeningée</a:t>
            </a:r>
            <a:endParaRPr lang="fr-FR" b="1" u="sng" dirty="0"/>
          </a:p>
          <a:p>
            <a:endParaRPr lang="fr-FR" b="1" u="sng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Atteinte méningée (masses durales, épaississement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pachyméningé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 Atteinte parenchymateuse (masses intra-axiales rehaussées,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hypersignal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 noyaux dentelés pontique et pédonculaire) </a:t>
            </a:r>
          </a:p>
          <a:p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Lésions orbitaires et osseuses (sinus et voute )</a:t>
            </a:r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Lésions osseuses : ostéosclérose sinusienne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Moreover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50% of patients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parenchymal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lesions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involving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cerebral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hemi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spheres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pituitary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gland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or hypothalamus; 35%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brainstem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lesions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25%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cerebellar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involvement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17.5%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dural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involvement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10%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dural as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parenchymal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lesions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found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MRIs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seen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Figure 2. 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07519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MF : Ostéosclérose sinusienne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417519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Orbites : Masses intra- ou </a:t>
            </a:r>
            <a:r>
              <a:rPr lang="fr-FR" dirty="0" err="1"/>
              <a:t>extraconales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76412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Revoir +++ ajouter 2025 et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36829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16492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FR" dirty="0"/>
          </a:p>
          <a:p>
            <a:pPr marL="171450" indent="-171450">
              <a:buFontTx/>
              <a:buChar char="-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9739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20/02/23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b="1" dirty="0"/>
              <a:t>Encéphale</a:t>
            </a:r>
            <a:r>
              <a:rPr lang="fr-FR" dirty="0"/>
              <a:t> :</a:t>
            </a:r>
          </a:p>
          <a:p>
            <a:r>
              <a:rPr lang="fr-FR" dirty="0"/>
              <a:t>Prises de contrastes nodulaires et punctiformes sus- et sous-</a:t>
            </a:r>
            <a:r>
              <a:rPr lang="fr-FR" dirty="0" err="1"/>
              <a:t>tentorielles</a:t>
            </a:r>
            <a:r>
              <a:rPr lang="fr-FR" dirty="0"/>
              <a:t> prédominant en </a:t>
            </a:r>
            <a:r>
              <a:rPr lang="fr-FR" b="1" dirty="0"/>
              <a:t>fosse postérieure </a:t>
            </a:r>
            <a:r>
              <a:rPr lang="fr-FR" dirty="0"/>
              <a:t>(mésencéphale, pont, cervelet) en </a:t>
            </a:r>
            <a:r>
              <a:rPr lang="fr-FR" dirty="0" err="1"/>
              <a:t>hypersignal</a:t>
            </a:r>
            <a:r>
              <a:rPr lang="fr-FR" dirty="0"/>
              <a:t> FLAIR </a:t>
            </a:r>
          </a:p>
          <a:p>
            <a:r>
              <a:rPr lang="fr-FR" dirty="0"/>
              <a:t>Pas d’effet de masse ni de franc œdème péri lésionnel </a:t>
            </a:r>
          </a:p>
          <a:p>
            <a:r>
              <a:rPr lang="fr-FR" dirty="0"/>
              <a:t>Pas de rehaussement </a:t>
            </a:r>
            <a:r>
              <a:rPr lang="fr-FR" dirty="0" err="1"/>
              <a:t>leptoméningé</a:t>
            </a:r>
            <a:r>
              <a:rPr lang="fr-FR" dirty="0"/>
              <a:t> ou </a:t>
            </a:r>
            <a:r>
              <a:rPr lang="fr-FR" dirty="0" err="1"/>
              <a:t>pachyméningé</a:t>
            </a:r>
            <a:endParaRPr lang="fr-FR" dirty="0"/>
          </a:p>
          <a:p>
            <a:r>
              <a:rPr lang="fr-FR" dirty="0"/>
              <a:t>Pas de lésion hémorragique ou vasculaire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200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Lésions intra-médullaires C4, TH5 en </a:t>
            </a:r>
            <a:r>
              <a:rPr lang="fr-FR" dirty="0" err="1"/>
              <a:t>hypersignal</a:t>
            </a:r>
            <a:r>
              <a:rPr lang="fr-FR" dirty="0"/>
              <a:t> STIR prenant le contraste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On remarque des anomalies osseuses cervicales basses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7284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Lésions médullaire T11 de mêmes caractéristiques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2589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PDC pseudo nodulaires multiples toutes rehaussées prédominant en fosse postérieure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72207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Anti GFAP : auto immun (pas paranéoplasique), pas de PDC radiaire le long PVS sus-</a:t>
            </a:r>
            <a:r>
              <a:rPr lang="fr-FR" dirty="0" err="1"/>
              <a:t>tentorielle</a:t>
            </a:r>
            <a:r>
              <a:rPr lang="fr-FR" dirty="0"/>
              <a:t> </a:t>
            </a:r>
            <a:r>
              <a:rPr lang="fr-FR" dirty="0" err="1"/>
              <a:t>pdc</a:t>
            </a:r>
            <a:r>
              <a:rPr lang="fr-FR" dirty="0"/>
              <a:t> </a:t>
            </a:r>
            <a:r>
              <a:rPr lang="fr-FR" dirty="0" err="1"/>
              <a:t>linéiaire</a:t>
            </a:r>
            <a:r>
              <a:rPr lang="fr-FR" dirty="0"/>
              <a:t> pas nodulaire </a:t>
            </a:r>
          </a:p>
          <a:p>
            <a:endParaRPr lang="fr-FR" dirty="0"/>
          </a:p>
          <a:p>
            <a:r>
              <a:rPr lang="fr-FR" dirty="0"/>
              <a:t>Tb : (pas de méningite) , tuber plus gros, évolution pas en faveur + évolution</a:t>
            </a:r>
          </a:p>
          <a:p>
            <a:endParaRPr lang="fr-FR" dirty="0"/>
          </a:p>
          <a:p>
            <a:r>
              <a:rPr lang="fr-FR" dirty="0" err="1"/>
              <a:t>Sarcoidose</a:t>
            </a:r>
            <a:r>
              <a:rPr lang="fr-FR" dirty="0"/>
              <a:t> : pas d’atteinte méningée, pas d’atteinte salivaire</a:t>
            </a:r>
          </a:p>
          <a:p>
            <a:endParaRPr lang="fr-FR" dirty="0"/>
          </a:p>
          <a:p>
            <a:r>
              <a:rPr lang="fr-FR" dirty="0"/>
              <a:t>CLIPPERS : localisation / supra </a:t>
            </a:r>
            <a:r>
              <a:rPr lang="fr-FR" dirty="0" err="1"/>
              <a:t>tentorielle</a:t>
            </a:r>
            <a:r>
              <a:rPr lang="fr-FR" dirty="0"/>
              <a:t> </a:t>
            </a:r>
          </a:p>
          <a:p>
            <a:endParaRPr lang="fr-FR" dirty="0"/>
          </a:p>
          <a:p>
            <a:r>
              <a:rPr lang="fr-FR" dirty="0"/>
              <a:t>Métastase :jonction blanc/gris, pas d’œdème, </a:t>
            </a:r>
          </a:p>
          <a:p>
            <a:endParaRPr lang="fr-FR" dirty="0"/>
          </a:p>
          <a:p>
            <a:r>
              <a:rPr lang="fr-FR" dirty="0"/>
              <a:t>Vascularite : FP, pas d’hémorragies pas d’atteinte vasculaire, pas la clinique, pas origine</a:t>
            </a:r>
          </a:p>
          <a:p>
            <a:endParaRPr lang="fr-FR" dirty="0"/>
          </a:p>
          <a:p>
            <a:r>
              <a:rPr lang="fr-FR" dirty="0"/>
              <a:t>SEP : Distribution, rehaussement, anneau ouvert </a:t>
            </a:r>
          </a:p>
          <a:p>
            <a:endParaRPr lang="fr-FR" dirty="0"/>
          </a:p>
          <a:p>
            <a:r>
              <a:rPr lang="fr-FR" dirty="0"/>
              <a:t>Lymphome ; pas de restriction </a:t>
            </a:r>
            <a:r>
              <a:rPr lang="fr-FR" dirty="0" err="1"/>
              <a:t>diff</a:t>
            </a:r>
            <a:r>
              <a:rPr lang="fr-FR" dirty="0"/>
              <a:t>, évolution, lésions discontinues, 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CLIPPERS (mais le rehaussement paraît un peu trop nodulaire et l'atteinte sus-</a:t>
            </a:r>
            <a:r>
              <a:rPr lang="fr-FR" dirty="0" err="1"/>
              <a:t>tentorielle</a:t>
            </a:r>
            <a:r>
              <a:rPr lang="fr-FR" dirty="0"/>
              <a:t> est inhabituelle bien que possible)</a:t>
            </a:r>
          </a:p>
          <a:p>
            <a:endParaRPr lang="fr-FR" dirty="0"/>
          </a:p>
          <a:p>
            <a:r>
              <a:rPr lang="fr-FR" dirty="0"/>
              <a:t>Ischémique ; pas de restriction de la </a:t>
            </a:r>
            <a:r>
              <a:rPr lang="fr-FR" dirty="0" err="1"/>
              <a:t>diff</a:t>
            </a:r>
            <a:r>
              <a:rPr lang="fr-FR" dirty="0"/>
              <a:t>, vx </a:t>
            </a:r>
            <a:r>
              <a:rPr lang="fr-FR" dirty="0" err="1"/>
              <a:t>sp</a:t>
            </a:r>
            <a:r>
              <a:rPr lang="fr-FR" dirty="0"/>
              <a:t>,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880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Anti GFAP : auto immun (pas paranéoplasique), pas de PDC radiaire le long PVS sus-</a:t>
            </a:r>
            <a:r>
              <a:rPr lang="fr-FR" dirty="0" err="1"/>
              <a:t>tentorielle</a:t>
            </a:r>
            <a:r>
              <a:rPr lang="fr-FR" dirty="0"/>
              <a:t> </a:t>
            </a:r>
            <a:r>
              <a:rPr lang="fr-FR" dirty="0" err="1"/>
              <a:t>pdc</a:t>
            </a:r>
            <a:r>
              <a:rPr lang="fr-FR" dirty="0"/>
              <a:t> </a:t>
            </a:r>
            <a:r>
              <a:rPr lang="fr-FR" dirty="0" err="1"/>
              <a:t>linéiaire</a:t>
            </a:r>
            <a:r>
              <a:rPr lang="fr-FR" dirty="0"/>
              <a:t> pas nodulaire </a:t>
            </a:r>
          </a:p>
          <a:p>
            <a:endParaRPr lang="fr-FR" dirty="0"/>
          </a:p>
          <a:p>
            <a:r>
              <a:rPr lang="fr-FR" dirty="0"/>
              <a:t>Tb : (pas de méningite) , tuber plus gros, évolution pas en faveur + évolution</a:t>
            </a:r>
          </a:p>
          <a:p>
            <a:endParaRPr lang="fr-FR" dirty="0"/>
          </a:p>
          <a:p>
            <a:r>
              <a:rPr lang="fr-FR" dirty="0" err="1"/>
              <a:t>Sarcoidose</a:t>
            </a:r>
            <a:r>
              <a:rPr lang="fr-FR" dirty="0"/>
              <a:t> : pas d’atteinte méningée, pas d’atteinte salivaire</a:t>
            </a:r>
          </a:p>
          <a:p>
            <a:endParaRPr lang="fr-FR" dirty="0"/>
          </a:p>
          <a:p>
            <a:r>
              <a:rPr lang="fr-FR" dirty="0"/>
              <a:t>CLIPPERS : localisation / supra </a:t>
            </a:r>
            <a:r>
              <a:rPr lang="fr-FR" dirty="0" err="1"/>
              <a:t>tentorielle</a:t>
            </a:r>
            <a:r>
              <a:rPr lang="fr-FR" dirty="0"/>
              <a:t> </a:t>
            </a:r>
          </a:p>
          <a:p>
            <a:endParaRPr lang="fr-FR" dirty="0"/>
          </a:p>
          <a:p>
            <a:r>
              <a:rPr lang="fr-FR" dirty="0"/>
              <a:t>Métastase :jonction blanc/gris, pas d’œdème, </a:t>
            </a:r>
          </a:p>
          <a:p>
            <a:endParaRPr lang="fr-FR" dirty="0"/>
          </a:p>
          <a:p>
            <a:r>
              <a:rPr lang="fr-FR" dirty="0"/>
              <a:t>Vascularite : FP, pas d’hémorragies pas d’atteinte vasculaire, pas la clinique, pas origine</a:t>
            </a:r>
          </a:p>
          <a:p>
            <a:endParaRPr lang="fr-FR" dirty="0"/>
          </a:p>
          <a:p>
            <a:r>
              <a:rPr lang="fr-FR" dirty="0"/>
              <a:t>SEP : Distribution, rehaussement, anneau ouvert </a:t>
            </a:r>
          </a:p>
          <a:p>
            <a:endParaRPr lang="fr-FR" dirty="0"/>
          </a:p>
          <a:p>
            <a:r>
              <a:rPr lang="fr-FR" dirty="0"/>
              <a:t>Lymphome ; pas de restriction </a:t>
            </a:r>
            <a:r>
              <a:rPr lang="fr-FR" dirty="0" err="1"/>
              <a:t>diff</a:t>
            </a:r>
            <a:r>
              <a:rPr lang="fr-FR" dirty="0"/>
              <a:t>, évolution, lésions discontinues, 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CLIPPERS (mais le rehaussement paraît un peu trop nodulaire et l'atteinte sus-</a:t>
            </a:r>
            <a:r>
              <a:rPr lang="fr-FR" dirty="0" err="1"/>
              <a:t>tentorielle</a:t>
            </a:r>
            <a:r>
              <a:rPr lang="fr-FR" dirty="0"/>
              <a:t> est inhabituelle bien que possible)</a:t>
            </a:r>
          </a:p>
          <a:p>
            <a:endParaRPr lang="fr-FR" dirty="0"/>
          </a:p>
          <a:p>
            <a:r>
              <a:rPr lang="fr-FR" dirty="0"/>
              <a:t>Ischémique ; pas de restriction de la </a:t>
            </a:r>
            <a:r>
              <a:rPr lang="fr-FR" dirty="0" err="1"/>
              <a:t>diff</a:t>
            </a:r>
            <a:r>
              <a:rPr lang="fr-FR" dirty="0"/>
              <a:t>, vx </a:t>
            </a:r>
            <a:r>
              <a:rPr lang="fr-FR" dirty="0" err="1"/>
              <a:t>sp</a:t>
            </a:r>
            <a:r>
              <a:rPr lang="fr-FR" dirty="0"/>
              <a:t>,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5212E-BA40-5841-B014-DDA904BEBD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1081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20E1E6-F6EE-0D7D-5182-F8351CF5F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012CE8D-3BAC-EB12-D891-D9FC0EB0A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9A1590-F0BE-E433-E1DB-632F22008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EE62F-AC79-F94E-AD00-0EB28AE194F4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010D14B-E04B-F79F-6300-AE78FBD2D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DDA293-EF1E-11AC-8050-7AE311BDC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9661A-4A4B-EC4D-9F7E-7A2477ACA7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875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04EBE5-C2C3-560F-73FF-B95077415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85A8562-0B99-F360-28D0-8CAFC30DB9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67843B-F3DA-E8EE-8BA6-BF674397B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EE62F-AC79-F94E-AD00-0EB28AE194F4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EE6AC2-9ADB-13F4-BD06-ECC1BA982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EA3B01-1789-9B05-6320-9EB8B4171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9661A-4A4B-EC4D-9F7E-7A2477ACA7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9127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90D7470-CBEB-23E2-BAE4-8B87A3C1D1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11BEB58-6054-3CBF-E5BC-09F8E03E0F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4E905A-A947-9FE9-50CF-491B6F30E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EE62F-AC79-F94E-AD00-0EB28AE194F4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E92E855-5873-67DA-0FB4-A5248F324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EB6601-A0E8-F6AA-217A-0CB6EE3D0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9661A-4A4B-EC4D-9F7E-7A2477ACA7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679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DAD03F-C571-573F-4000-BB7FFFEC7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96F537-43F7-6E6F-4497-92C36C99B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2863F7-0679-CE89-FE55-95A3FC32F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EE62F-AC79-F94E-AD00-0EB28AE194F4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FF0EEB6-7AA3-DD54-4149-EE62B0220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EC40AF-2138-7C01-B8F6-BE56BDEB7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9661A-4A4B-EC4D-9F7E-7A2477ACA7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496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6279A1-03EF-5BFD-8934-6BA66D0CE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498ABE-C52A-7B8C-3AA7-7AE5D03A5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209C12-5FDC-D69C-B14B-0CCB840F9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EE62F-AC79-F94E-AD00-0EB28AE194F4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867EA77-B6EA-CB2B-9CA8-A13930F7A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0388F5-0CB7-CD64-6DB2-C180156F7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9661A-4A4B-EC4D-9F7E-7A2477ACA7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721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8F5CFF-9989-45CB-AB56-D36C42E5C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9D4AA6-4EBB-1EFF-D4DB-697275791F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713F5C-74DE-9941-73AF-387D0FAFE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B15F001-7A6A-76DE-ADC1-8CE380B4F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EE62F-AC79-F94E-AD00-0EB28AE194F4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9BE926-DE03-52C0-0A85-BAF771AE5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E5577E-6FD9-34E0-FCDF-DEAA5B62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9661A-4A4B-EC4D-9F7E-7A2477ACA7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9584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0CCF6D-3794-4A2D-08C7-2DA289371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794E0F9-2E9E-6597-9607-41968F396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19CAAC-B99A-F241-8389-BAEB5A078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6A90658-2C55-D02E-8119-35D0C5A33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85811DD-5B5F-62DB-9D12-911F8C6BDB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66CEDF0-9DB5-A04D-65E1-7BAA26793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EE62F-AC79-F94E-AD00-0EB28AE194F4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6255B27-DDC4-1F61-415A-94474D822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CC5ABDE-D136-3503-B62B-D3CC9FC3A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9661A-4A4B-EC4D-9F7E-7A2477ACA7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2347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3A5B1A-A693-11C9-F1B3-23B9FF9BC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CD855BC-607F-DEF2-95F8-F6E2CF38F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EE62F-AC79-F94E-AD00-0EB28AE194F4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62D516C-6FFA-02F8-45B7-CF6354AFF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907D5D-4551-73B1-C50A-45679C56C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9661A-4A4B-EC4D-9F7E-7A2477ACA7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4456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379B8F7-CC0F-DE2D-E135-1AB00CDA9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EE62F-AC79-F94E-AD00-0EB28AE194F4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BDD105D-DD31-5C77-8DB8-AA566BCD8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EA6408-4740-E005-F2B5-8AEB4AB8C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9661A-4A4B-EC4D-9F7E-7A2477ACA7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4672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E517DD-E011-903A-F792-1758488E1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F1ACD7-CED0-C4DB-1182-6BE3CC1DB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3993E2D-2631-1037-64B9-D38168C4E6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7DBD454-D555-CA76-C538-6D6F306C2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EE62F-AC79-F94E-AD00-0EB28AE194F4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F224F9-6934-A475-FEA0-76D34105C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7DD325D-A80C-5B9D-92B1-E049EA30B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9661A-4A4B-EC4D-9F7E-7A2477ACA7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3041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3E191C-B586-C3AF-3F2E-4D8C6A58B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B15F9C-0E5E-995E-EB4F-023C518DEB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54632D-4D41-3330-FEDA-8B04298359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54A51CE-F242-64C6-8AB4-4A1AF7CDB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EE62F-AC79-F94E-AD00-0EB28AE194F4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4A9A4DB-B26C-A4C2-13F3-FF8889DA3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74CBCC0-8A70-5FB5-0374-9F7D0F8B1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9661A-4A4B-EC4D-9F7E-7A2477ACA7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1625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0B7806A-B6F6-6297-D162-E4F19C167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7EC9A82-E346-065C-D436-7DE4D6D0C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9C74BA6-9628-9183-1DA0-A8FDD32570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EE62F-AC79-F94E-AD00-0EB28AE194F4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C1745B-D9ED-E3BC-E76B-4FC20E996A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E04983-F66F-A087-93FA-25DABCC5C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9661A-4A4B-EC4D-9F7E-7A2477ACA7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4609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3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5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8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50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52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9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28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7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8.png"/><Relationship Id="rId10" Type="http://schemas.openxmlformats.org/officeDocument/2006/relationships/image" Target="../media/image76.png"/><Relationship Id="rId4" Type="http://schemas.openxmlformats.org/officeDocument/2006/relationships/image" Target="../media/image71.png"/><Relationship Id="rId9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2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11" Type="http://schemas.openxmlformats.org/officeDocument/2006/relationships/image" Target="../media/image88.png"/><Relationship Id="rId5" Type="http://schemas.openxmlformats.org/officeDocument/2006/relationships/image" Target="../media/image84.png"/><Relationship Id="rId10" Type="http://schemas.openxmlformats.org/officeDocument/2006/relationships/image" Target="../media/image76.png"/><Relationship Id="rId4" Type="http://schemas.openxmlformats.org/officeDocument/2006/relationships/image" Target="../media/image83.png"/><Relationship Id="rId9" Type="http://schemas.openxmlformats.org/officeDocument/2006/relationships/image" Target="../media/image8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91.png"/><Relationship Id="rId3" Type="http://schemas.openxmlformats.org/officeDocument/2006/relationships/image" Target="../media/image77.png"/><Relationship Id="rId7" Type="http://schemas.openxmlformats.org/officeDocument/2006/relationships/image" Target="../media/image73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26.png"/><Relationship Id="rId5" Type="http://schemas.openxmlformats.org/officeDocument/2006/relationships/image" Target="../media/image34.png"/><Relationship Id="rId10" Type="http://schemas.openxmlformats.org/officeDocument/2006/relationships/image" Target="../media/image35.png"/><Relationship Id="rId4" Type="http://schemas.openxmlformats.org/officeDocument/2006/relationships/image" Target="../media/image89.png"/><Relationship Id="rId9" Type="http://schemas.openxmlformats.org/officeDocument/2006/relationships/image" Target="../media/image90.png"/><Relationship Id="rId14" Type="http://schemas.openxmlformats.org/officeDocument/2006/relationships/image" Target="../media/image9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png"/><Relationship Id="rId4" Type="http://schemas.openxmlformats.org/officeDocument/2006/relationships/image" Target="../media/image1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png"/><Relationship Id="rId4" Type="http://schemas.openxmlformats.org/officeDocument/2006/relationships/image" Target="../media/image1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21.png"/><Relationship Id="rId4" Type="http://schemas.openxmlformats.org/officeDocument/2006/relationships/image" Target="../media/image11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png"/><Relationship Id="rId4" Type="http://schemas.openxmlformats.org/officeDocument/2006/relationships/image" Target="../media/image11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3.png"/><Relationship Id="rId4" Type="http://schemas.openxmlformats.org/officeDocument/2006/relationships/image" Target="../media/image11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3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24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3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24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3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24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1FC6AA-2057-D64A-B922-025691A32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18127"/>
            <a:ext cx="9144000" cy="2387600"/>
          </a:xfrm>
        </p:spPr>
        <p:txBody>
          <a:bodyPr>
            <a:normAutofit/>
          </a:bodyPr>
          <a:lstStyle/>
          <a:p>
            <a:r>
              <a:rPr lang="fr-FR" b="1" dirty="0"/>
              <a:t>Ateliers de Neuroradiologie</a:t>
            </a:r>
            <a:br>
              <a:rPr lang="fr-FR" b="1" dirty="0"/>
            </a:br>
            <a:r>
              <a:rPr lang="fr-FR" b="1" dirty="0"/>
              <a:t>Cas clinique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E2FA13C-8271-4D41-83FD-5BCB8B0CFF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89582"/>
            <a:ext cx="9380220" cy="2158682"/>
          </a:xfrm>
        </p:spPr>
        <p:txBody>
          <a:bodyPr>
            <a:noAutofit/>
          </a:bodyPr>
          <a:lstStyle/>
          <a:p>
            <a:endParaRPr lang="fr-FR" dirty="0"/>
          </a:p>
          <a:p>
            <a:r>
              <a:rPr lang="fr-FR" dirty="0"/>
              <a:t>Axelle </a:t>
            </a:r>
            <a:r>
              <a:rPr lang="fr-FR" dirty="0" err="1"/>
              <a:t>Riehm</a:t>
            </a:r>
            <a:r>
              <a:rPr lang="fr-FR" dirty="0"/>
              <a:t>, Docteur Junior</a:t>
            </a:r>
          </a:p>
          <a:p>
            <a:r>
              <a:rPr lang="fr-FR" dirty="0"/>
              <a:t>CHRU de Strasbourg, Service du Professeur Stéphane </a:t>
            </a:r>
            <a:r>
              <a:rPr lang="fr-FR" dirty="0" err="1"/>
              <a:t>Kremer</a:t>
            </a:r>
            <a:endParaRPr lang="fr-FR" dirty="0"/>
          </a:p>
          <a:p>
            <a:r>
              <a:rPr lang="fr-FR" dirty="0"/>
              <a:t>Remerciements : Dr François-Daniel </a:t>
            </a:r>
            <a:r>
              <a:rPr lang="fr-FR" dirty="0" err="1"/>
              <a:t>Ardellier</a:t>
            </a:r>
            <a:r>
              <a:rPr lang="fr-FR" dirty="0"/>
              <a:t> et toute l ’équipe de NRD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B1472BC-CED9-0140-BDFA-171CFF408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33399"/>
            <a:ext cx="2743200" cy="252460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9E40623-455C-2746-A748-F6A41071C1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162" b="8164"/>
          <a:stretch/>
        </p:blipFill>
        <p:spPr>
          <a:xfrm>
            <a:off x="-17416" y="-18659"/>
            <a:ext cx="12209416" cy="153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509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 err="1">
                <a:latin typeface="Calibri" panose="020F0502020204030204" pitchFamily="34" charset="0"/>
                <a:cs typeface="Calibri" panose="020F0502020204030204" pitchFamily="34" charset="0"/>
              </a:rPr>
              <a:t>Neurosarcoïdose</a:t>
            </a:r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A29A0BD-0913-0440-9759-2019FFE02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69" y="1377021"/>
            <a:ext cx="3871629" cy="467344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5A5F06E-A040-8948-9F33-3E64353352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2425" y="1793323"/>
            <a:ext cx="4236528" cy="425714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1A9DFDB5-6DC1-8D47-B776-35CCB690D92A}"/>
              </a:ext>
            </a:extLst>
          </p:cNvPr>
          <p:cNvGrpSpPr/>
          <p:nvPr/>
        </p:nvGrpSpPr>
        <p:grpSpPr>
          <a:xfrm>
            <a:off x="9045861" y="1215262"/>
            <a:ext cx="2909072" cy="3101482"/>
            <a:chOff x="7758928" y="1150172"/>
            <a:chExt cx="2909072" cy="310148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F4CAB161-3B7B-8841-8602-7D53AB75A321}"/>
                </a:ext>
              </a:extLst>
            </p:cNvPr>
            <p:cNvGrpSpPr/>
            <p:nvPr/>
          </p:nvGrpSpPr>
          <p:grpSpPr>
            <a:xfrm>
              <a:off x="7758928" y="1150172"/>
              <a:ext cx="2909072" cy="3101482"/>
              <a:chOff x="8437402" y="368398"/>
              <a:chExt cx="2909072" cy="3101482"/>
            </a:xfrm>
          </p:grpSpPr>
          <p:sp>
            <p:nvSpPr>
              <p:cNvPr id="19" name="Rectangle à coins arrondis 18">
                <a:extLst>
                  <a:ext uri="{FF2B5EF4-FFF2-40B4-BE49-F238E27FC236}">
                    <a16:creationId xmlns:a16="http://schemas.microsoft.com/office/drawing/2014/main" id="{5595C478-58F0-9846-A86F-490E058993BE}"/>
                  </a:ext>
                </a:extLst>
              </p:cNvPr>
              <p:cNvSpPr/>
              <p:nvPr/>
            </p:nvSpPr>
            <p:spPr>
              <a:xfrm>
                <a:off x="8437402" y="368398"/>
                <a:ext cx="2909072" cy="3101482"/>
              </a:xfrm>
              <a:prstGeom prst="roundRect">
                <a:avLst/>
              </a:prstGeom>
              <a:gradFill flip="none" rotWithShape="1">
                <a:gsLst>
                  <a:gs pos="0">
                    <a:srgbClr val="B294EA"/>
                  </a:gs>
                  <a:gs pos="51000">
                    <a:schemeClr val="accent1">
                      <a:lumMod val="45000"/>
                      <a:lumOff val="55000"/>
                    </a:schemeClr>
                  </a:gs>
                  <a:gs pos="98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BC5C120D-EA32-F041-ADC4-3B44106FD9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19464" r="24726" b="42174"/>
              <a:stretch/>
            </p:blipFill>
            <p:spPr>
              <a:xfrm>
                <a:off x="8635830" y="2235973"/>
                <a:ext cx="1168007" cy="995214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21" name="Image 20">
                <a:extLst>
                  <a:ext uri="{FF2B5EF4-FFF2-40B4-BE49-F238E27FC236}">
                    <a16:creationId xmlns:a16="http://schemas.microsoft.com/office/drawing/2014/main" id="{A1C2625A-0F3A-654A-AF26-482A6B6036F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21130" t="4504" r="31653" b="44935"/>
              <a:stretch/>
            </p:blipFill>
            <p:spPr>
              <a:xfrm>
                <a:off x="9914880" y="2251028"/>
                <a:ext cx="1154653" cy="986932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1BD1A857-14E6-454F-9297-7C8E59428A2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r="3050" b="-578"/>
              <a:stretch/>
            </p:blipFill>
            <p:spPr>
              <a:xfrm>
                <a:off x="9914880" y="896662"/>
                <a:ext cx="1170261" cy="1190250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D1C4EABB-B0A9-7641-B25F-C7E6A4AFB3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642794" y="886823"/>
                <a:ext cx="1161043" cy="1209929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</p:grp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377DC4A-76B7-3E46-9536-770B6B12B72C}"/>
                </a:ext>
              </a:extLst>
            </p:cNvPr>
            <p:cNvSpPr txBox="1"/>
            <p:nvPr/>
          </p:nvSpPr>
          <p:spPr>
            <a:xfrm>
              <a:off x="8438732" y="1173633"/>
              <a:ext cx="1422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Notre cas </a:t>
              </a:r>
            </a:p>
          </p:txBody>
        </p:sp>
      </p:grpSp>
      <p:sp>
        <p:nvSpPr>
          <p:cNvPr id="31" name="ZoneTexte 30">
            <a:extLst>
              <a:ext uri="{FF2B5EF4-FFF2-40B4-BE49-F238E27FC236}">
                <a16:creationId xmlns:a16="http://schemas.microsoft.com/office/drawing/2014/main" id="{FACB3F0A-BB20-2B44-A5F2-4C61CCC303FD}"/>
              </a:ext>
            </a:extLst>
          </p:cNvPr>
          <p:cNvSpPr txBox="1"/>
          <p:nvPr/>
        </p:nvSpPr>
        <p:spPr>
          <a:xfrm>
            <a:off x="9161511" y="4523826"/>
            <a:ext cx="2894501" cy="92037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B050"/>
                </a:solidFill>
              </a:rPr>
              <a:t>Nodules/granulomes parenchymateux</a:t>
            </a:r>
          </a:p>
          <a:p>
            <a:pPr algn="ctr"/>
            <a:r>
              <a:rPr lang="fr-FR" b="1" dirty="0">
                <a:solidFill>
                  <a:srgbClr val="00B050"/>
                </a:solidFill>
              </a:rPr>
              <a:t>Atteinte médullaire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88D140-56F9-FB49-BF45-4AC79F2313B2}"/>
              </a:ext>
            </a:extLst>
          </p:cNvPr>
          <p:cNvSpPr/>
          <p:nvPr/>
        </p:nvSpPr>
        <p:spPr>
          <a:xfrm>
            <a:off x="9161511" y="5558665"/>
            <a:ext cx="2894501" cy="646331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∅ atteinte </a:t>
            </a:r>
            <a:r>
              <a:rPr lang="fr-FR" b="1" dirty="0" err="1">
                <a:solidFill>
                  <a:srgbClr val="FF0000"/>
                </a:solidFill>
              </a:rPr>
              <a:t>leptoméningée</a:t>
            </a:r>
            <a:r>
              <a:rPr lang="fr-FR" b="1" dirty="0">
                <a:solidFill>
                  <a:srgbClr val="FF0000"/>
                </a:solidFill>
              </a:rPr>
              <a:t>/ </a:t>
            </a:r>
            <a:r>
              <a:rPr lang="fr-FR" b="1" dirty="0" err="1">
                <a:solidFill>
                  <a:srgbClr val="FF0000"/>
                </a:solidFill>
              </a:rPr>
              <a:t>pachyméningée</a:t>
            </a:r>
            <a:r>
              <a:rPr lang="fr-FR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69C6CF2-02CA-B84C-8D63-2B997EA6DCD6}"/>
              </a:ext>
            </a:extLst>
          </p:cNvPr>
          <p:cNvSpPr txBox="1"/>
          <p:nvPr/>
        </p:nvSpPr>
        <p:spPr>
          <a:xfrm>
            <a:off x="126609" y="6419309"/>
            <a:ext cx="912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>
                <a:solidFill>
                  <a:schemeClr val="bg1"/>
                </a:solidFill>
              </a:rPr>
              <a:t>Osborn</a:t>
            </a:r>
            <a:r>
              <a:rPr lang="fr-FR" i="1" dirty="0">
                <a:solidFill>
                  <a:schemeClr val="bg1"/>
                </a:solidFill>
              </a:rPr>
              <a:t>, Anne G., et al. </a:t>
            </a:r>
            <a:r>
              <a:rPr lang="fr-FR" i="1" dirty="0" err="1">
                <a:solidFill>
                  <a:schemeClr val="bg1"/>
                </a:solidFill>
              </a:rPr>
              <a:t>Osborn’s</a:t>
            </a:r>
            <a:r>
              <a:rPr lang="fr-FR" i="1" dirty="0">
                <a:solidFill>
                  <a:schemeClr val="bg1"/>
                </a:solidFill>
              </a:rPr>
              <a:t> </a:t>
            </a:r>
            <a:r>
              <a:rPr lang="fr-FR" i="1" dirty="0" err="1">
                <a:solidFill>
                  <a:schemeClr val="bg1"/>
                </a:solidFill>
              </a:rPr>
              <a:t>brain</a:t>
            </a:r>
            <a:r>
              <a:rPr lang="fr-FR" i="1" dirty="0">
                <a:solidFill>
                  <a:schemeClr val="bg1"/>
                </a:solidFill>
              </a:rPr>
              <a:t>: </a:t>
            </a:r>
            <a:r>
              <a:rPr lang="fr-FR" i="1" dirty="0" err="1">
                <a:solidFill>
                  <a:schemeClr val="bg1"/>
                </a:solidFill>
              </a:rPr>
              <a:t>imaging</a:t>
            </a:r>
            <a:r>
              <a:rPr lang="fr-FR" i="1" dirty="0">
                <a:solidFill>
                  <a:schemeClr val="bg1"/>
                </a:solidFill>
              </a:rPr>
              <a:t>, </a:t>
            </a:r>
            <a:r>
              <a:rPr lang="fr-FR" i="1" dirty="0" err="1">
                <a:solidFill>
                  <a:schemeClr val="bg1"/>
                </a:solidFill>
              </a:rPr>
              <a:t>pathology</a:t>
            </a:r>
            <a:r>
              <a:rPr lang="fr-FR" i="1" dirty="0">
                <a:solidFill>
                  <a:schemeClr val="bg1"/>
                </a:solidFill>
              </a:rPr>
              <a:t>, and </a:t>
            </a:r>
            <a:r>
              <a:rPr lang="fr-FR" i="1" dirty="0" err="1">
                <a:solidFill>
                  <a:schemeClr val="bg1"/>
                </a:solidFill>
              </a:rPr>
              <a:t>anatomy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129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Neuro-</a:t>
            </a:r>
            <a:r>
              <a:rPr lang="fr-FR" b="1" dirty="0" err="1">
                <a:latin typeface="Calibri" panose="020F0502020204030204" pitchFamily="34" charset="0"/>
                <a:cs typeface="Calibri" panose="020F0502020204030204" pitchFamily="34" charset="0"/>
              </a:rPr>
              <a:t>Behçet</a:t>
            </a:r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B0EB032D-BF78-E649-99A4-90D7689708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-1" r="66036" b="295"/>
          <a:stretch/>
        </p:blipFill>
        <p:spPr>
          <a:xfrm>
            <a:off x="6553947" y="1513816"/>
            <a:ext cx="2201375" cy="2349027"/>
          </a:xfrm>
        </p:spPr>
      </p:pic>
      <p:pic>
        <p:nvPicPr>
          <p:cNvPr id="17" name="Espace réservé du contenu 5">
            <a:extLst>
              <a:ext uri="{FF2B5EF4-FFF2-40B4-BE49-F238E27FC236}">
                <a16:creationId xmlns:a16="http://schemas.microsoft.com/office/drawing/2014/main" id="{22242126-50A6-9948-9FA8-F00A94F047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969" b="5430"/>
          <a:stretch/>
        </p:blipFill>
        <p:spPr>
          <a:xfrm>
            <a:off x="6522608" y="3816621"/>
            <a:ext cx="2360484" cy="238433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A6853D6-DCD0-6A4A-8608-1A21DEA55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824" y="1606095"/>
            <a:ext cx="3528947" cy="35727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5D6E865-8B97-AB44-8FC0-A67A0A4E38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7406" y="2942408"/>
            <a:ext cx="3156919" cy="336461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402417E9-AA6E-534B-904A-AB6655629AA6}"/>
              </a:ext>
            </a:extLst>
          </p:cNvPr>
          <p:cNvSpPr txBox="1"/>
          <p:nvPr/>
        </p:nvSpPr>
        <p:spPr>
          <a:xfrm>
            <a:off x="9156974" y="4302345"/>
            <a:ext cx="2895179" cy="64633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B050"/>
                </a:solidFill>
              </a:rPr>
              <a:t>Localisation ponto-mésencéphalique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5F8ABF2-EF1B-1249-9797-82C526261A4C}"/>
              </a:ext>
            </a:extLst>
          </p:cNvPr>
          <p:cNvSpPr txBox="1"/>
          <p:nvPr/>
        </p:nvSpPr>
        <p:spPr>
          <a:xfrm>
            <a:off x="9178320" y="5081037"/>
            <a:ext cx="2873834" cy="36933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C000"/>
                </a:solidFill>
              </a:rPr>
              <a:t>Atteinte médullaire rare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43121D1-4C58-A648-BA0E-04ADB7CE2ECC}"/>
              </a:ext>
            </a:extLst>
          </p:cNvPr>
          <p:cNvSpPr txBox="1"/>
          <p:nvPr/>
        </p:nvSpPr>
        <p:spPr>
          <a:xfrm>
            <a:off x="9178320" y="5591157"/>
            <a:ext cx="2873833" cy="9233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∅ critère clinique</a:t>
            </a:r>
          </a:p>
          <a:p>
            <a:pPr algn="ctr"/>
            <a:r>
              <a:rPr lang="fr-FR" b="1" dirty="0">
                <a:solidFill>
                  <a:srgbClr val="FF0000"/>
                </a:solidFill>
              </a:rPr>
              <a:t>∅ atteinte vasculaire/ hémorragique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0EFE97B-5B7D-D543-A56C-9F114338C54C}"/>
              </a:ext>
            </a:extLst>
          </p:cNvPr>
          <p:cNvGrpSpPr/>
          <p:nvPr/>
        </p:nvGrpSpPr>
        <p:grpSpPr>
          <a:xfrm>
            <a:off x="9074527" y="1068501"/>
            <a:ext cx="2909072" cy="3101482"/>
            <a:chOff x="7758928" y="1150172"/>
            <a:chExt cx="2909072" cy="3101482"/>
          </a:xfrm>
        </p:grpSpPr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EBE502DE-528C-5B44-96F7-4FC26DB8C4F8}"/>
                </a:ext>
              </a:extLst>
            </p:cNvPr>
            <p:cNvGrpSpPr/>
            <p:nvPr/>
          </p:nvGrpSpPr>
          <p:grpSpPr>
            <a:xfrm>
              <a:off x="7758928" y="1150172"/>
              <a:ext cx="2909072" cy="3101482"/>
              <a:chOff x="8437402" y="368398"/>
              <a:chExt cx="2909072" cy="3101482"/>
            </a:xfrm>
          </p:grpSpPr>
          <p:sp>
            <p:nvSpPr>
              <p:cNvPr id="31" name="Rectangle à coins arrondis 30">
                <a:extLst>
                  <a:ext uri="{FF2B5EF4-FFF2-40B4-BE49-F238E27FC236}">
                    <a16:creationId xmlns:a16="http://schemas.microsoft.com/office/drawing/2014/main" id="{8789CDE0-3E6C-344B-9521-E7065C05B6E3}"/>
                  </a:ext>
                </a:extLst>
              </p:cNvPr>
              <p:cNvSpPr/>
              <p:nvPr/>
            </p:nvSpPr>
            <p:spPr>
              <a:xfrm>
                <a:off x="8437402" y="368398"/>
                <a:ext cx="2909072" cy="3101482"/>
              </a:xfrm>
              <a:prstGeom prst="roundRect">
                <a:avLst/>
              </a:prstGeom>
              <a:gradFill flip="none" rotWithShape="1">
                <a:gsLst>
                  <a:gs pos="0">
                    <a:srgbClr val="B294EA"/>
                  </a:gs>
                  <a:gs pos="51000">
                    <a:schemeClr val="accent1">
                      <a:lumMod val="45000"/>
                      <a:lumOff val="55000"/>
                    </a:schemeClr>
                  </a:gs>
                  <a:gs pos="98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32" name="Image 31">
                <a:extLst>
                  <a:ext uri="{FF2B5EF4-FFF2-40B4-BE49-F238E27FC236}">
                    <a16:creationId xmlns:a16="http://schemas.microsoft.com/office/drawing/2014/main" id="{5A3F730F-E96F-D14C-B87E-62383EAB85E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9464" r="24726" b="42174"/>
              <a:stretch/>
            </p:blipFill>
            <p:spPr>
              <a:xfrm>
                <a:off x="8635830" y="2235973"/>
                <a:ext cx="1168007" cy="995214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33" name="Image 32">
                <a:extLst>
                  <a:ext uri="{FF2B5EF4-FFF2-40B4-BE49-F238E27FC236}">
                    <a16:creationId xmlns:a16="http://schemas.microsoft.com/office/drawing/2014/main" id="{0957C282-BF2A-1540-B288-6DBA7314BF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21130" t="4504" r="31653" b="44935"/>
              <a:stretch/>
            </p:blipFill>
            <p:spPr>
              <a:xfrm>
                <a:off x="9914880" y="2251028"/>
                <a:ext cx="1154653" cy="986932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34" name="Image 33">
                <a:extLst>
                  <a:ext uri="{FF2B5EF4-FFF2-40B4-BE49-F238E27FC236}">
                    <a16:creationId xmlns:a16="http://schemas.microsoft.com/office/drawing/2014/main" id="{781DE24E-03C1-9042-9C1E-9CC3195D80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r="3050" b="-578"/>
              <a:stretch/>
            </p:blipFill>
            <p:spPr>
              <a:xfrm>
                <a:off x="9914880" y="896662"/>
                <a:ext cx="1170261" cy="1190250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35" name="Image 34">
                <a:extLst>
                  <a:ext uri="{FF2B5EF4-FFF2-40B4-BE49-F238E27FC236}">
                    <a16:creationId xmlns:a16="http://schemas.microsoft.com/office/drawing/2014/main" id="{BE3E161F-B1F6-F744-B5A6-561BFDBC57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642794" y="886823"/>
                <a:ext cx="1161043" cy="1209929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</p:grp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99AA3AB-A318-BE42-AD14-F00FB16EFB01}"/>
                </a:ext>
              </a:extLst>
            </p:cNvPr>
            <p:cNvSpPr txBox="1"/>
            <p:nvPr/>
          </p:nvSpPr>
          <p:spPr>
            <a:xfrm>
              <a:off x="8502264" y="1176771"/>
              <a:ext cx="1422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Notre cas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B5285007-691A-7944-96D6-FF9BCF3C5B90}"/>
              </a:ext>
            </a:extLst>
          </p:cNvPr>
          <p:cNvSpPr txBox="1"/>
          <p:nvPr/>
        </p:nvSpPr>
        <p:spPr>
          <a:xfrm>
            <a:off x="6877441" y="5683490"/>
            <a:ext cx="1688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« </a:t>
            </a:r>
            <a:r>
              <a:rPr lang="fr-FR" i="1" dirty="0" err="1"/>
              <a:t>Baegel</a:t>
            </a:r>
            <a:r>
              <a:rPr lang="fr-FR" i="1" dirty="0"/>
              <a:t> </a:t>
            </a:r>
            <a:r>
              <a:rPr lang="fr-FR" i="1" dirty="0" err="1"/>
              <a:t>sign</a:t>
            </a:r>
            <a:r>
              <a:rPr lang="fr-FR" i="1" dirty="0"/>
              <a:t> »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9684D84-64BA-FC4D-957E-7B0012B80E61}"/>
              </a:ext>
            </a:extLst>
          </p:cNvPr>
          <p:cNvSpPr txBox="1"/>
          <p:nvPr/>
        </p:nvSpPr>
        <p:spPr>
          <a:xfrm>
            <a:off x="126609" y="6419309"/>
            <a:ext cx="912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>
                <a:solidFill>
                  <a:schemeClr val="bg1"/>
                </a:solidFill>
              </a:rPr>
              <a:t>Osborn</a:t>
            </a:r>
            <a:r>
              <a:rPr lang="fr-FR" i="1" dirty="0">
                <a:solidFill>
                  <a:schemeClr val="bg1"/>
                </a:solidFill>
              </a:rPr>
              <a:t>, Anne G., et al. </a:t>
            </a:r>
            <a:r>
              <a:rPr lang="fr-FR" i="1" dirty="0" err="1">
                <a:solidFill>
                  <a:schemeClr val="bg1"/>
                </a:solidFill>
              </a:rPr>
              <a:t>Osborn’s</a:t>
            </a:r>
            <a:r>
              <a:rPr lang="fr-FR" i="1" dirty="0">
                <a:solidFill>
                  <a:schemeClr val="bg1"/>
                </a:solidFill>
              </a:rPr>
              <a:t> </a:t>
            </a:r>
            <a:r>
              <a:rPr lang="fr-FR" i="1" dirty="0" err="1">
                <a:solidFill>
                  <a:schemeClr val="bg1"/>
                </a:solidFill>
              </a:rPr>
              <a:t>brain</a:t>
            </a:r>
            <a:r>
              <a:rPr lang="fr-FR" i="1" dirty="0">
                <a:solidFill>
                  <a:schemeClr val="bg1"/>
                </a:solidFill>
              </a:rPr>
              <a:t>: </a:t>
            </a:r>
            <a:r>
              <a:rPr lang="fr-FR" i="1" dirty="0" err="1">
                <a:solidFill>
                  <a:schemeClr val="bg1"/>
                </a:solidFill>
              </a:rPr>
              <a:t>imaging</a:t>
            </a:r>
            <a:r>
              <a:rPr lang="fr-FR" i="1" dirty="0">
                <a:solidFill>
                  <a:schemeClr val="bg1"/>
                </a:solidFill>
              </a:rPr>
              <a:t>, </a:t>
            </a:r>
            <a:r>
              <a:rPr lang="fr-FR" i="1" dirty="0" err="1">
                <a:solidFill>
                  <a:schemeClr val="bg1"/>
                </a:solidFill>
              </a:rPr>
              <a:t>pathology</a:t>
            </a:r>
            <a:r>
              <a:rPr lang="fr-FR" i="1" dirty="0">
                <a:solidFill>
                  <a:schemeClr val="bg1"/>
                </a:solidFill>
              </a:rPr>
              <a:t>, and </a:t>
            </a:r>
            <a:r>
              <a:rPr lang="fr-FR" i="1" dirty="0" err="1">
                <a:solidFill>
                  <a:schemeClr val="bg1"/>
                </a:solidFill>
              </a:rPr>
              <a:t>anatomy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6425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CLIPPERS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4614808-6EC0-0041-8F1A-8D76F1650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84" y="1985289"/>
            <a:ext cx="3967276" cy="396727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650EF01-70E5-CB46-A9E8-50A573D56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3287" y="1985289"/>
            <a:ext cx="3942786" cy="3967276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6734C933-B844-E54B-AE4F-8E6DA790A64D}"/>
              </a:ext>
            </a:extLst>
          </p:cNvPr>
          <p:cNvGrpSpPr/>
          <p:nvPr/>
        </p:nvGrpSpPr>
        <p:grpSpPr>
          <a:xfrm>
            <a:off x="8865847" y="1173158"/>
            <a:ext cx="2909072" cy="3101482"/>
            <a:chOff x="7758928" y="1150172"/>
            <a:chExt cx="2909072" cy="3101482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DA0D0A46-6504-B645-AAFB-83AA51D8205A}"/>
                </a:ext>
              </a:extLst>
            </p:cNvPr>
            <p:cNvGrpSpPr/>
            <p:nvPr/>
          </p:nvGrpSpPr>
          <p:grpSpPr>
            <a:xfrm>
              <a:off x="7758928" y="1150172"/>
              <a:ext cx="2909072" cy="3101482"/>
              <a:chOff x="8437402" y="368398"/>
              <a:chExt cx="2909072" cy="3101482"/>
            </a:xfrm>
          </p:grpSpPr>
          <p:sp>
            <p:nvSpPr>
              <p:cNvPr id="24" name="Rectangle à coins arrondis 23">
                <a:extLst>
                  <a:ext uri="{FF2B5EF4-FFF2-40B4-BE49-F238E27FC236}">
                    <a16:creationId xmlns:a16="http://schemas.microsoft.com/office/drawing/2014/main" id="{E1966247-8A5E-1A43-BA90-ACC260B83EEE}"/>
                  </a:ext>
                </a:extLst>
              </p:cNvPr>
              <p:cNvSpPr/>
              <p:nvPr/>
            </p:nvSpPr>
            <p:spPr>
              <a:xfrm>
                <a:off x="8437402" y="368398"/>
                <a:ext cx="2909072" cy="3101482"/>
              </a:xfrm>
              <a:prstGeom prst="roundRect">
                <a:avLst/>
              </a:prstGeom>
              <a:gradFill flip="none" rotWithShape="1">
                <a:gsLst>
                  <a:gs pos="0">
                    <a:srgbClr val="B294EA"/>
                  </a:gs>
                  <a:gs pos="51000">
                    <a:schemeClr val="accent1">
                      <a:lumMod val="45000"/>
                      <a:lumOff val="55000"/>
                    </a:schemeClr>
                  </a:gs>
                  <a:gs pos="98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CCD3CDC3-1159-8A4D-AFE1-B60D3B6E6EF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19464" r="24726" b="42174"/>
              <a:stretch/>
            </p:blipFill>
            <p:spPr>
              <a:xfrm>
                <a:off x="8635830" y="2235973"/>
                <a:ext cx="1168007" cy="995214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26" name="Image 25">
                <a:extLst>
                  <a:ext uri="{FF2B5EF4-FFF2-40B4-BE49-F238E27FC236}">
                    <a16:creationId xmlns:a16="http://schemas.microsoft.com/office/drawing/2014/main" id="{E7ED9514-AE6B-1042-96B1-5A38B838C57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21130" t="4504" r="31653" b="44935"/>
              <a:stretch/>
            </p:blipFill>
            <p:spPr>
              <a:xfrm>
                <a:off x="9914880" y="2251028"/>
                <a:ext cx="1154653" cy="986932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9BE2096D-892B-3D40-80B5-E923664D9A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r="3050" b="-578"/>
              <a:stretch/>
            </p:blipFill>
            <p:spPr>
              <a:xfrm>
                <a:off x="9914880" y="896662"/>
                <a:ext cx="1170261" cy="1190250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4738BBB7-21A4-6644-8052-30751EBAEA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642794" y="886823"/>
                <a:ext cx="1161043" cy="1209929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8370825B-8917-3C49-933D-3E076C9CD7CE}"/>
                </a:ext>
              </a:extLst>
            </p:cNvPr>
            <p:cNvSpPr txBox="1"/>
            <p:nvPr/>
          </p:nvSpPr>
          <p:spPr>
            <a:xfrm>
              <a:off x="8502264" y="1216771"/>
              <a:ext cx="1422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Notre cas </a:t>
              </a: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54C3ADAD-FCB0-E342-B714-54BAA7C03100}"/>
              </a:ext>
            </a:extLst>
          </p:cNvPr>
          <p:cNvSpPr txBox="1"/>
          <p:nvPr/>
        </p:nvSpPr>
        <p:spPr>
          <a:xfrm>
            <a:off x="8879740" y="4381908"/>
            <a:ext cx="2895179" cy="92333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B050"/>
                </a:solidFill>
              </a:rPr>
              <a:t>Morphologie : PDC ponctiformes du pont </a:t>
            </a:r>
          </a:p>
          <a:p>
            <a:pPr algn="ctr"/>
            <a:r>
              <a:rPr lang="fr-FR" b="1" dirty="0">
                <a:solidFill>
                  <a:srgbClr val="00B050"/>
                </a:solidFill>
              </a:rPr>
              <a:t>Atteinte médullaire possible 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F8BC4CF7-996E-2248-8973-F046821BC45D}"/>
              </a:ext>
            </a:extLst>
          </p:cNvPr>
          <p:cNvSpPr txBox="1"/>
          <p:nvPr/>
        </p:nvSpPr>
        <p:spPr>
          <a:xfrm>
            <a:off x="8873527" y="5357029"/>
            <a:ext cx="2873834" cy="92333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C000"/>
                </a:solidFill>
              </a:rPr>
              <a:t>Localisation infra-</a:t>
            </a:r>
            <a:r>
              <a:rPr lang="fr-FR" b="1" dirty="0" err="1">
                <a:solidFill>
                  <a:srgbClr val="FFC000"/>
                </a:solidFill>
              </a:rPr>
              <a:t>tentorielle</a:t>
            </a:r>
            <a:r>
              <a:rPr lang="fr-FR" b="1" dirty="0">
                <a:solidFill>
                  <a:srgbClr val="FFC000"/>
                </a:solidFill>
              </a:rPr>
              <a:t> / rarement supra-</a:t>
            </a:r>
            <a:r>
              <a:rPr lang="fr-FR" b="1" dirty="0" err="1">
                <a:solidFill>
                  <a:srgbClr val="FFC000"/>
                </a:solidFill>
              </a:rPr>
              <a:t>tentorielle</a:t>
            </a:r>
            <a:r>
              <a:rPr lang="fr-FR" b="1" dirty="0">
                <a:solidFill>
                  <a:srgbClr val="FFC000"/>
                </a:solidFill>
              </a:rPr>
              <a:t> (SLIPPERS)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03E64135-17D1-A249-A292-3261025615C6}"/>
              </a:ext>
            </a:extLst>
          </p:cNvPr>
          <p:cNvSpPr txBox="1"/>
          <p:nvPr/>
        </p:nvSpPr>
        <p:spPr>
          <a:xfrm>
            <a:off x="8873528" y="6345523"/>
            <a:ext cx="2873833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Diagnostic d’exclusion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3A363-7E03-C346-BFD0-2233A4135050}"/>
              </a:ext>
            </a:extLst>
          </p:cNvPr>
          <p:cNvSpPr txBox="1"/>
          <p:nvPr/>
        </p:nvSpPr>
        <p:spPr>
          <a:xfrm>
            <a:off x="126609" y="6419309"/>
            <a:ext cx="912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>
                <a:solidFill>
                  <a:schemeClr val="bg1"/>
                </a:solidFill>
              </a:rPr>
              <a:t>Osborn</a:t>
            </a:r>
            <a:r>
              <a:rPr lang="fr-FR" i="1" dirty="0">
                <a:solidFill>
                  <a:schemeClr val="bg1"/>
                </a:solidFill>
              </a:rPr>
              <a:t>, Anne G., et al. </a:t>
            </a:r>
            <a:r>
              <a:rPr lang="fr-FR" i="1" dirty="0" err="1">
                <a:solidFill>
                  <a:schemeClr val="bg1"/>
                </a:solidFill>
              </a:rPr>
              <a:t>Osborn’s</a:t>
            </a:r>
            <a:r>
              <a:rPr lang="fr-FR" i="1" dirty="0">
                <a:solidFill>
                  <a:schemeClr val="bg1"/>
                </a:solidFill>
              </a:rPr>
              <a:t> </a:t>
            </a:r>
            <a:r>
              <a:rPr lang="fr-FR" i="1" dirty="0" err="1">
                <a:solidFill>
                  <a:schemeClr val="bg1"/>
                </a:solidFill>
              </a:rPr>
              <a:t>brain</a:t>
            </a:r>
            <a:r>
              <a:rPr lang="fr-FR" i="1" dirty="0">
                <a:solidFill>
                  <a:schemeClr val="bg1"/>
                </a:solidFill>
              </a:rPr>
              <a:t>: </a:t>
            </a:r>
            <a:r>
              <a:rPr lang="fr-FR" i="1" dirty="0" err="1">
                <a:solidFill>
                  <a:schemeClr val="bg1"/>
                </a:solidFill>
              </a:rPr>
              <a:t>imaging</a:t>
            </a:r>
            <a:r>
              <a:rPr lang="fr-FR" i="1" dirty="0">
                <a:solidFill>
                  <a:schemeClr val="bg1"/>
                </a:solidFill>
              </a:rPr>
              <a:t>, </a:t>
            </a:r>
            <a:r>
              <a:rPr lang="fr-FR" i="1" dirty="0" err="1">
                <a:solidFill>
                  <a:schemeClr val="bg1"/>
                </a:solidFill>
              </a:rPr>
              <a:t>pathology</a:t>
            </a:r>
            <a:r>
              <a:rPr lang="fr-FR" i="1" dirty="0">
                <a:solidFill>
                  <a:schemeClr val="bg1"/>
                </a:solidFill>
              </a:rPr>
              <a:t>, and </a:t>
            </a:r>
            <a:r>
              <a:rPr lang="fr-FR" i="1" dirty="0" err="1">
                <a:solidFill>
                  <a:schemeClr val="bg1"/>
                </a:solidFill>
              </a:rPr>
              <a:t>anatomy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0914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4C7BB-03B4-E64B-8C17-F2BA08BE7BF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 err="1">
                <a:latin typeface="Calibri" panose="020F0502020204030204" pitchFamily="34" charset="0"/>
                <a:cs typeface="Calibri" panose="020F0502020204030204" pitchFamily="34" charset="0"/>
              </a:rPr>
              <a:t>Neurotuberculose</a:t>
            </a:r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1E389CD3-3A85-6545-9691-85CB99894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667" y="1503901"/>
            <a:ext cx="3259357" cy="488166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A6AC37C-C6FD-A64B-A4B2-743D811A46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718" y="1377021"/>
            <a:ext cx="4305300" cy="5143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7D98CE0-0038-C040-9138-2D313DE1FF28}"/>
              </a:ext>
            </a:extLst>
          </p:cNvPr>
          <p:cNvSpPr txBox="1"/>
          <p:nvPr/>
        </p:nvSpPr>
        <p:spPr>
          <a:xfrm>
            <a:off x="8715027" y="5030946"/>
            <a:ext cx="3201367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∅ atteinte </a:t>
            </a:r>
            <a:r>
              <a:rPr lang="fr-FR" b="1" dirty="0" err="1">
                <a:solidFill>
                  <a:srgbClr val="FF0000"/>
                </a:solidFill>
              </a:rPr>
              <a:t>leptoméningée</a:t>
            </a:r>
            <a:r>
              <a:rPr lang="fr-FR" b="1" dirty="0">
                <a:solidFill>
                  <a:srgbClr val="FF0000"/>
                </a:solidFill>
              </a:rPr>
              <a:t> ou </a:t>
            </a:r>
            <a:r>
              <a:rPr lang="fr-FR" b="1" dirty="0" err="1">
                <a:solidFill>
                  <a:srgbClr val="FF0000"/>
                </a:solidFill>
              </a:rPr>
              <a:t>pachyméningée</a:t>
            </a:r>
            <a:endParaRPr lang="fr-FR" b="1" dirty="0">
              <a:solidFill>
                <a:srgbClr val="FF0000"/>
              </a:solidFill>
            </a:endParaRPr>
          </a:p>
          <a:p>
            <a:pPr algn="ctr"/>
            <a:r>
              <a:rPr lang="fr-FR" b="1" dirty="0" err="1">
                <a:solidFill>
                  <a:srgbClr val="FF0000"/>
                </a:solidFill>
              </a:rPr>
              <a:t>Spondylodiscite</a:t>
            </a:r>
            <a:r>
              <a:rPr lang="fr-FR" b="1" dirty="0">
                <a:solidFill>
                  <a:srgbClr val="FF0000"/>
                </a:solidFill>
              </a:rPr>
              <a:t> (mal de Pott) &gt;&gt; atteinte médullaire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67A46E-00EE-3A46-B041-9455365463CE}"/>
              </a:ext>
            </a:extLst>
          </p:cNvPr>
          <p:cNvSpPr txBox="1"/>
          <p:nvPr/>
        </p:nvSpPr>
        <p:spPr>
          <a:xfrm>
            <a:off x="8715027" y="4289829"/>
            <a:ext cx="3201367" cy="64633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B050"/>
                </a:solidFill>
              </a:rPr>
              <a:t>Rehaussement en miliaire jonction SG/SB possible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21463B78-40EA-0D40-AA82-3185457FFEDC}"/>
              </a:ext>
            </a:extLst>
          </p:cNvPr>
          <p:cNvGrpSpPr/>
          <p:nvPr/>
        </p:nvGrpSpPr>
        <p:grpSpPr>
          <a:xfrm>
            <a:off x="8838233" y="1093561"/>
            <a:ext cx="2909072" cy="3101482"/>
            <a:chOff x="7758928" y="1150172"/>
            <a:chExt cx="2909072" cy="3101482"/>
          </a:xfrm>
        </p:grpSpPr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303C86FB-E9B0-0D43-BDDA-E3468201D971}"/>
                </a:ext>
              </a:extLst>
            </p:cNvPr>
            <p:cNvGrpSpPr/>
            <p:nvPr/>
          </p:nvGrpSpPr>
          <p:grpSpPr>
            <a:xfrm>
              <a:off x="7758928" y="1150172"/>
              <a:ext cx="2909072" cy="3101482"/>
              <a:chOff x="8437402" y="368398"/>
              <a:chExt cx="2909072" cy="3101482"/>
            </a:xfrm>
          </p:grpSpPr>
          <p:sp>
            <p:nvSpPr>
              <p:cNvPr id="22" name="Rectangle à coins arrondis 21">
                <a:extLst>
                  <a:ext uri="{FF2B5EF4-FFF2-40B4-BE49-F238E27FC236}">
                    <a16:creationId xmlns:a16="http://schemas.microsoft.com/office/drawing/2014/main" id="{A830199F-76E2-CC46-9EE6-1ECDC522D94B}"/>
                  </a:ext>
                </a:extLst>
              </p:cNvPr>
              <p:cNvSpPr/>
              <p:nvPr/>
            </p:nvSpPr>
            <p:spPr>
              <a:xfrm>
                <a:off x="8437402" y="368398"/>
                <a:ext cx="2909072" cy="3101482"/>
              </a:xfrm>
              <a:prstGeom prst="roundRect">
                <a:avLst/>
              </a:prstGeom>
              <a:gradFill flip="none" rotWithShape="1">
                <a:gsLst>
                  <a:gs pos="0">
                    <a:srgbClr val="B294EA"/>
                  </a:gs>
                  <a:gs pos="51000">
                    <a:schemeClr val="accent1">
                      <a:lumMod val="45000"/>
                      <a:lumOff val="55000"/>
                    </a:schemeClr>
                  </a:gs>
                  <a:gs pos="98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3" name="Image 22">
                <a:extLst>
                  <a:ext uri="{FF2B5EF4-FFF2-40B4-BE49-F238E27FC236}">
                    <a16:creationId xmlns:a16="http://schemas.microsoft.com/office/drawing/2014/main" id="{6008D458-00E3-6945-BCC0-3B0F83BFD0E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19464" r="24726" b="42174"/>
              <a:stretch/>
            </p:blipFill>
            <p:spPr>
              <a:xfrm>
                <a:off x="8635830" y="2235973"/>
                <a:ext cx="1168007" cy="995214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A4A5FFE6-1240-6F45-AB6C-4D32E0B40FF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21130" t="4504" r="31653" b="44935"/>
              <a:stretch/>
            </p:blipFill>
            <p:spPr>
              <a:xfrm>
                <a:off x="9914880" y="2251028"/>
                <a:ext cx="1154653" cy="986932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26" name="Image 25">
                <a:extLst>
                  <a:ext uri="{FF2B5EF4-FFF2-40B4-BE49-F238E27FC236}">
                    <a16:creationId xmlns:a16="http://schemas.microsoft.com/office/drawing/2014/main" id="{0EFE8090-C28B-F14C-81BE-9F0AAC1279E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r="3050" b="-578"/>
              <a:stretch/>
            </p:blipFill>
            <p:spPr>
              <a:xfrm>
                <a:off x="9914880" y="896662"/>
                <a:ext cx="1170261" cy="1190250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14F13A09-990E-1F40-893B-CA66AEB33F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642794" y="886823"/>
                <a:ext cx="1161043" cy="1209929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</p:grp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4158C0D-A970-6B45-8FC2-6B662ED48C8A}"/>
                </a:ext>
              </a:extLst>
            </p:cNvPr>
            <p:cNvSpPr txBox="1"/>
            <p:nvPr/>
          </p:nvSpPr>
          <p:spPr>
            <a:xfrm>
              <a:off x="8502264" y="1179138"/>
              <a:ext cx="1422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Notre cas </a:t>
              </a: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505D642B-7311-A44A-B33E-788F67FCAC93}"/>
              </a:ext>
            </a:extLst>
          </p:cNvPr>
          <p:cNvSpPr txBox="1"/>
          <p:nvPr/>
        </p:nvSpPr>
        <p:spPr>
          <a:xfrm>
            <a:off x="126609" y="6419309"/>
            <a:ext cx="912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>
                <a:solidFill>
                  <a:schemeClr val="bg1"/>
                </a:solidFill>
              </a:rPr>
              <a:t>Osborn</a:t>
            </a:r>
            <a:r>
              <a:rPr lang="fr-FR" i="1" dirty="0">
                <a:solidFill>
                  <a:schemeClr val="bg1"/>
                </a:solidFill>
              </a:rPr>
              <a:t>, Anne G., et al. </a:t>
            </a:r>
            <a:r>
              <a:rPr lang="fr-FR" i="1" dirty="0" err="1">
                <a:solidFill>
                  <a:schemeClr val="bg1"/>
                </a:solidFill>
              </a:rPr>
              <a:t>Osborn’s</a:t>
            </a:r>
            <a:r>
              <a:rPr lang="fr-FR" i="1" dirty="0">
                <a:solidFill>
                  <a:schemeClr val="bg1"/>
                </a:solidFill>
              </a:rPr>
              <a:t> </a:t>
            </a:r>
            <a:r>
              <a:rPr lang="fr-FR" i="1" dirty="0" err="1">
                <a:solidFill>
                  <a:schemeClr val="bg1"/>
                </a:solidFill>
              </a:rPr>
              <a:t>brain</a:t>
            </a:r>
            <a:r>
              <a:rPr lang="fr-FR" i="1" dirty="0">
                <a:solidFill>
                  <a:schemeClr val="bg1"/>
                </a:solidFill>
              </a:rPr>
              <a:t>: </a:t>
            </a:r>
            <a:r>
              <a:rPr lang="fr-FR" i="1" dirty="0" err="1">
                <a:solidFill>
                  <a:schemeClr val="bg1"/>
                </a:solidFill>
              </a:rPr>
              <a:t>imaging</a:t>
            </a:r>
            <a:r>
              <a:rPr lang="fr-FR" i="1" dirty="0">
                <a:solidFill>
                  <a:schemeClr val="bg1"/>
                </a:solidFill>
              </a:rPr>
              <a:t>, </a:t>
            </a:r>
            <a:r>
              <a:rPr lang="fr-FR" i="1" dirty="0" err="1">
                <a:solidFill>
                  <a:schemeClr val="bg1"/>
                </a:solidFill>
              </a:rPr>
              <a:t>pathology</a:t>
            </a:r>
            <a:r>
              <a:rPr lang="fr-FR" i="1" dirty="0">
                <a:solidFill>
                  <a:schemeClr val="bg1"/>
                </a:solidFill>
              </a:rPr>
              <a:t>, and </a:t>
            </a:r>
            <a:r>
              <a:rPr lang="fr-FR" i="1" dirty="0" err="1">
                <a:solidFill>
                  <a:schemeClr val="bg1"/>
                </a:solidFill>
              </a:rPr>
              <a:t>anatomy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21967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719AFC-2C75-CA4D-A66D-4D42123010F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 err="1">
                <a:latin typeface="Calibri" panose="020F0502020204030204" pitchFamily="34" charset="0"/>
                <a:cs typeface="Calibri" panose="020F0502020204030204" pitchFamily="34" charset="0"/>
              </a:rPr>
              <a:t>Histiocytose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 non </a:t>
            </a:r>
            <a:r>
              <a:rPr lang="fr-FR" b="1" dirty="0" err="1">
                <a:latin typeface="Calibri" panose="020F0502020204030204" pitchFamily="34" charset="0"/>
                <a:cs typeface="Calibri" panose="020F0502020204030204" pitchFamily="34" charset="0"/>
              </a:rPr>
              <a:t>langerhansienne</a:t>
            </a:r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22AF14-455C-2C49-B42B-26D15A97A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950" y="1772866"/>
            <a:ext cx="3943602" cy="394936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D18BB4D-9FA4-2E4C-8E0A-B8E296667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3423" y="1748240"/>
            <a:ext cx="3973994" cy="3973994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CAC72203-4111-374C-A30E-B5D0F5DE0077}"/>
              </a:ext>
            </a:extLst>
          </p:cNvPr>
          <p:cNvSpPr txBox="1"/>
          <p:nvPr/>
        </p:nvSpPr>
        <p:spPr>
          <a:xfrm>
            <a:off x="8574288" y="4362595"/>
            <a:ext cx="3451568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B050"/>
                </a:solidFill>
              </a:rPr>
              <a:t>Localisation ponto-cérébelleuse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A097EFD-23D7-4246-95B4-3AA072D2137B}"/>
              </a:ext>
            </a:extLst>
          </p:cNvPr>
          <p:cNvSpPr txBox="1"/>
          <p:nvPr/>
        </p:nvSpPr>
        <p:spPr>
          <a:xfrm>
            <a:off x="8574288" y="4917436"/>
            <a:ext cx="3451568" cy="92333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C000"/>
                </a:solidFill>
              </a:rPr>
              <a:t>∅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>
                <a:solidFill>
                  <a:srgbClr val="FFC000"/>
                </a:solidFill>
              </a:rPr>
              <a:t>atteinte méningée / de l’axe </a:t>
            </a:r>
            <a:r>
              <a:rPr lang="fr-FR" b="1" dirty="0" err="1">
                <a:solidFill>
                  <a:srgbClr val="FFC000"/>
                </a:solidFill>
              </a:rPr>
              <a:t>hypothalamo</a:t>
            </a:r>
            <a:r>
              <a:rPr lang="fr-FR" b="1" dirty="0">
                <a:solidFill>
                  <a:srgbClr val="FFC000"/>
                </a:solidFill>
              </a:rPr>
              <a:t>-hypophysaire / orbitaire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6C0BE1B-B420-B74E-9A9F-ED125A3B8C57}"/>
              </a:ext>
            </a:extLst>
          </p:cNvPr>
          <p:cNvSpPr txBox="1"/>
          <p:nvPr/>
        </p:nvSpPr>
        <p:spPr>
          <a:xfrm>
            <a:off x="8574288" y="6026275"/>
            <a:ext cx="3451568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Atteinte médullaire rare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788117A6-4548-0944-B594-95F56134D7D3}"/>
              </a:ext>
            </a:extLst>
          </p:cNvPr>
          <p:cNvGrpSpPr/>
          <p:nvPr/>
        </p:nvGrpSpPr>
        <p:grpSpPr>
          <a:xfrm>
            <a:off x="8753566" y="1008180"/>
            <a:ext cx="2909072" cy="3101482"/>
            <a:chOff x="7758928" y="1150172"/>
            <a:chExt cx="2909072" cy="310148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89A1A073-2FAD-7C41-A3BC-FC8F628F6628}"/>
                </a:ext>
              </a:extLst>
            </p:cNvPr>
            <p:cNvGrpSpPr/>
            <p:nvPr/>
          </p:nvGrpSpPr>
          <p:grpSpPr>
            <a:xfrm>
              <a:off x="7758928" y="1150172"/>
              <a:ext cx="2909072" cy="3101482"/>
              <a:chOff x="8437402" y="368398"/>
              <a:chExt cx="2909072" cy="3101482"/>
            </a:xfrm>
          </p:grpSpPr>
          <p:sp>
            <p:nvSpPr>
              <p:cNvPr id="24" name="Rectangle à coins arrondis 23">
                <a:extLst>
                  <a:ext uri="{FF2B5EF4-FFF2-40B4-BE49-F238E27FC236}">
                    <a16:creationId xmlns:a16="http://schemas.microsoft.com/office/drawing/2014/main" id="{D1CB5A19-EA3A-6C45-B113-9E89CB965FB7}"/>
                  </a:ext>
                </a:extLst>
              </p:cNvPr>
              <p:cNvSpPr/>
              <p:nvPr/>
            </p:nvSpPr>
            <p:spPr>
              <a:xfrm>
                <a:off x="8437402" y="368398"/>
                <a:ext cx="2909072" cy="3101482"/>
              </a:xfrm>
              <a:prstGeom prst="roundRect">
                <a:avLst/>
              </a:prstGeom>
              <a:gradFill flip="none" rotWithShape="1">
                <a:gsLst>
                  <a:gs pos="0">
                    <a:srgbClr val="B294EA"/>
                  </a:gs>
                  <a:gs pos="51000">
                    <a:schemeClr val="accent1">
                      <a:lumMod val="45000"/>
                      <a:lumOff val="55000"/>
                    </a:schemeClr>
                  </a:gs>
                  <a:gs pos="98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52891CBD-3C45-F341-AA4F-931FB16696F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19464" r="24726" b="42174"/>
              <a:stretch/>
            </p:blipFill>
            <p:spPr>
              <a:xfrm>
                <a:off x="8635830" y="2235973"/>
                <a:ext cx="1168007" cy="995214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26" name="Image 25">
                <a:extLst>
                  <a:ext uri="{FF2B5EF4-FFF2-40B4-BE49-F238E27FC236}">
                    <a16:creationId xmlns:a16="http://schemas.microsoft.com/office/drawing/2014/main" id="{A6638D22-5013-5D4C-9B93-6BD3CE88087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21130" t="4504" r="31653" b="44935"/>
              <a:stretch/>
            </p:blipFill>
            <p:spPr>
              <a:xfrm>
                <a:off x="9914880" y="2251028"/>
                <a:ext cx="1154653" cy="986932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18D56873-B35D-1E4D-9C00-67EB8D5CCC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r="3050" b="-578"/>
              <a:stretch/>
            </p:blipFill>
            <p:spPr>
              <a:xfrm>
                <a:off x="9914880" y="896662"/>
                <a:ext cx="1170261" cy="1190250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E1AD8551-6A4B-1A44-9215-23F9E850CE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642794" y="886823"/>
                <a:ext cx="1161043" cy="1209929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</p:grp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851E5535-7D17-0849-897D-045077E65808}"/>
                </a:ext>
              </a:extLst>
            </p:cNvPr>
            <p:cNvSpPr txBox="1"/>
            <p:nvPr/>
          </p:nvSpPr>
          <p:spPr>
            <a:xfrm>
              <a:off x="8502264" y="1175502"/>
              <a:ext cx="1422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Notre cas </a:t>
              </a:r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4832D8BB-62FB-794C-8136-1FA62D748F4D}"/>
              </a:ext>
            </a:extLst>
          </p:cNvPr>
          <p:cNvSpPr txBox="1"/>
          <p:nvPr/>
        </p:nvSpPr>
        <p:spPr>
          <a:xfrm>
            <a:off x="126609" y="6419309"/>
            <a:ext cx="912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>
                <a:solidFill>
                  <a:schemeClr val="bg1"/>
                </a:solidFill>
              </a:rPr>
              <a:t>Osborn</a:t>
            </a:r>
            <a:r>
              <a:rPr lang="fr-FR" i="1" dirty="0">
                <a:solidFill>
                  <a:schemeClr val="bg1"/>
                </a:solidFill>
              </a:rPr>
              <a:t>, Anne G., et al. </a:t>
            </a:r>
            <a:r>
              <a:rPr lang="fr-FR" i="1" dirty="0" err="1">
                <a:solidFill>
                  <a:schemeClr val="bg1"/>
                </a:solidFill>
              </a:rPr>
              <a:t>Osborn’s</a:t>
            </a:r>
            <a:r>
              <a:rPr lang="fr-FR" i="1" dirty="0">
                <a:solidFill>
                  <a:schemeClr val="bg1"/>
                </a:solidFill>
              </a:rPr>
              <a:t> </a:t>
            </a:r>
            <a:r>
              <a:rPr lang="fr-FR" i="1" dirty="0" err="1">
                <a:solidFill>
                  <a:schemeClr val="bg1"/>
                </a:solidFill>
              </a:rPr>
              <a:t>brain</a:t>
            </a:r>
            <a:r>
              <a:rPr lang="fr-FR" i="1" dirty="0">
                <a:solidFill>
                  <a:schemeClr val="bg1"/>
                </a:solidFill>
              </a:rPr>
              <a:t>: </a:t>
            </a:r>
            <a:r>
              <a:rPr lang="fr-FR" i="1" dirty="0" err="1">
                <a:solidFill>
                  <a:schemeClr val="bg1"/>
                </a:solidFill>
              </a:rPr>
              <a:t>imaging</a:t>
            </a:r>
            <a:r>
              <a:rPr lang="fr-FR" i="1" dirty="0">
                <a:solidFill>
                  <a:schemeClr val="bg1"/>
                </a:solidFill>
              </a:rPr>
              <a:t>, </a:t>
            </a:r>
            <a:r>
              <a:rPr lang="fr-FR" i="1" dirty="0" err="1">
                <a:solidFill>
                  <a:schemeClr val="bg1"/>
                </a:solidFill>
              </a:rPr>
              <a:t>pathology</a:t>
            </a:r>
            <a:r>
              <a:rPr lang="fr-FR" i="1" dirty="0">
                <a:solidFill>
                  <a:schemeClr val="bg1"/>
                </a:solidFill>
              </a:rPr>
              <a:t>, and </a:t>
            </a:r>
            <a:r>
              <a:rPr lang="fr-FR" i="1" dirty="0" err="1">
                <a:solidFill>
                  <a:schemeClr val="bg1"/>
                </a:solidFill>
              </a:rPr>
              <a:t>anatomy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3454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CE2D39-E1DC-7D4D-A8CD-960EBEA5E42C}"/>
              </a:ext>
            </a:extLst>
          </p:cNvPr>
          <p:cNvSpPr txBox="1">
            <a:spLocks/>
          </p:cNvSpPr>
          <p:nvPr/>
        </p:nvSpPr>
        <p:spPr>
          <a:xfrm>
            <a:off x="0" y="-2181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Métastases parenchymateuses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CD0C74A-A743-5843-A6B3-8E681BACB911}"/>
              </a:ext>
            </a:extLst>
          </p:cNvPr>
          <p:cNvSpPr txBox="1"/>
          <p:nvPr/>
        </p:nvSpPr>
        <p:spPr>
          <a:xfrm>
            <a:off x="8893325" y="4436681"/>
            <a:ext cx="3139494" cy="92333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B050"/>
                </a:solidFill>
              </a:rPr>
              <a:t>Morphologie : PDC nodulaires + punctiformes multiples</a:t>
            </a:r>
          </a:p>
          <a:p>
            <a:pPr algn="ctr"/>
            <a:r>
              <a:rPr lang="fr-FR" b="1" dirty="0">
                <a:solidFill>
                  <a:srgbClr val="00B050"/>
                </a:solidFill>
              </a:rPr>
              <a:t>Atteinte médullaire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2C14B1F3-97D4-BB4D-9A6B-F8EDDDBA0E4E}"/>
              </a:ext>
            </a:extLst>
          </p:cNvPr>
          <p:cNvSpPr txBox="1"/>
          <p:nvPr/>
        </p:nvSpPr>
        <p:spPr>
          <a:xfrm>
            <a:off x="8893326" y="5560644"/>
            <a:ext cx="3139494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∅ Localisation jonction SG/SB </a:t>
            </a:r>
          </a:p>
          <a:p>
            <a:pPr algn="ctr"/>
            <a:r>
              <a:rPr lang="fr-FR" b="1" dirty="0">
                <a:solidFill>
                  <a:srgbClr val="FF0000"/>
                </a:solidFill>
              </a:rPr>
              <a:t>∅ Œdème péri-lésionnel</a:t>
            </a: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BC397952-E5B2-AC42-B034-C3E317CB1104}"/>
              </a:ext>
            </a:extLst>
          </p:cNvPr>
          <p:cNvGrpSpPr/>
          <p:nvPr/>
        </p:nvGrpSpPr>
        <p:grpSpPr>
          <a:xfrm>
            <a:off x="9013570" y="1088762"/>
            <a:ext cx="2909072" cy="3101482"/>
            <a:chOff x="7758928" y="1150172"/>
            <a:chExt cx="2909072" cy="3101482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FA81F156-0EA5-434B-B985-A7848CFF3D61}"/>
                </a:ext>
              </a:extLst>
            </p:cNvPr>
            <p:cNvGrpSpPr/>
            <p:nvPr/>
          </p:nvGrpSpPr>
          <p:grpSpPr>
            <a:xfrm>
              <a:off x="7758928" y="1150172"/>
              <a:ext cx="2909072" cy="3101482"/>
              <a:chOff x="8437402" y="368398"/>
              <a:chExt cx="2909072" cy="3101482"/>
            </a:xfrm>
          </p:grpSpPr>
          <p:sp>
            <p:nvSpPr>
              <p:cNvPr id="22" name="Rectangle à coins arrondis 21">
                <a:extLst>
                  <a:ext uri="{FF2B5EF4-FFF2-40B4-BE49-F238E27FC236}">
                    <a16:creationId xmlns:a16="http://schemas.microsoft.com/office/drawing/2014/main" id="{7039435D-65D1-2D4F-83FC-FB1F94F0BFF2}"/>
                  </a:ext>
                </a:extLst>
              </p:cNvPr>
              <p:cNvSpPr/>
              <p:nvPr/>
            </p:nvSpPr>
            <p:spPr>
              <a:xfrm>
                <a:off x="8437402" y="368398"/>
                <a:ext cx="2909072" cy="3101482"/>
              </a:xfrm>
              <a:prstGeom prst="roundRect">
                <a:avLst/>
              </a:prstGeom>
              <a:gradFill flip="none" rotWithShape="1">
                <a:gsLst>
                  <a:gs pos="0">
                    <a:srgbClr val="B294EA"/>
                  </a:gs>
                  <a:gs pos="51000">
                    <a:schemeClr val="accent1">
                      <a:lumMod val="45000"/>
                      <a:lumOff val="55000"/>
                    </a:schemeClr>
                  </a:gs>
                  <a:gs pos="98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74D82663-4432-B541-B405-6E9674FC9D9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9464" r="24726" b="42174"/>
              <a:stretch/>
            </p:blipFill>
            <p:spPr>
              <a:xfrm>
                <a:off x="8635830" y="2235973"/>
                <a:ext cx="1168007" cy="995214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D86935D4-489C-DC45-A9A5-BD63A355B5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21130" t="4504" r="31653" b="44935"/>
              <a:stretch/>
            </p:blipFill>
            <p:spPr>
              <a:xfrm>
                <a:off x="9914880" y="2251028"/>
                <a:ext cx="1154653" cy="986932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C7A75D2F-09E3-144B-A42D-7F9B062260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r="3050" b="-578"/>
              <a:stretch/>
            </p:blipFill>
            <p:spPr>
              <a:xfrm>
                <a:off x="9914880" y="896662"/>
                <a:ext cx="1170261" cy="1190250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AEAC4B23-42B9-DC40-95D0-C220D9970D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642794" y="886823"/>
                <a:ext cx="1161043" cy="1209929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</p:grp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7AFB12C9-089C-E04D-BFF4-8475CA422BF4}"/>
                </a:ext>
              </a:extLst>
            </p:cNvPr>
            <p:cNvSpPr txBox="1"/>
            <p:nvPr/>
          </p:nvSpPr>
          <p:spPr>
            <a:xfrm>
              <a:off x="8502264" y="1216771"/>
              <a:ext cx="1422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Notre cas </a:t>
              </a:r>
            </a:p>
          </p:txBody>
        </p:sp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CDFF5D05-73B4-1D4A-92BF-ADCF8A821095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15" y="1021141"/>
            <a:ext cx="2776359" cy="359195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DF92AD4-4234-7643-BBAB-7ACF251CA9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26828" y="1899807"/>
            <a:ext cx="2918461" cy="363957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AB0875B-042A-AD49-ABB4-5B77A37715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06143" y="3242029"/>
            <a:ext cx="2906303" cy="3312634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82AE3307-5F09-C142-B970-B37C30FF3179}"/>
              </a:ext>
            </a:extLst>
          </p:cNvPr>
          <p:cNvSpPr txBox="1"/>
          <p:nvPr/>
        </p:nvSpPr>
        <p:spPr>
          <a:xfrm>
            <a:off x="194015" y="6369997"/>
            <a:ext cx="3573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>
                <a:solidFill>
                  <a:schemeClr val="bg1"/>
                </a:solidFill>
              </a:rPr>
              <a:t>Radiopaedia</a:t>
            </a:r>
            <a:r>
              <a:rPr lang="fr-FR" i="1" dirty="0">
                <a:solidFill>
                  <a:schemeClr val="bg1"/>
                </a:solidFill>
              </a:rPr>
              <a:t>, rID-28532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6774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Imagerie – Contrôle de l’IRM cérébrale à 6 mois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764" y="1008180"/>
            <a:ext cx="2352069" cy="300884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516" y="3953811"/>
            <a:ext cx="2152563" cy="290418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5831" y="1008181"/>
            <a:ext cx="2169624" cy="296302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1346" y="3948713"/>
            <a:ext cx="2058596" cy="290928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5455" y="1008181"/>
            <a:ext cx="2086494" cy="296087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69543" y="3885890"/>
            <a:ext cx="2212406" cy="297211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81949" y="1073746"/>
            <a:ext cx="2191210" cy="287771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33298" y="3948713"/>
            <a:ext cx="2095374" cy="282622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41790" y="1102712"/>
            <a:ext cx="2223308" cy="2846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97303" y="3884815"/>
            <a:ext cx="2236426" cy="296643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A80F602-A94F-7F4B-B943-589456B6B9FF}"/>
              </a:ext>
            </a:extLst>
          </p:cNvPr>
          <p:cNvSpPr txBox="1"/>
          <p:nvPr/>
        </p:nvSpPr>
        <p:spPr>
          <a:xfrm>
            <a:off x="129944" y="1237575"/>
            <a:ext cx="1751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FLAIR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3571C18-1A6E-F849-A114-A017749F09FE}"/>
              </a:ext>
            </a:extLst>
          </p:cNvPr>
          <p:cNvSpPr txBox="1"/>
          <p:nvPr/>
        </p:nvSpPr>
        <p:spPr>
          <a:xfrm>
            <a:off x="129944" y="4017022"/>
            <a:ext cx="101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T1 IV+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4B1B873-BC09-2144-8543-06204501D6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08" t="50000" r="65811" b="35027"/>
          <a:stretch/>
        </p:blipFill>
        <p:spPr>
          <a:xfrm>
            <a:off x="830525" y="2096864"/>
            <a:ext cx="863898" cy="94122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9A4F31F-1A7D-CD47-8E2B-C7A36597E6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446" t="47432" r="69358" b="35292"/>
          <a:stretch/>
        </p:blipFill>
        <p:spPr>
          <a:xfrm>
            <a:off x="785715" y="4996936"/>
            <a:ext cx="883041" cy="107226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C341DE6-8ADE-244A-9FD1-F350F8BB7D3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455" t="47736" r="36335" b="34882"/>
          <a:stretch/>
        </p:blipFill>
        <p:spPr>
          <a:xfrm>
            <a:off x="3518442" y="2088722"/>
            <a:ext cx="1267532" cy="110578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61D03A9-5164-7A41-9C30-0D06069ACC0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191" t="48784" r="39350" b="33890"/>
          <a:stretch/>
        </p:blipFill>
        <p:spPr>
          <a:xfrm>
            <a:off x="3363111" y="4957141"/>
            <a:ext cx="1297078" cy="115663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A06F135-2271-7649-B300-357DB1716DC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8862" t="51790" r="47086" b="27191"/>
          <a:stretch/>
        </p:blipFill>
        <p:spPr>
          <a:xfrm>
            <a:off x="5278583" y="2317951"/>
            <a:ext cx="1148316" cy="142399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56765C3-C2E6-0748-8BE8-6736490F61F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3519" t="50798" r="43934" b="27568"/>
          <a:stretch/>
        </p:blipFill>
        <p:spPr>
          <a:xfrm>
            <a:off x="5463554" y="4932741"/>
            <a:ext cx="1140161" cy="146966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52AE38E-DF45-B941-9318-424851BFCFA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9414" t="59292" r="23928" b="25435"/>
          <a:stretch/>
        </p:blipFill>
        <p:spPr>
          <a:xfrm>
            <a:off x="8426756" y="2408205"/>
            <a:ext cx="859302" cy="103469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92A6B88-EAD3-504D-8EE3-DD34E52EA83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7165" t="59842" r="25760" b="25435"/>
          <a:stretch/>
        </p:blipFill>
        <p:spPr>
          <a:xfrm>
            <a:off x="8490233" y="5361827"/>
            <a:ext cx="857672" cy="99747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B19D781E-031D-5744-B732-2B2AE71A2DA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53898" t="52861" r="28382" b="31919"/>
          <a:stretch/>
        </p:blipFill>
        <p:spPr>
          <a:xfrm>
            <a:off x="10600987" y="2317951"/>
            <a:ext cx="798951" cy="87849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C3F8FD7-A53D-0746-87F3-E8794954838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7002" t="55018" r="28117" b="32274"/>
          <a:stretch/>
        </p:blipFill>
        <p:spPr>
          <a:xfrm>
            <a:off x="10585607" y="5215446"/>
            <a:ext cx="1009815" cy="114385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9986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9482FC2-D183-9DC6-6527-F003C0EC08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177710"/>
            <a:ext cx="5581831" cy="2420874"/>
          </a:xfr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Imagerie – Evolution à 6 mois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390E06F-9FB7-AFC8-7310-E085B7C834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761" y="3777292"/>
            <a:ext cx="5635664" cy="26326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71327FA-7917-DD83-D37A-7171565834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6761" y="1126899"/>
            <a:ext cx="5609224" cy="264121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80" y="3768114"/>
            <a:ext cx="5531591" cy="259040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6E0268-D087-1F41-AB06-8D37C1B19A7D}"/>
              </a:ext>
            </a:extLst>
          </p:cNvPr>
          <p:cNvSpPr txBox="1"/>
          <p:nvPr/>
        </p:nvSpPr>
        <p:spPr>
          <a:xfrm>
            <a:off x="702128" y="6428807"/>
            <a:ext cx="1237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M0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DD36FD-0581-B14C-B1CA-3507401D8CCE}"/>
              </a:ext>
            </a:extLst>
          </p:cNvPr>
          <p:cNvSpPr txBox="1"/>
          <p:nvPr/>
        </p:nvSpPr>
        <p:spPr>
          <a:xfrm>
            <a:off x="2226126" y="6409978"/>
            <a:ext cx="1332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M+6 mois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C9C83E-61DE-3D4B-BED0-98AA39A182FC}"/>
              </a:ext>
            </a:extLst>
          </p:cNvPr>
          <p:cNvSpPr txBox="1"/>
          <p:nvPr/>
        </p:nvSpPr>
        <p:spPr>
          <a:xfrm>
            <a:off x="6977742" y="6428807"/>
            <a:ext cx="1237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M0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2EB6905-2678-9C47-9347-C282D59A5ED1}"/>
              </a:ext>
            </a:extLst>
          </p:cNvPr>
          <p:cNvSpPr txBox="1"/>
          <p:nvPr/>
        </p:nvSpPr>
        <p:spPr>
          <a:xfrm>
            <a:off x="8501740" y="6428807"/>
            <a:ext cx="2193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M+6 mois</a:t>
            </a:r>
          </a:p>
        </p:txBody>
      </p:sp>
    </p:spTree>
    <p:extLst>
      <p:ext uri="{BB962C8B-B14F-4D97-AF65-F5344CB8AC3E}">
        <p14:creationId xmlns:p14="http://schemas.microsoft.com/office/powerpoint/2010/main" val="1722886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2E3E85-C840-7BE3-A222-C2095D0DD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683" y="1698113"/>
            <a:ext cx="9345705" cy="4792334"/>
          </a:xfrm>
        </p:spPr>
        <p:txBody>
          <a:bodyPr>
            <a:normAutofit/>
          </a:bodyPr>
          <a:lstStyle/>
          <a:p>
            <a:r>
              <a:rPr lang="fr-FR" b="1" dirty="0"/>
              <a:t>Bilan biologique </a:t>
            </a:r>
            <a:r>
              <a:rPr lang="fr-FR" dirty="0"/>
              <a:t>: normal</a:t>
            </a:r>
            <a:endParaRPr lang="fr-FR" b="1" dirty="0"/>
          </a:p>
          <a:p>
            <a:r>
              <a:rPr lang="fr-FR" b="1" dirty="0"/>
              <a:t>Ponction lombaire </a:t>
            </a:r>
            <a:r>
              <a:rPr lang="fr-FR" dirty="0"/>
              <a:t>: normale/ pas de méningite, d’hyperprotéinorachie, de synthèse </a:t>
            </a:r>
            <a:r>
              <a:rPr lang="fr-FR" dirty="0" err="1"/>
              <a:t>intrathécale</a:t>
            </a:r>
            <a:r>
              <a:rPr lang="fr-FR" dirty="0"/>
              <a:t> d’Immunoglobulines, phénotypage lymphocytaire sans anomalie, pas d’auto-anticorps.</a:t>
            </a:r>
          </a:p>
          <a:p>
            <a:r>
              <a:rPr lang="fr-FR" b="1" dirty="0"/>
              <a:t>Auto-anticorps </a:t>
            </a:r>
            <a:r>
              <a:rPr lang="fr-FR" dirty="0"/>
              <a:t>négatifs (ANA, anti-ENA, anti-neurones, anti-GFAP, anti-MOG, anti-AQP4) </a:t>
            </a:r>
          </a:p>
          <a:p>
            <a:r>
              <a:rPr lang="fr-FR" b="1" dirty="0"/>
              <a:t>BGSA</a:t>
            </a:r>
            <a:r>
              <a:rPr lang="fr-FR" dirty="0"/>
              <a:t> : normale</a:t>
            </a:r>
          </a:p>
          <a:p>
            <a:r>
              <a:rPr lang="fr-FR" b="1" dirty="0">
                <a:solidFill>
                  <a:srgbClr val="00B050"/>
                </a:solidFill>
              </a:rPr>
              <a:t>TDM TAP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Bilan étiologique</a:t>
            </a:r>
          </a:p>
        </p:txBody>
      </p:sp>
    </p:spTree>
    <p:extLst>
      <p:ext uri="{BB962C8B-B14F-4D97-AF65-F5344CB8AC3E}">
        <p14:creationId xmlns:p14="http://schemas.microsoft.com/office/powerpoint/2010/main" val="8648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Bilan étiologique : TDM c-TAP et des MI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72650E0-924B-FD48-92B8-1922700E9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626" y="1008180"/>
            <a:ext cx="3146271" cy="58498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CFBD797-0DC8-B34C-9772-8CCB2C15D91A}"/>
              </a:ext>
            </a:extLst>
          </p:cNvPr>
          <p:cNvSpPr/>
          <p:nvPr/>
        </p:nvSpPr>
        <p:spPr>
          <a:xfrm>
            <a:off x="1255058" y="2765168"/>
            <a:ext cx="770965" cy="1004046"/>
          </a:xfrm>
          <a:prstGeom prst="rect">
            <a:avLst/>
          </a:prstGeom>
          <a:noFill/>
          <a:ln w="28575">
            <a:solidFill>
              <a:srgbClr val="C8A4E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135D996-8F33-0F49-9425-8603CF082F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20" t="30902" r="54152" b="50986"/>
          <a:stretch/>
        </p:blipFill>
        <p:spPr>
          <a:xfrm>
            <a:off x="2784881" y="2455815"/>
            <a:ext cx="1739154" cy="2599763"/>
          </a:xfrm>
          <a:prstGeom prst="rect">
            <a:avLst/>
          </a:prstGeom>
          <a:ln w="28575">
            <a:solidFill>
              <a:srgbClr val="C8A4EC"/>
            </a:solidFill>
            <a:prstDash val="sysDot"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183E6B1-E273-7947-AFAA-BF4787AFE7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377" t="19141" r="14785" b="12380"/>
          <a:stretch/>
        </p:blipFill>
        <p:spPr>
          <a:xfrm>
            <a:off x="5047223" y="1008180"/>
            <a:ext cx="2644495" cy="584784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B81A915-F38E-5E49-80F0-12D93B8538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791" t="41332" r="49175" b="46295"/>
          <a:stretch/>
        </p:blipFill>
        <p:spPr>
          <a:xfrm>
            <a:off x="6749522" y="2442297"/>
            <a:ext cx="1708782" cy="2626798"/>
          </a:xfrm>
          <a:prstGeom prst="rect">
            <a:avLst/>
          </a:prstGeom>
          <a:ln w="28575">
            <a:solidFill>
              <a:schemeClr val="bg1"/>
            </a:solidFill>
            <a:prstDash val="sysDot"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C5DE6E1-B1F7-7E45-BB58-899C94B8F984}"/>
              </a:ext>
            </a:extLst>
          </p:cNvPr>
          <p:cNvSpPr/>
          <p:nvPr/>
        </p:nvSpPr>
        <p:spPr>
          <a:xfrm>
            <a:off x="5387582" y="2770729"/>
            <a:ext cx="770965" cy="1004046"/>
          </a:xfrm>
          <a:prstGeom prst="rect">
            <a:avLst/>
          </a:prstGeom>
          <a:noFill/>
          <a:ln w="2857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Espace réservé du contenu 5">
            <a:extLst>
              <a:ext uri="{FF2B5EF4-FFF2-40B4-BE49-F238E27FC236}">
                <a16:creationId xmlns:a16="http://schemas.microsoft.com/office/drawing/2014/main" id="{292298D9-90F9-5C48-A128-954A0BFE85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134296" y="3755696"/>
            <a:ext cx="1942278" cy="3022374"/>
          </a:xfr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10CAC9D-4050-EF47-91CB-A4D09FA9EA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9280" y="2601672"/>
            <a:ext cx="2112310" cy="173954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7B7E19D-AA52-4441-8107-CCC32FEEBD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42598" y="1110434"/>
            <a:ext cx="2118992" cy="147942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87D39F2-8DF8-E04B-BB3C-EA5B47DA3B2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1789" t="37858" r="6303" b="30152"/>
          <a:stretch/>
        </p:blipFill>
        <p:spPr>
          <a:xfrm>
            <a:off x="11335332" y="2926604"/>
            <a:ext cx="834467" cy="764758"/>
          </a:xfrm>
          <a:prstGeom prst="rect">
            <a:avLst/>
          </a:prstGeom>
          <a:ln w="28575">
            <a:solidFill>
              <a:srgbClr val="00B0F0"/>
            </a:solidFill>
            <a:prstDash val="sysDot"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0F3247C-A80A-BF48-A2DA-6D0C3E09995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1459" b="10139"/>
          <a:stretch/>
        </p:blipFill>
        <p:spPr>
          <a:xfrm>
            <a:off x="11113612" y="4932723"/>
            <a:ext cx="1030410" cy="1253844"/>
          </a:xfrm>
          <a:prstGeom prst="rect">
            <a:avLst/>
          </a:prstGeom>
          <a:ln w="28575">
            <a:solidFill>
              <a:srgbClr val="00B0F0"/>
            </a:solidFill>
            <a:prstDash val="sysDot"/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31E009C-80BA-2C46-AA47-98ECE38D03F2}"/>
              </a:ext>
            </a:extLst>
          </p:cNvPr>
          <p:cNvSpPr/>
          <p:nvPr/>
        </p:nvSpPr>
        <p:spPr>
          <a:xfrm>
            <a:off x="10559143" y="3351041"/>
            <a:ext cx="517431" cy="418173"/>
          </a:xfrm>
          <a:prstGeom prst="rect">
            <a:avLst/>
          </a:prstGeom>
          <a:noFill/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27457B-F45F-F946-8D75-2892107ACE14}"/>
              </a:ext>
            </a:extLst>
          </p:cNvPr>
          <p:cNvSpPr/>
          <p:nvPr/>
        </p:nvSpPr>
        <p:spPr>
          <a:xfrm>
            <a:off x="10394695" y="5141472"/>
            <a:ext cx="517431" cy="418173"/>
          </a:xfrm>
          <a:prstGeom prst="rect">
            <a:avLst/>
          </a:prstGeom>
          <a:noFill/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138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2E3E85-C840-7BE3-A222-C2095D0DD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Homme de 37 ans</a:t>
            </a:r>
          </a:p>
          <a:p>
            <a:r>
              <a:rPr lang="fr-FR" b="1" dirty="0"/>
              <a:t>Pas d’antécédent particulier </a:t>
            </a:r>
          </a:p>
          <a:p>
            <a:pPr marL="457200" lvl="1" indent="0">
              <a:buNone/>
            </a:pPr>
            <a:r>
              <a:rPr lang="fr-FR" dirty="0"/>
              <a:t>Non fumeur, pas de prise de toxique </a:t>
            </a:r>
          </a:p>
          <a:p>
            <a:pPr marL="457200" lvl="1" indent="0">
              <a:buNone/>
            </a:pPr>
            <a:r>
              <a:rPr lang="fr-FR" dirty="0"/>
              <a:t>Pas d’ATCD médical ou chirurgical</a:t>
            </a:r>
          </a:p>
          <a:p>
            <a:pPr marL="457200" lvl="1" indent="0">
              <a:buNone/>
            </a:pPr>
            <a:r>
              <a:rPr lang="fr-FR" dirty="0"/>
              <a:t>Dernier voyage en 2018 en Afrique du Sud</a:t>
            </a:r>
          </a:p>
          <a:p>
            <a:r>
              <a:rPr lang="fr-FR" b="1" dirty="0"/>
              <a:t>Symptômes et signes fonctionnels </a:t>
            </a:r>
            <a:endParaRPr lang="fr-FR" dirty="0"/>
          </a:p>
          <a:p>
            <a:pPr marL="457200" lvl="1" indent="0">
              <a:buNone/>
            </a:pPr>
            <a:r>
              <a:rPr lang="fr-FR" dirty="0"/>
              <a:t>Syndrome pyramidal</a:t>
            </a:r>
          </a:p>
          <a:p>
            <a:pPr marL="457200" lvl="1" indent="0">
              <a:buNone/>
            </a:pPr>
            <a:r>
              <a:rPr lang="fr-FR" dirty="0"/>
              <a:t>Douleurs lombaires et troubles de la marche depuis 1 an</a:t>
            </a:r>
          </a:p>
          <a:p>
            <a:pPr marL="457200" lvl="1" indent="0">
              <a:buNone/>
            </a:pPr>
            <a:r>
              <a:rPr lang="fr-FR" dirty="0"/>
              <a:t>Pas de déficit moteur des membres</a:t>
            </a:r>
          </a:p>
          <a:p>
            <a:pPr marL="457200" lvl="1" indent="0">
              <a:buNone/>
            </a:pPr>
            <a:r>
              <a:rPr lang="fr-FR" dirty="0"/>
              <a:t>Pas de signes généraux (apyrétique)</a:t>
            </a:r>
          </a:p>
          <a:p>
            <a:pPr marL="457200" lvl="1" indent="0">
              <a:buNone/>
            </a:pPr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Histoire de la maladie</a:t>
            </a:r>
          </a:p>
        </p:txBody>
      </p:sp>
    </p:spTree>
    <p:extLst>
      <p:ext uri="{BB962C8B-B14F-4D97-AF65-F5344CB8AC3E}">
        <p14:creationId xmlns:p14="http://schemas.microsoft.com/office/powerpoint/2010/main" val="2301326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Imagerie – TDM TAP et scintigraphie osseuse</a:t>
            </a:r>
          </a:p>
        </p:txBody>
      </p:sp>
      <p:pic>
        <p:nvPicPr>
          <p:cNvPr id="2" name="Espace réservé du contenu 1">
            <a:extLst>
              <a:ext uri="{FF2B5EF4-FFF2-40B4-BE49-F238E27FC236}">
                <a16:creationId xmlns:a16="http://schemas.microsoft.com/office/drawing/2014/main" id="{EB362A35-10F8-2AEF-6689-BE09B5AEA5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318" r="13959" b="2523"/>
          <a:stretch/>
        </p:blipFill>
        <p:spPr>
          <a:xfrm>
            <a:off x="9262243" y="1106593"/>
            <a:ext cx="1902259" cy="523944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11664A9-DCBB-D6CC-9AFA-22752B7A74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517" b="41331"/>
          <a:stretch/>
        </p:blipFill>
        <p:spPr>
          <a:xfrm>
            <a:off x="93401" y="1046622"/>
            <a:ext cx="2539272" cy="304148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1E9F182-7DBF-034D-AB27-3E8B884BB55C}"/>
              </a:ext>
            </a:extLst>
          </p:cNvPr>
          <p:cNvSpPr txBox="1"/>
          <p:nvPr/>
        </p:nvSpPr>
        <p:spPr>
          <a:xfrm>
            <a:off x="7967833" y="6398441"/>
            <a:ext cx="2588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95000"/>
                  </a:schemeClr>
                </a:solidFill>
              </a:rPr>
              <a:t>Scintigraphie osseuse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693C7EF-BB2B-484B-805C-7B642D7B788C}"/>
              </a:ext>
            </a:extLst>
          </p:cNvPr>
          <p:cNvSpPr txBox="1"/>
          <p:nvPr/>
        </p:nvSpPr>
        <p:spPr>
          <a:xfrm>
            <a:off x="650144" y="6398441"/>
            <a:ext cx="2182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95000"/>
                  </a:schemeClr>
                </a:solidFill>
              </a:rPr>
              <a:t>TDM fenêtre osseuse</a:t>
            </a:r>
          </a:p>
        </p:txBody>
      </p:sp>
      <p:pic>
        <p:nvPicPr>
          <p:cNvPr id="29" name="Espace réservé du contenu 28">
            <a:extLst>
              <a:ext uri="{FF2B5EF4-FFF2-40B4-BE49-F238E27FC236}">
                <a16:creationId xmlns:a16="http://schemas.microsoft.com/office/drawing/2014/main" id="{9B55E6A1-8DA2-F24F-8D44-09FCA33665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31887" y="4494621"/>
            <a:ext cx="2470536" cy="1651612"/>
          </a:xfrm>
        </p:spPr>
      </p:pic>
      <p:pic>
        <p:nvPicPr>
          <p:cNvPr id="23" name="Espace réservé du contenu 5">
            <a:extLst>
              <a:ext uri="{FF2B5EF4-FFF2-40B4-BE49-F238E27FC236}">
                <a16:creationId xmlns:a16="http://schemas.microsoft.com/office/drawing/2014/main" id="{1058C8F2-9DE2-0C4C-B8C2-3119907450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8616" y="3818147"/>
            <a:ext cx="1942278" cy="302237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05FFD0A-547B-DA44-B186-C94DC5DBB3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6165" y="2693951"/>
            <a:ext cx="2112310" cy="173954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A4CE4007-DBC0-8849-A198-6CCA2AD6FF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9483" y="1202713"/>
            <a:ext cx="2118992" cy="147942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00216DC-A598-8644-982C-2BA24176A1B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1789" t="37858" r="6303" b="30152"/>
          <a:stretch/>
        </p:blipFill>
        <p:spPr>
          <a:xfrm>
            <a:off x="5239704" y="3053387"/>
            <a:ext cx="834467" cy="764758"/>
          </a:xfrm>
          <a:prstGeom prst="rect">
            <a:avLst/>
          </a:prstGeom>
          <a:ln w="28575">
            <a:solidFill>
              <a:srgbClr val="00B0F0"/>
            </a:solidFill>
            <a:prstDash val="sysDot"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5AD1A99-734E-794F-9110-A821DBFF766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71459" b="10139"/>
          <a:stretch/>
        </p:blipFill>
        <p:spPr>
          <a:xfrm>
            <a:off x="5066787" y="4702411"/>
            <a:ext cx="1030410" cy="1253844"/>
          </a:xfrm>
          <a:prstGeom prst="rect">
            <a:avLst/>
          </a:prstGeom>
          <a:ln w="28575">
            <a:solidFill>
              <a:srgbClr val="00B0F0"/>
            </a:solidFill>
            <a:prstDash val="sysDot"/>
          </a:ln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F29621B-E8C1-FB4A-9BF6-483ADB261F20}"/>
              </a:ext>
            </a:extLst>
          </p:cNvPr>
          <p:cNvSpPr/>
          <p:nvPr/>
        </p:nvSpPr>
        <p:spPr>
          <a:xfrm>
            <a:off x="4549356" y="3225339"/>
            <a:ext cx="517431" cy="418173"/>
          </a:xfrm>
          <a:prstGeom prst="rect">
            <a:avLst/>
          </a:prstGeom>
          <a:noFill/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6704BFC-171B-DB40-9FB5-43E6B83BFAE2}"/>
              </a:ext>
            </a:extLst>
          </p:cNvPr>
          <p:cNvSpPr/>
          <p:nvPr/>
        </p:nvSpPr>
        <p:spPr>
          <a:xfrm>
            <a:off x="4363538" y="5120247"/>
            <a:ext cx="517431" cy="418173"/>
          </a:xfrm>
          <a:prstGeom prst="rect">
            <a:avLst/>
          </a:prstGeom>
          <a:noFill/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A9A7E09-CD0A-9A40-AA1B-41412B00FA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791" t="41332" r="49175" b="46295"/>
          <a:stretch/>
        </p:blipFill>
        <p:spPr>
          <a:xfrm>
            <a:off x="1716155" y="2306940"/>
            <a:ext cx="927369" cy="1425583"/>
          </a:xfrm>
          <a:prstGeom prst="rect">
            <a:avLst/>
          </a:prstGeom>
          <a:ln w="28575">
            <a:solidFill>
              <a:schemeClr val="bg1"/>
            </a:solidFill>
            <a:prstDash val="sysDot"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E518D89-D1C8-3A4C-943F-404418127C68}"/>
              </a:ext>
            </a:extLst>
          </p:cNvPr>
          <p:cNvSpPr/>
          <p:nvPr/>
        </p:nvSpPr>
        <p:spPr>
          <a:xfrm>
            <a:off x="1031480" y="3217072"/>
            <a:ext cx="517431" cy="418173"/>
          </a:xfrm>
          <a:prstGeom prst="rect">
            <a:avLst/>
          </a:prstGeom>
          <a:noFill/>
          <a:ln w="2857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Espace réservé du contenu 1">
            <a:extLst>
              <a:ext uri="{FF2B5EF4-FFF2-40B4-BE49-F238E27FC236}">
                <a16:creationId xmlns:a16="http://schemas.microsoft.com/office/drawing/2014/main" id="{35E3FB1A-E9AF-7D40-B80E-198730311C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37" r="64227" b="1561"/>
          <a:stretch/>
        </p:blipFill>
        <p:spPr>
          <a:xfrm>
            <a:off x="7036694" y="1102403"/>
            <a:ext cx="1909941" cy="524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42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0" grpId="0" animBg="1"/>
      <p:bldP spid="31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8C901F29-7A2C-2076-3E4D-506F731038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69842" y="1015535"/>
            <a:ext cx="4027053" cy="5376602"/>
          </a:xfr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Imagerie – TDM, Scintigraphie osseuse et TEP-TDM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FE6508-6D9A-8AD4-EC26-331D5ED93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08179"/>
            <a:ext cx="4069842" cy="539389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E4D6804-537D-AD49-CCE5-E745D9D233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3244" y="1012691"/>
            <a:ext cx="4069843" cy="540475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413328" y="6488668"/>
            <a:ext cx="1243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TEP -FDG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702033" y="6488668"/>
            <a:ext cx="1243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TDM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745284" y="6488668"/>
            <a:ext cx="2445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Scintigraphie osseuse </a:t>
            </a:r>
          </a:p>
        </p:txBody>
      </p:sp>
    </p:spTree>
    <p:extLst>
      <p:ext uri="{BB962C8B-B14F-4D97-AF65-F5344CB8AC3E}">
        <p14:creationId xmlns:p14="http://schemas.microsoft.com/office/powerpoint/2010/main" val="1805870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Imagerie – TDM, Scintigraphie osseuse et TEP-TDM</a:t>
            </a:r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616762DA-2E9A-62B6-C186-1E6BE5FAD0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554" y="1062803"/>
            <a:ext cx="4061489" cy="2193670"/>
          </a:xfr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5137006-4F81-A331-BB3A-EA2027F727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5044" y="1125526"/>
            <a:ext cx="4082172" cy="214041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8B5F74A-02C8-4677-466D-EE955EDE5C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5298" y="1125526"/>
            <a:ext cx="4016702" cy="213810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77113AF-F908-4F04-43C7-E074391878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54" y="3383289"/>
            <a:ext cx="4075043" cy="13917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31F59ED-E608-5A86-DDE7-F1E12DD293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8597" y="3380975"/>
            <a:ext cx="4086808" cy="139409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711FD2B-9202-0FB3-8038-91B2E706132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814" b="2443"/>
          <a:stretch/>
        </p:blipFill>
        <p:spPr>
          <a:xfrm>
            <a:off x="8157216" y="3378661"/>
            <a:ext cx="4038098" cy="136230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D5144D8-D027-9FE2-D6FB-7CB7523469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27" y="4874449"/>
            <a:ext cx="4075043" cy="157743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81CD254-CFFC-6424-12E8-5E40CC308C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93819" y="4874449"/>
            <a:ext cx="4081479" cy="157743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EFA65-E1E7-0F14-E46E-1CB7E07D910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3525" b="3239"/>
          <a:stretch/>
        </p:blipFill>
        <p:spPr>
          <a:xfrm>
            <a:off x="8175298" y="4870938"/>
            <a:ext cx="4018915" cy="1526343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1538019" y="6366595"/>
            <a:ext cx="1243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TEP -FDG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5613062" y="6451885"/>
            <a:ext cx="1243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TDM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288177" y="6448366"/>
            <a:ext cx="2445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Scintigraphie osseuse </a:t>
            </a:r>
          </a:p>
        </p:txBody>
      </p:sp>
    </p:spTree>
    <p:extLst>
      <p:ext uri="{BB962C8B-B14F-4D97-AF65-F5344CB8AC3E}">
        <p14:creationId xmlns:p14="http://schemas.microsoft.com/office/powerpoint/2010/main" val="2995862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Imagerie – Synthèse</a:t>
            </a:r>
          </a:p>
        </p:txBody>
      </p:sp>
      <p:pic>
        <p:nvPicPr>
          <p:cNvPr id="2" name="Espace réservé du contenu 1">
            <a:extLst>
              <a:ext uri="{FF2B5EF4-FFF2-40B4-BE49-F238E27FC236}">
                <a16:creationId xmlns:a16="http://schemas.microsoft.com/office/drawing/2014/main" id="{4249CB51-7A30-AFCA-78C8-6EEAE64F66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3334" r="65355" b="383"/>
          <a:stretch/>
        </p:blipFill>
        <p:spPr>
          <a:xfrm>
            <a:off x="-15315" y="1007651"/>
            <a:ext cx="1867200" cy="585087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5E5F152-8476-7A51-CB13-91D5561D06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495" y="3569612"/>
            <a:ext cx="2285742" cy="321023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94A22FD-7D24-8186-2297-5ECEFE1521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79359" y="3570460"/>
            <a:ext cx="1318528" cy="3284392"/>
          </a:xfrm>
          <a:prstGeom prst="rect">
            <a:avLst/>
          </a:prstGeom>
        </p:spPr>
      </p:pic>
      <p:pic>
        <p:nvPicPr>
          <p:cNvPr id="11" name="Espace réservé du contenu 5">
            <a:extLst>
              <a:ext uri="{FF2B5EF4-FFF2-40B4-BE49-F238E27FC236}">
                <a16:creationId xmlns:a16="http://schemas.microsoft.com/office/drawing/2014/main" id="{EB65D438-9C09-FC8C-D8D9-4C9E729464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6713" y="4151117"/>
            <a:ext cx="1739533" cy="270688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DF5DED9-9574-72A1-224F-E1881D774F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5720" y="3181415"/>
            <a:ext cx="1822926" cy="150123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F61761C-5F75-E8F6-5346-43AB4AF877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5720" y="1717819"/>
            <a:ext cx="1860514" cy="129896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D4BFAAB-450F-EE74-8D89-91786D28AE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08900" y="1163895"/>
            <a:ext cx="2813778" cy="233155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65B4B97-CCE7-7A79-633F-0BE42B1A24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11487" y="3495450"/>
            <a:ext cx="1272362" cy="328439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A3E06CA-77C4-C76F-CA0C-1FA6669481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15977" y="1026630"/>
            <a:ext cx="1367872" cy="250080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B1BFF59-B5D5-3854-5630-BF84B4A477E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23099" y="1026630"/>
            <a:ext cx="1374788" cy="250080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E167861-4A16-1B16-8DD5-106A9737890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r="849" b="4001"/>
          <a:stretch/>
        </p:blipFill>
        <p:spPr>
          <a:xfrm>
            <a:off x="6622678" y="1163895"/>
            <a:ext cx="2549254" cy="233155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B62B660-93D8-EC7F-67A0-56871F48C5D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95987" y="3659557"/>
            <a:ext cx="2236602" cy="303033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7CBEEFF-F7B0-E448-B6AB-2982DE2FA27F}"/>
              </a:ext>
            </a:extLst>
          </p:cNvPr>
          <p:cNvSpPr txBox="1"/>
          <p:nvPr/>
        </p:nvSpPr>
        <p:spPr>
          <a:xfrm>
            <a:off x="3957437" y="3315559"/>
            <a:ext cx="5278642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err="1">
                <a:solidFill>
                  <a:srgbClr val="00B050"/>
                </a:solidFill>
              </a:rPr>
              <a:t>Histiocytose</a:t>
            </a:r>
            <a:r>
              <a:rPr lang="fr-FR" sz="2800" b="1" dirty="0">
                <a:solidFill>
                  <a:srgbClr val="00B050"/>
                </a:solidFill>
              </a:rPr>
              <a:t> non </a:t>
            </a:r>
            <a:r>
              <a:rPr lang="fr-FR" sz="2800" b="1" dirty="0" err="1">
                <a:solidFill>
                  <a:srgbClr val="00B050"/>
                </a:solidFill>
              </a:rPr>
              <a:t>langerhansienne</a:t>
            </a:r>
            <a:r>
              <a:rPr lang="fr-FR" sz="2800" b="1" dirty="0">
                <a:solidFill>
                  <a:srgbClr val="00B050"/>
                </a:solidFill>
              </a:rPr>
              <a:t> </a:t>
            </a:r>
          </a:p>
          <a:p>
            <a:pPr algn="ctr"/>
            <a:r>
              <a:rPr lang="fr-FR" sz="2800" b="1" dirty="0">
                <a:solidFill>
                  <a:srgbClr val="00B050"/>
                </a:solidFill>
              </a:rPr>
              <a:t>Maladie d’</a:t>
            </a:r>
            <a:r>
              <a:rPr lang="fr-FR" sz="2800" b="1" dirty="0" err="1">
                <a:solidFill>
                  <a:srgbClr val="00B050"/>
                </a:solidFill>
              </a:rPr>
              <a:t>Erdheim</a:t>
            </a:r>
            <a:r>
              <a:rPr lang="fr-FR" sz="2800" b="1" dirty="0">
                <a:solidFill>
                  <a:srgbClr val="00B050"/>
                </a:solidFill>
              </a:rPr>
              <a:t> Chester</a:t>
            </a:r>
          </a:p>
        </p:txBody>
      </p:sp>
    </p:spTree>
    <p:extLst>
      <p:ext uri="{BB962C8B-B14F-4D97-AF65-F5344CB8AC3E}">
        <p14:creationId xmlns:p14="http://schemas.microsoft.com/office/powerpoint/2010/main" val="60344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2E3E85-C840-7BE3-A222-C2095D0DD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88" y="1589620"/>
            <a:ext cx="8122920" cy="4351338"/>
          </a:xfrm>
        </p:spPr>
        <p:txBody>
          <a:bodyPr/>
          <a:lstStyle/>
          <a:p>
            <a:r>
              <a:rPr lang="fr-FR" b="1" dirty="0"/>
              <a:t>Biopsie fémorale </a:t>
            </a:r>
            <a:r>
              <a:rPr lang="fr-FR" dirty="0"/>
              <a:t>: Infiltrat cellulaire riche en histiocytes spumeux, PS100 et CD1a négatifs, CD68 et CD163 positifs  </a:t>
            </a:r>
          </a:p>
          <a:p>
            <a:r>
              <a:rPr lang="fr-FR" b="1" dirty="0"/>
              <a:t>Génétique</a:t>
            </a:r>
            <a:r>
              <a:rPr lang="fr-FR" dirty="0"/>
              <a:t> : Mutation sur le codon p.Val600 de BRAF (BRAFV600E)</a:t>
            </a:r>
          </a:p>
          <a:p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Biopsie osseuse – Résultats anatomopathologiques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026DE24-52DC-33A6-B31D-FF960021B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9580" y="2982918"/>
            <a:ext cx="3335609" cy="81596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0B1E142-7574-6264-74DB-AFE5FDFC3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9580" y="1160151"/>
            <a:ext cx="1864119" cy="17587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D0B695B-6596-7F4F-B056-1A167BC73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3699" y="1160152"/>
            <a:ext cx="1638855" cy="175877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ED07E38-198B-3143-8EAA-46FA7658E1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0029" y="3934811"/>
            <a:ext cx="3775833" cy="25500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D0CCAD8-5A4E-B945-9CE3-A381988C25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4425" y="3907834"/>
            <a:ext cx="6849566" cy="255005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A32DC68-C0C6-BB4C-AEC4-AD65A5133461}"/>
              </a:ext>
            </a:extLst>
          </p:cNvPr>
          <p:cNvSpPr txBox="1"/>
          <p:nvPr/>
        </p:nvSpPr>
        <p:spPr>
          <a:xfrm>
            <a:off x="7709961" y="6457890"/>
            <a:ext cx="4512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/>
              <a:t>Hunt, David, et al. « </a:t>
            </a:r>
            <a:r>
              <a:rPr lang="fr-FR" sz="1000" i="1" dirty="0" err="1"/>
              <a:t>Targeted</a:t>
            </a:r>
            <a:r>
              <a:rPr lang="fr-FR" sz="1000" i="1" dirty="0"/>
              <a:t> </a:t>
            </a:r>
            <a:r>
              <a:rPr lang="fr-FR" sz="1000" i="1" dirty="0" err="1"/>
              <a:t>Treatment</a:t>
            </a:r>
            <a:r>
              <a:rPr lang="fr-FR" sz="1000" i="1" dirty="0"/>
              <a:t> of </a:t>
            </a:r>
            <a:r>
              <a:rPr lang="fr-FR" sz="1000" i="1" dirty="0" err="1"/>
              <a:t>Brainstem</a:t>
            </a:r>
            <a:r>
              <a:rPr lang="fr-FR" sz="1000" i="1" dirty="0"/>
              <a:t> </a:t>
            </a:r>
            <a:r>
              <a:rPr lang="fr-FR" sz="1000" i="1" dirty="0" err="1"/>
              <a:t>Neurohistiocytosis</a:t>
            </a:r>
            <a:r>
              <a:rPr lang="fr-FR" sz="1000" i="1" dirty="0"/>
              <a:t> </a:t>
            </a:r>
            <a:r>
              <a:rPr lang="fr-FR" sz="1000" i="1" dirty="0" err="1"/>
              <a:t>Guided</a:t>
            </a:r>
            <a:r>
              <a:rPr lang="fr-FR" sz="1000" i="1" dirty="0"/>
              <a:t> by </a:t>
            </a:r>
            <a:r>
              <a:rPr lang="fr-FR" sz="1000" i="1" dirty="0" err="1"/>
              <a:t>Urinary</a:t>
            </a:r>
            <a:r>
              <a:rPr lang="fr-FR" sz="1000" i="1" dirty="0"/>
              <a:t> </a:t>
            </a:r>
            <a:r>
              <a:rPr lang="fr-FR" sz="1000" i="1" dirty="0" err="1"/>
              <a:t>Cell</a:t>
            </a:r>
            <a:r>
              <a:rPr lang="fr-FR" sz="1000" i="1" dirty="0"/>
              <a:t>-Free DNA ». </a:t>
            </a:r>
            <a:r>
              <a:rPr lang="fr-FR" sz="1000" i="1" dirty="0" err="1"/>
              <a:t>Neurology</a:t>
            </a:r>
            <a:r>
              <a:rPr lang="fr-FR" sz="1000" i="1" dirty="0"/>
              <a:t> </a:t>
            </a:r>
            <a:r>
              <a:rPr lang="fr-FR" sz="1000" i="1" dirty="0" err="1"/>
              <a:t>Neuroimmunology</a:t>
            </a:r>
            <a:r>
              <a:rPr lang="fr-FR" sz="1000" i="1" dirty="0"/>
              <a:t> &amp; </a:t>
            </a:r>
            <a:r>
              <a:rPr lang="fr-FR" sz="1000" i="1" dirty="0" err="1"/>
              <a:t>Neuroinflammation</a:t>
            </a:r>
            <a:endParaRPr lang="fr-FR" sz="1000" i="1" dirty="0"/>
          </a:p>
        </p:txBody>
      </p:sp>
    </p:spTree>
    <p:extLst>
      <p:ext uri="{BB962C8B-B14F-4D97-AF65-F5344CB8AC3E}">
        <p14:creationId xmlns:p14="http://schemas.microsoft.com/office/powerpoint/2010/main" val="20723813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Biopsie osseuse – Diagnostic anatomo-pathologique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E7DACAC-1651-8A47-ABDE-C31390196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Diagnostic final : </a:t>
            </a:r>
            <a:r>
              <a:rPr lang="fr-FR" b="1" dirty="0"/>
              <a:t>Maladie d’</a:t>
            </a:r>
            <a:r>
              <a:rPr lang="fr-FR" b="1" dirty="0" err="1"/>
              <a:t>Erdheim</a:t>
            </a:r>
            <a:r>
              <a:rPr lang="fr-FR" b="1" dirty="0"/>
              <a:t> Chester BRAF mutée avec </a:t>
            </a:r>
            <a:r>
              <a:rPr lang="fr-FR" b="1" dirty="0">
                <a:solidFill>
                  <a:srgbClr val="B294EA"/>
                </a:solidFill>
              </a:rPr>
              <a:t>atteinte osseuse </a:t>
            </a:r>
            <a:r>
              <a:rPr lang="fr-FR" b="1" dirty="0"/>
              <a:t>et atteinte du </a:t>
            </a:r>
            <a:r>
              <a:rPr lang="fr-FR" b="1" dirty="0">
                <a:solidFill>
                  <a:srgbClr val="B294EA"/>
                </a:solidFill>
              </a:rPr>
              <a:t>SNC</a:t>
            </a:r>
            <a:r>
              <a:rPr lang="fr-FR" b="1" dirty="0"/>
              <a:t> à prédominance </a:t>
            </a:r>
            <a:r>
              <a:rPr lang="fr-FR" b="1" dirty="0">
                <a:solidFill>
                  <a:srgbClr val="B294EA"/>
                </a:solidFill>
              </a:rPr>
              <a:t>ponto-mésencéphalique.</a:t>
            </a:r>
          </a:p>
        </p:txBody>
      </p:sp>
    </p:spTree>
    <p:extLst>
      <p:ext uri="{BB962C8B-B14F-4D97-AF65-F5344CB8AC3E}">
        <p14:creationId xmlns:p14="http://schemas.microsoft.com/office/powerpoint/2010/main" val="16128009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985838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Maladie d’</a:t>
            </a:r>
            <a:r>
              <a:rPr lang="fr-FR" b="1" dirty="0" err="1">
                <a:latin typeface="Calibri" panose="020F0502020204030204" pitchFamily="34" charset="0"/>
                <a:cs typeface="Calibri" panose="020F0502020204030204" pitchFamily="34" charset="0"/>
              </a:rPr>
              <a:t>Erdheim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 Chester </a:t>
            </a: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826426" y="1628775"/>
            <a:ext cx="4589392" cy="4420392"/>
          </a:xfrm>
        </p:spPr>
        <p:txBody>
          <a:bodyPr>
            <a:normAutofit/>
          </a:bodyPr>
          <a:lstStyle/>
          <a:p>
            <a:r>
              <a:rPr lang="fr-FR" sz="2000" dirty="0"/>
              <a:t>Forme rare d’</a:t>
            </a:r>
            <a:r>
              <a:rPr lang="fr-FR" sz="2000" b="1" dirty="0" err="1"/>
              <a:t>histiocytose</a:t>
            </a:r>
            <a:r>
              <a:rPr lang="fr-FR" sz="2000" b="1" dirty="0"/>
              <a:t> non </a:t>
            </a:r>
            <a:r>
              <a:rPr lang="fr-FR" sz="2000" b="1" dirty="0" err="1"/>
              <a:t>langerhansienne</a:t>
            </a:r>
            <a:r>
              <a:rPr lang="fr-FR" sz="2000" b="1" dirty="0"/>
              <a:t> </a:t>
            </a:r>
            <a:r>
              <a:rPr lang="fr-FR" sz="2000" dirty="0"/>
              <a:t>acquise de l’adulte</a:t>
            </a:r>
          </a:p>
          <a:p>
            <a:r>
              <a:rPr lang="fr-FR" sz="2000" dirty="0"/>
              <a:t>Infiltration </a:t>
            </a:r>
            <a:r>
              <a:rPr lang="fr-FR" sz="2000" dirty="0" err="1"/>
              <a:t>xanthogranulomateuse</a:t>
            </a:r>
            <a:r>
              <a:rPr lang="fr-FR" sz="2000" dirty="0"/>
              <a:t> d’histiocytes spumeux</a:t>
            </a:r>
          </a:p>
          <a:p>
            <a:r>
              <a:rPr lang="fr-FR" sz="2000" b="1" dirty="0"/>
              <a:t>Manifestations systémiques hétérogènes</a:t>
            </a:r>
            <a:r>
              <a:rPr lang="fr-FR" sz="2000" dirty="0"/>
              <a:t> (hors SNC) </a:t>
            </a:r>
          </a:p>
          <a:p>
            <a:pPr lvl="1"/>
            <a:r>
              <a:rPr lang="fr-FR" sz="2000" dirty="0"/>
              <a:t>Atteinte vasculaire </a:t>
            </a:r>
          </a:p>
          <a:p>
            <a:pPr lvl="1"/>
            <a:r>
              <a:rPr lang="fr-FR" sz="2000" dirty="0"/>
              <a:t>Atteinte rénale </a:t>
            </a:r>
            <a:r>
              <a:rPr lang="fr-FR" sz="2000" i="1" dirty="0"/>
              <a:t>« reins chevelus » </a:t>
            </a:r>
          </a:p>
          <a:p>
            <a:pPr lvl="1"/>
            <a:r>
              <a:rPr lang="fr-FR" sz="2000" dirty="0"/>
              <a:t>Atteinte cardiaque</a:t>
            </a:r>
          </a:p>
          <a:p>
            <a:pPr lvl="1"/>
            <a:r>
              <a:rPr lang="fr-FR" sz="2000" dirty="0"/>
              <a:t>Atteinte pulmonaire </a:t>
            </a:r>
          </a:p>
          <a:p>
            <a:pPr lvl="1"/>
            <a:r>
              <a:rPr lang="fr-FR" sz="2000" dirty="0"/>
              <a:t>Atteinte osseuses</a:t>
            </a:r>
          </a:p>
          <a:p>
            <a:pPr lvl="1"/>
            <a:r>
              <a:rPr lang="fr-FR" sz="2000" dirty="0"/>
              <a:t>Atteinte cutanée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39CED7D-E924-1B46-A104-977508FA2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4851" y="2887923"/>
            <a:ext cx="2269028" cy="165619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721798C-59EB-584B-8339-B3130CD449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34" r="3659" b="5287"/>
          <a:stretch/>
        </p:blipFill>
        <p:spPr>
          <a:xfrm>
            <a:off x="8781886" y="2932737"/>
            <a:ext cx="3147391" cy="161138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D6171EE-512A-E34E-9E59-23C1F5ACDD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533" r="7122" b="3541"/>
          <a:stretch/>
        </p:blipFill>
        <p:spPr>
          <a:xfrm>
            <a:off x="8784128" y="4631588"/>
            <a:ext cx="3145149" cy="171206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B14E441-099F-DD4A-B050-64E374374F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4851" y="4631588"/>
            <a:ext cx="2269028" cy="195094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A9B10BE-A8B3-3249-9A71-649677A66B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2487" y="1569145"/>
            <a:ext cx="3873094" cy="127504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5CDD9AF-32E4-E54C-973E-536DA5CDA7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8255" y="0"/>
            <a:ext cx="1523745" cy="241259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3180686-EA6E-BC4D-8374-CD1EC5BAA21A}"/>
              </a:ext>
            </a:extLst>
          </p:cNvPr>
          <p:cNvSpPr txBox="1"/>
          <p:nvPr/>
        </p:nvSpPr>
        <p:spPr>
          <a:xfrm>
            <a:off x="10793073" y="2364703"/>
            <a:ext cx="1641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Jacob </a:t>
            </a:r>
            <a:r>
              <a:rPr lang="fr-FR" sz="1400" dirty="0" err="1"/>
              <a:t>Erdheim</a:t>
            </a:r>
            <a:r>
              <a:rPr lang="fr-FR" sz="1400" dirty="0"/>
              <a:t> </a:t>
            </a:r>
          </a:p>
          <a:p>
            <a:r>
              <a:rPr lang="fr-FR" sz="1400" dirty="0"/>
              <a:t>(1874-1934)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8CF38042-0970-F748-A896-B0C28BA8C1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7308" y="985838"/>
            <a:ext cx="1518994" cy="2603088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2D73B46-E1A8-5846-9A76-7BB247FDED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3594" y="3697700"/>
            <a:ext cx="1533675" cy="316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137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Maladie d’</a:t>
            </a:r>
            <a:r>
              <a:rPr lang="fr-FR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Erdheim</a:t>
            </a:r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 Chester – Imagerie SNC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50FE934-06D9-6E46-A84F-3D4DB497F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5813" y="1074673"/>
            <a:ext cx="2835496" cy="22226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41B7E7D-F9A6-8B43-9DE5-9C002D93C2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721"/>
          <a:stretch/>
        </p:blipFill>
        <p:spPr>
          <a:xfrm>
            <a:off x="8285507" y="1385422"/>
            <a:ext cx="3868516" cy="150019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3BAC60A-320F-244C-B267-716CF6700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85" y="1010791"/>
            <a:ext cx="2717843" cy="249651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74F4922-2D2E-434E-9A76-A0D3629DEC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985" y="3511138"/>
            <a:ext cx="2788398" cy="312336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7BA12B-4A49-AC4D-99C8-F38F20224A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6278" y="3561992"/>
            <a:ext cx="2805826" cy="302165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7E3CC02-3AB3-0A49-9B7F-44A8587C61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1847" y="4963589"/>
            <a:ext cx="2082937" cy="162006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E04A8E5-EAB3-EA4D-83FD-425C2D2979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62564" y="3262861"/>
            <a:ext cx="2021363" cy="155142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C8DDA407-6A6D-E648-A449-77FE1CCA84E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1970" t="31982" r="21350" b="10971"/>
          <a:stretch/>
        </p:blipFill>
        <p:spPr>
          <a:xfrm>
            <a:off x="6116145" y="1252230"/>
            <a:ext cx="1914202" cy="176658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918AC99-A6A4-414C-BF66-DF241B089339}"/>
              </a:ext>
            </a:extLst>
          </p:cNvPr>
          <p:cNvSpPr txBox="1"/>
          <p:nvPr/>
        </p:nvSpPr>
        <p:spPr>
          <a:xfrm>
            <a:off x="8480612" y="3470393"/>
            <a:ext cx="3478306" cy="221599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</a:rPr>
              <a:t>Atteinte de l’axe </a:t>
            </a:r>
            <a:r>
              <a:rPr lang="fr-FR" sz="2000" b="1" dirty="0" err="1">
                <a:solidFill>
                  <a:schemeClr val="bg1"/>
                </a:solidFill>
              </a:rPr>
              <a:t>hypothalamo</a:t>
            </a:r>
            <a:r>
              <a:rPr lang="fr-FR" sz="2000" b="1" dirty="0">
                <a:solidFill>
                  <a:schemeClr val="bg1"/>
                </a:solidFill>
              </a:rPr>
              <a:t>-hypophysaire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</a:rPr>
              <a:t>Atteinte méningée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</a:rPr>
              <a:t>Atteinte parenchymateuse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</a:rPr>
              <a:t>Atteinte orbitaire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</a:rPr>
              <a:t>Atteinte osseuse sinusienne</a:t>
            </a:r>
          </a:p>
          <a:p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1396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Maladie d’</a:t>
            </a:r>
            <a:r>
              <a:rPr lang="fr-FR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Erdheim</a:t>
            </a:r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 Chester – Atteinte du SNC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50FE934-06D9-6E46-A84F-3D4DB497F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5813" y="1074673"/>
            <a:ext cx="2835496" cy="22226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41B7E7D-F9A6-8B43-9DE5-9C002D93C2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721"/>
          <a:stretch/>
        </p:blipFill>
        <p:spPr>
          <a:xfrm>
            <a:off x="8285507" y="1385422"/>
            <a:ext cx="3868516" cy="150019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3BAC60A-320F-244C-B267-716CF6700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85" y="1010791"/>
            <a:ext cx="2717843" cy="249651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74F4922-2D2E-434E-9A76-A0D3629DEC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985" y="3511138"/>
            <a:ext cx="2788398" cy="312336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7BA12B-4A49-AC4D-99C8-F38F20224A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6278" y="3561992"/>
            <a:ext cx="2805826" cy="302165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7E3CC02-3AB3-0A49-9B7F-44A8587C61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1847" y="4963589"/>
            <a:ext cx="2082937" cy="162006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E04A8E5-EAB3-EA4D-83FD-425C2D2979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62564" y="3262861"/>
            <a:ext cx="2021363" cy="155142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C8DDA407-6A6D-E648-A449-77FE1CCA84E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1970" t="31982" r="21350" b="10971"/>
          <a:stretch/>
        </p:blipFill>
        <p:spPr>
          <a:xfrm>
            <a:off x="6116145" y="1252230"/>
            <a:ext cx="1914202" cy="176658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918AC99-A6A4-414C-BF66-DF241B089339}"/>
              </a:ext>
            </a:extLst>
          </p:cNvPr>
          <p:cNvSpPr txBox="1"/>
          <p:nvPr/>
        </p:nvSpPr>
        <p:spPr>
          <a:xfrm>
            <a:off x="8480612" y="3470393"/>
            <a:ext cx="3478306" cy="221599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</a:rPr>
              <a:t>Atteinte de l’axe </a:t>
            </a:r>
            <a:r>
              <a:rPr lang="fr-FR" sz="2000" b="1" dirty="0" err="1">
                <a:solidFill>
                  <a:schemeClr val="bg1"/>
                </a:solidFill>
              </a:rPr>
              <a:t>hypothalamo</a:t>
            </a:r>
            <a:r>
              <a:rPr lang="fr-FR" sz="2000" b="1" dirty="0">
                <a:solidFill>
                  <a:schemeClr val="bg1"/>
                </a:solidFill>
              </a:rPr>
              <a:t>-hypophysaire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</a:rPr>
              <a:t>Atteinte méningée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</a:rPr>
              <a:t>Atteinte parenchymateuse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</a:rPr>
              <a:t>Atteinte orbitaire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</a:rPr>
              <a:t>Atteinte osseuse sinusienne</a:t>
            </a:r>
          </a:p>
          <a:p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F052921-C621-9841-8020-CFED9CD456F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3985" y="1008180"/>
            <a:ext cx="7617242" cy="344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783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Maladie d’</a:t>
            </a:r>
            <a:r>
              <a:rPr lang="fr-FR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Erdheim</a:t>
            </a:r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 Chester – Imagerie SNC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28DCC14-972E-0E4C-9B13-931624C00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0" y="3321050"/>
            <a:ext cx="7184842" cy="32485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0A135C3-FFE4-8B46-92BA-A62F9769E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30" y="1077076"/>
            <a:ext cx="7124700" cy="20574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5403EBC-955D-1043-9991-6A1A7A21898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0825"/>
          <a:stretch/>
        </p:blipFill>
        <p:spPr>
          <a:xfrm>
            <a:off x="8023911" y="2928782"/>
            <a:ext cx="3179529" cy="19207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DEB5A37-FE13-574F-B20D-B18C379EE7C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59" t="2129" r="2248" b="31122"/>
          <a:stretch/>
        </p:blipFill>
        <p:spPr>
          <a:xfrm>
            <a:off x="7487267" y="1077076"/>
            <a:ext cx="2941491" cy="177253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FBD619F-56D8-B446-9167-FCD1B2BF1F7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827" t="1" b="-347"/>
          <a:stretch/>
        </p:blipFill>
        <p:spPr>
          <a:xfrm>
            <a:off x="8958012" y="4945331"/>
            <a:ext cx="3027008" cy="186477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0A98F5D-4C3D-C34E-8BF3-EB1BEE34A6EB}"/>
              </a:ext>
            </a:extLst>
          </p:cNvPr>
          <p:cNvSpPr/>
          <p:nvPr/>
        </p:nvSpPr>
        <p:spPr>
          <a:xfrm>
            <a:off x="179940" y="3685735"/>
            <a:ext cx="6980516" cy="1026942"/>
          </a:xfrm>
          <a:prstGeom prst="rect">
            <a:avLst/>
          </a:prstGeom>
          <a:solidFill>
            <a:srgbClr val="C8AFEE">
              <a:alpha val="40000"/>
            </a:srgbClr>
          </a:solidFill>
          <a:ln w="38100">
            <a:solidFill>
              <a:srgbClr val="B294E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8278438B-8FBA-9F41-A3AB-98B947DB6C17}"/>
              </a:ext>
            </a:extLst>
          </p:cNvPr>
          <p:cNvSpPr txBox="1">
            <a:spLocks/>
          </p:cNvSpPr>
          <p:nvPr/>
        </p:nvSpPr>
        <p:spPr>
          <a:xfrm>
            <a:off x="0" y="-1659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Maladie d’</a:t>
            </a:r>
            <a:r>
              <a:rPr lang="fr-FR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Erdheim</a:t>
            </a:r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 Chester – Atteinte du SNC</a:t>
            </a:r>
          </a:p>
        </p:txBody>
      </p:sp>
    </p:spTree>
    <p:extLst>
      <p:ext uri="{BB962C8B-B14F-4D97-AF65-F5344CB8AC3E}">
        <p14:creationId xmlns:p14="http://schemas.microsoft.com/office/powerpoint/2010/main" val="2889364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Imagerie – IRM encéphalique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519" y="1015261"/>
            <a:ext cx="3075709" cy="281319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21" y="3805470"/>
            <a:ext cx="3138346" cy="289282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5"/>
          <a:srcRect t="2864" r="2348" b="1"/>
          <a:stretch/>
        </p:blipFill>
        <p:spPr>
          <a:xfrm>
            <a:off x="3468183" y="1053519"/>
            <a:ext cx="2630106" cy="2805241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1097" y="3850810"/>
            <a:ext cx="2671081" cy="2855441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7"/>
          <a:srcRect l="13169" t="11339" r="5193" b="11809"/>
          <a:stretch/>
        </p:blipFill>
        <p:spPr>
          <a:xfrm>
            <a:off x="10258463" y="2322653"/>
            <a:ext cx="1900411" cy="193761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1" y="1015261"/>
            <a:ext cx="2160672" cy="2806112"/>
          </a:xfrm>
          <a:prstGeom prst="rect">
            <a:avLst/>
          </a:prstGeom>
        </p:spPr>
      </p:pic>
      <p:pic>
        <p:nvPicPr>
          <p:cNvPr id="10" name="Espace réservé du contenu 9"/>
          <p:cNvPicPr>
            <a:picLocks noGrp="1" noChangeAspect="1"/>
          </p:cNvPicPr>
          <p:nvPr>
            <p:ph idx="1"/>
          </p:nvPr>
        </p:nvPicPr>
        <p:blipFill>
          <a:blip r:embed="rId9"/>
          <a:stretch>
            <a:fillRect/>
          </a:stretch>
        </p:blipFill>
        <p:spPr>
          <a:xfrm>
            <a:off x="6032100" y="3821373"/>
            <a:ext cx="2290763" cy="3016736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10"/>
          <a:srcRect t="4862" r="6449"/>
          <a:stretch/>
        </p:blipFill>
        <p:spPr>
          <a:xfrm>
            <a:off x="8299721" y="3964285"/>
            <a:ext cx="1998710" cy="287382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6BBD69D-F409-8B4B-A058-A7CC3913D6EF}"/>
              </a:ext>
            </a:extLst>
          </p:cNvPr>
          <p:cNvSpPr txBox="1"/>
          <p:nvPr/>
        </p:nvSpPr>
        <p:spPr>
          <a:xfrm>
            <a:off x="93497" y="1157585"/>
            <a:ext cx="1751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FLAIR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91EBA1F-383C-8D4F-B1D3-1C1058F388A0}"/>
              </a:ext>
            </a:extLst>
          </p:cNvPr>
          <p:cNvSpPr txBox="1"/>
          <p:nvPr/>
        </p:nvSpPr>
        <p:spPr>
          <a:xfrm>
            <a:off x="93497" y="3959200"/>
            <a:ext cx="1751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T1 IV+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17FADCF-A86E-E442-990B-692F392BCAF7}"/>
              </a:ext>
            </a:extLst>
          </p:cNvPr>
          <p:cNvSpPr txBox="1"/>
          <p:nvPr/>
        </p:nvSpPr>
        <p:spPr>
          <a:xfrm>
            <a:off x="10823196" y="4260268"/>
            <a:ext cx="13688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ARM TOF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5D9481A-1090-FA4C-B8D4-D321F8098D41}"/>
              </a:ext>
            </a:extLst>
          </p:cNvPr>
          <p:cNvSpPr txBox="1"/>
          <p:nvPr/>
        </p:nvSpPr>
        <p:spPr>
          <a:xfrm>
            <a:off x="9109589" y="6555773"/>
            <a:ext cx="6291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SWI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85B9FC6-BB53-F04D-A4F8-2C608FC08E3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8510" b="10033"/>
          <a:stretch/>
        </p:blipFill>
        <p:spPr>
          <a:xfrm>
            <a:off x="8439919" y="1208415"/>
            <a:ext cx="1719867" cy="108851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281C526-1EBF-DE43-91D0-AAC6A89742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1862" y="2440277"/>
            <a:ext cx="1719867" cy="119600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75BF44AB-8170-5048-8AB8-5CDF485311D6}"/>
              </a:ext>
            </a:extLst>
          </p:cNvPr>
          <p:cNvSpPr txBox="1"/>
          <p:nvPr/>
        </p:nvSpPr>
        <p:spPr>
          <a:xfrm>
            <a:off x="8710586" y="3594954"/>
            <a:ext cx="1299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DWI-ADC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2E4EB9FE-9F04-EF41-85EA-12D6340376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703" t="37576" r="18048" b="30630"/>
          <a:stretch/>
        </p:blipFill>
        <p:spPr>
          <a:xfrm>
            <a:off x="1540679" y="1920527"/>
            <a:ext cx="1784195" cy="1471961"/>
          </a:xfrm>
          <a:prstGeom prst="rect">
            <a:avLst/>
          </a:prstGeom>
          <a:ln w="28575">
            <a:solidFill>
              <a:schemeClr val="tx1"/>
            </a:solidFill>
            <a:prstDash val="solid"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08E9096-DD5E-B34F-899A-BAFF58616E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902" t="37576" r="16654" b="30630"/>
          <a:stretch/>
        </p:blipFill>
        <p:spPr>
          <a:xfrm>
            <a:off x="1544704" y="4738176"/>
            <a:ext cx="1780170" cy="1471961"/>
          </a:xfrm>
          <a:prstGeom prst="rect">
            <a:avLst/>
          </a:prstGeom>
          <a:ln w="28575">
            <a:solidFill>
              <a:schemeClr val="tx1"/>
            </a:solidFill>
            <a:prstDash val="solid"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F141F27-22DD-CB44-B94C-12BB69AC0BA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705" t="52492" r="31764" b="16483"/>
          <a:stretch/>
        </p:blipFill>
        <p:spPr>
          <a:xfrm>
            <a:off x="4077490" y="1940383"/>
            <a:ext cx="1538293" cy="1481976"/>
          </a:xfrm>
          <a:prstGeom prst="rect">
            <a:avLst/>
          </a:prstGeom>
          <a:ln w="28575">
            <a:solidFill>
              <a:schemeClr val="tx1"/>
            </a:solidFill>
            <a:prstDash val="solid"/>
          </a:ln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B4006CF8-1B5C-C844-B67C-BB5A4D933E9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713" t="52502" r="30512" b="18315"/>
          <a:stretch/>
        </p:blipFill>
        <p:spPr>
          <a:xfrm>
            <a:off x="4077490" y="4738176"/>
            <a:ext cx="1624116" cy="1416294"/>
          </a:xfrm>
          <a:prstGeom prst="rect">
            <a:avLst/>
          </a:prstGeom>
          <a:ln w="28575">
            <a:solidFill>
              <a:schemeClr val="tx1"/>
            </a:solidFill>
            <a:prstDash val="solid"/>
          </a:ln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805F602-E413-2B42-A2B6-AE2335B49B4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3753" t="44671" r="28889" b="26289"/>
          <a:stretch/>
        </p:blipFill>
        <p:spPr>
          <a:xfrm>
            <a:off x="6509107" y="1973224"/>
            <a:ext cx="1402938" cy="1416295"/>
          </a:xfrm>
          <a:prstGeom prst="rect">
            <a:avLst/>
          </a:prstGeom>
          <a:ln w="28575">
            <a:solidFill>
              <a:schemeClr val="tx1"/>
            </a:solidFill>
            <a:prstDash val="solid"/>
          </a:ln>
        </p:spPr>
      </p:pic>
      <p:pic>
        <p:nvPicPr>
          <p:cNvPr id="27" name="Espace réservé du contenu 9">
            <a:extLst>
              <a:ext uri="{FF2B5EF4-FFF2-40B4-BE49-F238E27FC236}">
                <a16:creationId xmlns:a16="http://schemas.microsoft.com/office/drawing/2014/main" id="{F8503968-1E7F-404D-AEEC-442A94A7730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9977" t="44742" r="32411" b="28703"/>
          <a:stretch/>
        </p:blipFill>
        <p:spPr>
          <a:xfrm>
            <a:off x="6536555" y="5044042"/>
            <a:ext cx="1390720" cy="1293023"/>
          </a:xfrm>
          <a:prstGeom prst="rect">
            <a:avLst/>
          </a:prstGeom>
          <a:ln w="28575">
            <a:solidFill>
              <a:schemeClr val="tx1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227371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Maladie d’</a:t>
            </a:r>
            <a:r>
              <a:rPr lang="fr-FR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Erdheim</a:t>
            </a:r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 Chester – Imagerie SNC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28DCC14-972E-0E4C-9B13-931624C00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0" y="3321050"/>
            <a:ext cx="7184842" cy="32485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0A135C3-FFE4-8B46-92BA-A62F9769E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30" y="1077076"/>
            <a:ext cx="7124700" cy="2057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0A98F5D-4C3D-C34E-8BF3-EB1BEE34A6EB}"/>
              </a:ext>
            </a:extLst>
          </p:cNvPr>
          <p:cNvSpPr/>
          <p:nvPr/>
        </p:nvSpPr>
        <p:spPr>
          <a:xfrm>
            <a:off x="133866" y="4698610"/>
            <a:ext cx="7124700" cy="464234"/>
          </a:xfrm>
          <a:prstGeom prst="rect">
            <a:avLst/>
          </a:prstGeom>
          <a:solidFill>
            <a:srgbClr val="C8AFEE">
              <a:alpha val="39000"/>
            </a:srgbClr>
          </a:solidFill>
          <a:ln w="28575">
            <a:solidFill>
              <a:srgbClr val="B294E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0BA4F10-9752-C348-B5B3-24A13DAD5AC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60" t="3617" r="4059" b="31745"/>
          <a:stretch/>
        </p:blipFill>
        <p:spPr>
          <a:xfrm>
            <a:off x="7554349" y="2567891"/>
            <a:ext cx="4389121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8654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Maladie d’</a:t>
            </a:r>
            <a:r>
              <a:rPr lang="fr-FR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Erdheim</a:t>
            </a:r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 Chester – Imagerie SNC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28DCC14-972E-0E4C-9B13-931624C00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0" y="3321050"/>
            <a:ext cx="7184842" cy="32485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0A135C3-FFE4-8B46-92BA-A62F9769E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30" y="1077076"/>
            <a:ext cx="7124700" cy="2057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0A98F5D-4C3D-C34E-8BF3-EB1BEE34A6EB}"/>
              </a:ext>
            </a:extLst>
          </p:cNvPr>
          <p:cNvSpPr/>
          <p:nvPr/>
        </p:nvSpPr>
        <p:spPr>
          <a:xfrm>
            <a:off x="133866" y="5134710"/>
            <a:ext cx="7096564" cy="312636"/>
          </a:xfrm>
          <a:prstGeom prst="rect">
            <a:avLst/>
          </a:prstGeom>
          <a:solidFill>
            <a:srgbClr val="C8AFEE">
              <a:alpha val="40000"/>
            </a:srgbClr>
          </a:solidFill>
          <a:ln w="28575">
            <a:solidFill>
              <a:srgbClr val="B294E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7CE9F1-847D-EB49-BDB8-32B045E5C52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" r="60683" b="721"/>
          <a:stretch/>
        </p:blipFill>
        <p:spPr>
          <a:xfrm>
            <a:off x="7514733" y="1159585"/>
            <a:ext cx="2247829" cy="193972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2E25A04-5674-464A-9475-52D359E9D33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500" t="18947" r="30546" b="982"/>
          <a:stretch/>
        </p:blipFill>
        <p:spPr>
          <a:xfrm>
            <a:off x="8750269" y="3222135"/>
            <a:ext cx="2024585" cy="178974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18F9EED-7D65-9E4B-9C6F-BE454DFD620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472" t="8185" r="2521" b="25525"/>
          <a:stretch/>
        </p:blipFill>
        <p:spPr>
          <a:xfrm>
            <a:off x="9951291" y="5134709"/>
            <a:ext cx="1880481" cy="163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1773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Maladie d’</a:t>
            </a:r>
            <a:r>
              <a:rPr lang="fr-FR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Erdheim</a:t>
            </a:r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 Chester – Imagerie SNC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28DCC14-972E-0E4C-9B13-931624C00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0" y="3321050"/>
            <a:ext cx="7184842" cy="32485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0A135C3-FFE4-8B46-92BA-A62F9769E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30" y="1077076"/>
            <a:ext cx="7124700" cy="2057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0A98F5D-4C3D-C34E-8BF3-EB1BEE34A6EB}"/>
              </a:ext>
            </a:extLst>
          </p:cNvPr>
          <p:cNvSpPr/>
          <p:nvPr/>
        </p:nvSpPr>
        <p:spPr>
          <a:xfrm>
            <a:off x="133866" y="5444199"/>
            <a:ext cx="7096564" cy="450164"/>
          </a:xfrm>
          <a:prstGeom prst="rect">
            <a:avLst/>
          </a:prstGeom>
          <a:solidFill>
            <a:srgbClr val="C8AFEE">
              <a:alpha val="40000"/>
            </a:srgbClr>
          </a:solidFill>
          <a:ln w="28575">
            <a:solidFill>
              <a:srgbClr val="B294E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965D2CA-CF59-D641-994B-68F2D8A0FB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8674" b="6007"/>
          <a:stretch/>
        </p:blipFill>
        <p:spPr>
          <a:xfrm>
            <a:off x="7950964" y="3460652"/>
            <a:ext cx="1745925" cy="299641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DFF0D12-5AF6-DC4D-9AB6-EFF401033E4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3166" b="5077"/>
          <a:stretch/>
        </p:blipFill>
        <p:spPr>
          <a:xfrm>
            <a:off x="9767083" y="3447122"/>
            <a:ext cx="2032822" cy="299641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7536BBD-458B-D042-A8C4-0676488E92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9450" y="1008180"/>
            <a:ext cx="2014878" cy="225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7578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Maladie d’</a:t>
            </a:r>
            <a:r>
              <a:rPr lang="fr-FR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Erdheim</a:t>
            </a:r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 Chester – Imagerie SNC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28DCC14-972E-0E4C-9B13-931624C00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0" y="3321050"/>
            <a:ext cx="7184842" cy="32485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0A135C3-FFE4-8B46-92BA-A62F9769E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30" y="1077076"/>
            <a:ext cx="7124700" cy="2057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0A98F5D-4C3D-C34E-8BF3-EB1BEE34A6EB}"/>
              </a:ext>
            </a:extLst>
          </p:cNvPr>
          <p:cNvSpPr/>
          <p:nvPr/>
        </p:nvSpPr>
        <p:spPr>
          <a:xfrm>
            <a:off x="133866" y="5880296"/>
            <a:ext cx="7096564" cy="140677"/>
          </a:xfrm>
          <a:prstGeom prst="rect">
            <a:avLst/>
          </a:prstGeom>
          <a:solidFill>
            <a:srgbClr val="C8AFEE">
              <a:alpha val="38000"/>
            </a:srgbClr>
          </a:solidFill>
          <a:ln w="28575">
            <a:solidFill>
              <a:srgbClr val="B294E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4321393-A60F-1D49-BE78-9EFCCEB8D64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997" b="32049"/>
          <a:stretch/>
        </p:blipFill>
        <p:spPr>
          <a:xfrm>
            <a:off x="7290572" y="2679339"/>
            <a:ext cx="4741692" cy="239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120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Maladie d’</a:t>
            </a:r>
            <a:r>
              <a:rPr lang="fr-FR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Erdheim</a:t>
            </a:r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> Chester – Imagerie SNC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28DCC14-972E-0E4C-9B13-931624C00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0" y="3321050"/>
            <a:ext cx="7184842" cy="32485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0A135C3-FFE4-8B46-92BA-A62F9769E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30" y="1077076"/>
            <a:ext cx="7124700" cy="2057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0A98F5D-4C3D-C34E-8BF3-EB1BEE34A6EB}"/>
              </a:ext>
            </a:extLst>
          </p:cNvPr>
          <p:cNvSpPr/>
          <p:nvPr/>
        </p:nvSpPr>
        <p:spPr>
          <a:xfrm>
            <a:off x="133866" y="6020975"/>
            <a:ext cx="7096564" cy="422028"/>
          </a:xfrm>
          <a:prstGeom prst="rect">
            <a:avLst/>
          </a:prstGeom>
          <a:solidFill>
            <a:srgbClr val="C8AFEE">
              <a:alpha val="38000"/>
            </a:srgbClr>
          </a:solidFill>
          <a:ln w="28575">
            <a:solidFill>
              <a:srgbClr val="B294E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7D2696D-0BAB-8644-855C-596926C8CB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82" t="51355" r="3319" b="7515"/>
          <a:stretch/>
        </p:blipFill>
        <p:spPr>
          <a:xfrm>
            <a:off x="7449488" y="4073134"/>
            <a:ext cx="4658019" cy="179309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C3DDABA-89D2-094E-9512-E3A309FBF7E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82" t="1524" r="3319" b="56489"/>
          <a:stretch/>
        </p:blipFill>
        <p:spPr>
          <a:xfrm>
            <a:off x="7449489" y="1659987"/>
            <a:ext cx="4653826" cy="182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9174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Références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E7DACAC-1651-8A47-ABDE-C31390196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31" y="1305892"/>
            <a:ext cx="11417344" cy="4039831"/>
          </a:xfrm>
        </p:spPr>
        <p:txBody>
          <a:bodyPr>
            <a:noAutofit/>
          </a:bodyPr>
          <a:lstStyle/>
          <a:p>
            <a:r>
              <a:rPr lang="fr-FR" sz="2600" dirty="0" err="1"/>
              <a:t>Osborn</a:t>
            </a:r>
            <a:r>
              <a:rPr lang="fr-FR" sz="2600" dirty="0"/>
              <a:t>, Anne G., et al. </a:t>
            </a:r>
            <a:r>
              <a:rPr lang="fr-FR" sz="2600" i="1" dirty="0" err="1"/>
              <a:t>Osborn’s</a:t>
            </a:r>
            <a:r>
              <a:rPr lang="fr-FR" sz="2600" i="1" dirty="0"/>
              <a:t> </a:t>
            </a:r>
            <a:r>
              <a:rPr lang="fr-FR" sz="2600" i="1" dirty="0" err="1"/>
              <a:t>brain</a:t>
            </a:r>
            <a:r>
              <a:rPr lang="fr-FR" sz="2600" i="1" dirty="0"/>
              <a:t>: </a:t>
            </a:r>
            <a:r>
              <a:rPr lang="fr-FR" sz="2600" i="1" dirty="0" err="1"/>
              <a:t>imaging</a:t>
            </a:r>
            <a:r>
              <a:rPr lang="fr-FR" sz="2600" i="1" dirty="0"/>
              <a:t>, </a:t>
            </a:r>
            <a:r>
              <a:rPr lang="fr-FR" sz="2600" i="1" dirty="0" err="1"/>
              <a:t>pathology</a:t>
            </a:r>
            <a:r>
              <a:rPr lang="fr-FR" sz="2600" i="1" dirty="0"/>
              <a:t>, and </a:t>
            </a:r>
            <a:r>
              <a:rPr lang="fr-FR" sz="2600" i="1" dirty="0" err="1"/>
              <a:t>anatomy</a:t>
            </a:r>
            <a:r>
              <a:rPr lang="fr-FR" sz="2600" dirty="0"/>
              <a:t>. 3</a:t>
            </a:r>
            <a:r>
              <a:rPr lang="fr-FR" sz="2600" baseline="30000" dirty="0"/>
              <a:t>e</a:t>
            </a:r>
            <a:r>
              <a:rPr lang="fr-FR" sz="2600" dirty="0"/>
              <a:t> éd., Elsevier, 2023.</a:t>
            </a:r>
          </a:p>
          <a:p>
            <a:r>
              <a:rPr lang="fr-FR" sz="2600" dirty="0"/>
              <a:t>Bot, Joseph C. J., et al. « </a:t>
            </a:r>
            <a:r>
              <a:rPr lang="fr-FR" sz="2600" dirty="0" err="1"/>
              <a:t>Response</a:t>
            </a:r>
            <a:r>
              <a:rPr lang="fr-FR" sz="2600" dirty="0"/>
              <a:t>: Brain </a:t>
            </a:r>
            <a:r>
              <a:rPr lang="fr-FR" sz="2600" dirty="0" err="1"/>
              <a:t>Miliary</a:t>
            </a:r>
            <a:r>
              <a:rPr lang="fr-FR" sz="2600" dirty="0"/>
              <a:t> </a:t>
            </a:r>
            <a:r>
              <a:rPr lang="fr-FR" sz="2600" dirty="0" err="1"/>
              <a:t>Enhancement</a:t>
            </a:r>
            <a:r>
              <a:rPr lang="fr-FR" sz="2600" dirty="0"/>
              <a:t> ». </a:t>
            </a:r>
            <a:r>
              <a:rPr lang="fr-FR" sz="2600" dirty="0" err="1"/>
              <a:t>Neuroradiology</a:t>
            </a:r>
            <a:r>
              <a:rPr lang="fr-FR" sz="2600" dirty="0"/>
              <a:t>, vol. 62, no 5, mai 2020, p. 547 547. </a:t>
            </a:r>
            <a:r>
              <a:rPr lang="fr-FR" sz="2600" dirty="0" err="1"/>
              <a:t>Drier</a:t>
            </a:r>
            <a:r>
              <a:rPr lang="fr-FR" sz="2600" dirty="0"/>
              <a:t>, Aurélie, et al. « </a:t>
            </a:r>
            <a:r>
              <a:rPr lang="fr-FR" sz="2600" dirty="0" err="1"/>
              <a:t>Cerebral</a:t>
            </a:r>
            <a:r>
              <a:rPr lang="fr-FR" sz="2600" dirty="0"/>
              <a:t>, Facial, and Orbital </a:t>
            </a:r>
            <a:r>
              <a:rPr lang="fr-FR" sz="2600" dirty="0" err="1"/>
              <a:t>Involvement</a:t>
            </a:r>
            <a:r>
              <a:rPr lang="fr-FR" sz="2600" dirty="0"/>
              <a:t> in </a:t>
            </a:r>
            <a:r>
              <a:rPr lang="fr-FR" sz="2600" dirty="0" err="1"/>
              <a:t>Erdheim</a:t>
            </a:r>
            <a:r>
              <a:rPr lang="fr-FR" sz="2600" dirty="0"/>
              <a:t>-Chester </a:t>
            </a:r>
            <a:r>
              <a:rPr lang="fr-FR" sz="2600" dirty="0" err="1"/>
              <a:t>Disease</a:t>
            </a:r>
            <a:r>
              <a:rPr lang="fr-FR" sz="2600" dirty="0"/>
              <a:t>: CT and MR Imaging </a:t>
            </a:r>
            <a:r>
              <a:rPr lang="fr-FR" sz="2600" dirty="0" err="1"/>
              <a:t>Findings</a:t>
            </a:r>
            <a:r>
              <a:rPr lang="fr-FR" sz="2600" dirty="0"/>
              <a:t> ». </a:t>
            </a:r>
            <a:r>
              <a:rPr lang="fr-FR" sz="2600" i="1" dirty="0" err="1"/>
              <a:t>Radiology</a:t>
            </a:r>
            <a:r>
              <a:rPr lang="fr-FR" sz="2600" dirty="0"/>
              <a:t>, vol. 255, n</a:t>
            </a:r>
            <a:r>
              <a:rPr lang="fr-FR" sz="2600" baseline="30000" dirty="0"/>
              <a:t>o</a:t>
            </a:r>
            <a:r>
              <a:rPr lang="fr-FR" sz="2600" dirty="0"/>
              <a:t> 2, mai 2010, p. 586‑94. </a:t>
            </a:r>
          </a:p>
          <a:p>
            <a:r>
              <a:rPr lang="fr-FR" sz="2600" dirty="0"/>
              <a:t>Rai, </a:t>
            </a:r>
            <a:r>
              <a:rPr lang="fr-FR" sz="2600" dirty="0" err="1"/>
              <a:t>Pranjal</a:t>
            </a:r>
            <a:r>
              <a:rPr lang="fr-FR" sz="2600" dirty="0"/>
              <a:t>, et al. « </a:t>
            </a:r>
            <a:r>
              <a:rPr lang="fr-FR" sz="2600" dirty="0" err="1"/>
              <a:t>Neuroimaging</a:t>
            </a:r>
            <a:r>
              <a:rPr lang="fr-FR" sz="2600" dirty="0"/>
              <a:t> Spectrum of </a:t>
            </a:r>
            <a:r>
              <a:rPr lang="fr-FR" sz="2600" dirty="0" err="1"/>
              <a:t>Erdheim</a:t>
            </a:r>
            <a:r>
              <a:rPr lang="fr-FR" sz="2600" dirty="0"/>
              <a:t>-Chester </a:t>
            </a:r>
            <a:r>
              <a:rPr lang="fr-FR" sz="2600" dirty="0" err="1"/>
              <a:t>Disease</a:t>
            </a:r>
            <a:r>
              <a:rPr lang="fr-FR" sz="2600" dirty="0"/>
              <a:t>: An Image-</a:t>
            </a:r>
            <a:r>
              <a:rPr lang="fr-FR" sz="2600" dirty="0" err="1"/>
              <a:t>Based</a:t>
            </a:r>
            <a:r>
              <a:rPr lang="fr-FR" sz="2600" dirty="0"/>
              <a:t> </a:t>
            </a:r>
            <a:r>
              <a:rPr lang="fr-FR" sz="2600" dirty="0" err="1"/>
              <a:t>Review</a:t>
            </a:r>
            <a:r>
              <a:rPr lang="fr-FR" sz="2600" dirty="0"/>
              <a:t> ». </a:t>
            </a:r>
            <a:r>
              <a:rPr lang="fr-FR" sz="2600" i="1" dirty="0"/>
              <a:t>American Journal of </a:t>
            </a:r>
            <a:r>
              <a:rPr lang="fr-FR" sz="2600" i="1" dirty="0" err="1"/>
              <a:t>Neuroradiology</a:t>
            </a:r>
            <a:r>
              <a:rPr lang="fr-FR" sz="2600" dirty="0"/>
              <a:t>, novembre 2024</a:t>
            </a:r>
          </a:p>
          <a:p>
            <a:r>
              <a:rPr lang="fr-FR" sz="2600" dirty="0" err="1"/>
              <a:t>Chiocchi</a:t>
            </a:r>
            <a:r>
              <a:rPr lang="fr-FR" sz="2600" dirty="0"/>
              <a:t>, Marcello, et al. « </a:t>
            </a:r>
            <a:r>
              <a:rPr lang="fr-FR" sz="2600" dirty="0" err="1"/>
              <a:t>Radiological</a:t>
            </a:r>
            <a:r>
              <a:rPr lang="fr-FR" sz="2600" dirty="0"/>
              <a:t> </a:t>
            </a:r>
            <a:r>
              <a:rPr lang="fr-FR" sz="2600" dirty="0" err="1"/>
              <a:t>Findings</a:t>
            </a:r>
            <a:r>
              <a:rPr lang="fr-FR" sz="2600" dirty="0"/>
              <a:t> in </a:t>
            </a:r>
            <a:r>
              <a:rPr lang="fr-FR" sz="2600" dirty="0" err="1"/>
              <a:t>Erdheim</a:t>
            </a:r>
            <a:r>
              <a:rPr lang="fr-FR" sz="2600" dirty="0"/>
              <a:t> Chester </a:t>
            </a:r>
            <a:r>
              <a:rPr lang="fr-FR" sz="2600" dirty="0" err="1"/>
              <a:t>Disease</a:t>
            </a:r>
            <a:r>
              <a:rPr lang="fr-FR" sz="2600" dirty="0"/>
              <a:t>: A </a:t>
            </a:r>
            <a:r>
              <a:rPr lang="fr-FR" sz="2600" dirty="0" err="1"/>
              <a:t>Very</a:t>
            </a:r>
            <a:r>
              <a:rPr lang="fr-FR" sz="2600" dirty="0"/>
              <a:t> Rare </a:t>
            </a:r>
            <a:r>
              <a:rPr lang="fr-FR" sz="2600" dirty="0" err="1"/>
              <a:t>Multisistemic</a:t>
            </a:r>
            <a:r>
              <a:rPr lang="fr-FR" sz="2600" dirty="0"/>
              <a:t> </a:t>
            </a:r>
            <a:r>
              <a:rPr lang="fr-FR" sz="2600" dirty="0" err="1"/>
              <a:t>Disease</a:t>
            </a:r>
            <a:r>
              <a:rPr lang="fr-FR" sz="2600" dirty="0"/>
              <a:t> ». </a:t>
            </a:r>
            <a:r>
              <a:rPr lang="fr-FR" sz="2600" i="1" dirty="0" err="1"/>
              <a:t>Radiology</a:t>
            </a:r>
            <a:r>
              <a:rPr lang="fr-FR" sz="2600" i="1" dirty="0"/>
              <a:t> Case Reports</a:t>
            </a:r>
            <a:r>
              <a:rPr lang="fr-FR" sz="2600" dirty="0"/>
              <a:t>, vol. 18, n</a:t>
            </a:r>
            <a:r>
              <a:rPr lang="fr-FR" sz="2600" baseline="30000" dirty="0"/>
              <a:t>o</a:t>
            </a:r>
            <a:r>
              <a:rPr lang="fr-FR" sz="2600" dirty="0"/>
              <a:t> 5, mai 2023</a:t>
            </a:r>
          </a:p>
          <a:p>
            <a:r>
              <a:rPr lang="fr-FR" sz="2600" dirty="0"/>
              <a:t>Hunt, David, et al. « </a:t>
            </a:r>
            <a:r>
              <a:rPr lang="fr-FR" sz="2600" dirty="0" err="1"/>
              <a:t>Targeted</a:t>
            </a:r>
            <a:r>
              <a:rPr lang="fr-FR" sz="2600" dirty="0"/>
              <a:t> </a:t>
            </a:r>
            <a:r>
              <a:rPr lang="fr-FR" sz="2600" dirty="0" err="1"/>
              <a:t>Treatment</a:t>
            </a:r>
            <a:r>
              <a:rPr lang="fr-FR" sz="2600" dirty="0"/>
              <a:t> of </a:t>
            </a:r>
            <a:r>
              <a:rPr lang="fr-FR" sz="2600" dirty="0" err="1"/>
              <a:t>Brainstem</a:t>
            </a:r>
            <a:r>
              <a:rPr lang="fr-FR" sz="2600" dirty="0"/>
              <a:t> </a:t>
            </a:r>
            <a:r>
              <a:rPr lang="fr-FR" sz="2600" dirty="0" err="1"/>
              <a:t>Neurohistiocytosis</a:t>
            </a:r>
            <a:r>
              <a:rPr lang="fr-FR" sz="2600" dirty="0"/>
              <a:t> </a:t>
            </a:r>
            <a:r>
              <a:rPr lang="fr-FR" sz="2600" dirty="0" err="1"/>
              <a:t>Guided</a:t>
            </a:r>
            <a:r>
              <a:rPr lang="fr-FR" sz="2600" dirty="0"/>
              <a:t> by </a:t>
            </a:r>
            <a:r>
              <a:rPr lang="fr-FR" sz="2600" dirty="0" err="1"/>
              <a:t>Urinary</a:t>
            </a:r>
            <a:r>
              <a:rPr lang="fr-FR" sz="2600" dirty="0"/>
              <a:t> </a:t>
            </a:r>
            <a:r>
              <a:rPr lang="fr-FR" sz="2600" dirty="0" err="1"/>
              <a:t>Cell</a:t>
            </a:r>
            <a:r>
              <a:rPr lang="fr-FR" sz="2600" dirty="0"/>
              <a:t>-Free DNA ». </a:t>
            </a:r>
            <a:r>
              <a:rPr lang="fr-FR" sz="2600" dirty="0" err="1"/>
              <a:t>Neurology</a:t>
            </a:r>
            <a:r>
              <a:rPr lang="fr-FR" sz="2600" dirty="0"/>
              <a:t> </a:t>
            </a:r>
            <a:r>
              <a:rPr lang="fr-FR" sz="2600" dirty="0" err="1"/>
              <a:t>Neuroimmunology</a:t>
            </a:r>
            <a:r>
              <a:rPr lang="fr-FR" sz="2600" dirty="0"/>
              <a:t> &amp; </a:t>
            </a:r>
            <a:r>
              <a:rPr lang="fr-FR" sz="2600" dirty="0" err="1"/>
              <a:t>Neuroinflammation</a:t>
            </a:r>
            <a:endParaRPr lang="fr-FR" sz="2600" dirty="0"/>
          </a:p>
          <a:p>
            <a:endParaRPr lang="fr-FR" sz="2400" dirty="0"/>
          </a:p>
          <a:p>
            <a:endParaRPr lang="fr-FR" sz="24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06464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1FC6AA-2057-D64A-B922-025691A32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18127"/>
            <a:ext cx="9144000" cy="2387600"/>
          </a:xfrm>
        </p:spPr>
        <p:txBody>
          <a:bodyPr>
            <a:normAutofit/>
          </a:bodyPr>
          <a:lstStyle/>
          <a:p>
            <a:r>
              <a:rPr lang="fr-FR" b="1" dirty="0"/>
              <a:t>Merci de votre attention </a:t>
            </a:r>
            <a:r>
              <a:rPr lang="fr-FR" b="1" dirty="0">
                <a:sym typeface="Wingdings" pitchFamily="2" charset="2"/>
              </a:rPr>
              <a:t> </a:t>
            </a:r>
            <a:endParaRPr lang="fr-FR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B1472BC-CED9-0140-BDFA-171CFF408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33399"/>
            <a:ext cx="2743200" cy="252460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9E40623-455C-2746-A748-F6A41071C1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162" b="8164"/>
          <a:stretch/>
        </p:blipFill>
        <p:spPr>
          <a:xfrm>
            <a:off x="-17416" y="-18659"/>
            <a:ext cx="12209416" cy="153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464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Hypothèses diagnostiques principales 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818171"/>
              </p:ext>
            </p:extLst>
          </p:nvPr>
        </p:nvGraphicFramePr>
        <p:xfrm>
          <a:off x="191191" y="1216238"/>
          <a:ext cx="12000809" cy="479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7636">
                  <a:extLst>
                    <a:ext uri="{9D8B030D-6E8A-4147-A177-3AD203B41FA5}">
                      <a16:colId xmlns:a16="http://schemas.microsoft.com/office/drawing/2014/main" val="2205470786"/>
                    </a:ext>
                  </a:extLst>
                </a:gridCol>
                <a:gridCol w="1522633">
                  <a:extLst>
                    <a:ext uri="{9D8B030D-6E8A-4147-A177-3AD203B41FA5}">
                      <a16:colId xmlns:a16="http://schemas.microsoft.com/office/drawing/2014/main" val="663735806"/>
                    </a:ext>
                  </a:extLst>
                </a:gridCol>
                <a:gridCol w="2000135">
                  <a:extLst>
                    <a:ext uri="{9D8B030D-6E8A-4147-A177-3AD203B41FA5}">
                      <a16:colId xmlns:a16="http://schemas.microsoft.com/office/drawing/2014/main" val="1157777812"/>
                    </a:ext>
                  </a:extLst>
                </a:gridCol>
                <a:gridCol w="2000135">
                  <a:extLst>
                    <a:ext uri="{9D8B030D-6E8A-4147-A177-3AD203B41FA5}">
                      <a16:colId xmlns:a16="http://schemas.microsoft.com/office/drawing/2014/main" val="1778673135"/>
                    </a:ext>
                  </a:extLst>
                </a:gridCol>
                <a:gridCol w="2000135">
                  <a:extLst>
                    <a:ext uri="{9D8B030D-6E8A-4147-A177-3AD203B41FA5}">
                      <a16:colId xmlns:a16="http://schemas.microsoft.com/office/drawing/2014/main" val="3845162151"/>
                    </a:ext>
                  </a:extLst>
                </a:gridCol>
                <a:gridCol w="2000135">
                  <a:extLst>
                    <a:ext uri="{9D8B030D-6E8A-4147-A177-3AD203B41FA5}">
                      <a16:colId xmlns:a16="http://schemas.microsoft.com/office/drawing/2014/main" val="2013016405"/>
                    </a:ext>
                  </a:extLst>
                </a:gridCol>
              </a:tblGrid>
              <a:tr h="479558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Maladie</a:t>
                      </a:r>
                    </a:p>
                  </a:txBody>
                  <a:tcPr>
                    <a:solidFill>
                      <a:srgbClr val="C8AF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PVS pattern</a:t>
                      </a:r>
                    </a:p>
                  </a:txBody>
                  <a:tcPr>
                    <a:solidFill>
                      <a:srgbClr val="C8AF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Localisation</a:t>
                      </a:r>
                    </a:p>
                  </a:txBody>
                  <a:tcPr>
                    <a:solidFill>
                      <a:srgbClr val="C8AF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Rh </a:t>
                      </a:r>
                      <a:r>
                        <a:rPr lang="fr-FR" dirty="0" err="1">
                          <a:solidFill>
                            <a:schemeClr val="tx1"/>
                          </a:solidFill>
                        </a:rPr>
                        <a:t>leptoméningé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8AF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Hémorragies</a:t>
                      </a:r>
                    </a:p>
                  </a:txBody>
                  <a:tcPr>
                    <a:solidFill>
                      <a:srgbClr val="C8AF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Moelle</a:t>
                      </a:r>
                    </a:p>
                  </a:txBody>
                  <a:tcPr>
                    <a:solidFill>
                      <a:srgbClr val="C8A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73408"/>
                  </a:ext>
                </a:extLst>
              </a:tr>
            </a:tbl>
          </a:graphicData>
        </a:graphic>
      </p:graphicFrame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551659"/>
              </p:ext>
            </p:extLst>
          </p:nvPr>
        </p:nvGraphicFramePr>
        <p:xfrm>
          <a:off x="191189" y="1718434"/>
          <a:ext cx="1200081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3822">
                  <a:extLst>
                    <a:ext uri="{9D8B030D-6E8A-4147-A177-3AD203B41FA5}">
                      <a16:colId xmlns:a16="http://schemas.microsoft.com/office/drawing/2014/main" val="3652710497"/>
                    </a:ext>
                  </a:extLst>
                </a:gridCol>
                <a:gridCol w="1512916">
                  <a:extLst>
                    <a:ext uri="{9D8B030D-6E8A-4147-A177-3AD203B41FA5}">
                      <a16:colId xmlns:a16="http://schemas.microsoft.com/office/drawing/2014/main" val="3702726007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465111376"/>
                    </a:ext>
                  </a:extLst>
                </a:gridCol>
                <a:gridCol w="1995055">
                  <a:extLst>
                    <a:ext uri="{9D8B030D-6E8A-4147-A177-3AD203B41FA5}">
                      <a16:colId xmlns:a16="http://schemas.microsoft.com/office/drawing/2014/main" val="4212332722"/>
                    </a:ext>
                  </a:extLst>
                </a:gridCol>
                <a:gridCol w="1987202">
                  <a:extLst>
                    <a:ext uri="{9D8B030D-6E8A-4147-A177-3AD203B41FA5}">
                      <a16:colId xmlns:a16="http://schemas.microsoft.com/office/drawing/2014/main" val="427384365"/>
                    </a:ext>
                  </a:extLst>
                </a:gridCol>
                <a:gridCol w="2000135">
                  <a:extLst>
                    <a:ext uri="{9D8B030D-6E8A-4147-A177-3AD203B41FA5}">
                      <a16:colId xmlns:a16="http://schemas.microsoft.com/office/drawing/2014/main" val="22800915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Sarcoïdose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Supra et </a:t>
                      </a:r>
                      <a:r>
                        <a:rPr lang="fr-FR" sz="1200" b="0" dirty="0" err="1">
                          <a:solidFill>
                            <a:schemeClr val="tx1"/>
                          </a:solidFill>
                        </a:rPr>
                        <a:t>infratentorielle</a:t>
                      </a:r>
                      <a:endParaRPr lang="fr-FR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rare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711622"/>
                  </a:ext>
                </a:extLst>
              </a:tr>
            </a:tbl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44000"/>
            <a:ext cx="1759846" cy="2214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9846" y="4649996"/>
            <a:ext cx="1648372" cy="220800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8218" y="4644000"/>
            <a:ext cx="1743723" cy="221400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1131" y="4644000"/>
            <a:ext cx="1602989" cy="222841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4781" y="4644000"/>
            <a:ext cx="1763872" cy="22140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8653" y="4644000"/>
            <a:ext cx="3554802" cy="2223709"/>
          </a:xfrm>
          <a:prstGeom prst="rect">
            <a:avLst/>
          </a:prstGeom>
        </p:spPr>
      </p:pic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351850"/>
              </p:ext>
            </p:extLst>
          </p:nvPr>
        </p:nvGraphicFramePr>
        <p:xfrm>
          <a:off x="191190" y="2141926"/>
          <a:ext cx="1200081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3822">
                  <a:extLst>
                    <a:ext uri="{9D8B030D-6E8A-4147-A177-3AD203B41FA5}">
                      <a16:colId xmlns:a16="http://schemas.microsoft.com/office/drawing/2014/main" val="3652710497"/>
                    </a:ext>
                  </a:extLst>
                </a:gridCol>
                <a:gridCol w="1512916">
                  <a:extLst>
                    <a:ext uri="{9D8B030D-6E8A-4147-A177-3AD203B41FA5}">
                      <a16:colId xmlns:a16="http://schemas.microsoft.com/office/drawing/2014/main" val="3702726007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465111376"/>
                    </a:ext>
                  </a:extLst>
                </a:gridCol>
                <a:gridCol w="1995055">
                  <a:extLst>
                    <a:ext uri="{9D8B030D-6E8A-4147-A177-3AD203B41FA5}">
                      <a16:colId xmlns:a16="http://schemas.microsoft.com/office/drawing/2014/main" val="4212332722"/>
                    </a:ext>
                  </a:extLst>
                </a:gridCol>
                <a:gridCol w="1987202">
                  <a:extLst>
                    <a:ext uri="{9D8B030D-6E8A-4147-A177-3AD203B41FA5}">
                      <a16:colId xmlns:a16="http://schemas.microsoft.com/office/drawing/2014/main" val="427384365"/>
                    </a:ext>
                  </a:extLst>
                </a:gridCol>
                <a:gridCol w="2000135">
                  <a:extLst>
                    <a:ext uri="{9D8B030D-6E8A-4147-A177-3AD203B41FA5}">
                      <a16:colId xmlns:a16="http://schemas.microsoft.com/office/drawing/2014/main" val="22800915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CLIPPERS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 err="1">
                          <a:solidFill>
                            <a:schemeClr val="tx1"/>
                          </a:solidFill>
                        </a:rPr>
                        <a:t>Infratentoriel</a:t>
                      </a:r>
                      <a:endParaRPr lang="fr-FR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711622"/>
                  </a:ext>
                </a:extLst>
              </a:tr>
            </a:tbl>
          </a:graphicData>
        </a:graphic>
      </p:graphicFrame>
      <p:graphicFrame>
        <p:nvGraphicFramePr>
          <p:cNvPr id="19" name="Tableau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116070"/>
              </p:ext>
            </p:extLst>
          </p:nvPr>
        </p:nvGraphicFramePr>
        <p:xfrm>
          <a:off x="191190" y="2565418"/>
          <a:ext cx="1200081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3822">
                  <a:extLst>
                    <a:ext uri="{9D8B030D-6E8A-4147-A177-3AD203B41FA5}">
                      <a16:colId xmlns:a16="http://schemas.microsoft.com/office/drawing/2014/main" val="3652710497"/>
                    </a:ext>
                  </a:extLst>
                </a:gridCol>
                <a:gridCol w="1512916">
                  <a:extLst>
                    <a:ext uri="{9D8B030D-6E8A-4147-A177-3AD203B41FA5}">
                      <a16:colId xmlns:a16="http://schemas.microsoft.com/office/drawing/2014/main" val="3702726007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465111376"/>
                    </a:ext>
                  </a:extLst>
                </a:gridCol>
                <a:gridCol w="1995055">
                  <a:extLst>
                    <a:ext uri="{9D8B030D-6E8A-4147-A177-3AD203B41FA5}">
                      <a16:colId xmlns:a16="http://schemas.microsoft.com/office/drawing/2014/main" val="4212332722"/>
                    </a:ext>
                  </a:extLst>
                </a:gridCol>
                <a:gridCol w="1987202">
                  <a:extLst>
                    <a:ext uri="{9D8B030D-6E8A-4147-A177-3AD203B41FA5}">
                      <a16:colId xmlns:a16="http://schemas.microsoft.com/office/drawing/2014/main" val="427384365"/>
                    </a:ext>
                  </a:extLst>
                </a:gridCol>
                <a:gridCol w="2000135">
                  <a:extLst>
                    <a:ext uri="{9D8B030D-6E8A-4147-A177-3AD203B41FA5}">
                      <a16:colId xmlns:a16="http://schemas.microsoft.com/office/drawing/2014/main" val="22800915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200" b="0" dirty="0" err="1">
                          <a:solidFill>
                            <a:schemeClr val="tx1"/>
                          </a:solidFill>
                        </a:rPr>
                        <a:t>Histiocytose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</a:rPr>
                        <a:t> (ECD)</a:t>
                      </a:r>
                      <a:endParaRPr lang="fr-FR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Supra et </a:t>
                      </a:r>
                      <a:r>
                        <a:rPr lang="fr-FR" sz="1200" b="0" dirty="0" err="1">
                          <a:solidFill>
                            <a:schemeClr val="tx1"/>
                          </a:solidFill>
                        </a:rPr>
                        <a:t>infratentorielle</a:t>
                      </a:r>
                      <a:endParaRPr lang="fr-FR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Rare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fr-FR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711622"/>
                  </a:ext>
                </a:extLst>
              </a:tr>
            </a:tbl>
          </a:graphicData>
        </a:graphic>
      </p:graphicFrame>
      <p:graphicFrame>
        <p:nvGraphicFramePr>
          <p:cNvPr id="20" name="Tableau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894944"/>
              </p:ext>
            </p:extLst>
          </p:nvPr>
        </p:nvGraphicFramePr>
        <p:xfrm>
          <a:off x="191190" y="2984478"/>
          <a:ext cx="1200081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3822">
                  <a:extLst>
                    <a:ext uri="{9D8B030D-6E8A-4147-A177-3AD203B41FA5}">
                      <a16:colId xmlns:a16="http://schemas.microsoft.com/office/drawing/2014/main" val="3652710497"/>
                    </a:ext>
                  </a:extLst>
                </a:gridCol>
                <a:gridCol w="1512916">
                  <a:extLst>
                    <a:ext uri="{9D8B030D-6E8A-4147-A177-3AD203B41FA5}">
                      <a16:colId xmlns:a16="http://schemas.microsoft.com/office/drawing/2014/main" val="3702726007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465111376"/>
                    </a:ext>
                  </a:extLst>
                </a:gridCol>
                <a:gridCol w="1995055">
                  <a:extLst>
                    <a:ext uri="{9D8B030D-6E8A-4147-A177-3AD203B41FA5}">
                      <a16:colId xmlns:a16="http://schemas.microsoft.com/office/drawing/2014/main" val="4212332722"/>
                    </a:ext>
                  </a:extLst>
                </a:gridCol>
                <a:gridCol w="1987202">
                  <a:extLst>
                    <a:ext uri="{9D8B030D-6E8A-4147-A177-3AD203B41FA5}">
                      <a16:colId xmlns:a16="http://schemas.microsoft.com/office/drawing/2014/main" val="427384365"/>
                    </a:ext>
                  </a:extLst>
                </a:gridCol>
                <a:gridCol w="2000135">
                  <a:extLst>
                    <a:ext uri="{9D8B030D-6E8A-4147-A177-3AD203B41FA5}">
                      <a16:colId xmlns:a16="http://schemas.microsoft.com/office/drawing/2014/main" val="22800915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Métastases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+/-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Supra et </a:t>
                      </a:r>
                      <a:r>
                        <a:rPr lang="fr-FR" sz="1200" b="0" dirty="0" err="1">
                          <a:solidFill>
                            <a:schemeClr val="tx1"/>
                          </a:solidFill>
                        </a:rPr>
                        <a:t>infratentorielle</a:t>
                      </a:r>
                      <a:endParaRPr lang="fr-FR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+/-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711622"/>
                  </a:ext>
                </a:extLst>
              </a:tr>
            </a:tbl>
          </a:graphicData>
        </a:graphic>
      </p:graphicFrame>
      <p:graphicFrame>
        <p:nvGraphicFramePr>
          <p:cNvPr id="21" name="Tableau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757805"/>
              </p:ext>
            </p:extLst>
          </p:nvPr>
        </p:nvGraphicFramePr>
        <p:xfrm>
          <a:off x="191189" y="3403538"/>
          <a:ext cx="1200081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3822">
                  <a:extLst>
                    <a:ext uri="{9D8B030D-6E8A-4147-A177-3AD203B41FA5}">
                      <a16:colId xmlns:a16="http://schemas.microsoft.com/office/drawing/2014/main" val="3652710497"/>
                    </a:ext>
                  </a:extLst>
                </a:gridCol>
                <a:gridCol w="1512916">
                  <a:extLst>
                    <a:ext uri="{9D8B030D-6E8A-4147-A177-3AD203B41FA5}">
                      <a16:colId xmlns:a16="http://schemas.microsoft.com/office/drawing/2014/main" val="3702726007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465111376"/>
                    </a:ext>
                  </a:extLst>
                </a:gridCol>
                <a:gridCol w="1995055">
                  <a:extLst>
                    <a:ext uri="{9D8B030D-6E8A-4147-A177-3AD203B41FA5}">
                      <a16:colId xmlns:a16="http://schemas.microsoft.com/office/drawing/2014/main" val="4212332722"/>
                    </a:ext>
                  </a:extLst>
                </a:gridCol>
                <a:gridCol w="1987202">
                  <a:extLst>
                    <a:ext uri="{9D8B030D-6E8A-4147-A177-3AD203B41FA5}">
                      <a16:colId xmlns:a16="http://schemas.microsoft.com/office/drawing/2014/main" val="427384365"/>
                    </a:ext>
                  </a:extLst>
                </a:gridCol>
                <a:gridCol w="2000135">
                  <a:extLst>
                    <a:ext uri="{9D8B030D-6E8A-4147-A177-3AD203B41FA5}">
                      <a16:colId xmlns:a16="http://schemas.microsoft.com/office/drawing/2014/main" val="22800915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Lymphome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Supra et </a:t>
                      </a:r>
                      <a:r>
                        <a:rPr lang="fr-FR" sz="1200" b="0" dirty="0" err="1">
                          <a:solidFill>
                            <a:schemeClr val="tx1"/>
                          </a:solidFill>
                        </a:rPr>
                        <a:t>infratentorielle</a:t>
                      </a:r>
                      <a:endParaRPr lang="fr-FR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rare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711622"/>
                  </a:ext>
                </a:extLst>
              </a:tr>
            </a:tbl>
          </a:graphicData>
        </a:graphic>
      </p:graphicFrame>
      <p:graphicFrame>
        <p:nvGraphicFramePr>
          <p:cNvPr id="22" name="Tableau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839280"/>
              </p:ext>
            </p:extLst>
          </p:nvPr>
        </p:nvGraphicFramePr>
        <p:xfrm>
          <a:off x="191189" y="3822598"/>
          <a:ext cx="1200081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3822">
                  <a:extLst>
                    <a:ext uri="{9D8B030D-6E8A-4147-A177-3AD203B41FA5}">
                      <a16:colId xmlns:a16="http://schemas.microsoft.com/office/drawing/2014/main" val="3652710497"/>
                    </a:ext>
                  </a:extLst>
                </a:gridCol>
                <a:gridCol w="1512916">
                  <a:extLst>
                    <a:ext uri="{9D8B030D-6E8A-4147-A177-3AD203B41FA5}">
                      <a16:colId xmlns:a16="http://schemas.microsoft.com/office/drawing/2014/main" val="3702726007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465111376"/>
                    </a:ext>
                  </a:extLst>
                </a:gridCol>
                <a:gridCol w="1995055">
                  <a:extLst>
                    <a:ext uri="{9D8B030D-6E8A-4147-A177-3AD203B41FA5}">
                      <a16:colId xmlns:a16="http://schemas.microsoft.com/office/drawing/2014/main" val="4212332722"/>
                    </a:ext>
                  </a:extLst>
                </a:gridCol>
                <a:gridCol w="1987202">
                  <a:extLst>
                    <a:ext uri="{9D8B030D-6E8A-4147-A177-3AD203B41FA5}">
                      <a16:colId xmlns:a16="http://schemas.microsoft.com/office/drawing/2014/main" val="427384365"/>
                    </a:ext>
                  </a:extLst>
                </a:gridCol>
                <a:gridCol w="2000135">
                  <a:extLst>
                    <a:ext uri="{9D8B030D-6E8A-4147-A177-3AD203B41FA5}">
                      <a16:colId xmlns:a16="http://schemas.microsoft.com/office/drawing/2014/main" val="22800915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Tuberculose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Supra et </a:t>
                      </a:r>
                      <a:r>
                        <a:rPr lang="fr-FR" sz="1200" b="0" dirty="0" err="1">
                          <a:solidFill>
                            <a:schemeClr val="tx1"/>
                          </a:solidFill>
                        </a:rPr>
                        <a:t>infratentorielle</a:t>
                      </a:r>
                      <a:endParaRPr lang="fr-FR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(Corps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</a:rPr>
                        <a:t> vertébraux)</a:t>
                      </a:r>
                      <a:endParaRPr lang="fr-FR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711622"/>
                  </a:ext>
                </a:extLst>
              </a:tr>
            </a:tbl>
          </a:graphicData>
        </a:graphic>
      </p:graphicFrame>
      <p:graphicFrame>
        <p:nvGraphicFramePr>
          <p:cNvPr id="23" name="Tableau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693408"/>
              </p:ext>
            </p:extLst>
          </p:nvPr>
        </p:nvGraphicFramePr>
        <p:xfrm>
          <a:off x="191190" y="4219634"/>
          <a:ext cx="1200081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3822">
                  <a:extLst>
                    <a:ext uri="{9D8B030D-6E8A-4147-A177-3AD203B41FA5}">
                      <a16:colId xmlns:a16="http://schemas.microsoft.com/office/drawing/2014/main" val="3652710497"/>
                    </a:ext>
                  </a:extLst>
                </a:gridCol>
                <a:gridCol w="1512916">
                  <a:extLst>
                    <a:ext uri="{9D8B030D-6E8A-4147-A177-3AD203B41FA5}">
                      <a16:colId xmlns:a16="http://schemas.microsoft.com/office/drawing/2014/main" val="3702726007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465111376"/>
                    </a:ext>
                  </a:extLst>
                </a:gridCol>
                <a:gridCol w="1995055">
                  <a:extLst>
                    <a:ext uri="{9D8B030D-6E8A-4147-A177-3AD203B41FA5}">
                      <a16:colId xmlns:a16="http://schemas.microsoft.com/office/drawing/2014/main" val="4212332722"/>
                    </a:ext>
                  </a:extLst>
                </a:gridCol>
                <a:gridCol w="1987202">
                  <a:extLst>
                    <a:ext uri="{9D8B030D-6E8A-4147-A177-3AD203B41FA5}">
                      <a16:colId xmlns:a16="http://schemas.microsoft.com/office/drawing/2014/main" val="427384365"/>
                    </a:ext>
                  </a:extLst>
                </a:gridCol>
                <a:gridCol w="2000135">
                  <a:extLst>
                    <a:ext uri="{9D8B030D-6E8A-4147-A177-3AD203B41FA5}">
                      <a16:colId xmlns:a16="http://schemas.microsoft.com/office/drawing/2014/main" val="22800915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200" b="0" dirty="0" err="1">
                          <a:solidFill>
                            <a:schemeClr val="tx1"/>
                          </a:solidFill>
                        </a:rPr>
                        <a:t>Behçet</a:t>
                      </a:r>
                      <a:endParaRPr lang="fr-FR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 err="1">
                          <a:solidFill>
                            <a:schemeClr val="tx1"/>
                          </a:solidFill>
                        </a:rPr>
                        <a:t>Infratentorielle</a:t>
                      </a:r>
                      <a:endParaRPr lang="fr-FR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fr-FR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711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054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Imagerie – IRM encéphalique</a:t>
            </a: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7302" y="1021039"/>
            <a:ext cx="2091472" cy="291273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072" y="3833830"/>
            <a:ext cx="2149445" cy="287651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3154" y="1040131"/>
            <a:ext cx="2090759" cy="283745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9749" y="3762430"/>
            <a:ext cx="2198824" cy="294791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8487" y="1031020"/>
            <a:ext cx="2101316" cy="286705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9548" y="3910929"/>
            <a:ext cx="2101316" cy="2799416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64377" y="1073909"/>
            <a:ext cx="1951932" cy="2718521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11924" y="3884657"/>
            <a:ext cx="2058959" cy="282670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70883" y="1070153"/>
            <a:ext cx="2195931" cy="281450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38701" y="3877590"/>
            <a:ext cx="2228113" cy="29122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C5F55EF-0FBB-194B-9CB0-02EA3729B0C5}"/>
              </a:ext>
            </a:extLst>
          </p:cNvPr>
          <p:cNvSpPr txBox="1"/>
          <p:nvPr/>
        </p:nvSpPr>
        <p:spPr>
          <a:xfrm>
            <a:off x="125671" y="1126227"/>
            <a:ext cx="1751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FLAIR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09C2BDB-DA9D-C54C-B356-1B4D3B491F1D}"/>
              </a:ext>
            </a:extLst>
          </p:cNvPr>
          <p:cNvSpPr txBox="1"/>
          <p:nvPr/>
        </p:nvSpPr>
        <p:spPr>
          <a:xfrm>
            <a:off x="125671" y="3842660"/>
            <a:ext cx="10173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T1 IV+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42BC5EB-6C96-9B4E-BE0A-34D135A6A6F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30140" y="2042827"/>
            <a:ext cx="1258009" cy="124614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58D1C75-856A-9342-8924-5014AF688891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4880" r="4048"/>
          <a:stretch/>
        </p:blipFill>
        <p:spPr>
          <a:xfrm>
            <a:off x="6008703" y="4741505"/>
            <a:ext cx="1253090" cy="113826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0" name="Espace réservé du contenu 5">
            <a:extLst>
              <a:ext uri="{FF2B5EF4-FFF2-40B4-BE49-F238E27FC236}">
                <a16:creationId xmlns:a16="http://schemas.microsoft.com/office/drawing/2014/main" id="{1EA1065F-5156-2744-926A-5B48531E7A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27" t="47919" r="52228" b="39758"/>
          <a:stretch/>
        </p:blipFill>
        <p:spPr>
          <a:xfrm>
            <a:off x="996158" y="2413454"/>
            <a:ext cx="1000233" cy="114872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E8606B5-2C0B-EF48-9DF1-CBEDA444FC5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9833" t="57962" r="18110" b="21911"/>
          <a:stretch/>
        </p:blipFill>
        <p:spPr>
          <a:xfrm>
            <a:off x="8660927" y="2346548"/>
            <a:ext cx="982461" cy="124862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999EF09-931E-8946-9A97-4D087F1C16C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0297" t="61156" r="22681" b="20949"/>
          <a:stretch/>
        </p:blipFill>
        <p:spPr>
          <a:xfrm>
            <a:off x="8754616" y="5169357"/>
            <a:ext cx="888772" cy="1282706"/>
          </a:xfrm>
          <a:prstGeom prst="rect">
            <a:avLst/>
          </a:prstGeom>
          <a:ln w="28575">
            <a:solidFill>
              <a:schemeClr val="tx1"/>
            </a:solidFill>
            <a:prstDash val="solid"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A4921BA-77D4-A64C-A830-931E9438735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56068" t="53325" r="28867" b="33078"/>
          <a:stretch/>
        </p:blipFill>
        <p:spPr>
          <a:xfrm>
            <a:off x="10930139" y="2346548"/>
            <a:ext cx="673073" cy="778633"/>
          </a:xfrm>
          <a:prstGeom prst="rect">
            <a:avLst/>
          </a:prstGeom>
          <a:ln w="28575">
            <a:solidFill>
              <a:schemeClr val="tx1"/>
            </a:solidFill>
            <a:prstDash val="solid"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472004C-A593-664F-B69F-B77A85CFB34E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61802" t="55747" r="28968" b="35152"/>
          <a:stretch/>
        </p:blipFill>
        <p:spPr>
          <a:xfrm>
            <a:off x="10997094" y="5141260"/>
            <a:ext cx="673073" cy="8675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A9B6B449-2AD2-8246-A173-A1FF32F0D4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094" t="49999" r="52210" b="38863"/>
          <a:stretch/>
        </p:blipFill>
        <p:spPr>
          <a:xfrm>
            <a:off x="927376" y="5244819"/>
            <a:ext cx="1063765" cy="115767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B895F0E-F0C1-7A40-8096-56BD50A716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555" t="43207" r="34023" b="38513"/>
          <a:stretch/>
        </p:blipFill>
        <p:spPr>
          <a:xfrm>
            <a:off x="3693454" y="2029341"/>
            <a:ext cx="1394654" cy="121734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5F2A9DBA-ECE1-CC4A-96D1-07ADCB7FD3B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5922" t="43204" r="38098" b="39220"/>
          <a:stretch/>
        </p:blipFill>
        <p:spPr>
          <a:xfrm>
            <a:off x="3687403" y="4637538"/>
            <a:ext cx="1406756" cy="127590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8773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Imagerie – IRM médullaire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BDC564-34AF-714E-2E55-63D8A7C12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9596" y="1477745"/>
            <a:ext cx="2631567" cy="202831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A3E06CA-77C4-C76F-CA0C-1FA6669481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024" r="11790" b="1258"/>
          <a:stretch/>
        </p:blipFill>
        <p:spPr>
          <a:xfrm>
            <a:off x="5792143" y="1056629"/>
            <a:ext cx="2018531" cy="534417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B1BFF59-B5D5-3854-5630-BF84B4A477E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860" t="-1" r="12719" b="1239"/>
          <a:stretch/>
        </p:blipFill>
        <p:spPr>
          <a:xfrm>
            <a:off x="2171087" y="1042813"/>
            <a:ext cx="2046816" cy="537423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34F6EE8-7FB4-D490-B12B-C5411855DB8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582" r="14177" b="1412"/>
          <a:stretch/>
        </p:blipFill>
        <p:spPr>
          <a:xfrm>
            <a:off x="55985" y="1026565"/>
            <a:ext cx="2000777" cy="5374235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>
            <a:off x="7078709" y="6451681"/>
            <a:ext cx="7535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STIR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3200114" y="6451681"/>
            <a:ext cx="1427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T1 IV+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1183402" y="6451681"/>
            <a:ext cx="7535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T1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9855094" y="3506063"/>
            <a:ext cx="1260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Axiale STIR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3263057" y="4604827"/>
            <a:ext cx="497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</a:rPr>
              <a:t>Th5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6792542" y="4602435"/>
            <a:ext cx="4572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</a:rPr>
              <a:t>Th5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5867383" y="2486460"/>
            <a:ext cx="4572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</a:rPr>
              <a:t>C4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2354022" y="2461171"/>
            <a:ext cx="497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</a:rPr>
              <a:t>C4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9596" y="4000147"/>
            <a:ext cx="2616561" cy="2013959"/>
          </a:xfrm>
          <a:prstGeom prst="rect">
            <a:avLst/>
          </a:prstGeom>
        </p:spPr>
      </p:pic>
      <p:sp>
        <p:nvSpPr>
          <p:cNvPr id="38" name="ZoneTexte 37"/>
          <p:cNvSpPr txBox="1"/>
          <p:nvPr/>
        </p:nvSpPr>
        <p:spPr>
          <a:xfrm>
            <a:off x="9847591" y="6014106"/>
            <a:ext cx="1260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 Axiale STIR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7DA2D88-71E9-0E4A-BDFA-3FC12D41D2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1065" y="2070048"/>
            <a:ext cx="1560470" cy="1175169"/>
          </a:xfrm>
          <a:prstGeom prst="rect">
            <a:avLst/>
          </a:prstGeom>
          <a:ln w="28575">
            <a:solidFill>
              <a:srgbClr val="00B0F0"/>
            </a:solidFill>
            <a:prstDash val="sysDot"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6E4D61B-BF5A-4B43-9048-E20CEFC389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37355" y="4152140"/>
            <a:ext cx="1285831" cy="1341737"/>
          </a:xfrm>
          <a:prstGeom prst="rect">
            <a:avLst/>
          </a:prstGeom>
          <a:ln w="28575">
            <a:solidFill>
              <a:srgbClr val="00B0F0"/>
            </a:solidFill>
            <a:prstDash val="sysDot"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CC310B0-67F4-1244-B7EF-0D70031B9D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30763" y="4263134"/>
            <a:ext cx="1510262" cy="1049992"/>
          </a:xfrm>
          <a:prstGeom prst="rect">
            <a:avLst/>
          </a:prstGeom>
          <a:ln w="28575">
            <a:solidFill>
              <a:srgbClr val="92D050"/>
            </a:solidFill>
            <a:prstDash val="sysDot"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CCF95AB-A297-5C49-8911-D312A28297F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67628" y="2147416"/>
            <a:ext cx="1303888" cy="1020434"/>
          </a:xfrm>
          <a:prstGeom prst="rect">
            <a:avLst/>
          </a:prstGeom>
          <a:ln w="28575">
            <a:solidFill>
              <a:srgbClr val="92D050"/>
            </a:solidFill>
            <a:prstDash val="sysDot"/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E0EF3E7D-0FC4-CC47-926C-34D147E55406}"/>
              </a:ext>
            </a:extLst>
          </p:cNvPr>
          <p:cNvSpPr/>
          <p:nvPr/>
        </p:nvSpPr>
        <p:spPr>
          <a:xfrm>
            <a:off x="2605218" y="2467592"/>
            <a:ext cx="410953" cy="380082"/>
          </a:xfrm>
          <a:prstGeom prst="rect">
            <a:avLst/>
          </a:prstGeom>
          <a:noFill/>
          <a:ln w="28575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7D64620-E2AC-A44E-9ED2-58B9EE0E96A0}"/>
              </a:ext>
            </a:extLst>
          </p:cNvPr>
          <p:cNvSpPr/>
          <p:nvPr/>
        </p:nvSpPr>
        <p:spPr>
          <a:xfrm>
            <a:off x="3586129" y="4543199"/>
            <a:ext cx="410953" cy="380082"/>
          </a:xfrm>
          <a:prstGeom prst="rect">
            <a:avLst/>
          </a:prstGeom>
          <a:noFill/>
          <a:ln w="28575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00C941D-6C77-DC41-903F-F5FBEA82A1B4}"/>
              </a:ext>
            </a:extLst>
          </p:cNvPr>
          <p:cNvSpPr/>
          <p:nvPr/>
        </p:nvSpPr>
        <p:spPr>
          <a:xfrm>
            <a:off x="6130130" y="2432668"/>
            <a:ext cx="410953" cy="380082"/>
          </a:xfrm>
          <a:prstGeom prst="rect">
            <a:avLst/>
          </a:prstGeom>
          <a:noFill/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07732C1-2520-7445-9D94-80127D59AD5A}"/>
              </a:ext>
            </a:extLst>
          </p:cNvPr>
          <p:cNvSpPr/>
          <p:nvPr/>
        </p:nvSpPr>
        <p:spPr>
          <a:xfrm>
            <a:off x="7097679" y="4484334"/>
            <a:ext cx="435172" cy="438947"/>
          </a:xfrm>
          <a:prstGeom prst="rect">
            <a:avLst/>
          </a:prstGeom>
          <a:noFill/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E9F50DED-B74F-6546-B756-87A45AEDD056}"/>
              </a:ext>
            </a:extLst>
          </p:cNvPr>
          <p:cNvSpPr/>
          <p:nvPr/>
        </p:nvSpPr>
        <p:spPr>
          <a:xfrm>
            <a:off x="10085955" y="2544896"/>
            <a:ext cx="452891" cy="355770"/>
          </a:xfrm>
          <a:prstGeom prst="ellipse">
            <a:avLst/>
          </a:prstGeom>
          <a:noFill/>
          <a:ln w="28575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4C9B2869-4F85-F04B-A7FB-A8642CF67F17}"/>
              </a:ext>
            </a:extLst>
          </p:cNvPr>
          <p:cNvSpPr/>
          <p:nvPr/>
        </p:nvSpPr>
        <p:spPr>
          <a:xfrm>
            <a:off x="10394017" y="5076293"/>
            <a:ext cx="452891" cy="355770"/>
          </a:xfrm>
          <a:prstGeom prst="ellipse">
            <a:avLst/>
          </a:prstGeom>
          <a:noFill/>
          <a:ln w="28575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E071692-7C2A-8249-A76F-2B1912CB67D1}"/>
              </a:ext>
            </a:extLst>
          </p:cNvPr>
          <p:cNvSpPr txBox="1"/>
          <p:nvPr/>
        </p:nvSpPr>
        <p:spPr>
          <a:xfrm>
            <a:off x="10312400" y="1939243"/>
            <a:ext cx="4572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</a:rPr>
              <a:t>C4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D6323AD-666E-2949-8987-DC5238A7F558}"/>
              </a:ext>
            </a:extLst>
          </p:cNvPr>
          <p:cNvSpPr txBox="1"/>
          <p:nvPr/>
        </p:nvSpPr>
        <p:spPr>
          <a:xfrm>
            <a:off x="10249259" y="4436836"/>
            <a:ext cx="4572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</a:rPr>
              <a:t>C5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3CBFC571-74B4-8340-B464-A98C2B03F44A}"/>
              </a:ext>
            </a:extLst>
          </p:cNvPr>
          <p:cNvSpPr txBox="1"/>
          <p:nvPr/>
        </p:nvSpPr>
        <p:spPr>
          <a:xfrm>
            <a:off x="298296" y="2526827"/>
            <a:ext cx="497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</a:rPr>
              <a:t>C4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05AFEDD5-AAF9-5A4C-A566-E2FE6BC7C3DE}"/>
              </a:ext>
            </a:extLst>
          </p:cNvPr>
          <p:cNvSpPr txBox="1"/>
          <p:nvPr/>
        </p:nvSpPr>
        <p:spPr>
          <a:xfrm>
            <a:off x="1183402" y="4604827"/>
            <a:ext cx="497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</a:rPr>
              <a:t>Th5</a:t>
            </a:r>
          </a:p>
        </p:txBody>
      </p:sp>
    </p:spTree>
    <p:extLst>
      <p:ext uri="{BB962C8B-B14F-4D97-AF65-F5344CB8AC3E}">
        <p14:creationId xmlns:p14="http://schemas.microsoft.com/office/powerpoint/2010/main" val="26654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2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Imagerie – IRM médullaire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1AB6B4-0C65-27F6-5BBB-2C4E539B1D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956"/>
          <a:stretch/>
        </p:blipFill>
        <p:spPr>
          <a:xfrm>
            <a:off x="3061595" y="1225475"/>
            <a:ext cx="2257553" cy="5007320"/>
          </a:xfrm>
          <a:prstGeom prst="rect">
            <a:avLst/>
          </a:prstGeom>
          <a:ln w="28575">
            <a:noFill/>
            <a:prstDash val="sysDot"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BCC21F3-5EA6-67D4-EC54-472FFFA08B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024"/>
          <a:stretch/>
        </p:blipFill>
        <p:spPr>
          <a:xfrm>
            <a:off x="5519936" y="1225475"/>
            <a:ext cx="2178512" cy="5003488"/>
          </a:xfrm>
          <a:prstGeom prst="rect">
            <a:avLst/>
          </a:prstGeom>
          <a:ln w="28575">
            <a:noFill/>
            <a:prstDash val="sysDot"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2453587-3CA5-3934-9C2C-06C4AD13E7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280" r="3512" b="6756"/>
          <a:stretch/>
        </p:blipFill>
        <p:spPr>
          <a:xfrm>
            <a:off x="588820" y="1225475"/>
            <a:ext cx="2331244" cy="5003488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6427183" y="6269948"/>
            <a:ext cx="7535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STIR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028099" y="6276982"/>
            <a:ext cx="8534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T1 IV+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648987" y="6276981"/>
            <a:ext cx="4132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T1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838816" y="1890823"/>
            <a:ext cx="5237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</a:rPr>
              <a:t>Th11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221452" y="1874019"/>
            <a:ext cx="5237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</a:rPr>
              <a:t>Th11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492591" y="1964010"/>
            <a:ext cx="5237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</a:rPr>
              <a:t>Th11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6D399C-330D-D347-B90D-09A89EF453F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588" r="7043" b="9072"/>
          <a:stretch/>
        </p:blipFill>
        <p:spPr>
          <a:xfrm>
            <a:off x="8090588" y="4023106"/>
            <a:ext cx="2889716" cy="2054046"/>
          </a:xfrm>
          <a:prstGeom prst="rect">
            <a:avLst/>
          </a:prstGeom>
          <a:ln w="28575">
            <a:solidFill>
              <a:srgbClr val="00B0F0"/>
            </a:solidFill>
            <a:prstDash val="sysDot"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D72F9E5-E21B-BF45-9114-9E00654E38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81158" y="1628152"/>
            <a:ext cx="2899146" cy="1858864"/>
          </a:xfrm>
          <a:prstGeom prst="rect">
            <a:avLst/>
          </a:prstGeom>
          <a:ln w="28575">
            <a:solidFill>
              <a:srgbClr val="00B050"/>
            </a:solidFill>
            <a:prstDash val="sysDot"/>
          </a:ln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59FEE53-7729-7948-BE25-A93EDD2F7EF6}"/>
              </a:ext>
            </a:extLst>
          </p:cNvPr>
          <p:cNvSpPr txBox="1"/>
          <p:nvPr/>
        </p:nvSpPr>
        <p:spPr>
          <a:xfrm>
            <a:off x="8464833" y="2780008"/>
            <a:ext cx="523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Th11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4FA94A5-461D-F44E-810E-9B3BBAF0CC32}"/>
              </a:ext>
            </a:extLst>
          </p:cNvPr>
          <p:cNvSpPr txBox="1"/>
          <p:nvPr/>
        </p:nvSpPr>
        <p:spPr>
          <a:xfrm>
            <a:off x="8464833" y="5321484"/>
            <a:ext cx="523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Th11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C22BDC-A9AE-9F42-9229-BBCAA5BEE2F7}"/>
              </a:ext>
            </a:extLst>
          </p:cNvPr>
          <p:cNvSpPr/>
          <p:nvPr/>
        </p:nvSpPr>
        <p:spPr>
          <a:xfrm>
            <a:off x="6756865" y="1766549"/>
            <a:ext cx="410953" cy="380082"/>
          </a:xfrm>
          <a:prstGeom prst="rect">
            <a:avLst/>
          </a:prstGeom>
          <a:noFill/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2A4A5C4-A5A7-A449-82D5-E11AE7BE3FEA}"/>
              </a:ext>
            </a:extLst>
          </p:cNvPr>
          <p:cNvSpPr/>
          <p:nvPr/>
        </p:nvSpPr>
        <p:spPr>
          <a:xfrm>
            <a:off x="4376228" y="1766549"/>
            <a:ext cx="410953" cy="380082"/>
          </a:xfrm>
          <a:prstGeom prst="rect">
            <a:avLst/>
          </a:prstGeom>
          <a:noFill/>
          <a:ln w="28575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A1969FF-9B84-7A4A-A906-4AF226661477}"/>
              </a:ext>
            </a:extLst>
          </p:cNvPr>
          <p:cNvSpPr txBox="1"/>
          <p:nvPr/>
        </p:nvSpPr>
        <p:spPr>
          <a:xfrm>
            <a:off x="9427441" y="6206698"/>
            <a:ext cx="7535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STIR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100FDE3-D62F-8946-A4A4-1575321FABE1}"/>
              </a:ext>
            </a:extLst>
          </p:cNvPr>
          <p:cNvSpPr txBox="1"/>
          <p:nvPr/>
        </p:nvSpPr>
        <p:spPr>
          <a:xfrm>
            <a:off x="9427441" y="3579206"/>
            <a:ext cx="1427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T1 IV+</a:t>
            </a:r>
          </a:p>
        </p:txBody>
      </p:sp>
    </p:spTree>
    <p:extLst>
      <p:ext uri="{BB962C8B-B14F-4D97-AF65-F5344CB8AC3E}">
        <p14:creationId xmlns:p14="http://schemas.microsoft.com/office/powerpoint/2010/main" val="285101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5" grpId="0" animBg="1"/>
      <p:bldP spid="20" grpId="0" animBg="1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2E3E85-C840-7BE3-A222-C2095D0DD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856" y="1566833"/>
            <a:ext cx="7782893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b="1" dirty="0"/>
              <a:t>Encéphale</a:t>
            </a:r>
            <a:r>
              <a:rPr lang="fr-FR" dirty="0"/>
              <a:t> :</a:t>
            </a:r>
          </a:p>
          <a:p>
            <a:r>
              <a:rPr lang="fr-FR" dirty="0"/>
              <a:t>Prises de contrastes nodulaires et punctiformes sus- et sous-</a:t>
            </a:r>
            <a:r>
              <a:rPr lang="fr-FR" dirty="0" err="1"/>
              <a:t>tentorielles</a:t>
            </a:r>
            <a:r>
              <a:rPr lang="fr-FR" dirty="0"/>
              <a:t> prédominant en </a:t>
            </a:r>
            <a:r>
              <a:rPr lang="fr-FR" b="1" dirty="0"/>
              <a:t>fosse postérieure </a:t>
            </a:r>
            <a:r>
              <a:rPr lang="fr-FR" dirty="0"/>
              <a:t>(mésencéphale, pont, cervelet) en </a:t>
            </a:r>
            <a:r>
              <a:rPr lang="fr-FR" dirty="0" err="1"/>
              <a:t>hypersignal</a:t>
            </a:r>
            <a:r>
              <a:rPr lang="fr-FR" dirty="0"/>
              <a:t> FLAIR </a:t>
            </a:r>
          </a:p>
          <a:p>
            <a:r>
              <a:rPr lang="fr-FR" dirty="0"/>
              <a:t>Pas d’effet de masse ni de franc œdème péri lésionnel </a:t>
            </a:r>
          </a:p>
          <a:p>
            <a:r>
              <a:rPr lang="fr-FR" dirty="0"/>
              <a:t>Pas de rehaussement </a:t>
            </a:r>
            <a:r>
              <a:rPr lang="fr-FR" dirty="0" err="1"/>
              <a:t>leptoméningé</a:t>
            </a:r>
            <a:r>
              <a:rPr lang="fr-FR" dirty="0"/>
              <a:t> ou </a:t>
            </a:r>
            <a:r>
              <a:rPr lang="fr-FR" dirty="0" err="1"/>
              <a:t>pachyméningé</a:t>
            </a:r>
            <a:endParaRPr lang="fr-FR" dirty="0"/>
          </a:p>
          <a:p>
            <a:r>
              <a:rPr lang="fr-FR" dirty="0"/>
              <a:t>Pas de lésion hémorragique ou vasculaire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b="1" dirty="0"/>
              <a:t>Moelle</a:t>
            </a:r>
            <a:r>
              <a:rPr lang="fr-FR" dirty="0"/>
              <a:t>: </a:t>
            </a:r>
          </a:p>
          <a:p>
            <a:r>
              <a:rPr lang="fr-FR" dirty="0"/>
              <a:t>Lésions intra-médullaires C4, TH5 et TH11 : PDC nodulaire, en </a:t>
            </a:r>
            <a:r>
              <a:rPr lang="fr-FR" dirty="0" err="1"/>
              <a:t>hypersignal</a:t>
            </a:r>
            <a:r>
              <a:rPr lang="fr-FR" dirty="0"/>
              <a:t> STIR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Imagerie – Analyse sémiologique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DD5839-5C6A-B945-B2E3-F7477AE15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025" y="1270597"/>
            <a:ext cx="1742534" cy="172609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00409FC-AC58-864C-91C6-B38ECAAE55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464" r="21075" b="35659"/>
          <a:stretch/>
        </p:blipFill>
        <p:spPr>
          <a:xfrm>
            <a:off x="8144025" y="5050444"/>
            <a:ext cx="1742534" cy="155061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B1D412E-B6B7-6A43-8469-D6A9F10A0D7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80" r="4048"/>
          <a:stretch/>
        </p:blipFill>
        <p:spPr>
          <a:xfrm>
            <a:off x="9972201" y="1270597"/>
            <a:ext cx="1900222" cy="172609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A954DBF-EF71-C044-A5D5-A024642509A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065" r="27252" b="43612"/>
          <a:stretch/>
        </p:blipFill>
        <p:spPr>
          <a:xfrm>
            <a:off x="9985345" y="5050443"/>
            <a:ext cx="1887077" cy="155325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C9A9141-5248-774D-AB95-23409A98A2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5345" y="3098682"/>
            <a:ext cx="1887077" cy="185007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0CC6FD5-304F-9F40-A58B-770D9E6D0C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4025" y="3098683"/>
            <a:ext cx="1742534" cy="181590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B1B0B3D-E9D9-3141-9B10-7B82156803F8}"/>
              </a:ext>
            </a:extLst>
          </p:cNvPr>
          <p:cNvSpPr txBox="1"/>
          <p:nvPr/>
        </p:nvSpPr>
        <p:spPr>
          <a:xfrm>
            <a:off x="8752296" y="655645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FLAIR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16C1E7B-0BF4-7649-9713-FE4CE47A6D55}"/>
              </a:ext>
            </a:extLst>
          </p:cNvPr>
          <p:cNvSpPr txBox="1"/>
          <p:nvPr/>
        </p:nvSpPr>
        <p:spPr>
          <a:xfrm>
            <a:off x="10560891" y="657172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T1 IV +</a:t>
            </a:r>
          </a:p>
        </p:txBody>
      </p:sp>
    </p:spTree>
    <p:extLst>
      <p:ext uri="{BB962C8B-B14F-4D97-AF65-F5344CB8AC3E}">
        <p14:creationId xmlns:p14="http://schemas.microsoft.com/office/powerpoint/2010/main" val="342719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QCM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AEA2ABE-7F59-6741-BA14-C53C2F071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206" y="1828800"/>
            <a:ext cx="7308831" cy="4370437"/>
          </a:xfrm>
        </p:spPr>
        <p:txBody>
          <a:bodyPr/>
          <a:lstStyle/>
          <a:p>
            <a:pPr marL="0" indent="0">
              <a:buNone/>
            </a:pPr>
            <a:r>
              <a:rPr lang="fr-FR" b="1" dirty="0"/>
              <a:t>QCM : Quelles hypothèses diagnostiques retenez-vous ?</a:t>
            </a:r>
          </a:p>
          <a:p>
            <a:pPr marL="514350" indent="-514350">
              <a:buFont typeface="+mj-lt"/>
              <a:buAutoNum type="alphaUcPeriod"/>
            </a:pPr>
            <a:r>
              <a:rPr lang="fr-FR" dirty="0" err="1"/>
              <a:t>Neurosarcoïdose</a:t>
            </a:r>
            <a:r>
              <a:rPr lang="fr-FR" dirty="0"/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fr-FR" dirty="0"/>
              <a:t>Neuro-</a:t>
            </a:r>
            <a:r>
              <a:rPr lang="fr-FR" dirty="0" err="1"/>
              <a:t>Behçet</a:t>
            </a:r>
            <a:endParaRPr lang="fr-FR" dirty="0"/>
          </a:p>
          <a:p>
            <a:pPr marL="514350" indent="-514350">
              <a:buFont typeface="+mj-lt"/>
              <a:buAutoNum type="alphaUcPeriod"/>
            </a:pPr>
            <a:r>
              <a:rPr lang="fr-FR" dirty="0"/>
              <a:t>CLIPPERS/SLIPPERS</a:t>
            </a:r>
          </a:p>
          <a:p>
            <a:pPr marL="514350" indent="-514350">
              <a:buFont typeface="+mj-lt"/>
              <a:buAutoNum type="alphaUcPeriod"/>
            </a:pPr>
            <a:r>
              <a:rPr lang="fr-FR" dirty="0" err="1"/>
              <a:t>Histiocytose</a:t>
            </a:r>
            <a:endParaRPr lang="fr-FR" dirty="0"/>
          </a:p>
          <a:p>
            <a:pPr marL="514350" indent="-514350">
              <a:buFont typeface="+mj-lt"/>
              <a:buAutoNum type="alphaUcPeriod"/>
            </a:pPr>
            <a:r>
              <a:rPr lang="fr-FR" dirty="0" err="1"/>
              <a:t>Neurotuberculose</a:t>
            </a:r>
            <a:endParaRPr lang="fr-FR" dirty="0"/>
          </a:p>
          <a:p>
            <a:pPr marL="514350" indent="-514350">
              <a:buFont typeface="+mj-lt"/>
              <a:buAutoNum type="alphaUcPeriod"/>
            </a:pP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937D24B-2CC7-4B45-934C-43BC30421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6703" y="1270597"/>
            <a:ext cx="1742534" cy="172609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AE26DCA-6848-594A-90B9-43E357ADAA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464" r="21075" b="35659"/>
          <a:stretch/>
        </p:blipFill>
        <p:spPr>
          <a:xfrm>
            <a:off x="8106703" y="5050444"/>
            <a:ext cx="1742534" cy="155061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8BB796F-5391-D14E-88A5-C5E73211320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80" r="4048"/>
          <a:stretch/>
        </p:blipFill>
        <p:spPr>
          <a:xfrm>
            <a:off x="9972201" y="1270597"/>
            <a:ext cx="1900222" cy="172609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AB13617-BA93-104F-A2A9-08074E3373F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065" r="27252" b="43612"/>
          <a:stretch/>
        </p:blipFill>
        <p:spPr>
          <a:xfrm>
            <a:off x="9972201" y="5050443"/>
            <a:ext cx="1887077" cy="155325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41D4C83-D5BC-1442-89D4-A9EF34B074B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847"/>
          <a:stretch/>
        </p:blipFill>
        <p:spPr>
          <a:xfrm>
            <a:off x="9972201" y="3132854"/>
            <a:ext cx="1887077" cy="181590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C4A9D63-251A-6A43-B5DA-6D1ACC4ED2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6703" y="3132854"/>
            <a:ext cx="1742534" cy="181590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F67059B-71D4-5E46-9EA0-122388A0D38E}"/>
              </a:ext>
            </a:extLst>
          </p:cNvPr>
          <p:cNvSpPr txBox="1"/>
          <p:nvPr/>
        </p:nvSpPr>
        <p:spPr>
          <a:xfrm>
            <a:off x="8752296" y="655645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FLAIR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407D75C-BC08-E844-A43E-1750A56C81DC}"/>
              </a:ext>
            </a:extLst>
          </p:cNvPr>
          <p:cNvSpPr txBox="1"/>
          <p:nvPr/>
        </p:nvSpPr>
        <p:spPr>
          <a:xfrm>
            <a:off x="10560891" y="657172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T1 IV +</a:t>
            </a:r>
          </a:p>
        </p:txBody>
      </p:sp>
    </p:spTree>
    <p:extLst>
      <p:ext uri="{BB962C8B-B14F-4D97-AF65-F5344CB8AC3E}">
        <p14:creationId xmlns:p14="http://schemas.microsoft.com/office/powerpoint/2010/main" val="1019105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79A1D9E-D556-4FE1-2DB5-14D2EC7BD57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08180"/>
          </a:xfrm>
          <a:prstGeom prst="rect">
            <a:avLst/>
          </a:prstGeom>
          <a:gradFill>
            <a:gsLst>
              <a:gs pos="50000">
                <a:srgbClr val="B294EA"/>
              </a:gs>
              <a:gs pos="100000">
                <a:srgbClr val="E97B98">
                  <a:tint val="23500"/>
                  <a:satMod val="160000"/>
                </a:srgbClr>
              </a:gs>
            </a:gsLst>
            <a:lin ang="5400000" scaled="1"/>
          </a:gradFill>
          <a:ln w="19050">
            <a:noFill/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QCM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AEA2ABE-7F59-6741-BA14-C53C2F071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206" y="1828800"/>
            <a:ext cx="7308831" cy="4370437"/>
          </a:xfrm>
        </p:spPr>
        <p:txBody>
          <a:bodyPr/>
          <a:lstStyle/>
          <a:p>
            <a:pPr marL="0" indent="0">
              <a:buNone/>
            </a:pPr>
            <a:r>
              <a:rPr lang="fr-FR" b="1" dirty="0"/>
              <a:t>QCM : Quelles hypothèses diagnostiques retenez-vous ?</a:t>
            </a:r>
          </a:p>
          <a:p>
            <a:pPr marL="514350" indent="-514350">
              <a:buFont typeface="+mj-lt"/>
              <a:buAutoNum type="alphaUcPeriod"/>
            </a:pPr>
            <a:r>
              <a:rPr lang="fr-FR" b="1" dirty="0" err="1">
                <a:solidFill>
                  <a:srgbClr val="00B050"/>
                </a:solidFill>
              </a:rPr>
              <a:t>Neurosarcoïdose</a:t>
            </a:r>
            <a:r>
              <a:rPr lang="fr-FR" b="1" dirty="0">
                <a:solidFill>
                  <a:srgbClr val="00B050"/>
                </a:solidFill>
              </a:rPr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fr-FR" b="1" dirty="0">
                <a:solidFill>
                  <a:srgbClr val="00B050"/>
                </a:solidFill>
              </a:rPr>
              <a:t>Neuro-</a:t>
            </a:r>
            <a:r>
              <a:rPr lang="fr-FR" b="1" dirty="0" err="1">
                <a:solidFill>
                  <a:srgbClr val="00B050"/>
                </a:solidFill>
              </a:rPr>
              <a:t>Behçet</a:t>
            </a:r>
            <a:endParaRPr lang="fr-FR" b="1" dirty="0">
              <a:solidFill>
                <a:srgbClr val="00B050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fr-FR" b="1" dirty="0">
                <a:solidFill>
                  <a:srgbClr val="00B050"/>
                </a:solidFill>
              </a:rPr>
              <a:t>CLIPPERS/SLIPPERS</a:t>
            </a:r>
          </a:p>
          <a:p>
            <a:pPr marL="514350" indent="-514350">
              <a:buFont typeface="+mj-lt"/>
              <a:buAutoNum type="alphaUcPeriod"/>
            </a:pPr>
            <a:r>
              <a:rPr lang="fr-FR" b="1" dirty="0" err="1">
                <a:solidFill>
                  <a:srgbClr val="00B050"/>
                </a:solidFill>
              </a:rPr>
              <a:t>Histiocytose</a:t>
            </a:r>
            <a:endParaRPr lang="fr-FR" b="1" dirty="0">
              <a:solidFill>
                <a:srgbClr val="00B050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fr-FR" b="1" dirty="0" err="1">
                <a:solidFill>
                  <a:srgbClr val="00B050"/>
                </a:solidFill>
              </a:rPr>
              <a:t>Neurotuberculose</a:t>
            </a:r>
            <a:endParaRPr lang="fr-FR" b="1" dirty="0">
              <a:solidFill>
                <a:srgbClr val="00B050"/>
              </a:solidFill>
            </a:endParaRPr>
          </a:p>
          <a:p>
            <a:pPr marL="514350" indent="-514350">
              <a:buFont typeface="+mj-lt"/>
              <a:buAutoNum type="alphaUcPeriod"/>
            </a:pP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937D24B-2CC7-4B45-934C-43BC30421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6703" y="1270597"/>
            <a:ext cx="1742534" cy="172609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AE26DCA-6848-594A-90B9-43E357ADAA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464" r="21075" b="35659"/>
          <a:stretch/>
        </p:blipFill>
        <p:spPr>
          <a:xfrm>
            <a:off x="8106703" y="5050444"/>
            <a:ext cx="1742534" cy="155061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8BB796F-5391-D14E-88A5-C5E73211320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80" r="4048"/>
          <a:stretch/>
        </p:blipFill>
        <p:spPr>
          <a:xfrm>
            <a:off x="9972201" y="1270597"/>
            <a:ext cx="1900222" cy="172609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AB13617-BA93-104F-A2A9-08074E3373F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065" r="27252" b="43612"/>
          <a:stretch/>
        </p:blipFill>
        <p:spPr>
          <a:xfrm>
            <a:off x="9972201" y="5050443"/>
            <a:ext cx="1887077" cy="155325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41D4C83-D5BC-1442-89D4-A9EF34B074B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847"/>
          <a:stretch/>
        </p:blipFill>
        <p:spPr>
          <a:xfrm>
            <a:off x="9972201" y="3132854"/>
            <a:ext cx="1887077" cy="181590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C4A9D63-251A-6A43-B5DA-6D1ACC4ED2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6703" y="3132854"/>
            <a:ext cx="1742534" cy="181590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F67059B-71D4-5E46-9EA0-122388A0D38E}"/>
              </a:ext>
            </a:extLst>
          </p:cNvPr>
          <p:cNvSpPr txBox="1"/>
          <p:nvPr/>
        </p:nvSpPr>
        <p:spPr>
          <a:xfrm>
            <a:off x="8752296" y="655645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FLAIR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407D75C-BC08-E844-A43E-1750A56C81DC}"/>
              </a:ext>
            </a:extLst>
          </p:cNvPr>
          <p:cNvSpPr txBox="1"/>
          <p:nvPr/>
        </p:nvSpPr>
        <p:spPr>
          <a:xfrm>
            <a:off x="10560891" y="657172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T1 IV +</a:t>
            </a:r>
          </a:p>
        </p:txBody>
      </p:sp>
    </p:spTree>
    <p:extLst>
      <p:ext uri="{BB962C8B-B14F-4D97-AF65-F5344CB8AC3E}">
        <p14:creationId xmlns:p14="http://schemas.microsoft.com/office/powerpoint/2010/main" val="9302126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5D770C2A-C585-456D-93F0-50C7A94CE838}"/>
</file>

<file path=customXml/itemProps2.xml><?xml version="1.0" encoding="utf-8"?>
<ds:datastoreItem xmlns:ds="http://schemas.openxmlformats.org/officeDocument/2006/customXml" ds:itemID="{82A8DA1C-066D-4216-AF34-19FA5F0308F4}"/>
</file>

<file path=customXml/itemProps3.xml><?xml version="1.0" encoding="utf-8"?>
<ds:datastoreItem xmlns:ds="http://schemas.openxmlformats.org/officeDocument/2006/customXml" ds:itemID="{7ECC05B9-9CAD-4AC7-8094-F04EBA5713DB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12884</TotalTime>
  <Words>3824</Words>
  <Application>Microsoft Macintosh PowerPoint</Application>
  <PresentationFormat>Grand écran</PresentationFormat>
  <Paragraphs>525</Paragraphs>
  <Slides>37</Slides>
  <Notes>37</Notes>
  <HiddenSlides>4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Wingdings</vt:lpstr>
      <vt:lpstr>Thème Office</vt:lpstr>
      <vt:lpstr>Ateliers de Neuroradiologie Cas clinique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 de votre attention  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Radio</dc:creator>
  <cp:lastModifiedBy>Microsoft Office User</cp:lastModifiedBy>
  <cp:revision>199</cp:revision>
  <dcterms:created xsi:type="dcterms:W3CDTF">2024-04-07T14:15:40Z</dcterms:created>
  <dcterms:modified xsi:type="dcterms:W3CDTF">2026-05-25T08:29:21Z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