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9" r:id="rId2"/>
    <p:sldId id="266" r:id="rId3"/>
    <p:sldId id="314" r:id="rId4"/>
    <p:sldId id="315" r:id="rId5"/>
    <p:sldId id="317" r:id="rId6"/>
    <p:sldId id="316" r:id="rId7"/>
    <p:sldId id="318" r:id="rId8"/>
    <p:sldId id="319" r:id="rId9"/>
    <p:sldId id="337" r:id="rId10"/>
    <p:sldId id="320" r:id="rId11"/>
    <p:sldId id="321" r:id="rId12"/>
    <p:sldId id="330" r:id="rId13"/>
    <p:sldId id="325" r:id="rId14"/>
    <p:sldId id="332" r:id="rId15"/>
    <p:sldId id="323" r:id="rId16"/>
    <p:sldId id="326" r:id="rId17"/>
    <p:sldId id="322" r:id="rId18"/>
    <p:sldId id="328" r:id="rId19"/>
    <p:sldId id="329" r:id="rId20"/>
    <p:sldId id="333" r:id="rId21"/>
    <p:sldId id="340" r:id="rId22"/>
    <p:sldId id="343" r:id="rId23"/>
    <p:sldId id="344" r:id="rId24"/>
    <p:sldId id="312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92" autoAdjust="0"/>
    <p:restoredTop sz="74141" autoAdjust="0"/>
  </p:normalViewPr>
  <p:slideViewPr>
    <p:cSldViewPr snapToGrid="0">
      <p:cViewPr varScale="1">
        <p:scale>
          <a:sx n="80" d="100"/>
          <a:sy n="80" d="100"/>
        </p:scale>
        <p:origin x="11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9C06D-ADDF-4236-ACFF-E050A92AF199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3FE639-B8E5-42D5-A0FE-A7B1B39E17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83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3957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4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20048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17502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6102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7840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9C2F0-709D-9E6C-65FF-C3371E74C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38EB839-1EA8-1CB7-782A-32E48E01A9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711F9D8-582C-0273-C63B-B458A35B53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EFA7223-C1A7-D61F-57A4-3F49AAD1D1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63086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76B6E-BDDF-3B2F-BD1F-B562738F7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923448A-7719-4B78-6883-DABB8CBE00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739EFC9-4439-6A58-7750-EBC254523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71FEB4-35B9-3656-E74A-23D4ECC2F6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685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045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756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626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5348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543EB-0EA8-8180-52D4-D89F6BB3C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A691503-497A-5F6C-C3B1-D5A61E820C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3ED53B7-4E97-EFBE-69CF-8637EA45B6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0C3C86B-1765-C8DE-7A35-88BF028CD9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626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7841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711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8408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3FE639-B8E5-42D5-A0FE-A7B1B39E1746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649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B7AB-339D-482D-B8C5-2C73B881798F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7FC72-9EC5-4CA1-9546-E2F6104327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349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B7AB-339D-482D-B8C5-2C73B881798F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7FC72-9EC5-4CA1-9546-E2F6104327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965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B7AB-339D-482D-B8C5-2C73B881798F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7FC72-9EC5-4CA1-9546-E2F6104327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5429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B7AB-339D-482D-B8C5-2C73B881798F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7FC72-9EC5-4CA1-9546-E2F6104327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3976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B7AB-339D-482D-B8C5-2C73B881798F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7FC72-9EC5-4CA1-9546-E2F6104327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0779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B7AB-339D-482D-B8C5-2C73B881798F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7FC72-9EC5-4CA1-9546-E2F6104327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4564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B7AB-339D-482D-B8C5-2C73B881798F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7FC72-9EC5-4CA1-9546-E2F6104327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76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B7AB-339D-482D-B8C5-2C73B881798F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7FC72-9EC5-4CA1-9546-E2F6104327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7096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B7AB-339D-482D-B8C5-2C73B881798F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7FC72-9EC5-4CA1-9546-E2F6104327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20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B7AB-339D-482D-B8C5-2C73B881798F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7FC72-9EC5-4CA1-9546-E2F6104327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220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B7AB-339D-482D-B8C5-2C73B881798F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7FC72-9EC5-4CA1-9546-E2F6104327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488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AB7AB-339D-482D-B8C5-2C73B881798F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7FC72-9EC5-4CA1-9546-E2F6104327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44863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359574"/>
            <a:ext cx="9144000" cy="2631233"/>
          </a:xfrm>
        </p:spPr>
        <p:txBody>
          <a:bodyPr>
            <a:normAutofit fontScale="90000"/>
          </a:bodyPr>
          <a:lstStyle/>
          <a:p>
            <a:r>
              <a:rPr lang="fr-FR" sz="6600" dirty="0">
                <a:solidFill>
                  <a:srgbClr val="56989A"/>
                </a:solidFill>
              </a:rPr>
              <a:t>Cas clinique</a:t>
            </a:r>
            <a:br>
              <a:rPr lang="fr-FR" sz="6600" dirty="0">
                <a:solidFill>
                  <a:srgbClr val="56989A"/>
                </a:solidFill>
              </a:rPr>
            </a:br>
            <a:r>
              <a:rPr lang="fr-FR" sz="6600" dirty="0">
                <a:solidFill>
                  <a:srgbClr val="56989A"/>
                </a:solidFill>
              </a:rPr>
              <a:t> </a:t>
            </a:r>
            <a:br>
              <a:rPr lang="fr-FR" sz="6600" dirty="0">
                <a:solidFill>
                  <a:srgbClr val="56989A"/>
                </a:solidFill>
              </a:rPr>
            </a:br>
            <a:r>
              <a:rPr lang="fr-FR" sz="6600" dirty="0">
                <a:solidFill>
                  <a:srgbClr val="56989A"/>
                </a:solidFill>
              </a:rPr>
              <a:t>Ateliers de neuroradiologie</a:t>
            </a:r>
            <a:br>
              <a:rPr lang="fr-FR" sz="6600" dirty="0">
                <a:solidFill>
                  <a:srgbClr val="56989A"/>
                </a:solidFill>
              </a:rPr>
            </a:br>
            <a:r>
              <a:rPr lang="fr-FR" sz="6600" dirty="0">
                <a:solidFill>
                  <a:srgbClr val="56989A"/>
                </a:solidFill>
              </a:rPr>
              <a:t>Nice 2026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3567" y="5232052"/>
            <a:ext cx="3348433" cy="16259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-1068229" y="5232052"/>
            <a:ext cx="7164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56989A"/>
                </a:solidFill>
              </a:rPr>
              <a:t>Dr Morgan OLLIVIER</a:t>
            </a:r>
          </a:p>
          <a:p>
            <a:pPr algn="ctr"/>
            <a:r>
              <a:rPr lang="fr-FR" sz="2800" dirty="0">
                <a:solidFill>
                  <a:srgbClr val="56989A"/>
                </a:solidFill>
              </a:rPr>
              <a:t>Service de </a:t>
            </a:r>
            <a:r>
              <a:rPr lang="fr-FR" sz="2800" dirty="0" err="1">
                <a:solidFill>
                  <a:srgbClr val="56989A"/>
                </a:solidFill>
              </a:rPr>
              <a:t>neuroimagerie</a:t>
            </a:r>
            <a:r>
              <a:rPr lang="fr-FR" sz="2800" dirty="0">
                <a:solidFill>
                  <a:srgbClr val="56989A"/>
                </a:solidFill>
              </a:rPr>
              <a:t> </a:t>
            </a:r>
          </a:p>
          <a:p>
            <a:pPr algn="ctr"/>
            <a:r>
              <a:rPr lang="fr-FR" sz="2800" dirty="0">
                <a:solidFill>
                  <a:srgbClr val="56989A"/>
                </a:solidFill>
              </a:rPr>
              <a:t>CHU de Bordeaux</a:t>
            </a:r>
          </a:p>
        </p:txBody>
      </p:sp>
    </p:spTree>
    <p:extLst>
      <p:ext uri="{BB962C8B-B14F-4D97-AF65-F5344CB8AC3E}">
        <p14:creationId xmlns:p14="http://schemas.microsoft.com/office/powerpoint/2010/main" val="1718642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13CD70-093C-4E09-AA49-CAE926A1B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620"/>
            <a:ext cx="10515600" cy="1325563"/>
          </a:xfrm>
        </p:spPr>
        <p:txBody>
          <a:bodyPr/>
          <a:lstStyle/>
          <a:p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Maladie à </a:t>
            </a:r>
            <a:r>
              <a:rPr lang="fr-FR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polyglucosan</a:t>
            </a:r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de l’adulte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BD3510-BBDA-448B-B046-0C498ECB7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631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fr-FR" i="1" dirty="0"/>
              <a:t>GBE1</a:t>
            </a:r>
            <a:r>
              <a:rPr lang="fr-FR" dirty="0"/>
              <a:t> </a:t>
            </a:r>
            <a:r>
              <a:rPr lang="fr-FR" dirty="0" err="1"/>
              <a:t>adult</a:t>
            </a:r>
            <a:r>
              <a:rPr lang="fr-FR" dirty="0"/>
              <a:t> </a:t>
            </a:r>
            <a:r>
              <a:rPr lang="fr-FR" dirty="0" err="1"/>
              <a:t>polyglucosan</a:t>
            </a:r>
            <a:r>
              <a:rPr lang="fr-FR" dirty="0"/>
              <a:t> body </a:t>
            </a:r>
            <a:r>
              <a:rPr lang="fr-FR" dirty="0" err="1"/>
              <a:t>disease</a:t>
            </a:r>
            <a:r>
              <a:rPr lang="fr-FR" dirty="0"/>
              <a:t> (</a:t>
            </a:r>
            <a:r>
              <a:rPr lang="fr-FR" i="1" dirty="0"/>
              <a:t>GBE1-</a:t>
            </a:r>
            <a:r>
              <a:rPr lang="fr-FR" dirty="0"/>
              <a:t>APBD)</a:t>
            </a:r>
          </a:p>
          <a:p>
            <a:r>
              <a:rPr lang="fr-FR" dirty="0"/>
              <a:t> </a:t>
            </a:r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Présentation Clinique</a:t>
            </a:r>
          </a:p>
          <a:p>
            <a:pPr lvl="1"/>
            <a:r>
              <a:rPr lang="fr-FR" dirty="0"/>
              <a:t>Début &gt; 40 ans</a:t>
            </a:r>
          </a:p>
          <a:p>
            <a:pPr lvl="1"/>
            <a:r>
              <a:rPr lang="fr-FR" dirty="0"/>
              <a:t>Vessie </a:t>
            </a:r>
            <a:r>
              <a:rPr lang="fr-FR" dirty="0" err="1"/>
              <a:t>neurolgèn</a:t>
            </a:r>
            <a:endParaRPr lang="fr-FR" dirty="0"/>
          </a:p>
          <a:p>
            <a:pPr lvl="1"/>
            <a:r>
              <a:rPr lang="fr-FR" dirty="0"/>
              <a:t>Troubles de la marche (spasticité, faiblesse)</a:t>
            </a:r>
          </a:p>
          <a:p>
            <a:pPr lvl="1"/>
            <a:r>
              <a:rPr lang="fr-FR" dirty="0"/>
              <a:t>Déficit sensoriel  distal des membres inférieurs</a:t>
            </a:r>
          </a:p>
          <a:p>
            <a:pPr lvl="1"/>
            <a:r>
              <a:rPr lang="fr-FR" dirty="0"/>
              <a:t>Déclin cognitive progressif</a:t>
            </a:r>
          </a:p>
          <a:p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IRM</a:t>
            </a:r>
            <a:r>
              <a:rPr lang="fr-FR" dirty="0"/>
              <a:t> évocatrice</a:t>
            </a:r>
          </a:p>
          <a:p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Histoire familiale </a:t>
            </a:r>
            <a:r>
              <a:rPr lang="fr-FR" dirty="0"/>
              <a:t>: transmission autosomique récessive</a:t>
            </a:r>
          </a:p>
          <a:p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Origine ethnique </a:t>
            </a:r>
            <a:r>
              <a:rPr lang="fr-FR" dirty="0"/>
              <a:t>: Population Juive Ashkénaze mais pas exclusivement</a:t>
            </a:r>
          </a:p>
          <a:p>
            <a:r>
              <a:rPr lang="fr-FR" dirty="0"/>
              <a:t>Rare,  &gt; 50 cas rapportés</a:t>
            </a:r>
          </a:p>
          <a:p>
            <a:pPr lvl="1"/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0B9192B-8EE0-4FF1-9255-674B178F3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6656" y="5894931"/>
            <a:ext cx="4815344" cy="96306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1BBB056-C589-1B54-E8C6-2F464D348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3563" y="1587631"/>
            <a:ext cx="4450195" cy="321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848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BD3510-BBDA-448B-B046-0C498ECB7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485900"/>
            <a:ext cx="12192001" cy="4691063"/>
          </a:xfrm>
        </p:spPr>
        <p:txBody>
          <a:bodyPr>
            <a:normAutofit/>
          </a:bodyPr>
          <a:lstStyle/>
          <a:p>
            <a:r>
              <a:rPr lang="fr-FR" dirty="0" err="1"/>
              <a:t>Leucoencéphalopathie</a:t>
            </a:r>
            <a:r>
              <a:rPr lang="fr-FR" dirty="0"/>
              <a:t> avec </a:t>
            </a:r>
          </a:p>
          <a:p>
            <a:pPr marL="457200" lvl="1" indent="0">
              <a:buNone/>
            </a:pPr>
            <a:r>
              <a:rPr lang="fr-FR" dirty="0"/>
              <a:t>HS FLAIR de </a:t>
            </a:r>
            <a:r>
              <a:rPr lang="fr-FR" dirty="0">
                <a:solidFill>
                  <a:srgbClr val="FFFF00"/>
                </a:solidFill>
              </a:rPr>
              <a:t>SB périventriculaire</a:t>
            </a:r>
            <a:r>
              <a:rPr lang="fr-FR" dirty="0"/>
              <a:t> bilatéraux, confluents  et </a:t>
            </a:r>
            <a:r>
              <a:rPr lang="fr-FR" dirty="0">
                <a:solidFill>
                  <a:srgbClr val="FFFF00"/>
                </a:solidFill>
              </a:rPr>
              <a:t>symétriques</a:t>
            </a:r>
            <a:r>
              <a:rPr lang="fr-FR" dirty="0"/>
              <a:t> (cornes occipitales ++)</a:t>
            </a:r>
          </a:p>
          <a:p>
            <a:endParaRPr lang="fr-FR" dirty="0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BDFDB56F-9EDC-4EB3-891D-86EF97C6ED2F}"/>
              </a:ext>
            </a:extLst>
          </p:cNvPr>
          <p:cNvCxnSpPr>
            <a:cxnSpLocks/>
          </p:cNvCxnSpPr>
          <p:nvPr/>
        </p:nvCxnSpPr>
        <p:spPr>
          <a:xfrm flipH="1">
            <a:off x="4609214" y="4421332"/>
            <a:ext cx="343677" cy="26496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E2AF5F64-BF41-45D8-BA7B-1042204992A2}"/>
              </a:ext>
            </a:extLst>
          </p:cNvPr>
          <p:cNvCxnSpPr/>
          <p:nvPr/>
        </p:nvCxnSpPr>
        <p:spPr>
          <a:xfrm flipH="1">
            <a:off x="4511076" y="4900657"/>
            <a:ext cx="336283" cy="26276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33A4CCB5-7EB5-43CC-8C41-7F6ACE4716D5}"/>
              </a:ext>
            </a:extLst>
          </p:cNvPr>
          <p:cNvCxnSpPr>
            <a:cxnSpLocks/>
          </p:cNvCxnSpPr>
          <p:nvPr/>
        </p:nvCxnSpPr>
        <p:spPr>
          <a:xfrm>
            <a:off x="3017694" y="4677252"/>
            <a:ext cx="373763" cy="28378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2399FE9C-0DEE-4D31-A908-CEE2D18B5A9B}"/>
              </a:ext>
            </a:extLst>
          </p:cNvPr>
          <p:cNvCxnSpPr>
            <a:cxnSpLocks/>
          </p:cNvCxnSpPr>
          <p:nvPr/>
        </p:nvCxnSpPr>
        <p:spPr>
          <a:xfrm>
            <a:off x="3147145" y="4657327"/>
            <a:ext cx="373763" cy="28378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0E3B4D21-5738-4BA0-A809-9BB75CD0F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664" y="2487429"/>
            <a:ext cx="3005390" cy="38678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2DF9DA-1922-4699-A93C-661E4F32C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438" y="2552699"/>
            <a:ext cx="3173150" cy="380253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0EBE7FB-249D-4D75-9190-41778AB88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3572" y="2661285"/>
            <a:ext cx="3019597" cy="383159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85DB3298-1E7E-6F0A-2BD4-63093FC20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620"/>
            <a:ext cx="10515600" cy="1325563"/>
          </a:xfrm>
        </p:spPr>
        <p:txBody>
          <a:bodyPr/>
          <a:lstStyle/>
          <a:p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Maladie à </a:t>
            </a:r>
            <a:r>
              <a:rPr lang="fr-FR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polyglucosan</a:t>
            </a:r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de l’adulte</a:t>
            </a:r>
          </a:p>
        </p:txBody>
      </p:sp>
    </p:spTree>
    <p:extLst>
      <p:ext uri="{BB962C8B-B14F-4D97-AF65-F5344CB8AC3E}">
        <p14:creationId xmlns:p14="http://schemas.microsoft.com/office/powerpoint/2010/main" val="3182826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BD3510-BBDA-448B-B046-0C498ECB7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485900"/>
            <a:ext cx="12192001" cy="4691063"/>
          </a:xfrm>
        </p:spPr>
        <p:txBody>
          <a:bodyPr>
            <a:normAutofit/>
          </a:bodyPr>
          <a:lstStyle/>
          <a:p>
            <a:r>
              <a:rPr lang="fr-FR" dirty="0" err="1"/>
              <a:t>Leucoencéphalopathie</a:t>
            </a:r>
            <a:r>
              <a:rPr lang="fr-FR" dirty="0"/>
              <a:t> avec </a:t>
            </a:r>
          </a:p>
          <a:p>
            <a:pPr marL="457200" lvl="1" indent="0">
              <a:buNone/>
            </a:pPr>
            <a:r>
              <a:rPr lang="fr-FR" dirty="0"/>
              <a:t>HS FLAIR de </a:t>
            </a:r>
            <a:r>
              <a:rPr lang="fr-FR" dirty="0">
                <a:solidFill>
                  <a:srgbClr val="FFFF00"/>
                </a:solidFill>
              </a:rPr>
              <a:t>SB périventriculaire</a:t>
            </a:r>
            <a:r>
              <a:rPr lang="fr-FR" dirty="0"/>
              <a:t> bilatéraux, confluents  et </a:t>
            </a:r>
            <a:r>
              <a:rPr lang="fr-FR" dirty="0">
                <a:solidFill>
                  <a:srgbClr val="FFFF00"/>
                </a:solidFill>
              </a:rPr>
              <a:t>symétriques</a:t>
            </a:r>
            <a:r>
              <a:rPr lang="fr-FR" dirty="0"/>
              <a:t> (cornes occipitales ++)</a:t>
            </a:r>
          </a:p>
          <a:p>
            <a:pPr marL="457200" lvl="1" indent="0">
              <a:buNone/>
            </a:pPr>
            <a:r>
              <a:rPr lang="fr-FR" dirty="0"/>
              <a:t>Atteinte du </a:t>
            </a:r>
            <a:r>
              <a:rPr lang="fr-FR" dirty="0">
                <a:solidFill>
                  <a:srgbClr val="FFFF00"/>
                </a:solidFill>
              </a:rPr>
              <a:t>fx cortico spinal</a:t>
            </a:r>
            <a:r>
              <a:rPr lang="fr-FR" dirty="0"/>
              <a:t> , du </a:t>
            </a:r>
            <a:r>
              <a:rPr lang="fr-FR" dirty="0">
                <a:solidFill>
                  <a:srgbClr val="FFFF00"/>
                </a:solidFill>
              </a:rPr>
              <a:t>fx lemniscal médial </a:t>
            </a:r>
            <a:r>
              <a:rPr lang="fr-FR" dirty="0"/>
              <a:t>dans le tronc cérébral</a:t>
            </a:r>
          </a:p>
          <a:p>
            <a:pPr marL="457200" lvl="1" indent="0">
              <a:buNone/>
            </a:pPr>
            <a:r>
              <a:rPr lang="fr-FR" dirty="0"/>
              <a:t>Atteinte du </a:t>
            </a:r>
            <a:r>
              <a:rPr lang="fr-FR" dirty="0">
                <a:solidFill>
                  <a:srgbClr val="FFFF00"/>
                </a:solidFill>
              </a:rPr>
              <a:t>bras postérieur des capsules internes </a:t>
            </a:r>
            <a:r>
              <a:rPr lang="fr-FR" dirty="0"/>
              <a:t>respectant les bras antérieurs</a:t>
            </a:r>
          </a:p>
          <a:p>
            <a:pPr marL="457200" lvl="1" indent="0">
              <a:buNone/>
            </a:pPr>
            <a:r>
              <a:rPr lang="fr-FR" dirty="0"/>
              <a:t>Atteinte de  la </a:t>
            </a:r>
            <a:r>
              <a:rPr lang="fr-FR" dirty="0">
                <a:solidFill>
                  <a:srgbClr val="FFFF00"/>
                </a:solidFill>
              </a:rPr>
              <a:t>capsule externe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r>
              <a:rPr lang="fr-FR" dirty="0"/>
              <a:t>Anomalie de signal en HS FLAIR parfois </a:t>
            </a:r>
            <a:r>
              <a:rPr lang="fr-FR" dirty="0">
                <a:solidFill>
                  <a:srgbClr val="FFFF00"/>
                </a:solidFill>
              </a:rPr>
              <a:t>cavitaires (surtout au niveau du bras postérieur des capsules internes) +++</a:t>
            </a:r>
          </a:p>
          <a:p>
            <a:r>
              <a:rPr lang="fr-FR" dirty="0">
                <a:solidFill>
                  <a:schemeClr val="bg1"/>
                </a:solidFill>
              </a:rPr>
              <a:t>Atrophie bulbaire &gt;&gt; vermis, corps calleux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1647ED-F3D6-4CF0-BCA0-71CE53F32C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434"/>
          <a:stretch/>
        </p:blipFill>
        <p:spPr>
          <a:xfrm>
            <a:off x="3002431" y="3485121"/>
            <a:ext cx="2927783" cy="3443664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69323A6-AC1B-4A9D-8003-BB1FBFE05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5602" y="3419484"/>
            <a:ext cx="3282562" cy="344895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97748CA-80A9-4D14-B9CF-2F5836290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674" y="3434263"/>
            <a:ext cx="2764381" cy="344366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D18B428-1E5B-A74B-1260-C9656BC46F8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3486"/>
          <a:stretch>
            <a:fillRect/>
          </a:stretch>
        </p:blipFill>
        <p:spPr>
          <a:xfrm>
            <a:off x="5932798" y="3755496"/>
            <a:ext cx="2782740" cy="3122430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BDFDB56F-9EDC-4EB3-891D-86EF97C6ED2F}"/>
              </a:ext>
            </a:extLst>
          </p:cNvPr>
          <p:cNvCxnSpPr>
            <a:cxnSpLocks/>
          </p:cNvCxnSpPr>
          <p:nvPr/>
        </p:nvCxnSpPr>
        <p:spPr>
          <a:xfrm flipH="1">
            <a:off x="5091347" y="4421332"/>
            <a:ext cx="343677" cy="26496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E2AF5F64-BF41-45D8-BA7B-1042204992A2}"/>
              </a:ext>
            </a:extLst>
          </p:cNvPr>
          <p:cNvCxnSpPr/>
          <p:nvPr/>
        </p:nvCxnSpPr>
        <p:spPr>
          <a:xfrm flipH="1">
            <a:off x="4993209" y="4900657"/>
            <a:ext cx="336283" cy="26276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688B27E-DB65-441E-A096-978A26DCCE91}"/>
              </a:ext>
            </a:extLst>
          </p:cNvPr>
          <p:cNvCxnSpPr/>
          <p:nvPr/>
        </p:nvCxnSpPr>
        <p:spPr>
          <a:xfrm flipH="1">
            <a:off x="7436808" y="4442060"/>
            <a:ext cx="336283" cy="26276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1A65A877-2BD2-4C3C-80F8-B82AE4804892}"/>
              </a:ext>
            </a:extLst>
          </p:cNvPr>
          <p:cNvCxnSpPr>
            <a:cxnSpLocks/>
          </p:cNvCxnSpPr>
          <p:nvPr/>
        </p:nvCxnSpPr>
        <p:spPr>
          <a:xfrm>
            <a:off x="6703952" y="4421042"/>
            <a:ext cx="373763" cy="28378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33A4CCB5-7EB5-43CC-8C41-7F6ACE4716D5}"/>
              </a:ext>
            </a:extLst>
          </p:cNvPr>
          <p:cNvCxnSpPr>
            <a:cxnSpLocks/>
          </p:cNvCxnSpPr>
          <p:nvPr/>
        </p:nvCxnSpPr>
        <p:spPr>
          <a:xfrm>
            <a:off x="3499827" y="4677252"/>
            <a:ext cx="373763" cy="28378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2399FE9C-0DEE-4D31-A908-CEE2D18B5A9B}"/>
              </a:ext>
            </a:extLst>
          </p:cNvPr>
          <p:cNvCxnSpPr>
            <a:cxnSpLocks/>
          </p:cNvCxnSpPr>
          <p:nvPr/>
        </p:nvCxnSpPr>
        <p:spPr>
          <a:xfrm>
            <a:off x="3629278" y="4657327"/>
            <a:ext cx="373763" cy="28378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4B4EAB6-B9E9-48B8-AF31-3BC387BD3FDD}"/>
              </a:ext>
            </a:extLst>
          </p:cNvPr>
          <p:cNvCxnSpPr/>
          <p:nvPr/>
        </p:nvCxnSpPr>
        <p:spPr>
          <a:xfrm flipH="1">
            <a:off x="10395188" y="5666913"/>
            <a:ext cx="336283" cy="26276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AE9DD2A1-EA58-4C16-8D11-BA6859C0A061}"/>
              </a:ext>
            </a:extLst>
          </p:cNvPr>
          <p:cNvCxnSpPr>
            <a:cxnSpLocks/>
          </p:cNvCxnSpPr>
          <p:nvPr/>
        </p:nvCxnSpPr>
        <p:spPr>
          <a:xfrm>
            <a:off x="9693600" y="5645895"/>
            <a:ext cx="373763" cy="28378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re 1">
            <a:extLst>
              <a:ext uri="{FF2B5EF4-FFF2-40B4-BE49-F238E27FC236}">
                <a16:creationId xmlns:a16="http://schemas.microsoft.com/office/drawing/2014/main" id="{1B8DC7BD-E482-DBBE-7CE9-22470DD8FEFD}"/>
              </a:ext>
            </a:extLst>
          </p:cNvPr>
          <p:cNvSpPr txBox="1">
            <a:spLocks/>
          </p:cNvSpPr>
          <p:nvPr/>
        </p:nvSpPr>
        <p:spPr>
          <a:xfrm>
            <a:off x="838200" y="3262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>
                <a:solidFill>
                  <a:schemeClr val="accent4">
                    <a:lumMod val="20000"/>
                    <a:lumOff val="80000"/>
                  </a:schemeClr>
                </a:solidFill>
              </a:rPr>
              <a:t>Maladie à polyglucosan de l’adulte</a:t>
            </a:r>
            <a:endParaRPr lang="fr-FR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77C666A-8C51-E16E-F464-66E2C66DF0C4}"/>
              </a:ext>
            </a:extLst>
          </p:cNvPr>
          <p:cNvCxnSpPr/>
          <p:nvPr/>
        </p:nvCxnSpPr>
        <p:spPr>
          <a:xfrm flipH="1">
            <a:off x="7589208" y="4694210"/>
            <a:ext cx="336283" cy="262765"/>
          </a:xfrm>
          <a:prstGeom prst="straightConnector1">
            <a:avLst/>
          </a:prstGeom>
          <a:ln>
            <a:solidFill>
              <a:srgbClr val="FFFF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315F9B1-7DBD-A124-DAA6-7BBAC3AB3D41}"/>
              </a:ext>
            </a:extLst>
          </p:cNvPr>
          <p:cNvCxnSpPr>
            <a:cxnSpLocks/>
          </p:cNvCxnSpPr>
          <p:nvPr/>
        </p:nvCxnSpPr>
        <p:spPr>
          <a:xfrm>
            <a:off x="6673474" y="4706442"/>
            <a:ext cx="373763" cy="283783"/>
          </a:xfrm>
          <a:prstGeom prst="straightConnector1">
            <a:avLst/>
          </a:prstGeom>
          <a:ln>
            <a:solidFill>
              <a:srgbClr val="FFFF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9629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BD3510-BBDA-448B-B046-0C498ECB7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485900"/>
            <a:ext cx="11059297" cy="4691063"/>
          </a:xfrm>
        </p:spPr>
        <p:txBody>
          <a:bodyPr>
            <a:normAutofit/>
          </a:bodyPr>
          <a:lstStyle/>
          <a:p>
            <a:r>
              <a:rPr lang="fr-FR" dirty="0" err="1">
                <a:solidFill>
                  <a:schemeClr val="bg1"/>
                </a:solidFill>
              </a:rPr>
              <a:t>Leucoencéphalopathie</a:t>
            </a:r>
            <a:r>
              <a:rPr lang="fr-FR" dirty="0">
                <a:solidFill>
                  <a:schemeClr val="bg1"/>
                </a:solidFill>
              </a:rPr>
              <a:t> avec HS de SB périventriculaire bilatéraux et symétriques</a:t>
            </a:r>
          </a:p>
          <a:p>
            <a:pPr marL="457200" lvl="1" indent="0">
              <a:buNone/>
            </a:pPr>
            <a:r>
              <a:rPr lang="fr-FR" dirty="0">
                <a:solidFill>
                  <a:schemeClr val="bg1"/>
                </a:solidFill>
              </a:rPr>
              <a:t>Atteinte du fx </a:t>
            </a:r>
            <a:r>
              <a:rPr lang="fr-FR" dirty="0" err="1">
                <a:solidFill>
                  <a:schemeClr val="bg1"/>
                </a:solidFill>
              </a:rPr>
              <a:t>cortic</a:t>
            </a:r>
            <a:r>
              <a:rPr lang="fr-FR" dirty="0">
                <a:solidFill>
                  <a:schemeClr val="bg1"/>
                </a:solidFill>
              </a:rPr>
              <a:t> spinal , du fx lemniscal </a:t>
            </a:r>
            <a:r>
              <a:rPr lang="fr-FR" dirty="0" err="1">
                <a:solidFill>
                  <a:schemeClr val="bg1"/>
                </a:solidFill>
              </a:rPr>
              <a:t>medial</a:t>
            </a:r>
            <a:r>
              <a:rPr lang="fr-FR" dirty="0">
                <a:solidFill>
                  <a:schemeClr val="bg1"/>
                </a:solidFill>
              </a:rPr>
              <a:t> dans le tronc </a:t>
            </a:r>
            <a:r>
              <a:rPr lang="fr-FR" dirty="0" err="1">
                <a:solidFill>
                  <a:schemeClr val="bg1"/>
                </a:solidFill>
              </a:rPr>
              <a:t>cerebral</a:t>
            </a:r>
            <a:endParaRPr lang="fr-FR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fr-FR" dirty="0">
                <a:solidFill>
                  <a:schemeClr val="bg1"/>
                </a:solidFill>
              </a:rPr>
              <a:t>Atteinte du bras </a:t>
            </a:r>
            <a:r>
              <a:rPr lang="fr-FR" dirty="0" err="1">
                <a:solidFill>
                  <a:schemeClr val="bg1"/>
                </a:solidFill>
              </a:rPr>
              <a:t>posterieur</a:t>
            </a:r>
            <a:r>
              <a:rPr lang="fr-FR" dirty="0">
                <a:solidFill>
                  <a:schemeClr val="bg1"/>
                </a:solidFill>
              </a:rPr>
              <a:t> des capsules internes respectant les bras antérieurs</a:t>
            </a:r>
          </a:p>
          <a:p>
            <a:pPr marL="457200" lvl="1" indent="0">
              <a:buNone/>
            </a:pPr>
            <a:r>
              <a:rPr lang="fr-FR" dirty="0">
                <a:solidFill>
                  <a:schemeClr val="bg1"/>
                </a:solidFill>
              </a:rPr>
              <a:t>Atteinte de  la capsule externe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r>
              <a:rPr lang="fr-FR" dirty="0"/>
              <a:t>Anomalie de signal en HS FLAIR parfois </a:t>
            </a:r>
            <a:r>
              <a:rPr lang="fr-FR" dirty="0">
                <a:solidFill>
                  <a:srgbClr val="FFFF00"/>
                </a:solidFill>
              </a:rPr>
              <a:t>cavitaires (surtout au niveau du bras postérieur des capsules internes) +++</a:t>
            </a:r>
          </a:p>
          <a:p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18765951-498B-4BF0-8CE2-6B0BA6C538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95" r="64958"/>
          <a:stretch/>
        </p:blipFill>
        <p:spPr>
          <a:xfrm>
            <a:off x="646324" y="1380008"/>
            <a:ext cx="2179528" cy="263003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FFB998D-2ADC-4702-9A24-CA956FDF4E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7371"/>
          <a:stretch/>
        </p:blipFill>
        <p:spPr>
          <a:xfrm>
            <a:off x="5274701" y="1479797"/>
            <a:ext cx="2946409" cy="237511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447BB17-94DB-4230-8A99-2C2A96E62A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958"/>
          <a:stretch/>
        </p:blipFill>
        <p:spPr>
          <a:xfrm>
            <a:off x="2863367" y="1387962"/>
            <a:ext cx="1984482" cy="261412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6522FE1-BB10-4E0F-900A-D9E3023B33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466"/>
          <a:stretch/>
        </p:blipFill>
        <p:spPr>
          <a:xfrm>
            <a:off x="8173145" y="1479797"/>
            <a:ext cx="3078027" cy="2375119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90562508-86A6-01DE-FFE4-5C7575D18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620"/>
            <a:ext cx="10515600" cy="1325563"/>
          </a:xfrm>
        </p:spPr>
        <p:txBody>
          <a:bodyPr/>
          <a:lstStyle/>
          <a:p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Maladie à </a:t>
            </a:r>
            <a:r>
              <a:rPr lang="fr-FR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polyglucosan</a:t>
            </a:r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de l’adulte</a:t>
            </a:r>
          </a:p>
        </p:txBody>
      </p:sp>
    </p:spTree>
    <p:extLst>
      <p:ext uri="{BB962C8B-B14F-4D97-AF65-F5344CB8AC3E}">
        <p14:creationId xmlns:p14="http://schemas.microsoft.com/office/powerpoint/2010/main" val="3974540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BD3510-BBDA-448B-B046-0C498ECB7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485900"/>
            <a:ext cx="11059297" cy="4691063"/>
          </a:xfrm>
        </p:spPr>
        <p:txBody>
          <a:bodyPr>
            <a:normAutofit/>
          </a:bodyPr>
          <a:lstStyle/>
          <a:p>
            <a:r>
              <a:rPr lang="fr-FR" dirty="0" err="1">
                <a:solidFill>
                  <a:schemeClr val="bg1"/>
                </a:solidFill>
              </a:rPr>
              <a:t>Leucoencéphalopathie</a:t>
            </a:r>
            <a:r>
              <a:rPr lang="fr-FR" dirty="0">
                <a:solidFill>
                  <a:schemeClr val="bg1"/>
                </a:solidFill>
              </a:rPr>
              <a:t> avec HS de SB périventriculaire bilatéraux et symétriques</a:t>
            </a:r>
          </a:p>
          <a:p>
            <a:pPr marL="457200" lvl="1" indent="0">
              <a:buNone/>
            </a:pPr>
            <a:r>
              <a:rPr lang="fr-FR" dirty="0">
                <a:solidFill>
                  <a:schemeClr val="bg1"/>
                </a:solidFill>
              </a:rPr>
              <a:t>Atteinte du fx </a:t>
            </a:r>
            <a:r>
              <a:rPr lang="fr-FR" dirty="0" err="1">
                <a:solidFill>
                  <a:schemeClr val="bg1"/>
                </a:solidFill>
              </a:rPr>
              <a:t>cortic</a:t>
            </a:r>
            <a:r>
              <a:rPr lang="fr-FR" dirty="0">
                <a:solidFill>
                  <a:schemeClr val="bg1"/>
                </a:solidFill>
              </a:rPr>
              <a:t> spinal , du fx lemniscal </a:t>
            </a:r>
            <a:r>
              <a:rPr lang="fr-FR" dirty="0" err="1">
                <a:solidFill>
                  <a:schemeClr val="bg1"/>
                </a:solidFill>
              </a:rPr>
              <a:t>medial</a:t>
            </a:r>
            <a:r>
              <a:rPr lang="fr-FR" dirty="0">
                <a:solidFill>
                  <a:schemeClr val="bg1"/>
                </a:solidFill>
              </a:rPr>
              <a:t> dans le tronc </a:t>
            </a:r>
            <a:r>
              <a:rPr lang="fr-FR" dirty="0" err="1">
                <a:solidFill>
                  <a:schemeClr val="bg1"/>
                </a:solidFill>
              </a:rPr>
              <a:t>cerebral</a:t>
            </a:r>
            <a:endParaRPr lang="fr-FR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fr-FR" dirty="0">
                <a:solidFill>
                  <a:schemeClr val="bg1"/>
                </a:solidFill>
              </a:rPr>
              <a:t>Atteinte du bras </a:t>
            </a:r>
            <a:r>
              <a:rPr lang="fr-FR" dirty="0" err="1">
                <a:solidFill>
                  <a:schemeClr val="bg1"/>
                </a:solidFill>
              </a:rPr>
              <a:t>posterieur</a:t>
            </a:r>
            <a:r>
              <a:rPr lang="fr-FR" dirty="0">
                <a:solidFill>
                  <a:schemeClr val="bg1"/>
                </a:solidFill>
              </a:rPr>
              <a:t> des capsules internes respectant les bras antérieurs</a:t>
            </a:r>
          </a:p>
          <a:p>
            <a:pPr marL="457200" lvl="1" indent="0">
              <a:buNone/>
            </a:pPr>
            <a:r>
              <a:rPr lang="fr-FR" dirty="0">
                <a:solidFill>
                  <a:schemeClr val="bg1"/>
                </a:solidFill>
              </a:rPr>
              <a:t>Atteinte de  la capsule externe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r>
              <a:rPr lang="fr-FR" dirty="0"/>
              <a:t>Liseré en HS FLAIR qui souligne les </a:t>
            </a:r>
            <a:r>
              <a:rPr lang="fr-FR" dirty="0">
                <a:solidFill>
                  <a:srgbClr val="FFFF00"/>
                </a:solidFill>
              </a:rPr>
              <a:t>contours du mésencéphale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A88491-7346-4EC8-995C-C429B1397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5224" y="1286393"/>
            <a:ext cx="2390775" cy="305013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FD5A8C2-D166-413F-A064-623EF41F2D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48" y="1286393"/>
            <a:ext cx="2187268" cy="3050135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82ADF8D-DD8B-42FF-AF7B-14C9F3B400C8}"/>
              </a:ext>
            </a:extLst>
          </p:cNvPr>
          <p:cNvCxnSpPr>
            <a:cxnSpLocks/>
          </p:cNvCxnSpPr>
          <p:nvPr/>
        </p:nvCxnSpPr>
        <p:spPr>
          <a:xfrm>
            <a:off x="4900611" y="2519881"/>
            <a:ext cx="1" cy="26496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A06B78C-9042-4D34-A777-DBDDA5E52A9E}"/>
              </a:ext>
            </a:extLst>
          </p:cNvPr>
          <p:cNvCxnSpPr>
            <a:cxnSpLocks/>
          </p:cNvCxnSpPr>
          <p:nvPr/>
        </p:nvCxnSpPr>
        <p:spPr>
          <a:xfrm>
            <a:off x="2617282" y="2478123"/>
            <a:ext cx="1" cy="26496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3D2124E7-83A5-4DEF-AA5D-CF44A607B4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0308" y="1244528"/>
            <a:ext cx="2187267" cy="3092000"/>
          </a:xfrm>
          <a:prstGeom prst="rect">
            <a:avLst/>
          </a:prstGeom>
        </p:spPr>
      </p:pic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44099B99-6C8F-4E17-BEC2-6E60A139A6C1}"/>
              </a:ext>
            </a:extLst>
          </p:cNvPr>
          <p:cNvCxnSpPr>
            <a:cxnSpLocks/>
          </p:cNvCxnSpPr>
          <p:nvPr/>
        </p:nvCxnSpPr>
        <p:spPr>
          <a:xfrm>
            <a:off x="7193078" y="2523430"/>
            <a:ext cx="1" cy="26496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4378D6DC-1794-47AA-A0AD-B29F15412F25}"/>
              </a:ext>
            </a:extLst>
          </p:cNvPr>
          <p:cNvCxnSpPr>
            <a:cxnSpLocks/>
          </p:cNvCxnSpPr>
          <p:nvPr/>
        </p:nvCxnSpPr>
        <p:spPr>
          <a:xfrm flipV="1">
            <a:off x="6505575" y="3049817"/>
            <a:ext cx="392999" cy="22678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re 1">
            <a:extLst>
              <a:ext uri="{FF2B5EF4-FFF2-40B4-BE49-F238E27FC236}">
                <a16:creationId xmlns:a16="http://schemas.microsoft.com/office/drawing/2014/main" id="{F83A8739-147F-3FFB-DDD4-21F4D9CF8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620"/>
            <a:ext cx="10515600" cy="1325563"/>
          </a:xfrm>
        </p:spPr>
        <p:txBody>
          <a:bodyPr/>
          <a:lstStyle/>
          <a:p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Maladie à </a:t>
            </a:r>
            <a:r>
              <a:rPr lang="fr-FR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polyglucosan</a:t>
            </a:r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de l’adulte</a:t>
            </a:r>
          </a:p>
        </p:txBody>
      </p:sp>
    </p:spTree>
    <p:extLst>
      <p:ext uri="{BB962C8B-B14F-4D97-AF65-F5344CB8AC3E}">
        <p14:creationId xmlns:p14="http://schemas.microsoft.com/office/powerpoint/2010/main" val="71234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BD3510-BBDA-448B-B046-0C498ECB7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85900"/>
            <a:ext cx="9418320" cy="4691063"/>
          </a:xfrm>
        </p:spPr>
        <p:txBody>
          <a:bodyPr>
            <a:normAutofit lnSpcReduction="10000"/>
          </a:bodyPr>
          <a:lstStyle/>
          <a:p>
            <a:r>
              <a:rPr lang="fr-FR" dirty="0" err="1"/>
              <a:t>Leucoencéphalopathie</a:t>
            </a:r>
            <a:r>
              <a:rPr lang="fr-FR" dirty="0"/>
              <a:t> avec HS de SB périventriculaire bilatéraux et symétriques</a:t>
            </a:r>
          </a:p>
          <a:p>
            <a:pPr marL="457200" lvl="1" indent="0">
              <a:buNone/>
            </a:pPr>
            <a:r>
              <a:rPr lang="fr-FR" dirty="0"/>
              <a:t>Atteinte du </a:t>
            </a:r>
            <a:r>
              <a:rPr lang="fr-FR" dirty="0">
                <a:solidFill>
                  <a:srgbClr val="FFFF00"/>
                </a:solidFill>
              </a:rPr>
              <a:t>fx </a:t>
            </a:r>
            <a:r>
              <a:rPr lang="fr-FR" dirty="0" err="1">
                <a:solidFill>
                  <a:srgbClr val="FFFF00"/>
                </a:solidFill>
              </a:rPr>
              <a:t>cortic</a:t>
            </a:r>
            <a:r>
              <a:rPr lang="fr-FR" dirty="0">
                <a:solidFill>
                  <a:srgbClr val="FFFF00"/>
                </a:solidFill>
              </a:rPr>
              <a:t> spinal</a:t>
            </a:r>
            <a:r>
              <a:rPr lang="fr-FR" dirty="0"/>
              <a:t> , du </a:t>
            </a:r>
            <a:r>
              <a:rPr lang="fr-FR" dirty="0">
                <a:solidFill>
                  <a:srgbClr val="FFFF00"/>
                </a:solidFill>
              </a:rPr>
              <a:t>fx lemniscal </a:t>
            </a:r>
            <a:r>
              <a:rPr lang="fr-FR" dirty="0" err="1">
                <a:solidFill>
                  <a:srgbClr val="FFFF00"/>
                </a:solidFill>
              </a:rPr>
              <a:t>medial</a:t>
            </a:r>
            <a:r>
              <a:rPr lang="fr-FR" dirty="0">
                <a:solidFill>
                  <a:srgbClr val="FFFF00"/>
                </a:solidFill>
              </a:rPr>
              <a:t> </a:t>
            </a:r>
            <a:r>
              <a:rPr lang="fr-FR" dirty="0"/>
              <a:t>dans le tronc </a:t>
            </a:r>
            <a:r>
              <a:rPr lang="fr-FR" dirty="0" err="1"/>
              <a:t>cerebral</a:t>
            </a:r>
            <a:endParaRPr lang="fr-FR" dirty="0"/>
          </a:p>
          <a:p>
            <a:pPr marL="457200" lvl="1" indent="0">
              <a:buNone/>
            </a:pPr>
            <a:r>
              <a:rPr lang="fr-FR" dirty="0"/>
              <a:t>Atteinte du </a:t>
            </a:r>
            <a:r>
              <a:rPr lang="fr-FR" dirty="0">
                <a:solidFill>
                  <a:srgbClr val="FFFF00"/>
                </a:solidFill>
              </a:rPr>
              <a:t>bras </a:t>
            </a:r>
            <a:r>
              <a:rPr lang="fr-FR" dirty="0" err="1">
                <a:solidFill>
                  <a:srgbClr val="FFFF00"/>
                </a:solidFill>
              </a:rPr>
              <a:t>posterieur</a:t>
            </a:r>
            <a:r>
              <a:rPr lang="fr-FR" dirty="0">
                <a:solidFill>
                  <a:srgbClr val="FFFF00"/>
                </a:solidFill>
              </a:rPr>
              <a:t> des capsules internes </a:t>
            </a:r>
            <a:r>
              <a:rPr lang="fr-FR" dirty="0"/>
              <a:t>respectant les bras antérieurs</a:t>
            </a:r>
          </a:p>
          <a:p>
            <a:pPr marL="457200" lvl="1" indent="0">
              <a:buNone/>
            </a:pPr>
            <a:r>
              <a:rPr lang="fr-FR" dirty="0"/>
              <a:t>Atteinte de  la capsule externe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r>
              <a:rPr lang="fr-FR" dirty="0"/>
              <a:t>Anomalie de signal en HS FLAIR parfois </a:t>
            </a:r>
            <a:r>
              <a:rPr lang="fr-FR" dirty="0">
                <a:solidFill>
                  <a:srgbClr val="FFFF00"/>
                </a:solidFill>
              </a:rPr>
              <a:t>cavitaires (surtout au niveau du bras postérieur des capsules internes) +++</a:t>
            </a:r>
          </a:p>
          <a:p>
            <a:endParaRPr lang="fr-FR" dirty="0"/>
          </a:p>
          <a:p>
            <a:pPr marL="457200" lvl="1" indent="0">
              <a:buNone/>
            </a:pPr>
            <a:r>
              <a:rPr lang="fr-FR" dirty="0"/>
              <a:t>HS FLAIR se prolongeant jusqu’à la jonction bulbo médullaire</a:t>
            </a:r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A6800A-DD2E-43E0-A102-8F6E93525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6" y="1485900"/>
            <a:ext cx="9757775" cy="3814092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6C9754BF-4160-BA97-BD70-0D95BE8D1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620"/>
            <a:ext cx="10515600" cy="1325563"/>
          </a:xfrm>
        </p:spPr>
        <p:txBody>
          <a:bodyPr/>
          <a:lstStyle/>
          <a:p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Maladie à </a:t>
            </a:r>
            <a:r>
              <a:rPr lang="fr-FR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polyglucosan</a:t>
            </a:r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de l’adulte</a:t>
            </a:r>
          </a:p>
        </p:txBody>
      </p:sp>
    </p:spTree>
    <p:extLst>
      <p:ext uri="{BB962C8B-B14F-4D97-AF65-F5344CB8AC3E}">
        <p14:creationId xmlns:p14="http://schemas.microsoft.com/office/powerpoint/2010/main" val="3761225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BD3510-BBDA-448B-B046-0C498ECB7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85900"/>
            <a:ext cx="9418320" cy="4864796"/>
          </a:xfrm>
        </p:spPr>
        <p:txBody>
          <a:bodyPr>
            <a:normAutofit lnSpcReduction="10000"/>
          </a:bodyPr>
          <a:lstStyle/>
          <a:p>
            <a:r>
              <a:rPr lang="fr-FR" dirty="0" err="1"/>
              <a:t>Leucoencéphalopathie</a:t>
            </a:r>
            <a:r>
              <a:rPr lang="fr-FR" dirty="0"/>
              <a:t> avec HS de SB périventriculaire bilatéraux et symétriques</a:t>
            </a:r>
          </a:p>
          <a:p>
            <a:pPr marL="457200" lvl="1" indent="0">
              <a:buNone/>
            </a:pPr>
            <a:r>
              <a:rPr lang="fr-FR" dirty="0"/>
              <a:t>Atteinte du </a:t>
            </a:r>
            <a:r>
              <a:rPr lang="fr-FR" dirty="0">
                <a:solidFill>
                  <a:srgbClr val="FFFF00"/>
                </a:solidFill>
              </a:rPr>
              <a:t>fx </a:t>
            </a:r>
            <a:r>
              <a:rPr lang="fr-FR" dirty="0" err="1">
                <a:solidFill>
                  <a:srgbClr val="FFFF00"/>
                </a:solidFill>
              </a:rPr>
              <a:t>cortic</a:t>
            </a:r>
            <a:r>
              <a:rPr lang="fr-FR" dirty="0">
                <a:solidFill>
                  <a:srgbClr val="FFFF00"/>
                </a:solidFill>
              </a:rPr>
              <a:t> spinal</a:t>
            </a:r>
            <a:r>
              <a:rPr lang="fr-FR" dirty="0"/>
              <a:t> , du </a:t>
            </a:r>
            <a:r>
              <a:rPr lang="fr-FR" dirty="0">
                <a:solidFill>
                  <a:srgbClr val="FFFF00"/>
                </a:solidFill>
              </a:rPr>
              <a:t>fx lemniscal </a:t>
            </a:r>
            <a:r>
              <a:rPr lang="fr-FR" dirty="0" err="1">
                <a:solidFill>
                  <a:srgbClr val="FFFF00"/>
                </a:solidFill>
              </a:rPr>
              <a:t>medial</a:t>
            </a:r>
            <a:r>
              <a:rPr lang="fr-FR" dirty="0">
                <a:solidFill>
                  <a:srgbClr val="FFFF00"/>
                </a:solidFill>
              </a:rPr>
              <a:t> </a:t>
            </a:r>
            <a:r>
              <a:rPr lang="fr-FR" dirty="0"/>
              <a:t>dans le tronc </a:t>
            </a:r>
            <a:r>
              <a:rPr lang="fr-FR" dirty="0" err="1"/>
              <a:t>cerebral</a:t>
            </a:r>
            <a:endParaRPr lang="fr-FR" dirty="0"/>
          </a:p>
          <a:p>
            <a:pPr marL="457200" lvl="1" indent="0">
              <a:buNone/>
            </a:pPr>
            <a:r>
              <a:rPr lang="fr-FR" dirty="0"/>
              <a:t>Atteinte du </a:t>
            </a:r>
            <a:r>
              <a:rPr lang="fr-FR" dirty="0">
                <a:solidFill>
                  <a:srgbClr val="FFFF00"/>
                </a:solidFill>
              </a:rPr>
              <a:t>bras </a:t>
            </a:r>
            <a:r>
              <a:rPr lang="fr-FR" dirty="0" err="1">
                <a:solidFill>
                  <a:srgbClr val="FFFF00"/>
                </a:solidFill>
              </a:rPr>
              <a:t>posterieur</a:t>
            </a:r>
            <a:r>
              <a:rPr lang="fr-FR" dirty="0">
                <a:solidFill>
                  <a:srgbClr val="FFFF00"/>
                </a:solidFill>
              </a:rPr>
              <a:t> des capsules internes </a:t>
            </a:r>
            <a:r>
              <a:rPr lang="fr-FR" dirty="0"/>
              <a:t>respectant les bras antérieurs</a:t>
            </a:r>
          </a:p>
          <a:p>
            <a:pPr marL="457200" lvl="1" indent="0">
              <a:buNone/>
            </a:pPr>
            <a:r>
              <a:rPr lang="fr-FR" dirty="0"/>
              <a:t>Atteinte de  la capsule externe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r>
              <a:rPr lang="fr-FR" dirty="0"/>
              <a:t>Anomalie de signal en HS FLAIR parfois </a:t>
            </a:r>
            <a:r>
              <a:rPr lang="fr-FR" dirty="0">
                <a:solidFill>
                  <a:srgbClr val="FFFF00"/>
                </a:solidFill>
              </a:rPr>
              <a:t>cavitaires (surtout au niveau du bras postérieur des capsules internes) +++</a:t>
            </a:r>
          </a:p>
          <a:p>
            <a:r>
              <a:rPr lang="fr-FR" dirty="0">
                <a:solidFill>
                  <a:srgbClr val="FFFF00"/>
                </a:solidFill>
              </a:rPr>
              <a:t>Atrophie bulbaire </a:t>
            </a:r>
            <a:r>
              <a:rPr lang="fr-FR" dirty="0"/>
              <a:t>&gt;&gt; vermis, corps calleux</a:t>
            </a:r>
          </a:p>
          <a:p>
            <a:r>
              <a:rPr lang="fr-FR" dirty="0">
                <a:solidFill>
                  <a:schemeClr val="bg1"/>
                </a:solidFill>
              </a:rPr>
              <a:t>HS FLAIR se prolongeant jusqu’à la jonction bulbo médullaire</a:t>
            </a:r>
          </a:p>
          <a:p>
            <a:r>
              <a:rPr lang="fr-FR" dirty="0">
                <a:solidFill>
                  <a:srgbClr val="FFFF00"/>
                </a:solidFill>
              </a:rPr>
              <a:t>Atrophie bulbaire </a:t>
            </a:r>
            <a:r>
              <a:rPr lang="fr-FR" dirty="0"/>
              <a:t>&gt;&gt; vermis, corps calleux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C4E4F33-35EA-49EF-9BF3-80B8DE3E5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6" y="1485900"/>
            <a:ext cx="9757775" cy="3814092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7E808777-4FFD-2B37-E431-C5BACCAFC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620"/>
            <a:ext cx="10515600" cy="1325563"/>
          </a:xfrm>
        </p:spPr>
        <p:txBody>
          <a:bodyPr/>
          <a:lstStyle/>
          <a:p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Maladie à </a:t>
            </a:r>
            <a:r>
              <a:rPr lang="fr-FR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polyglucosan</a:t>
            </a:r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de l’adulte</a:t>
            </a:r>
          </a:p>
        </p:txBody>
      </p:sp>
    </p:spTree>
    <p:extLst>
      <p:ext uri="{BB962C8B-B14F-4D97-AF65-F5344CB8AC3E}">
        <p14:creationId xmlns:p14="http://schemas.microsoft.com/office/powerpoint/2010/main" val="3599754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A56F950A-BE49-4557-B9C4-A58E93880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85900"/>
            <a:ext cx="9418320" cy="4691063"/>
          </a:xfrm>
        </p:spPr>
        <p:txBody>
          <a:bodyPr>
            <a:normAutofit/>
          </a:bodyPr>
          <a:lstStyle/>
          <a:p>
            <a:endParaRPr lang="fr-FR" dirty="0">
              <a:solidFill>
                <a:srgbClr val="FFFF00"/>
              </a:solidFill>
            </a:endParaRPr>
          </a:p>
          <a:p>
            <a:endParaRPr lang="fr-FR" dirty="0">
              <a:solidFill>
                <a:srgbClr val="FFFF00"/>
              </a:solidFill>
            </a:endParaRPr>
          </a:p>
          <a:p>
            <a:r>
              <a:rPr lang="fr-FR" dirty="0">
                <a:solidFill>
                  <a:srgbClr val="FFFF00"/>
                </a:solidFill>
              </a:rPr>
              <a:t>Atrophie médullaire </a:t>
            </a:r>
            <a:r>
              <a:rPr lang="fr-FR" dirty="0"/>
              <a:t>sur toute la longueur de la moelle</a:t>
            </a:r>
          </a:p>
          <a:p>
            <a:pPr marL="457200" lvl="1" indent="0">
              <a:buNone/>
            </a:pPr>
            <a:r>
              <a:rPr lang="fr-FR" dirty="0"/>
              <a:t>+/- HS T2 cordonal postérieur</a:t>
            </a:r>
          </a:p>
          <a:p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95ABC8B5-728A-4748-9540-E9D8AA9DF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2317" y="2017783"/>
            <a:ext cx="2807487" cy="447509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A2873971-0A0B-69C3-E92D-AA62E9E71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620"/>
            <a:ext cx="10515600" cy="1325563"/>
          </a:xfrm>
        </p:spPr>
        <p:txBody>
          <a:bodyPr/>
          <a:lstStyle/>
          <a:p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Maladie à </a:t>
            </a:r>
            <a:r>
              <a:rPr lang="fr-FR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polyglucosan</a:t>
            </a:r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de l’adulte</a:t>
            </a:r>
          </a:p>
        </p:txBody>
      </p:sp>
    </p:spTree>
    <p:extLst>
      <p:ext uri="{BB962C8B-B14F-4D97-AF65-F5344CB8AC3E}">
        <p14:creationId xmlns:p14="http://schemas.microsoft.com/office/powerpoint/2010/main" val="1806559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E074779-204A-454C-B826-D73D5EA8EF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6" b="640"/>
          <a:stretch/>
        </p:blipFill>
        <p:spPr>
          <a:xfrm>
            <a:off x="377951" y="1"/>
            <a:ext cx="7351073" cy="5498592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DBF68A25-B655-42DC-A7C6-BED3C537DA52}"/>
              </a:ext>
            </a:extLst>
          </p:cNvPr>
          <p:cNvGrpSpPr/>
          <p:nvPr/>
        </p:nvGrpSpPr>
        <p:grpSpPr>
          <a:xfrm>
            <a:off x="8040109" y="1152144"/>
            <a:ext cx="3883667" cy="3600212"/>
            <a:chOff x="7168896" y="2718816"/>
            <a:chExt cx="3883667" cy="3600212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8045D5F9-FC35-45BF-8A36-67964C4ED0AB}"/>
                </a:ext>
              </a:extLst>
            </p:cNvPr>
            <p:cNvGrpSpPr/>
            <p:nvPr/>
          </p:nvGrpSpPr>
          <p:grpSpPr>
            <a:xfrm>
              <a:off x="7168896" y="2718816"/>
              <a:ext cx="3883667" cy="3600212"/>
              <a:chOff x="5625390" y="1730601"/>
              <a:chExt cx="5427173" cy="4588427"/>
            </a:xfrm>
          </p:grpSpPr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5707053C-C269-4118-8E40-31934410F0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25390" y="1730601"/>
                <a:ext cx="5427173" cy="4588427"/>
              </a:xfrm>
              <a:prstGeom prst="rect">
                <a:avLst/>
              </a:prstGeom>
            </p:spPr>
          </p:pic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4D576836-B9F4-4877-91CE-BD5975B93419}"/>
                  </a:ext>
                </a:extLst>
              </p:cNvPr>
              <p:cNvSpPr/>
              <p:nvPr/>
            </p:nvSpPr>
            <p:spPr>
              <a:xfrm>
                <a:off x="8680281" y="4133088"/>
                <a:ext cx="561677" cy="280416"/>
              </a:xfrm>
              <a:custGeom>
                <a:avLst/>
                <a:gdLst>
                  <a:gd name="connsiteX0" fmla="*/ 171533 w 561677"/>
                  <a:gd name="connsiteY0" fmla="*/ 0 h 280416"/>
                  <a:gd name="connsiteX1" fmla="*/ 171533 w 561677"/>
                  <a:gd name="connsiteY1" fmla="*/ 0 h 280416"/>
                  <a:gd name="connsiteX2" fmla="*/ 13037 w 561677"/>
                  <a:gd name="connsiteY2" fmla="*/ 12192 h 280416"/>
                  <a:gd name="connsiteX3" fmla="*/ 845 w 561677"/>
                  <a:gd name="connsiteY3" fmla="*/ 60960 h 280416"/>
                  <a:gd name="connsiteX4" fmla="*/ 25229 w 561677"/>
                  <a:gd name="connsiteY4" fmla="*/ 195072 h 280416"/>
                  <a:gd name="connsiteX5" fmla="*/ 37421 w 561677"/>
                  <a:gd name="connsiteY5" fmla="*/ 231648 h 280416"/>
                  <a:gd name="connsiteX6" fmla="*/ 86189 w 561677"/>
                  <a:gd name="connsiteY6" fmla="*/ 268224 h 280416"/>
                  <a:gd name="connsiteX7" fmla="*/ 159341 w 561677"/>
                  <a:gd name="connsiteY7" fmla="*/ 280416 h 280416"/>
                  <a:gd name="connsiteX8" fmla="*/ 244685 w 561677"/>
                  <a:gd name="connsiteY8" fmla="*/ 268224 h 280416"/>
                  <a:gd name="connsiteX9" fmla="*/ 549485 w 561677"/>
                  <a:gd name="connsiteY9" fmla="*/ 207264 h 280416"/>
                  <a:gd name="connsiteX10" fmla="*/ 561677 w 561677"/>
                  <a:gd name="connsiteY10" fmla="*/ 170688 h 280416"/>
                  <a:gd name="connsiteX11" fmla="*/ 549485 w 561677"/>
                  <a:gd name="connsiteY11" fmla="*/ 109728 h 280416"/>
                  <a:gd name="connsiteX12" fmla="*/ 512909 w 561677"/>
                  <a:gd name="connsiteY12" fmla="*/ 97536 h 280416"/>
                  <a:gd name="connsiteX13" fmla="*/ 476333 w 561677"/>
                  <a:gd name="connsiteY13" fmla="*/ 60960 h 280416"/>
                  <a:gd name="connsiteX14" fmla="*/ 427565 w 561677"/>
                  <a:gd name="connsiteY14" fmla="*/ 36576 h 280416"/>
                  <a:gd name="connsiteX15" fmla="*/ 171533 w 561677"/>
                  <a:gd name="connsiteY15" fmla="*/ 0 h 280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1677" h="280416">
                    <a:moveTo>
                      <a:pt x="171533" y="0"/>
                    </a:moveTo>
                    <a:lnTo>
                      <a:pt x="171533" y="0"/>
                    </a:lnTo>
                    <a:cubicBezTo>
                      <a:pt x="118701" y="4064"/>
                      <a:pt x="62938" y="-5630"/>
                      <a:pt x="13037" y="12192"/>
                    </a:cubicBezTo>
                    <a:cubicBezTo>
                      <a:pt x="-2743" y="17828"/>
                      <a:pt x="-270" y="44241"/>
                      <a:pt x="845" y="60960"/>
                    </a:cubicBezTo>
                    <a:cubicBezTo>
                      <a:pt x="3867" y="106296"/>
                      <a:pt x="15709" y="150644"/>
                      <a:pt x="25229" y="195072"/>
                    </a:cubicBezTo>
                    <a:cubicBezTo>
                      <a:pt x="27922" y="207638"/>
                      <a:pt x="29194" y="221775"/>
                      <a:pt x="37421" y="231648"/>
                    </a:cubicBezTo>
                    <a:cubicBezTo>
                      <a:pt x="50430" y="247258"/>
                      <a:pt x="67322" y="260677"/>
                      <a:pt x="86189" y="268224"/>
                    </a:cubicBezTo>
                    <a:cubicBezTo>
                      <a:pt x="109141" y="277405"/>
                      <a:pt x="134957" y="276352"/>
                      <a:pt x="159341" y="280416"/>
                    </a:cubicBezTo>
                    <a:cubicBezTo>
                      <a:pt x="187789" y="276352"/>
                      <a:pt x="216091" y="271083"/>
                      <a:pt x="244685" y="268224"/>
                    </a:cubicBezTo>
                    <a:cubicBezTo>
                      <a:pt x="412939" y="251399"/>
                      <a:pt x="492853" y="320528"/>
                      <a:pt x="549485" y="207264"/>
                    </a:cubicBezTo>
                    <a:cubicBezTo>
                      <a:pt x="555232" y="195769"/>
                      <a:pt x="557613" y="182880"/>
                      <a:pt x="561677" y="170688"/>
                    </a:cubicBezTo>
                    <a:cubicBezTo>
                      <a:pt x="557613" y="150368"/>
                      <a:pt x="560980" y="126970"/>
                      <a:pt x="549485" y="109728"/>
                    </a:cubicBezTo>
                    <a:cubicBezTo>
                      <a:pt x="542356" y="99035"/>
                      <a:pt x="523602" y="104665"/>
                      <a:pt x="512909" y="97536"/>
                    </a:cubicBezTo>
                    <a:cubicBezTo>
                      <a:pt x="498563" y="87972"/>
                      <a:pt x="490363" y="70982"/>
                      <a:pt x="476333" y="60960"/>
                    </a:cubicBezTo>
                    <a:cubicBezTo>
                      <a:pt x="461544" y="50396"/>
                      <a:pt x="444646" y="42787"/>
                      <a:pt x="427565" y="36576"/>
                    </a:cubicBezTo>
                    <a:cubicBezTo>
                      <a:pt x="323666" y="-1206"/>
                      <a:pt x="214205" y="6096"/>
                      <a:pt x="171533" y="0"/>
                    </a:cubicBez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29E91AAA-8D0F-4E0A-B042-471E6896819F}"/>
                </a:ext>
              </a:extLst>
            </p:cNvPr>
            <p:cNvSpPr/>
            <p:nvPr/>
          </p:nvSpPr>
          <p:spPr>
            <a:xfrm>
              <a:off x="9221178" y="3304032"/>
              <a:ext cx="1020102" cy="853440"/>
            </a:xfrm>
            <a:custGeom>
              <a:avLst/>
              <a:gdLst>
                <a:gd name="connsiteX0" fmla="*/ 252006 w 1020102"/>
                <a:gd name="connsiteY0" fmla="*/ 0 h 853440"/>
                <a:gd name="connsiteX1" fmla="*/ 252006 w 1020102"/>
                <a:gd name="connsiteY1" fmla="*/ 0 h 853440"/>
                <a:gd name="connsiteX2" fmla="*/ 44742 w 1020102"/>
                <a:gd name="connsiteY2" fmla="*/ 170688 h 853440"/>
                <a:gd name="connsiteX3" fmla="*/ 32550 w 1020102"/>
                <a:gd name="connsiteY3" fmla="*/ 219456 h 853440"/>
                <a:gd name="connsiteX4" fmla="*/ 20358 w 1020102"/>
                <a:gd name="connsiteY4" fmla="*/ 256032 h 853440"/>
                <a:gd name="connsiteX5" fmla="*/ 93510 w 1020102"/>
                <a:gd name="connsiteY5" fmla="*/ 682752 h 853440"/>
                <a:gd name="connsiteX6" fmla="*/ 142278 w 1020102"/>
                <a:gd name="connsiteY6" fmla="*/ 694944 h 853440"/>
                <a:gd name="connsiteX7" fmla="*/ 252006 w 1020102"/>
                <a:gd name="connsiteY7" fmla="*/ 743712 h 853440"/>
                <a:gd name="connsiteX8" fmla="*/ 300774 w 1020102"/>
                <a:gd name="connsiteY8" fmla="*/ 768096 h 853440"/>
                <a:gd name="connsiteX9" fmla="*/ 593382 w 1020102"/>
                <a:gd name="connsiteY9" fmla="*/ 816864 h 853440"/>
                <a:gd name="connsiteX10" fmla="*/ 654342 w 1020102"/>
                <a:gd name="connsiteY10" fmla="*/ 829056 h 853440"/>
                <a:gd name="connsiteX11" fmla="*/ 739686 w 1020102"/>
                <a:gd name="connsiteY11" fmla="*/ 841248 h 853440"/>
                <a:gd name="connsiteX12" fmla="*/ 812838 w 1020102"/>
                <a:gd name="connsiteY12" fmla="*/ 853440 h 853440"/>
                <a:gd name="connsiteX13" fmla="*/ 971334 w 1020102"/>
                <a:gd name="connsiteY13" fmla="*/ 816864 h 853440"/>
                <a:gd name="connsiteX14" fmla="*/ 995718 w 1020102"/>
                <a:gd name="connsiteY14" fmla="*/ 768096 h 853440"/>
                <a:gd name="connsiteX15" fmla="*/ 1020102 w 1020102"/>
                <a:gd name="connsiteY15" fmla="*/ 694944 h 853440"/>
                <a:gd name="connsiteX16" fmla="*/ 1007910 w 1020102"/>
                <a:gd name="connsiteY16" fmla="*/ 414528 h 853440"/>
                <a:gd name="connsiteX17" fmla="*/ 922566 w 1020102"/>
                <a:gd name="connsiteY17" fmla="*/ 256032 h 853440"/>
                <a:gd name="connsiteX18" fmla="*/ 885990 w 1020102"/>
                <a:gd name="connsiteY18" fmla="*/ 195072 h 853440"/>
                <a:gd name="connsiteX19" fmla="*/ 764070 w 1020102"/>
                <a:gd name="connsiteY19" fmla="*/ 85344 h 853440"/>
                <a:gd name="connsiteX20" fmla="*/ 715302 w 1020102"/>
                <a:gd name="connsiteY20" fmla="*/ 60960 h 853440"/>
                <a:gd name="connsiteX21" fmla="*/ 678726 w 1020102"/>
                <a:gd name="connsiteY21" fmla="*/ 36576 h 853440"/>
                <a:gd name="connsiteX22" fmla="*/ 508038 w 1020102"/>
                <a:gd name="connsiteY22" fmla="*/ 12192 h 853440"/>
                <a:gd name="connsiteX23" fmla="*/ 252006 w 1020102"/>
                <a:gd name="connsiteY23" fmla="*/ 0 h 853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20102" h="853440">
                  <a:moveTo>
                    <a:pt x="252006" y="0"/>
                  </a:moveTo>
                  <a:lnTo>
                    <a:pt x="252006" y="0"/>
                  </a:lnTo>
                  <a:cubicBezTo>
                    <a:pt x="98704" y="87601"/>
                    <a:pt x="93543" y="48684"/>
                    <a:pt x="44742" y="170688"/>
                  </a:cubicBezTo>
                  <a:cubicBezTo>
                    <a:pt x="38519" y="186246"/>
                    <a:pt x="37153" y="203344"/>
                    <a:pt x="32550" y="219456"/>
                  </a:cubicBezTo>
                  <a:cubicBezTo>
                    <a:pt x="29019" y="231813"/>
                    <a:pt x="24422" y="243840"/>
                    <a:pt x="20358" y="256032"/>
                  </a:cubicBezTo>
                  <a:cubicBezTo>
                    <a:pt x="27190" y="467823"/>
                    <a:pt x="-64598" y="594914"/>
                    <a:pt x="93510" y="682752"/>
                  </a:cubicBezTo>
                  <a:cubicBezTo>
                    <a:pt x="108158" y="690890"/>
                    <a:pt x="126022" y="690880"/>
                    <a:pt x="142278" y="694944"/>
                  </a:cubicBezTo>
                  <a:cubicBezTo>
                    <a:pt x="249868" y="766671"/>
                    <a:pt x="77900" y="656659"/>
                    <a:pt x="252006" y="743712"/>
                  </a:cubicBezTo>
                  <a:cubicBezTo>
                    <a:pt x="268262" y="751840"/>
                    <a:pt x="283003" y="764288"/>
                    <a:pt x="300774" y="768096"/>
                  </a:cubicBezTo>
                  <a:cubicBezTo>
                    <a:pt x="397460" y="788815"/>
                    <a:pt x="496421" y="797472"/>
                    <a:pt x="593382" y="816864"/>
                  </a:cubicBezTo>
                  <a:cubicBezTo>
                    <a:pt x="613702" y="820928"/>
                    <a:pt x="633902" y="825649"/>
                    <a:pt x="654342" y="829056"/>
                  </a:cubicBezTo>
                  <a:cubicBezTo>
                    <a:pt x="682688" y="833780"/>
                    <a:pt x="711283" y="836878"/>
                    <a:pt x="739686" y="841248"/>
                  </a:cubicBezTo>
                  <a:cubicBezTo>
                    <a:pt x="764119" y="845007"/>
                    <a:pt x="788454" y="849376"/>
                    <a:pt x="812838" y="853440"/>
                  </a:cubicBezTo>
                  <a:cubicBezTo>
                    <a:pt x="865670" y="841248"/>
                    <a:pt x="922200" y="839793"/>
                    <a:pt x="971334" y="816864"/>
                  </a:cubicBezTo>
                  <a:cubicBezTo>
                    <a:pt x="987804" y="809178"/>
                    <a:pt x="988968" y="784971"/>
                    <a:pt x="995718" y="768096"/>
                  </a:cubicBezTo>
                  <a:cubicBezTo>
                    <a:pt x="1005264" y="744231"/>
                    <a:pt x="1011974" y="719328"/>
                    <a:pt x="1020102" y="694944"/>
                  </a:cubicBezTo>
                  <a:cubicBezTo>
                    <a:pt x="1016038" y="601472"/>
                    <a:pt x="1017537" y="507592"/>
                    <a:pt x="1007910" y="414528"/>
                  </a:cubicBezTo>
                  <a:cubicBezTo>
                    <a:pt x="1000717" y="345000"/>
                    <a:pt x="960046" y="312252"/>
                    <a:pt x="922566" y="256032"/>
                  </a:cubicBezTo>
                  <a:cubicBezTo>
                    <a:pt x="909421" y="236315"/>
                    <a:pt x="900793" y="213576"/>
                    <a:pt x="885990" y="195072"/>
                  </a:cubicBezTo>
                  <a:cubicBezTo>
                    <a:pt x="861692" y="164700"/>
                    <a:pt x="797608" y="107703"/>
                    <a:pt x="764070" y="85344"/>
                  </a:cubicBezTo>
                  <a:cubicBezTo>
                    <a:pt x="748948" y="75262"/>
                    <a:pt x="731082" y="69977"/>
                    <a:pt x="715302" y="60960"/>
                  </a:cubicBezTo>
                  <a:cubicBezTo>
                    <a:pt x="702580" y="53690"/>
                    <a:pt x="692194" y="42348"/>
                    <a:pt x="678726" y="36576"/>
                  </a:cubicBezTo>
                  <a:cubicBezTo>
                    <a:pt x="639840" y="19911"/>
                    <a:pt x="525964" y="12810"/>
                    <a:pt x="508038" y="12192"/>
                  </a:cubicBezTo>
                  <a:cubicBezTo>
                    <a:pt x="430868" y="9531"/>
                    <a:pt x="294678" y="2032"/>
                    <a:pt x="252006" y="0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A7888F22-3B2F-464D-A934-DFD937EDAB9E}"/>
              </a:ext>
            </a:extLst>
          </p:cNvPr>
          <p:cNvSpPr txBox="1"/>
          <p:nvPr/>
        </p:nvSpPr>
        <p:spPr>
          <a:xfrm>
            <a:off x="10826496" y="4667012"/>
            <a:ext cx="1597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/>
              <a:t>Neuroanat</a:t>
            </a:r>
            <a:endParaRPr lang="fr-FR" i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D485FE-18A3-4222-B917-302A10902D89}"/>
              </a:ext>
            </a:extLst>
          </p:cNvPr>
          <p:cNvSpPr/>
          <p:nvPr/>
        </p:nvSpPr>
        <p:spPr>
          <a:xfrm>
            <a:off x="377951" y="0"/>
            <a:ext cx="304801" cy="3413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6156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935C62B-BB55-43B3-A0CE-598EDEE16B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83" b="2227"/>
          <a:stretch/>
        </p:blipFill>
        <p:spPr>
          <a:xfrm>
            <a:off x="4933330" y="231648"/>
            <a:ext cx="725867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E074779-204A-454C-B826-D73D5EA8EF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6" b="640"/>
          <a:stretch/>
        </p:blipFill>
        <p:spPr>
          <a:xfrm>
            <a:off x="377951" y="1"/>
            <a:ext cx="7351073" cy="549859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B6E331F-D1FD-4176-9AB5-3F97C090AF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7743" y="6043319"/>
            <a:ext cx="1413319" cy="4533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5B073FB-7D6F-4013-9F36-3FC66CEEBE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1062" y="5725257"/>
            <a:ext cx="3130938" cy="77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93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34F44E-BF66-489E-BB54-8EC6D853D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Cas clinique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00DB7E-D3C1-4A2A-931E-EF4823833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Patient de 74 ans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Adressé aux urgences par les pompiers le 26/07/2025 pour une hémi ataxie gauche, hypoesthésie hémi corporelle gauche depuis le matin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u="sng" dirty="0"/>
              <a:t>ATCD</a:t>
            </a:r>
          </a:p>
          <a:p>
            <a:pPr marL="0" indent="0">
              <a:buNone/>
            </a:pPr>
            <a:r>
              <a:rPr lang="fr-FR" dirty="0"/>
              <a:t>AIT en aout 2024 et mai 2025</a:t>
            </a:r>
          </a:p>
          <a:p>
            <a:pPr marL="0" indent="0">
              <a:buNone/>
            </a:pPr>
            <a:r>
              <a:rPr lang="fr-FR" dirty="0"/>
              <a:t>HTA traitée depuis 2023</a:t>
            </a:r>
          </a:p>
        </p:txBody>
      </p:sp>
    </p:spTree>
    <p:extLst>
      <p:ext uri="{BB962C8B-B14F-4D97-AF65-F5344CB8AC3E}">
        <p14:creationId xmlns:p14="http://schemas.microsoft.com/office/powerpoint/2010/main" val="18782811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290837F-9DE2-4927-BF4D-8FDAE6E64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4737"/>
            <a:ext cx="8734617" cy="622852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C94A68E-4F1A-46B6-8114-778DAAAF21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8349" y="6037545"/>
            <a:ext cx="3461125" cy="82045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7560A05-2D59-D71E-B398-5635FDC41CCD}"/>
              </a:ext>
            </a:extLst>
          </p:cNvPr>
          <p:cNvSpPr txBox="1"/>
          <p:nvPr/>
        </p:nvSpPr>
        <p:spPr>
          <a:xfrm>
            <a:off x="8734617" y="-12525"/>
            <a:ext cx="334464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Atteinte du tronc cérébral</a:t>
            </a:r>
          </a:p>
          <a:p>
            <a:endParaRPr lang="fr-FR" dirty="0"/>
          </a:p>
          <a:p>
            <a:pPr marL="285750" indent="-285750">
              <a:buFont typeface="Wingdings" pitchFamily="2" charset="2"/>
              <a:buChar char="Ø"/>
            </a:pPr>
            <a:r>
              <a:rPr lang="fr-FR" dirty="0"/>
              <a:t>Le long du Fx Pyramidal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fr-FR" dirty="0"/>
              <a:t>Le long du lemnisque médian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fr-FR" dirty="0"/>
              <a:t>Le long des pédoncules cérébelleux inférieurs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fr-FR" dirty="0"/>
              <a:t>Le long des pédoncules cérébelleux supérieurs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fr-FR" dirty="0"/>
              <a:t>Les contours du mésencéphale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fr-FR" dirty="0"/>
              <a:t>Atrophie bulbe</a:t>
            </a:r>
          </a:p>
          <a:p>
            <a:endParaRPr lang="fr-FR" dirty="0"/>
          </a:p>
          <a:p>
            <a:r>
              <a:rPr lang="fr-FR" u="sng" dirty="0"/>
              <a:t>Atteinte sus tentorielle</a:t>
            </a:r>
          </a:p>
          <a:p>
            <a:endParaRPr lang="fr-FR" u="sng" dirty="0"/>
          </a:p>
          <a:p>
            <a:pPr marL="285750" indent="-285750">
              <a:buFont typeface="Wingdings" pitchFamily="2" charset="2"/>
              <a:buChar char="Ø"/>
            </a:pPr>
            <a:r>
              <a:rPr lang="fr-FR" dirty="0"/>
              <a:t>SB périventriculaire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fr-FR" dirty="0"/>
              <a:t>Cavités des bras post des capsules internes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fr-FR" dirty="0"/>
              <a:t>Capsules externes</a:t>
            </a:r>
          </a:p>
          <a:p>
            <a:pPr marL="285750" indent="-285750">
              <a:buFont typeface="Wingdings" pitchFamily="2" charset="2"/>
              <a:buChar char="Ø"/>
            </a:pPr>
            <a:endParaRPr lang="fr-FR" dirty="0"/>
          </a:p>
          <a:p>
            <a:r>
              <a:rPr lang="fr-FR" u="sng" dirty="0"/>
              <a:t>Atteinte médullaire</a:t>
            </a:r>
          </a:p>
          <a:p>
            <a:endParaRPr lang="fr-FR" u="sng" dirty="0"/>
          </a:p>
          <a:p>
            <a:pPr marL="285750" indent="-285750">
              <a:buFont typeface="Wingdings" pitchFamily="2" charset="2"/>
              <a:buChar char="Ø"/>
            </a:pPr>
            <a:r>
              <a:rPr lang="fr-FR" dirty="0"/>
              <a:t>Atrophie </a:t>
            </a:r>
          </a:p>
        </p:txBody>
      </p:sp>
    </p:spTree>
    <p:extLst>
      <p:ext uri="{BB962C8B-B14F-4D97-AF65-F5344CB8AC3E}">
        <p14:creationId xmlns:p14="http://schemas.microsoft.com/office/powerpoint/2010/main" val="528759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41DC36-416B-802B-1131-ACA2BA47F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Pas d’atteinte microvasculaire décrite dans la littérature</a:t>
            </a:r>
          </a:p>
          <a:p>
            <a:r>
              <a:rPr lang="fr-FR" dirty="0"/>
              <a:t>Parfois présentation clinique atypique </a:t>
            </a:r>
          </a:p>
          <a:p>
            <a:r>
              <a:rPr lang="fr-FR" dirty="0"/>
              <a:t>Cas rapportés de démence Alzheimer like, Stroke like, détresse respiratoire…</a:t>
            </a:r>
          </a:p>
          <a:p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0575063-1FE6-3570-08E9-FC4EE7AB2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620"/>
            <a:ext cx="10515600" cy="1325563"/>
          </a:xfrm>
        </p:spPr>
        <p:txBody>
          <a:bodyPr/>
          <a:lstStyle/>
          <a:p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Maladie à </a:t>
            </a:r>
            <a:r>
              <a:rPr lang="fr-FR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polyglucosan</a:t>
            </a:r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de l’adulte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8DA8A6-247F-DF2A-493B-985C53C87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743" y="6425702"/>
            <a:ext cx="1413319" cy="4533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E6BD4B-D934-58E3-35A4-AF1FA6D4F3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1062" y="6107640"/>
            <a:ext cx="3130938" cy="77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785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02BDC-1DAE-F5FA-7C46-C0BA18DDB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154025D-398F-B1B0-57B4-1AFE8AAB9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617" y="1601157"/>
            <a:ext cx="2532679" cy="266106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2524655-4784-60F8-CA42-A9D0D3FF7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9500"/>
            <a:ext cx="12242104" cy="1325563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Conclusion   </a:t>
            </a:r>
            <a:r>
              <a:rPr lang="fr-FR" sz="4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Maladie à </a:t>
            </a:r>
            <a:r>
              <a:rPr lang="fr-FR" sz="44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polyglucosan</a:t>
            </a:r>
            <a:r>
              <a:rPr lang="fr-FR" sz="4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de l’adulte</a:t>
            </a:r>
            <a:br>
              <a:rPr lang="fr-FR" dirty="0"/>
            </a:br>
            <a:br>
              <a:rPr lang="fr-FR" dirty="0"/>
            </a:br>
            <a:endParaRPr lang="fr-FR" sz="4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422FDB-37EE-AE98-1EB4-18DAD0830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29" y="811526"/>
            <a:ext cx="8590213" cy="6028727"/>
          </a:xfrm>
        </p:spPr>
        <p:txBody>
          <a:bodyPr>
            <a:normAutofit fontScale="92500" lnSpcReduction="10000"/>
          </a:bodyPr>
          <a:lstStyle/>
          <a:p>
            <a:r>
              <a:rPr lang="fr-FR" sz="2400" dirty="0"/>
              <a:t>Maladie de stockage du glycogène chez </a:t>
            </a:r>
            <a:r>
              <a:rPr lang="fr-FR" sz="2400" dirty="0">
                <a:solidFill>
                  <a:srgbClr val="FFFF00"/>
                </a:solidFill>
              </a:rPr>
              <a:t>l'adulte (&gt;40ans)</a:t>
            </a:r>
          </a:p>
          <a:p>
            <a:endParaRPr lang="fr-FR" sz="2400" dirty="0">
              <a:solidFill>
                <a:srgbClr val="FFFF00"/>
              </a:solidFill>
            </a:endParaRPr>
          </a:p>
          <a:p>
            <a:r>
              <a:rPr lang="fr-FR" sz="2400" dirty="0"/>
              <a:t>Caractérisée par un dysfonctionnement progressif des motoneurones </a:t>
            </a:r>
          </a:p>
          <a:p>
            <a:r>
              <a:rPr lang="fr-FR" sz="2400" dirty="0"/>
              <a:t>Vessie neurogène évolutive &gt;  troubles de la marche &gt; déficit sensitif &gt; troubles cognitifs pouvant conduire à la démence</a:t>
            </a:r>
          </a:p>
          <a:p>
            <a:pPr marL="0" indent="0">
              <a:buNone/>
            </a:pPr>
            <a:endParaRPr lang="fr-FR" u="sng" dirty="0"/>
          </a:p>
          <a:p>
            <a:pPr marL="0" indent="0">
              <a:buNone/>
            </a:pPr>
            <a:r>
              <a:rPr lang="fr-FR" u="sng" dirty="0"/>
              <a:t>IRM</a:t>
            </a:r>
            <a:endParaRPr lang="fr-FR" dirty="0">
              <a:solidFill>
                <a:srgbClr val="FFFF00"/>
              </a:solidFill>
            </a:endParaRPr>
          </a:p>
          <a:p>
            <a:r>
              <a:rPr lang="fr-FR" dirty="0" err="1">
                <a:solidFill>
                  <a:srgbClr val="FFFF00"/>
                </a:solidFill>
              </a:rPr>
              <a:t>Leucoencéphalopathie</a:t>
            </a:r>
            <a:r>
              <a:rPr lang="fr-FR" dirty="0"/>
              <a:t> bilatérale et symétrique</a:t>
            </a:r>
          </a:p>
          <a:p>
            <a:r>
              <a:rPr lang="fr-FR" dirty="0"/>
              <a:t>Atteintes évocatrices: </a:t>
            </a:r>
          </a:p>
          <a:p>
            <a:pPr lvl="1"/>
            <a:r>
              <a:rPr lang="fr-FR" dirty="0">
                <a:solidFill>
                  <a:srgbClr val="FFFF00"/>
                </a:solidFill>
              </a:rPr>
              <a:t>Fx pyramidal </a:t>
            </a:r>
            <a:r>
              <a:rPr lang="fr-FR" dirty="0"/>
              <a:t>dans le tronc cérébral et </a:t>
            </a:r>
            <a:r>
              <a:rPr lang="fr-FR" dirty="0">
                <a:solidFill>
                  <a:srgbClr val="FFFF00"/>
                </a:solidFill>
              </a:rPr>
              <a:t>bras postérieur des capsules internes </a:t>
            </a:r>
            <a:r>
              <a:rPr lang="fr-FR" dirty="0">
                <a:solidFill>
                  <a:srgbClr val="FF0000"/>
                </a:solidFill>
              </a:rPr>
              <a:t>(&gt;75%) </a:t>
            </a:r>
            <a:r>
              <a:rPr lang="fr-FR" dirty="0"/>
              <a:t>en HS FLAIR parfois </a:t>
            </a:r>
            <a:r>
              <a:rPr lang="fr-FR" dirty="0">
                <a:solidFill>
                  <a:srgbClr val="FFFF00"/>
                </a:solidFill>
              </a:rPr>
              <a:t>cavitaire</a:t>
            </a:r>
          </a:p>
          <a:p>
            <a:pPr lvl="1"/>
            <a:r>
              <a:rPr lang="fr-FR" dirty="0">
                <a:solidFill>
                  <a:srgbClr val="FFFF00"/>
                </a:solidFill>
              </a:rPr>
              <a:t>Capsule externe </a:t>
            </a:r>
            <a:r>
              <a:rPr lang="fr-FR" dirty="0">
                <a:solidFill>
                  <a:srgbClr val="FF0000"/>
                </a:solidFill>
              </a:rPr>
              <a:t>(&gt;65%)</a:t>
            </a:r>
          </a:p>
          <a:p>
            <a:pPr lvl="1"/>
            <a:r>
              <a:rPr lang="fr-FR" dirty="0">
                <a:solidFill>
                  <a:srgbClr val="FFFF00"/>
                </a:solidFill>
              </a:rPr>
              <a:t>Lemnisque médian </a:t>
            </a:r>
            <a:r>
              <a:rPr lang="fr-FR" dirty="0">
                <a:solidFill>
                  <a:srgbClr val="FF0000"/>
                </a:solidFill>
              </a:rPr>
              <a:t>(&gt;90%)</a:t>
            </a:r>
          </a:p>
          <a:p>
            <a:r>
              <a:rPr lang="fr-FR" dirty="0">
                <a:solidFill>
                  <a:schemeClr val="bg1"/>
                </a:solidFill>
              </a:rPr>
              <a:t>Atrophie bulbaire et médullaire (100%)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Atrophie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2E18B1-0FEE-46CD-86CA-1436CA1C4E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395" r="64958"/>
          <a:stretch/>
        </p:blipFill>
        <p:spPr>
          <a:xfrm>
            <a:off x="9952143" y="2763803"/>
            <a:ext cx="2179528" cy="263003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105051C-D7FC-D20B-095B-117207B8228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434" r="7526"/>
          <a:stretch/>
        </p:blipFill>
        <p:spPr>
          <a:xfrm>
            <a:off x="10009815" y="159500"/>
            <a:ext cx="2179529" cy="2772189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9D54728-ECF6-A5E3-D0BF-66AA2B6D280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3486"/>
          <a:stretch>
            <a:fillRect/>
          </a:stretch>
        </p:blipFill>
        <p:spPr>
          <a:xfrm>
            <a:off x="8209115" y="4884453"/>
            <a:ext cx="1743028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064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88985-C81C-20F0-F9B3-7A20868A1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E4EDC0D-3D84-964B-DF35-4D5072C56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617" y="1601157"/>
            <a:ext cx="2532679" cy="266106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B9A7C04-A1C5-555A-17C6-7F3409054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9500"/>
            <a:ext cx="12242104" cy="1325563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Conclusion   </a:t>
            </a:r>
            <a:r>
              <a:rPr lang="fr-FR" sz="4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Maladie à </a:t>
            </a:r>
            <a:r>
              <a:rPr lang="fr-FR" sz="44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polyglucosan</a:t>
            </a:r>
            <a:r>
              <a:rPr lang="fr-FR" sz="4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de l’adulte</a:t>
            </a:r>
            <a:br>
              <a:rPr lang="fr-FR" dirty="0"/>
            </a:br>
            <a:br>
              <a:rPr lang="fr-FR" dirty="0"/>
            </a:br>
            <a:endParaRPr lang="fr-FR" sz="4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D24B69-9344-066A-16B9-5469C398D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29" y="811526"/>
            <a:ext cx="8590213" cy="6028727"/>
          </a:xfrm>
        </p:spPr>
        <p:txBody>
          <a:bodyPr>
            <a:normAutofit fontScale="92500" lnSpcReduction="10000"/>
          </a:bodyPr>
          <a:lstStyle/>
          <a:p>
            <a:r>
              <a:rPr lang="fr-FR" sz="2400" dirty="0"/>
              <a:t>Maladie de stockage du glycogène chez </a:t>
            </a:r>
            <a:r>
              <a:rPr lang="fr-FR" sz="2400" dirty="0">
                <a:solidFill>
                  <a:srgbClr val="FFFF00"/>
                </a:solidFill>
              </a:rPr>
              <a:t>l'adulte (&gt;40ans)</a:t>
            </a:r>
          </a:p>
          <a:p>
            <a:endParaRPr lang="fr-FR" sz="2400" dirty="0">
              <a:solidFill>
                <a:srgbClr val="FFFF00"/>
              </a:solidFill>
            </a:endParaRPr>
          </a:p>
          <a:p>
            <a:r>
              <a:rPr lang="fr-FR" sz="2400" dirty="0"/>
              <a:t>Caractérisée par un dysfonctionnement progressif des motoneurones </a:t>
            </a:r>
          </a:p>
          <a:p>
            <a:r>
              <a:rPr lang="fr-FR" sz="2400" dirty="0"/>
              <a:t>Vessie neurogène évolutive &gt;  troubles de la marche &gt; déficit sensitif &gt; troubles cognitifs pouvant conduire à la démence</a:t>
            </a:r>
          </a:p>
          <a:p>
            <a:pPr marL="0" indent="0">
              <a:buNone/>
            </a:pPr>
            <a:endParaRPr lang="fr-FR" u="sng" dirty="0"/>
          </a:p>
          <a:p>
            <a:pPr marL="0" indent="0">
              <a:buNone/>
            </a:pPr>
            <a:r>
              <a:rPr lang="fr-FR" u="sng" dirty="0"/>
              <a:t>IRM</a:t>
            </a:r>
            <a:endParaRPr lang="fr-FR" dirty="0">
              <a:solidFill>
                <a:srgbClr val="FFFF00"/>
              </a:solidFill>
            </a:endParaRPr>
          </a:p>
          <a:p>
            <a:r>
              <a:rPr lang="fr-FR" dirty="0" err="1">
                <a:solidFill>
                  <a:srgbClr val="FFFF00"/>
                </a:solidFill>
              </a:rPr>
              <a:t>Leucoencéphalopathie</a:t>
            </a:r>
            <a:r>
              <a:rPr lang="fr-FR" dirty="0"/>
              <a:t> bilatérale et symétrique</a:t>
            </a:r>
          </a:p>
          <a:p>
            <a:r>
              <a:rPr lang="fr-FR" dirty="0"/>
              <a:t>Atteintes évocatrices: </a:t>
            </a:r>
          </a:p>
          <a:p>
            <a:pPr lvl="1"/>
            <a:r>
              <a:rPr lang="fr-FR" dirty="0">
                <a:solidFill>
                  <a:srgbClr val="FFFF00"/>
                </a:solidFill>
              </a:rPr>
              <a:t>Fx pyramidal </a:t>
            </a:r>
            <a:r>
              <a:rPr lang="fr-FR" dirty="0"/>
              <a:t>dans le tronc cérébral et </a:t>
            </a:r>
            <a:r>
              <a:rPr lang="fr-FR" dirty="0">
                <a:solidFill>
                  <a:srgbClr val="FFFF00"/>
                </a:solidFill>
              </a:rPr>
              <a:t>bras postérieur des capsules internes </a:t>
            </a:r>
            <a:r>
              <a:rPr lang="fr-FR" dirty="0">
                <a:solidFill>
                  <a:srgbClr val="FF0000"/>
                </a:solidFill>
              </a:rPr>
              <a:t>(&gt;75%) </a:t>
            </a:r>
            <a:r>
              <a:rPr lang="fr-FR" dirty="0"/>
              <a:t>en HS FLAIR parfois </a:t>
            </a:r>
            <a:r>
              <a:rPr lang="fr-FR" dirty="0">
                <a:solidFill>
                  <a:srgbClr val="FFFF00"/>
                </a:solidFill>
              </a:rPr>
              <a:t>cavitaire</a:t>
            </a:r>
          </a:p>
          <a:p>
            <a:pPr lvl="1"/>
            <a:r>
              <a:rPr lang="fr-FR" dirty="0">
                <a:solidFill>
                  <a:srgbClr val="FFFF00"/>
                </a:solidFill>
              </a:rPr>
              <a:t>Capsule externe </a:t>
            </a:r>
            <a:r>
              <a:rPr lang="fr-FR" dirty="0">
                <a:solidFill>
                  <a:srgbClr val="FF0000"/>
                </a:solidFill>
              </a:rPr>
              <a:t>(&gt;65%)</a:t>
            </a:r>
          </a:p>
          <a:p>
            <a:pPr lvl="1"/>
            <a:r>
              <a:rPr lang="fr-FR" dirty="0">
                <a:solidFill>
                  <a:srgbClr val="FFFF00"/>
                </a:solidFill>
              </a:rPr>
              <a:t>Lemnisque médian </a:t>
            </a:r>
            <a:r>
              <a:rPr lang="fr-FR" dirty="0">
                <a:solidFill>
                  <a:srgbClr val="FF0000"/>
                </a:solidFill>
              </a:rPr>
              <a:t>(&gt;90%)</a:t>
            </a:r>
          </a:p>
          <a:p>
            <a:r>
              <a:rPr lang="fr-FR" dirty="0">
                <a:solidFill>
                  <a:srgbClr val="FFFF00"/>
                </a:solidFill>
              </a:rPr>
              <a:t>Atrophie bulbaire et médullaire </a:t>
            </a:r>
            <a:r>
              <a:rPr lang="fr-FR" dirty="0">
                <a:solidFill>
                  <a:srgbClr val="FF0000"/>
                </a:solidFill>
              </a:rPr>
              <a:t>(100%)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Atrophie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8BB211-C524-BB60-C09D-5EB2DC4D06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113"/>
          <a:stretch/>
        </p:blipFill>
        <p:spPr>
          <a:xfrm>
            <a:off x="10009815" y="4765951"/>
            <a:ext cx="2182185" cy="208505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40D180F-94E8-7495-399B-9F56CEC460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395" r="64958"/>
          <a:stretch/>
        </p:blipFill>
        <p:spPr>
          <a:xfrm>
            <a:off x="9952143" y="2763803"/>
            <a:ext cx="2179528" cy="263003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1FB692B-9539-D5F0-9BB9-E8DD1055B00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434" r="7526"/>
          <a:stretch/>
        </p:blipFill>
        <p:spPr>
          <a:xfrm>
            <a:off x="10009815" y="159500"/>
            <a:ext cx="2179529" cy="2772189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EB6BA09-FDBB-5314-8939-466F1E4C3B1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4082"/>
          <a:stretch/>
        </p:blipFill>
        <p:spPr>
          <a:xfrm>
            <a:off x="9952143" y="2931689"/>
            <a:ext cx="2559199" cy="391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398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5EB14ACD-4596-470B-9720-2475C1D49D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3603" y="684446"/>
            <a:ext cx="3827564" cy="5308530"/>
          </a:xfr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99313DD-B561-460D-A762-2AACA74017B9}"/>
              </a:ext>
            </a:extLst>
          </p:cNvPr>
          <p:cNvSpPr txBox="1"/>
          <p:nvPr/>
        </p:nvSpPr>
        <p:spPr>
          <a:xfrm>
            <a:off x="4772417" y="2923212"/>
            <a:ext cx="62969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8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Merci de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28963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9F329DD-1F5D-4076-9431-35880930A3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59" t="52043" r="66216"/>
          <a:stretch/>
        </p:blipFill>
        <p:spPr>
          <a:xfrm>
            <a:off x="0" y="3569110"/>
            <a:ext cx="2739639" cy="32888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10F3098-B18A-4BD9-8FF6-E45FEF4108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674"/>
          <a:stretch/>
        </p:blipFill>
        <p:spPr>
          <a:xfrm>
            <a:off x="2948323" y="0"/>
            <a:ext cx="2739639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E121BAA-B09E-43A6-91B9-B452990FB5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59" r="66216" b="56201"/>
          <a:stretch/>
        </p:blipFill>
        <p:spPr>
          <a:xfrm>
            <a:off x="-1" y="0"/>
            <a:ext cx="2739639" cy="30037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E11A7E9-AD58-4D58-8017-62A6D48D3A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6646" y="-31685"/>
            <a:ext cx="4504312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9711D21-6F27-8A2F-4940-AF41319E2CBC}"/>
              </a:ext>
            </a:extLst>
          </p:cNvPr>
          <p:cNvSpPr/>
          <p:nvPr/>
        </p:nvSpPr>
        <p:spPr>
          <a:xfrm>
            <a:off x="431800" y="3067255"/>
            <a:ext cx="5029200" cy="425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1007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9F329DD-1F5D-4076-9431-35880930A3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59" t="52043" r="66216"/>
          <a:stretch/>
        </p:blipFill>
        <p:spPr>
          <a:xfrm>
            <a:off x="0" y="3569110"/>
            <a:ext cx="2739639" cy="32888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10F3098-B18A-4BD9-8FF6-E45FEF4108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674"/>
          <a:stretch/>
        </p:blipFill>
        <p:spPr>
          <a:xfrm>
            <a:off x="2948323" y="0"/>
            <a:ext cx="2739639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E121BAA-B09E-43A6-91B9-B452990FB5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59" r="66216" b="56201"/>
          <a:stretch/>
        </p:blipFill>
        <p:spPr>
          <a:xfrm>
            <a:off x="-1" y="0"/>
            <a:ext cx="2739639" cy="30037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F96ACBA-45D2-49D5-9D23-4DF75D6C10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6646" y="2016152"/>
            <a:ext cx="4469567" cy="23641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E428C02-7023-8124-14F1-9B80A7972B47}"/>
              </a:ext>
            </a:extLst>
          </p:cNvPr>
          <p:cNvSpPr/>
          <p:nvPr/>
        </p:nvSpPr>
        <p:spPr>
          <a:xfrm>
            <a:off x="431800" y="3067255"/>
            <a:ext cx="5029200" cy="425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186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9.05.2026_11.03.31_REC">
            <a:hlinkClick r:id="" action="ppaction://media"/>
            <a:extLst>
              <a:ext uri="{FF2B5EF4-FFF2-40B4-BE49-F238E27FC236}">
                <a16:creationId xmlns:a16="http://schemas.microsoft.com/office/drawing/2014/main" id="{A8A60836-DCD4-4A56-BF50-95FBE8A846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28625"/>
            <a:ext cx="121920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2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EFD0428-2372-4C96-A439-7F7239080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244"/>
            <a:ext cx="6096000" cy="218474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49264B0-3D6D-4EDD-B421-25E0617C7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983" y="1936095"/>
            <a:ext cx="6096000" cy="257682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210AE1A-0AAE-4003-BA93-E7EE1E0E7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5949" y="4306529"/>
            <a:ext cx="6179966" cy="255147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AB665F9-C7FB-DBE5-F0D3-86D0D23F8B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669" y="3709696"/>
            <a:ext cx="2443944" cy="22647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1C38E2E-D862-E1CC-A265-4459415802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2995" y="2177061"/>
            <a:ext cx="2171920" cy="23612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3FC62B7-2337-FA43-31F7-6BA6C72947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8948" y="981622"/>
            <a:ext cx="2087069" cy="202601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57106B4-7BA5-F439-50F3-FF8A2D1E88A3}"/>
              </a:ext>
            </a:extLst>
          </p:cNvPr>
          <p:cNvSpPr/>
          <p:nvPr/>
        </p:nvSpPr>
        <p:spPr>
          <a:xfrm>
            <a:off x="1795549" y="-47017"/>
            <a:ext cx="283767" cy="6905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8ABABC-A099-C020-40EA-CEA5408197CC}"/>
              </a:ext>
            </a:extLst>
          </p:cNvPr>
          <p:cNvSpPr/>
          <p:nvPr/>
        </p:nvSpPr>
        <p:spPr>
          <a:xfrm>
            <a:off x="3893118" y="-44244"/>
            <a:ext cx="283767" cy="6905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1547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7411F1-462F-4162-9027-208DF56B0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Au total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AB2456-3817-4237-B83A-A3EAA78D6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fr-FR" dirty="0"/>
          </a:p>
          <a:p>
            <a:r>
              <a:rPr lang="fr-FR" dirty="0"/>
              <a:t>AVC </a:t>
            </a:r>
            <a:r>
              <a:rPr lang="fr-FR" dirty="0" err="1"/>
              <a:t>capsulo</a:t>
            </a:r>
            <a:r>
              <a:rPr lang="fr-FR" dirty="0"/>
              <a:t> thalamique gauche récent</a:t>
            </a:r>
          </a:p>
          <a:p>
            <a:r>
              <a:rPr lang="fr-FR" dirty="0" err="1"/>
              <a:t>Leucoencéphalopathie</a:t>
            </a:r>
            <a:endParaRPr lang="fr-FR" dirty="0"/>
          </a:p>
          <a:p>
            <a:r>
              <a:rPr lang="fr-FR" dirty="0"/>
              <a:t>TTT bolus d’aspirine et double anti agrégation plaquettaire</a:t>
            </a:r>
          </a:p>
          <a:p>
            <a:r>
              <a:rPr lang="fr-FR" dirty="0"/>
              <a:t>Consultation de contrôle  : récupération du déficit initial mais  déficit mnésique qui se majore</a:t>
            </a:r>
          </a:p>
          <a:p>
            <a:endParaRPr lang="fr-FR" dirty="0"/>
          </a:p>
          <a:p>
            <a:r>
              <a:rPr lang="fr-FR" dirty="0"/>
              <a:t>Mécanisme : </a:t>
            </a:r>
          </a:p>
          <a:p>
            <a:pPr lvl="1"/>
            <a:r>
              <a:rPr lang="fr-FR" dirty="0"/>
              <a:t>Micro angiopathie hypertensive ? </a:t>
            </a:r>
          </a:p>
          <a:p>
            <a:pPr lvl="1"/>
            <a:r>
              <a:rPr lang="fr-FR" dirty="0"/>
              <a:t>Cardio embolique ? </a:t>
            </a:r>
          </a:p>
          <a:p>
            <a:pPr lvl="1"/>
            <a:r>
              <a:rPr lang="fr-FR" dirty="0"/>
              <a:t>Génétique ( CADASIL)?</a:t>
            </a:r>
          </a:p>
          <a:p>
            <a:pPr lvl="1"/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8267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599412-2F24-4301-91DB-0AE0242E5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524989" cy="1325563"/>
          </a:xfrm>
        </p:spPr>
        <p:txBody>
          <a:bodyPr/>
          <a:lstStyle/>
          <a:p>
            <a:r>
              <a:rPr lang="fr-FR" noProof="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Leucoencéphalopathie</a:t>
            </a:r>
            <a:r>
              <a:rPr lang="fr-FR" noProof="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vasculaire héréditaire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7D79A6-613C-4BBB-B602-F343AB8A8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86786" cy="4351338"/>
          </a:xfrm>
        </p:spPr>
        <p:txBody>
          <a:bodyPr/>
          <a:lstStyle/>
          <a:p>
            <a:pPr marL="0" indent="0">
              <a:buNone/>
            </a:pPr>
            <a:r>
              <a:rPr lang="fr-FR" noProof="0" dirty="0"/>
              <a:t>Recherche de mutations des gènes responsables de </a:t>
            </a:r>
            <a:r>
              <a:rPr lang="fr-FR" noProof="0" dirty="0" err="1"/>
              <a:t>leucoencéphalopathie</a:t>
            </a:r>
            <a:r>
              <a:rPr lang="fr-FR" noProof="0" dirty="0"/>
              <a:t> vasculaire héréditaire de l'adulte</a:t>
            </a:r>
          </a:p>
          <a:p>
            <a:pPr>
              <a:buFont typeface="Wingdings" pitchFamily="2" charset="2"/>
              <a:buChar char="Ø"/>
            </a:pPr>
            <a:r>
              <a:rPr lang="fr-FR" noProof="0" dirty="0"/>
              <a:t> Pas de mutations NOTCH3 - COL4A1 – TREX1…</a:t>
            </a:r>
          </a:p>
          <a:p>
            <a:pPr marL="0" indent="0">
              <a:buNone/>
            </a:pP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614976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1E31E-8171-637D-D012-770354098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4DA0AD-CE85-275C-EB54-A00BD4FB4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524989" cy="1325563"/>
          </a:xfrm>
        </p:spPr>
        <p:txBody>
          <a:bodyPr/>
          <a:lstStyle/>
          <a:p>
            <a:r>
              <a:rPr lang="fr-FR" noProof="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Leucoencéphalopathie</a:t>
            </a:r>
            <a:r>
              <a:rPr lang="fr-FR" noProof="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vasculaire héréditaire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5F68BE-3C67-8909-A08C-ED7EA037D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8678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noProof="0" dirty="0"/>
              <a:t>Recherche de mutations des gènes responsables de </a:t>
            </a:r>
            <a:r>
              <a:rPr lang="fr-FR" noProof="0" dirty="0" err="1"/>
              <a:t>leucoencéphalopathie</a:t>
            </a:r>
            <a:r>
              <a:rPr lang="fr-FR" noProof="0" dirty="0"/>
              <a:t> vasculaire héréditaire de l'adulte</a:t>
            </a:r>
          </a:p>
          <a:p>
            <a:pPr>
              <a:buFont typeface="Wingdings" pitchFamily="2" charset="2"/>
              <a:buChar char="Ø"/>
            </a:pPr>
            <a:r>
              <a:rPr lang="fr-FR" dirty="0"/>
              <a:t> Pas de mutations NOTCH3 - COL4A1 – TREX1…</a:t>
            </a:r>
            <a:endParaRPr lang="fr-FR" noProof="0" dirty="0"/>
          </a:p>
          <a:p>
            <a:pPr>
              <a:buFont typeface="Wingdings" pitchFamily="2" charset="2"/>
              <a:buChar char="Ø"/>
            </a:pPr>
            <a:r>
              <a:rPr lang="fr-FR" dirty="0"/>
              <a:t> Deux</a:t>
            </a:r>
            <a:r>
              <a:rPr lang="fr-FR" noProof="0" dirty="0"/>
              <a:t> variations pathogènes du </a:t>
            </a:r>
            <a:r>
              <a:rPr lang="fr-FR" noProof="0" dirty="0">
                <a:solidFill>
                  <a:srgbClr val="FFFF00"/>
                </a:solidFill>
              </a:rPr>
              <a:t>gène GBE1: maladie à </a:t>
            </a:r>
            <a:r>
              <a:rPr lang="fr-FR" noProof="0" dirty="0" err="1">
                <a:solidFill>
                  <a:srgbClr val="FFFF00"/>
                </a:solidFill>
              </a:rPr>
              <a:t>polyglucosans</a:t>
            </a:r>
            <a:endParaRPr lang="fr-FR" noProof="0" dirty="0">
              <a:solidFill>
                <a:srgbClr val="FFFF00"/>
              </a:solidFill>
            </a:endParaRPr>
          </a:p>
          <a:p>
            <a:pPr lvl="1"/>
            <a:r>
              <a:rPr lang="fr-FR" noProof="0" dirty="0"/>
              <a:t>Maladie de stockage du glycogène chez l’adulte avec dépôt de corps de </a:t>
            </a:r>
            <a:r>
              <a:rPr lang="fr-FR" noProof="0" dirty="0" err="1"/>
              <a:t>polyglucosane</a:t>
            </a:r>
            <a:r>
              <a:rPr lang="fr-FR" noProof="0" dirty="0"/>
              <a:t> dans le système nerveux central et périphérique (mais aussi la peau, les muscles..)</a:t>
            </a:r>
          </a:p>
          <a:p>
            <a:pPr lvl="1"/>
            <a:r>
              <a:rPr lang="fr-FR" noProof="0" dirty="0"/>
              <a:t>Dysfonctionnement des motoneurones sup et </a:t>
            </a:r>
            <a:r>
              <a:rPr lang="fr-FR" noProof="0" dirty="0" err="1"/>
              <a:t>inf</a:t>
            </a:r>
            <a:endParaRPr lang="fr-FR" noProof="0" dirty="0"/>
          </a:p>
          <a:p>
            <a:pPr lvl="1"/>
            <a:r>
              <a:rPr lang="fr-FR" noProof="0" dirty="0"/>
              <a:t>Polyneuropathies</a:t>
            </a:r>
          </a:p>
        </p:txBody>
      </p:sp>
    </p:spTree>
    <p:extLst>
      <p:ext uri="{BB962C8B-B14F-4D97-AF65-F5344CB8AC3E}">
        <p14:creationId xmlns:p14="http://schemas.microsoft.com/office/powerpoint/2010/main" val="5502077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BA7E1BA8-61A2-48BE-B488-9015B911A8BA}"/>
</file>

<file path=customXml/itemProps2.xml><?xml version="1.0" encoding="utf-8"?>
<ds:datastoreItem xmlns:ds="http://schemas.openxmlformats.org/officeDocument/2006/customXml" ds:itemID="{476B8D52-7D60-4D05-99A8-3182E4266AFF}"/>
</file>

<file path=customXml/itemProps3.xml><?xml version="1.0" encoding="utf-8"?>
<ds:datastoreItem xmlns:ds="http://schemas.openxmlformats.org/officeDocument/2006/customXml" ds:itemID="{B0842ECA-75E1-4F67-8845-7114A885D683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1663</TotalTime>
  <Words>940</Words>
  <Application>Microsoft Macintosh PowerPoint</Application>
  <PresentationFormat>Grand écran</PresentationFormat>
  <Paragraphs>168</Paragraphs>
  <Slides>24</Slides>
  <Notes>17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Thème Office</vt:lpstr>
      <vt:lpstr>Cas clinique   Ateliers de neuroradiologie Nice 2026</vt:lpstr>
      <vt:lpstr>Cas clinique</vt:lpstr>
      <vt:lpstr>Présentation PowerPoint</vt:lpstr>
      <vt:lpstr>Présentation PowerPoint</vt:lpstr>
      <vt:lpstr>Présentation PowerPoint</vt:lpstr>
      <vt:lpstr>Présentation PowerPoint</vt:lpstr>
      <vt:lpstr>Au total</vt:lpstr>
      <vt:lpstr>Leucoencéphalopathie vasculaire héréditaire ?</vt:lpstr>
      <vt:lpstr>Leucoencéphalopathie vasculaire héréditaire ?</vt:lpstr>
      <vt:lpstr>Maladie à polyglucosan de l’adulte</vt:lpstr>
      <vt:lpstr>Maladie à polyglucosan de l’adulte</vt:lpstr>
      <vt:lpstr>Présentation PowerPoint</vt:lpstr>
      <vt:lpstr>Maladie à polyglucosan de l’adulte</vt:lpstr>
      <vt:lpstr>Maladie à polyglucosan de l’adulte</vt:lpstr>
      <vt:lpstr>Maladie à polyglucosan de l’adulte</vt:lpstr>
      <vt:lpstr>Maladie à polyglucosan de l’adulte</vt:lpstr>
      <vt:lpstr>Maladie à polyglucosan de l’adulte</vt:lpstr>
      <vt:lpstr>Présentation PowerPoint</vt:lpstr>
      <vt:lpstr>Présentation PowerPoint</vt:lpstr>
      <vt:lpstr>Présentation PowerPoint</vt:lpstr>
      <vt:lpstr>Maladie à polyglucosan de l’adulte</vt:lpstr>
      <vt:lpstr>Conclusion   Maladie à polyglucosan de l’adulte  </vt:lpstr>
      <vt:lpstr>Conclusion   Maladie à polyglucosan de l’adulte 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OLLIVIER Morgan</dc:creator>
  <cp:lastModifiedBy>Morgan OLLIVIER</cp:lastModifiedBy>
  <cp:revision>61</cp:revision>
  <dcterms:created xsi:type="dcterms:W3CDTF">2025-06-23T16:40:02Z</dcterms:created>
  <dcterms:modified xsi:type="dcterms:W3CDTF">2026-05-25T18:02:02Z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