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5"/>
  </p:notesMasterIdLst>
  <p:sldIdLst>
    <p:sldId id="256" r:id="rId2"/>
    <p:sldId id="354" r:id="rId3"/>
    <p:sldId id="257" r:id="rId4"/>
    <p:sldId id="258" r:id="rId5"/>
    <p:sldId id="260" r:id="rId6"/>
    <p:sldId id="263" r:id="rId7"/>
    <p:sldId id="262" r:id="rId8"/>
    <p:sldId id="280" r:id="rId9"/>
    <p:sldId id="281" r:id="rId10"/>
    <p:sldId id="282" r:id="rId11"/>
    <p:sldId id="343" r:id="rId12"/>
    <p:sldId id="259" r:id="rId13"/>
    <p:sldId id="261" r:id="rId14"/>
    <p:sldId id="266" r:id="rId15"/>
    <p:sldId id="267" r:id="rId16"/>
    <p:sldId id="342" r:id="rId17"/>
    <p:sldId id="273" r:id="rId18"/>
    <p:sldId id="270" r:id="rId19"/>
    <p:sldId id="272" r:id="rId20"/>
    <p:sldId id="271" r:id="rId21"/>
    <p:sldId id="344" r:id="rId22"/>
    <p:sldId id="274" r:id="rId23"/>
    <p:sldId id="275" r:id="rId24"/>
    <p:sldId id="276" r:id="rId25"/>
    <p:sldId id="277" r:id="rId26"/>
    <p:sldId id="278" r:id="rId27"/>
    <p:sldId id="279" r:id="rId28"/>
    <p:sldId id="283" r:id="rId29"/>
    <p:sldId id="284" r:id="rId30"/>
    <p:sldId id="285" r:id="rId31"/>
    <p:sldId id="319" r:id="rId32"/>
    <p:sldId id="320" r:id="rId33"/>
    <p:sldId id="286" r:id="rId34"/>
    <p:sldId id="291" r:id="rId35"/>
    <p:sldId id="321" r:id="rId36"/>
    <p:sldId id="292" r:id="rId37"/>
    <p:sldId id="293" r:id="rId38"/>
    <p:sldId id="294" r:id="rId39"/>
    <p:sldId id="295" r:id="rId40"/>
    <p:sldId id="296" r:id="rId41"/>
    <p:sldId id="287" r:id="rId42"/>
    <p:sldId id="288" r:id="rId43"/>
    <p:sldId id="290" r:id="rId44"/>
    <p:sldId id="297" r:id="rId45"/>
    <p:sldId id="298" r:id="rId46"/>
    <p:sldId id="300" r:id="rId47"/>
    <p:sldId id="322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5" r:id="rId62"/>
    <p:sldId id="316" r:id="rId63"/>
    <p:sldId id="317" r:id="rId64"/>
    <p:sldId id="318" r:id="rId65"/>
    <p:sldId id="323" r:id="rId66"/>
    <p:sldId id="327" r:id="rId67"/>
    <p:sldId id="325" r:id="rId68"/>
    <p:sldId id="326" r:id="rId69"/>
    <p:sldId id="324" r:id="rId70"/>
    <p:sldId id="328" r:id="rId71"/>
    <p:sldId id="329" r:id="rId72"/>
    <p:sldId id="330" r:id="rId73"/>
    <p:sldId id="332" r:id="rId74"/>
    <p:sldId id="331" r:id="rId75"/>
    <p:sldId id="345" r:id="rId76"/>
    <p:sldId id="333" r:id="rId77"/>
    <p:sldId id="334" r:id="rId78"/>
    <p:sldId id="335" r:id="rId79"/>
    <p:sldId id="337" r:id="rId80"/>
    <p:sldId id="338" r:id="rId81"/>
    <p:sldId id="339" r:id="rId82"/>
    <p:sldId id="340" r:id="rId83"/>
    <p:sldId id="346" r:id="rId84"/>
    <p:sldId id="347" r:id="rId85"/>
    <p:sldId id="356" r:id="rId86"/>
    <p:sldId id="348" r:id="rId87"/>
    <p:sldId id="349" r:id="rId88"/>
    <p:sldId id="350" r:id="rId89"/>
    <p:sldId id="351" r:id="rId90"/>
    <p:sldId id="352" r:id="rId91"/>
    <p:sldId id="353" r:id="rId92"/>
    <p:sldId id="357" r:id="rId93"/>
    <p:sldId id="355" r:id="rId94"/>
  </p:sldIdLst>
  <p:sldSz cx="12192000" cy="6858000"/>
  <p:notesSz cx="6858000" cy="9144000"/>
  <p:embeddedFontLst>
    <p:embeddedFont>
      <p:font typeface="Aptos Narrow" panose="020B0004020202020204" pitchFamily="34" charset="0"/>
      <p:regular r:id="rId96"/>
      <p:bold r:id="rId97"/>
      <p:italic r:id="rId98"/>
      <p:boldItalic r:id="rId99"/>
    </p:embeddedFont>
    <p:embeddedFont>
      <p:font typeface="Arial Black" panose="020B0A04020102020204" pitchFamily="34" charset="0"/>
      <p:bold r:id="rId100"/>
    </p:embeddedFont>
    <p:embeddedFont>
      <p:font typeface="Constantia" panose="02030602050306030303" pitchFamily="18" charset="0"/>
      <p:regular r:id="rId101"/>
      <p:bold r:id="rId102"/>
      <p:italic r:id="rId103"/>
      <p:boldItalic r:id="rId104"/>
    </p:embeddedFont>
    <p:embeddedFont>
      <p:font typeface="Garamond" panose="02020404030301010803" pitchFamily="18" charset="0"/>
      <p:regular r:id="rId105"/>
      <p:bold r:id="rId106"/>
      <p:italic r:id="rId107"/>
    </p:embeddedFont>
    <p:embeddedFont>
      <p:font typeface="Tahoma" panose="020B0604030504040204" pitchFamily="34" charset="0"/>
      <p:regular r:id="rId108"/>
      <p:bold r:id="rId109"/>
    </p:embeddedFont>
    <p:embeddedFont>
      <p:font typeface="Wingdings 2" panose="05020102010507070707" pitchFamily="18" charset="2"/>
      <p:regular r:id="rId11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5383D"/>
    <a:srgbClr val="3473BB"/>
    <a:srgbClr val="E8E8E8"/>
    <a:srgbClr val="F0F0F0"/>
    <a:srgbClr val="FEC226"/>
    <a:srgbClr val="FFE8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9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customXml" Target="../customXml/item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font" Target="fonts/font12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7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118" Type="http://schemas.openxmlformats.org/officeDocument/2006/relationships/customXml" Target="../customXml/item3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8.fntdata"/><Relationship Id="rId108" Type="http://schemas.openxmlformats.org/officeDocument/2006/relationships/font" Target="fonts/font13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font" Target="fonts/font4.fntdata"/><Relationship Id="rId10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4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2.fntdata"/><Relationship Id="rId104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15.fntdata"/><Relationship Id="rId115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5.fntdata"/><Relationship Id="rId105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font" Target="fonts/font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I, Laure" userId="e3d7f8da-bbc0-41ba-856f-ea79b4faef1d" providerId="ADAL" clId="{D2366AE3-F4F5-438C-8A35-E6ED35C60438}"/>
    <pc:docChg chg="undo custSel addSld modSld sldOrd">
      <pc:chgData name="MAGNI, Laure" userId="e3d7f8da-bbc0-41ba-856f-ea79b4faef1d" providerId="ADAL" clId="{D2366AE3-F4F5-438C-8A35-E6ED35C60438}" dt="2026-05-23T13:41:40.359" v="168" actId="478"/>
      <pc:docMkLst>
        <pc:docMk/>
      </pc:docMkLst>
      <pc:sldChg chg="addSp delSp modSp mod delAnim">
        <pc:chgData name="MAGNI, Laure" userId="e3d7f8da-bbc0-41ba-856f-ea79b4faef1d" providerId="ADAL" clId="{D2366AE3-F4F5-438C-8A35-E6ED35C60438}" dt="2026-05-23T13:33:58.016" v="113" actId="14100"/>
        <pc:sldMkLst>
          <pc:docMk/>
          <pc:sldMk cId="1751533351" sldId="256"/>
        </pc:sldMkLst>
        <pc:picChg chg="add mod">
          <ac:chgData name="MAGNI, Laure" userId="e3d7f8da-bbc0-41ba-856f-ea79b4faef1d" providerId="ADAL" clId="{D2366AE3-F4F5-438C-8A35-E6ED35C60438}" dt="2026-05-23T13:33:54.590" v="112" actId="1076"/>
          <ac:picMkLst>
            <pc:docMk/>
            <pc:sldMk cId="1751533351" sldId="256"/>
            <ac:picMk id="4" creationId="{4FCA9DD6-D4FE-7B45-3250-B71C9B2F1A93}"/>
          </ac:picMkLst>
        </pc:picChg>
        <pc:picChg chg="mod">
          <ac:chgData name="MAGNI, Laure" userId="e3d7f8da-bbc0-41ba-856f-ea79b4faef1d" providerId="ADAL" clId="{D2366AE3-F4F5-438C-8A35-E6ED35C60438}" dt="2026-05-23T13:33:58.016" v="113" actId="14100"/>
          <ac:picMkLst>
            <pc:docMk/>
            <pc:sldMk cId="1751533351" sldId="256"/>
            <ac:picMk id="1036" creationId="{BAD96CB4-4575-1B13-99E6-959EE1673C2B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1:05.105" v="56" actId="478"/>
        <pc:sldMkLst>
          <pc:docMk/>
          <pc:sldMk cId="3517954400" sldId="257"/>
        </pc:sldMkLst>
        <pc:picChg chg="mod">
          <ac:chgData name="MAGNI, Laure" userId="e3d7f8da-bbc0-41ba-856f-ea79b4faef1d" providerId="ADAL" clId="{D2366AE3-F4F5-438C-8A35-E6ED35C60438}" dt="2026-05-23T13:21:23.102" v="8" actId="1037"/>
          <ac:picMkLst>
            <pc:docMk/>
            <pc:sldMk cId="3517954400" sldId="257"/>
            <ac:picMk id="21" creationId="{B7FE7B0A-76E2-5980-D054-AD82042E18F0}"/>
          </ac:picMkLst>
        </pc:picChg>
        <pc:picChg chg="add mod">
          <ac:chgData name="MAGNI, Laure" userId="e3d7f8da-bbc0-41ba-856f-ea79b4faef1d" providerId="ADAL" clId="{D2366AE3-F4F5-438C-8A35-E6ED35C60438}" dt="2026-05-23T13:31:02.845" v="55" actId="167"/>
          <ac:picMkLst>
            <pc:docMk/>
            <pc:sldMk cId="3517954400" sldId="257"/>
            <ac:picMk id="25" creationId="{063A2CBF-6454-91EE-E345-7C78775B47E3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41:40.359" v="168" actId="478"/>
        <pc:sldMkLst>
          <pc:docMk/>
          <pc:sldMk cId="1550863094" sldId="258"/>
        </pc:sldMkLst>
      </pc:sldChg>
      <pc:sldChg chg="addSp delSp modSp mod">
        <pc:chgData name="MAGNI, Laure" userId="e3d7f8da-bbc0-41ba-856f-ea79b4faef1d" providerId="ADAL" clId="{D2366AE3-F4F5-438C-8A35-E6ED35C60438}" dt="2026-05-23T13:31:14.791" v="59" actId="167"/>
        <pc:sldMkLst>
          <pc:docMk/>
          <pc:sldMk cId="2320040882" sldId="259"/>
        </pc:sldMkLst>
        <pc:picChg chg="add mod">
          <ac:chgData name="MAGNI, Laure" userId="e3d7f8da-bbc0-41ba-856f-ea79b4faef1d" providerId="ADAL" clId="{D2366AE3-F4F5-438C-8A35-E6ED35C60438}" dt="2026-05-23T13:31:14.791" v="59" actId="167"/>
          <ac:picMkLst>
            <pc:docMk/>
            <pc:sldMk cId="2320040882" sldId="259"/>
            <ac:picMk id="26" creationId="{181626E6-94CB-D5A9-4E14-C32706EBF4C3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1:25.618" v="62" actId="167"/>
        <pc:sldMkLst>
          <pc:docMk/>
          <pc:sldMk cId="4075856861" sldId="273"/>
        </pc:sldMkLst>
        <pc:picChg chg="add mod">
          <ac:chgData name="MAGNI, Laure" userId="e3d7f8da-bbc0-41ba-856f-ea79b4faef1d" providerId="ADAL" clId="{D2366AE3-F4F5-438C-8A35-E6ED35C60438}" dt="2026-05-23T13:31:25.618" v="62" actId="167"/>
          <ac:picMkLst>
            <pc:docMk/>
            <pc:sldMk cId="4075856861" sldId="273"/>
            <ac:picMk id="22" creationId="{2725634C-4047-D269-A8BA-3155892F64BE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1:36.922" v="66" actId="167"/>
        <pc:sldMkLst>
          <pc:docMk/>
          <pc:sldMk cId="425134868" sldId="274"/>
        </pc:sldMkLst>
        <pc:picChg chg="add mod">
          <ac:chgData name="MAGNI, Laure" userId="e3d7f8da-bbc0-41ba-856f-ea79b4faef1d" providerId="ADAL" clId="{D2366AE3-F4F5-438C-8A35-E6ED35C60438}" dt="2026-05-23T13:31:36.922" v="66" actId="167"/>
          <ac:picMkLst>
            <pc:docMk/>
            <pc:sldMk cId="425134868" sldId="274"/>
            <ac:picMk id="23" creationId="{17DA20BA-CDC4-E8EF-CC91-30E1350CFF71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1:59.976" v="70" actId="167"/>
        <pc:sldMkLst>
          <pc:docMk/>
          <pc:sldMk cId="3933590353" sldId="279"/>
        </pc:sldMkLst>
        <pc:picChg chg="add mod">
          <ac:chgData name="MAGNI, Laure" userId="e3d7f8da-bbc0-41ba-856f-ea79b4faef1d" providerId="ADAL" clId="{D2366AE3-F4F5-438C-8A35-E6ED35C60438}" dt="2026-05-23T13:31:59.976" v="70" actId="167"/>
          <ac:picMkLst>
            <pc:docMk/>
            <pc:sldMk cId="3933590353" sldId="279"/>
            <ac:picMk id="22" creationId="{74D6FE9F-457F-26FC-2853-23477D8B25C3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08.889" v="73" actId="167"/>
        <pc:sldMkLst>
          <pc:docMk/>
          <pc:sldMk cId="3186882851" sldId="286"/>
        </pc:sldMkLst>
        <pc:picChg chg="add mod">
          <ac:chgData name="MAGNI, Laure" userId="e3d7f8da-bbc0-41ba-856f-ea79b4faef1d" providerId="ADAL" clId="{D2366AE3-F4F5-438C-8A35-E6ED35C60438}" dt="2026-05-23T13:32:08.889" v="73" actId="167"/>
          <ac:picMkLst>
            <pc:docMk/>
            <pc:sldMk cId="3186882851" sldId="286"/>
            <ac:picMk id="24" creationId="{77DAA2C7-11AE-D9A8-2860-7D60FAC0BA35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18.158" v="76" actId="167"/>
        <pc:sldMkLst>
          <pc:docMk/>
          <pc:sldMk cId="2510958978" sldId="295"/>
        </pc:sldMkLst>
        <pc:picChg chg="add mod">
          <ac:chgData name="MAGNI, Laure" userId="e3d7f8da-bbc0-41ba-856f-ea79b4faef1d" providerId="ADAL" clId="{D2366AE3-F4F5-438C-8A35-E6ED35C60438}" dt="2026-05-23T13:32:18.158" v="76" actId="167"/>
          <ac:picMkLst>
            <pc:docMk/>
            <pc:sldMk cId="2510958978" sldId="295"/>
            <ac:picMk id="21" creationId="{7002972E-80F6-B359-6575-8577973C456A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24.731" v="79" actId="167"/>
        <pc:sldMkLst>
          <pc:docMk/>
          <pc:sldMk cId="2111595692" sldId="297"/>
        </pc:sldMkLst>
        <pc:picChg chg="add mod">
          <ac:chgData name="MAGNI, Laure" userId="e3d7f8da-bbc0-41ba-856f-ea79b4faef1d" providerId="ADAL" clId="{D2366AE3-F4F5-438C-8A35-E6ED35C60438}" dt="2026-05-23T13:32:24.731" v="79" actId="167"/>
          <ac:picMkLst>
            <pc:docMk/>
            <pc:sldMk cId="2111595692" sldId="297"/>
            <ac:picMk id="21" creationId="{4032AB54-3244-24E6-56D7-336D1334709F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33.681" v="82" actId="167"/>
        <pc:sldMkLst>
          <pc:docMk/>
          <pc:sldMk cId="713562980" sldId="301"/>
        </pc:sldMkLst>
        <pc:picChg chg="add mod">
          <ac:chgData name="MAGNI, Laure" userId="e3d7f8da-bbc0-41ba-856f-ea79b4faef1d" providerId="ADAL" clId="{D2366AE3-F4F5-438C-8A35-E6ED35C60438}" dt="2026-05-23T13:32:33.681" v="82" actId="167"/>
          <ac:picMkLst>
            <pc:docMk/>
            <pc:sldMk cId="713562980" sldId="301"/>
            <ac:picMk id="22" creationId="{A938F430-6E19-32FD-9D7A-FEC360DDCD5C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42.996" v="87" actId="167"/>
        <pc:sldMkLst>
          <pc:docMk/>
          <pc:sldMk cId="2294830962" sldId="306"/>
        </pc:sldMkLst>
        <pc:picChg chg="add mod">
          <ac:chgData name="MAGNI, Laure" userId="e3d7f8da-bbc0-41ba-856f-ea79b4faef1d" providerId="ADAL" clId="{D2366AE3-F4F5-438C-8A35-E6ED35C60438}" dt="2026-05-23T13:32:42.996" v="87" actId="167"/>
          <ac:picMkLst>
            <pc:docMk/>
            <pc:sldMk cId="2294830962" sldId="306"/>
            <ac:picMk id="21" creationId="{B22F49E2-7FF7-CCD0-DD86-3565F29361F1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50.923" v="91" actId="167"/>
        <pc:sldMkLst>
          <pc:docMk/>
          <pc:sldMk cId="1527451688" sldId="310"/>
        </pc:sldMkLst>
        <pc:picChg chg="add mod">
          <ac:chgData name="MAGNI, Laure" userId="e3d7f8da-bbc0-41ba-856f-ea79b4faef1d" providerId="ADAL" clId="{D2366AE3-F4F5-438C-8A35-E6ED35C60438}" dt="2026-05-23T13:32:50.923" v="91" actId="167"/>
          <ac:picMkLst>
            <pc:docMk/>
            <pc:sldMk cId="1527451688" sldId="310"/>
            <ac:picMk id="21" creationId="{1E6DEEFF-4EE0-4F85-D8EF-182DE54127D1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2:57.927" v="94" actId="167"/>
        <pc:sldMkLst>
          <pc:docMk/>
          <pc:sldMk cId="2537571374" sldId="318"/>
        </pc:sldMkLst>
        <pc:picChg chg="add mod">
          <ac:chgData name="MAGNI, Laure" userId="e3d7f8da-bbc0-41ba-856f-ea79b4faef1d" providerId="ADAL" clId="{D2366AE3-F4F5-438C-8A35-E6ED35C60438}" dt="2026-05-23T13:32:57.927" v="94" actId="167"/>
          <ac:picMkLst>
            <pc:docMk/>
            <pc:sldMk cId="2537571374" sldId="318"/>
            <ac:picMk id="21" creationId="{3ABA8B1A-E3F4-32C2-AA80-122F0611D34F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3:05.186" v="97" actId="167"/>
        <pc:sldMkLst>
          <pc:docMk/>
          <pc:sldMk cId="1028895852" sldId="329"/>
        </pc:sldMkLst>
        <pc:picChg chg="add mod">
          <ac:chgData name="MAGNI, Laure" userId="e3d7f8da-bbc0-41ba-856f-ea79b4faef1d" providerId="ADAL" clId="{D2366AE3-F4F5-438C-8A35-E6ED35C60438}" dt="2026-05-23T13:33:05.186" v="97" actId="167"/>
          <ac:picMkLst>
            <pc:docMk/>
            <pc:sldMk cId="1028895852" sldId="329"/>
            <ac:picMk id="21" creationId="{826A9EF2-CD9C-358C-1778-1BC0D9A22C33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3:12.839" v="101" actId="167"/>
        <pc:sldMkLst>
          <pc:docMk/>
          <pc:sldMk cId="955804331" sldId="333"/>
        </pc:sldMkLst>
        <pc:picChg chg="add mod">
          <ac:chgData name="MAGNI, Laure" userId="e3d7f8da-bbc0-41ba-856f-ea79b4faef1d" providerId="ADAL" clId="{D2366AE3-F4F5-438C-8A35-E6ED35C60438}" dt="2026-05-23T13:33:12.839" v="101" actId="167"/>
          <ac:picMkLst>
            <pc:docMk/>
            <pc:sldMk cId="955804331" sldId="333"/>
            <ac:picMk id="21" creationId="{D1CFCCDF-D026-D899-B9CC-6A3A3F79E5A5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3:20.564" v="104" actId="167"/>
        <pc:sldMkLst>
          <pc:docMk/>
          <pc:sldMk cId="265859477" sldId="347"/>
        </pc:sldMkLst>
        <pc:picChg chg="add mod">
          <ac:chgData name="MAGNI, Laure" userId="e3d7f8da-bbc0-41ba-856f-ea79b4faef1d" providerId="ADAL" clId="{D2366AE3-F4F5-438C-8A35-E6ED35C60438}" dt="2026-05-23T13:33:20.564" v="104" actId="167"/>
          <ac:picMkLst>
            <pc:docMk/>
            <pc:sldMk cId="265859477" sldId="347"/>
            <ac:picMk id="23" creationId="{0809A002-9EF5-796C-0011-5991D661D079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3:29.505" v="108" actId="167"/>
        <pc:sldMkLst>
          <pc:docMk/>
          <pc:sldMk cId="3859307540" sldId="348"/>
        </pc:sldMkLst>
        <pc:picChg chg="add mod">
          <ac:chgData name="MAGNI, Laure" userId="e3d7f8da-bbc0-41ba-856f-ea79b4faef1d" providerId="ADAL" clId="{D2366AE3-F4F5-438C-8A35-E6ED35C60438}" dt="2026-05-23T13:33:29.505" v="108" actId="167"/>
          <ac:picMkLst>
            <pc:docMk/>
            <pc:sldMk cId="3859307540" sldId="348"/>
            <ac:picMk id="21" creationId="{70410F1F-229E-3E7B-7CB1-5C932280DC52}"/>
          </ac:picMkLst>
        </pc:picChg>
      </pc:sldChg>
      <pc:sldChg chg="addSp delSp modSp mod">
        <pc:chgData name="MAGNI, Laure" userId="e3d7f8da-bbc0-41ba-856f-ea79b4faef1d" providerId="ADAL" clId="{D2366AE3-F4F5-438C-8A35-E6ED35C60438}" dt="2026-05-23T13:38:52.586" v="166"/>
        <pc:sldMkLst>
          <pc:docMk/>
          <pc:sldMk cId="4002202647" sldId="354"/>
        </pc:sldMkLst>
        <pc:spChg chg="mod">
          <ac:chgData name="MAGNI, Laure" userId="e3d7f8da-bbc0-41ba-856f-ea79b4faef1d" providerId="ADAL" clId="{D2366AE3-F4F5-438C-8A35-E6ED35C60438}" dt="2026-05-23T13:38:52.586" v="166"/>
          <ac:spMkLst>
            <pc:docMk/>
            <pc:sldMk cId="4002202647" sldId="354"/>
            <ac:spMk id="7" creationId="{7F38EEA2-EE1F-A93C-DCE3-80CBD6772873}"/>
          </ac:spMkLst>
        </pc:spChg>
        <pc:spChg chg="add del">
          <ac:chgData name="MAGNI, Laure" userId="e3d7f8da-bbc0-41ba-856f-ea79b4faef1d" providerId="ADAL" clId="{D2366AE3-F4F5-438C-8A35-E6ED35C60438}" dt="2026-05-23T13:38:04.664" v="144" actId="478"/>
          <ac:spMkLst>
            <pc:docMk/>
            <pc:sldMk cId="4002202647" sldId="354"/>
            <ac:spMk id="53" creationId="{5383864B-DBE9-AE08-5804-C17709200821}"/>
          </ac:spMkLst>
        </pc:spChg>
        <pc:spChg chg="add mod">
          <ac:chgData name="MAGNI, Laure" userId="e3d7f8da-bbc0-41ba-856f-ea79b4faef1d" providerId="ADAL" clId="{D2366AE3-F4F5-438C-8A35-E6ED35C60438}" dt="2026-05-23T13:37:06.765" v="130"/>
          <ac:spMkLst>
            <pc:docMk/>
            <pc:sldMk cId="4002202647" sldId="354"/>
            <ac:spMk id="63" creationId="{AF3545FC-A10B-9291-B525-7D78969790F9}"/>
          </ac:spMkLst>
        </pc:spChg>
        <pc:spChg chg="add mod">
          <ac:chgData name="MAGNI, Laure" userId="e3d7f8da-bbc0-41ba-856f-ea79b4faef1d" providerId="ADAL" clId="{D2366AE3-F4F5-438C-8A35-E6ED35C60438}" dt="2026-05-23T13:38:38.908" v="163" actId="1038"/>
          <ac:spMkLst>
            <pc:docMk/>
            <pc:sldMk cId="4002202647" sldId="354"/>
            <ac:spMk id="1025" creationId="{9BF1DF5C-EAE7-9B4C-5B53-E6051E9AF063}"/>
          </ac:spMkLst>
        </pc:spChg>
        <pc:picChg chg="add del mod">
          <ac:chgData name="MAGNI, Laure" userId="e3d7f8da-bbc0-41ba-856f-ea79b4faef1d" providerId="ADAL" clId="{D2366AE3-F4F5-438C-8A35-E6ED35C60438}" dt="2026-05-23T13:37:49.721" v="138" actId="1076"/>
          <ac:picMkLst>
            <pc:docMk/>
            <pc:sldMk cId="4002202647" sldId="354"/>
            <ac:picMk id="10" creationId="{A9144450-3A11-681B-02DD-EA2729A9AB5C}"/>
          </ac:picMkLst>
        </pc:picChg>
        <pc:picChg chg="mod">
          <ac:chgData name="MAGNI, Laure" userId="e3d7f8da-bbc0-41ba-856f-ea79b4faef1d" providerId="ADAL" clId="{D2366AE3-F4F5-438C-8A35-E6ED35C60438}" dt="2026-05-23T13:38:38.908" v="163" actId="1038"/>
          <ac:picMkLst>
            <pc:docMk/>
            <pc:sldMk cId="4002202647" sldId="354"/>
            <ac:picMk id="11" creationId="{25C5FEB4-3DAB-394E-5A6A-5406D050C935}"/>
          </ac:picMkLst>
        </pc:picChg>
        <pc:picChg chg="add mod ord">
          <ac:chgData name="MAGNI, Laure" userId="e3d7f8da-bbc0-41ba-856f-ea79b4faef1d" providerId="ADAL" clId="{D2366AE3-F4F5-438C-8A35-E6ED35C60438}" dt="2026-05-23T13:36:48.958" v="124" actId="14100"/>
          <ac:picMkLst>
            <pc:docMk/>
            <pc:sldMk cId="4002202647" sldId="354"/>
            <ac:picMk id="62" creationId="{830FEBB2-0E70-84FF-03B3-FFB6F274A06A}"/>
          </ac:picMkLst>
        </pc:picChg>
      </pc:sldChg>
      <pc:sldChg chg="addSp modSp mod">
        <pc:chgData name="MAGNI, Laure" userId="e3d7f8da-bbc0-41ba-856f-ea79b4faef1d" providerId="ADAL" clId="{D2366AE3-F4F5-438C-8A35-E6ED35C60438}" dt="2026-05-23T13:18:38.607" v="1" actId="14100"/>
        <pc:sldMkLst>
          <pc:docMk/>
          <pc:sldMk cId="529101081" sldId="355"/>
        </pc:sldMkLst>
        <pc:picChg chg="add mod">
          <ac:chgData name="MAGNI, Laure" userId="e3d7f8da-bbc0-41ba-856f-ea79b4faef1d" providerId="ADAL" clId="{D2366AE3-F4F5-438C-8A35-E6ED35C60438}" dt="2026-05-23T13:18:38.607" v="1" actId="14100"/>
          <ac:picMkLst>
            <pc:docMk/>
            <pc:sldMk cId="529101081" sldId="355"/>
            <ac:picMk id="6" creationId="{7382745E-9D3D-98BF-CB0F-B9786C22E944}"/>
          </ac:picMkLst>
        </pc:picChg>
      </pc:sldChg>
      <pc:sldChg chg="addSp delSp modSp add mod ord modAnim">
        <pc:chgData name="MAGNI, Laure" userId="e3d7f8da-bbc0-41ba-856f-ea79b4faef1d" providerId="ADAL" clId="{D2366AE3-F4F5-438C-8A35-E6ED35C60438}" dt="2026-05-23T13:33:35.485" v="111" actId="167"/>
        <pc:sldMkLst>
          <pc:docMk/>
          <pc:sldMk cId="2430986436" sldId="357"/>
        </pc:sldMkLst>
        <pc:spChg chg="mod">
          <ac:chgData name="MAGNI, Laure" userId="e3d7f8da-bbc0-41ba-856f-ea79b4faef1d" providerId="ADAL" clId="{D2366AE3-F4F5-438C-8A35-E6ED35C60438}" dt="2026-05-23T13:23:44.482" v="29" actId="20577"/>
          <ac:spMkLst>
            <pc:docMk/>
            <pc:sldMk cId="2430986436" sldId="357"/>
            <ac:spMk id="3" creationId="{1C56A877-3FA5-1E7D-216B-75A98C99FF4B}"/>
          </ac:spMkLst>
        </pc:spChg>
        <pc:spChg chg="mod">
          <ac:chgData name="MAGNI, Laure" userId="e3d7f8da-bbc0-41ba-856f-ea79b4faef1d" providerId="ADAL" clId="{D2366AE3-F4F5-438C-8A35-E6ED35C60438}" dt="2026-05-23T13:23:22.562" v="19" actId="1076"/>
          <ac:spMkLst>
            <pc:docMk/>
            <pc:sldMk cId="2430986436" sldId="357"/>
            <ac:spMk id="7" creationId="{C989C319-E100-7F0A-C38A-A550530AF73F}"/>
          </ac:spMkLst>
        </pc:spChg>
        <pc:spChg chg="mod">
          <ac:chgData name="MAGNI, Laure" userId="e3d7f8da-bbc0-41ba-856f-ea79b4faef1d" providerId="ADAL" clId="{D2366AE3-F4F5-438C-8A35-E6ED35C60438}" dt="2026-05-23T13:22:57.566" v="15" actId="20577"/>
          <ac:spMkLst>
            <pc:docMk/>
            <pc:sldMk cId="2430986436" sldId="357"/>
            <ac:spMk id="16" creationId="{CD42D311-FF47-DFA2-1AC9-475D80F92B93}"/>
          </ac:spMkLst>
        </pc:spChg>
        <pc:grpChg chg="mod">
          <ac:chgData name="MAGNI, Laure" userId="e3d7f8da-bbc0-41ba-856f-ea79b4faef1d" providerId="ADAL" clId="{D2366AE3-F4F5-438C-8A35-E6ED35C60438}" dt="2026-05-23T13:23:36.387" v="21" actId="1076"/>
          <ac:grpSpMkLst>
            <pc:docMk/>
            <pc:sldMk cId="2430986436" sldId="357"/>
            <ac:grpSpMk id="6" creationId="{066F79EE-1F9F-AF7C-3108-A59031FC7AAC}"/>
          </ac:grpSpMkLst>
        </pc:grpChg>
        <pc:picChg chg="add mod">
          <ac:chgData name="MAGNI, Laure" userId="e3d7f8da-bbc0-41ba-856f-ea79b4faef1d" providerId="ADAL" clId="{D2366AE3-F4F5-438C-8A35-E6ED35C60438}" dt="2026-05-23T13:24:05.376" v="34" actId="1035"/>
          <ac:picMkLst>
            <pc:docMk/>
            <pc:sldMk cId="2430986436" sldId="357"/>
            <ac:picMk id="2" creationId="{FB027553-97F5-7338-6EC7-EEB81F8C8576}"/>
          </ac:picMkLst>
        </pc:picChg>
        <pc:picChg chg="add mod">
          <ac:chgData name="MAGNI, Laure" userId="e3d7f8da-bbc0-41ba-856f-ea79b4faef1d" providerId="ADAL" clId="{D2366AE3-F4F5-438C-8A35-E6ED35C60438}" dt="2026-05-23T13:33:35.485" v="111" actId="167"/>
          <ac:picMkLst>
            <pc:docMk/>
            <pc:sldMk cId="2430986436" sldId="357"/>
            <ac:picMk id="4" creationId="{F7D03C39-20AE-483A-A788-BFA59397EA51}"/>
          </ac:picMkLst>
        </pc:picChg>
        <pc:picChg chg="mod">
          <ac:chgData name="MAGNI, Laure" userId="e3d7f8da-bbc0-41ba-856f-ea79b4faef1d" providerId="ADAL" clId="{D2366AE3-F4F5-438C-8A35-E6ED35C60438}" dt="2026-05-23T13:23:22.562" v="19" actId="1076"/>
          <ac:picMkLst>
            <pc:docMk/>
            <pc:sldMk cId="2430986436" sldId="357"/>
            <ac:picMk id="8" creationId="{4D528662-0438-B011-3614-4D00A3CEE992}"/>
          </ac:picMkLst>
        </pc:picChg>
        <pc:picChg chg="mod">
          <ac:chgData name="MAGNI, Laure" userId="e3d7f8da-bbc0-41ba-856f-ea79b4faef1d" providerId="ADAL" clId="{D2366AE3-F4F5-438C-8A35-E6ED35C60438}" dt="2026-05-23T13:23:36.387" v="21" actId="1076"/>
          <ac:picMkLst>
            <pc:docMk/>
            <pc:sldMk cId="2430986436" sldId="357"/>
            <ac:picMk id="2050" creationId="{1DB239A6-F744-12F4-25D0-EEE06D002307}"/>
          </ac:picMkLst>
        </pc:picChg>
      </pc:sldChg>
    </pc:docChg>
  </pc:docChgLst>
  <pc:docChgLst>
    <pc:chgData name="Christophe Magni" userId="8ef8d287e2836264" providerId="LiveId" clId="{6CEAA282-2B2C-46C3-B143-7D259EBD9231}"/>
    <pc:docChg chg="modSld">
      <pc:chgData name="Christophe Magni" userId="8ef8d287e2836264" providerId="LiveId" clId="{6CEAA282-2B2C-46C3-B143-7D259EBD9231}" dt="2026-05-25T13:37:19.738" v="15" actId="20577"/>
      <pc:docMkLst>
        <pc:docMk/>
      </pc:docMkLst>
      <pc:sldChg chg="modSp mod">
        <pc:chgData name="Christophe Magni" userId="8ef8d287e2836264" providerId="LiveId" clId="{6CEAA282-2B2C-46C3-B143-7D259EBD9231}" dt="2026-05-25T13:27:15.201" v="13" actId="20577"/>
        <pc:sldMkLst>
          <pc:docMk/>
          <pc:sldMk cId="1751533351" sldId="256"/>
        </pc:sldMkLst>
        <pc:spChg chg="mod">
          <ac:chgData name="Christophe Magni" userId="8ef8d287e2836264" providerId="LiveId" clId="{6CEAA282-2B2C-46C3-B143-7D259EBD9231}" dt="2026-05-25T13:27:15.201" v="13" actId="20577"/>
          <ac:spMkLst>
            <pc:docMk/>
            <pc:sldMk cId="1751533351" sldId="256"/>
            <ac:spMk id="11" creationId="{CAFD64CA-AA69-9833-0240-7389DC5667B0}"/>
          </ac:spMkLst>
        </pc:spChg>
      </pc:sldChg>
      <pc:sldChg chg="modSp mod">
        <pc:chgData name="Christophe Magni" userId="8ef8d287e2836264" providerId="LiveId" clId="{6CEAA282-2B2C-46C3-B143-7D259EBD9231}" dt="2026-05-25T13:37:19.738" v="15" actId="20577"/>
        <pc:sldMkLst>
          <pc:docMk/>
          <pc:sldMk cId="3301488853" sldId="304"/>
        </pc:sldMkLst>
        <pc:spChg chg="mod">
          <ac:chgData name="Christophe Magni" userId="8ef8d287e2836264" providerId="LiveId" clId="{6CEAA282-2B2C-46C3-B143-7D259EBD9231}" dt="2026-05-25T13:37:19.738" v="15" actId="20577"/>
          <ac:spMkLst>
            <pc:docMk/>
            <pc:sldMk cId="3301488853" sldId="304"/>
            <ac:spMk id="7" creationId="{4B9FEFD3-7440-29E3-AD28-56A01F43F2AE}"/>
          </ac:spMkLst>
        </pc:spChg>
      </pc:sldChg>
      <pc:sldChg chg="modSp">
        <pc:chgData name="Christophe Magni" userId="8ef8d287e2836264" providerId="LiveId" clId="{6CEAA282-2B2C-46C3-B143-7D259EBD9231}" dt="2026-05-24T13:35:44.847" v="1" actId="20577"/>
        <pc:sldMkLst>
          <pc:docMk/>
          <pc:sldMk cId="3859307540" sldId="348"/>
        </pc:sldMkLst>
        <pc:spChg chg="mod">
          <ac:chgData name="Christophe Magni" userId="8ef8d287e2836264" providerId="LiveId" clId="{6CEAA282-2B2C-46C3-B143-7D259EBD9231}" dt="2026-05-24T13:35:44.847" v="1" actId="20577"/>
          <ac:spMkLst>
            <pc:docMk/>
            <pc:sldMk cId="3859307540" sldId="348"/>
            <ac:spMk id="7" creationId="{D7C6A5AD-2A91-17DF-C7E0-6863A4528414}"/>
          </ac:spMkLst>
        </pc:spChg>
      </pc:sldChg>
      <pc:sldChg chg="modSp mod">
        <pc:chgData name="Christophe Magni" userId="8ef8d287e2836264" providerId="LiveId" clId="{6CEAA282-2B2C-46C3-B143-7D259EBD9231}" dt="2026-05-24T13:36:13.862" v="3" actId="20577"/>
        <pc:sldMkLst>
          <pc:docMk/>
          <pc:sldMk cId="2430986436" sldId="357"/>
        </pc:sldMkLst>
        <pc:spChg chg="mod">
          <ac:chgData name="Christophe Magni" userId="8ef8d287e2836264" providerId="LiveId" clId="{6CEAA282-2B2C-46C3-B143-7D259EBD9231}" dt="2026-05-24T13:36:13.862" v="3" actId="20577"/>
          <ac:spMkLst>
            <pc:docMk/>
            <pc:sldMk cId="2430986436" sldId="357"/>
            <ac:spMk id="7" creationId="{C989C319-E100-7F0A-C38A-A550530AF7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7C546-E9BB-423E-A9C0-C892F1A7B889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74C28-70E1-4965-9D06-06D6CC77A7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554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702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8D722-7A07-CEB5-420B-5547E110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885A87-5019-5A91-A84B-E178E934F0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7AA4B96-9047-2565-C882-6D0C4CD6B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5A6EDF-9728-D4AF-4026-6DD83A452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198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88356-F6EB-CC40-491C-31E42C58C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DC2E32-7B4D-84F1-1918-EB65F4D7A1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A90C1F-7398-4F08-36F2-8CD4218B5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4159E3-2BC5-C8D0-E508-2E8585BE20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390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32F6F-9716-8B8E-D4AB-AD3467166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95AD03-48FE-B95A-B17F-9D828FBD9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E878F57-4F1A-74A5-4A6B-A8A084CAA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F4CA72-2539-C774-2E02-57C0D2349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509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64C05-62FB-3784-290E-02DA4BB06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ADEF90-6219-77C6-8856-BE3C4FB91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DBF075-758F-74C5-4F80-3EA5B7D62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24824E-BC6D-836F-AA88-B7309E7B7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332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20AEF-F7F7-225D-AF00-55A1F58C0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A632E7F-A1BC-459C-C98A-0FC772139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980F4F4-87C8-4AA4-DCC0-D702A6E6C8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CBC7F1-7768-8633-C353-D1A668B08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845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5191B-EC07-2463-7B63-EF63E9378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A5FB45-B8A7-B7B5-FBCC-141597E93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4E80B5-C093-1D6D-6E7B-4A5BFF646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CB4A70-1B1E-5690-F28E-9ED1D5706C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47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8B201-A52E-F80E-0639-7F98AF3CF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F09B35-D6F7-B7DD-E55A-B29BD8946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0DB5E56-A541-DE82-FDB4-0D5BD98BA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BABE80-EA4F-E950-3677-39EB1CBAE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341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030F8-8EE6-C0BB-B9B1-191DA68C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4A4DA5-CA27-108D-939A-5F68382E6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05104FB-8324-30BA-A0FE-DCCDCCD35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E322F8-70A0-A259-D765-CC2DE4A9D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19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11356-A543-A83C-8E56-7D97A742B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D8DC3F-7CE3-535A-EA6E-FBC997103A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056C7C-C816-D122-587D-F7596FD90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A6DDF2-4F74-C5A4-F4AA-B920274B49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0994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D50AB-2171-390E-062F-592DD95A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C4E6EB-949C-BBB8-9E6A-44945D1BE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ED9EF5-ABE3-96AF-E1A3-6CA4104B9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BC31BE-655D-7C08-866E-F95576602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71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3404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AD133-1339-5C23-CA38-AB7BB74DF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BDBA98-644A-CA7F-DBE3-2889ECD39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41882C-9D0A-61E6-CC41-74290EADF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D4B664-8069-50F4-DF2A-08F8E50B3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534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368EF-0549-1247-C740-2B4A29ED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28A0B10-1BB4-5BEF-D9DE-62964E4E0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42EA323-0488-EA1F-8F7A-3FD799611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B63349-C635-B439-2CBA-DBB483F2E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587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8EE9-F73B-37F6-88DF-5D51DF430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7242C-7119-0536-11CC-D2BE71ECF5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1DD1785-2DC3-73A3-8A19-7395BD5A2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DB06BF-3682-BD9A-CAAF-29C6FF2DE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201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4173-C0E4-200D-2F8E-E5CE637DD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723370-7170-7F24-E89F-D785FBEE3D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B8E548C-76E6-1CC4-7EEB-F9D26DAFD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B8D3A1-C5B2-8EDF-4F7B-DA95901201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980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9F310-CD08-9CB7-B062-4FD358DE5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8065B8-8E20-8AC4-8AD9-371897F91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981FD2-F8CB-801A-DB91-CFCD07AFF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2AEC13-E3C7-2269-7A8B-A7710C663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5620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92740-F9B3-7AFB-8284-633002AD5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19CC35-AD1A-9E23-698A-F7188F096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235F8A-00C8-485C-6115-05ADF2484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1880CD-77F2-965A-87B4-A546D17EE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7291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9C59A-C2FA-6D76-5086-155C37BAE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61D44E-6639-B4AE-5382-BC105FD3D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8B5B85-FEF3-C143-8A05-0A12F5ED1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1D31CE-8FB7-8E84-8E2A-BC29A093F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1723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7BD12-24D2-ED81-A1DE-9262138C0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0DDFC43-2560-2C49-BB20-2DE8C932A1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6765B3-B291-03D2-837D-26DF8FD760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C72B0B-2EE4-7B73-911E-9AF3E16C6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981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232DF-6776-7D95-293E-264BC67F6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990B7D-8398-C94C-287B-9285F2EEA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BEB16D-EDBB-694C-B5AA-732708EB1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1544F8-1A3B-771D-0B35-8DC8925A2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4455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F4C01-1016-5CD4-9EA9-FCAE3A18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D9E3366-35AF-D0F8-AFFD-D6B4027B4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3440AB5-6155-C47F-A9F7-C4D5E5F93E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B0B4AF-BA45-5070-822D-943FA25853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486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864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C0D0C-BFAB-D4A7-BD16-B544CD06A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C0CBCA-66FB-27D4-DB31-2AE1BD31E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B71228-53D1-E5F7-7A23-94716B4D3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DDEBED-CEE9-549D-6219-7AB3F6012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6477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1B305-399F-C601-2F98-EDE3FE4CC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523ED37-94AD-38E5-9D64-B1A959FAE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80287F-F93F-7FB0-04F6-299536EC5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7AEF14-C961-C553-E29D-0B2A1A7947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038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059A7-970B-B4ED-D74F-8CC4AEB65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4DD8F6-82BF-01F9-3BD6-C412ED264D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402DDA8-1009-787A-D85B-BC73D07B4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24A8E6-BF01-2BAF-E107-8CA4F59807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3941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36B6F-0371-C69C-EAF9-1FF7FC10A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9DA825-A13B-7BC4-7F19-0B7AEC2C7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511DFF-1704-864F-6C1F-359FD3660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7F9D82-3E01-F3F6-B636-DEAFFF29DD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5566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94ED3-C876-4957-2910-CC96FF79D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1367815-3E18-5D9F-99AA-D37DA8E78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6640267-3FF4-BEAF-FEE5-B30A6AD45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684988-DB9C-D2EA-5B45-8CB7FA89F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7420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A36DD-42AC-C649-FBD6-309787F26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FAD4B96-D3FE-4CA4-7F90-77E26DCE24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F110820-8463-A8B0-52CA-887B614AF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B932CF-C7CD-7844-7C74-596300A635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0583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35B31-8F84-D466-3B4B-9B649356B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75A5996-D3D8-58FC-55CE-E52FED024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FCC27F3-3A16-C1EA-053F-68F6A8C9A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ACBEC8-D877-283D-DF4B-6F091D727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9067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B425E-8AD6-FFDD-52D5-EE664B41A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39581F-1FE6-1AC5-AD9D-E7C3DB8CB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A1C223E-25D7-CAF4-9AF0-7B69F268B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FC56A6-3F33-9FC9-3258-061B980DD2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039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9C52D-D6D6-3610-D2E5-9FFA89B4B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58CD43-E5F1-E581-086F-E51A32C04A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84E5CD7-372D-F84F-57AC-B911CEBCD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5215E5-A031-D6F2-3174-011570AAF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9915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47F7-0106-B30F-B65B-07C3D3744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F2F505-E4BC-66AD-AAD9-B8172915E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212A4CA-FD5A-DE66-1885-BCDDB8CDA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C5809D-65B1-3164-CD9D-1CE27145F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442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7A141-8AFD-A9ED-94DD-1F5920805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C11418-B7E9-4AF0-7806-CC1C8F048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F803902-3571-1BA3-AD6D-5B05EDA2E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BC53A9-9E1A-2284-4253-8610BE644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7920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1DCDB-F3D9-CAF2-E2DF-C5F8945A8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6607207-7DE3-9791-9DB4-88BB5EFD0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419080-B01E-140B-1E80-7912234C0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465DD5-2659-9099-A7AF-54EC60F7E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7956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1D087-C05D-7417-E573-4F2BEA486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A34961-35D8-6AC3-9CD4-C689FC6AB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5D408CA-934C-57AF-4152-7109AFE1E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749C6C-76EA-349F-0D68-D14494402E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851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3AE75-F79F-A08C-9DE8-F1C80D3EC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E7F50F-70C2-672D-F6FA-95E85A60B2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CF164DE-9759-C8F6-3E45-992E8B5F1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092D81-524E-F648-5058-B976E40FD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227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6D702-FD93-3723-3B76-FB2256B8B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F95F33-1F1B-CA82-3244-8FD749441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B8ED90E-D528-9EE9-B81C-E660E9986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847E7F-8F1B-F1AA-C0E9-63E30E153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56382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3EDA7-3825-75CE-00EF-F509A84DD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D73757-F13A-2D74-566E-D4CE80E24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561C56-D732-DCC7-F0E9-8A5FD36AA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E0D7C3-E8FA-DFAE-0AE2-AB9236DEB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9461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FD148-5E0A-AF21-D4BB-1B01678C9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FC0F4C-2727-6D1E-19E9-3D34A227D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AA12C5F-E468-FA29-4479-85868718C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E14E3A-C64C-A0A5-D875-5E18D430FE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0458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A4EB2-FDC4-CBC8-27DA-21EC24647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A05AB4-285F-1759-E295-EF773C4A9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BD1F065-D172-304D-71AF-B1C47BE37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DA4FB7-DAF3-8ECD-5AB1-F9364F953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9004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D9E2F-9EA9-E34A-FBBC-5D752F46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D07D23-FCF6-FF99-2532-1BBB8705A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930BDC4-D238-AB25-A65C-1411AB6EB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CFDE83-B3BC-373D-A3B0-3DED9A9B1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13590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05E11-22AF-47D7-758C-96D5966CF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760AD6-82FC-5566-8596-461CC8283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8C913F-EF4A-0B76-96B6-FC10B2DBA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AD5B3C-5CD9-2D77-D5D3-230C44F87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4034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0FC00-85E8-B719-06EF-863223B33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E38F4C1-CF4F-D0D1-4A23-5E7C48DC3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7428F2-1002-A4BA-92EF-1CE4B8B3A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E4DC67-80E0-FEAC-7C29-E948B1C261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949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D6D73-D57D-F284-752C-60604C354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9366ED4-AC0A-5A31-242B-095483202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CE11866-2C46-5CAE-7404-E06F67CF0B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543095-E784-E93D-E4D8-181F942E4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978301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6E1D0-1057-905E-DDA0-DCB356A1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A4015E-0BFD-BD74-9C52-DF77D8913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C7193F-F943-5DDD-4BDB-914AC801A8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F4DCE-BE3D-1DC7-47EE-D12CB3686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9415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BEE69-B23E-BFD8-A369-C5CD45E50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CC7C6D-CFA0-78D0-6AD5-32A27A241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7180009-4AF7-44B1-BCC3-E1EE4A03B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71C683-406F-83D7-7AA3-3879F95BB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90547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444BA-1C95-F0B8-36C6-97EB3134B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2FCCB95-E3FF-6EC7-7E66-740ACBA6B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710192-98A1-8F3F-1D5F-F4A7225DD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495D6A6-38C0-39E3-7136-A3250DE17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6504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5E3D9-2AF5-D95E-50B2-B99B6ED9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F13D35-E63C-832F-DFF9-BA90CF81E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DCE3202-DFD8-931E-BAAF-57FC3C71C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8A764E-13E9-E875-BF1E-C470E2833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83073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95C5F-9FE7-4D82-8A11-3C17B7E31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C52175-805C-89F9-558E-E2EA5CE05F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B0049B0-177E-ED3F-2344-BD054EA20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A9DFC0-FDA8-6F1C-821F-A61EDDE6B6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97327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8C827-88FF-EC79-BD9A-CD8F3886E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42089A-F710-8CDD-7B89-2A956A85E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814FCB-25FF-2557-BD2B-14D68229F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430B84-4DAD-64AB-8DD5-B84D28F31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45767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106C-431B-7FC5-118B-0BA86E043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A0EC103-72AE-A8F8-6A65-0BD146C63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0684372-CCF4-2980-BA9A-800A7CBFC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5242C1-BC41-BEE2-1DCA-B26BD8916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6936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53B6F-BB0D-EC21-2EE7-47F83E00B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90FB1D6-C1E9-AC43-470B-E1126493B5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F58ADE5-5918-0425-0F15-6768E1668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623A11-75D4-C6B0-E21A-E9D314D61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476017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62E31-0729-4A69-DFEB-BE0A50FB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3BF4738-CBF6-E21D-23DB-6BEE650ED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7E7924-74AE-3632-D387-E3E6F873F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E42FE3-0561-92CB-AB1D-20548207C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00371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B05AA-F09F-9680-54A9-A2E9377B1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A2FC1A-4FDA-DEEF-673D-7F37327B82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5557D5D-2558-99F5-2132-2F9E9C5DE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36D323-E816-3DE0-637C-0BE1AE2840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445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0386A-62C2-D300-5364-23076A07E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462503-3FA1-653D-AF27-00F562A64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5C772C3-F145-683D-6D88-48CCBCAD6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BB5384-796A-C111-9CC8-5B0FAE36C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01898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A5D1C-8B17-9CA1-C42D-75177EDE7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A115EC-9768-8C7F-3D85-8D5BAC0DB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A0A6665-6D2F-803B-6C53-092E5E0AD7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57AA23-5E6D-758A-5DE4-96A2A09E2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95791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F576C-8F10-42CA-D072-DFF078AF5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2AC559-C758-A7DB-36D0-B56F3AEC0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D4CA02A-CCFF-B42B-FDA6-27CB6B554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4B113F-EF57-7112-E040-05A5A10197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48385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B39CD-AEFA-9803-1CBC-CB51D120F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6CDEF4-0770-8767-AE0B-37BB956098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D8739E9-66F0-25EC-17D7-B59CCDFEE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62AD06-13CA-A8A0-187D-44EFA267A4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22192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E7906-41D7-7D94-3C3C-5AB9F7398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EBCA6D7-9D84-6F7D-42CE-3953532B0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6777FE-A8C5-55EE-D1AA-37A183EDE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495FDA-7C0C-3457-8DEB-3DE94446E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830582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BE59-D05E-627B-1722-1C7140C93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DBBE14-D6A1-E6B9-DE4F-9E4C6F397D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B12EDB-99C7-7F84-B99F-186CF44CA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6B8F6F-1583-8622-3131-85EEDBEB6B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8014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C0DE6-E4A0-6461-1788-86390134B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888500C-74A5-A191-7F41-2DF70EFDC4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6EC9540-1956-E93A-2AC2-2EFA55413B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38936D-9BC4-6C9A-7408-6E21255DA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091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25047-31B9-B833-8849-E795871B9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A731DD-A426-682B-E71C-3182255B18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D176EC2-490D-038C-32B9-44D2CC4CE2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90E48A-F7F6-C904-371A-C3243A563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551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65B0B-57F1-4F2C-F13D-98D275751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0DB31CC-54C0-599B-80AD-49FEB35ED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C5C0CD9-94DA-1577-0CC6-6E9A2D35A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21BB4E-6D4F-89E0-2A39-F69C50BA7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74C28-70E1-4965-9D06-06D6CC77A7F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407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64C5F-C9FC-F704-6DD4-D7ECED9B0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22734C6-EAA0-D963-060C-DF0834F398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05AFBA9-A06F-1C86-B5EB-81E7DC351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30FC97-A35D-2363-78FE-D943CEE3B1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74C28-70E1-4965-9D06-06D6CC77A7F6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511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38CE05-6DCE-2C23-0E4B-915F8F13E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B074071-0B65-B69E-9C5A-E38537BE8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8EBE45-9543-6DDB-1F49-133EAD0A9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3CA112-04B2-3C95-01F7-09778805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CABFF7-B99E-5D89-2816-49C5F1A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1023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1EFAD7-1B36-B38C-7698-0E47E0A7D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4EF14C0-FC0D-2D1A-59D7-034FC43BF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0EC92E-E93E-0DEF-1B68-148DE39DC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ACEECC-8B5B-7723-19ED-571F1498B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C242E9-EA41-8D32-8A85-B41E184C6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41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9A44FEE-3111-16EC-8447-206792B16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8A434A-D536-1AAB-CF96-E09C65D61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424DD3-355B-60A3-C13B-F26D487B8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0FE0D4-D51C-F713-C5B3-325555255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655991-04FF-202F-EDFA-7314EFD2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32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C8A12D-E43C-8EBC-205C-0C564A6A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2EA1B8-5208-479D-94FC-7F0695F8C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CCB8E8-EB72-0F7D-07B4-176246A3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44F1CC-7CB4-04FE-A80B-EDCC37F9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8AF836-3684-4FCE-4225-BDE8E57E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66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75E62F-7FDE-ECCD-21AE-957AE5695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17E7E-9DB6-1CF7-73FF-89A3FEB3A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881505-B1A4-48F9-EF0A-C563BD54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DD3A6B-3F5B-F93B-567E-3D86E5E95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9AEF60-B017-F280-DF70-F356E823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93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171C0C-C5DD-49E5-3126-9D56B889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17E635-F216-BFAB-FEFE-DD5137759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D41868-F645-7A68-5F74-4FE249302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918D8D-25BA-711E-2CF0-34EA6F6A5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5CEC1B-380C-9B0D-C303-3B8C522C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A16100F-4528-5FA0-5E6F-4DE1E4C1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153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34A8B-8D42-FAD1-7A8D-7C939D0CA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124E62-ACBE-2F14-A9C7-D9ACE4557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3F451E-4D17-47F0-093B-0A0B2557B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0B84B69-89F9-2590-9A64-0F209D865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C4D8A33-7FAA-8BED-084D-265826B54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BE8F14-8F18-8B3B-2847-FAAB5DD12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4A16063-843F-55C0-808F-2DEB32442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B913B9-AE29-F765-1ED6-24E63F666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16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E7EEF-C897-98C2-C667-D93B545C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C04135-4EB2-6779-2EFF-81B62007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D54747-208E-EA2B-3F7F-CA8DFA433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DB3AE5-6BA0-2701-E75D-B7A97C10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778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8BC3258-BCF2-86AC-ADBA-3B98ED20F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40247EA-3C1E-E08B-E733-AF464392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1A003E-B707-FD56-762B-602C3434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119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9CA0A-4C23-55AD-B07E-7694912A8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5A02C5-B4F8-9C80-B564-9BAAA4C33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477802-C377-800A-CC67-FBFCA5EA8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8DF036-EC21-C531-B6C7-389BB3AE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2D43C0-407F-3801-4F01-E7C86C21B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43DF6E-5408-57E2-FAE5-BF15D32E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63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CA9AE-C2EC-5CCF-3708-934D09741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19D902A-CD51-FDF4-71CE-E0870897B9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006147-2363-D4DE-FC26-97B4BD9A6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479584-5B61-AB5B-098B-7E279BF3B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4306D5-6894-FC97-2538-FB81BD852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7183ED-C451-F637-9CBE-3F2C6F7C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75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83B1F55-3E36-392E-38E7-AC5E509FC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CDF05FF-98EF-E035-547D-4ADDC0384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C6AED-9405-2932-A7B9-4D7A3A56D7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E9A05E-968F-4C93-B62E-A5CD84039F8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DBD11D-A012-8676-477C-E6E493BDF3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B26796-8701-E65A-367E-B3A807B3C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B6E230-39F1-46F0-9610-D694B26AB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09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7.pn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11" Type="http://schemas.openxmlformats.org/officeDocument/2006/relationships/image" Target="../media/image7.pn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11" Type="http://schemas.openxmlformats.org/officeDocument/2006/relationships/image" Target="../media/image7.pn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71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9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8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87.png"/><Relationship Id="rId4" Type="http://schemas.openxmlformats.org/officeDocument/2006/relationships/notesSlide" Target="../notesSlides/notesSlid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9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1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12.png"/><Relationship Id="rId4" Type="http://schemas.microsoft.com/office/2007/relationships/hdphoto" Target="../media/hdphoto3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2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jpeg"/><Relationship Id="rId11" Type="http://schemas.openxmlformats.org/officeDocument/2006/relationships/image" Target="../media/image7.png"/><Relationship Id="rId5" Type="http://schemas.openxmlformats.org/officeDocument/2006/relationships/image" Target="../media/image125.jpeg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jpeg"/><Relationship Id="rId11" Type="http://schemas.openxmlformats.org/officeDocument/2006/relationships/image" Target="../media/image7.png"/><Relationship Id="rId5" Type="http://schemas.openxmlformats.org/officeDocument/2006/relationships/image" Target="../media/image137.jpeg"/><Relationship Id="rId10" Type="http://schemas.openxmlformats.org/officeDocument/2006/relationships/image" Target="../media/image142.jpeg"/><Relationship Id="rId4" Type="http://schemas.openxmlformats.org/officeDocument/2006/relationships/image" Target="../media/image136.jpeg"/><Relationship Id="rId9" Type="http://schemas.openxmlformats.org/officeDocument/2006/relationships/image" Target="../media/image14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143.jpeg"/><Relationship Id="rId7" Type="http://schemas.openxmlformats.org/officeDocument/2006/relationships/image" Target="../media/image14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10" Type="http://schemas.openxmlformats.org/officeDocument/2006/relationships/image" Target="../media/image7.png"/><Relationship Id="rId4" Type="http://schemas.openxmlformats.org/officeDocument/2006/relationships/image" Target="../media/image144.jpeg"/><Relationship Id="rId9" Type="http://schemas.openxmlformats.org/officeDocument/2006/relationships/image" Target="../media/image14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5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3.pn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59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eg"/><Relationship Id="rId3" Type="http://schemas.openxmlformats.org/officeDocument/2006/relationships/image" Target="../media/image165.jpeg"/><Relationship Id="rId7" Type="http://schemas.openxmlformats.org/officeDocument/2006/relationships/image" Target="../media/image16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10" Type="http://schemas.openxmlformats.org/officeDocument/2006/relationships/image" Target="../media/image7.png"/><Relationship Id="rId4" Type="http://schemas.openxmlformats.org/officeDocument/2006/relationships/image" Target="../media/image166.jpeg"/><Relationship Id="rId9" Type="http://schemas.openxmlformats.org/officeDocument/2006/relationships/image" Target="../media/image17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73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5.jpeg"/><Relationship Id="rId7" Type="http://schemas.openxmlformats.org/officeDocument/2006/relationships/image" Target="../media/image17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Relationship Id="rId9" Type="http://schemas.openxmlformats.org/officeDocument/2006/relationships/image" Target="../media/image7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jpeg"/><Relationship Id="rId3" Type="http://schemas.openxmlformats.org/officeDocument/2006/relationships/image" Target="../media/image181.jpeg"/><Relationship Id="rId7" Type="http://schemas.openxmlformats.org/officeDocument/2006/relationships/image" Target="../media/image18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jpeg"/><Relationship Id="rId11" Type="http://schemas.openxmlformats.org/officeDocument/2006/relationships/image" Target="../media/image7.png"/><Relationship Id="rId5" Type="http://schemas.openxmlformats.org/officeDocument/2006/relationships/image" Target="../media/image183.jpeg"/><Relationship Id="rId10" Type="http://schemas.openxmlformats.org/officeDocument/2006/relationships/image" Target="../media/image188.jpeg"/><Relationship Id="rId4" Type="http://schemas.openxmlformats.org/officeDocument/2006/relationships/image" Target="../media/image182.jpeg"/><Relationship Id="rId9" Type="http://schemas.openxmlformats.org/officeDocument/2006/relationships/image" Target="../media/image18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eg"/><Relationship Id="rId3" Type="http://schemas.openxmlformats.org/officeDocument/2006/relationships/image" Target="../media/image190.jpeg"/><Relationship Id="rId7" Type="http://schemas.openxmlformats.org/officeDocument/2006/relationships/image" Target="../media/image19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3.jpeg"/><Relationship Id="rId11" Type="http://schemas.openxmlformats.org/officeDocument/2006/relationships/image" Target="../media/image7.png"/><Relationship Id="rId5" Type="http://schemas.openxmlformats.org/officeDocument/2006/relationships/image" Target="../media/image192.jpeg"/><Relationship Id="rId10" Type="http://schemas.openxmlformats.org/officeDocument/2006/relationships/image" Target="../media/image197.jpeg"/><Relationship Id="rId4" Type="http://schemas.openxmlformats.org/officeDocument/2006/relationships/image" Target="../media/image191.jpeg"/><Relationship Id="rId9" Type="http://schemas.openxmlformats.org/officeDocument/2006/relationships/image" Target="../media/image196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eg"/><Relationship Id="rId3" Type="http://schemas.openxmlformats.org/officeDocument/2006/relationships/image" Target="../media/image7.png"/><Relationship Id="rId7" Type="http://schemas.openxmlformats.org/officeDocument/2006/relationships/image" Target="../media/image20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jpeg"/><Relationship Id="rId11" Type="http://schemas.openxmlformats.org/officeDocument/2006/relationships/image" Target="../media/image205.jpeg"/><Relationship Id="rId5" Type="http://schemas.openxmlformats.org/officeDocument/2006/relationships/image" Target="../media/image199.jpeg"/><Relationship Id="rId10" Type="http://schemas.openxmlformats.org/officeDocument/2006/relationships/image" Target="../media/image204.jpeg"/><Relationship Id="rId4" Type="http://schemas.openxmlformats.org/officeDocument/2006/relationships/image" Target="../media/image198.jpeg"/><Relationship Id="rId9" Type="http://schemas.openxmlformats.org/officeDocument/2006/relationships/image" Target="../media/image20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jpeg"/><Relationship Id="rId3" Type="http://schemas.openxmlformats.org/officeDocument/2006/relationships/image" Target="../media/image7.png"/><Relationship Id="rId7" Type="http://schemas.openxmlformats.org/officeDocument/2006/relationships/image" Target="../media/image20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jpeg"/><Relationship Id="rId11" Type="http://schemas.openxmlformats.org/officeDocument/2006/relationships/image" Target="../media/image213.jpeg"/><Relationship Id="rId5" Type="http://schemas.openxmlformats.org/officeDocument/2006/relationships/image" Target="../media/image207.jpeg"/><Relationship Id="rId10" Type="http://schemas.openxmlformats.org/officeDocument/2006/relationships/image" Target="../media/image212.jpeg"/><Relationship Id="rId4" Type="http://schemas.openxmlformats.org/officeDocument/2006/relationships/image" Target="../media/image206.jpeg"/><Relationship Id="rId9" Type="http://schemas.openxmlformats.org/officeDocument/2006/relationships/image" Target="../media/image21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17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jpg"/><Relationship Id="rId13" Type="http://schemas.openxmlformats.org/officeDocument/2006/relationships/image" Target="../media/image230.jpg"/><Relationship Id="rId3" Type="http://schemas.openxmlformats.org/officeDocument/2006/relationships/image" Target="../media/image7.png"/><Relationship Id="rId7" Type="http://schemas.openxmlformats.org/officeDocument/2006/relationships/image" Target="../media/image224.jpg"/><Relationship Id="rId12" Type="http://schemas.openxmlformats.org/officeDocument/2006/relationships/image" Target="../media/image229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3.jpg"/><Relationship Id="rId11" Type="http://schemas.openxmlformats.org/officeDocument/2006/relationships/image" Target="../media/image228.jpg"/><Relationship Id="rId5" Type="http://schemas.openxmlformats.org/officeDocument/2006/relationships/image" Target="../media/image222.jpg"/><Relationship Id="rId15" Type="http://schemas.openxmlformats.org/officeDocument/2006/relationships/image" Target="../media/image232.jpg"/><Relationship Id="rId10" Type="http://schemas.openxmlformats.org/officeDocument/2006/relationships/image" Target="../media/image227.jpg"/><Relationship Id="rId4" Type="http://schemas.openxmlformats.org/officeDocument/2006/relationships/image" Target="../media/image221.jpg"/><Relationship Id="rId9" Type="http://schemas.openxmlformats.org/officeDocument/2006/relationships/image" Target="../media/image226.jpg"/><Relationship Id="rId14" Type="http://schemas.openxmlformats.org/officeDocument/2006/relationships/image" Target="../media/image231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6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5.jpg"/><Relationship Id="rId5" Type="http://schemas.openxmlformats.org/officeDocument/2006/relationships/image" Target="../media/image234.jpg"/><Relationship Id="rId4" Type="http://schemas.openxmlformats.org/officeDocument/2006/relationships/image" Target="../media/image23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7.pn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jpg"/><Relationship Id="rId3" Type="http://schemas.openxmlformats.org/officeDocument/2006/relationships/image" Target="../media/image7.png"/><Relationship Id="rId7" Type="http://schemas.openxmlformats.org/officeDocument/2006/relationships/image" Target="../media/image240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jpg"/><Relationship Id="rId5" Type="http://schemas.openxmlformats.org/officeDocument/2006/relationships/image" Target="../media/image238.jpg"/><Relationship Id="rId4" Type="http://schemas.openxmlformats.org/officeDocument/2006/relationships/image" Target="../media/image237.jp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BAD96CB4-4575-1B13-99E6-959EE1673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Police, Graphique, affiche&#10;&#10;Le contenu généré par l’IA peut être incorrect.">
            <a:extLst>
              <a:ext uri="{FF2B5EF4-FFF2-40B4-BE49-F238E27FC236}">
                <a16:creationId xmlns:a16="http://schemas.microsoft.com/office/drawing/2014/main" id="{1AAC2C72-FAF4-76FF-F342-D8821CC8EC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t="7917" r="13532" b="13586"/>
          <a:stretch>
            <a:fillRect/>
          </a:stretch>
        </p:blipFill>
        <p:spPr>
          <a:xfrm>
            <a:off x="2385537" y="47285"/>
            <a:ext cx="6936922" cy="6978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534EE5A-AEC3-0C9C-5697-C31D620F38BD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AFD64CA-AA69-9833-0240-7389DC5667B0}"/>
              </a:ext>
            </a:extLst>
          </p:cNvPr>
          <p:cNvSpPr txBox="1"/>
          <p:nvPr/>
        </p:nvSpPr>
        <p:spPr>
          <a:xfrm>
            <a:off x="6781449" y="19338"/>
            <a:ext cx="532059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Docteur Christophe MAGNI</a:t>
            </a:r>
          </a:p>
          <a:p>
            <a:pPr algn="r"/>
            <a:r>
              <a:rPr lang="fr-F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de Neuroradiologie – CHU Orléans</a:t>
            </a:r>
          </a:p>
          <a:p>
            <a:pPr algn="r"/>
            <a:r>
              <a:rPr lang="fr-F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Nice – 28 et 29 mai 2026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9E4C45-703D-4305-D8CB-1F865366A640}"/>
              </a:ext>
            </a:extLst>
          </p:cNvPr>
          <p:cNvSpPr txBox="1"/>
          <p:nvPr/>
        </p:nvSpPr>
        <p:spPr>
          <a:xfrm>
            <a:off x="4143039" y="5622146"/>
            <a:ext cx="4117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DIAGNOSTIQUE</a:t>
            </a:r>
          </a:p>
        </p:txBody>
      </p:sp>
      <p:pic>
        <p:nvPicPr>
          <p:cNvPr id="4" name="Image 3" descr="Une image contenant transport, roue, Roue de vélo, personne&#10;&#10;Le contenu généré par l’IA peut être incorrect.">
            <a:extLst>
              <a:ext uri="{FF2B5EF4-FFF2-40B4-BE49-F238E27FC236}">
                <a16:creationId xmlns:a16="http://schemas.microsoft.com/office/drawing/2014/main" id="{4FCA9DD6-D4FE-7B45-3250-B71C9B2F1A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7999" y="1275480"/>
            <a:ext cx="9127165" cy="60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33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D94B4-9FDF-CCF7-2BBA-365795A78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B23F551-0E8C-7422-37FC-6F7053662B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62C886-9049-45AD-4ECB-F7CB7027ADCD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8361D941-64A8-DD92-26CF-7B88E238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608" y="749000"/>
            <a:ext cx="2130348" cy="516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D95EB460-DC5D-6D2B-63AF-9C0390C44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02746" y="749001"/>
            <a:ext cx="2128639" cy="5166137"/>
          </a:xfrm>
          <a:prstGeom prst="rect">
            <a:avLst/>
          </a:prstGeom>
        </p:spPr>
      </p:pic>
      <p:pic>
        <p:nvPicPr>
          <p:cNvPr id="13" name="Picture 15">
            <a:extLst>
              <a:ext uri="{FF2B5EF4-FFF2-40B4-BE49-F238E27FC236}">
                <a16:creationId xmlns:a16="http://schemas.microsoft.com/office/drawing/2014/main" id="{F21F4B8F-D2A6-3529-FF89-E75BDC5EF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9" r="10388"/>
          <a:stretch>
            <a:fillRect/>
          </a:stretch>
        </p:blipFill>
        <p:spPr bwMode="auto">
          <a:xfrm>
            <a:off x="8733689" y="2362618"/>
            <a:ext cx="3131127" cy="236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FF530725-A2A2-8566-0B77-7E55D983C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0" r="11432"/>
          <a:stretch>
            <a:fillRect/>
          </a:stretch>
        </p:blipFill>
        <p:spPr>
          <a:xfrm>
            <a:off x="327184" y="1704579"/>
            <a:ext cx="1990139" cy="3428765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F9D0F5D7-8230-9B8A-B0FB-DFE78FCC6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t="-556" r="1179" b="2251"/>
          <a:stretch>
            <a:fillRect/>
          </a:stretch>
        </p:blipFill>
        <p:spPr bwMode="auto">
          <a:xfrm>
            <a:off x="2317323" y="1704578"/>
            <a:ext cx="2128640" cy="342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CEB043D-5F41-6725-F1F8-F45217BDAD95}"/>
              </a:ext>
            </a:extLst>
          </p:cNvPr>
          <p:cNvSpPr txBox="1"/>
          <p:nvPr/>
        </p:nvSpPr>
        <p:spPr>
          <a:xfrm>
            <a:off x="635001" y="6017280"/>
            <a:ext cx="10730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MÉNINGOCÈLE CERVICALE SUR ÉTIREMENT DU PLEXUS BRACHIAL</a:t>
            </a:r>
            <a:endParaRPr lang="fr-FR" sz="2800" dirty="0">
              <a:solidFill>
                <a:schemeClr val="accent2"/>
              </a:solidFill>
              <a:latin typeface="Aptos Narrow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67A831B-D5DB-1A51-A633-D19F6C232C77}"/>
              </a:ext>
            </a:extLst>
          </p:cNvPr>
          <p:cNvSpPr txBox="1"/>
          <p:nvPr/>
        </p:nvSpPr>
        <p:spPr>
          <a:xfrm>
            <a:off x="8582998" y="5410955"/>
            <a:ext cx="159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TSE T1 </a:t>
            </a:r>
            <a:r>
              <a:rPr lang="fr-FR" b="1" dirty="0" err="1">
                <a:latin typeface="Aptos Narrow" panose="020B0004020202020204" pitchFamily="34" charset="0"/>
              </a:rPr>
              <a:t>gado</a:t>
            </a:r>
            <a:endParaRPr lang="fr-FR" b="1" dirty="0">
              <a:latin typeface="Aptos Narrow" panose="020B00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3E5CCE0-49BD-877C-180F-492B99DC237D}"/>
              </a:ext>
            </a:extLst>
          </p:cNvPr>
          <p:cNvSpPr txBox="1"/>
          <p:nvPr/>
        </p:nvSpPr>
        <p:spPr>
          <a:xfrm>
            <a:off x="9613324" y="4764011"/>
            <a:ext cx="159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TSE T2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50D43F8-CBBD-94B4-A19E-FC0EE2740974}"/>
              </a:ext>
            </a:extLst>
          </p:cNvPr>
          <p:cNvSpPr txBox="1"/>
          <p:nvPr/>
        </p:nvSpPr>
        <p:spPr>
          <a:xfrm>
            <a:off x="2965968" y="5410955"/>
            <a:ext cx="159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TSE T2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82BF27-78BF-9DE1-75E6-3B22A820169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393794F-8F7D-8192-4C0A-D3ED298DB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B869A4CC-AF2B-7994-90E7-B43EF1E3923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509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BEF8E-E306-F3AA-459D-B68974178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7EA4EF-ED86-6655-05FF-F538C47AC1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		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B67969-DA87-FA1C-B9D8-C2D4A6582ED7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58651D8-C69D-7326-A2BE-99144CDB1641}"/>
              </a:ext>
            </a:extLst>
          </p:cNvPr>
          <p:cNvSpPr txBox="1"/>
          <p:nvPr/>
        </p:nvSpPr>
        <p:spPr>
          <a:xfrm>
            <a:off x="336551" y="1536391"/>
            <a:ext cx="11220450" cy="490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800" dirty="0">
                <a:latin typeface="Aptos" panose="020B0004020202020204" pitchFamily="34" charset="0"/>
              </a:rPr>
              <a:t>Symptomatologie progressive - Surdité de perception uni ou bilatérale, ataxie cérébelleuse, Σ pyramidal, Atteintes autres NC (paralysie oculo-motrice, anosmie) - Atteinte des fonctions supérieures.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800" dirty="0">
                <a:latin typeface="Aptos" panose="020B0004020202020204" pitchFamily="34" charset="0"/>
              </a:rPr>
              <a:t>Etiologie -A l ’étage cérébral: malformations vasculaires (cavernomes …), tumeurs (</a:t>
            </a:r>
            <a:r>
              <a:rPr lang="fr-FR" altLang="fr-FR" sz="2800" dirty="0" err="1">
                <a:latin typeface="Aptos" panose="020B0004020202020204" pitchFamily="34" charset="0"/>
              </a:rPr>
              <a:t>épendymome</a:t>
            </a:r>
            <a:r>
              <a:rPr lang="fr-FR" altLang="fr-FR" sz="2800" dirty="0">
                <a:latin typeface="Aptos" panose="020B0004020202020204" pitchFamily="34" charset="0"/>
              </a:rPr>
              <a:t>), traitement chirurgical, angiopathie amyloïde-A l ’étage rachidien: </a:t>
            </a:r>
            <a:r>
              <a:rPr lang="fr-FR" altLang="fr-FR" sz="2800" dirty="0" err="1">
                <a:latin typeface="Aptos" panose="020B0004020202020204" pitchFamily="34" charset="0"/>
              </a:rPr>
              <a:t>épendymome</a:t>
            </a:r>
            <a:r>
              <a:rPr lang="fr-FR" altLang="fr-FR" sz="2800" dirty="0">
                <a:latin typeface="Aptos" panose="020B0004020202020204" pitchFamily="34" charset="0"/>
              </a:rPr>
              <a:t> de la queue de cheval, </a:t>
            </a:r>
            <a:r>
              <a:rPr lang="fr-FR" altLang="fr-FR" sz="2800" dirty="0" err="1">
                <a:latin typeface="Aptos" panose="020B0004020202020204" pitchFamily="34" charset="0"/>
              </a:rPr>
              <a:t>paragangliome</a:t>
            </a:r>
            <a:r>
              <a:rPr lang="fr-FR" altLang="fr-FR" sz="2800" dirty="0">
                <a:latin typeface="Aptos" panose="020B0004020202020204" pitchFamily="34" charset="0"/>
              </a:rPr>
              <a:t> du filum terminale, avulsion radiculaire post traumatique.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</a:t>
            </a:r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E719F2-366E-B649-3708-05C8254EF1F6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3F35546-3A1C-DDD1-8341-937A9E22B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7207D3F-E340-75B0-F0A8-A64703C068B2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0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A5E6C-E4D3-4BAD-AAA7-B37B87BB9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181626E6-94CB-D5A9-4E14-C32706EBF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D18166C-DFD0-2B82-849E-7F40AEB95E5E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6BFF7A71-299F-4556-4F05-05E6EE261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916" y="-120651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5C528171-3D9A-9E73-F11F-8F68BBF05C91}"/>
              </a:ext>
            </a:extLst>
          </p:cNvPr>
          <p:cNvGrpSpPr/>
          <p:nvPr/>
        </p:nvGrpSpPr>
        <p:grpSpPr>
          <a:xfrm>
            <a:off x="3632200" y="4347832"/>
            <a:ext cx="1734203" cy="1086398"/>
            <a:chOff x="5990897" y="3852532"/>
            <a:chExt cx="1734203" cy="1086398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5232A841-4914-FC8C-E228-59D8420B96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3852532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570C11A-5311-DB7E-43E5-C2F3ECE7B7D3}"/>
                </a:ext>
              </a:extLst>
            </p:cNvPr>
            <p:cNvSpPr txBox="1"/>
            <p:nvPr/>
          </p:nvSpPr>
          <p:spPr>
            <a:xfrm>
              <a:off x="5990897" y="4292599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BORDEAUX</a:t>
              </a:r>
            </a:p>
            <a:p>
              <a:pPr algn="ctr"/>
              <a:r>
                <a:rPr lang="fr-FR" dirty="0"/>
                <a:t>2006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DBF1E80-2862-AF10-6E33-18DB6E61828B}"/>
              </a:ext>
            </a:extLst>
          </p:cNvPr>
          <p:cNvGrpSpPr/>
          <p:nvPr/>
        </p:nvGrpSpPr>
        <p:grpSpPr>
          <a:xfrm>
            <a:off x="6929934" y="5159903"/>
            <a:ext cx="1734203" cy="1063097"/>
            <a:chOff x="6787535" y="5416104"/>
            <a:chExt cx="1734203" cy="1063097"/>
          </a:xfrm>
        </p:grpSpPr>
        <p:pic>
          <p:nvPicPr>
            <p:cNvPr id="8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CAB7A32B-2C78-B0A4-F437-B1C04A5AAF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6038" y="5416104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3C5663D-4615-DADC-147B-B54CF4AB4BD8}"/>
                </a:ext>
              </a:extLst>
            </p:cNvPr>
            <p:cNvSpPr txBox="1"/>
            <p:nvPr/>
          </p:nvSpPr>
          <p:spPr>
            <a:xfrm>
              <a:off x="6787535" y="5832870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MARSEILLE</a:t>
              </a:r>
            </a:p>
            <a:p>
              <a:pPr algn="ctr"/>
              <a:r>
                <a:rPr lang="fr-FR" dirty="0"/>
                <a:t>2008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000F1BB-342A-0738-4EC0-A7D5A3E824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09A9BF6-0C58-DE9A-AA6B-E707E68C9F8B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002BC2F-918F-78B0-8CBB-E192787D3B98}"/>
              </a:ext>
            </a:extLst>
          </p:cNvPr>
          <p:cNvSpPr txBox="1"/>
          <p:nvPr/>
        </p:nvSpPr>
        <p:spPr>
          <a:xfrm>
            <a:off x="10699212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N°2</a:t>
            </a:r>
          </a:p>
        </p:txBody>
      </p:sp>
      <p:pic>
        <p:nvPicPr>
          <p:cNvPr id="22" name="Image 21" descr="Une image contenant roue, Roue de vélo, vélo, noir et blanc&#10;&#10;Le contenu généré par l’IA peut être incorrect.">
            <a:extLst>
              <a:ext uri="{FF2B5EF4-FFF2-40B4-BE49-F238E27FC236}">
                <a16:creationId xmlns:a16="http://schemas.microsoft.com/office/drawing/2014/main" id="{8C818284-9639-EE01-991C-A1E0BCE4FE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18303" r="22593" b="22459"/>
          <a:stretch>
            <a:fillRect/>
          </a:stretch>
        </p:blipFill>
        <p:spPr>
          <a:xfrm flipH="1">
            <a:off x="4528318" y="4223906"/>
            <a:ext cx="457198" cy="46874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39765E-85AC-20B1-908E-517D57394D30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89E04E9-196A-1A9E-6884-26EA034DD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DD328BD6-8B82-CF98-3051-3B8E3F206CD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004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022E-16 C 0.02201 0.04514 0.01316 0.02755 0.03542 0.07315 C 0.04922 0.10463 0.06394 0.11412 0.07891 0.12569 C 0.09375 0.13681 0.11133 0.17222 0.12539 0.14167 C 0.14779 0.0956 0.19909 0.18519 0.22214 0.13935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07" y="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50194-D924-D12B-D5CD-78692B959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65A8E9-DF6D-5920-E373-1A8CEA3EA5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3200" b="1" dirty="0">
              <a:solidFill>
                <a:schemeClr val="tx1"/>
              </a:solidFill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F4AAAEB-2A70-8CD9-B205-8B16D36AB787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EA2144A-733E-FBE8-A96B-5D8A9060D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7364841-96CE-F157-99EA-DE827EBE6B9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14671260-9EC7-6CBD-AC17-D53A50F2287D}"/>
              </a:ext>
            </a:extLst>
          </p:cNvPr>
          <p:cNvSpPr txBox="1"/>
          <p:nvPr/>
        </p:nvSpPr>
        <p:spPr>
          <a:xfrm>
            <a:off x="699507" y="1638600"/>
            <a:ext cx="10985674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BE628DC-FA39-D090-D0AD-699CB3F8955F}"/>
              </a:ext>
            </a:extLst>
          </p:cNvPr>
          <p:cNvSpPr txBox="1"/>
          <p:nvPr/>
        </p:nvSpPr>
        <p:spPr>
          <a:xfrm>
            <a:off x="336550" y="1397240"/>
            <a:ext cx="11155943" cy="6284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800" dirty="0">
                <a:latin typeface="Aptos" panose="020B0004020202020204" pitchFamily="34" charset="0"/>
              </a:rPr>
              <a:t>Patiente de 31 ans, hospitalisée pour douleurs abdominales aigues évoluant par paroxysmes avec vomissements.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800" dirty="0">
                <a:latin typeface="Aptos" panose="020B0004020202020204" pitchFamily="34" charset="0"/>
              </a:rPr>
              <a:t>∑ confusionnel aigu, troubles visuels et mnésiques, crise tonique d’origine comitiale.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l-GR" altLang="fr-FR" sz="2800" dirty="0">
                <a:latin typeface="Aptos" panose="020B0004020202020204" pitchFamily="34" charset="0"/>
              </a:rPr>
              <a:t>β</a:t>
            </a:r>
            <a:r>
              <a:rPr lang="fr-FR" altLang="fr-FR" sz="2800" dirty="0">
                <a:latin typeface="Aptos" panose="020B0004020202020204" pitchFamily="34" charset="0"/>
              </a:rPr>
              <a:t>HCG 0, NFS </a:t>
            </a:r>
            <a:r>
              <a:rPr lang="fr-FR" altLang="fr-FR" sz="2800" dirty="0" err="1">
                <a:latin typeface="Aptos" panose="020B0004020202020204" pitchFamily="34" charset="0"/>
              </a:rPr>
              <a:t>Nle</a:t>
            </a:r>
            <a:r>
              <a:rPr lang="fr-FR" altLang="fr-FR" sz="2800" dirty="0">
                <a:latin typeface="Aptos" panose="020B0004020202020204" pitchFamily="34" charset="0"/>
              </a:rPr>
              <a:t>, Hyponatrémie à 131mmol/l, bilan </a:t>
            </a:r>
            <a:r>
              <a:rPr lang="fr-FR" altLang="fr-FR" sz="2800" dirty="0" err="1">
                <a:latin typeface="Aptos" panose="020B0004020202020204" pitchFamily="34" charset="0"/>
              </a:rPr>
              <a:t>hép</a:t>
            </a:r>
            <a:r>
              <a:rPr lang="fr-FR" altLang="fr-FR" sz="2800" dirty="0">
                <a:latin typeface="Aptos" panose="020B0004020202020204" pitchFamily="34" charset="0"/>
              </a:rPr>
              <a:t> </a:t>
            </a:r>
            <a:r>
              <a:rPr lang="fr-FR" altLang="fr-FR" sz="2800" dirty="0" err="1">
                <a:latin typeface="Aptos" panose="020B0004020202020204" pitchFamily="34" charset="0"/>
              </a:rPr>
              <a:t>Nl</a:t>
            </a:r>
            <a:r>
              <a:rPr lang="fr-FR" altLang="fr-FR" sz="2800" dirty="0">
                <a:latin typeface="Aptos" panose="020B0004020202020204" pitchFamily="34" charset="0"/>
              </a:rPr>
              <a:t>, ECBU0, Echo abdo-</a:t>
            </a:r>
            <a:r>
              <a:rPr lang="fr-FR" altLang="fr-FR" sz="2800" dirty="0" err="1">
                <a:latin typeface="Aptos" panose="020B0004020202020204" pitchFamily="34" charset="0"/>
              </a:rPr>
              <a:t>pelv</a:t>
            </a:r>
            <a:r>
              <a:rPr lang="fr-FR" altLang="fr-FR" sz="2800" dirty="0">
                <a:latin typeface="Aptos" panose="020B0004020202020204" pitchFamily="34" charset="0"/>
              </a:rPr>
              <a:t> et TDM </a:t>
            </a:r>
            <a:r>
              <a:rPr lang="fr-FR" altLang="fr-FR" sz="2800" dirty="0" err="1">
                <a:latin typeface="Aptos" panose="020B0004020202020204" pitchFamily="34" charset="0"/>
              </a:rPr>
              <a:t>Nx</a:t>
            </a:r>
            <a:r>
              <a:rPr lang="fr-FR" altLang="fr-FR" sz="2800" dirty="0">
                <a:latin typeface="Aptos" panose="020B0004020202020204" pitchFamily="34" charset="0"/>
              </a:rPr>
              <a:t>, FOGD </a:t>
            </a:r>
            <a:r>
              <a:rPr lang="fr-FR" altLang="fr-FR" sz="2800" dirty="0" err="1">
                <a:latin typeface="Aptos" panose="020B0004020202020204" pitchFamily="34" charset="0"/>
              </a:rPr>
              <a:t>Nle</a:t>
            </a:r>
            <a:r>
              <a:rPr lang="fr-FR" altLang="fr-FR" sz="2800" dirty="0">
                <a:latin typeface="Aptos" panose="020B0004020202020204" pitchFamily="34" charset="0"/>
              </a:rPr>
              <a:t>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latin typeface="Aptos" panose="020B0004020202020204" pitchFamily="34" charset="0"/>
              </a:rPr>
              <a:t>EEG: grandes ondes lentes généralisées.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05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320EC-B2CC-DD78-1F54-77BE83BD3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02EEF0-BC28-D5F0-3926-9A6ACD9DDB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D231DE6-8B97-FCC8-3C0E-15C97330C824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96BF127A-AC79-12C9-BE82-102DCD2F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605" y="381000"/>
            <a:ext cx="2731822" cy="321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3742F664-5E05-E08D-CD7A-8F760B145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918" y="381000"/>
            <a:ext cx="2731822" cy="321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825A85EA-E4C2-222B-56DE-A69C00C3A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3" y="381000"/>
            <a:ext cx="2731822" cy="321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EFA3D7C6-44E2-3D7B-FBC7-05D777138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995" y="4045627"/>
            <a:ext cx="2392825" cy="239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31D7840F-20FE-ABE3-7B05-97FF7CD65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325" y="4054932"/>
            <a:ext cx="2422068" cy="242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9F389913-59AA-C524-9FEE-60434F7F1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718" y="4044094"/>
            <a:ext cx="2422068" cy="242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2">
            <a:extLst>
              <a:ext uri="{FF2B5EF4-FFF2-40B4-BE49-F238E27FC236}">
                <a16:creationId xmlns:a16="http://schemas.microsoft.com/office/drawing/2014/main" id="{15B0F209-5751-4B4E-7EF1-EC97834CA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932" y="4054932"/>
            <a:ext cx="2422068" cy="242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64A5C45-3ACA-AD90-7224-5E44A11CE0FE}"/>
              </a:ext>
            </a:extLst>
          </p:cNvPr>
          <p:cNvSpPr txBox="1"/>
          <p:nvPr/>
        </p:nvSpPr>
        <p:spPr>
          <a:xfrm>
            <a:off x="529936" y="1984664"/>
            <a:ext cx="1358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ptos Narrow" panose="020B0004020202020204" pitchFamily="34" charset="0"/>
              </a:rPr>
              <a:t>FLAIR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E90BF43-1CB4-6844-E28F-C5D080C1A5A4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75F30377-4D6B-509E-9910-B39A4DC13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F68BF03-9F97-189A-D101-455C6A2E8A5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36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9BB98-4AC6-3B72-5000-E1B118EA0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B857DE-58B6-75C3-EA2B-68F92FA246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586ED5D-827D-31BC-CD29-3945EE261A96}"/>
              </a:ext>
            </a:extLst>
          </p:cNvPr>
          <p:cNvSpPr txBox="1"/>
          <p:nvPr/>
        </p:nvSpPr>
        <p:spPr>
          <a:xfrm>
            <a:off x="758536" y="1828800"/>
            <a:ext cx="1092084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latin typeface="Aptos" panose="020B00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latin typeface="Aptos" panose="020B0004020202020204" pitchFamily="34" charset="0"/>
            </a:endParaRPr>
          </a:p>
          <a:p>
            <a:endParaRPr lang="fr-FR" sz="3200" b="1" dirty="0">
              <a:latin typeface="Garamond" panose="02020404030301010803" pitchFamily="18" charset="0"/>
            </a:endParaRP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C04740-F563-FC66-7354-0DFC1C9DF38D}"/>
              </a:ext>
            </a:extLst>
          </p:cNvPr>
          <p:cNvSpPr txBox="1"/>
          <p:nvPr/>
        </p:nvSpPr>
        <p:spPr>
          <a:xfrm>
            <a:off x="3437195" y="5152787"/>
            <a:ext cx="5317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PORPHYRIE AIGÜE INTERMITTENTE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8BC657D-BB11-A99F-9CED-A33E00BBD722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C91586C-F0EB-A6F0-2EE3-6D7B897BC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732DDE6-0FE4-9821-B5D3-92C072191919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0EA44068-14DC-91E2-7B06-E7583972FAE5}"/>
              </a:ext>
            </a:extLst>
          </p:cNvPr>
          <p:cNvSpPr txBox="1"/>
          <p:nvPr/>
        </p:nvSpPr>
        <p:spPr>
          <a:xfrm>
            <a:off x="755449" y="1836821"/>
            <a:ext cx="11220450" cy="344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800" dirty="0">
                <a:latin typeface="Aptos" panose="020B0004020202020204" pitchFamily="34" charset="0"/>
              </a:rPr>
              <a:t>Encéphalopathie postérieure réversible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800" dirty="0" err="1">
                <a:latin typeface="Aptos" panose="020B0004020202020204" pitchFamily="34" charset="0"/>
              </a:rPr>
              <a:t>Syndrôme</a:t>
            </a:r>
            <a:r>
              <a:rPr lang="fr-FR" altLang="fr-FR" sz="2800" dirty="0">
                <a:latin typeface="Aptos" panose="020B0004020202020204" pitchFamily="34" charset="0"/>
              </a:rPr>
              <a:t> abdominal </a:t>
            </a:r>
            <a:r>
              <a:rPr lang="fr-FR" altLang="fr-FR" sz="2800" dirty="0" err="1">
                <a:latin typeface="Aptos" panose="020B0004020202020204" pitchFamily="34" charset="0"/>
              </a:rPr>
              <a:t>aigü</a:t>
            </a:r>
            <a:endParaRPr lang="fr-FR" altLang="fr-FR" sz="28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sz="2800" dirty="0">
                <a:latin typeface="Aptos" panose="020B0004020202020204" pitchFamily="34" charset="0"/>
              </a:rPr>
              <a:t>Hyponatrémie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800" dirty="0">
              <a:latin typeface="Aptos" panose="020B0004020202020204" pitchFamily="34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423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222DA-FB46-1ED5-B5C7-5295C165D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811F5-2955-2FA4-60A1-1824553A1A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3200" b="1" dirty="0">
              <a:solidFill>
                <a:schemeClr val="tx1"/>
              </a:solidFill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3200" b="1" dirty="0">
              <a:solidFill>
                <a:schemeClr val="tx1"/>
              </a:solidFill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32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Arial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0E90D5E-BBF9-31DB-211F-23A70AFA76AA}"/>
              </a:ext>
            </a:extLst>
          </p:cNvPr>
          <p:cNvSpPr txBox="1"/>
          <p:nvPr/>
        </p:nvSpPr>
        <p:spPr>
          <a:xfrm>
            <a:off x="518028" y="1495600"/>
            <a:ext cx="11155943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Anomalies du métabolisme de l’hème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Déficit congénital (très rarement acquis) d’une des huit enzymes impliquées dans la biosynthèse des porphyrines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35C1B20-B8D5-3297-98A5-DF8560615490}"/>
              </a:ext>
            </a:extLst>
          </p:cNvPr>
          <p:cNvSpPr txBox="1"/>
          <p:nvPr/>
        </p:nvSpPr>
        <p:spPr>
          <a:xfrm>
            <a:off x="518027" y="3114766"/>
            <a:ext cx="111559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Crise de porphyrie aigüe avec atteinte abdominale (douleurs, nausées, vomissements), endocrinienne (HTA, tachycardie) et neurologique (faiblesse musculaire, troubles du comportement, hallucinations, céphalées, convulsions, troubles visuels, troubles de la conscience).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AE2E4D-835E-ABD6-1F79-EED505B6D561}"/>
              </a:ext>
            </a:extLst>
          </p:cNvPr>
          <p:cNvSpPr txBox="1"/>
          <p:nvPr/>
        </p:nvSpPr>
        <p:spPr>
          <a:xfrm>
            <a:off x="518027" y="4957877"/>
            <a:ext cx="111559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Diagnostic par dosages biochimiques des porphyrines et de leurs précurseurs dans les urines, les selles et le sang. Analyse génétique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3E06A00-5ED3-72AC-522B-AF436B4A4B6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DE4C173-1085-1C4F-A1D5-27D3C813E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7157955-D20B-F289-A003-9090EFD055C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89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AB23B-F738-B6B6-6695-0BB3CC99D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2725634C-4047-D269-A8BA-3155892F6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C85AED-4D98-B020-C20D-2A95C31393B1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638C590E-20EF-559F-ED4C-F7FD73B38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20651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291FB761-2889-B36B-FD57-F2003AF9449B}"/>
              </a:ext>
            </a:extLst>
          </p:cNvPr>
          <p:cNvGrpSpPr/>
          <p:nvPr/>
        </p:nvGrpSpPr>
        <p:grpSpPr>
          <a:xfrm>
            <a:off x="2935515" y="1455058"/>
            <a:ext cx="1734203" cy="1080804"/>
            <a:chOff x="5990897" y="3810000"/>
            <a:chExt cx="1734203" cy="1080804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484A0EC7-42FD-5172-F659-D36B36E71B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3810000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234D2D0-ED1E-1080-5031-D266420B1D8E}"/>
                </a:ext>
              </a:extLst>
            </p:cNvPr>
            <p:cNvSpPr txBox="1"/>
            <p:nvPr/>
          </p:nvSpPr>
          <p:spPr>
            <a:xfrm>
              <a:off x="5990897" y="4244473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SAINT MALO</a:t>
              </a:r>
            </a:p>
            <a:p>
              <a:pPr algn="ctr"/>
              <a:r>
                <a:rPr lang="fr-FR" dirty="0"/>
                <a:t>2009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F48DE4B-994C-A394-76E0-05D522714180}"/>
              </a:ext>
            </a:extLst>
          </p:cNvPr>
          <p:cNvGrpSpPr/>
          <p:nvPr/>
        </p:nvGrpSpPr>
        <p:grpSpPr>
          <a:xfrm>
            <a:off x="6920605" y="5463674"/>
            <a:ext cx="1734203" cy="1015527"/>
            <a:chOff x="6787535" y="5463674"/>
            <a:chExt cx="1734203" cy="1015527"/>
          </a:xfrm>
        </p:grpSpPr>
        <p:pic>
          <p:nvPicPr>
            <p:cNvPr id="8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5522CA01-61A7-3DBF-F39E-ABD67757B8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6038" y="5463674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568CB17-6F25-4F1E-0AE7-BCFF555B7516}"/>
                </a:ext>
              </a:extLst>
            </p:cNvPr>
            <p:cNvSpPr txBox="1"/>
            <p:nvPr/>
          </p:nvSpPr>
          <p:spPr>
            <a:xfrm>
              <a:off x="6787535" y="5832870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MARSEILLE</a:t>
              </a:r>
            </a:p>
            <a:p>
              <a:pPr algn="ctr"/>
              <a:r>
                <a:rPr lang="fr-FR" dirty="0"/>
                <a:t>2008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72C2A12D-147A-7D82-D9A0-50D0CFB89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BE3C0AE-D23B-FB55-761D-7F0E4A0484F5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BF1CB99-3B87-3462-1A5E-D1F7DA48FBA8}"/>
              </a:ext>
            </a:extLst>
          </p:cNvPr>
          <p:cNvSpPr txBox="1"/>
          <p:nvPr/>
        </p:nvSpPr>
        <p:spPr>
          <a:xfrm>
            <a:off x="10699212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N°3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E4CAF4E-DB40-A38E-4F16-9BF40CF85C7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C515F9E-42BD-E269-8612-45628AA80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9F7DE158-323B-209D-7EBF-85845CC07CF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94019786-31AD-BBE5-8DD5-0FD309D44C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282340" y="5202902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5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-0.06536 -0.08958 L -0.13698 -0.15486 L -0.16693 -0.21782 L -0.18919 -0.35092 L -0.22956 -0.4574 L -0.24127 -0.54166 L -0.27122 -0.5706 L -0.27239 -0.56111 " pathEditMode="relative" rAng="0" ptsTypes="AAAAAAAAA">
                                      <p:cBhvr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20" y="-2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8C4C3-A718-C4E8-30A0-83C6442B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FD4DBA-329F-3930-B613-F2D737CC38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E603DAE-C66B-099C-9CEC-D0BC9326FD7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D2328F5-5487-10C2-2FDD-C5AB5ADA5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9AEF214-A27B-C65C-38F6-B3B893E960FC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687AE27-AC9C-08D5-2880-65D4AC8A5DD5}"/>
              </a:ext>
            </a:extLst>
          </p:cNvPr>
          <p:cNvSpPr txBox="1"/>
          <p:nvPr/>
        </p:nvSpPr>
        <p:spPr>
          <a:xfrm>
            <a:off x="518028" y="1659281"/>
            <a:ext cx="111559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 de 48 ans, HTA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Au Portugal, survenue à l’occasion d’une activité de bucheronnage d’un dérobement des MI (paraparésie?) réversible en </a:t>
            </a:r>
            <a:r>
              <a:rPr lang="fr-FR" altLang="fr-FR" sz="2400" dirty="0" err="1">
                <a:latin typeface="Aptos" panose="020B0004020202020204" pitchFamily="34" charset="0"/>
              </a:rPr>
              <a:t>qques</a:t>
            </a:r>
            <a:r>
              <a:rPr lang="fr-FR" altLang="fr-FR" sz="2400" dirty="0">
                <a:latin typeface="Aptos" panose="020B0004020202020204" pitchFamily="34" charset="0"/>
              </a:rPr>
              <a:t> heures sans PC, sans céphalées – TDM cérébral normal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 J10 , consultation neurologique en France et réalisation d’une IRM à J12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74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7061-4FC5-217F-D3C8-8E452E6DE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7E4447-97C7-CBB0-2906-1D99EE4CDCF3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BFAEE5-4DF6-DD7A-99E0-847EF695CF7D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068CF570-A544-7EFE-B606-59458448C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8" t="35240" r="36688" b="34641"/>
          <a:stretch>
            <a:fillRect/>
          </a:stretch>
        </p:blipFill>
        <p:spPr bwMode="auto">
          <a:xfrm>
            <a:off x="2372503" y="614810"/>
            <a:ext cx="2245083" cy="281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F8BDBB69-FC4E-5FC6-AF2E-C28AC8771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9" t="35275" r="36771" b="34781"/>
          <a:stretch>
            <a:fillRect/>
          </a:stretch>
        </p:blipFill>
        <p:spPr bwMode="auto">
          <a:xfrm>
            <a:off x="4759612" y="645327"/>
            <a:ext cx="2236835" cy="279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4E53D1F-5F58-B2D9-DD7B-72364932A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8" t="35735" r="35751" b="34940"/>
          <a:stretch>
            <a:fillRect/>
          </a:stretch>
        </p:blipFill>
        <p:spPr bwMode="auto">
          <a:xfrm>
            <a:off x="7121138" y="659348"/>
            <a:ext cx="2344449" cy="276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D423400-04DF-C89C-629D-9890BA411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5" t="35735" r="35751" b="34639"/>
          <a:stretch>
            <a:fillRect/>
          </a:stretch>
        </p:blipFill>
        <p:spPr bwMode="auto">
          <a:xfrm>
            <a:off x="9590278" y="660999"/>
            <a:ext cx="2245083" cy="276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D487BEEA-646F-BD00-EE74-39EE00CA7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0" t="35896" r="39520" b="34813"/>
          <a:stretch>
            <a:fillRect/>
          </a:stretch>
        </p:blipFill>
        <p:spPr bwMode="auto">
          <a:xfrm>
            <a:off x="2438130" y="3578830"/>
            <a:ext cx="2179456" cy="293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16B66BAA-C91D-491C-184F-6EBD405F1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3" t="34958" r="38562" b="34792"/>
          <a:stretch>
            <a:fillRect/>
          </a:stretch>
        </p:blipFill>
        <p:spPr bwMode="auto">
          <a:xfrm>
            <a:off x="4738822" y="3577183"/>
            <a:ext cx="2296126" cy="293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C6D45DCC-F6FE-9FAD-CEF9-131B94DD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9" t="37111" r="36688" b="36397"/>
          <a:stretch>
            <a:fillRect/>
          </a:stretch>
        </p:blipFill>
        <p:spPr bwMode="auto">
          <a:xfrm>
            <a:off x="7121138" y="3590357"/>
            <a:ext cx="2344449" cy="293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B5C79689-2B84-0EB1-4FCD-05C30354B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9" t="36328" r="35855" b="35837"/>
          <a:stretch>
            <a:fillRect/>
          </a:stretch>
        </p:blipFill>
        <p:spPr bwMode="auto">
          <a:xfrm>
            <a:off x="9637967" y="3590357"/>
            <a:ext cx="2328913" cy="291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E008F31-21E8-1A8F-DEF7-5BD34FC723A0}"/>
              </a:ext>
            </a:extLst>
          </p:cNvPr>
          <p:cNvSpPr txBox="1"/>
          <p:nvPr/>
        </p:nvSpPr>
        <p:spPr>
          <a:xfrm>
            <a:off x="1523730" y="216809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FLAIR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B6FBEEE-0C84-1E7D-66E9-738A0A03D5EF}"/>
              </a:ext>
            </a:extLst>
          </p:cNvPr>
          <p:cNvSpPr txBox="1"/>
          <p:nvPr/>
        </p:nvSpPr>
        <p:spPr>
          <a:xfrm>
            <a:off x="7836162" y="652833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latin typeface="Aptos Narrow" panose="020B0004020202020204" pitchFamily="34" charset="0"/>
              </a:defRPr>
            </a:lvl1pPr>
          </a:lstStyle>
          <a:p>
            <a:r>
              <a:rPr lang="fr-FR" dirty="0"/>
              <a:t>TSE T1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2B9B1A-1BD6-3B85-95D5-C4FD9A22914E}"/>
              </a:ext>
            </a:extLst>
          </p:cNvPr>
          <p:cNvSpPr txBox="1"/>
          <p:nvPr/>
        </p:nvSpPr>
        <p:spPr>
          <a:xfrm>
            <a:off x="9997632" y="6528337"/>
            <a:ext cx="180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TSE T1 </a:t>
            </a:r>
            <a:r>
              <a:rPr lang="fr-FR" b="1" dirty="0" err="1">
                <a:latin typeface="Aptos Narrow" panose="020B0004020202020204" pitchFamily="34" charset="0"/>
              </a:rPr>
              <a:t>gado</a:t>
            </a:r>
            <a:endParaRPr lang="fr-FR" b="1" dirty="0">
              <a:latin typeface="Aptos Narrow" panose="020B00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9ECB975-A24C-D147-42B5-CCD9B974A315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2D3F14B-16E3-9FBD-DC1E-908818A14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5134A9F-2B27-7CDF-49CF-DEDE33C96A6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7418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 61">
            <a:extLst>
              <a:ext uri="{FF2B5EF4-FFF2-40B4-BE49-F238E27FC236}">
                <a16:creationId xmlns:a16="http://schemas.microsoft.com/office/drawing/2014/main" id="{830FEBB2-0E70-84FF-03B3-FFB6F274A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72"/>
            <a:ext cx="12276802" cy="68961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F38EEA2-EE1F-A93C-DCE3-80CBD6772873}"/>
              </a:ext>
            </a:extLst>
          </p:cNvPr>
          <p:cNvSpPr txBox="1"/>
          <p:nvPr/>
        </p:nvSpPr>
        <p:spPr>
          <a:xfrm>
            <a:off x="0" y="75306"/>
            <a:ext cx="12276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</a:rPr>
              <a:t>LA GRANDE BOUCLE</a:t>
            </a:r>
            <a:endParaRPr lang="fr-FR" sz="40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 panose="020B0004020202020204" pitchFamily="34" charset="0"/>
            </a:endParaRPr>
          </a:p>
        </p:txBody>
      </p:sp>
      <p:pic>
        <p:nvPicPr>
          <p:cNvPr id="10" name="Picture 2" descr="Parcours du Tour de France 2025, programme et profil des étapes">
            <a:extLst>
              <a:ext uri="{FF2B5EF4-FFF2-40B4-BE49-F238E27FC236}">
                <a16:creationId xmlns:a16="http://schemas.microsoft.com/office/drawing/2014/main" id="{A9144450-3A11-681B-02DD-EA2729A9AB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32" b="12484" l="1491" r="62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0" t="4325" r="93186" b="86610"/>
          <a:stretch>
            <a:fillRect/>
          </a:stretch>
        </p:blipFill>
        <p:spPr bwMode="auto">
          <a:xfrm>
            <a:off x="77717" y="1719043"/>
            <a:ext cx="466091" cy="4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arcours du Tour de France 2025, programme et profil des étapes">
            <a:extLst>
              <a:ext uri="{FF2B5EF4-FFF2-40B4-BE49-F238E27FC236}">
                <a16:creationId xmlns:a16="http://schemas.microsoft.com/office/drawing/2014/main" id="{25C5FEB4-3DAB-394E-5A6A-5406D050C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39" b="14868" l="93839" r="993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154" t="3023" b="83816"/>
          <a:stretch>
            <a:fillRect/>
          </a:stretch>
        </p:blipFill>
        <p:spPr bwMode="auto">
          <a:xfrm>
            <a:off x="11761492" y="1595481"/>
            <a:ext cx="539903" cy="69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0D90511-19F2-906D-7434-B9E06F8B3846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15169387-5831-6F38-2BD2-873C0B4F7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4581909-A5F1-8774-AD88-57F36777FC00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F3460C17-128D-9AE2-09A9-015F90408C1A}"/>
              </a:ext>
            </a:extLst>
          </p:cNvPr>
          <p:cNvSpPr txBox="1"/>
          <p:nvPr/>
        </p:nvSpPr>
        <p:spPr>
          <a:xfrm rot="18033352">
            <a:off x="-217935" y="3419525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Bordeaux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0F335FD-E99F-6599-60CB-C7873971ED16}"/>
              </a:ext>
            </a:extLst>
          </p:cNvPr>
          <p:cNvSpPr txBox="1"/>
          <p:nvPr/>
        </p:nvSpPr>
        <p:spPr>
          <a:xfrm>
            <a:off x="64776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06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9961EBD-8830-D3F4-D348-62E80C4C4E05}"/>
              </a:ext>
            </a:extLst>
          </p:cNvPr>
          <p:cNvSpPr txBox="1"/>
          <p:nvPr/>
        </p:nvSpPr>
        <p:spPr>
          <a:xfrm rot="18033352">
            <a:off x="394392" y="3093675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Marseille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B4CB156-8BDF-5F61-32F4-751C1135A0C2}"/>
              </a:ext>
            </a:extLst>
          </p:cNvPr>
          <p:cNvSpPr txBox="1"/>
          <p:nvPr/>
        </p:nvSpPr>
        <p:spPr>
          <a:xfrm>
            <a:off x="607702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08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1420368-0DFC-E195-3414-13CC05058BA6}"/>
              </a:ext>
            </a:extLst>
          </p:cNvPr>
          <p:cNvSpPr txBox="1"/>
          <p:nvPr/>
        </p:nvSpPr>
        <p:spPr>
          <a:xfrm rot="18033352">
            <a:off x="1147530" y="2595366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Saint-Malo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AF1A9CB-848F-7592-7FB1-18D0A6EB017A}"/>
              </a:ext>
            </a:extLst>
          </p:cNvPr>
          <p:cNvSpPr txBox="1"/>
          <p:nvPr/>
        </p:nvSpPr>
        <p:spPr>
          <a:xfrm>
            <a:off x="2017087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10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C2EDB0D-26B0-7DE4-D4D8-237F91DBE0AB}"/>
              </a:ext>
            </a:extLst>
          </p:cNvPr>
          <p:cNvSpPr txBox="1"/>
          <p:nvPr/>
        </p:nvSpPr>
        <p:spPr>
          <a:xfrm rot="18033352">
            <a:off x="1751335" y="3088108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Toulouse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71000CE-C8CD-CD20-1EEF-AF34974C3FAC}"/>
              </a:ext>
            </a:extLst>
          </p:cNvPr>
          <p:cNvSpPr txBox="1"/>
          <p:nvPr/>
        </p:nvSpPr>
        <p:spPr>
          <a:xfrm rot="18033352">
            <a:off x="2538783" y="2551895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 Baule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04139B6-C5E9-B813-AE09-EC68B43E9051}"/>
              </a:ext>
            </a:extLst>
          </p:cNvPr>
          <p:cNvSpPr txBox="1"/>
          <p:nvPr/>
        </p:nvSpPr>
        <p:spPr>
          <a:xfrm>
            <a:off x="1337952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09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F688296-0877-46D9-5056-2AC8F0A8D402}"/>
              </a:ext>
            </a:extLst>
          </p:cNvPr>
          <p:cNvSpPr txBox="1"/>
          <p:nvPr/>
        </p:nvSpPr>
        <p:spPr>
          <a:xfrm>
            <a:off x="2715577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11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4212064-EDC5-1F7A-A742-3BD3B747B8A4}"/>
              </a:ext>
            </a:extLst>
          </p:cNvPr>
          <p:cNvSpPr txBox="1"/>
          <p:nvPr/>
        </p:nvSpPr>
        <p:spPr>
          <a:xfrm rot="18033352">
            <a:off x="3451720" y="2684277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Strasbourg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6C38161-A8C3-77B9-A01C-C7E436A89DD4}"/>
              </a:ext>
            </a:extLst>
          </p:cNvPr>
          <p:cNvSpPr txBox="1"/>
          <p:nvPr/>
        </p:nvSpPr>
        <p:spPr>
          <a:xfrm>
            <a:off x="3703336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12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447AED2-FC96-3E07-567F-C2F09887A756}"/>
              </a:ext>
            </a:extLst>
          </p:cNvPr>
          <p:cNvSpPr txBox="1"/>
          <p:nvPr/>
        </p:nvSpPr>
        <p:spPr>
          <a:xfrm>
            <a:off x="4427376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13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5EF57C3-0505-3BAE-1E85-14AA0BC5541B}"/>
              </a:ext>
            </a:extLst>
          </p:cNvPr>
          <p:cNvSpPr txBox="1"/>
          <p:nvPr/>
        </p:nvSpPr>
        <p:spPr>
          <a:xfrm rot="18033352">
            <a:off x="4182742" y="2811532"/>
            <a:ext cx="179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Lille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3BF9094-1303-7D33-770B-4AE9EDCE58D0}"/>
              </a:ext>
            </a:extLst>
          </p:cNvPr>
          <p:cNvSpPr txBox="1"/>
          <p:nvPr/>
        </p:nvSpPr>
        <p:spPr>
          <a:xfrm rot="18033352">
            <a:off x="4687287" y="2402135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Clermont-Ferrand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477F2A9-1A05-7C1B-EC6D-3DEAEC05BA17}"/>
              </a:ext>
            </a:extLst>
          </p:cNvPr>
          <p:cNvSpPr txBox="1"/>
          <p:nvPr/>
        </p:nvSpPr>
        <p:spPr>
          <a:xfrm rot="18033352">
            <a:off x="5440632" y="2643256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Grenoble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A280CEB-3667-5F0D-9602-05C8B93201BE}"/>
              </a:ext>
            </a:extLst>
          </p:cNvPr>
          <p:cNvSpPr txBox="1"/>
          <p:nvPr/>
        </p:nvSpPr>
        <p:spPr>
          <a:xfrm>
            <a:off x="5055888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14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8A9E3A0-52A5-3516-1AD7-80C4A0B5BE9D}"/>
              </a:ext>
            </a:extLst>
          </p:cNvPr>
          <p:cNvSpPr txBox="1"/>
          <p:nvPr/>
        </p:nvSpPr>
        <p:spPr>
          <a:xfrm>
            <a:off x="5766429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15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9F1625C-A821-49F3-D147-3DDDA4E343B3}"/>
              </a:ext>
            </a:extLst>
          </p:cNvPr>
          <p:cNvSpPr txBox="1"/>
          <p:nvPr/>
        </p:nvSpPr>
        <p:spPr>
          <a:xfrm rot="18033352">
            <a:off x="6116514" y="2877507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Deauville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4DD5F90F-4E8F-6ED7-BB83-EAEF498BE225}"/>
              </a:ext>
            </a:extLst>
          </p:cNvPr>
          <p:cNvSpPr txBox="1"/>
          <p:nvPr/>
        </p:nvSpPr>
        <p:spPr>
          <a:xfrm rot="18033352">
            <a:off x="6960680" y="3086721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Tours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88F5DCD5-05C8-EE42-C536-EC71CFBA5C9E}"/>
              </a:ext>
            </a:extLst>
          </p:cNvPr>
          <p:cNvSpPr txBox="1"/>
          <p:nvPr/>
        </p:nvSpPr>
        <p:spPr>
          <a:xfrm>
            <a:off x="6483246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16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79E9E9F5-9640-C99C-99C8-8EA34DAED038}"/>
              </a:ext>
            </a:extLst>
          </p:cNvPr>
          <p:cNvSpPr txBox="1"/>
          <p:nvPr/>
        </p:nvSpPr>
        <p:spPr>
          <a:xfrm>
            <a:off x="7301164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17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A4E67EA-D56C-FBFE-69AD-823C725269F6}"/>
              </a:ext>
            </a:extLst>
          </p:cNvPr>
          <p:cNvSpPr txBox="1"/>
          <p:nvPr/>
        </p:nvSpPr>
        <p:spPr>
          <a:xfrm rot="18033352">
            <a:off x="7561860" y="3289586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 Rochelle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86824F2A-EA78-0810-8820-0C2BC218BA3C}"/>
              </a:ext>
            </a:extLst>
          </p:cNvPr>
          <p:cNvSpPr txBox="1"/>
          <p:nvPr/>
        </p:nvSpPr>
        <p:spPr>
          <a:xfrm rot="18033352">
            <a:off x="8357152" y="2667870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Lyon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886EFF9-75DD-9198-E35B-D1F44AF213F6}"/>
              </a:ext>
            </a:extLst>
          </p:cNvPr>
          <p:cNvSpPr txBox="1"/>
          <p:nvPr/>
        </p:nvSpPr>
        <p:spPr>
          <a:xfrm>
            <a:off x="8005214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18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E84F83E0-AE1F-C9F3-5A63-C22CA1DE714D}"/>
              </a:ext>
            </a:extLst>
          </p:cNvPr>
          <p:cNvSpPr txBox="1"/>
          <p:nvPr/>
        </p:nvSpPr>
        <p:spPr>
          <a:xfrm>
            <a:off x="8739823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19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DAD0F26-F994-FAAD-E6D3-D1CEB4921660}"/>
              </a:ext>
            </a:extLst>
          </p:cNvPr>
          <p:cNvSpPr txBox="1"/>
          <p:nvPr/>
        </p:nvSpPr>
        <p:spPr>
          <a:xfrm rot="18033352">
            <a:off x="9054486" y="2836803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Nancy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5383864B-DBE9-AE08-5804-C17709200821}"/>
              </a:ext>
            </a:extLst>
          </p:cNvPr>
          <p:cNvSpPr txBox="1"/>
          <p:nvPr/>
        </p:nvSpPr>
        <p:spPr>
          <a:xfrm rot="18033352">
            <a:off x="9826658" y="2811534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Annecy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CA463E1-EA54-7E74-2B76-068053908F61}"/>
              </a:ext>
            </a:extLst>
          </p:cNvPr>
          <p:cNvSpPr txBox="1"/>
          <p:nvPr/>
        </p:nvSpPr>
        <p:spPr>
          <a:xfrm>
            <a:off x="9492582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22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EB805A10-E29D-C891-B96E-F9CD76D4BB6D}"/>
              </a:ext>
            </a:extLst>
          </p:cNvPr>
          <p:cNvSpPr txBox="1"/>
          <p:nvPr/>
        </p:nvSpPr>
        <p:spPr>
          <a:xfrm rot="18033352">
            <a:off x="10528554" y="3031878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Paris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CF3AFF5A-9D49-7C70-AD21-1E962F868B8B}"/>
              </a:ext>
            </a:extLst>
          </p:cNvPr>
          <p:cNvSpPr txBox="1"/>
          <p:nvPr/>
        </p:nvSpPr>
        <p:spPr>
          <a:xfrm>
            <a:off x="10224292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24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C6D5AE7-5212-E2CC-F247-401B7D34C774}"/>
              </a:ext>
            </a:extLst>
          </p:cNvPr>
          <p:cNvSpPr txBox="1"/>
          <p:nvPr/>
        </p:nvSpPr>
        <p:spPr>
          <a:xfrm>
            <a:off x="10961423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1FA252EA-CAC8-7F03-FBA9-47844E5D1A23}"/>
              </a:ext>
            </a:extLst>
          </p:cNvPr>
          <p:cNvSpPr txBox="1"/>
          <p:nvPr/>
        </p:nvSpPr>
        <p:spPr>
          <a:xfrm rot="18033352">
            <a:off x="11125185" y="2893768"/>
            <a:ext cx="24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Nice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433B3588-3E44-A4DE-A689-F4349B4C2E0F}"/>
              </a:ext>
            </a:extLst>
          </p:cNvPr>
          <p:cNvSpPr txBox="1"/>
          <p:nvPr/>
        </p:nvSpPr>
        <p:spPr>
          <a:xfrm>
            <a:off x="11684000" y="6358860"/>
            <a:ext cx="481323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26</a:t>
            </a:r>
          </a:p>
        </p:txBody>
      </p:sp>
      <p:pic>
        <p:nvPicPr>
          <p:cNvPr id="60" name="Image 59" descr="Une image contenant roue, Roue de vélo, vélo, noir et blanc&#10;&#10;Le contenu généré par l’IA peut être incorrect.">
            <a:extLst>
              <a:ext uri="{FF2B5EF4-FFF2-40B4-BE49-F238E27FC236}">
                <a16:creationId xmlns:a16="http://schemas.microsoft.com/office/drawing/2014/main" id="{91F75DEE-8E49-AD89-D280-3B3733DFEDAA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18303" r="22593"/>
          <a:stretch>
            <a:fillRect/>
          </a:stretch>
        </p:blipFill>
        <p:spPr>
          <a:xfrm flipH="1">
            <a:off x="-259678" y="4906486"/>
            <a:ext cx="519355" cy="734359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AF3545FC-A10B-9291-B525-7D78969790F9}"/>
              </a:ext>
            </a:extLst>
          </p:cNvPr>
          <p:cNvSpPr txBox="1"/>
          <p:nvPr/>
        </p:nvSpPr>
        <p:spPr>
          <a:xfrm>
            <a:off x="409575" y="1774372"/>
            <a:ext cx="153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3473BB"/>
                </a:solidFill>
                <a:latin typeface="Aptos Narrow" panose="020B0004020202020204" pitchFamily="34" charset="0"/>
              </a:rPr>
              <a:t>2006</a:t>
            </a:r>
          </a:p>
          <a:p>
            <a:r>
              <a:rPr lang="fr-FR" i="1" dirty="0"/>
              <a:t>Bordeaux</a:t>
            </a:r>
          </a:p>
        </p:txBody>
      </p:sp>
      <p:sp>
        <p:nvSpPr>
          <p:cNvPr id="1025" name="ZoneTexte 1024">
            <a:extLst>
              <a:ext uri="{FF2B5EF4-FFF2-40B4-BE49-F238E27FC236}">
                <a16:creationId xmlns:a16="http://schemas.microsoft.com/office/drawing/2014/main" id="{9BF1DF5C-EAE7-9B4C-5B53-E6051E9AF063}"/>
              </a:ext>
            </a:extLst>
          </p:cNvPr>
          <p:cNvSpPr txBox="1"/>
          <p:nvPr/>
        </p:nvSpPr>
        <p:spPr>
          <a:xfrm>
            <a:off x="10313736" y="1774372"/>
            <a:ext cx="153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solidFill>
                  <a:srgbClr val="C5383D"/>
                </a:solidFill>
                <a:latin typeface="Aptos Narrow" panose="020B0004020202020204" pitchFamily="34" charset="0"/>
              </a:rPr>
              <a:t>2026</a:t>
            </a:r>
          </a:p>
          <a:p>
            <a:pPr algn="r"/>
            <a:r>
              <a:rPr lang="fr-FR" i="1" dirty="0"/>
              <a:t>Nice</a:t>
            </a:r>
          </a:p>
        </p:txBody>
      </p:sp>
    </p:spTree>
    <p:extLst>
      <p:ext uri="{BB962C8B-B14F-4D97-AF65-F5344CB8AC3E}">
        <p14:creationId xmlns:p14="http://schemas.microsoft.com/office/powerpoint/2010/main" val="400220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0926 L 0.0043 0.00926 L 0.01289 0.00301 C 0.0138 0.00232 0.01484 0.00232 0.01563 0.00139 C 0.01628 0.0007 0.0168 -0.00069 0.01732 -0.00162 L 0.02435 0.00764 L 0.03646 0.0169 L 0.03828 0.02477 L 0.05651 0.01389 L 0.0862 -0.01713 L 0.09753 -0.03264 L 0.11146 -0.05116 L 0.12813 -0.07592 L 0.14297 -0.07592 L 0.21094 0.03079 L 0.22839 0.04005 L 0.25977 -0.0125 L 0.28594 -0.03102 L 0.29909 -0.03565 L 0.32526 -0.07292 L 0.33828 -0.07592 L 0.37318 -0.05278 L 0.39844 -0.05579 L 0.42552 -0.05579 L 0.44297 -0.05579 L 0.4569 -0.03889 L 0.4901 -0.03264 L 0.51445 -0.00486 L 0.53281 -0.00787 L 0.55638 0.01389 L 0.57031 0.01852 L 0.6026 0.00602 L 0.65143 -0.00162 L 0.66966 -0.00324 L 0.70807 0.04491 L 0.72031 0.04491 L 0.73516 -0.00486 L 0.75078 -0.00949 L 0.76745 -0.00162 L 0.77956 -0.00023 L 0.79883 -0.01412 L 0.81979 -0.01412 L 0.84935 -0.03727 L 0.87474 -0.00949 L 0.89909 -0.00949 L 0.91745 -0.01713 L 0.94883 -0.00949 L 0.96888 -0.02639 L 0.98112 -0.03889 L 1.00208 -0.02037 " pathEditMode="relative" ptsTypes="AAAAAAAAAAAAAAAAAAAAAAAAAAAAAAAAAAAAAAAAAAAAAAAAAA">
                                      <p:cBhvr>
                                        <p:cTn id="6" dur="1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31E17-734F-0409-5EC2-90CC6088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2D5583-8F69-4415-B493-A1947434DA02}"/>
              </a:ext>
            </a:extLst>
          </p:cNvPr>
          <p:cNvSpPr/>
          <p:nvPr/>
        </p:nvSpPr>
        <p:spPr>
          <a:xfrm>
            <a:off x="1" y="1"/>
            <a:ext cx="12191999" cy="68891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07BDB4-A9CA-296C-D9B5-5B978AC0B0B1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0F6514CC-1AD7-3DBE-0214-EE1A269F0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-6000"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9" t="39334" r="43580" b="39520"/>
          <a:stretch>
            <a:fillRect/>
          </a:stretch>
        </p:blipFill>
        <p:spPr bwMode="auto">
          <a:xfrm>
            <a:off x="2773012" y="214505"/>
            <a:ext cx="2281084" cy="287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940E4252-35D9-ECD2-59F7-92D87E74B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1" t="32063" r="38583" b="42436"/>
          <a:stretch>
            <a:fillRect/>
          </a:stretch>
        </p:blipFill>
        <p:spPr bwMode="auto">
          <a:xfrm>
            <a:off x="6616925" y="188367"/>
            <a:ext cx="2670175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5">
            <a:extLst>
              <a:ext uri="{FF2B5EF4-FFF2-40B4-BE49-F238E27FC236}">
                <a16:creationId xmlns:a16="http://schemas.microsoft.com/office/drawing/2014/main" id="{1AEAB9EA-C307-3E99-73C6-D34D847E5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9078" y="3062288"/>
            <a:ext cx="7762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>
                <a:latin typeface="Aptos Narrow" panose="020B0004020202020204" pitchFamily="34" charset="0"/>
              </a:rPr>
              <a:t>ES T1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5D329C7-50FB-FB90-5ED8-347344E414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53" t="30352" r="38399" b="46302"/>
          <a:stretch>
            <a:fillRect/>
          </a:stretch>
        </p:blipFill>
        <p:spPr bwMode="auto">
          <a:xfrm>
            <a:off x="6616924" y="3444587"/>
            <a:ext cx="2670175" cy="25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B73B7493-CBCE-4F79-AABC-E235D98AB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9" t="38797" r="35630" b="34312"/>
          <a:stretch>
            <a:fillRect/>
          </a:stretch>
        </p:blipFill>
        <p:spPr bwMode="auto">
          <a:xfrm>
            <a:off x="9430767" y="3444587"/>
            <a:ext cx="2670175" cy="25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5EE498F5-06CD-BB7E-83D3-4A97E72A0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5" t="37228" r="41386" b="35858"/>
          <a:stretch>
            <a:fillRect/>
          </a:stretch>
        </p:blipFill>
        <p:spPr bwMode="auto">
          <a:xfrm>
            <a:off x="2711220" y="3444587"/>
            <a:ext cx="2414176" cy="262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7E65CE20-9241-CC73-0916-A2B5A6ADD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2" t="40146" r="40700" b="33995"/>
          <a:stretch>
            <a:fillRect/>
          </a:stretch>
        </p:blipFill>
        <p:spPr bwMode="auto">
          <a:xfrm>
            <a:off x="9430768" y="188367"/>
            <a:ext cx="2670176" cy="290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FD7F78-3210-B7C7-6ED7-8D0CDE896EDA}"/>
              </a:ext>
            </a:extLst>
          </p:cNvPr>
          <p:cNvSpPr txBox="1"/>
          <p:nvPr/>
        </p:nvSpPr>
        <p:spPr>
          <a:xfrm>
            <a:off x="1" y="6223000"/>
            <a:ext cx="1219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19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Ischémie dans le territoire de l’artère cérébrale antérieure gauche sur dissection anévrysmale de l’origine du segment A2</a:t>
            </a:r>
            <a:br>
              <a:rPr lang="fr-FR" altLang="fr-FR" sz="19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900" dirty="0">
              <a:solidFill>
                <a:schemeClr val="accent2"/>
              </a:solidFill>
              <a:latin typeface="Aptos Narrow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CC5EEB-04FA-E4A9-00E9-2BCB38E8AE32}"/>
              </a:ext>
            </a:extLst>
          </p:cNvPr>
          <p:cNvSpPr txBox="1"/>
          <p:nvPr/>
        </p:nvSpPr>
        <p:spPr>
          <a:xfrm>
            <a:off x="1436915" y="1769806"/>
            <a:ext cx="834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Aptos Narrow" panose="020B0004020202020204" pitchFamily="34" charset="0"/>
              </a:rPr>
              <a:t>J12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D9A913-932C-8514-BDBF-21F9E9E7FD74}"/>
              </a:ext>
            </a:extLst>
          </p:cNvPr>
          <p:cNvSpPr txBox="1"/>
          <p:nvPr/>
        </p:nvSpPr>
        <p:spPr>
          <a:xfrm>
            <a:off x="1459714" y="4610708"/>
            <a:ext cx="834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Aptos Narrow" panose="020B0004020202020204" pitchFamily="34" charset="0"/>
              </a:rPr>
              <a:t>M3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57C6F5F-56F0-B585-1E62-46E5FAE4E5E2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BF7D967-D4EC-3B12-43F0-A16AE57D6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1F4541B-C923-D870-570F-E93BAC1072C5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857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8B311-13C1-D8DC-CDBD-75FE6F8D4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54787A-995F-0838-A323-B5DDA30C2C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Char char="–"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 panose="02020404030301010803" pitchFamily="18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tabLst/>
              <a:defRPr/>
            </a:pPr>
            <a:endParaRPr kumimoji="0" lang="fr-FR" alt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 panose="02020404030301010803" pitchFamily="18" charset="0"/>
              <a:cs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92E03F-F319-4DAE-5219-F1E3C497A1F7}"/>
              </a:ext>
            </a:extLst>
          </p:cNvPr>
          <p:cNvSpPr txBox="1"/>
          <p:nvPr/>
        </p:nvSpPr>
        <p:spPr>
          <a:xfrm>
            <a:off x="477253" y="1393618"/>
            <a:ext cx="11490158" cy="4685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tabLst/>
              <a:defRPr/>
            </a:pPr>
            <a:r>
              <a:rPr lang="fr-FR" altLang="fr-FR" sz="2000" dirty="0">
                <a:latin typeface="Aptos" panose="020B0004020202020204" pitchFamily="34" charset="0"/>
              </a:rPr>
              <a:t>Très rare, adulte d’âge moyen (50 ans)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tabLst/>
              <a:defRPr/>
            </a:pPr>
            <a:r>
              <a:rPr lang="fr-FR" altLang="fr-FR" sz="2000" dirty="0">
                <a:latin typeface="Aptos" panose="020B0004020202020204" pitchFamily="34" charset="0"/>
              </a:rPr>
              <a:t>Forme ischémique, hémorragique (HSA), ou mixte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tabLst/>
              <a:defRPr/>
            </a:pPr>
            <a:r>
              <a:rPr lang="fr-FR" altLang="fr-FR" sz="2000" dirty="0">
                <a:latin typeface="Aptos" panose="020B0004020202020204" pitchFamily="34" charset="0"/>
              </a:rPr>
              <a:t>Forme ischémique ou mixte</a:t>
            </a:r>
          </a:p>
          <a:p>
            <a:pPr marL="74295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/>
            </a:pPr>
            <a:r>
              <a:rPr lang="fr-FR" altLang="fr-FR" dirty="0">
                <a:solidFill>
                  <a:prstClr val="black"/>
                </a:solidFill>
                <a:cs typeface="Arial"/>
              </a:rPr>
              <a:t>Troubles moteurs constants (parésie controlatérale du MI, ½ parésie, paraparésie)</a:t>
            </a:r>
          </a:p>
          <a:p>
            <a:pPr marL="74295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/>
            </a:pPr>
            <a:r>
              <a:rPr lang="fr-FR" altLang="fr-FR" dirty="0">
                <a:solidFill>
                  <a:prstClr val="black"/>
                </a:solidFill>
                <a:cs typeface="Arial"/>
              </a:rPr>
              <a:t>Céphalées pas toujours présentes</a:t>
            </a:r>
          </a:p>
          <a:p>
            <a:pPr marL="74295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/>
            </a:pPr>
            <a:r>
              <a:rPr lang="fr-FR" altLang="fr-FR" dirty="0">
                <a:solidFill>
                  <a:prstClr val="black"/>
                </a:solidFill>
                <a:cs typeface="Arial"/>
              </a:rPr>
              <a:t>Segment A2 +++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Char char="–"/>
              <a:tabLst/>
              <a:defRPr/>
            </a:pPr>
            <a:r>
              <a:rPr lang="fr-FR" altLang="fr-FR" dirty="0">
                <a:solidFill>
                  <a:prstClr val="black"/>
                </a:solidFill>
                <a:cs typeface="Arial"/>
              </a:rPr>
              <a:t>Artériographie: sténose +/- dilatation, double lumière, </a:t>
            </a:r>
            <a:r>
              <a:rPr lang="fr-FR" altLang="fr-FR" dirty="0" err="1">
                <a:solidFill>
                  <a:prstClr val="black"/>
                </a:solidFill>
                <a:cs typeface="Arial"/>
              </a:rPr>
              <a:t>flap</a:t>
            </a:r>
            <a:r>
              <a:rPr lang="fr-FR" altLang="fr-FR" dirty="0">
                <a:solidFill>
                  <a:prstClr val="black"/>
                </a:solidFill>
                <a:cs typeface="Arial"/>
              </a:rPr>
              <a:t> </a:t>
            </a:r>
            <a:r>
              <a:rPr lang="fr-FR" altLang="fr-FR" dirty="0" err="1">
                <a:solidFill>
                  <a:prstClr val="black"/>
                </a:solidFill>
                <a:cs typeface="Arial"/>
              </a:rPr>
              <a:t>intimal</a:t>
            </a:r>
            <a:r>
              <a:rPr lang="fr-FR" altLang="fr-FR" dirty="0">
                <a:solidFill>
                  <a:prstClr val="black"/>
                </a:solidFill>
                <a:cs typeface="Arial"/>
              </a:rPr>
              <a:t> – majoration de la sténose pendant 1er mois puis régression +++</a:t>
            </a:r>
          </a:p>
          <a:p>
            <a:pPr marL="74295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/>
            </a:pP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ea typeface="+mn-ea"/>
                <a:cs typeface="Arial"/>
              </a:rPr>
              <a:t>IRM: aspects identiques à artériographie  ++ – hématome de paroi </a:t>
            </a:r>
            <a:r>
              <a:rPr kumimoji="0" lang="fr-FR" alt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uLnTx/>
                <a:uFillTx/>
                <a:ea typeface="+mn-ea"/>
                <a:cs typeface="Arial"/>
              </a:rPr>
              <a:t>svt</a:t>
            </a: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ea typeface="+mn-ea"/>
                <a:cs typeface="Arial"/>
              </a:rPr>
              <a:t> visible la 2</a:t>
            </a:r>
            <a:r>
              <a:rPr kumimoji="0" lang="fr-FR" altLang="fr-FR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ea typeface="+mn-ea"/>
                <a:cs typeface="Arial"/>
              </a:rPr>
              <a:t>ème</a:t>
            </a: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ea typeface="+mn-ea"/>
                <a:cs typeface="Arial"/>
              </a:rPr>
              <a:t> semaine (Axial et sagittal </a:t>
            </a:r>
            <a:r>
              <a:rPr lang="fr-FR" altLang="fr-FR" sz="2000" dirty="0">
                <a:solidFill>
                  <a:prstClr val="black"/>
                </a:solidFill>
                <a:cs typeface="Arial"/>
              </a:rPr>
              <a:t>ES T1)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tabLst/>
              <a:defRPr/>
            </a:pPr>
            <a:r>
              <a:rPr lang="fr-FR" altLang="fr-FR" sz="2000" dirty="0">
                <a:latin typeface="Aptos" panose="020B0004020202020204" pitchFamily="34" charset="0"/>
              </a:rPr>
              <a:t>Forme hémorragique (30 cas rapportés avant 2006)</a:t>
            </a:r>
          </a:p>
          <a:p>
            <a:pPr marL="742950" marR="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 typeface="Tahoma" panose="020B0604030504040204" pitchFamily="34" charset="0"/>
              <a:buChar char="–"/>
              <a:tabLst/>
              <a:defRPr/>
            </a:pPr>
            <a:r>
              <a:rPr lang="fr-FR" altLang="fr-FR" dirty="0">
                <a:cs typeface="Arial"/>
              </a:rPr>
              <a:t>Céphalées brutales et troubles de la conscience</a:t>
            </a:r>
          </a:p>
          <a:p>
            <a:pPr marL="742950" marR="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Char char="–"/>
              <a:tabLst/>
              <a:defRPr/>
            </a:pPr>
            <a:r>
              <a:rPr lang="fr-FR" altLang="fr-FR" dirty="0">
                <a:cs typeface="Arial"/>
              </a:rPr>
              <a:t>Souvent A1 ++, parfois A2 ou A3</a:t>
            </a:r>
          </a:p>
          <a:p>
            <a:pPr marL="742950" marR="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Char char="–"/>
              <a:tabLst/>
              <a:defRPr/>
            </a:pPr>
            <a:r>
              <a:rPr lang="fr-FR" altLang="fr-FR" dirty="0">
                <a:cs typeface="Arial"/>
              </a:rPr>
              <a:t>CT : HSA dans citerne interhémisphérique, pas d’hématome </a:t>
            </a:r>
          </a:p>
          <a:p>
            <a:pPr marL="742950" marR="0" lvl="1" indent="-2857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Char char="–"/>
              <a:tabLst/>
              <a:defRPr/>
            </a:pPr>
            <a:r>
              <a:rPr lang="fr-FR" altLang="fr-FR" dirty="0">
                <a:cs typeface="Arial"/>
              </a:rPr>
              <a:t>Artériographie : dilatation +/- discrète sténose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0E7977B-9485-5EE1-B909-0055CEBDE9C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6BF498DF-EC59-98AD-D7C3-E8E68B589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3B12F9A-73DC-4006-9AD7-56DCDE22D2E4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989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3076B-0D63-E7E4-02C5-CBA43775B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17DA20BA-CDC4-E8EF-CC91-30E1350CF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E1F34C4C-B1B8-0206-3964-79CA8297C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20651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6518A1C9-7DCE-6AF9-BB76-F58D7452C017}"/>
              </a:ext>
            </a:extLst>
          </p:cNvPr>
          <p:cNvGrpSpPr/>
          <p:nvPr/>
        </p:nvGrpSpPr>
        <p:grpSpPr>
          <a:xfrm>
            <a:off x="2935515" y="1455058"/>
            <a:ext cx="1734203" cy="1128930"/>
            <a:chOff x="5990897" y="3810000"/>
            <a:chExt cx="1734203" cy="11289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DF52F4DC-24F4-08A3-8621-BC12D41140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3810000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9F75E3E-F67E-7AE9-6683-CE119742E9AF}"/>
                </a:ext>
              </a:extLst>
            </p:cNvPr>
            <p:cNvSpPr txBox="1"/>
            <p:nvPr/>
          </p:nvSpPr>
          <p:spPr>
            <a:xfrm>
              <a:off x="5990897" y="4292599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SAINT MALO</a:t>
              </a:r>
            </a:p>
            <a:p>
              <a:pPr algn="ctr"/>
              <a:r>
                <a:rPr lang="fr-FR" dirty="0"/>
                <a:t>2009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FDC7A2-9122-9D7D-45A3-FB3E76A4C9C3}"/>
              </a:ext>
            </a:extLst>
          </p:cNvPr>
          <p:cNvGrpSpPr/>
          <p:nvPr/>
        </p:nvGrpSpPr>
        <p:grpSpPr>
          <a:xfrm>
            <a:off x="4719438" y="5094811"/>
            <a:ext cx="1734203" cy="1085144"/>
            <a:chOff x="4595482" y="5027943"/>
            <a:chExt cx="1734203" cy="1085144"/>
          </a:xfrm>
        </p:grpSpPr>
        <p:pic>
          <p:nvPicPr>
            <p:cNvPr id="8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B96B7553-DC43-F316-7661-8BFA55B129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122" y="5027943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78E816A1-18CE-7C4A-D27C-9201FD809AFD}"/>
                </a:ext>
              </a:extLst>
            </p:cNvPr>
            <p:cNvSpPr txBox="1"/>
            <p:nvPr/>
          </p:nvSpPr>
          <p:spPr>
            <a:xfrm>
              <a:off x="4595482" y="5466756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TOULOUSE</a:t>
              </a:r>
            </a:p>
            <a:p>
              <a:pPr algn="ctr"/>
              <a:r>
                <a:rPr lang="fr-FR" dirty="0"/>
                <a:t>2010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D44104A9-D392-4208-F07E-063619A3A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0B54182-EF6D-0361-C7B5-78D5D55623CA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DDE322B-932A-31BA-67F9-3F810B860860}"/>
              </a:ext>
            </a:extLst>
          </p:cNvPr>
          <p:cNvSpPr txBox="1"/>
          <p:nvPr/>
        </p:nvSpPr>
        <p:spPr>
          <a:xfrm>
            <a:off x="107540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N°4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02010CF-171E-4628-A078-627FAB41DA55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315D747-F5EB-2D3E-C0D8-8F98D7549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5DAB8DD-872D-D0F3-74DC-7792844F647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6915F161-8BA4-5DB3-DDA8-D970F639DF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019234" y="1352275"/>
            <a:ext cx="457240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81481E-6 L 0.03203 0.04167 L 0.03646 0.0926 L 0.03945 0.15811 L 0.04297 0.23542 L 0.05404 0.29306 L 0.0569 0.3507 L 0.0694 0.43311 L 0.07018 0.50811 " pathEditMode="relative" rAng="0" ptsTypes="AAAAAAA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" y="2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3DE1B-6FA6-0AEA-26F7-BBBFC13B2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A49B56-9AE0-F8E4-5064-524982D175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32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32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59F0405-2458-3F65-ECF7-6DB82705CF10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A03484B-EEF0-E065-0511-F2B41FE62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C7469D7-483A-99F1-3335-6E0C8D14B810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DFA8D85E-2329-FB61-ED55-AF547B4E5994}"/>
              </a:ext>
            </a:extLst>
          </p:cNvPr>
          <p:cNvSpPr txBox="1"/>
          <p:nvPr/>
        </p:nvSpPr>
        <p:spPr>
          <a:xfrm>
            <a:off x="518028" y="2120276"/>
            <a:ext cx="11155943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Patiente de 59 ans sans  antécédent médical, en surcharge pondérale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Malaise puis troubles du langage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Au SAU, aphasie et paralysie faciale droite sans déficit SM</a:t>
            </a:r>
          </a:p>
        </p:txBody>
      </p:sp>
    </p:spTree>
    <p:extLst>
      <p:ext uri="{BB962C8B-B14F-4D97-AF65-F5344CB8AC3E}">
        <p14:creationId xmlns:p14="http://schemas.microsoft.com/office/powerpoint/2010/main" val="2995310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5EBF-1204-D89F-C008-74544D3BC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0D58C5-B4EA-C88F-A32F-799BE054B754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46D1DC-ADD4-7891-29BD-8DA795AE45F8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05CE0B5-713A-6239-8392-391354E70514}"/>
              </a:ext>
            </a:extLst>
          </p:cNvPr>
          <p:cNvSpPr txBox="1"/>
          <p:nvPr/>
        </p:nvSpPr>
        <p:spPr>
          <a:xfrm>
            <a:off x="1322242" y="1907381"/>
            <a:ext cx="1239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 Narrow" panose="020B0004020202020204" pitchFamily="34" charset="0"/>
              </a:rPr>
              <a:t>TDM IV-</a:t>
            </a:r>
          </a:p>
        </p:txBody>
      </p:sp>
      <p:pic>
        <p:nvPicPr>
          <p:cNvPr id="11" name="Picture 2" descr="E:\adv_chansard_micheline\ln000.jpg">
            <a:extLst>
              <a:ext uri="{FF2B5EF4-FFF2-40B4-BE49-F238E27FC236}">
                <a16:creationId xmlns:a16="http://schemas.microsoft.com/office/drawing/2014/main" id="{1624B7E7-108B-18BF-0C39-3E7BD10E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0350" r="8670"/>
          <a:stretch>
            <a:fillRect/>
          </a:stretch>
        </p:blipFill>
        <p:spPr>
          <a:xfrm>
            <a:off x="2759156" y="404813"/>
            <a:ext cx="2432275" cy="3005138"/>
          </a:xfrm>
          <a:prstGeom prst="rect">
            <a:avLst/>
          </a:prstGeom>
        </p:spPr>
      </p:pic>
      <p:pic>
        <p:nvPicPr>
          <p:cNvPr id="12" name="Picture 3" descr="E:\adv_chansard_micheline\ln001.jpg">
            <a:extLst>
              <a:ext uri="{FF2B5EF4-FFF2-40B4-BE49-F238E27FC236}">
                <a16:creationId xmlns:a16="http://schemas.microsoft.com/office/drawing/2014/main" id="{CCB42E10-0F98-CE47-C2D6-5B2DA9AF5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8261" r="10802"/>
          <a:stretch>
            <a:fillRect/>
          </a:stretch>
        </p:blipFill>
        <p:spPr bwMode="auto">
          <a:xfrm>
            <a:off x="5763544" y="404813"/>
            <a:ext cx="2432276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E:\adv_chansard_micheline\ln002.jpg">
            <a:extLst>
              <a:ext uri="{FF2B5EF4-FFF2-40B4-BE49-F238E27FC236}">
                <a16:creationId xmlns:a16="http://schemas.microsoft.com/office/drawing/2014/main" id="{25AC30CB-F617-9A49-47D7-D5E66F9EA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83870" y="395288"/>
            <a:ext cx="30257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2EEA2E4-975B-C1E3-C96E-9FE4A6770DCA}"/>
              </a:ext>
            </a:extLst>
          </p:cNvPr>
          <p:cNvSpPr txBox="1"/>
          <p:nvPr/>
        </p:nvSpPr>
        <p:spPr>
          <a:xfrm>
            <a:off x="2811854" y="548865"/>
            <a:ext cx="5032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+mj-lt"/>
                <a:cs typeface="+mn-cs"/>
              </a:rPr>
              <a:t>JO</a:t>
            </a:r>
          </a:p>
        </p:txBody>
      </p:sp>
      <p:pic>
        <p:nvPicPr>
          <p:cNvPr id="15" name="Picture 2" descr="E:\adv_chansard_micheline\ln003.jpg">
            <a:extLst>
              <a:ext uri="{FF2B5EF4-FFF2-40B4-BE49-F238E27FC236}">
                <a16:creationId xmlns:a16="http://schemas.microsoft.com/office/drawing/2014/main" id="{452C2B3F-279D-3B56-A4B6-52147DB52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8122" r="8156"/>
          <a:stretch>
            <a:fillRect/>
          </a:stretch>
        </p:blipFill>
        <p:spPr>
          <a:xfrm>
            <a:off x="2766344" y="3746570"/>
            <a:ext cx="2592388" cy="309721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6" name="Picture 3" descr="E:\adv_chansard_micheline\ln004.jpg">
            <a:extLst>
              <a:ext uri="{FF2B5EF4-FFF2-40B4-BE49-F238E27FC236}">
                <a16:creationId xmlns:a16="http://schemas.microsoft.com/office/drawing/2014/main" id="{9E07C5C9-7C65-1B14-530C-C5D40CE2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9302" r="11627"/>
          <a:stretch>
            <a:fillRect/>
          </a:stretch>
        </p:blipFill>
        <p:spPr bwMode="auto">
          <a:xfrm>
            <a:off x="5763544" y="3746570"/>
            <a:ext cx="244792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E:\adv_chansard_micheline\ln005.jpg">
            <a:extLst>
              <a:ext uri="{FF2B5EF4-FFF2-40B4-BE49-F238E27FC236}">
                <a16:creationId xmlns:a16="http://schemas.microsoft.com/office/drawing/2014/main" id="{64C14D9F-2AAB-0D9D-BB2B-CDA1ED2E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7420" r="8078"/>
          <a:stretch>
            <a:fillRect/>
          </a:stretch>
        </p:blipFill>
        <p:spPr bwMode="auto">
          <a:xfrm>
            <a:off x="8716553" y="3526632"/>
            <a:ext cx="2893092" cy="3425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2935CF3-E52E-B0B6-01FC-E7CEF06D90AE}"/>
              </a:ext>
            </a:extLst>
          </p:cNvPr>
          <p:cNvSpPr txBox="1"/>
          <p:nvPr/>
        </p:nvSpPr>
        <p:spPr>
          <a:xfrm>
            <a:off x="8716553" y="6305799"/>
            <a:ext cx="755650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+mj-lt"/>
                <a:cs typeface="+mn-cs"/>
              </a:rPr>
              <a:t>MPVR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+mj-lt"/>
                <a:cs typeface="+mn-cs"/>
              </a:rPr>
              <a:t> MIP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E5F4C2-6CA1-A7C6-ADF0-679BCA207B04}"/>
              </a:ext>
            </a:extLst>
          </p:cNvPr>
          <p:cNvSpPr txBox="1"/>
          <p:nvPr/>
        </p:nvSpPr>
        <p:spPr>
          <a:xfrm>
            <a:off x="2759156" y="3746570"/>
            <a:ext cx="41870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+mj-lt"/>
                <a:cs typeface="+mn-cs"/>
              </a:rPr>
              <a:t>JO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309F89D-16A4-4171-0F82-7112942713F3}"/>
              </a:ext>
            </a:extLst>
          </p:cNvPr>
          <p:cNvSpPr txBox="1"/>
          <p:nvPr/>
        </p:nvSpPr>
        <p:spPr>
          <a:xfrm>
            <a:off x="1039812" y="5175181"/>
            <a:ext cx="1521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latin typeface="Aptos Narrow" panose="020B0004020202020204" pitchFamily="34" charset="0"/>
              </a:rPr>
              <a:t>Angio</a:t>
            </a:r>
            <a:r>
              <a:rPr lang="fr-FR" sz="2000" b="1" dirty="0">
                <a:latin typeface="Aptos Narrow" panose="020B0004020202020204" pitchFamily="34" charset="0"/>
              </a:rPr>
              <a:t> TDM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689631B-AA74-653C-47D8-D2F53677C6C2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011D278-1B32-D80D-5210-7BB16F856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39E6E2A-E809-1F19-A5CB-D611672599C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459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5185E-CE61-D180-CE6D-4FF923E50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1F140D-550A-B87A-17F3-08B8DCD8F7C9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0620209-A714-C9BA-926F-C5FDE6DD6E1B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2" descr="E:\adv_chansard_micheline\ln012.jpg">
            <a:extLst>
              <a:ext uri="{FF2B5EF4-FFF2-40B4-BE49-F238E27FC236}">
                <a16:creationId xmlns:a16="http://schemas.microsoft.com/office/drawing/2014/main" id="{10854FF8-437F-7F14-A681-59E7683A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82198" y="469900"/>
            <a:ext cx="2735416" cy="2735416"/>
          </a:xfrm>
          <a:prstGeom prst="rect">
            <a:avLst/>
          </a:prstGeom>
        </p:spPr>
      </p:pic>
      <p:pic>
        <p:nvPicPr>
          <p:cNvPr id="3" name="Picture 3" descr="E:\adv_chansard_micheline\ln014.jpg">
            <a:extLst>
              <a:ext uri="{FF2B5EF4-FFF2-40B4-BE49-F238E27FC236}">
                <a16:creationId xmlns:a16="http://schemas.microsoft.com/office/drawing/2014/main" id="{1C8066A5-6FBB-520F-6BBB-85D3B9FEC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7461" y="469900"/>
            <a:ext cx="2735416" cy="273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E:\adv_chansard_micheline\ln016.jpg">
            <a:extLst>
              <a:ext uri="{FF2B5EF4-FFF2-40B4-BE49-F238E27FC236}">
                <a16:creationId xmlns:a16="http://schemas.microsoft.com/office/drawing/2014/main" id="{7EF3BB7C-2EA5-6034-40F0-3C7F1E85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9848" y="469900"/>
            <a:ext cx="2735416" cy="273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E:\adv_chansard_micheline\ln022.jpg">
            <a:extLst>
              <a:ext uri="{FF2B5EF4-FFF2-40B4-BE49-F238E27FC236}">
                <a16:creationId xmlns:a16="http://schemas.microsoft.com/office/drawing/2014/main" id="{B357FE8A-9954-AB6F-89EA-782BB8A49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02235" y="469900"/>
            <a:ext cx="2735416" cy="273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96FF975-9603-7F1B-A41E-2BA7A9DF85F1}"/>
              </a:ext>
            </a:extLst>
          </p:cNvPr>
          <p:cNvSpPr txBox="1"/>
          <p:nvPr/>
        </p:nvSpPr>
        <p:spPr>
          <a:xfrm>
            <a:off x="395288" y="1700213"/>
            <a:ext cx="50482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ptos Narrow" panose="020B0004020202020204" pitchFamily="34" charset="0"/>
              </a:rPr>
              <a:t>J2</a:t>
            </a:r>
          </a:p>
        </p:txBody>
      </p:sp>
      <p:pic>
        <p:nvPicPr>
          <p:cNvPr id="9" name="Picture 9" descr="E:\adv_chansard_micheline\ln019.jpg">
            <a:extLst>
              <a:ext uri="{FF2B5EF4-FFF2-40B4-BE49-F238E27FC236}">
                <a16:creationId xmlns:a16="http://schemas.microsoft.com/office/drawing/2014/main" id="{D63EBF9F-5B94-76CB-C878-54D1588AE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922337" y="3675215"/>
            <a:ext cx="2709863" cy="2708275"/>
          </a:xfrm>
          <a:prstGeom prst="rect">
            <a:avLst/>
          </a:prstGeom>
        </p:spPr>
      </p:pic>
      <p:pic>
        <p:nvPicPr>
          <p:cNvPr id="19" name="Picture 10" descr="E:\adv_chansard_micheline\ln020.jpg">
            <a:extLst>
              <a:ext uri="{FF2B5EF4-FFF2-40B4-BE49-F238E27FC236}">
                <a16:creationId xmlns:a16="http://schemas.microsoft.com/office/drawing/2014/main" id="{A89EE180-17BE-0615-3282-01A1AFBFB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13149" y="3675216"/>
            <a:ext cx="2709863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 descr="E:\adv_chansard_micheline\ln025.jpg">
            <a:extLst>
              <a:ext uri="{FF2B5EF4-FFF2-40B4-BE49-F238E27FC236}">
                <a16:creationId xmlns:a16="http://schemas.microsoft.com/office/drawing/2014/main" id="{DD5645BF-6B9A-24B8-FE05-D2B135AA4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 t="13499" b="5501"/>
          <a:stretch>
            <a:fillRect/>
          </a:stretch>
        </p:blipFill>
        <p:spPr bwMode="auto">
          <a:xfrm>
            <a:off x="6323012" y="3429000"/>
            <a:ext cx="29337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E:\adv_chansard_micheline\ln026.jpg">
            <a:extLst>
              <a:ext uri="{FF2B5EF4-FFF2-40B4-BE49-F238E27FC236}">
                <a16:creationId xmlns:a16="http://schemas.microsoft.com/office/drawing/2014/main" id="{C15AC83D-B9E1-6D31-E69C-C3894D949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t="13499" b="5501"/>
          <a:stretch>
            <a:fillRect/>
          </a:stretch>
        </p:blipFill>
        <p:spPr bwMode="auto">
          <a:xfrm>
            <a:off x="9256712" y="3429000"/>
            <a:ext cx="2935288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6AEB97B5-483C-2212-3641-AA16811FBB35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89C53AE-2E42-272C-D277-9A5BAF4D5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ACD3749-12E5-A4F4-D744-22D9F71B588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267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4D24F-763B-FCEC-C5DD-367DC2E90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8EEB9A-EF09-1D35-99E7-A18B5741B8D0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695EF1D-D29F-8086-F102-0481B09B049B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2" descr="E:\adv_chansard_micheline\ln027.jpg">
            <a:extLst>
              <a:ext uri="{FF2B5EF4-FFF2-40B4-BE49-F238E27FC236}">
                <a16:creationId xmlns:a16="http://schemas.microsoft.com/office/drawing/2014/main" id="{1811B682-E255-0E27-D973-63C4A4382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6750" b="7751"/>
          <a:stretch>
            <a:fillRect/>
          </a:stretch>
        </p:blipFill>
        <p:spPr>
          <a:xfrm>
            <a:off x="1914167" y="3341635"/>
            <a:ext cx="2527300" cy="3025775"/>
          </a:xfrm>
          <a:prstGeom prst="rect">
            <a:avLst/>
          </a:prstGeom>
        </p:spPr>
      </p:pic>
      <p:pic>
        <p:nvPicPr>
          <p:cNvPr id="3" name="Picture 3" descr="E:\adv_chansard_micheline\ln028.jpg">
            <a:extLst>
              <a:ext uri="{FF2B5EF4-FFF2-40B4-BE49-F238E27FC236}">
                <a16:creationId xmlns:a16="http://schemas.microsoft.com/office/drawing/2014/main" id="{62329486-5CA6-64DE-6BC6-D10D831DC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t="6750" b="7751"/>
          <a:stretch>
            <a:fillRect/>
          </a:stretch>
        </p:blipFill>
        <p:spPr bwMode="auto">
          <a:xfrm>
            <a:off x="4290654" y="3341635"/>
            <a:ext cx="25273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E:\adv_chansard_micheline\ln032.jpg">
            <a:extLst>
              <a:ext uri="{FF2B5EF4-FFF2-40B4-BE49-F238E27FC236}">
                <a16:creationId xmlns:a16="http://schemas.microsoft.com/office/drawing/2014/main" id="{A59C64FA-06D9-9F27-EE81-EA4E24879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t="6750" b="7751"/>
          <a:stretch>
            <a:fillRect/>
          </a:stretch>
        </p:blipFill>
        <p:spPr bwMode="auto">
          <a:xfrm>
            <a:off x="8311792" y="3271785"/>
            <a:ext cx="25288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:\adv_chansard_micheline\ln016.jpg">
            <a:extLst>
              <a:ext uri="{FF2B5EF4-FFF2-40B4-BE49-F238E27FC236}">
                <a16:creationId xmlns:a16="http://schemas.microsoft.com/office/drawing/2014/main" id="{79454BE7-0CFD-4633-A23B-62561A18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9586" y="464318"/>
            <a:ext cx="25292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E:\adv_chansard_micheline\ln019.jpg">
            <a:extLst>
              <a:ext uri="{FF2B5EF4-FFF2-40B4-BE49-F238E27FC236}">
                <a16:creationId xmlns:a16="http://schemas.microsoft.com/office/drawing/2014/main" id="{089F54F4-87BD-A024-60A1-77C5A1218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90654" y="464318"/>
            <a:ext cx="25273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E:\adv_chansard_micheline\ln026.jpg">
            <a:extLst>
              <a:ext uri="{FF2B5EF4-FFF2-40B4-BE49-F238E27FC236}">
                <a16:creationId xmlns:a16="http://schemas.microsoft.com/office/drawing/2014/main" id="{7D7465CA-FCC3-9904-065F-6D8E47E1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t="11710"/>
          <a:stretch>
            <a:fillRect/>
          </a:stretch>
        </p:blipFill>
        <p:spPr bwMode="auto">
          <a:xfrm>
            <a:off x="8311479" y="114300"/>
            <a:ext cx="2529200" cy="312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F0B1E89-9086-7B96-B99C-B901712DA00B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BC31B-FE71-FCDD-639A-FF6733E8FD74}"/>
              </a:ext>
            </a:extLst>
          </p:cNvPr>
          <p:cNvSpPr txBox="1"/>
          <p:nvPr/>
        </p:nvSpPr>
        <p:spPr>
          <a:xfrm>
            <a:off x="1" y="6409477"/>
            <a:ext cx="1247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Thrombose d’une anomalie de développement du drainage veineux (DVA)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C55A71C-FB84-6AB0-6999-39CEA46CC570}"/>
              </a:ext>
            </a:extLst>
          </p:cNvPr>
          <p:cNvSpPr txBox="1"/>
          <p:nvPr/>
        </p:nvSpPr>
        <p:spPr>
          <a:xfrm>
            <a:off x="1081548" y="1551215"/>
            <a:ext cx="570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 Narrow" panose="020B0004020202020204" pitchFamily="34" charset="0"/>
              </a:rPr>
              <a:t>J2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1C13EBB-7038-C4B7-DCEF-93AA843A5B7B}"/>
              </a:ext>
            </a:extLst>
          </p:cNvPr>
          <p:cNvSpPr txBox="1"/>
          <p:nvPr/>
        </p:nvSpPr>
        <p:spPr>
          <a:xfrm>
            <a:off x="1066185" y="4669856"/>
            <a:ext cx="570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 Narrow" panose="020B0004020202020204" pitchFamily="34" charset="0"/>
              </a:rPr>
              <a:t>M4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30F1D2E-47BB-0ED1-C21A-1D2AFF02403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6135220-C91A-13B8-97C9-781B0514C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7E5C0A9-158B-AA36-9792-82726DED4C04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746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3762A-ACD7-56F2-DA95-83441033F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74D6FE9F-457F-26FC-2853-23477D8B2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C2FA7D09-A34B-A139-933F-910284A02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14300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A53EE4F-71BE-6C5C-2A0E-F74692A6BDBC}"/>
              </a:ext>
            </a:extLst>
          </p:cNvPr>
          <p:cNvGrpSpPr/>
          <p:nvPr/>
        </p:nvGrpSpPr>
        <p:grpSpPr>
          <a:xfrm>
            <a:off x="2590800" y="2302001"/>
            <a:ext cx="1734203" cy="1103530"/>
            <a:chOff x="5646182" y="4656943"/>
            <a:chExt cx="1734203" cy="11035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B364F294-E097-3CEF-6062-8FEFB9EFAD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4656943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13A550A-0BDD-242B-B7BE-D745FBA4E63A}"/>
                </a:ext>
              </a:extLst>
            </p:cNvPr>
            <p:cNvSpPr txBox="1"/>
            <p:nvPr/>
          </p:nvSpPr>
          <p:spPr>
            <a:xfrm>
              <a:off x="5646182" y="5114142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LA BAULE</a:t>
              </a:r>
            </a:p>
            <a:p>
              <a:pPr algn="ctr"/>
              <a:r>
                <a:rPr lang="fr-FR" dirty="0"/>
                <a:t>2011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3257AA5-CED8-140C-A480-C65DE35EB1B3}"/>
              </a:ext>
            </a:extLst>
          </p:cNvPr>
          <p:cNvGrpSpPr/>
          <p:nvPr/>
        </p:nvGrpSpPr>
        <p:grpSpPr>
          <a:xfrm>
            <a:off x="4719438" y="5094811"/>
            <a:ext cx="1734203" cy="1085144"/>
            <a:chOff x="4595482" y="5027943"/>
            <a:chExt cx="1734203" cy="1085144"/>
          </a:xfrm>
        </p:grpSpPr>
        <p:pic>
          <p:nvPicPr>
            <p:cNvPr id="8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F2015B82-487A-7FC1-FD85-0E015CF67E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122" y="5027943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3E115AF3-C943-0A6D-9C87-EFAE0501B162}"/>
                </a:ext>
              </a:extLst>
            </p:cNvPr>
            <p:cNvSpPr txBox="1"/>
            <p:nvPr/>
          </p:nvSpPr>
          <p:spPr>
            <a:xfrm>
              <a:off x="4595482" y="5466756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TOULOUSE</a:t>
              </a:r>
            </a:p>
            <a:p>
              <a:pPr algn="ctr"/>
              <a:r>
                <a:rPr lang="fr-FR" dirty="0"/>
                <a:t>2010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0829795-E308-3EB7-B23E-5E88FC1F3D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716277" y="5064191"/>
            <a:ext cx="457240" cy="4694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27B7ACD-3659-D206-A2C8-050B1B9562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97ABB96-5846-3FFA-3AC6-945B8EB26034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637865-A9EF-8D8D-24AB-ACB884EF145B}"/>
              </a:ext>
            </a:extLst>
          </p:cNvPr>
          <p:cNvSpPr txBox="1"/>
          <p:nvPr/>
        </p:nvSpPr>
        <p:spPr>
          <a:xfrm>
            <a:off x="107540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N°5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1056A23-3BB3-8B43-ABD0-4BA39FC3A129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B5D499AF-99E9-0186-571E-7DC60B200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71872FE-3423-0E5E-46FF-A41C5F2CB9A7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359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7 0.00555 L -0.01198 -0.05602 L -0.03841 -0.14538 L -0.07812 -0.32894 L -0.13138 -0.37477 L -0.16849 -0.4007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9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8A0B6-06D5-D394-C8C5-ECE9D4B71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82081E-ED88-0DB0-D401-9D9E6A8A028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16BF1D1-44BC-05F7-1E04-C55E8B28AF8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EAE90C4-BB0B-C2CB-8CB5-D8D57E098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EC511702-5500-E863-4CBA-A1A93AF2CABF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E05D3C95-E9DC-0803-DA2E-48AF6D4146BE}"/>
              </a:ext>
            </a:extLst>
          </p:cNvPr>
          <p:cNvSpPr txBox="1"/>
          <p:nvPr/>
        </p:nvSpPr>
        <p:spPr>
          <a:xfrm>
            <a:off x="407407" y="1861446"/>
            <a:ext cx="11155943" cy="430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Jeune patient 17 ans, gaucher, longiligne, sportif (équitation +++)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Début 2010, faiblesse main D, d’évolution progressive, sans douleur, sans paresthésie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Atrophie des 2 mains débordant le territoire cubital, ROT+, pas de trouble sensitif, ex normal MI 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latin typeface="Aptos" panose="020B0004020202020204" pitchFamily="34" charset="0"/>
              </a:rPr>
              <a:t>EMG : atteinte neurogène périphérique touchant tous les territoires de 2 mains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903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C573-5D11-8E8A-E856-41FA96B75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EAA141-3BD9-96AB-F3E4-51CF8EFEAA47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C27BB2-D728-94CF-FFBC-C7715C922D06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2" descr="C:\Users\Kick\Desktop\recup cle\DIR11.JPG\FIL160.JPG">
            <a:extLst>
              <a:ext uri="{FF2B5EF4-FFF2-40B4-BE49-F238E27FC236}">
                <a16:creationId xmlns:a16="http://schemas.microsoft.com/office/drawing/2014/main" id="{F8ED5F9B-8DA3-3C44-3BA0-78FA29535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2" t="8148" r="29837" b="8148"/>
          <a:stretch>
            <a:fillRect/>
          </a:stretch>
        </p:blipFill>
        <p:spPr bwMode="auto">
          <a:xfrm>
            <a:off x="1905717" y="1187143"/>
            <a:ext cx="1752600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Kick\Desktop\recup cle\DIR11.JPG\FIL193.JPG">
            <a:extLst>
              <a:ext uri="{FF2B5EF4-FFF2-40B4-BE49-F238E27FC236}">
                <a16:creationId xmlns:a16="http://schemas.microsoft.com/office/drawing/2014/main" id="{FC0AE5F8-3845-115A-A042-949F9E141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3" t="7854" r="29837" b="8443"/>
          <a:stretch>
            <a:fillRect/>
          </a:stretch>
        </p:blipFill>
        <p:spPr bwMode="auto">
          <a:xfrm>
            <a:off x="4912442" y="1187143"/>
            <a:ext cx="1751013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Kick\Desktop\recup cle\DIR11.JPG\FIL210.JPG">
            <a:extLst>
              <a:ext uri="{FF2B5EF4-FFF2-40B4-BE49-F238E27FC236}">
                <a16:creationId xmlns:a16="http://schemas.microsoft.com/office/drawing/2014/main" id="{06CFBA59-CBEC-B893-5EEC-0D2E4FAA6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3" t="7385" r="29837" b="7680"/>
          <a:stretch>
            <a:fillRect/>
          </a:stretch>
        </p:blipFill>
        <p:spPr bwMode="auto">
          <a:xfrm>
            <a:off x="3369392" y="1187143"/>
            <a:ext cx="1727200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Users\Kick\Desktop\recup cle\DIR11.JPG\FIL209.JPG">
            <a:extLst>
              <a:ext uri="{FF2B5EF4-FFF2-40B4-BE49-F238E27FC236}">
                <a16:creationId xmlns:a16="http://schemas.microsoft.com/office/drawing/2014/main" id="{0F5F6A7C-C52B-4107-BD49-0A779976F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1" t="18103" r="28378" b="18105"/>
          <a:stretch>
            <a:fillRect/>
          </a:stretch>
        </p:blipFill>
        <p:spPr bwMode="auto">
          <a:xfrm>
            <a:off x="6682505" y="1187143"/>
            <a:ext cx="197008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C:\Users\Kick\Desktop\recup cle\DIR11.JPG\FIL161.JPG">
            <a:extLst>
              <a:ext uri="{FF2B5EF4-FFF2-40B4-BE49-F238E27FC236}">
                <a16:creationId xmlns:a16="http://schemas.microsoft.com/office/drawing/2014/main" id="{0921F7BA-5330-4A39-69C4-A90AC353C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27148" r="28139" b="23347"/>
          <a:stretch>
            <a:fillRect/>
          </a:stretch>
        </p:blipFill>
        <p:spPr bwMode="auto">
          <a:xfrm>
            <a:off x="8590680" y="3923993"/>
            <a:ext cx="23034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C:\Users\Kick\Desktop\recup cle\DIR11.JPG\FIL191.JPG">
            <a:extLst>
              <a:ext uri="{FF2B5EF4-FFF2-40B4-BE49-F238E27FC236}">
                <a16:creationId xmlns:a16="http://schemas.microsoft.com/office/drawing/2014/main" id="{287FD35D-E7FE-FDCF-B3DC-7434285C5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 t="25551" r="28593" b="23347"/>
          <a:stretch>
            <a:fillRect/>
          </a:stretch>
        </p:blipFill>
        <p:spPr bwMode="auto">
          <a:xfrm>
            <a:off x="8625605" y="1403043"/>
            <a:ext cx="2268537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022B4D6-5019-D04A-8676-6ACA1E5DE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455" y="6156018"/>
            <a:ext cx="7807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>
                <a:solidFill>
                  <a:prstClr val="white"/>
                </a:solidFill>
                <a:latin typeface="Aptos Narrow" panose="020B0004020202020204" pitchFamily="34" charset="0"/>
                <a:cs typeface="Arial" panose="020B0604020202020204" pitchFamily="34" charset="0"/>
              </a:rPr>
              <a:t>TSE T2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A506E60-B919-98BA-5540-F079CFEE4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1192" y="6156018"/>
            <a:ext cx="683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>
                <a:solidFill>
                  <a:prstClr val="white"/>
                </a:solidFill>
                <a:latin typeface="Aptos Narrow" panose="020B0004020202020204" pitchFamily="34" charset="0"/>
                <a:cs typeface="Arial" panose="020B0604020202020204" pitchFamily="34" charset="0"/>
              </a:rPr>
              <a:t>ES T1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5715F25-6035-EB79-8FB0-0DBD3DD2C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742" y="6156018"/>
            <a:ext cx="1294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>
                <a:solidFill>
                  <a:prstClr val="white"/>
                </a:solidFill>
                <a:latin typeface="Aptos Narrow" panose="020B0004020202020204" pitchFamily="34" charset="0"/>
                <a:cs typeface="Arial" panose="020B0604020202020204" pitchFamily="34" charset="0"/>
              </a:rPr>
              <a:t>ES T1 GADO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A5B572C-FB86-9F9E-B086-927AD9E8F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905" y="6156018"/>
            <a:ext cx="13648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 dirty="0">
                <a:solidFill>
                  <a:prstClr val="white"/>
                </a:solidFill>
                <a:latin typeface="Aptos Narrow" panose="020B0004020202020204" pitchFamily="34" charset="0"/>
                <a:cs typeface="Arial" panose="020B0604020202020204" pitchFamily="34" charset="0"/>
              </a:rPr>
              <a:t>SPACE T2 3D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7B9D174-6151-35F1-C2E4-2A816D9AD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4892" y="3635068"/>
            <a:ext cx="7100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>
                <a:solidFill>
                  <a:prstClr val="white"/>
                </a:solidFill>
                <a:latin typeface="Aptos Narrow" panose="020B0004020202020204" pitchFamily="34" charset="0"/>
                <a:cs typeface="Arial" panose="020B0604020202020204" pitchFamily="34" charset="0"/>
              </a:rPr>
              <a:t>EG T2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B41BAD7E-1856-4A91-2C8D-C116E80326B3}"/>
              </a:ext>
            </a:extLst>
          </p:cNvPr>
          <p:cNvCxnSpPr/>
          <p:nvPr/>
        </p:nvCxnSpPr>
        <p:spPr>
          <a:xfrm flipV="1">
            <a:off x="7114305" y="3058806"/>
            <a:ext cx="936625" cy="144462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201C0FA6-171A-396D-D980-1E2B0D4D6C5C}"/>
              </a:ext>
            </a:extLst>
          </p:cNvPr>
          <p:cNvCxnSpPr/>
          <p:nvPr/>
        </p:nvCxnSpPr>
        <p:spPr>
          <a:xfrm flipV="1">
            <a:off x="7185742" y="3490606"/>
            <a:ext cx="936625" cy="144462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24C360D-2683-8DF3-25B6-9B8F41511DA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BBD0C4E-BA1F-D9AB-1D5E-B232F2692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9657120-687E-F88C-46C8-1FE3EB645AB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95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F9796-3BCD-27D4-832C-45DD3EDF9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063A2CBF-6454-91EE-E345-7C78775B4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383E583-52CC-85FC-1794-225EEC2EC330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28AFCCB6-B323-37D0-C507-2F7C8B9AE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97" y="0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9E2CB5C-CE56-FA0B-A74C-E82ADBD543F7}"/>
              </a:ext>
            </a:extLst>
          </p:cNvPr>
          <p:cNvGrpSpPr/>
          <p:nvPr/>
        </p:nvGrpSpPr>
        <p:grpSpPr>
          <a:xfrm>
            <a:off x="3632200" y="4305300"/>
            <a:ext cx="1734203" cy="1128930"/>
            <a:chOff x="5990897" y="3810000"/>
            <a:chExt cx="1734203" cy="11289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BB207DEC-FBB8-6F3B-7BDE-277AFCEC33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3810000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C8FB532-B8ED-F062-1BC9-E94625756A6E}"/>
                </a:ext>
              </a:extLst>
            </p:cNvPr>
            <p:cNvSpPr txBox="1"/>
            <p:nvPr/>
          </p:nvSpPr>
          <p:spPr>
            <a:xfrm>
              <a:off x="5990897" y="4292599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BORDEAUX</a:t>
              </a:r>
            </a:p>
            <a:p>
              <a:pPr algn="ctr"/>
              <a:r>
                <a:rPr lang="fr-FR" b="1" dirty="0"/>
                <a:t>2006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668182C2-568F-469E-98D4-3FFE91D24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A98ABE4-8EDB-60A1-13ED-049F3E8B1A9D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27FA2F-5CD3-64EF-F64E-7DEBE6F728B7}"/>
              </a:ext>
            </a:extLst>
          </p:cNvPr>
          <p:cNvSpPr txBox="1"/>
          <p:nvPr/>
        </p:nvSpPr>
        <p:spPr>
          <a:xfrm>
            <a:off x="10763009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</a:t>
            </a:r>
          </a:p>
        </p:txBody>
      </p:sp>
      <p:pic>
        <p:nvPicPr>
          <p:cNvPr id="21" name="Image 20" descr="Une image contenant roue, Roue de vélo, vélo, noir et blanc&#10;&#10;Le contenu généré par l’IA peut être incorrect.">
            <a:extLst>
              <a:ext uri="{FF2B5EF4-FFF2-40B4-BE49-F238E27FC236}">
                <a16:creationId xmlns:a16="http://schemas.microsoft.com/office/drawing/2014/main" id="{B7FE7B0A-76E2-5980-D054-AD82042E18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18303" r="22593" b="22459"/>
          <a:stretch>
            <a:fillRect/>
          </a:stretch>
        </p:blipFill>
        <p:spPr>
          <a:xfrm flipH="1">
            <a:off x="4545582" y="4319155"/>
            <a:ext cx="457198" cy="468744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F31FF36E-D6E1-50AD-B4A2-5E2EE12029C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2E6727C8-AA56-BCC1-383C-59355A183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EFD2C9F5-4D93-D7C5-C48C-4D794D38834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7954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BF9B0-C41E-5997-98F9-C7EA8B38B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CDC582E-FD19-93AF-EFD9-593075D1FDE4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CBF08C-448D-1161-0787-4DB0802F4943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7" descr="C:\Users\Kick\Documents\Présentation PP hopital\Nouveau dossier (3)\Nouara fllexion 1.jpg">
            <a:extLst>
              <a:ext uri="{FF2B5EF4-FFF2-40B4-BE49-F238E27FC236}">
                <a16:creationId xmlns:a16="http://schemas.microsoft.com/office/drawing/2014/main" id="{D8FF8A41-34A9-7BF4-4536-B1D065C7C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r="24950"/>
          <a:stretch>
            <a:fillRect/>
          </a:stretch>
        </p:blipFill>
        <p:spPr bwMode="auto">
          <a:xfrm>
            <a:off x="1941512" y="1138238"/>
            <a:ext cx="1584325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C:\Users\Kick\Documents\Présentation PP hopital\Nouveau dossier (3)\Nouara flexion 2.jpg">
            <a:extLst>
              <a:ext uri="{FF2B5EF4-FFF2-40B4-BE49-F238E27FC236}">
                <a16:creationId xmlns:a16="http://schemas.microsoft.com/office/drawing/2014/main" id="{9310796D-3D5A-512D-F0B9-8305645FD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1" r="23944"/>
          <a:stretch>
            <a:fillRect/>
          </a:stretch>
        </p:blipFill>
        <p:spPr bwMode="auto">
          <a:xfrm>
            <a:off x="3439319" y="1138238"/>
            <a:ext cx="1655762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:\Users\Kick\Documents\Présentation PP hopital\Nouveau dossier (3)\Nouara flexion 3.jpg">
            <a:extLst>
              <a:ext uri="{FF2B5EF4-FFF2-40B4-BE49-F238E27FC236}">
                <a16:creationId xmlns:a16="http://schemas.microsoft.com/office/drawing/2014/main" id="{5457603B-5EC3-DBAA-A806-6A8EBBA74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39417" r="34128" b="28851"/>
          <a:stretch>
            <a:fillRect/>
          </a:stretch>
        </p:blipFill>
        <p:spPr bwMode="auto">
          <a:xfrm>
            <a:off x="8061326" y="1156966"/>
            <a:ext cx="237490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:\Users\Kick\Documents\Présentation PP hopital\Nouveau dossier (3)\Nouara fllexion 4.jpg">
            <a:extLst>
              <a:ext uri="{FF2B5EF4-FFF2-40B4-BE49-F238E27FC236}">
                <a16:creationId xmlns:a16="http://schemas.microsoft.com/office/drawing/2014/main" id="{9500ACC6-38EE-FDA5-87AD-42357D3AA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3" t="36575" r="30373" b="24258"/>
          <a:stretch>
            <a:fillRect/>
          </a:stretch>
        </p:blipFill>
        <p:spPr bwMode="auto">
          <a:xfrm>
            <a:off x="5667603" y="1138238"/>
            <a:ext cx="230346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C:\Users\Kick\Documents\Présentation PP hopital\Nouveau dossier (4)\Nouara neutre 1.jpg">
            <a:extLst>
              <a:ext uri="{FF2B5EF4-FFF2-40B4-BE49-F238E27FC236}">
                <a16:creationId xmlns:a16="http://schemas.microsoft.com/office/drawing/2014/main" id="{FD5166B0-141F-0C11-B131-0EC0A67E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0" t="35757" r="29091" b="27274"/>
          <a:stretch>
            <a:fillRect/>
          </a:stretch>
        </p:blipFill>
        <p:spPr bwMode="auto">
          <a:xfrm>
            <a:off x="6029325" y="4224017"/>
            <a:ext cx="1901825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C:\Users\Kick\Documents\Présentation PP hopital\Nouveau dossier (4)\Nouara neutre 2.jpg">
            <a:extLst>
              <a:ext uri="{FF2B5EF4-FFF2-40B4-BE49-F238E27FC236}">
                <a16:creationId xmlns:a16="http://schemas.microsoft.com/office/drawing/2014/main" id="{D151023E-5A80-8E83-913C-752707A11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0" t="38632" r="31818" b="30569"/>
          <a:stretch>
            <a:fillRect/>
          </a:stretch>
        </p:blipFill>
        <p:spPr bwMode="auto">
          <a:xfrm>
            <a:off x="8348663" y="4252591"/>
            <a:ext cx="19018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4">
            <a:extLst>
              <a:ext uri="{FF2B5EF4-FFF2-40B4-BE49-F238E27FC236}">
                <a16:creationId xmlns:a16="http://schemas.microsoft.com/office/drawing/2014/main" id="{34794C03-876F-1469-4AE5-977DACEF6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7" y="5818188"/>
            <a:ext cx="305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TSE T2         TSE T1 GADO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4413818-8D8F-71BE-C421-9D5EECC1D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3244529"/>
            <a:ext cx="305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TSE T2         TSE T1 GADO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CB767624-F04B-6557-A06C-EEA28C675C02}"/>
              </a:ext>
            </a:extLst>
          </p:cNvPr>
          <p:cNvCxnSpPr/>
          <p:nvPr/>
        </p:nvCxnSpPr>
        <p:spPr>
          <a:xfrm>
            <a:off x="2446337" y="3225800"/>
            <a:ext cx="2232025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8128A0D8-4091-2D52-AEE9-0FEFB6042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4076" y="5611492"/>
            <a:ext cx="204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position neutre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F99BDDB-8713-EC0E-7B73-6884F65AF6DF}"/>
              </a:ext>
            </a:extLst>
          </p:cNvPr>
          <p:cNvSpPr txBox="1"/>
          <p:nvPr/>
        </p:nvSpPr>
        <p:spPr>
          <a:xfrm>
            <a:off x="3819832" y="215906"/>
            <a:ext cx="4929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IRM cervicale en flexion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FBC34A-EB61-843D-DD35-21FBE5F8F979}"/>
              </a:ext>
            </a:extLst>
          </p:cNvPr>
          <p:cNvSpPr txBox="1"/>
          <p:nvPr/>
        </p:nvSpPr>
        <p:spPr>
          <a:xfrm>
            <a:off x="0" y="6297599"/>
            <a:ext cx="1247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MALADIE D’HIRAYAMA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5C57EC5-3C24-42BA-8F7C-3CD87585192F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189B6B4-B7D4-B239-6702-84371103E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BB9F37E-EF1E-56E5-0C89-FE5DF69F848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955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4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E3685-FEA7-19CA-7586-7499ADFDC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1EE3F6-605C-DAAB-F9D0-C5FABFE4F1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/>
            </a:pPr>
            <a:endParaRPr lang="fr-FR" dirty="0"/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E3DA0641-D4AF-ADE4-AD4C-B40912595CA2}"/>
              </a:ext>
            </a:extLst>
          </p:cNvPr>
          <p:cNvCxnSpPr/>
          <p:nvPr/>
        </p:nvCxnSpPr>
        <p:spPr>
          <a:xfrm>
            <a:off x="9502272" y="5581793"/>
            <a:ext cx="167951" cy="242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BAAB596-D52E-982E-2AB5-2310D0ED8EF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F4C6848-3542-B51E-1EDE-30FF9ADD0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FCF61A1-86C7-7737-0623-B17B77B12017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12E102D-74C7-4D57-CEA2-7FAF9A2880EB}"/>
              </a:ext>
            </a:extLst>
          </p:cNvPr>
          <p:cNvSpPr txBox="1"/>
          <p:nvPr/>
        </p:nvSpPr>
        <p:spPr>
          <a:xfrm>
            <a:off x="327528" y="1167609"/>
            <a:ext cx="11155943" cy="5558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Maladie d’</a:t>
            </a:r>
            <a:r>
              <a:rPr lang="fr-FR" altLang="fr-FR" sz="2400" dirty="0" err="1">
                <a:latin typeface="Aptos" panose="020B0004020202020204" pitchFamily="34" charset="0"/>
              </a:rPr>
              <a:t>Hirayama</a:t>
            </a:r>
            <a:r>
              <a:rPr lang="fr-FR" altLang="fr-FR" sz="2400" dirty="0">
                <a:latin typeface="Aptos" panose="020B0004020202020204" pitchFamily="34" charset="0"/>
              </a:rPr>
              <a:t> ou atrophie </a:t>
            </a:r>
            <a:r>
              <a:rPr lang="fr-FR" altLang="fr-FR" sz="2400" dirty="0" err="1">
                <a:latin typeface="Aptos" panose="020B0004020202020204" pitchFamily="34" charset="0"/>
              </a:rPr>
              <a:t>monomélique</a:t>
            </a: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Cas le plus souvent asiatiques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Homme (9H/1F) jeune, souvent longiligne souvent entre 15 à 17 ans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latin typeface="Aptos" panose="020B0004020202020204" pitchFamily="34" charset="0"/>
              </a:rPr>
              <a:t>Forme souvent sporadique, plus rarement familiale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latin typeface="Aptos" panose="020B0004020202020204" pitchFamily="34" charset="0"/>
              </a:rPr>
              <a:t>Evolution clinique en 2 phases: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r>
              <a:rPr lang="fr-FR" sz="2400" dirty="0">
                <a:latin typeface="Aptos" panose="020B0004020202020204" pitchFamily="34" charset="0"/>
              </a:rPr>
              <a:t> 	&gt; Début progressif (atrophie et faiblesse main et avant-bras majorée au froid)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r>
              <a:rPr lang="fr-FR" sz="2400" dirty="0">
                <a:latin typeface="Aptos" panose="020B0004020202020204" pitchFamily="34" charset="0"/>
              </a:rPr>
              <a:t>	&gt; Stabilisation en 1 à 3 ans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latin typeface="Aptos" panose="020B0004020202020204" pitchFamily="34" charset="0"/>
              </a:rPr>
              <a:t>Amyotrophie main et avant bras, unilatérale ou bilatérale asymétrique, selon les myotomes C7-T1 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latin typeface="Aptos" panose="020B0004020202020204" pitchFamily="34" charset="0"/>
              </a:rPr>
              <a:t>Faiblesse musculaire des doigts, mains et avant-bras surtout dans le territoire du nerf ulnaire. Pas de trouble de la sensibilité, ROT normaux ou    , parfois vifs aux MI sans Σ pyramidal</a:t>
            </a:r>
          </a:p>
          <a:p>
            <a:pPr marL="45720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826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5CE5C-C978-FC53-0A38-154249547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84A9F4-C661-DBE9-2DC3-6DB4071777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46A6DB7-745F-E728-8826-454BDFD24924}"/>
              </a:ext>
            </a:extLst>
          </p:cNvPr>
          <p:cNvSpPr txBox="1"/>
          <p:nvPr/>
        </p:nvSpPr>
        <p:spPr>
          <a:xfrm>
            <a:off x="2095500" y="742111"/>
            <a:ext cx="6731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203C308-7361-A388-4F75-6F46ED46B293}"/>
              </a:ext>
            </a:extLst>
          </p:cNvPr>
          <p:cNvSpPr txBox="1"/>
          <p:nvPr/>
        </p:nvSpPr>
        <p:spPr>
          <a:xfrm>
            <a:off x="256394" y="1416336"/>
            <a:ext cx="11351406" cy="5189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EMG en faveur d’une altération du fonctionnement des cellules de la corne antérieure de la moelle cervicale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Déplacement vers l'avant du sac dural cervical et compression de la moelle cervicale pendant la flexion du cou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u="sng" dirty="0">
                <a:latin typeface="Aptos" panose="020B0004020202020204" pitchFamily="34" charset="0"/>
              </a:rPr>
              <a:t>IRM en flexion +++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 	&gt; Aplatissement de la moelle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	&gt; Déplacement antérieur de la moelle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	&gt; Déplacement antérieur du sac dural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	&gt; Elargissement de l’espace épidural postérieur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54878FF-8B52-85F6-B6E0-CEC68739364F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B11438-4466-B078-90AA-098A7310D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81724A2-A6EB-A460-F760-301E7AB4B4F5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3580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0C54C-4EBD-8A0D-3A27-3B462F99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77DAA2C7-11AE-D9A8-2860-7D60FAC0B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73C2DD-3842-7EA2-1B84-5DA7B3FC6073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5937E8D9-BF1A-28AE-A903-7B2089520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90500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79594D7-F8B7-9BAF-AC84-77BC26F50155}"/>
              </a:ext>
            </a:extLst>
          </p:cNvPr>
          <p:cNvGrpSpPr/>
          <p:nvPr/>
        </p:nvGrpSpPr>
        <p:grpSpPr>
          <a:xfrm>
            <a:off x="2630715" y="2302001"/>
            <a:ext cx="1734203" cy="1109265"/>
            <a:chOff x="5686097" y="4656943"/>
            <a:chExt cx="1734203" cy="1109265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C15CC80E-1C14-3FA0-664A-2115238612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4656943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4D349DF-D010-F81E-4517-186AA2868D68}"/>
                </a:ext>
              </a:extLst>
            </p:cNvPr>
            <p:cNvSpPr txBox="1"/>
            <p:nvPr/>
          </p:nvSpPr>
          <p:spPr>
            <a:xfrm>
              <a:off x="5686097" y="5119877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LA BAULE</a:t>
              </a:r>
            </a:p>
            <a:p>
              <a:pPr algn="ctr"/>
              <a:r>
                <a:rPr lang="fr-FR" dirty="0"/>
                <a:t>2011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50F3100-453B-160E-1CFE-BAAFE65AF3D4}"/>
              </a:ext>
            </a:extLst>
          </p:cNvPr>
          <p:cNvGrpSpPr/>
          <p:nvPr/>
        </p:nvGrpSpPr>
        <p:grpSpPr>
          <a:xfrm>
            <a:off x="7827084" y="1719028"/>
            <a:ext cx="1734203" cy="1103601"/>
            <a:chOff x="7765397" y="1661334"/>
            <a:chExt cx="1734203" cy="1103601"/>
          </a:xfrm>
        </p:grpSpPr>
        <p:pic>
          <p:nvPicPr>
            <p:cNvPr id="8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42B2BED9-95C2-AAFF-D597-D24F98383A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037" y="1661334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F154126-1D88-57B3-8A3E-5E428EF7BDA6}"/>
                </a:ext>
              </a:extLst>
            </p:cNvPr>
            <p:cNvSpPr txBox="1"/>
            <p:nvPr/>
          </p:nvSpPr>
          <p:spPr>
            <a:xfrm>
              <a:off x="7765397" y="2118604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STRASBOURG</a:t>
              </a:r>
            </a:p>
            <a:p>
              <a:pPr algn="ctr"/>
              <a:r>
                <a:rPr lang="fr-FR" dirty="0"/>
                <a:t>2012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13CE60CE-6138-BB63-2BB3-CE65E166B4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073DEC1-43D1-E82A-D3B0-FC59E9D7E87B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F85BA4C-EEFD-DB54-1DFB-C1C67CA2D9C5}"/>
              </a:ext>
            </a:extLst>
          </p:cNvPr>
          <p:cNvSpPr txBox="1"/>
          <p:nvPr/>
        </p:nvSpPr>
        <p:spPr>
          <a:xfrm>
            <a:off x="107540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N°6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4E0AA78-8F2C-9C72-4E31-886521F775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588427" y="2264601"/>
            <a:ext cx="457240" cy="469433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470553F5-BA87-89A4-A948-62906144CE3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1BF31684-E23B-5C37-0F0A-ABB8140E1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2162E49-7A98-AB4E-9263-A337DBCF7DE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68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03685 -0.0125 L 0.12539 -0.00625 L 0.20182 -1.85185E-6 L 0.26771 -1.85185E-6 L 0.35521 -0.09213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60" y="-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F6566-A2BE-483A-8E09-86E39A51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0244D9-EF97-3098-D538-99AF983C827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9EDCB2D-0D2C-6704-E6DA-CD2A22D8A4DC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B54686B-DF35-4CF4-07B2-4762F1FB5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316A5AB5-C73B-DD1B-FC08-9017EAC2D4A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8CFBE2C-587C-BC2B-92CA-43F1E8FEE77A}"/>
              </a:ext>
            </a:extLst>
          </p:cNvPr>
          <p:cNvSpPr txBox="1"/>
          <p:nvPr/>
        </p:nvSpPr>
        <p:spPr>
          <a:xfrm>
            <a:off x="191697" y="1511371"/>
            <a:ext cx="1135140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 de 71 ans. Obésité, tabagisme sevré, FA paroxystique, insuffisance coronarienne, HTA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Apparition brutale en Algérie d’un déficit moteur du MS et du MI droit avec dysarthrie régressifs en 10 mn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Ensuite douleurs, mouvements aléatoires et involontaires du MS droit postérieur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2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2797D9B-ADF4-1CA5-C915-31DBA5994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CD844A5-23E5-0D14-9C4C-25BA344FEAD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6" name="Film hemiballisme">
            <a:hlinkClick r:id="" action="ppaction://media"/>
            <a:extLst>
              <a:ext uri="{FF2B5EF4-FFF2-40B4-BE49-F238E27FC236}">
                <a16:creationId xmlns:a16="http://schemas.microsoft.com/office/drawing/2014/main" id="{9799BEC9-A22E-A6A0-A80D-91C424C8E2C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94844" y="1355725"/>
            <a:ext cx="5802312" cy="4351338"/>
          </a:xfr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A5766087-9ECA-8D64-922E-A55C16904017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24CAF08-1327-06FD-A79A-5D76A3672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778E56D-6E94-FCFC-207A-1310D17930D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359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6FC4-A5FF-35FC-48A5-196EBC823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D62E98-42CD-8BF0-F6D9-41633AD8CA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2" name="Image 4" descr="TDM1 im1.jpg">
            <a:extLst>
              <a:ext uri="{FF2B5EF4-FFF2-40B4-BE49-F238E27FC236}">
                <a16:creationId xmlns:a16="http://schemas.microsoft.com/office/drawing/2014/main" id="{CD3710D3-53A4-B434-670A-4B32D96608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20604" b="11401"/>
          <a:stretch>
            <a:fillRect/>
          </a:stretch>
        </p:blipFill>
        <p:spPr bwMode="auto">
          <a:xfrm>
            <a:off x="1843752" y="734850"/>
            <a:ext cx="5283325" cy="442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5" descr="TDM1 im2.jpg">
            <a:extLst>
              <a:ext uri="{FF2B5EF4-FFF2-40B4-BE49-F238E27FC236}">
                <a16:creationId xmlns:a16="http://schemas.microsoft.com/office/drawing/2014/main" id="{756FEC91-B25E-0A51-7C4A-8912540244A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20604" b="11401"/>
          <a:stretch>
            <a:fillRect/>
          </a:stretch>
        </p:blipFill>
        <p:spPr bwMode="auto">
          <a:xfrm>
            <a:off x="5947441" y="734850"/>
            <a:ext cx="5285465" cy="442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FA0FEA-E5C4-7A3B-1C5D-2F0F20E9A91F}"/>
              </a:ext>
            </a:extLst>
          </p:cNvPr>
          <p:cNvSpPr txBox="1"/>
          <p:nvPr/>
        </p:nvSpPr>
        <p:spPr>
          <a:xfrm>
            <a:off x="1729015" y="5294426"/>
            <a:ext cx="10314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ptos Narrow" panose="020B0004020202020204" pitchFamily="34" charset="0"/>
              </a:rPr>
              <a:t>Glycémie 3.64 g/l</a:t>
            </a:r>
          </a:p>
          <a:p>
            <a:r>
              <a:rPr lang="fr-FR" sz="2400" b="1" dirty="0">
                <a:latin typeface="Aptos Narrow" panose="020B0004020202020204" pitchFamily="34" charset="0"/>
              </a:rPr>
              <a:t>HbA1C 17%</a:t>
            </a:r>
          </a:p>
          <a:p>
            <a:r>
              <a:rPr lang="fr-FR" sz="2400" b="1" dirty="0">
                <a:latin typeface="Aptos Narrow" panose="020B0004020202020204" pitchFamily="34" charset="0"/>
              </a:rPr>
              <a:t>NFS, Iono, Calcémie, CRP: normaux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09CE355-9390-F972-03E1-7C96AD9243B6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B15D116-7D5E-DE66-5E05-70D93A0C3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F0C1FC6-1E0B-76E4-A708-7FDD492C4B0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0505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E80B0-1B14-B1FC-EEE9-00241D166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347650-9CAB-1BEA-E647-1AB12C92F247}"/>
              </a:ext>
            </a:extLst>
          </p:cNvPr>
          <p:cNvSpPr/>
          <p:nvPr/>
        </p:nvSpPr>
        <p:spPr>
          <a:xfrm>
            <a:off x="-278320" y="-44128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CD374A0-3661-C9D1-8230-95B9ADC49F88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59362-325B-3DF6-27A4-FB110DB045D2}"/>
              </a:ext>
            </a:extLst>
          </p:cNvPr>
          <p:cNvSpPr txBox="1"/>
          <p:nvPr/>
        </p:nvSpPr>
        <p:spPr>
          <a:xfrm>
            <a:off x="1936955" y="629265"/>
            <a:ext cx="81116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ptos" panose="020B0004020202020204" pitchFamily="34" charset="0"/>
              </a:rPr>
              <a:t>Traitement du diabète : Insuline, puis relai par Metformine, Januvia et </a:t>
            </a:r>
            <a:r>
              <a:rPr lang="fr-FR" sz="2400" dirty="0" err="1">
                <a:latin typeface="Aptos" panose="020B0004020202020204" pitchFamily="34" charset="0"/>
              </a:rPr>
              <a:t>Novonorm</a:t>
            </a:r>
            <a:endParaRPr lang="fr-FR" sz="2400" dirty="0">
              <a:latin typeface="Aptos" panose="020B0004020202020204" pitchFamily="34" charset="0"/>
            </a:endParaRPr>
          </a:p>
          <a:p>
            <a:r>
              <a:rPr lang="fr-FR" sz="2400" dirty="0">
                <a:latin typeface="Aptos" panose="020B0004020202020204" pitchFamily="34" charset="0"/>
              </a:rPr>
              <a:t>Régression progressive en 5 jours des mouvements anormaux avec correction de l’hyperglycémie</a:t>
            </a:r>
          </a:p>
          <a:p>
            <a:r>
              <a:rPr lang="fr-FR" sz="2400" dirty="0">
                <a:latin typeface="Aptos" panose="020B0004020202020204" pitchFamily="34" charset="0"/>
              </a:rPr>
              <a:t>Amélioration sous Risperdal et Rivotril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B64386-4476-EBD0-9921-895E9815F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5575" y="2915890"/>
            <a:ext cx="5563636" cy="35537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B5A3A3-3D3E-5C37-21D0-71BE57494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676" y="2941930"/>
            <a:ext cx="6576708" cy="352769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8DE462B-C9BA-0009-811F-8207207A7AF1}"/>
              </a:ext>
            </a:extLst>
          </p:cNvPr>
          <p:cNvSpPr txBox="1"/>
          <p:nvPr/>
        </p:nvSpPr>
        <p:spPr>
          <a:xfrm>
            <a:off x="-185396" y="2568257"/>
            <a:ext cx="884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M1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AD14327-ED6E-C7D5-8629-2F2E3F14B2E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89C2A2F-E577-033A-E351-C22FBEC5E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07C84E0A-F6A1-0F7F-5B74-C5482B940A94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752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75E1A-9C7C-56D8-6AEC-F254AE9E5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6E1895-2C1D-BEE9-5885-B887521400B8}"/>
              </a:ext>
            </a:extLst>
          </p:cNvPr>
          <p:cNvSpPr/>
          <p:nvPr/>
        </p:nvSpPr>
        <p:spPr>
          <a:xfrm>
            <a:off x="-278320" y="-44128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dirty="0"/>
              <a:t>	</a:t>
            </a:r>
          </a:p>
          <a:p>
            <a:pPr algn="ctr"/>
            <a:endParaRPr lang="fr-FR" sz="3200" dirty="0">
              <a:solidFill>
                <a:srgbClr val="FF0000"/>
              </a:solidFill>
            </a:endParaRPr>
          </a:p>
          <a:p>
            <a:pPr algn="ctr"/>
            <a:endParaRPr lang="fr-FR" sz="3200" dirty="0">
              <a:solidFill>
                <a:srgbClr val="FF0000"/>
              </a:solidFill>
            </a:endParaRPr>
          </a:p>
          <a:p>
            <a:pPr algn="ctr"/>
            <a:endParaRPr lang="fr-FR" sz="3200" dirty="0">
              <a:solidFill>
                <a:schemeClr val="accent2"/>
              </a:solidFill>
              <a:latin typeface="Aptos Narrow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Hémichorée et/ou hémiballisme associés </a:t>
            </a:r>
          </a:p>
          <a:p>
            <a:pPr algn="ctr"/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une hyperglycémie sans cétose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4BAF7B-4B25-5C85-90EF-DD83885C90B2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9" name="Picture 2" descr="F:\Hyperglycemie hemichorée\Images\IRM FLAIR.jpg">
            <a:extLst>
              <a:ext uri="{FF2B5EF4-FFF2-40B4-BE49-F238E27FC236}">
                <a16:creationId xmlns:a16="http://schemas.microsoft.com/office/drawing/2014/main" id="{8228EDE3-9097-4ABC-B820-6E702ED90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6981" t="3693" r="28336" b="4012"/>
          <a:stretch>
            <a:fillRect/>
          </a:stretch>
        </p:blipFill>
        <p:spPr bwMode="auto">
          <a:xfrm>
            <a:off x="1751347" y="610785"/>
            <a:ext cx="3030196" cy="393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7" descr="IRM diff.jpg">
            <a:extLst>
              <a:ext uri="{FF2B5EF4-FFF2-40B4-BE49-F238E27FC236}">
                <a16:creationId xmlns:a16="http://schemas.microsoft.com/office/drawing/2014/main" id="{09359673-A1D6-4632-1F53-497615C771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29735" t="5402" r="30956" b="2792"/>
          <a:stretch>
            <a:fillRect/>
          </a:stretch>
        </p:blipFill>
        <p:spPr bwMode="auto">
          <a:xfrm>
            <a:off x="4946272" y="610784"/>
            <a:ext cx="2681196" cy="393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8">
            <a:extLst>
              <a:ext uri="{FF2B5EF4-FFF2-40B4-BE49-F238E27FC236}">
                <a16:creationId xmlns:a16="http://schemas.microsoft.com/office/drawing/2014/main" id="{549222ED-F4F5-0C89-F306-92CC478C4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489" y="4606878"/>
            <a:ext cx="7262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FLAIR</a:t>
            </a:r>
          </a:p>
        </p:txBody>
      </p:sp>
      <p:sp>
        <p:nvSpPr>
          <p:cNvPr id="12" name="ZoneTexte 9">
            <a:extLst>
              <a:ext uri="{FF2B5EF4-FFF2-40B4-BE49-F238E27FC236}">
                <a16:creationId xmlns:a16="http://schemas.microsoft.com/office/drawing/2014/main" id="{CA27FECE-43BE-CB09-290D-053310EEA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4313" y="4606878"/>
            <a:ext cx="10310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diffusion</a:t>
            </a:r>
          </a:p>
        </p:txBody>
      </p:sp>
      <p:pic>
        <p:nvPicPr>
          <p:cNvPr id="13" name="Picture 3" descr="F:\Hyperglycemie hemichorée\Images\IRM EGT2.jpg">
            <a:extLst>
              <a:ext uri="{FF2B5EF4-FFF2-40B4-BE49-F238E27FC236}">
                <a16:creationId xmlns:a16="http://schemas.microsoft.com/office/drawing/2014/main" id="{9DE7285C-4344-BC62-BA14-00243FCCD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33514" t="18025" r="34441" b="17397"/>
          <a:stretch>
            <a:fillRect/>
          </a:stretch>
        </p:blipFill>
        <p:spPr bwMode="auto">
          <a:xfrm>
            <a:off x="7903409" y="636880"/>
            <a:ext cx="3111425" cy="392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5">
            <a:extLst>
              <a:ext uri="{FF2B5EF4-FFF2-40B4-BE49-F238E27FC236}">
                <a16:creationId xmlns:a16="http://schemas.microsoft.com/office/drawing/2014/main" id="{34E04D2A-BAC0-F63E-D670-464EA6974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2041" y="4600015"/>
            <a:ext cx="7100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EG T2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D110483-7C30-B967-0250-2682CF56DE4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75D4315-AD53-733E-7207-1C8003BC0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C453661-5936-2B6C-15C1-9CD1C384A0D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248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A3B38-A3F2-6C93-D433-B35101EAA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7002972E-80F6-B359-6575-8577973C4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106FABC-ED64-C7ED-14F7-EEF75D5EEE0F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C7B1F176-DC99-2741-5D85-C8221735F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56205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8E1DA90-A956-4D6F-8211-53BBFD1FB176}"/>
              </a:ext>
            </a:extLst>
          </p:cNvPr>
          <p:cNvGrpSpPr/>
          <p:nvPr/>
        </p:nvGrpSpPr>
        <p:grpSpPr>
          <a:xfrm>
            <a:off x="4682798" y="-6125"/>
            <a:ext cx="1734203" cy="876050"/>
            <a:chOff x="5216198" y="4656943"/>
            <a:chExt cx="1734203" cy="87605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D31AE11F-95FF-34A8-2AFD-7751B5934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4656943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FA0A4D0-1FDA-E561-33AF-ACD66630C180}"/>
                </a:ext>
              </a:extLst>
            </p:cNvPr>
            <p:cNvSpPr txBox="1"/>
            <p:nvPr/>
          </p:nvSpPr>
          <p:spPr>
            <a:xfrm>
              <a:off x="5216198" y="4886662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LILLE</a:t>
              </a:r>
            </a:p>
            <a:p>
              <a:pPr algn="ctr"/>
              <a:r>
                <a:rPr lang="fr-FR" dirty="0"/>
                <a:t>2013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7770A5AB-C613-3500-69FE-28C7DF010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637" y="1679791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FA436AE-C895-ACED-A34E-513176426B68}"/>
              </a:ext>
            </a:extLst>
          </p:cNvPr>
          <p:cNvSpPr txBox="1"/>
          <p:nvPr/>
        </p:nvSpPr>
        <p:spPr>
          <a:xfrm>
            <a:off x="7768134" y="2130548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STRASBOURG</a:t>
            </a:r>
          </a:p>
          <a:p>
            <a:pPr algn="ctr"/>
            <a:r>
              <a:rPr lang="fr-FR" dirty="0"/>
              <a:t>2012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EA0BFDC-2035-D766-A890-971B22DF08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674E470-6A9E-C3BB-3A43-7DD0B885AF98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0C99540-BC16-75F7-D84B-EBDFD3DE9AF1}"/>
              </a:ext>
            </a:extLst>
          </p:cNvPr>
          <p:cNvSpPr txBox="1"/>
          <p:nvPr/>
        </p:nvSpPr>
        <p:spPr>
          <a:xfrm>
            <a:off x="107540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N°7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B03EFF-DA1B-E9E7-2B6E-87074607F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079154" y="1667557"/>
            <a:ext cx="457240" cy="469433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FE896819-78F0-D73F-C552-3368B9CF6C9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EF20402-FFA7-EE03-8728-2E92755ED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7133179-8D9A-99A7-7C02-2A447858C18C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09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L -2.08333E-7 0.00024 C -0.00612 -0.00486 -0.01237 -0.0081 -0.01784 -0.01388 C -0.01888 -0.01458 -0.01979 -0.0162 -0.02096 -0.01666 C -0.02227 -0.01782 -0.02383 -0.01944 -0.02513 -0.0199 C -0.02591 -0.02083 -0.02786 -0.0199 -0.02825 -0.02199 C -0.02852 -0.02361 -0.05325 -0.03611 -0.05247 -0.03726 L -0.07786 -0.0581 L -0.13281 -0.08958 L -0.16888 -0.17013 " pathEditMode="relative" rAng="0" ptsTypes="AAAAA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51" y="-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F575F-2F98-D7B1-C880-96197C64C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2730BA-9385-522F-3101-B9EF3C6CB1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B8BF22-EAA3-F8ED-88A3-2403E289ABCC}"/>
              </a:ext>
            </a:extLst>
          </p:cNvPr>
          <p:cNvSpPr txBox="1"/>
          <p:nvPr/>
        </p:nvSpPr>
        <p:spPr>
          <a:xfrm>
            <a:off x="482600" y="1467918"/>
            <a:ext cx="109093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r>
              <a:rPr lang="fr-FR" altLang="fr-FR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			</a:t>
            </a:r>
          </a:p>
          <a:p>
            <a:pPr marL="457200" lvl="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3200" dirty="0">
                <a:latin typeface="Aptos" panose="020B0004020202020204" pitchFamily="34" charset="0"/>
              </a:rPr>
              <a:t>Syndrome pyramidal net des membres inférieurs.</a:t>
            </a:r>
          </a:p>
          <a:p>
            <a:pPr marL="457200" lvl="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fr-FR" altLang="fr-FR" sz="3200" dirty="0">
              <a:latin typeface="Aptos" panose="020B0004020202020204" pitchFamily="34" charset="0"/>
            </a:endParaRPr>
          </a:p>
          <a:p>
            <a:pPr marL="457200" lvl="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3200" dirty="0">
                <a:latin typeface="Aptos" panose="020B0004020202020204" pitchFamily="34" charset="0"/>
              </a:rPr>
              <a:t>Diminution sensibilité </a:t>
            </a:r>
            <a:r>
              <a:rPr lang="fr-FR" altLang="fr-FR" sz="3200" dirty="0" err="1">
                <a:latin typeface="Aptos" panose="020B0004020202020204" pitchFamily="34" charset="0"/>
              </a:rPr>
              <a:t>pallesthésique</a:t>
            </a:r>
            <a:r>
              <a:rPr lang="fr-FR" altLang="fr-FR" sz="3200" dirty="0">
                <a:latin typeface="Aptos" panose="020B0004020202020204" pitchFamily="34" charset="0"/>
              </a:rPr>
              <a:t> des membres inférieurs. Pas de diminution de la sensibilité superficielle.</a:t>
            </a:r>
          </a:p>
          <a:p>
            <a:pPr marL="457200" lvl="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fr-FR" altLang="fr-FR" sz="3200" dirty="0">
              <a:latin typeface="Aptos" panose="020B0004020202020204" pitchFamily="34" charset="0"/>
            </a:endParaRPr>
          </a:p>
          <a:p>
            <a:pPr marL="457200" lvl="0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fr-FR" altLang="fr-FR" sz="3200" dirty="0">
                <a:latin typeface="Aptos" panose="020B0004020202020204" pitchFamily="34" charset="0"/>
              </a:rPr>
              <a:t>Amélioration modérée avec le repos et le </a:t>
            </a:r>
            <a:r>
              <a:rPr lang="fr-FR" altLang="fr-FR" sz="3200" dirty="0" err="1">
                <a:latin typeface="Aptos" panose="020B0004020202020204" pitchFamily="34" charset="0"/>
              </a:rPr>
              <a:t>Liorésal</a:t>
            </a:r>
            <a:r>
              <a:rPr lang="fr-FR" altLang="fr-FR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.</a:t>
            </a:r>
          </a:p>
          <a:p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ACC309-ACAE-8FE4-35B0-0E1C707F652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36478FE-6E30-A436-4D5B-C521C6D30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92FEC89-C3F7-2C1D-175D-C5EF7E016F7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0863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AC9CB-A0AD-9B4C-36A5-5D9E436EF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F4B625D-48F2-981C-E835-CA06366387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1BF4B2-FF82-4C7F-EFFF-D89843D7326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A4925E6-B789-E00D-5BA9-5B8D9310A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A4A1F7D-425D-E793-3B40-4A105247FA3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989E0110-A363-AD4D-AAB9-F3091C68E0B1}"/>
              </a:ext>
            </a:extLst>
          </p:cNvPr>
          <p:cNvSpPr txBox="1"/>
          <p:nvPr/>
        </p:nvSpPr>
        <p:spPr>
          <a:xfrm>
            <a:off x="446894" y="1365528"/>
            <a:ext cx="11351406" cy="5558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 de 48 ans, ouvrier métallurgiste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Lombalgies chroniques.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Depuis 2 jours, dans les suites de ports de charge, </a:t>
            </a:r>
            <a:r>
              <a:rPr lang="fr-FR" altLang="fr-FR" sz="2400" dirty="0" err="1">
                <a:latin typeface="Aptos" panose="020B0004020202020204" pitchFamily="34" charset="0"/>
              </a:rPr>
              <a:t>lombo-radiculalgies</a:t>
            </a:r>
            <a:r>
              <a:rPr lang="fr-FR" altLang="fr-FR" sz="2400" dirty="0">
                <a:latin typeface="Aptos" panose="020B0004020202020204" pitchFamily="34" charset="0"/>
              </a:rPr>
              <a:t> bilatérales, à l’origine de troubles de la marche d’aggravation progressive. Déficit moteur des MI (psoas, quadriceps, tibial </a:t>
            </a:r>
            <a:r>
              <a:rPr lang="fr-FR" altLang="fr-FR" sz="2400" dirty="0" err="1">
                <a:latin typeface="Aptos" panose="020B0004020202020204" pitchFamily="34" charset="0"/>
              </a:rPr>
              <a:t>ant</a:t>
            </a:r>
            <a:r>
              <a:rPr lang="fr-FR" altLang="fr-FR" sz="2400" dirty="0">
                <a:latin typeface="Aptos" panose="020B0004020202020204" pitchFamily="34" charset="0"/>
              </a:rPr>
              <a:t> et triceps sural) sans déficit sensitif. Abolition des ROT.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Apyrexie.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Bilan biologique normal. Sérologie Lyme négative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533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09543-3AD1-F758-796F-9922FBA27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1E1A80-267C-D656-60BE-6627221A2D24}"/>
              </a:ext>
            </a:extLst>
          </p:cNvPr>
          <p:cNvSpPr/>
          <p:nvPr/>
        </p:nvSpPr>
        <p:spPr>
          <a:xfrm>
            <a:off x="0" y="-44128"/>
            <a:ext cx="1219200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676B361-F32A-8903-D784-5C46B2564F91}"/>
              </a:ext>
            </a:extLst>
          </p:cNvPr>
          <p:cNvSpPr txBox="1"/>
          <p:nvPr/>
        </p:nvSpPr>
        <p:spPr>
          <a:xfrm>
            <a:off x="-278320" y="6065101"/>
            <a:ext cx="1247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EMG : atteinte neurogène périphérique bilatérale des MI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pluri radiculaire au moins étendue de L3 à L5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CAD37FF-BB82-DE51-3E4C-20C2EBE457A3}"/>
              </a:ext>
            </a:extLst>
          </p:cNvPr>
          <p:cNvSpPr txBox="1">
            <a:spLocks/>
          </p:cNvSpPr>
          <p:nvPr/>
        </p:nvSpPr>
        <p:spPr>
          <a:xfrm>
            <a:off x="-278320" y="-471356"/>
            <a:ext cx="12470319" cy="1362456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schemeClr val="accent2"/>
                </a:solidFill>
                <a:effectLst/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TDM </a:t>
            </a:r>
          </a:p>
        </p:txBody>
      </p:sp>
      <p:pic>
        <p:nvPicPr>
          <p:cNvPr id="14" name="Picture 2" descr="F:\Hernie discale posterieure\Images\TDM1.jpg">
            <a:extLst>
              <a:ext uri="{FF2B5EF4-FFF2-40B4-BE49-F238E27FC236}">
                <a16:creationId xmlns:a16="http://schemas.microsoft.com/office/drawing/2014/main" id="{48A05350-91D8-7E2A-B556-695EA4505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9944" t="1548" r="16471" b="2507"/>
          <a:stretch>
            <a:fillRect/>
          </a:stretch>
        </p:blipFill>
        <p:spPr bwMode="auto">
          <a:xfrm>
            <a:off x="1543047" y="822095"/>
            <a:ext cx="3073828" cy="5150739"/>
          </a:xfrm>
          <a:prstGeom prst="rect">
            <a:avLst/>
          </a:prstGeom>
          <a:noFill/>
        </p:spPr>
      </p:pic>
      <p:pic>
        <p:nvPicPr>
          <p:cNvPr id="15" name="Picture 3" descr="F:\Hernie discale posterieure\Images\TDM2.jpg">
            <a:extLst>
              <a:ext uri="{FF2B5EF4-FFF2-40B4-BE49-F238E27FC236}">
                <a16:creationId xmlns:a16="http://schemas.microsoft.com/office/drawing/2014/main" id="{E38DA403-3B1F-6538-AD6E-668DF3B5B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t="6225" b="15962"/>
          <a:stretch>
            <a:fillRect/>
          </a:stretch>
        </p:blipFill>
        <p:spPr bwMode="auto">
          <a:xfrm>
            <a:off x="5956840" y="1320553"/>
            <a:ext cx="4153821" cy="4153821"/>
          </a:xfrm>
          <a:prstGeom prst="rect">
            <a:avLst/>
          </a:prstGeom>
          <a:noFill/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D1FEE14-52F8-CD92-DDD5-A2BA41A5D501}"/>
              </a:ext>
            </a:extLst>
          </p:cNvPr>
          <p:cNvCxnSpPr/>
          <p:nvPr/>
        </p:nvCxnSpPr>
        <p:spPr>
          <a:xfrm>
            <a:off x="1859115" y="2565242"/>
            <a:ext cx="2304256" cy="144016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C2C91AF-EAD6-DEAD-0D25-46663F7E014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819D12B-4336-A2DE-0AD2-125C88CD4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7B1ACAB-55B0-7B29-9431-7DF5CDE0C72E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301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5AAFF-0DAB-11DB-7386-93882E0A1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C35B0B-86D9-A0DD-AC8F-C772011AE76E}"/>
              </a:ext>
            </a:extLst>
          </p:cNvPr>
          <p:cNvSpPr/>
          <p:nvPr/>
        </p:nvSpPr>
        <p:spPr>
          <a:xfrm>
            <a:off x="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343A77-7E2C-C78E-B263-5C216768EBF6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1620CD-A845-8119-E8D8-EFB8A61E96F7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3" name="Picture 2" descr="F:\Hernie discale posterieure\Images\IRMsagT1 gado.jpg">
            <a:extLst>
              <a:ext uri="{FF2B5EF4-FFF2-40B4-BE49-F238E27FC236}">
                <a16:creationId xmlns:a16="http://schemas.microsoft.com/office/drawing/2014/main" id="{741DD32A-ED5F-7F72-1E92-CA8C8D51A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0120" r="13655"/>
          <a:stretch>
            <a:fillRect/>
          </a:stretch>
        </p:blipFill>
        <p:spPr bwMode="auto">
          <a:xfrm>
            <a:off x="7183362" y="301795"/>
            <a:ext cx="2875037" cy="6571513"/>
          </a:xfrm>
          <a:prstGeom prst="rect">
            <a:avLst/>
          </a:prstGeom>
          <a:noFill/>
        </p:spPr>
      </p:pic>
      <p:pic>
        <p:nvPicPr>
          <p:cNvPr id="14" name="Picture 3" descr="F:\Hernie discale posterieure\Images\IRMsagT1.jpg">
            <a:extLst>
              <a:ext uri="{FF2B5EF4-FFF2-40B4-BE49-F238E27FC236}">
                <a16:creationId xmlns:a16="http://schemas.microsoft.com/office/drawing/2014/main" id="{FCE29993-1BCE-E4F5-BAD3-41959E629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30120" r="13655"/>
          <a:stretch>
            <a:fillRect/>
          </a:stretch>
        </p:blipFill>
        <p:spPr bwMode="auto">
          <a:xfrm>
            <a:off x="4735090" y="301795"/>
            <a:ext cx="2875037" cy="6571513"/>
          </a:xfrm>
          <a:prstGeom prst="rect">
            <a:avLst/>
          </a:prstGeom>
          <a:noFill/>
        </p:spPr>
      </p:pic>
      <p:pic>
        <p:nvPicPr>
          <p:cNvPr id="15" name="Picture 4" descr="F:\Hernie discale posterieure\Images\IRMsagT2.jpg">
            <a:extLst>
              <a:ext uri="{FF2B5EF4-FFF2-40B4-BE49-F238E27FC236}">
                <a16:creationId xmlns:a16="http://schemas.microsoft.com/office/drawing/2014/main" id="{0BBF3611-2404-DDED-2393-E0A2D971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30120" r="13655"/>
          <a:stretch>
            <a:fillRect/>
          </a:stretch>
        </p:blipFill>
        <p:spPr bwMode="auto">
          <a:xfrm>
            <a:off x="2286818" y="301795"/>
            <a:ext cx="2875037" cy="6571513"/>
          </a:xfrm>
          <a:prstGeom prst="rect">
            <a:avLst/>
          </a:prstGeom>
          <a:noFill/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239E214-CA18-798C-024A-89AC25767F27}"/>
              </a:ext>
            </a:extLst>
          </p:cNvPr>
          <p:cNvSpPr txBox="1"/>
          <p:nvPr/>
        </p:nvSpPr>
        <p:spPr>
          <a:xfrm>
            <a:off x="2358827" y="6206450"/>
            <a:ext cx="928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  <a:latin typeface="Constantia"/>
              </a:rPr>
              <a:t>TSE T2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4A4A93C-B153-2E0B-6FFF-6BF7F001A143}"/>
              </a:ext>
            </a:extLst>
          </p:cNvPr>
          <p:cNvSpPr txBox="1"/>
          <p:nvPr/>
        </p:nvSpPr>
        <p:spPr>
          <a:xfrm>
            <a:off x="4951115" y="6206450"/>
            <a:ext cx="886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  <a:latin typeface="Constantia"/>
              </a:rPr>
              <a:t>TSE T1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7AE9F0B-A7B0-4F50-87D9-74CAF2397D30}"/>
              </a:ext>
            </a:extLst>
          </p:cNvPr>
          <p:cNvSpPr txBox="1"/>
          <p:nvPr/>
        </p:nvSpPr>
        <p:spPr>
          <a:xfrm>
            <a:off x="7471395" y="6206450"/>
            <a:ext cx="144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  <a:latin typeface="Constantia"/>
              </a:rPr>
              <a:t>TSE T1 </a:t>
            </a:r>
            <a:r>
              <a:rPr lang="fr-FR" dirty="0" err="1">
                <a:solidFill>
                  <a:prstClr val="white"/>
                </a:solidFill>
                <a:latin typeface="Constantia"/>
              </a:rPr>
              <a:t>gado</a:t>
            </a:r>
            <a:endParaRPr lang="fr-FR" dirty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2088A71-2E22-1004-BBAE-B62CBF06766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4D32178-062E-F0AE-DA2D-356AC2C89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D312AE2-1097-13AD-4210-9E13B64AC26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5182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03676-487E-24BC-D53B-CFB25A17A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FC0F97-B3A3-0B8D-7CAA-25901AAF0876}"/>
              </a:ext>
            </a:extLst>
          </p:cNvPr>
          <p:cNvSpPr/>
          <p:nvPr/>
        </p:nvSpPr>
        <p:spPr>
          <a:xfrm>
            <a:off x="0" y="-116136"/>
            <a:ext cx="12192000" cy="69741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2C833F7-45A0-659F-667D-7561CDBE4E8D}"/>
              </a:ext>
            </a:extLst>
          </p:cNvPr>
          <p:cNvSpPr txBox="1"/>
          <p:nvPr/>
        </p:nvSpPr>
        <p:spPr>
          <a:xfrm>
            <a:off x="0" y="635532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Hernie discale exclue migrée au sein de l’espace épidural postérieur</a:t>
            </a:r>
          </a:p>
        </p:txBody>
      </p:sp>
      <p:pic>
        <p:nvPicPr>
          <p:cNvPr id="2" name="Picture 4" descr="F:\Hernie discale posterieure\Images\IRMaxT2.jpg">
            <a:extLst>
              <a:ext uri="{FF2B5EF4-FFF2-40B4-BE49-F238E27FC236}">
                <a16:creationId xmlns:a16="http://schemas.microsoft.com/office/drawing/2014/main" id="{79F6DF48-F117-744A-B64D-25001B373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11863" t="20000" r="16960" b="29231"/>
          <a:stretch>
            <a:fillRect/>
          </a:stretch>
        </p:blipFill>
        <p:spPr bwMode="auto">
          <a:xfrm>
            <a:off x="2042726" y="234407"/>
            <a:ext cx="2334146" cy="2139634"/>
          </a:xfrm>
          <a:prstGeom prst="rect">
            <a:avLst/>
          </a:prstGeom>
          <a:noFill/>
        </p:spPr>
      </p:pic>
      <p:pic>
        <p:nvPicPr>
          <p:cNvPr id="3" name="Picture 5" descr="F:\Hernie discale posterieure\Images\IRMaxT1 im1.jpg">
            <a:extLst>
              <a:ext uri="{FF2B5EF4-FFF2-40B4-BE49-F238E27FC236}">
                <a16:creationId xmlns:a16="http://schemas.microsoft.com/office/drawing/2014/main" id="{B54E22ED-2049-EF88-A74B-63036B740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t="6000" b="24000"/>
          <a:stretch>
            <a:fillRect/>
          </a:stretch>
        </p:blipFill>
        <p:spPr bwMode="auto">
          <a:xfrm>
            <a:off x="4923045" y="234407"/>
            <a:ext cx="2378432" cy="2139634"/>
          </a:xfrm>
          <a:prstGeom prst="rect">
            <a:avLst/>
          </a:prstGeom>
          <a:noFill/>
        </p:spPr>
      </p:pic>
      <p:pic>
        <p:nvPicPr>
          <p:cNvPr id="6" name="Picture 6" descr="F:\Hernie discale posterieure\Images\IRMaxT1 im2.jpg">
            <a:extLst>
              <a:ext uri="{FF2B5EF4-FFF2-40B4-BE49-F238E27FC236}">
                <a16:creationId xmlns:a16="http://schemas.microsoft.com/office/drawing/2014/main" id="{8E2C167E-CE64-1D83-FA76-220ADFFCA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t="6075" b="23046"/>
          <a:stretch>
            <a:fillRect/>
          </a:stretch>
        </p:blipFill>
        <p:spPr bwMode="auto">
          <a:xfrm>
            <a:off x="4922497" y="2223247"/>
            <a:ext cx="2406091" cy="2191679"/>
          </a:xfrm>
          <a:prstGeom prst="rect">
            <a:avLst/>
          </a:prstGeom>
          <a:noFill/>
        </p:spPr>
      </p:pic>
      <p:pic>
        <p:nvPicPr>
          <p:cNvPr id="7" name="Picture 3" descr="F:\Hernie discale posterieure\Images\IRMax T1 gad im1.jpg">
            <a:extLst>
              <a:ext uri="{FF2B5EF4-FFF2-40B4-BE49-F238E27FC236}">
                <a16:creationId xmlns:a16="http://schemas.microsoft.com/office/drawing/2014/main" id="{77911F43-4F7A-85B8-5F45-27B47623A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 t="6122" b="22449"/>
          <a:stretch>
            <a:fillRect/>
          </a:stretch>
        </p:blipFill>
        <p:spPr bwMode="auto">
          <a:xfrm>
            <a:off x="7875373" y="234407"/>
            <a:ext cx="2330863" cy="2139634"/>
          </a:xfrm>
          <a:prstGeom prst="rect">
            <a:avLst/>
          </a:prstGeom>
          <a:noFill/>
        </p:spPr>
      </p:pic>
      <p:pic>
        <p:nvPicPr>
          <p:cNvPr id="8" name="Picture 4" descr="F:\Hernie discale posterieure\Images\IRMax T1 gado im2.jpg">
            <a:extLst>
              <a:ext uri="{FF2B5EF4-FFF2-40B4-BE49-F238E27FC236}">
                <a16:creationId xmlns:a16="http://schemas.microsoft.com/office/drawing/2014/main" id="{0FE366CF-85C8-EDEF-E553-26677508D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 t="6122" b="22449"/>
          <a:stretch>
            <a:fillRect/>
          </a:stretch>
        </p:blipFill>
        <p:spPr bwMode="auto">
          <a:xfrm>
            <a:off x="7803365" y="2223247"/>
            <a:ext cx="2387561" cy="2191679"/>
          </a:xfrm>
          <a:prstGeom prst="rect">
            <a:avLst/>
          </a:prstGeom>
          <a:noFill/>
        </p:spPr>
      </p:pic>
      <p:pic>
        <p:nvPicPr>
          <p:cNvPr id="9" name="Picture 2" descr="F:\Hernie discale posterieure\Images\IRMaxT2 im2.jpg">
            <a:extLst>
              <a:ext uri="{FF2B5EF4-FFF2-40B4-BE49-F238E27FC236}">
                <a16:creationId xmlns:a16="http://schemas.microsoft.com/office/drawing/2014/main" id="{F41527F9-01BD-BB52-FA88-02C37EAA6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10000"/>
          </a:blip>
          <a:srcRect l="11863" t="20000" r="19695" b="29231"/>
          <a:stretch>
            <a:fillRect/>
          </a:stretch>
        </p:blipFill>
        <p:spPr bwMode="auto">
          <a:xfrm>
            <a:off x="2041317" y="2223248"/>
            <a:ext cx="2341606" cy="2232264"/>
          </a:xfrm>
          <a:prstGeom prst="rect">
            <a:avLst/>
          </a:prstGeom>
          <a:noFill/>
        </p:spPr>
      </p:pic>
      <p:pic>
        <p:nvPicPr>
          <p:cNvPr id="11" name="Picture 3" descr="F:\Hernie discale posterieure\Images\IRMaxT2 im3.jpg">
            <a:extLst>
              <a:ext uri="{FF2B5EF4-FFF2-40B4-BE49-F238E27FC236}">
                <a16:creationId xmlns:a16="http://schemas.microsoft.com/office/drawing/2014/main" id="{A1EC5E18-0B22-E9B8-E521-D4E9FB02F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10000"/>
          </a:blip>
          <a:srcRect l="11863" t="20000" r="18611" b="29231"/>
          <a:stretch>
            <a:fillRect/>
          </a:stretch>
        </p:blipFill>
        <p:spPr bwMode="auto">
          <a:xfrm>
            <a:off x="2029634" y="4167463"/>
            <a:ext cx="2341606" cy="2197461"/>
          </a:xfrm>
          <a:prstGeom prst="rect">
            <a:avLst/>
          </a:prstGeom>
          <a:noFill/>
        </p:spPr>
      </p:pic>
      <p:pic>
        <p:nvPicPr>
          <p:cNvPr id="12" name="Picture 2" descr="F:\Hernie discale posterieure\Images\IRM axT1 gado im3.jpg">
            <a:extLst>
              <a:ext uri="{FF2B5EF4-FFF2-40B4-BE49-F238E27FC236}">
                <a16:creationId xmlns:a16="http://schemas.microsoft.com/office/drawing/2014/main" id="{4C82B813-806B-2D87-432E-0E44B8133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lum bright="10000"/>
          </a:blip>
          <a:srcRect t="6122" b="22449"/>
          <a:stretch>
            <a:fillRect/>
          </a:stretch>
        </p:blipFill>
        <p:spPr bwMode="auto">
          <a:xfrm>
            <a:off x="7797315" y="4167462"/>
            <a:ext cx="2382119" cy="2186685"/>
          </a:xfrm>
          <a:prstGeom prst="rect">
            <a:avLst/>
          </a:prstGeom>
          <a:noFill/>
        </p:spPr>
      </p:pic>
      <p:pic>
        <p:nvPicPr>
          <p:cNvPr id="17" name="Picture 7" descr="F:\Hernie discale posterieure\Images\IRMaxT1 im3.jpg">
            <a:extLst>
              <a:ext uri="{FF2B5EF4-FFF2-40B4-BE49-F238E27FC236}">
                <a16:creationId xmlns:a16="http://schemas.microsoft.com/office/drawing/2014/main" id="{71B199AC-DED4-EEA2-763B-6B434E1AB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lum bright="10000"/>
          </a:blip>
          <a:srcRect t="6075" b="23703"/>
          <a:stretch>
            <a:fillRect/>
          </a:stretch>
        </p:blipFill>
        <p:spPr bwMode="auto">
          <a:xfrm>
            <a:off x="4923045" y="4167463"/>
            <a:ext cx="2435025" cy="2197461"/>
          </a:xfrm>
          <a:prstGeom prst="rect">
            <a:avLst/>
          </a:prstGeom>
          <a:noFill/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6CCFD87-3993-DF95-CB17-3B84087CFB5B}"/>
              </a:ext>
            </a:extLst>
          </p:cNvPr>
          <p:cNvSpPr txBox="1"/>
          <p:nvPr/>
        </p:nvSpPr>
        <p:spPr>
          <a:xfrm>
            <a:off x="2258749" y="234407"/>
            <a:ext cx="626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  <a:latin typeface="Constantia"/>
              </a:rPr>
              <a:t>TSE T2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4587126-32C1-8EBE-20AC-6B886345B52B}"/>
              </a:ext>
            </a:extLst>
          </p:cNvPr>
          <p:cNvSpPr txBox="1"/>
          <p:nvPr/>
        </p:nvSpPr>
        <p:spPr>
          <a:xfrm>
            <a:off x="5139069" y="234407"/>
            <a:ext cx="49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  <a:latin typeface="Constantia"/>
              </a:rPr>
              <a:t>ES T1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8A2F0C-8DF0-0D80-20AB-353ED682337A}"/>
              </a:ext>
            </a:extLst>
          </p:cNvPr>
          <p:cNvSpPr txBox="1"/>
          <p:nvPr/>
        </p:nvSpPr>
        <p:spPr>
          <a:xfrm>
            <a:off x="8019390" y="234407"/>
            <a:ext cx="878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white"/>
                </a:solidFill>
                <a:latin typeface="Constantia"/>
              </a:rPr>
              <a:t>ES T1 </a:t>
            </a:r>
            <a:r>
              <a:rPr lang="fr-FR" dirty="0" err="1">
                <a:solidFill>
                  <a:prstClr val="white"/>
                </a:solidFill>
                <a:latin typeface="Constantia"/>
              </a:rPr>
              <a:t>gado</a:t>
            </a:r>
            <a:endParaRPr lang="fr-FR" dirty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D2D3E3B7-DA7A-9A71-CA7C-8CA5071FE5E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F6641C8-B8FD-AE5D-58B6-E3BBC5AF4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A59B57AB-4BCE-CB32-E11B-EA46838DF9CE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18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8B199-82AF-B074-8462-D7C143790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4032AB54-3244-24E6-56D7-336D13347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C94452A-77BC-19FC-7620-5E0B03FB4CF1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8CA480C4-20DB-3F93-9F33-DEFBE3D6F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56205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9471A5A-D7EB-9E77-ABE2-8E3D5FAC34A0}"/>
              </a:ext>
            </a:extLst>
          </p:cNvPr>
          <p:cNvGrpSpPr/>
          <p:nvPr/>
        </p:nvGrpSpPr>
        <p:grpSpPr>
          <a:xfrm>
            <a:off x="5152697" y="-6125"/>
            <a:ext cx="1734203" cy="1173734"/>
            <a:chOff x="5686097" y="4656943"/>
            <a:chExt cx="1734203" cy="1173734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F5FC0E55-4849-5155-2AE2-FC899F3BD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4656943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573EA14-893E-DAEC-ED18-6B3E166B0974}"/>
                </a:ext>
              </a:extLst>
            </p:cNvPr>
            <p:cNvSpPr txBox="1"/>
            <p:nvPr/>
          </p:nvSpPr>
          <p:spPr>
            <a:xfrm>
              <a:off x="5686097" y="5184346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LILLE</a:t>
              </a:r>
            </a:p>
            <a:p>
              <a:pPr algn="ctr"/>
              <a:r>
                <a:rPr lang="fr-FR" dirty="0"/>
                <a:t>2013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249D406F-8D73-85D4-DE61-1B695A6C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102" y="3832843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AD3853-6100-74C5-47AE-E0A4946E2AD4}"/>
              </a:ext>
            </a:extLst>
          </p:cNvPr>
          <p:cNvSpPr txBox="1"/>
          <p:nvPr/>
        </p:nvSpPr>
        <p:spPr>
          <a:xfrm>
            <a:off x="6581795" y="4290042"/>
            <a:ext cx="1734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CLERMONT</a:t>
            </a:r>
          </a:p>
          <a:p>
            <a:pPr algn="ctr"/>
            <a:r>
              <a:rPr lang="fr-FR" b="1" dirty="0"/>
              <a:t>FERRAND</a:t>
            </a:r>
          </a:p>
          <a:p>
            <a:pPr algn="ctr"/>
            <a:r>
              <a:rPr lang="fr-FR" dirty="0"/>
              <a:t>2014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E1CD6F-C6D1-4129-8B04-29467DFDD5B0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F6B710F-0E6B-B822-1F79-03F88022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BD4B828-92C5-E9D1-AC77-87A619A5592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6FE32462-5040-57C1-586B-3E447EA0B9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E3D4202-F097-8AD0-72BB-0B155EA7C104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E7A96DA-3420-F1BC-D97C-9B0B833027E3}"/>
              </a:ext>
            </a:extLst>
          </p:cNvPr>
          <p:cNvSpPr txBox="1"/>
          <p:nvPr/>
        </p:nvSpPr>
        <p:spPr>
          <a:xfrm>
            <a:off x="107540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N°8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D13B546-8BAC-F5E5-15BA-5EBE928A23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333958" y="844506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9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0224 0.06504 L 0.03737 0.17361 L 0.04805 0.27639 L 0.06406 0.38518 L 0.10807 0.4287 " pathEditMode="relative" rAng="0" ptsTypes="AAAAAA">
                                      <p:cBhvr>
                                        <p:cTn id="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04" y="2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F9927-0229-5D9E-2752-7F06322A1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64E86E-8A52-C4D1-EDAD-868326A076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2842D3B-5E4C-1F2E-0621-A87E10A95A53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59864FD-AF76-9AE1-415B-66AFA5A86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85546D4-B0A0-1BB1-F10A-F13474F45912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787E903-91A8-5717-D661-1B63F6617BFD}"/>
              </a:ext>
            </a:extLst>
          </p:cNvPr>
          <p:cNvSpPr txBox="1"/>
          <p:nvPr/>
        </p:nvSpPr>
        <p:spPr>
          <a:xfrm>
            <a:off x="420297" y="1746528"/>
            <a:ext cx="11351406" cy="393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Patiente de 65 ans, hospitalisée pour AEG (amaigrissement) avec sécheresse buccale et notion d’une TSH basse depuis 3 mois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Examen normal (pas de fièvre, pas de céphalées, pas de troubles visuels)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Iono </a:t>
            </a:r>
            <a:r>
              <a:rPr lang="fr-FR" altLang="fr-FR" sz="2400" dirty="0" err="1">
                <a:latin typeface="Aptos" panose="020B0004020202020204" pitchFamily="34" charset="0"/>
              </a:rPr>
              <a:t>nl</a:t>
            </a:r>
            <a:r>
              <a:rPr lang="fr-FR" altLang="fr-FR" sz="2400" dirty="0">
                <a:latin typeface="Aptos" panose="020B0004020202020204" pitchFamily="34" charset="0"/>
              </a:rPr>
              <a:t>, NFS </a:t>
            </a:r>
            <a:r>
              <a:rPr lang="fr-FR" altLang="fr-FR" sz="2400" dirty="0" err="1">
                <a:latin typeface="Aptos" panose="020B0004020202020204" pitchFamily="34" charset="0"/>
              </a:rPr>
              <a:t>nle</a:t>
            </a:r>
            <a:r>
              <a:rPr lang="fr-FR" altLang="fr-FR" sz="2400" dirty="0">
                <a:latin typeface="Aptos" panose="020B0004020202020204" pitchFamily="34" charset="0"/>
              </a:rPr>
              <a:t>, CRP </a:t>
            </a:r>
            <a:r>
              <a:rPr lang="fr-FR" altLang="fr-FR" sz="2400" dirty="0" err="1">
                <a:latin typeface="Aptos" panose="020B0004020202020204" pitchFamily="34" charset="0"/>
              </a:rPr>
              <a:t>nle</a:t>
            </a:r>
            <a:r>
              <a:rPr lang="fr-FR" altLang="fr-FR" sz="2400" dirty="0">
                <a:latin typeface="Aptos" panose="020B0004020202020204" pitchFamily="34" charset="0"/>
              </a:rPr>
              <a:t>, VS 42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Pan hypopituitarisme (avec diabète insipide) sauf hyperprolactinémie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9493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BF263-1B4E-27D3-8942-492121894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6B956D8-1138-C538-66DD-929005D01642}"/>
              </a:ext>
            </a:extLst>
          </p:cNvPr>
          <p:cNvSpPr/>
          <p:nvPr/>
        </p:nvSpPr>
        <p:spPr>
          <a:xfrm>
            <a:off x="-13916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1B53515-EE81-5537-DABC-1FA302E1CABE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7F849DE-2003-91D3-4634-A6403CF68E28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D94D2C-0B8C-FA9A-9991-4C62C6952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5648" y="1812290"/>
            <a:ext cx="3828620" cy="3176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F4252-E7DF-40A5-F7E0-3D53999011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000" y="2379267"/>
            <a:ext cx="3499407" cy="26093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2C044D-5282-370A-1A9A-2DE81DA0C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4166" y="1312374"/>
            <a:ext cx="2786113" cy="367620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1D58D6B-9568-D20B-B9D1-73343CF89C9A}"/>
              </a:ext>
            </a:extLst>
          </p:cNvPr>
          <p:cNvSpPr txBox="1"/>
          <p:nvPr/>
        </p:nvSpPr>
        <p:spPr>
          <a:xfrm>
            <a:off x="-139159" y="5282625"/>
            <a:ext cx="1247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ABCES HYPOPHYSAIRE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D1123D3-0B94-FED9-8380-01C3F8A12477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922A601-361F-8608-BC76-AA3274DC1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652DA39-1D79-BF88-3079-8B9C364D437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930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15993-C26A-061E-62C1-6B610300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93CF17-17DD-8822-48DB-68D4E1746E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lang="fr-FR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A75DA7-5986-87A0-888E-3CCABCC72759}"/>
              </a:ext>
            </a:extLst>
          </p:cNvPr>
          <p:cNvSpPr txBox="1"/>
          <p:nvPr/>
        </p:nvSpPr>
        <p:spPr>
          <a:xfrm>
            <a:off x="330200" y="1283128"/>
            <a:ext cx="11351406" cy="5558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Pathologie rare (&lt;1% des lésions hypophysaires)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Soit par voie hématogène, soit par extension d’un agent infectieux (sphénoïdite, méningite, thrombophlébite caverneuse)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1/3 des abcès sur lésion pré existante (adénome, KPR, craniopharyngiome), possible abcès post-opératoire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Large spectre d’agents infectieux (CG+,CG-, mycobactérie, mycose)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50% de cultures stériles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Symptomatologie neurologique fréquente  (céphalées 90%, troubles visuels 50%), Pan hypopituitarisme (DI 40%, déficit hormonal 20 à 30%, hyperprolactinémie 10%)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Fièvre dans 50% des cas, </a:t>
            </a:r>
            <a:r>
              <a:rPr lang="el-GR" altLang="fr-FR" sz="2400" dirty="0">
                <a:latin typeface="Aptos" panose="020B0004020202020204" pitchFamily="34" charset="0"/>
              </a:rPr>
              <a:t>Σ </a:t>
            </a:r>
            <a:r>
              <a:rPr lang="fr-FR" altLang="fr-FR" sz="2400" dirty="0">
                <a:latin typeface="Aptos" panose="020B0004020202020204" pitchFamily="34" charset="0"/>
              </a:rPr>
              <a:t>inflammatoire et hyperleucocytose très rares 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Traitement habituellement chirurgical  (TS) et ABT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7CB541-8222-1B83-1F2E-2FA59B909A62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B3EF13C-4C74-2626-3387-9BF9032BE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AF72B87-5626-4C3C-7DAB-34BB7989723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49340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75ECD-233F-9CF4-05CC-54DB83EC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A938F430-6E19-32FD-9D7A-FEC360DDC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AA03D0E-F356-387D-B6C5-92F2074098B0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17E95F88-753A-88EB-03DB-44DD8E500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56205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841EF73-B8DD-A6A7-3038-EDAF97904E95}"/>
              </a:ext>
            </a:extLst>
          </p:cNvPr>
          <p:cNvGrpSpPr/>
          <p:nvPr/>
        </p:nvGrpSpPr>
        <p:grpSpPr>
          <a:xfrm>
            <a:off x="7684347" y="3687326"/>
            <a:ext cx="1838065" cy="646331"/>
            <a:chOff x="8263003" y="8560094"/>
            <a:chExt cx="1838065" cy="646331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387EF4BE-294E-5264-34AB-A881B96179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3003" y="8654661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EC7DC5B-EAEF-8EA3-84FC-147F39A2F8B8}"/>
                </a:ext>
              </a:extLst>
            </p:cNvPr>
            <p:cNvSpPr txBox="1"/>
            <p:nvPr/>
          </p:nvSpPr>
          <p:spPr>
            <a:xfrm>
              <a:off x="8366865" y="8560094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GRENOBLE</a:t>
              </a:r>
            </a:p>
            <a:p>
              <a:pPr algn="ctr"/>
              <a:r>
                <a:rPr lang="fr-FR" dirty="0"/>
                <a:t>2015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10A0BE54-5989-8C47-3EEC-AF12D648F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102" y="3832843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FCB8B5B-A5B9-B2DA-67ED-A5F895818EF7}"/>
              </a:ext>
            </a:extLst>
          </p:cNvPr>
          <p:cNvSpPr txBox="1"/>
          <p:nvPr/>
        </p:nvSpPr>
        <p:spPr>
          <a:xfrm>
            <a:off x="5676824" y="3777427"/>
            <a:ext cx="1734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CLERMONT</a:t>
            </a:r>
          </a:p>
          <a:p>
            <a:pPr algn="ctr"/>
            <a:r>
              <a:rPr lang="fr-FR" b="1" dirty="0"/>
              <a:t>FERRAND</a:t>
            </a:r>
          </a:p>
          <a:p>
            <a:pPr algn="ctr"/>
            <a:r>
              <a:rPr lang="fr-FR" dirty="0"/>
              <a:t>2014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26C06CE-2AA5-62C2-D650-AC7B25F9DD6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72683426-F68B-0858-E7EF-2FD482BBB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BC0BDA6-AD03-FEC2-425E-890CC699324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576973E-E44C-5839-B01D-B20DE92ED2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F259972-AF6A-4C04-E7F8-720CDDDF00EE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141F73C-65D5-949C-C846-070BA9062D8A}"/>
              </a:ext>
            </a:extLst>
          </p:cNvPr>
          <p:cNvSpPr txBox="1"/>
          <p:nvPr/>
        </p:nvSpPr>
        <p:spPr>
          <a:xfrm>
            <a:off x="107540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N°9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80FBD79-C1D9-74E7-C3C8-9111255D9B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0332" y="4365474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6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0.02344 0.04213 C 0.02838 0.05208 0.03476 0.05602 0.04075 0.05394 C 0.04752 0.05162 0.05234 0.04375 0.05482 0.03125 L 0.06784 -0.02338 " pathEditMode="relative" rAng="20940000" ptsTypes="AAA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36CF7-E9B0-A116-5BEC-071BEFE0B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5D3270-6270-4A20-454C-B0F538EE88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Arial" panose="020B0604020202020204" pitchFamily="34" charset="0"/>
              <a:buChar char="•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0159B03-07AA-FC6E-30FA-8A5437C47B3C}"/>
              </a:ext>
            </a:extLst>
          </p:cNvPr>
          <p:cNvGrpSpPr/>
          <p:nvPr/>
        </p:nvGrpSpPr>
        <p:grpSpPr>
          <a:xfrm>
            <a:off x="7898456" y="774700"/>
            <a:ext cx="3714749" cy="4953000"/>
            <a:chOff x="7898456" y="774700"/>
            <a:chExt cx="3714749" cy="4953000"/>
          </a:xfrm>
        </p:grpSpPr>
        <p:pic>
          <p:nvPicPr>
            <p:cNvPr id="2" name="Picture 2" descr="C:\Users\Kick\Desktop\Aix Les Bains\Arlequin\P1050377 - réduit.JPG">
              <a:extLst>
                <a:ext uri="{FF2B5EF4-FFF2-40B4-BE49-F238E27FC236}">
                  <a16:creationId xmlns:a16="http://schemas.microsoft.com/office/drawing/2014/main" id="{D1BABC9C-0F7A-F564-A537-25F18D017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/>
            <a:stretch>
              <a:fillRect/>
            </a:stretch>
          </p:blipFill>
          <p:spPr bwMode="auto">
            <a:xfrm>
              <a:off x="7898456" y="774700"/>
              <a:ext cx="3714749" cy="4953000"/>
            </a:xfrm>
            <a:prstGeom prst="rect">
              <a:avLst/>
            </a:prstGeom>
            <a:noFill/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5FFB3C-FE85-F17B-9B1F-C93D4D90E851}"/>
                </a:ext>
              </a:extLst>
            </p:cNvPr>
            <p:cNvSpPr/>
            <p:nvPr/>
          </p:nvSpPr>
          <p:spPr>
            <a:xfrm>
              <a:off x="8572500" y="3305962"/>
              <a:ext cx="2146300" cy="51673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6F563562-7591-AF72-2266-791DBB3E1330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184B8F-8D91-1608-C0C8-85A14AC72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3B88038-7B57-A980-0B6A-D3CDFA2B48E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3E481869-A27A-0172-E20E-47ED7DB32CE6}"/>
              </a:ext>
            </a:extLst>
          </p:cNvPr>
          <p:cNvSpPr txBox="1"/>
          <p:nvPr/>
        </p:nvSpPr>
        <p:spPr>
          <a:xfrm>
            <a:off x="273555" y="2114540"/>
            <a:ext cx="704610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Patiente de 17 ans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Ptosis droit depuis plusieurs années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Céphalées </a:t>
            </a:r>
            <a:r>
              <a:rPr lang="fr-FR" altLang="fr-FR" sz="2400" dirty="0" err="1">
                <a:latin typeface="Aptos" panose="020B0004020202020204" pitchFamily="34" charset="0"/>
              </a:rPr>
              <a:t>hémicraniennes</a:t>
            </a:r>
            <a:r>
              <a:rPr lang="fr-FR" altLang="fr-FR" sz="2400" dirty="0">
                <a:latin typeface="Aptos" panose="020B0004020202020204" pitchFamily="34" charset="0"/>
              </a:rPr>
              <a:t> droites et gauches cédant sans traitement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Depuis 3 mois, apparition à l’effort d’une rougeur de l’hémiface gauche et d’une </a:t>
            </a:r>
            <a:r>
              <a:rPr lang="fr-FR" altLang="fr-FR" sz="2400" dirty="0" err="1">
                <a:latin typeface="Aptos" panose="020B0004020202020204" pitchFamily="34" charset="0"/>
              </a:rPr>
              <a:t>hyposudation</a:t>
            </a:r>
            <a:r>
              <a:rPr lang="fr-FR" altLang="fr-FR" sz="2400" dirty="0">
                <a:latin typeface="Aptos" panose="020B0004020202020204" pitchFamily="34" charset="0"/>
              </a:rPr>
              <a:t> de l’hémiface droite jusqu’à la base du cou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0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B0D89-D3E6-31D9-D2C2-B3F0FCAB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00F9E0B-B1A1-B871-693E-F99375FB1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2A2CC8-5B2D-ADB7-7D8B-F487139D3524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" name="Picture 6" descr="ln000">
            <a:extLst>
              <a:ext uri="{FF2B5EF4-FFF2-40B4-BE49-F238E27FC236}">
                <a16:creationId xmlns:a16="http://schemas.microsoft.com/office/drawing/2014/main" id="{D95ABD2E-6C65-EF7E-514F-0C53C0D7F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2" r="25481"/>
          <a:stretch>
            <a:fillRect/>
          </a:stretch>
        </p:blipFill>
        <p:spPr bwMode="auto">
          <a:xfrm>
            <a:off x="1410411" y="1665514"/>
            <a:ext cx="3076303" cy="455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ln001">
            <a:extLst>
              <a:ext uri="{FF2B5EF4-FFF2-40B4-BE49-F238E27FC236}">
                <a16:creationId xmlns:a16="http://schemas.microsoft.com/office/drawing/2014/main" id="{80828AFE-C8AF-0E70-E0E8-068E9B730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0" r="20914"/>
          <a:stretch>
            <a:fillRect/>
          </a:stretch>
        </p:blipFill>
        <p:spPr bwMode="auto">
          <a:xfrm>
            <a:off x="4316641" y="1665515"/>
            <a:ext cx="3388666" cy="456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ln002">
            <a:extLst>
              <a:ext uri="{FF2B5EF4-FFF2-40B4-BE49-F238E27FC236}">
                <a16:creationId xmlns:a16="http://schemas.microsoft.com/office/drawing/2014/main" id="{BAC36694-74FB-B9A9-FD67-7BC47203F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r="20914"/>
          <a:stretch>
            <a:fillRect/>
          </a:stretch>
        </p:blipFill>
        <p:spPr bwMode="auto">
          <a:xfrm>
            <a:off x="7496403" y="1665515"/>
            <a:ext cx="3285186" cy="456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615FE9AF-3B8E-CFAE-22F4-14FC94B55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341" y="1338490"/>
            <a:ext cx="967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ptos Narrow" panose="020B0004020202020204" pitchFamily="34" charset="0"/>
              </a:rPr>
              <a:t>TSE T2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329F2D6F-F7A3-844F-6A53-6FF9E58C9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990" y="1338490"/>
            <a:ext cx="7145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ptos Narrow" panose="020B0004020202020204" pitchFamily="34" charset="0"/>
              </a:rPr>
              <a:t>STIR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AE773B6C-3715-62E1-3F44-FA4635C9E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7178" y="1338490"/>
            <a:ext cx="8144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ptos Narrow" panose="020B0004020202020204" pitchFamily="34" charset="0"/>
              </a:rPr>
              <a:t>ES T1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030D8E8-EA34-5CD4-26AF-84A07B3DDA54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82F60265-0083-57A7-3695-C443F6F13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B1201069-B06B-A236-165D-AB6A16607DB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9037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24EF2-DEB3-30B4-56AF-1DCF00C4C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BEFBE0-0B5D-8ED6-3407-895F3AF41950}"/>
              </a:ext>
            </a:extLst>
          </p:cNvPr>
          <p:cNvSpPr/>
          <p:nvPr/>
        </p:nvSpPr>
        <p:spPr>
          <a:xfrm>
            <a:off x="-13916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13" name="Picture 2" descr="C:\Users\Kick\Desktop\Aix Les Bains\Arlequin\P1050377 - réduit.JPG">
            <a:extLst>
              <a:ext uri="{FF2B5EF4-FFF2-40B4-BE49-F238E27FC236}">
                <a16:creationId xmlns:a16="http://schemas.microsoft.com/office/drawing/2014/main" id="{4B59FF26-3B67-6498-4138-4D229D73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18763" t="49414" r="24978" b="36168"/>
          <a:stretch>
            <a:fillRect/>
          </a:stretch>
        </p:blipFill>
        <p:spPr bwMode="auto">
          <a:xfrm>
            <a:off x="530942" y="1691624"/>
            <a:ext cx="4835107" cy="1652189"/>
          </a:xfrm>
          <a:prstGeom prst="rect">
            <a:avLst/>
          </a:prstGeom>
          <a:noFill/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69199EA-E094-86C7-1CFA-075780C69DB0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5D27A8-1432-4DA9-F5DF-BE5C9DD25E00}"/>
              </a:ext>
            </a:extLst>
          </p:cNvPr>
          <p:cNvSpPr txBox="1"/>
          <p:nvPr/>
        </p:nvSpPr>
        <p:spPr>
          <a:xfrm>
            <a:off x="5879690" y="832757"/>
            <a:ext cx="5496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CF0E864-C9ED-9D0F-DF51-EC9E83E9BDC3}"/>
              </a:ext>
            </a:extLst>
          </p:cNvPr>
          <p:cNvSpPr txBox="1"/>
          <p:nvPr/>
        </p:nvSpPr>
        <p:spPr>
          <a:xfrm>
            <a:off x="-139159" y="4107170"/>
            <a:ext cx="1247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Dysautonomie </a:t>
            </a:r>
            <a:r>
              <a:rPr lang="fr-FR" sz="3600" dirty="0" err="1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facio</a:t>
            </a:r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-cervicale avec Signe d’Arlequin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614266F-1D35-36EF-373B-D2C57E72D106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6D2C647-4D46-A197-FBDB-573552807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5465C5D-779D-D1AC-E771-F65A084012C7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BFF06A39-C0DC-07F5-5783-271F933CA3CA}"/>
              </a:ext>
            </a:extLst>
          </p:cNvPr>
          <p:cNvSpPr txBox="1"/>
          <p:nvPr/>
        </p:nvSpPr>
        <p:spPr>
          <a:xfrm>
            <a:off x="5739989" y="1451040"/>
            <a:ext cx="6257823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Ptosis droit avec myosis (∑CBH) permanent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Absence de trouble de la sensibilité faciale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Absence de trouble oculomoteur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Absence de déficit sensitivomoteur des 4 membres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443435D-C14E-D6A9-FFA2-91F23F7E3A81}"/>
              </a:ext>
            </a:extLst>
          </p:cNvPr>
          <p:cNvSpPr txBox="1"/>
          <p:nvPr/>
        </p:nvSpPr>
        <p:spPr>
          <a:xfrm>
            <a:off x="-90209" y="4998556"/>
            <a:ext cx="12372417" cy="134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Erythrose faciale avec flush et </a:t>
            </a:r>
            <a:r>
              <a:rPr lang="fr-FR" altLang="fr-FR" sz="2400" dirty="0" err="1">
                <a:latin typeface="Aptos" panose="020B0004020202020204" pitchFamily="34" charset="0"/>
              </a:rPr>
              <a:t>hyperhydrose</a:t>
            </a:r>
            <a:r>
              <a:rPr lang="fr-FR" altLang="fr-FR" sz="2400" dirty="0">
                <a:latin typeface="Aptos" panose="020B0004020202020204" pitchFamily="34" charset="0"/>
              </a:rPr>
              <a:t> unilatérale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Pâleur  faciale et </a:t>
            </a:r>
            <a:r>
              <a:rPr lang="fr-FR" altLang="fr-FR" sz="2400" dirty="0" err="1">
                <a:latin typeface="Aptos" panose="020B0004020202020204" pitchFamily="34" charset="0"/>
              </a:rPr>
              <a:t>anhydrose</a:t>
            </a:r>
            <a:r>
              <a:rPr lang="fr-FR" altLang="fr-FR" sz="2400" dirty="0">
                <a:latin typeface="Aptos" panose="020B0004020202020204" pitchFamily="34" charset="0"/>
              </a:rPr>
              <a:t> controlatérale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+/- autres syndromes </a:t>
            </a:r>
            <a:r>
              <a:rPr lang="fr-FR" altLang="fr-FR" sz="2400" dirty="0" err="1">
                <a:latin typeface="Aptos" panose="020B0004020202020204" pitchFamily="34" charset="0"/>
              </a:rPr>
              <a:t>dysautonomiques</a:t>
            </a:r>
            <a:r>
              <a:rPr lang="fr-FR" altLang="fr-FR" sz="2400" dirty="0">
                <a:latin typeface="Aptos" panose="020B0004020202020204" pitchFamily="34" charset="0"/>
              </a:rPr>
              <a:t> (∑d’Horner…)</a:t>
            </a:r>
          </a:p>
        </p:txBody>
      </p:sp>
    </p:spTree>
    <p:extLst>
      <p:ext uri="{BB962C8B-B14F-4D97-AF65-F5344CB8AC3E}">
        <p14:creationId xmlns:p14="http://schemas.microsoft.com/office/powerpoint/2010/main" val="382695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2AA58-D6EA-93B6-22C0-654558927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CDA1A5-CAEF-B5B5-46A9-DCE8B41223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lang="fr-FR" sz="2600" b="1" dirty="0">
              <a:solidFill>
                <a:prstClr val="black"/>
              </a:solidFill>
              <a:latin typeface="Constantia"/>
            </a:endParaRPr>
          </a:p>
          <a:p>
            <a:pPr marL="182880" indent="-246888">
              <a:spcBef>
                <a:spcPct val="20000"/>
              </a:spcBef>
              <a:buClr>
                <a:srgbClr val="0F6FC6"/>
              </a:buClr>
              <a:buSzPct val="85000"/>
              <a:buFont typeface="Wingdings 2"/>
              <a:buChar char=""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182880" indent="-246888">
              <a:spcBef>
                <a:spcPct val="20000"/>
              </a:spcBef>
              <a:buClr>
                <a:srgbClr val="0F6FC6"/>
              </a:buClr>
              <a:buSzPct val="85000"/>
              <a:buFont typeface="Wingdings 2"/>
              <a:buChar char=""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9FEFD3-7440-29E3-AD28-56A01F43F2AE}"/>
              </a:ext>
            </a:extLst>
          </p:cNvPr>
          <p:cNvSpPr txBox="1"/>
          <p:nvPr/>
        </p:nvSpPr>
        <p:spPr>
          <a:xfrm>
            <a:off x="285750" y="1424251"/>
            <a:ext cx="11620500" cy="3859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b="1" dirty="0">
                <a:latin typeface="Aptos" panose="020B0004020202020204" pitchFamily="34" charset="0"/>
              </a:rPr>
              <a:t>Manifestations végétatives </a:t>
            </a:r>
            <a:r>
              <a:rPr lang="fr-FR" altLang="fr-FR" sz="2400" dirty="0">
                <a:latin typeface="Aptos" panose="020B0004020202020204" pitchFamily="34" charset="0"/>
              </a:rPr>
              <a:t>lors d’épisodes d’hyperthermie, d’efforts physiques, de réactions émotionnelles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b="1" dirty="0">
                <a:latin typeface="Aptos" panose="020B0004020202020204" pitchFamily="34" charset="0"/>
              </a:rPr>
              <a:t>Rubéfaction, hypersudation hémifaciale </a:t>
            </a:r>
            <a:r>
              <a:rPr lang="fr-FR" altLang="fr-FR" sz="2400" dirty="0">
                <a:latin typeface="Aptos" panose="020B0004020202020204" pitchFamily="34" charset="0"/>
              </a:rPr>
              <a:t>(extension possible au tronc et au MS)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Parfois associé: Σ de </a:t>
            </a:r>
            <a:r>
              <a:rPr lang="fr-FR" altLang="fr-FR" sz="2400">
                <a:latin typeface="Aptos" panose="020B0004020202020204" pitchFamily="34" charset="0"/>
              </a:rPr>
              <a:t>CBH controlatéral,  </a:t>
            </a:r>
            <a:r>
              <a:rPr lang="fr-FR" altLang="fr-FR" sz="2400" dirty="0">
                <a:latin typeface="Aptos" panose="020B0004020202020204" pitchFamily="34" charset="0"/>
              </a:rPr>
              <a:t>Σ d’Holmes-Adie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b="1" dirty="0">
                <a:latin typeface="Aptos" panose="020B0004020202020204" pitchFamily="34" charset="0"/>
              </a:rPr>
              <a:t>La localisation pathologique est controlatérale </a:t>
            </a:r>
            <a:r>
              <a:rPr lang="fr-FR" altLang="fr-FR" sz="2400" dirty="0">
                <a:latin typeface="Aptos" panose="020B0004020202020204" pitchFamily="34" charset="0"/>
              </a:rPr>
              <a:t>(pâle et </a:t>
            </a:r>
            <a:r>
              <a:rPr lang="fr-FR" altLang="fr-FR" sz="2400" dirty="0" err="1">
                <a:latin typeface="Aptos" panose="020B0004020202020204" pitchFamily="34" charset="0"/>
              </a:rPr>
              <a:t>anhydrotique</a:t>
            </a:r>
            <a:r>
              <a:rPr lang="fr-FR" altLang="fr-FR" sz="2400" dirty="0">
                <a:latin typeface="Aptos" panose="020B0004020202020204" pitchFamily="34" charset="0"/>
              </a:rPr>
              <a:t>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Le flush et l’hypersudation excessive sont compensatrices de la perte de la sudation du côté controlatéral pathologique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b="1" dirty="0">
                <a:latin typeface="Aptos" panose="020B0004020202020204" pitchFamily="34" charset="0"/>
              </a:rPr>
              <a:t>Atteinte du système sympathique cervico-thoracique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7D63EA-AF81-FF81-DE74-E1C66D7FFD3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09E5D28-CF7E-8B0F-594E-F6B01BB9B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C9FE74A-5267-32FF-EF98-36672ACC957C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14888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85241-F9B7-3223-C438-4064286F9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15EF75-F6E9-463F-7BC1-4C6A46C774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85000"/>
              <a:buFont typeface="Wingdings 2"/>
              <a:buChar char="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85000"/>
              <a:buFont typeface="Wingdings 2"/>
              <a:buChar char="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2" name="Picture 2" descr="C:\Users\Kick\Desktop\Aix Les Bains\Arlequin\TDM cervical.jpg">
            <a:extLst>
              <a:ext uri="{FF2B5EF4-FFF2-40B4-BE49-F238E27FC236}">
                <a16:creationId xmlns:a16="http://schemas.microsoft.com/office/drawing/2014/main" id="{A6F80BCE-175C-3459-8E11-DFCC48FBC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14312" r="10040" b="10040"/>
          <a:stretch>
            <a:fillRect/>
          </a:stretch>
        </p:blipFill>
        <p:spPr bwMode="auto">
          <a:xfrm>
            <a:off x="307258" y="4415020"/>
            <a:ext cx="2472946" cy="2079523"/>
          </a:xfrm>
          <a:prstGeom prst="rect">
            <a:avLst/>
          </a:prstGeom>
          <a:noFill/>
        </p:spPr>
      </p:pic>
      <p:pic>
        <p:nvPicPr>
          <p:cNvPr id="3" name="Picture 3" descr="C:\Users\Kick\Desktop\Aix Les Bains\Arlequin\TDM cervical1.jpg">
            <a:extLst>
              <a:ext uri="{FF2B5EF4-FFF2-40B4-BE49-F238E27FC236}">
                <a16:creationId xmlns:a16="http://schemas.microsoft.com/office/drawing/2014/main" id="{99F8F3CC-E76B-18D6-B1EE-D17893267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t="10223" r="7996"/>
          <a:stretch>
            <a:fillRect/>
          </a:stretch>
        </p:blipFill>
        <p:spPr bwMode="auto">
          <a:xfrm>
            <a:off x="2780204" y="4410318"/>
            <a:ext cx="2135925" cy="2084225"/>
          </a:xfrm>
          <a:prstGeom prst="rect">
            <a:avLst/>
          </a:prstGeom>
          <a:noFill/>
        </p:spPr>
      </p:pic>
      <p:pic>
        <p:nvPicPr>
          <p:cNvPr id="7" name="Picture 3" descr="C:\Users\Kick\Desktop\Aix Les Bains\Arlequin\IRMcervical1.jpg">
            <a:extLst>
              <a:ext uri="{FF2B5EF4-FFF2-40B4-BE49-F238E27FC236}">
                <a16:creationId xmlns:a16="http://schemas.microsoft.com/office/drawing/2014/main" id="{13EF6B2E-EBAC-B94B-9300-985B61608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t="26803" b="24953"/>
          <a:stretch>
            <a:fillRect/>
          </a:stretch>
        </p:blipFill>
        <p:spPr bwMode="auto">
          <a:xfrm>
            <a:off x="8520356" y="4496283"/>
            <a:ext cx="3364386" cy="1623135"/>
          </a:xfrm>
          <a:prstGeom prst="rect">
            <a:avLst/>
          </a:prstGeom>
          <a:noFill/>
        </p:spPr>
      </p:pic>
      <p:pic>
        <p:nvPicPr>
          <p:cNvPr id="8" name="Picture 4" descr="C:\Users\Kick\Desktop\Aix Les Bains\Arlequin\IRMcervical.jpg">
            <a:extLst>
              <a:ext uri="{FF2B5EF4-FFF2-40B4-BE49-F238E27FC236}">
                <a16:creationId xmlns:a16="http://schemas.microsoft.com/office/drawing/2014/main" id="{194530F2-9DA8-8199-11F9-C805631A5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26803" b="24953"/>
          <a:stretch>
            <a:fillRect/>
          </a:stretch>
        </p:blipFill>
        <p:spPr bwMode="auto">
          <a:xfrm>
            <a:off x="5073930" y="4496283"/>
            <a:ext cx="3364386" cy="1623135"/>
          </a:xfrm>
          <a:prstGeom prst="rect">
            <a:avLst/>
          </a:prstGeom>
          <a:noFill/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3EBA0E-E8DC-F708-CACE-775E49796CB9}"/>
              </a:ext>
            </a:extLst>
          </p:cNvPr>
          <p:cNvSpPr txBox="1"/>
          <p:nvPr/>
        </p:nvSpPr>
        <p:spPr>
          <a:xfrm>
            <a:off x="5260258" y="6189915"/>
            <a:ext cx="6804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Tumeur à cellules granuleuses (Tumeur d’</a:t>
            </a:r>
            <a:r>
              <a:rPr lang="fr-FR" sz="2400" dirty="0" err="1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Abrikosoff</a:t>
            </a:r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791CF07-EAE4-E2E3-5962-3DC47EB7999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FED6A7E-95AF-3F69-8DA6-6D7767D36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A5F08C9-490C-361C-8BEB-D14EB4B407D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2ACD0446-1A7D-FB12-C971-A9452AA173E0}"/>
              </a:ext>
            </a:extLst>
          </p:cNvPr>
          <p:cNvSpPr txBox="1"/>
          <p:nvPr/>
        </p:nvSpPr>
        <p:spPr>
          <a:xfrm>
            <a:off x="264242" y="1197465"/>
            <a:ext cx="11620500" cy="3490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b="1" dirty="0">
                <a:latin typeface="Aptos" panose="020B0004020202020204" pitchFamily="34" charset="0"/>
              </a:rPr>
              <a:t>Formes idiopathiques </a:t>
            </a:r>
            <a:r>
              <a:rPr lang="fr-FR" altLang="fr-FR" sz="2400" dirty="0">
                <a:latin typeface="Aptos" panose="020B0004020202020204" pitchFamily="34" charset="0"/>
              </a:rPr>
              <a:t>(environ 50%), </a:t>
            </a:r>
            <a:r>
              <a:rPr lang="fr-FR" altLang="fr-FR" sz="2400" b="1" dirty="0">
                <a:latin typeface="Aptos" panose="020B0004020202020204" pitchFamily="34" charset="0"/>
              </a:rPr>
              <a:t>Formes secondaires ou iatrogènes </a:t>
            </a:r>
            <a:r>
              <a:rPr lang="fr-FR" altLang="fr-FR" sz="2400" dirty="0">
                <a:latin typeface="Aptos" panose="020B0004020202020204" pitchFamily="34" charset="0"/>
              </a:rPr>
              <a:t>(environ 50%)</a:t>
            </a:r>
          </a:p>
          <a:p>
            <a:pPr marL="914400" lvl="1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Affections tumorales (cérébelleuse, médullaire, médiastinale, vertébrale)</a:t>
            </a:r>
          </a:p>
          <a:p>
            <a:pPr marL="914400" lvl="1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Processus malformatifs (syringomyélie, atrésie </a:t>
            </a:r>
            <a:r>
              <a:rPr lang="fr-FR" altLang="fr-FR" sz="2400" dirty="0" err="1">
                <a:latin typeface="Aptos" panose="020B0004020202020204" pitchFamily="34" charset="0"/>
              </a:rPr>
              <a:t>oesophagienne</a:t>
            </a:r>
            <a:r>
              <a:rPr lang="fr-FR" altLang="fr-FR" sz="2400" dirty="0">
                <a:latin typeface="Aptos" panose="020B0004020202020204" pitchFamily="34" charset="0"/>
              </a:rPr>
              <a:t>)</a:t>
            </a:r>
          </a:p>
          <a:p>
            <a:pPr marL="914400" lvl="1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Etiologie vasculaire (infarctus du tronc, dissection carotidienne)</a:t>
            </a:r>
          </a:p>
          <a:p>
            <a:pPr marL="914400" lvl="1" indent="-4572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Iatrogène (bloc anesthésique, KT jugulaire, chirurgie…   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b="1" dirty="0">
                <a:latin typeface="Aptos" panose="020B0004020202020204" pitchFamily="34" charset="0"/>
              </a:rPr>
              <a:t>Imagerie cérébrale et médullaire, TDM thoracique, Exploration des TSA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1144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F826B-0A30-16D3-8A40-047928851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B22F49E2-7FF7-CCD0-DD86-3565F2936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27BA226F-E0F7-2929-6D1C-DDC02689B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56205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90D6E8-A231-896D-B236-18C4E0AC883C}"/>
              </a:ext>
            </a:extLst>
          </p:cNvPr>
          <p:cNvGrpSpPr/>
          <p:nvPr/>
        </p:nvGrpSpPr>
        <p:grpSpPr>
          <a:xfrm>
            <a:off x="7045844" y="3135562"/>
            <a:ext cx="1734203" cy="1103530"/>
            <a:chOff x="7624500" y="8008330"/>
            <a:chExt cx="1734203" cy="11035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ABDCA853-543E-2852-4AF4-40EE5069B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3003" y="8654661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BCAEC1C-B4BE-E840-F7E1-81BF8CFE9934}"/>
                </a:ext>
              </a:extLst>
            </p:cNvPr>
            <p:cNvSpPr txBox="1"/>
            <p:nvPr/>
          </p:nvSpPr>
          <p:spPr>
            <a:xfrm>
              <a:off x="7624500" y="8008330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GRENOBLE</a:t>
              </a:r>
            </a:p>
            <a:p>
              <a:pPr algn="ctr"/>
              <a:r>
                <a:rPr lang="fr-FR" dirty="0"/>
                <a:t>2015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8F87770C-6AEF-F8AC-BE87-318269CD5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282" y="884370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A4D912-B651-F040-909C-BEEE71722829}"/>
              </a:ext>
            </a:extLst>
          </p:cNvPr>
          <p:cNvSpPr txBox="1"/>
          <p:nvPr/>
        </p:nvSpPr>
        <p:spPr>
          <a:xfrm>
            <a:off x="4133197" y="1431590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DEAUVILLE</a:t>
            </a:r>
          </a:p>
          <a:p>
            <a:pPr algn="ctr"/>
            <a:r>
              <a:rPr lang="fr-FR" dirty="0"/>
              <a:t>2016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1E13DAA-65B5-EFDF-640E-52DE7AA9F62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E3F3E6B-7263-BC16-475B-92FBD6136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17DB6D72-2AF5-684E-6B30-0A68E7D43E0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F28036BE-E4F2-ED44-BF24-8E664F50D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465AE91-50E6-90D2-1AC9-AF4325BAD4F8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D687D30-F306-FC8B-DB57-4178E7EAE4B7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N°10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9D952CF-6FAD-F1BA-46C8-2E0121EC93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327880" y="3769659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3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6 -0.00602 L -0.01666 -0.00602 C -0.02018 -0.00741 -0.0237 -0.00811 -0.02708 -0.00973 C -0.02864 -0.01065 -0.02995 -0.0125 -0.03125 -0.01343 C -0.03307 -0.01482 -0.03476 -0.01644 -0.03646 -0.01713 C -0.03854 -0.01829 -0.04062 -0.01852 -0.04271 -0.01899 C -0.04453 -0.02084 -0.04648 -0.02223 -0.04791 -0.02454 C -0.04987 -0.02755 -0.05039 -0.03195 -0.05104 -0.03565 C -0.05039 -0.0382 -0.04922 -0.04051 -0.04896 -0.04306 C -0.04857 -0.05 -0.05026 -0.05301 -0.05208 -0.05787 C -0.05247 -0.06042 -0.05273 -0.06297 -0.05312 -0.06528 C -0.05351 -0.06736 -0.05403 -0.06899 -0.05416 -0.07084 C -0.05469 -0.07524 -0.05469 -0.07963 -0.05521 -0.0838 C -0.05573 -0.08704 -0.05664 -0.09005 -0.05729 -0.09306 C -0.05768 -0.09491 -0.05807 -0.09676 -0.05833 -0.09861 C -0.06041 -0.11158 -0.05794 -0.10209 -0.06354 -0.11736 C -0.06432 -0.11899 -0.06458 -0.12153 -0.06562 -0.12269 C -0.06771 -0.12524 -0.07018 -0.12709 -0.07187 -0.1301 C -0.07969 -0.14399 -0.06992 -0.12709 -0.07916 -0.14144 C -0.08034 -0.14306 -0.08125 -0.14514 -0.08229 -0.14676 C -0.08711 -0.15417 -0.08581 -0.15 -0.08958 -0.15811 C -0.09114 -0.16088 -0.09219 -0.16436 -0.09375 -0.16713 C -0.10195 -0.18172 -0.09401 -0.16297 -0.10208 -0.1801 C -0.10443 -0.18496 -0.10651 -0.18982 -0.10833 -0.19491 C -0.10911 -0.19676 -0.10963 -0.19908 -0.11041 -0.20047 C -0.11133 -0.20209 -0.1125 -0.20301 -0.11354 -0.20417 C -0.11575 -0.21574 -0.11653 -0.21991 -0.11875 -0.23565 C -0.11914 -0.2382 -0.1194 -0.24074 -0.11979 -0.24306 C -0.12018 -0.24514 -0.1207 -0.24676 -0.12083 -0.24861 C -0.12278 -0.26528 -0.12278 -0.27361 -0.125 -0.28936 C -0.12578 -0.29445 -0.12656 -0.29931 -0.12708 -0.30417 C -0.1276 -0.30926 -0.12786 -0.31412 -0.12812 -0.31899 C -0.12851 -0.32338 -0.12877 -0.32778 -0.12916 -0.33195 C -0.12943 -0.33449 -0.12956 -0.33727 -0.13021 -0.33936 C -0.13138 -0.34283 -0.13333 -0.34537 -0.13437 -0.34861 C -0.13541 -0.35162 -0.13568 -0.3551 -0.13646 -0.35787 C -0.13776 -0.3625 -0.13945 -0.36644 -0.14062 -0.37084 C -0.147 -0.39352 -0.14062 -0.37408 -0.14687 -0.40047 C -0.14778 -0.40394 -0.14844 -0.40764 -0.15 -0.40973 C -0.15182 -0.41227 -0.15416 -0.41227 -0.15625 -0.41343 C -0.15768 -0.41297 -0.15911 -0.4125 -0.16041 -0.41158 C -0.16263 -0.41065 -0.16666 -0.40787 -0.16666 -0.40787 C -0.17122 -0.40857 -0.17578 -0.4088 -0.18021 -0.40973 C -0.18138 -0.41019 -0.18229 -0.41111 -0.18333 -0.41158 C -0.18476 -0.4125 -0.1862 -0.41297 -0.1875 -0.41343 L -0.19375 -0.41158 " pathEditMode="relative" ptsTypes="AAAAAAAAAAAAAAAAAAAAAAAAAAAAAAAAAAAAAAAAAAAAAA">
                                      <p:cBhvr>
                                        <p:cTn id="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ACC31-5BEF-9F63-765C-2EDDEDB0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F906-606B-CDC6-16FC-D4A7400BD9F1}"/>
              </a:ext>
            </a:extLst>
          </p:cNvPr>
          <p:cNvSpPr/>
          <p:nvPr/>
        </p:nvSpPr>
        <p:spPr>
          <a:xfrm>
            <a:off x="0" y="-139958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3" name="Image 2" descr="TDM L3 L4.jpg">
            <a:extLst>
              <a:ext uri="{FF2B5EF4-FFF2-40B4-BE49-F238E27FC236}">
                <a16:creationId xmlns:a16="http://schemas.microsoft.com/office/drawing/2014/main" id="{2033457D-F615-17C5-7C74-7EC41313EA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0414" y="3564756"/>
            <a:ext cx="2957805" cy="2957805"/>
          </a:xfrm>
          <a:prstGeom prst="rect">
            <a:avLst/>
          </a:prstGeom>
        </p:spPr>
      </p:pic>
      <p:pic>
        <p:nvPicPr>
          <p:cNvPr id="6" name="Image 5" descr="TDM sag.jpg">
            <a:extLst>
              <a:ext uri="{FF2B5EF4-FFF2-40B4-BE49-F238E27FC236}">
                <a16:creationId xmlns:a16="http://schemas.microsoft.com/office/drawing/2014/main" id="{D8CF31EE-43B8-C37D-DC8E-9861AEAB408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9852" y="3564756"/>
            <a:ext cx="2957805" cy="2957805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2C7E952-6193-CE4C-E9BE-40E17581F829}"/>
              </a:ext>
            </a:extLst>
          </p:cNvPr>
          <p:cNvCxnSpPr/>
          <p:nvPr/>
        </p:nvCxnSpPr>
        <p:spPr>
          <a:xfrm>
            <a:off x="3239852" y="5020331"/>
            <a:ext cx="280831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CB64847-E09C-7670-1A15-3BC1D960842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6BEE938-22BD-6060-70F8-28418FF2B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914E378-8F0C-EDB0-5328-D92105D0F71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6207B115-9A83-D201-8A3D-3B425316D5F0}"/>
              </a:ext>
            </a:extLst>
          </p:cNvPr>
          <p:cNvSpPr txBox="1"/>
          <p:nvPr/>
        </p:nvSpPr>
        <p:spPr>
          <a:xfrm>
            <a:off x="699507" y="1395284"/>
            <a:ext cx="11124193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Patient de 65 ans suivi en milieu spécialisé pour psychose.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Chute de sa hauteur, suivie de difficulté à la marche et de troubles sphinctériens, d’évolution favorable. </a:t>
            </a:r>
            <a:r>
              <a:rPr lang="fr-FR" altLang="fr-FR" sz="2400" dirty="0" err="1">
                <a:latin typeface="Aptos" panose="020B0004020202020204" pitchFamily="34" charset="0"/>
              </a:rPr>
              <a:t>Rx</a:t>
            </a:r>
            <a:r>
              <a:rPr lang="fr-FR" altLang="fr-FR" sz="2400" dirty="0">
                <a:latin typeface="Aptos" panose="020B0004020202020204" pitchFamily="34" charset="0"/>
              </a:rPr>
              <a:t> normales.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latin typeface="Aptos" panose="020B0004020202020204" pitchFamily="34" charset="0"/>
              </a:rPr>
              <a:t>Puis réapparition 3 semaines plus tard de lombalgies et de </a:t>
            </a:r>
            <a:r>
              <a:rPr lang="fr-FR" altLang="fr-FR" sz="2400" dirty="0" err="1">
                <a:latin typeface="Aptos" panose="020B0004020202020204" pitchFamily="34" charset="0"/>
              </a:rPr>
              <a:t>radiculagies</a:t>
            </a:r>
            <a:r>
              <a:rPr lang="fr-FR" altLang="fr-FR" sz="2400" dirty="0">
                <a:latin typeface="Aptos" panose="020B0004020202020204" pitchFamily="34" charset="0"/>
              </a:rPr>
              <a:t> bilatérales, vessie de rétention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1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8E68B-4B44-C514-F0A9-2881E0C04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658CF40-D1F1-B022-14F0-90D4013E038E}"/>
              </a:ext>
            </a:extLst>
          </p:cNvPr>
          <p:cNvSpPr/>
          <p:nvPr/>
        </p:nvSpPr>
        <p:spPr>
          <a:xfrm>
            <a:off x="-13916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452FE5D-E0F4-BCE0-29E5-31EB5E93B46F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51E9097-BA98-6FCE-1B65-2CAF8B4E707D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3E1BFB-0871-CEE9-7C9F-4EAEAFCCD392}"/>
              </a:ext>
            </a:extLst>
          </p:cNvPr>
          <p:cNvSpPr txBox="1"/>
          <p:nvPr/>
        </p:nvSpPr>
        <p:spPr>
          <a:xfrm>
            <a:off x="-143165" y="6273064"/>
            <a:ext cx="11700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	</a:t>
            </a:r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Hernie discale intra-durale ou trans-durale</a:t>
            </a:r>
          </a:p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pic>
        <p:nvPicPr>
          <p:cNvPr id="2" name="Image 1" descr="Ax Cube T2 4 .jpg.jpg">
            <a:extLst>
              <a:ext uri="{FF2B5EF4-FFF2-40B4-BE49-F238E27FC236}">
                <a16:creationId xmlns:a16="http://schemas.microsoft.com/office/drawing/2014/main" id="{89F92749-91BD-73CD-6D80-C056D81A83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55254" y="3331888"/>
            <a:ext cx="2179911" cy="2179911"/>
          </a:xfrm>
          <a:prstGeom prst="rect">
            <a:avLst/>
          </a:prstGeom>
        </p:spPr>
      </p:pic>
      <p:pic>
        <p:nvPicPr>
          <p:cNvPr id="6" name="Image 5" descr="Ax Cube T2 ter.jpg">
            <a:extLst>
              <a:ext uri="{FF2B5EF4-FFF2-40B4-BE49-F238E27FC236}">
                <a16:creationId xmlns:a16="http://schemas.microsoft.com/office/drawing/2014/main" id="{63F9FA71-7A02-A2C7-17D8-E5F54C10B13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8094" y="3331889"/>
            <a:ext cx="2179911" cy="2179911"/>
          </a:xfrm>
          <a:prstGeom prst="rect">
            <a:avLst/>
          </a:prstGeom>
        </p:spPr>
      </p:pic>
      <p:pic>
        <p:nvPicPr>
          <p:cNvPr id="8" name="Image 7" descr="Sag T2 bis.jpg.jpg">
            <a:extLst>
              <a:ext uri="{FF2B5EF4-FFF2-40B4-BE49-F238E27FC236}">
                <a16:creationId xmlns:a16="http://schemas.microsoft.com/office/drawing/2014/main" id="{704F49DC-5B96-2DA5-E7CB-428233647BA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27380" r="30029"/>
          <a:stretch>
            <a:fillRect/>
          </a:stretch>
        </p:blipFill>
        <p:spPr>
          <a:xfrm>
            <a:off x="2036746" y="1350070"/>
            <a:ext cx="2016224" cy="4733925"/>
          </a:xfrm>
          <a:prstGeom prst="rect">
            <a:avLst/>
          </a:prstGeom>
        </p:spPr>
      </p:pic>
      <p:pic>
        <p:nvPicPr>
          <p:cNvPr id="12" name="Image 11" descr="Sag T2.jpg">
            <a:extLst>
              <a:ext uri="{FF2B5EF4-FFF2-40B4-BE49-F238E27FC236}">
                <a16:creationId xmlns:a16="http://schemas.microsoft.com/office/drawing/2014/main" id="{731455CC-9B3A-2202-64A3-0A90BB547D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26630" r="30029"/>
          <a:stretch>
            <a:fillRect/>
          </a:stretch>
        </p:blipFill>
        <p:spPr>
          <a:xfrm>
            <a:off x="-14974" y="1350070"/>
            <a:ext cx="2051720" cy="4733925"/>
          </a:xfrm>
          <a:prstGeom prst="rect">
            <a:avLst/>
          </a:prstGeom>
        </p:spPr>
      </p:pic>
      <p:pic>
        <p:nvPicPr>
          <p:cNvPr id="13" name="Image 12" descr="Ax Cube T2.jpg">
            <a:extLst>
              <a:ext uri="{FF2B5EF4-FFF2-40B4-BE49-F238E27FC236}">
                <a16:creationId xmlns:a16="http://schemas.microsoft.com/office/drawing/2014/main" id="{B502CC89-5B31-D916-70FC-307232B727E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38095" y="1563365"/>
            <a:ext cx="2179911" cy="2179911"/>
          </a:xfrm>
          <a:prstGeom prst="rect">
            <a:avLst/>
          </a:prstGeom>
        </p:spPr>
      </p:pic>
      <p:pic>
        <p:nvPicPr>
          <p:cNvPr id="14" name="Image 13" descr="Ax Cube T2 bis.jpg.jpg">
            <a:extLst>
              <a:ext uri="{FF2B5EF4-FFF2-40B4-BE49-F238E27FC236}">
                <a16:creationId xmlns:a16="http://schemas.microsoft.com/office/drawing/2014/main" id="{439E061B-6319-FE58-FA46-584AC58CC19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55254" y="1563365"/>
            <a:ext cx="2179911" cy="2179911"/>
          </a:xfrm>
          <a:prstGeom prst="rect">
            <a:avLst/>
          </a:prstGeom>
        </p:spPr>
      </p:pic>
      <p:pic>
        <p:nvPicPr>
          <p:cNvPr id="15" name="Image 14" descr="Sag T1 bis.jpg">
            <a:extLst>
              <a:ext uri="{FF2B5EF4-FFF2-40B4-BE49-F238E27FC236}">
                <a16:creationId xmlns:a16="http://schemas.microsoft.com/office/drawing/2014/main" id="{D169B9CE-FAD2-ADF5-140B-0F9BC90BD240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l="28901" r="28508"/>
          <a:stretch>
            <a:fillRect/>
          </a:stretch>
        </p:blipFill>
        <p:spPr>
          <a:xfrm>
            <a:off x="3922603" y="1350069"/>
            <a:ext cx="2016224" cy="4733925"/>
          </a:xfrm>
          <a:prstGeom prst="rect">
            <a:avLst/>
          </a:prstGeom>
        </p:spPr>
      </p:pic>
      <p:pic>
        <p:nvPicPr>
          <p:cNvPr id="16" name="Image 15" descr="Sag T1 fat sat gado.jpg">
            <a:extLst>
              <a:ext uri="{FF2B5EF4-FFF2-40B4-BE49-F238E27FC236}">
                <a16:creationId xmlns:a16="http://schemas.microsoft.com/office/drawing/2014/main" id="{DEE6A4D3-F8DB-CAA9-28F8-131C94BCB06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 l="20153" r="29651"/>
          <a:stretch>
            <a:fillRect/>
          </a:stretch>
        </p:blipFill>
        <p:spPr>
          <a:xfrm>
            <a:off x="5795502" y="1350068"/>
            <a:ext cx="2376264" cy="4733925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BB20C7BC-888D-A3DF-DB44-EAFB948D0AD2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5CD8C1E-46E3-2773-DEC9-11FC0D73F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B664A38-3D74-0F43-1718-E4D4027DE77C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9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15D58-66B0-3F94-B915-7CC6E4F9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EE704F-4E5C-C4DB-8BEB-616EB4E860E2}"/>
              </a:ext>
            </a:extLst>
          </p:cNvPr>
          <p:cNvSpPr/>
          <p:nvPr/>
        </p:nvSpPr>
        <p:spPr>
          <a:xfrm>
            <a:off x="0" y="-139958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01DDD2A-488F-3770-E47B-D626FCE65E36}"/>
              </a:ext>
            </a:extLst>
          </p:cNvPr>
          <p:cNvSpPr txBox="1"/>
          <p:nvPr/>
        </p:nvSpPr>
        <p:spPr>
          <a:xfrm>
            <a:off x="800100" y="1167609"/>
            <a:ext cx="10972800" cy="614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Rare (0,2 -2,2% des hernies discales)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92% lombaire (surtout L4-L5)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Symptomatologie</a:t>
            </a:r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Σ de la queue de cheval (30 à 60% des cas)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Adhérence entre annulus </a:t>
            </a:r>
            <a:r>
              <a:rPr lang="fr-FR" altLang="fr-FR" sz="2300" dirty="0" err="1">
                <a:latin typeface="Aptos" panose="020B0004020202020204" pitchFamily="34" charset="0"/>
              </a:rPr>
              <a:t>fibrosus</a:t>
            </a:r>
            <a:r>
              <a:rPr lang="fr-FR" altLang="fr-FR" sz="2300" dirty="0">
                <a:latin typeface="Aptos" panose="020B0004020202020204" pitchFamily="34" charset="0"/>
              </a:rPr>
              <a:t>, ligament vertébral commun postérieur et dure-mère (inflammation, post traumatique, post opératoire)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Diagnostic </a:t>
            </a:r>
            <a:r>
              <a:rPr lang="fr-FR" altLang="fr-FR" sz="2300" dirty="0" err="1">
                <a:latin typeface="Aptos" panose="020B0004020202020204" pitchFamily="34" charset="0"/>
              </a:rPr>
              <a:t>pré-opératoire</a:t>
            </a:r>
            <a:r>
              <a:rPr lang="fr-FR" altLang="fr-FR" sz="2300" dirty="0">
                <a:latin typeface="Aptos" panose="020B0004020202020204" pitchFamily="34" charset="0"/>
              </a:rPr>
              <a:t> difficile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IRM+++</a:t>
            </a:r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Rehaussement annulaire</a:t>
            </a:r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Signe du bec</a:t>
            </a:r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Rupture du ligament </a:t>
            </a:r>
            <a:r>
              <a:rPr lang="fr-FR" altLang="fr-FR" sz="2300" dirty="0" err="1">
                <a:latin typeface="Aptos" panose="020B0004020202020204" pitchFamily="34" charset="0"/>
              </a:rPr>
              <a:t>vertebral</a:t>
            </a:r>
            <a:r>
              <a:rPr lang="fr-FR" altLang="fr-FR" sz="2300" dirty="0">
                <a:latin typeface="Aptos" panose="020B0004020202020204" pitchFamily="34" charset="0"/>
              </a:rPr>
              <a:t> commun postérieur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TDM</a:t>
            </a:r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Clarté gazeuse au sein du fourreau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7EEE2B-9FEA-51EA-FEFA-D7AB7FA8D1B0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85E6B2B-5A24-45BF-2064-A2992E621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C973188-8A8A-94C5-53A7-F8A70A6CDFE2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460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1B122-4536-03E1-8119-57707793B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1E6DEEFF-4EE0-4F85-D8EF-182DE5412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46EF3E5E-11E4-E518-CBEB-42917020E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56205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F2072A5-36F5-B374-F841-25DC142CC97D}"/>
              </a:ext>
            </a:extLst>
          </p:cNvPr>
          <p:cNvGrpSpPr/>
          <p:nvPr/>
        </p:nvGrpSpPr>
        <p:grpSpPr>
          <a:xfrm>
            <a:off x="4274653" y="2407477"/>
            <a:ext cx="1734203" cy="1103530"/>
            <a:chOff x="4853309" y="7280245"/>
            <a:chExt cx="1734203" cy="11035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2DFE6D59-71E2-098A-8748-27F628F331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812" y="7280245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497B9A96-2D11-3B94-CD89-5D81F8092396}"/>
                </a:ext>
              </a:extLst>
            </p:cNvPr>
            <p:cNvSpPr txBox="1"/>
            <p:nvPr/>
          </p:nvSpPr>
          <p:spPr>
            <a:xfrm>
              <a:off x="4853309" y="7737444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TOURS</a:t>
              </a:r>
            </a:p>
            <a:p>
              <a:pPr algn="ctr"/>
              <a:r>
                <a:rPr lang="fr-FR" dirty="0"/>
                <a:t>2017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144F961A-B17A-70DA-E8F5-875775E91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282" y="884370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C2B89B5-2FB3-AB67-554F-76F2234BF00D}"/>
              </a:ext>
            </a:extLst>
          </p:cNvPr>
          <p:cNvSpPr txBox="1"/>
          <p:nvPr/>
        </p:nvSpPr>
        <p:spPr>
          <a:xfrm>
            <a:off x="3962779" y="336612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DEAUVILLE</a:t>
            </a:r>
          </a:p>
          <a:p>
            <a:pPr algn="ctr"/>
            <a:r>
              <a:rPr lang="fr-FR" dirty="0"/>
              <a:t>2016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CFA2E50-B748-9A36-6EC5-6DFA2878A2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0F67DDF-826F-F281-C734-7A5BC79B7FFC}"/>
              </a:ext>
            </a:extLst>
          </p:cNvPr>
          <p:cNvSpPr/>
          <p:nvPr/>
        </p:nvSpPr>
        <p:spPr>
          <a:xfrm>
            <a:off x="104830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876C451-0BD0-08FB-FC88-B212EDF2AAA5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N°11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1C591F7-B07B-A464-F03D-46B4A409E1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372640" y="1275063"/>
            <a:ext cx="457240" cy="469433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6FF882C4-9CE2-EBCB-54AD-1194BE3AA8C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D23B2B0B-8D13-D1CB-69F0-ABF6AE14E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3DBDA00-898C-02D8-2ADB-AA354823100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74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6 0.01667 L 0.00664 0.07407 L 0.00873 0.11852 L 0.0181 0.17778 " pathEditMode="relative" rAng="0" ptsTypes="AAAA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3148F-0152-43FA-B17D-95D4E11BA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05CB1D-FCC6-736B-994A-77E93F87E89B}"/>
              </a:ext>
            </a:extLst>
          </p:cNvPr>
          <p:cNvSpPr/>
          <p:nvPr/>
        </p:nvSpPr>
        <p:spPr>
          <a:xfrm>
            <a:off x="0" y="0"/>
            <a:ext cx="12192000" cy="63821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9" name="Espace réservé du contenu 5" descr="gautier TDM ax os.jpg">
            <a:extLst>
              <a:ext uri="{FF2B5EF4-FFF2-40B4-BE49-F238E27FC236}">
                <a16:creationId xmlns:a16="http://schemas.microsoft.com/office/drawing/2014/main" id="{73130F94-4B2A-C952-1647-EFB91B854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5" t="29529" r="22414" b="34381"/>
          <a:stretch>
            <a:fillRect/>
          </a:stretch>
        </p:blipFill>
        <p:spPr>
          <a:xfrm>
            <a:off x="8052449" y="3032208"/>
            <a:ext cx="2952750" cy="3417887"/>
          </a:xfrm>
          <a:prstGeom prst="rect">
            <a:avLst/>
          </a:prstGeom>
        </p:spPr>
      </p:pic>
      <p:pic>
        <p:nvPicPr>
          <p:cNvPr id="10" name="Image 6" descr="gautier TDM axial mou.jpg">
            <a:extLst>
              <a:ext uri="{FF2B5EF4-FFF2-40B4-BE49-F238E27FC236}">
                <a16:creationId xmlns:a16="http://schemas.microsoft.com/office/drawing/2014/main" id="{0464400D-DAB1-6169-17F5-7079B5F87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9" t="6950" r="19788" b="11150"/>
          <a:stretch>
            <a:fillRect/>
          </a:stretch>
        </p:blipFill>
        <p:spPr bwMode="auto">
          <a:xfrm>
            <a:off x="5028262" y="3032208"/>
            <a:ext cx="2936875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7" descr="gautier TDM sag.jpg">
            <a:extLst>
              <a:ext uri="{FF2B5EF4-FFF2-40B4-BE49-F238E27FC236}">
                <a16:creationId xmlns:a16="http://schemas.microsoft.com/office/drawing/2014/main" id="{C6F16835-6008-F6B2-FAD4-4B2DD23C2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1" t="19550" r="24655" b="19551"/>
          <a:stretch>
            <a:fillRect/>
          </a:stretch>
        </p:blipFill>
        <p:spPr bwMode="auto">
          <a:xfrm>
            <a:off x="2321490" y="3032208"/>
            <a:ext cx="2062709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5F81505-D8D7-34D4-0CDA-FA466062CF04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2861406-3B25-13DF-7EA4-B71B94E54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B49F0E3-8076-D523-C155-457D837296E9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E036EDDA-EFD1-1EB7-3361-5192905B670B}"/>
              </a:ext>
            </a:extLst>
          </p:cNvPr>
          <p:cNvSpPr txBox="1"/>
          <p:nvPr/>
        </p:nvSpPr>
        <p:spPr>
          <a:xfrm>
            <a:off x="1399014" y="824709"/>
            <a:ext cx="10196086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 73 ans sous Kardégic 75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 err="1">
                <a:latin typeface="Aptos" panose="020B0004020202020204" pitchFamily="34" charset="0"/>
              </a:rPr>
              <a:t>Atcd</a:t>
            </a:r>
            <a:r>
              <a:rPr lang="fr-FR" altLang="fr-FR" sz="2300" dirty="0">
                <a:latin typeface="Aptos" panose="020B0004020202020204" pitchFamily="34" charset="0"/>
              </a:rPr>
              <a:t> d’intervention en 2011 pour sténose arthrosique L4-L5, décompensée par un kyste synovial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Décembre 2016: Lombosciatique L5 bilatérale, prédominante à droite. Symptomatologie essentiellement claudicante</a:t>
            </a: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9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A443F-3D08-ED22-A548-EB40432B0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17146E-7292-0FD9-21FB-641DE574721E}"/>
              </a:ext>
            </a:extLst>
          </p:cNvPr>
          <p:cNvSpPr/>
          <p:nvPr/>
        </p:nvSpPr>
        <p:spPr>
          <a:xfrm>
            <a:off x="-13916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B520BB-9075-0E3A-C9AD-6E9ED0DFACC9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244ABE5-F712-56B9-1D85-2C39FFE660BB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AB48E4-81AE-781F-748B-30082B0B6B75}"/>
              </a:ext>
            </a:extLst>
          </p:cNvPr>
          <p:cNvSpPr txBox="1"/>
          <p:nvPr/>
        </p:nvSpPr>
        <p:spPr>
          <a:xfrm>
            <a:off x="5693473" y="5640657"/>
            <a:ext cx="6637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Hématome du ligament jaune</a:t>
            </a:r>
          </a:p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pic>
        <p:nvPicPr>
          <p:cNvPr id="3" name="Espace réservé du contenu 3" descr="gautier sag t1 fat sat gado.jpg">
            <a:extLst>
              <a:ext uri="{FF2B5EF4-FFF2-40B4-BE49-F238E27FC236}">
                <a16:creationId xmlns:a16="http://schemas.microsoft.com/office/drawing/2014/main" id="{5D6071BA-4B89-B6AC-121B-056E64A0F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18" r="31049"/>
          <a:stretch>
            <a:fillRect/>
          </a:stretch>
        </p:blipFill>
        <p:spPr>
          <a:xfrm>
            <a:off x="7918678" y="243493"/>
            <a:ext cx="2087562" cy="4895850"/>
          </a:xfrm>
          <a:prstGeom prst="rect">
            <a:avLst/>
          </a:prstGeom>
        </p:spPr>
      </p:pic>
      <p:pic>
        <p:nvPicPr>
          <p:cNvPr id="7" name="Image 4" descr="gautier sag T1 fat sat.jpg">
            <a:extLst>
              <a:ext uri="{FF2B5EF4-FFF2-40B4-BE49-F238E27FC236}">
                <a16:creationId xmlns:a16="http://schemas.microsoft.com/office/drawing/2014/main" id="{C4587D29-16EC-7432-E9AB-3B816EABA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3" r="31084"/>
          <a:stretch>
            <a:fillRect/>
          </a:stretch>
        </p:blipFill>
        <p:spPr bwMode="auto">
          <a:xfrm>
            <a:off x="5829528" y="243493"/>
            <a:ext cx="1990725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5" descr="gautier sag T1.jpg">
            <a:extLst>
              <a:ext uri="{FF2B5EF4-FFF2-40B4-BE49-F238E27FC236}">
                <a16:creationId xmlns:a16="http://schemas.microsoft.com/office/drawing/2014/main" id="{E113FBB0-2257-11CD-20EB-E283A1B26E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5" r="31163"/>
          <a:stretch>
            <a:fillRect/>
          </a:stretch>
        </p:blipFill>
        <p:spPr bwMode="auto">
          <a:xfrm>
            <a:off x="3597503" y="243493"/>
            <a:ext cx="2089150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6" descr="gautier sag t2.jpg">
            <a:extLst>
              <a:ext uri="{FF2B5EF4-FFF2-40B4-BE49-F238E27FC236}">
                <a16:creationId xmlns:a16="http://schemas.microsoft.com/office/drawing/2014/main" id="{2CABC052-9022-F8C6-4407-5DB4E94E1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7" r="30669"/>
          <a:stretch>
            <a:fillRect/>
          </a:stretch>
        </p:blipFill>
        <p:spPr bwMode="auto">
          <a:xfrm>
            <a:off x="1436915" y="243493"/>
            <a:ext cx="2089150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2">
            <a:extLst>
              <a:ext uri="{FF2B5EF4-FFF2-40B4-BE49-F238E27FC236}">
                <a16:creationId xmlns:a16="http://schemas.microsoft.com/office/drawing/2014/main" id="{6A602BE1-90C9-F597-1E0D-60E4A4418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453" y="4810731"/>
            <a:ext cx="45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T2</a:t>
            </a:r>
          </a:p>
        </p:txBody>
      </p:sp>
      <p:sp>
        <p:nvSpPr>
          <p:cNvPr id="20" name="ZoneTexte 8">
            <a:extLst>
              <a:ext uri="{FF2B5EF4-FFF2-40B4-BE49-F238E27FC236}">
                <a16:creationId xmlns:a16="http://schemas.microsoft.com/office/drawing/2014/main" id="{07E379AC-8012-8BC5-3AB5-B263E00A8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528" y="4772631"/>
            <a:ext cx="45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T1</a:t>
            </a:r>
          </a:p>
        </p:txBody>
      </p:sp>
      <p:sp>
        <p:nvSpPr>
          <p:cNvPr id="21" name="ZoneTexte 9">
            <a:extLst>
              <a:ext uri="{FF2B5EF4-FFF2-40B4-BE49-F238E27FC236}">
                <a16:creationId xmlns:a16="http://schemas.microsoft.com/office/drawing/2014/main" id="{21447DC9-5387-8B03-1D90-25325A286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528" y="4739293"/>
            <a:ext cx="1146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T1 fat sat</a:t>
            </a:r>
          </a:p>
        </p:txBody>
      </p:sp>
      <p:sp>
        <p:nvSpPr>
          <p:cNvPr id="22" name="ZoneTexte 10">
            <a:extLst>
              <a:ext uri="{FF2B5EF4-FFF2-40B4-BE49-F238E27FC236}">
                <a16:creationId xmlns:a16="http://schemas.microsoft.com/office/drawing/2014/main" id="{23DC3570-CC16-4FA4-C20B-FF0A85EBA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8678" y="4450368"/>
            <a:ext cx="1146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T1 fat sat</a:t>
            </a:r>
          </a:p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Gado</a:t>
            </a:r>
          </a:p>
        </p:txBody>
      </p:sp>
      <p:pic>
        <p:nvPicPr>
          <p:cNvPr id="23" name="Espace réservé du contenu 3" descr="gautier ax T1 gado.jpg">
            <a:extLst>
              <a:ext uri="{FF2B5EF4-FFF2-40B4-BE49-F238E27FC236}">
                <a16:creationId xmlns:a16="http://schemas.microsoft.com/office/drawing/2014/main" id="{EDCA5340-0C73-C09B-93E6-3E80237003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1" t="9843" r="30750" b="15114"/>
          <a:stretch>
            <a:fillRect/>
          </a:stretch>
        </p:blipFill>
        <p:spPr>
          <a:xfrm>
            <a:off x="10064658" y="2671477"/>
            <a:ext cx="2364927" cy="2252760"/>
          </a:xfrm>
          <a:prstGeom prst="rect">
            <a:avLst/>
          </a:prstGeom>
        </p:spPr>
      </p:pic>
      <p:pic>
        <p:nvPicPr>
          <p:cNvPr id="24" name="Image 4" descr="gautier ax T2.jpg">
            <a:extLst>
              <a:ext uri="{FF2B5EF4-FFF2-40B4-BE49-F238E27FC236}">
                <a16:creationId xmlns:a16="http://schemas.microsoft.com/office/drawing/2014/main" id="{2501AB9A-F49E-7401-5075-2D2336A8A5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9" t="9259" r="31084" b="15767"/>
          <a:stretch>
            <a:fillRect/>
          </a:stretch>
        </p:blipFill>
        <p:spPr bwMode="auto">
          <a:xfrm>
            <a:off x="10048237" y="243493"/>
            <a:ext cx="2265957" cy="22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4">
            <a:extLst>
              <a:ext uri="{FF2B5EF4-FFF2-40B4-BE49-F238E27FC236}">
                <a16:creationId xmlns:a16="http://schemas.microsoft.com/office/drawing/2014/main" id="{D7B0CB49-26AA-2EB4-F413-AB40B3BFB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4665" y="2013790"/>
            <a:ext cx="4585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T2</a:t>
            </a: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66B8F45E-5703-127B-73BB-76201931D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2082" y="4233011"/>
            <a:ext cx="11591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T1 fat </a:t>
            </a:r>
            <a:r>
              <a:rPr lang="fr-FR" altLang="fr-FR" dirty="0" err="1">
                <a:solidFill>
                  <a:schemeClr val="bg1"/>
                </a:solidFill>
              </a:rPr>
              <a:t>sat</a:t>
            </a:r>
            <a:endParaRPr lang="fr-FR" altLang="fr-FR" dirty="0">
              <a:solidFill>
                <a:schemeClr val="bg1"/>
              </a:solidFill>
            </a:endParaRPr>
          </a:p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Gado</a:t>
            </a:r>
          </a:p>
        </p:txBody>
      </p:sp>
      <p:pic>
        <p:nvPicPr>
          <p:cNvPr id="2" name="Image 4" descr="gautier inf1.jpg">
            <a:extLst>
              <a:ext uri="{FF2B5EF4-FFF2-40B4-BE49-F238E27FC236}">
                <a16:creationId xmlns:a16="http://schemas.microsoft.com/office/drawing/2014/main" id="{3D331FAF-FD82-BCC6-2603-0AFDD71627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20" t="25252" r="28357" b="15688"/>
          <a:stretch>
            <a:fillRect/>
          </a:stretch>
        </p:blipFill>
        <p:spPr bwMode="auto">
          <a:xfrm>
            <a:off x="0" y="3988320"/>
            <a:ext cx="2796712" cy="275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gautier inf2.jpg">
            <a:extLst>
              <a:ext uri="{FF2B5EF4-FFF2-40B4-BE49-F238E27FC236}">
                <a16:creationId xmlns:a16="http://schemas.microsoft.com/office/drawing/2014/main" id="{475770D0-C640-9CFF-9537-9EE9AF5130D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20" t="25251" r="28357" b="15688"/>
          <a:stretch>
            <a:fillRect/>
          </a:stretch>
        </p:blipFill>
        <p:spPr bwMode="auto">
          <a:xfrm>
            <a:off x="2895137" y="3988320"/>
            <a:ext cx="2798336" cy="275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338586EB-B2F2-DA54-F2AB-9019406A78C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B044B31-46CB-E1D9-32E5-D67DD7E43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ABDAC2CC-A80D-FDE9-54FD-BC1FC7A18DF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292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26556-96F5-8ADF-4B0B-17ABCCF63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F0D19B-788B-15E1-E81F-491FA896E4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53471-B3E0-F709-ED13-164705157EEE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" name="Picture 9" descr="ln003">
            <a:extLst>
              <a:ext uri="{FF2B5EF4-FFF2-40B4-BE49-F238E27FC236}">
                <a16:creationId xmlns:a16="http://schemas.microsoft.com/office/drawing/2014/main" id="{55E892FF-F09E-512A-FC37-2F913EACF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0" r="15485"/>
          <a:stretch>
            <a:fillRect/>
          </a:stretch>
        </p:blipFill>
        <p:spPr bwMode="auto">
          <a:xfrm>
            <a:off x="1693829" y="950957"/>
            <a:ext cx="4570103" cy="495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10" descr="ln004">
            <a:extLst>
              <a:ext uri="{FF2B5EF4-FFF2-40B4-BE49-F238E27FC236}">
                <a16:creationId xmlns:a16="http://schemas.microsoft.com/office/drawing/2014/main" id="{41BA2800-3AEE-7658-93F8-9A8D4E6CE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5485"/>
          <a:stretch>
            <a:fillRect/>
          </a:stretch>
        </p:blipFill>
        <p:spPr bwMode="auto">
          <a:xfrm>
            <a:off x="7161180" y="950958"/>
            <a:ext cx="4081896" cy="4956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6E354D73-A023-5D81-7C46-6FCE1C09A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639" y="370418"/>
            <a:ext cx="15051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 Narrow" panose="020B0004020202020204" pitchFamily="34" charset="0"/>
              </a:rPr>
              <a:t>CISS 3 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C6C9A9-C3AE-0F93-B141-7F230EC4BB42}"/>
              </a:ext>
            </a:extLst>
          </p:cNvPr>
          <p:cNvSpPr txBox="1"/>
          <p:nvPr/>
        </p:nvSpPr>
        <p:spPr>
          <a:xfrm>
            <a:off x="4523937" y="6025916"/>
            <a:ext cx="4289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BRIDE ARACHNOÏDIENNE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EE4915A-668B-F0BC-C957-7B5F9BE3348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AE6F9D4-9600-EBA8-A59D-745D5802B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6744986-CE0F-218C-8657-E7CD980FB0EF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365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F5F75-2172-011A-D69D-6B3AB67B9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526814-818A-9C78-2574-63F51BA7AC6C}"/>
              </a:ext>
            </a:extLst>
          </p:cNvPr>
          <p:cNvSpPr/>
          <p:nvPr/>
        </p:nvSpPr>
        <p:spPr>
          <a:xfrm>
            <a:off x="0" y="0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fr-FR" alt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7F05004-96DE-B47E-7C9F-881EC1038727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7E30C82-A3CD-353A-C020-30363789B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109680-24EB-B452-8C77-CE363E2DB699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13FC2AF-7CAB-2870-6F3D-88B5911A88F3}"/>
              </a:ext>
            </a:extLst>
          </p:cNvPr>
          <p:cNvSpPr txBox="1"/>
          <p:nvPr/>
        </p:nvSpPr>
        <p:spPr>
          <a:xfrm>
            <a:off x="406400" y="1217155"/>
            <a:ext cx="10972800" cy="614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Ligament jaune: de C2 à la charnière lombo-sacrée. A chaque étage, insertion </a:t>
            </a:r>
            <a:r>
              <a:rPr lang="fr-FR" altLang="fr-FR" sz="2300" dirty="0" err="1">
                <a:latin typeface="Aptos" panose="020B0004020202020204" pitchFamily="34" charset="0"/>
              </a:rPr>
              <a:t>lamaire</a:t>
            </a:r>
            <a:r>
              <a:rPr lang="fr-FR" altLang="fr-FR" sz="2300" dirty="0">
                <a:latin typeface="Aptos" panose="020B0004020202020204" pitchFamily="34" charset="0"/>
              </a:rPr>
              <a:t>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Ligament jaune peut subir des modifications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Hypertrophie, calcifications, ossifications, kyste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Rarement hématome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Plus fréquent chez l’homme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Plus fréquent à l’étage L4-L5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IRM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Lésion postéro-médiane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Extension sur un étage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Signal variable suivant l’âge de l’hématome (possible niveau horizontal)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Traitement habituellement chirurgical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8972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79E11-7AF9-95B0-F713-3A037F624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D437EC-C458-A7D4-9074-F19D4A056C95}"/>
              </a:ext>
            </a:extLst>
          </p:cNvPr>
          <p:cNvSpPr/>
          <p:nvPr/>
        </p:nvSpPr>
        <p:spPr>
          <a:xfrm>
            <a:off x="0" y="-139958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lang="fr-FR" sz="2800" b="1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72B6BEB-857E-307D-CC57-6938BA89B9F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5F49673-2BE9-099D-A7BC-9A413BA19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9BA77E1-A864-F409-D901-00E43C79D1C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3CFC1E7-FFA5-A837-F4F6-5CA4EE54A7E2}"/>
              </a:ext>
            </a:extLst>
          </p:cNvPr>
          <p:cNvSpPr txBox="1"/>
          <p:nvPr/>
        </p:nvSpPr>
        <p:spPr>
          <a:xfrm>
            <a:off x="281794" y="1395284"/>
            <a:ext cx="11414906" cy="4499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 de 58 ans, insuffisant rénal chronique (dialysé depuis 2 ans) en attente de greffe</a:t>
            </a:r>
            <a:endParaRPr lang="fr-FR" altLang="fr-FR" sz="20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AC/FA, Insuffisance cardiaque, Insuffisance aortique, Tabagisme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Troubles du comportement depuis quelques semaines résolutifs spontanément. Σ confusionnel lors de la dialyse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TA 200/125, pas de fièvre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Vigilance fluctuante, ruptures de contact et manques de mot, absence d’exécution complète des ordres simples. Comportement parfois inadapté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Examen neurologique: ROT vifs, BBK bilatéral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Bilan biologique </a:t>
            </a:r>
            <a:r>
              <a:rPr lang="fr-FR" altLang="fr-FR" sz="2300" dirty="0" err="1">
                <a:latin typeface="Aptos" panose="020B0004020202020204" pitchFamily="34" charset="0"/>
              </a:rPr>
              <a:t>nl</a:t>
            </a:r>
            <a:r>
              <a:rPr lang="fr-FR" altLang="fr-FR" sz="2300" dirty="0">
                <a:latin typeface="Aptos" panose="020B0004020202020204" pitchFamily="34" charset="0"/>
              </a:rPr>
              <a:t> (iono, NFS, CRP, sérologies, </a:t>
            </a:r>
            <a:r>
              <a:rPr lang="fr-FR" altLang="fr-FR" sz="2300" dirty="0" err="1">
                <a:latin typeface="Aptos" panose="020B0004020202020204" pitchFamily="34" charset="0"/>
              </a:rPr>
              <a:t>immuno</a:t>
            </a:r>
            <a:r>
              <a:rPr lang="fr-FR" altLang="fr-FR" sz="2300" dirty="0">
                <a:latin typeface="Aptos" panose="020B0004020202020204" pitchFamily="34" charset="0"/>
              </a:rPr>
              <a:t>…), PL </a:t>
            </a:r>
            <a:r>
              <a:rPr lang="fr-FR" altLang="fr-FR" sz="2300" dirty="0" err="1">
                <a:latin typeface="Aptos" panose="020B0004020202020204" pitchFamily="34" charset="0"/>
              </a:rPr>
              <a:t>nle</a:t>
            </a:r>
            <a:r>
              <a:rPr lang="fr-FR" altLang="fr-FR" sz="2300" dirty="0">
                <a:latin typeface="Aptos" panose="020B0004020202020204" pitchFamily="34" charset="0"/>
              </a:rPr>
              <a:t>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endParaRPr lang="fr-FR" alt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064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50A7E-7EDB-4035-C923-26E794C10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8C2E40-175E-13DE-AEF3-02CF363D3E1D}"/>
              </a:ext>
            </a:extLst>
          </p:cNvPr>
          <p:cNvSpPr/>
          <p:nvPr/>
        </p:nvSpPr>
        <p:spPr>
          <a:xfrm>
            <a:off x="0" y="0"/>
            <a:ext cx="1233116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D0C5A9-7394-CEBE-17F7-37644C536035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AF95F2-BD0E-5E4B-B1EE-31F5CF1C9070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6BC37B7-56C7-4A32-1ED7-DB5147CE34C5}"/>
              </a:ext>
            </a:extLst>
          </p:cNvPr>
          <p:cNvSpPr txBox="1"/>
          <p:nvPr/>
        </p:nvSpPr>
        <p:spPr>
          <a:xfrm>
            <a:off x="1370240" y="6190226"/>
            <a:ext cx="9104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	</a:t>
            </a:r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</a:t>
            </a:r>
          </a:p>
          <a:p>
            <a:pPr algn="ctr"/>
            <a:r>
              <a:rPr lang="fr-FR" dirty="0"/>
              <a:t>	</a:t>
            </a:r>
            <a:endParaRPr lang="fr-FR" sz="3200" dirty="0">
              <a:solidFill>
                <a:srgbClr val="FF0000"/>
              </a:solidFill>
            </a:endParaRPr>
          </a:p>
        </p:txBody>
      </p:sp>
      <p:pic>
        <p:nvPicPr>
          <p:cNvPr id="8" name="Image 1" descr="hureau egt1 gado.jpg">
            <a:extLst>
              <a:ext uri="{FF2B5EF4-FFF2-40B4-BE49-F238E27FC236}">
                <a16:creationId xmlns:a16="http://schemas.microsoft.com/office/drawing/2014/main" id="{65E6106C-5EEA-F59D-1470-46404B0F87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3" t="18551" r="18669" b="7219"/>
          <a:stretch>
            <a:fillRect/>
          </a:stretch>
        </p:blipFill>
        <p:spPr bwMode="auto">
          <a:xfrm>
            <a:off x="8604913" y="3166038"/>
            <a:ext cx="294053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" descr="hureau flair.jpg">
            <a:extLst>
              <a:ext uri="{FF2B5EF4-FFF2-40B4-BE49-F238E27FC236}">
                <a16:creationId xmlns:a16="http://schemas.microsoft.com/office/drawing/2014/main" id="{BF9C3A19-4278-746F-F60C-51D610798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t="6300" r="16159" b="10226"/>
          <a:stretch>
            <a:fillRect/>
          </a:stretch>
        </p:blipFill>
        <p:spPr bwMode="auto">
          <a:xfrm>
            <a:off x="1370240" y="277232"/>
            <a:ext cx="2464620" cy="277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5" descr="hureau flair 1.jpg">
            <a:extLst>
              <a:ext uri="{FF2B5EF4-FFF2-40B4-BE49-F238E27FC236}">
                <a16:creationId xmlns:a16="http://schemas.microsoft.com/office/drawing/2014/main" id="{FE27773B-45DF-6E0C-B793-1AF536420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t="6300" r="16159" b="10226"/>
          <a:stretch>
            <a:fillRect/>
          </a:stretch>
        </p:blipFill>
        <p:spPr bwMode="auto">
          <a:xfrm>
            <a:off x="4180115" y="277232"/>
            <a:ext cx="2464620" cy="277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2" descr="hureau 2.jpg">
            <a:extLst>
              <a:ext uri="{FF2B5EF4-FFF2-40B4-BE49-F238E27FC236}">
                <a16:creationId xmlns:a16="http://schemas.microsoft.com/office/drawing/2014/main" id="{294C6500-DB0A-1DA9-5B2D-A83C736842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t="10426" r="16159" b="6100"/>
          <a:stretch>
            <a:fillRect/>
          </a:stretch>
        </p:blipFill>
        <p:spPr bwMode="auto">
          <a:xfrm>
            <a:off x="6989990" y="277232"/>
            <a:ext cx="2464620" cy="277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7" descr="hureau flair 3.jpg">
            <a:extLst>
              <a:ext uri="{FF2B5EF4-FFF2-40B4-BE49-F238E27FC236}">
                <a16:creationId xmlns:a16="http://schemas.microsoft.com/office/drawing/2014/main" id="{8A412CD8-AA34-6007-D309-F65B0F9465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t="5324" r="16159" b="11201"/>
          <a:stretch>
            <a:fillRect/>
          </a:stretch>
        </p:blipFill>
        <p:spPr bwMode="auto">
          <a:xfrm>
            <a:off x="9799865" y="277232"/>
            <a:ext cx="2464620" cy="277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9" descr="hureau dif.jpg">
            <a:extLst>
              <a:ext uri="{FF2B5EF4-FFF2-40B4-BE49-F238E27FC236}">
                <a16:creationId xmlns:a16="http://schemas.microsoft.com/office/drawing/2014/main" id="{74A38F64-DCA8-0651-EA77-F0F916E418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6" t="5901" r="15895" b="7475"/>
          <a:stretch>
            <a:fillRect/>
          </a:stretch>
        </p:blipFill>
        <p:spPr bwMode="auto">
          <a:xfrm>
            <a:off x="2425979" y="3166038"/>
            <a:ext cx="25844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10" descr="hureau adc.jpg">
            <a:extLst>
              <a:ext uri="{FF2B5EF4-FFF2-40B4-BE49-F238E27FC236}">
                <a16:creationId xmlns:a16="http://schemas.microsoft.com/office/drawing/2014/main" id="{50623896-94CA-8973-F19B-E1FEE4BC99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1" t="6300" r="15524" b="7076"/>
          <a:stretch>
            <a:fillRect/>
          </a:stretch>
        </p:blipFill>
        <p:spPr bwMode="auto">
          <a:xfrm>
            <a:off x="5161242" y="3166038"/>
            <a:ext cx="25844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FA38986B-409F-5E72-3E85-B3D3EE2EED3C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D45B368-5F98-8EA0-9087-4950D16E8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4FA921D-8170-85D8-48E2-6D51D0EEC6AA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298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99012-D81F-6579-4149-884ED74A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6CDB54-46D1-EB90-3FCD-ABB80B79D46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endParaRPr kumimoji="0" lang="fr-FR" altLang="fr-F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2" name="Espace réservé du contenu 3" descr="Capture.JPG">
            <a:extLst>
              <a:ext uri="{FF2B5EF4-FFF2-40B4-BE49-F238E27FC236}">
                <a16:creationId xmlns:a16="http://schemas.microsoft.com/office/drawing/2014/main" id="{5BD92794-055B-40D2-559A-919AB3FB8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9" y="2158447"/>
            <a:ext cx="6334826" cy="185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C65663C-2A15-75F5-BF6F-AC75C9558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06" y="4366704"/>
            <a:ext cx="5063101" cy="194845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4682067-46D8-F207-8E63-104AB1C95D0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6B88F0A-C25B-1163-71F3-A483F4F61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D2E316F-54C8-122A-D5AB-A1275D1088D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D94EEAB8-EF1E-1324-498E-7899BDD744DE}"/>
              </a:ext>
            </a:extLst>
          </p:cNvPr>
          <p:cNvSpPr txBox="1"/>
          <p:nvPr/>
        </p:nvSpPr>
        <p:spPr>
          <a:xfrm>
            <a:off x="699506" y="1308914"/>
            <a:ext cx="1141338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Tx/>
              <a:buNone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Atteinte isolée de la fosse postérieure rare ( tronc cérébral de manière diffuse, protubérance, mésencéphale, cervelet)</a:t>
            </a:r>
          </a:p>
        </p:txBody>
      </p:sp>
    </p:spTree>
    <p:extLst>
      <p:ext uri="{BB962C8B-B14F-4D97-AF65-F5344CB8AC3E}">
        <p14:creationId xmlns:p14="http://schemas.microsoft.com/office/powerpoint/2010/main" val="30785750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B73BE-A7BB-6BE5-67B9-72F96783C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3ABA8B1A-E3F4-32C2-AA80-122F0611D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477D3BD-A55D-9DA1-3A5C-F2D49D7B570D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31EBB145-77BB-E542-3398-76CD577D1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156205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A268528-4321-A58F-B48B-142F3E1ABC8F}"/>
              </a:ext>
            </a:extLst>
          </p:cNvPr>
          <p:cNvGrpSpPr/>
          <p:nvPr/>
        </p:nvGrpSpPr>
        <p:grpSpPr>
          <a:xfrm>
            <a:off x="4274653" y="1773660"/>
            <a:ext cx="1734203" cy="1091016"/>
            <a:chOff x="4853309" y="6646428"/>
            <a:chExt cx="1734203" cy="1091016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E4D1F179-7B43-C39A-2A1C-8323AFE4E8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812" y="7280245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E6BC8B-15AF-3446-6202-496BD8471B22}"/>
                </a:ext>
              </a:extLst>
            </p:cNvPr>
            <p:cNvSpPr txBox="1"/>
            <p:nvPr/>
          </p:nvSpPr>
          <p:spPr>
            <a:xfrm>
              <a:off x="4853309" y="6646428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TOURS</a:t>
              </a:r>
            </a:p>
            <a:p>
              <a:pPr algn="ctr"/>
              <a:r>
                <a:rPr lang="fr-FR" dirty="0"/>
                <a:t>2017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BEAB0654-8791-79F0-5E0D-14DCE88B2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772" y="3321875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C74A8FF-BDBB-F2DC-4A0C-7740FE58E7F2}"/>
              </a:ext>
            </a:extLst>
          </p:cNvPr>
          <p:cNvSpPr txBox="1"/>
          <p:nvPr/>
        </p:nvSpPr>
        <p:spPr>
          <a:xfrm>
            <a:off x="3461687" y="3869095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ROCHELLE</a:t>
            </a:r>
          </a:p>
          <a:p>
            <a:pPr algn="ctr"/>
            <a:r>
              <a:rPr lang="fr-FR" dirty="0"/>
              <a:t>2018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7EC389-422B-4A90-3E1C-BF82B9160B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7E6043-9D08-7580-3BE1-90F7867E6EC6}"/>
              </a:ext>
            </a:extLst>
          </p:cNvPr>
          <p:cNvSpPr/>
          <p:nvPr/>
        </p:nvSpPr>
        <p:spPr>
          <a:xfrm>
            <a:off x="104703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3C3904-DA69-6EA2-C3C2-05A41D0B00E0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N°12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7457581-1A40-E62A-A614-6C0FF3E9609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982A9F6-D67C-7B44-B752-B6EC84C00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57043B6-2AB3-2B31-2527-F7CC790E0572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FD14FCB0-B5FC-5905-AD6E-483B867268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684536" y="2419991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7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-0.00625 0.02987 L -0.0138 0.06667 L -0.0375 0.1166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1DF8B-78B1-013F-3E3B-BFB76235D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ABA01D-D51F-ABF9-4737-98396344D39E}"/>
              </a:ext>
            </a:extLst>
          </p:cNvPr>
          <p:cNvSpPr/>
          <p:nvPr/>
        </p:nvSpPr>
        <p:spPr>
          <a:xfrm>
            <a:off x="0" y="0"/>
            <a:ext cx="12192000" cy="647544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lang="fr-FR" sz="2800" b="1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119752D-31D3-1C36-07DD-B6F09EA2BC15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09BF5B8-D92A-30B4-D673-D3825B73E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E89EEEF-9E7B-19F2-E5F4-1EAFC86AC667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B376A32-B59B-6B78-A391-86F5FFF0E11B}"/>
              </a:ext>
            </a:extLst>
          </p:cNvPr>
          <p:cNvSpPr txBox="1"/>
          <p:nvPr/>
        </p:nvSpPr>
        <p:spPr>
          <a:xfrm>
            <a:off x="388547" y="1939837"/>
            <a:ext cx="11414906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Patiente 41 ans. </a:t>
            </a:r>
            <a:r>
              <a:rPr lang="fr-FR" altLang="fr-FR" sz="2300" dirty="0" err="1">
                <a:latin typeface="Aptos" panose="020B0004020202020204" pitchFamily="34" charset="0"/>
              </a:rPr>
              <a:t>Atcd</a:t>
            </a:r>
            <a:r>
              <a:rPr lang="fr-FR" altLang="fr-FR" sz="2300" dirty="0">
                <a:latin typeface="Aptos" panose="020B0004020202020204" pitchFamily="34" charset="0"/>
              </a:rPr>
              <a:t> de K du sein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Depuis une semaine, cervicalgies d’horaire mixte irradiant aux épaules et à la nuque, odynophagie. Pas de fièvre. Pas d’amélioration sous Voltarène, Acupan , Kiné et Ostéo.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 Contractures cervicales, rotation limitée. Pas d’adénopathies, pas d’angine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Bilan biologique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Leucocytes  8 G/l, VS 47 à la 1ère h, fibrinogène 6,30 g/l, CRP 61 mg/ml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Ionogramme normal, calcémie normale</a:t>
            </a:r>
          </a:p>
        </p:txBody>
      </p:sp>
    </p:spTree>
    <p:extLst>
      <p:ext uri="{BB962C8B-B14F-4D97-AF65-F5344CB8AC3E}">
        <p14:creationId xmlns:p14="http://schemas.microsoft.com/office/powerpoint/2010/main" val="1963951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8B3C9-C88A-6D08-49D6-DDDF3F3C7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F1C291-8A4D-0766-3820-929E736803B6}"/>
              </a:ext>
            </a:extLst>
          </p:cNvPr>
          <p:cNvSpPr/>
          <p:nvPr/>
        </p:nvSpPr>
        <p:spPr>
          <a:xfrm>
            <a:off x="-139160" y="0"/>
            <a:ext cx="1247032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A42DEA-2996-45EF-6D9F-7CCC26062EEB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71F83A1-AB18-6FF4-D6B0-05FBCEB5356C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A4B58DE-022F-D8CF-CB57-B640B2722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161" y="2032886"/>
            <a:ext cx="5708251" cy="3807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8AA4BF-F618-6C55-E232-659CAFA45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123" y="0"/>
            <a:ext cx="6734037" cy="4217437"/>
          </a:xfrm>
          <a:prstGeom prst="rect">
            <a:avLst/>
          </a:prstGeom>
        </p:spPr>
      </p:pic>
      <p:pic>
        <p:nvPicPr>
          <p:cNvPr id="9" name="Espace réservé du contenu 8" descr="da silva 5.jpg">
            <a:extLst>
              <a:ext uri="{FF2B5EF4-FFF2-40B4-BE49-F238E27FC236}">
                <a16:creationId xmlns:a16="http://schemas.microsoft.com/office/drawing/2014/main" id="{1B03A7A5-4DD9-7378-3A8F-86F7A6CFD43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103" r="15347" b="14817"/>
          <a:stretch>
            <a:fillRect/>
          </a:stretch>
        </p:blipFill>
        <p:spPr>
          <a:xfrm>
            <a:off x="4907868" y="4213695"/>
            <a:ext cx="2181552" cy="2644305"/>
          </a:xfrm>
          <a:prstGeom prst="rect">
            <a:avLst/>
          </a:prstGeom>
        </p:spPr>
      </p:pic>
      <p:pic>
        <p:nvPicPr>
          <p:cNvPr id="17" name="Image 16" descr="da silva 7.jpg">
            <a:extLst>
              <a:ext uri="{FF2B5EF4-FFF2-40B4-BE49-F238E27FC236}">
                <a16:creationId xmlns:a16="http://schemas.microsoft.com/office/drawing/2014/main" id="{B61BCCA7-3369-3642-F7C0-A86F2E81850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10953" r="14567" b="19559"/>
          <a:stretch>
            <a:fillRect/>
          </a:stretch>
        </p:blipFill>
        <p:spPr>
          <a:xfrm>
            <a:off x="9809922" y="4213695"/>
            <a:ext cx="2247659" cy="2644305"/>
          </a:xfrm>
          <a:prstGeom prst="rect">
            <a:avLst/>
          </a:prstGeom>
        </p:spPr>
      </p:pic>
      <p:pic>
        <p:nvPicPr>
          <p:cNvPr id="18" name="Image 17" descr="da sila 6.jpg">
            <a:extLst>
              <a:ext uri="{FF2B5EF4-FFF2-40B4-BE49-F238E27FC236}">
                <a16:creationId xmlns:a16="http://schemas.microsoft.com/office/drawing/2014/main" id="{73B1C7FD-6EA1-7855-BB4E-9E346D0AD92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6818" r="11364" b="16542"/>
          <a:stretch>
            <a:fillRect/>
          </a:stretch>
        </p:blipFill>
        <p:spPr>
          <a:xfrm>
            <a:off x="7263658" y="4206210"/>
            <a:ext cx="2379875" cy="2644305"/>
          </a:xfrm>
          <a:prstGeom prst="rect">
            <a:avLst/>
          </a:prstGeom>
        </p:spPr>
      </p:pic>
      <p:sp>
        <p:nvSpPr>
          <p:cNvPr id="20" name="ZoneTexte 5">
            <a:extLst>
              <a:ext uri="{FF2B5EF4-FFF2-40B4-BE49-F238E27FC236}">
                <a16:creationId xmlns:a16="http://schemas.microsoft.com/office/drawing/2014/main" id="{66A2C539-AE08-7BCA-EDA4-4F9DE8AB0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518" y="6271383"/>
            <a:ext cx="11477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T1 fat </a:t>
            </a:r>
            <a:r>
              <a:rPr lang="fr-FR" dirty="0" err="1">
                <a:solidFill>
                  <a:schemeClr val="bg1"/>
                </a:solidFill>
              </a:rPr>
              <a:t>sat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 err="1">
                <a:solidFill>
                  <a:schemeClr val="bg1"/>
                </a:solidFill>
              </a:rPr>
              <a:t>Gado</a:t>
            </a:r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9262BC6-D235-8402-1BB8-D83F870E194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2E8BC5A-EBB2-7F4F-88B5-ADEA2A450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EC5CEBF-F20B-73DC-3A40-28E4DAFE7BA4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403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CD151-1A7F-34B8-04AF-33A57BCC3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3CC099-9BAE-0705-8DA5-3AC15AA10F03}"/>
              </a:ext>
            </a:extLst>
          </p:cNvPr>
          <p:cNvSpPr/>
          <p:nvPr/>
        </p:nvSpPr>
        <p:spPr>
          <a:xfrm>
            <a:off x="0" y="0"/>
            <a:ext cx="1233116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5E86EA-11F5-ECEC-80DA-EEA8D6BA8024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AFDFC4-9E48-803F-D3C3-B0F293E6EBAF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E82F5A-F6DB-AF41-C865-F51B744C3B7D}"/>
              </a:ext>
            </a:extLst>
          </p:cNvPr>
          <p:cNvSpPr txBox="1"/>
          <p:nvPr/>
        </p:nvSpPr>
        <p:spPr>
          <a:xfrm>
            <a:off x="1" y="6096576"/>
            <a:ext cx="12331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Tendinite calcifiante rétro-pharyngée du muscle long du cou </a:t>
            </a:r>
          </a:p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pic>
        <p:nvPicPr>
          <p:cNvPr id="2" name="Espace réservé du contenu 11" descr="da silva 8.jpg">
            <a:extLst>
              <a:ext uri="{FF2B5EF4-FFF2-40B4-BE49-F238E27FC236}">
                <a16:creationId xmlns:a16="http://schemas.microsoft.com/office/drawing/2014/main" id="{DFD7E7BE-ECD7-F8AB-FEFC-44537E51771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7624" r="26501"/>
          <a:stretch>
            <a:fillRect/>
          </a:stretch>
        </p:blipFill>
        <p:spPr>
          <a:xfrm>
            <a:off x="1975244" y="912438"/>
            <a:ext cx="3744416" cy="5033123"/>
          </a:xfrm>
          <a:prstGeom prst="rect">
            <a:avLst/>
          </a:prstGeom>
        </p:spPr>
      </p:pic>
      <p:pic>
        <p:nvPicPr>
          <p:cNvPr id="3" name="Image 2" descr="da silva 9.jpg">
            <a:extLst>
              <a:ext uri="{FF2B5EF4-FFF2-40B4-BE49-F238E27FC236}">
                <a16:creationId xmlns:a16="http://schemas.microsoft.com/office/drawing/2014/main" id="{449120CF-5D42-61D0-4032-7537D4F6AFF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25987" t="27762" r="32276" b="10181"/>
          <a:stretch>
            <a:fillRect/>
          </a:stretch>
        </p:blipFill>
        <p:spPr>
          <a:xfrm>
            <a:off x="5820812" y="1979825"/>
            <a:ext cx="3816424" cy="2736304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7D6EDF69-0D3B-7D77-DD62-48496C653001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B8C8E41-5DBB-61B0-04C5-9BE162044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D6C2238-32DF-398F-E3AD-696D47402DDA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854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483A4-0061-7463-C384-9FFD13CB6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019CB7-CAC1-C3AB-26A4-8ABC2767FC8D}"/>
              </a:ext>
            </a:extLst>
          </p:cNvPr>
          <p:cNvSpPr/>
          <p:nvPr/>
        </p:nvSpPr>
        <p:spPr>
          <a:xfrm>
            <a:off x="0" y="-139958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2" name="Image 1" descr="2014 sag t2.jpg">
            <a:extLst>
              <a:ext uri="{FF2B5EF4-FFF2-40B4-BE49-F238E27FC236}">
                <a16:creationId xmlns:a16="http://schemas.microsoft.com/office/drawing/2014/main" id="{4FA5D5A6-B482-099F-5F1F-A2A2197478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9644" t="4647" r="28294"/>
          <a:stretch>
            <a:fillRect/>
          </a:stretch>
        </p:blipFill>
        <p:spPr>
          <a:xfrm>
            <a:off x="1411155" y="382554"/>
            <a:ext cx="1800200" cy="5831810"/>
          </a:xfrm>
          <a:prstGeom prst="rect">
            <a:avLst/>
          </a:prstGeom>
        </p:spPr>
      </p:pic>
      <p:pic>
        <p:nvPicPr>
          <p:cNvPr id="3" name="Image 2" descr="2014 ax t2.jpg">
            <a:extLst>
              <a:ext uri="{FF2B5EF4-FFF2-40B4-BE49-F238E27FC236}">
                <a16:creationId xmlns:a16="http://schemas.microsoft.com/office/drawing/2014/main" id="{133980AF-C981-A9BC-5EC0-40413588A8F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13324" y="3651811"/>
            <a:ext cx="2219669" cy="2396457"/>
          </a:xfrm>
          <a:prstGeom prst="rect">
            <a:avLst/>
          </a:prstGeom>
        </p:spPr>
      </p:pic>
      <p:pic>
        <p:nvPicPr>
          <p:cNvPr id="6" name="Image 5" descr="2014 ax T21.jpg">
            <a:extLst>
              <a:ext uri="{FF2B5EF4-FFF2-40B4-BE49-F238E27FC236}">
                <a16:creationId xmlns:a16="http://schemas.microsoft.com/office/drawing/2014/main" id="{88D82903-0AF8-1A81-E5EB-1D17B296C3C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32993" y="3651811"/>
            <a:ext cx="2219669" cy="2396457"/>
          </a:xfrm>
          <a:prstGeom prst="rect">
            <a:avLst/>
          </a:prstGeom>
        </p:spPr>
      </p:pic>
      <p:pic>
        <p:nvPicPr>
          <p:cNvPr id="7" name="Image 6" descr="2014 ax t22.jpg">
            <a:extLst>
              <a:ext uri="{FF2B5EF4-FFF2-40B4-BE49-F238E27FC236}">
                <a16:creationId xmlns:a16="http://schemas.microsoft.com/office/drawing/2014/main" id="{D6C41598-7D25-6E99-F91F-9E8961530A4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2662" y="3651814"/>
            <a:ext cx="2219669" cy="2396457"/>
          </a:xfrm>
          <a:prstGeom prst="rect">
            <a:avLst/>
          </a:prstGeom>
        </p:spPr>
      </p:pic>
      <p:pic>
        <p:nvPicPr>
          <p:cNvPr id="8" name="Image 7" descr="2014 ax t25.jpg">
            <a:extLst>
              <a:ext uri="{FF2B5EF4-FFF2-40B4-BE49-F238E27FC236}">
                <a16:creationId xmlns:a16="http://schemas.microsoft.com/office/drawing/2014/main" id="{E7800637-A66E-87F5-FD9A-C040E3E1515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972331" y="3651817"/>
            <a:ext cx="2219669" cy="239645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AE5FED7-C1B8-B4BB-C9C3-DFFFC29B3161}"/>
              </a:ext>
            </a:extLst>
          </p:cNvPr>
          <p:cNvSpPr txBox="1"/>
          <p:nvPr/>
        </p:nvSpPr>
        <p:spPr>
          <a:xfrm>
            <a:off x="1466179" y="567894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prstClr val="white"/>
                </a:solidFill>
                <a:latin typeface="Arial" charset="0"/>
                <a:cs typeface="Arial" charset="0"/>
              </a:rPr>
              <a:t>TSE T2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F44BC18-565D-6E03-D9CC-E59E0377F608}"/>
              </a:ext>
            </a:extLst>
          </p:cNvPr>
          <p:cNvSpPr txBox="1"/>
          <p:nvPr/>
        </p:nvSpPr>
        <p:spPr>
          <a:xfrm>
            <a:off x="3925078" y="6130946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Hernie discale calcifiée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D179484-75FF-9028-80C8-28175ED0E8AC}"/>
              </a:ext>
            </a:extLst>
          </p:cNvPr>
          <p:cNvSpPr txBox="1"/>
          <p:nvPr/>
        </p:nvSpPr>
        <p:spPr>
          <a:xfrm>
            <a:off x="3347217" y="1079223"/>
            <a:ext cx="8691229" cy="1649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Patiente 49 ans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 err="1">
                <a:latin typeface="Aptos" panose="020B0004020202020204" pitchFamily="34" charset="0"/>
              </a:rPr>
              <a:t>Atcd</a:t>
            </a:r>
            <a:r>
              <a:rPr lang="fr-FR" altLang="fr-FR" sz="2300" dirty="0">
                <a:latin typeface="Aptos" panose="020B0004020202020204" pitchFamily="34" charset="0"/>
              </a:rPr>
              <a:t> de probable </a:t>
            </a:r>
            <a:r>
              <a:rPr lang="fr-FR" altLang="fr-FR" sz="2300" dirty="0" err="1">
                <a:latin typeface="Aptos" panose="020B0004020202020204" pitchFamily="34" charset="0"/>
              </a:rPr>
              <a:t>spondyarthropathie</a:t>
            </a:r>
            <a:r>
              <a:rPr lang="fr-FR" altLang="fr-FR" sz="2300" dirty="0">
                <a:latin typeface="Aptos" panose="020B0004020202020204" pitchFamily="34" charset="0"/>
              </a:rPr>
              <a:t>.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Adressée en 2014 à l’IRM pour douleurs rachidiennes de niveau T11 avec probable méralgie droite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F3BD046-88E5-512B-7E9C-94AB27B61DD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1FB209B0-7591-9839-B5F9-23324F1DA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263F6D7-796D-E30F-6C6C-CD2306CEB22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441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3735A-F98E-D4FF-4665-6C38E5F91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F4DEAF-6FAA-446D-FFD1-BF39BC9A4C21}"/>
              </a:ext>
            </a:extLst>
          </p:cNvPr>
          <p:cNvSpPr/>
          <p:nvPr/>
        </p:nvSpPr>
        <p:spPr>
          <a:xfrm>
            <a:off x="-13916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00711A-D258-D88C-0443-B4DC6E128AC0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8805A6-E838-6598-F938-EC38B04313AB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1" name="Image 20" descr="2015 IRM Stir.jpg">
            <a:extLst>
              <a:ext uri="{FF2B5EF4-FFF2-40B4-BE49-F238E27FC236}">
                <a16:creationId xmlns:a16="http://schemas.microsoft.com/office/drawing/2014/main" id="{98859779-385D-7038-01E3-27B51E8E90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6580" r="34343"/>
          <a:stretch>
            <a:fillRect/>
          </a:stretch>
        </p:blipFill>
        <p:spPr>
          <a:xfrm>
            <a:off x="0" y="1315915"/>
            <a:ext cx="2232248" cy="5542085"/>
          </a:xfrm>
          <a:prstGeom prst="rect">
            <a:avLst/>
          </a:prstGeom>
        </p:spPr>
      </p:pic>
      <p:pic>
        <p:nvPicPr>
          <p:cNvPr id="22" name="Image 21" descr="2015 TDM sag.jpg">
            <a:extLst>
              <a:ext uri="{FF2B5EF4-FFF2-40B4-BE49-F238E27FC236}">
                <a16:creationId xmlns:a16="http://schemas.microsoft.com/office/drawing/2014/main" id="{105434B5-5270-EEED-6261-FBF22297CD5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21937" r="29126"/>
          <a:stretch>
            <a:fillRect/>
          </a:stretch>
        </p:blipFill>
        <p:spPr>
          <a:xfrm>
            <a:off x="2242225" y="2350603"/>
            <a:ext cx="2024975" cy="4507397"/>
          </a:xfrm>
          <a:prstGeom prst="rect">
            <a:avLst/>
          </a:prstGeom>
        </p:spPr>
      </p:pic>
      <p:pic>
        <p:nvPicPr>
          <p:cNvPr id="23" name="Image 22" descr="2015 TDM coro.jpg">
            <a:extLst>
              <a:ext uri="{FF2B5EF4-FFF2-40B4-BE49-F238E27FC236}">
                <a16:creationId xmlns:a16="http://schemas.microsoft.com/office/drawing/2014/main" id="{FED79AAA-23C9-CAE2-BE31-648CBBD5E02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35825" r="27163"/>
          <a:stretch>
            <a:fillRect/>
          </a:stretch>
        </p:blipFill>
        <p:spPr>
          <a:xfrm>
            <a:off x="4139729" y="4846298"/>
            <a:ext cx="1544069" cy="2011702"/>
          </a:xfrm>
          <a:prstGeom prst="rect">
            <a:avLst/>
          </a:prstGeom>
        </p:spPr>
      </p:pic>
      <p:pic>
        <p:nvPicPr>
          <p:cNvPr id="24" name="Image 23" descr="2015 TDM ax.jpg">
            <a:extLst>
              <a:ext uri="{FF2B5EF4-FFF2-40B4-BE49-F238E27FC236}">
                <a16:creationId xmlns:a16="http://schemas.microsoft.com/office/drawing/2014/main" id="{A2A73766-578A-DB9A-26CF-2E27B6121D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33552" r="27735"/>
          <a:stretch>
            <a:fillRect/>
          </a:stretch>
        </p:blipFill>
        <p:spPr>
          <a:xfrm>
            <a:off x="4216803" y="1330237"/>
            <a:ext cx="1493919" cy="1860832"/>
          </a:xfrm>
          <a:prstGeom prst="rect">
            <a:avLst/>
          </a:prstGeom>
        </p:spPr>
      </p:pic>
      <p:pic>
        <p:nvPicPr>
          <p:cNvPr id="25" name="Image 24" descr="2015 TDM ax 2.jpg">
            <a:extLst>
              <a:ext uri="{FF2B5EF4-FFF2-40B4-BE49-F238E27FC236}">
                <a16:creationId xmlns:a16="http://schemas.microsoft.com/office/drawing/2014/main" id="{890EC5C9-F618-813C-0007-96D48F7308C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33552" r="27735"/>
          <a:stretch>
            <a:fillRect/>
          </a:stretch>
        </p:blipFill>
        <p:spPr>
          <a:xfrm>
            <a:off x="4206826" y="3191069"/>
            <a:ext cx="1493919" cy="1860832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D0D961E-23C6-B2F1-0E8D-66539C4DB489}"/>
              </a:ext>
            </a:extLst>
          </p:cNvPr>
          <p:cNvSpPr txBox="1"/>
          <p:nvPr/>
        </p:nvSpPr>
        <p:spPr>
          <a:xfrm>
            <a:off x="2509935" y="1315915"/>
            <a:ext cx="139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ptos Narrow" panose="020B0004020202020204" pitchFamily="34" charset="0"/>
              </a:rPr>
              <a:t>M 12</a:t>
            </a:r>
          </a:p>
        </p:txBody>
      </p:sp>
      <p:pic>
        <p:nvPicPr>
          <p:cNvPr id="28" name="Image 27" descr="2016 IRM stir.jpg">
            <a:extLst>
              <a:ext uri="{FF2B5EF4-FFF2-40B4-BE49-F238E27FC236}">
                <a16:creationId xmlns:a16="http://schemas.microsoft.com/office/drawing/2014/main" id="{F085D49C-D1DE-8937-37EB-38AC62636B9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 l="35787" r="28427"/>
          <a:stretch>
            <a:fillRect/>
          </a:stretch>
        </p:blipFill>
        <p:spPr>
          <a:xfrm>
            <a:off x="5845529" y="1359766"/>
            <a:ext cx="2699365" cy="5445224"/>
          </a:xfrm>
          <a:prstGeom prst="rect">
            <a:avLst/>
          </a:prstGeom>
        </p:spPr>
      </p:pic>
      <p:pic>
        <p:nvPicPr>
          <p:cNvPr id="29" name="Image 28" descr="2016 TDM.jpg">
            <a:extLst>
              <a:ext uri="{FF2B5EF4-FFF2-40B4-BE49-F238E27FC236}">
                <a16:creationId xmlns:a16="http://schemas.microsoft.com/office/drawing/2014/main" id="{7EA5B22D-225F-D232-8026-1C47B23316A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l="23485" r="23954"/>
          <a:stretch>
            <a:fillRect/>
          </a:stretch>
        </p:blipFill>
        <p:spPr>
          <a:xfrm>
            <a:off x="9013881" y="1359766"/>
            <a:ext cx="3384376" cy="46482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F25AA399-586E-258D-D4D6-B6B6CD5922EA}"/>
              </a:ext>
            </a:extLst>
          </p:cNvPr>
          <p:cNvSpPr txBox="1"/>
          <p:nvPr/>
        </p:nvSpPr>
        <p:spPr>
          <a:xfrm>
            <a:off x="6061553" y="604028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prstClr val="white"/>
                </a:solidFill>
                <a:latin typeface="Arial" charset="0"/>
                <a:cs typeface="Arial" charset="0"/>
              </a:rPr>
              <a:t>STIR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FE8C95D-6362-5509-B396-D58B7CF475BD}"/>
              </a:ext>
            </a:extLst>
          </p:cNvPr>
          <p:cNvSpPr txBox="1"/>
          <p:nvPr/>
        </p:nvSpPr>
        <p:spPr>
          <a:xfrm>
            <a:off x="9837576" y="6238793"/>
            <a:ext cx="139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ptos Narrow" panose="020B0004020202020204" pitchFamily="34" charset="0"/>
              </a:rPr>
              <a:t>M 24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5092BB-0E11-B9CC-1C40-090913D352C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1EACD70-C182-CD9E-BD81-3D5248008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FA5677A-D0A0-9CCD-52B4-E7085C1A130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AE974309-7E46-0A1F-D886-1F16C1B2E00A}"/>
              </a:ext>
            </a:extLst>
          </p:cNvPr>
          <p:cNvCxnSpPr>
            <a:cxnSpLocks/>
          </p:cNvCxnSpPr>
          <p:nvPr/>
        </p:nvCxnSpPr>
        <p:spPr>
          <a:xfrm>
            <a:off x="7184571" y="5178490"/>
            <a:ext cx="139960" cy="466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08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E88E1-D80D-3E0E-BC71-AD93B2A3A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FEF4AF-5B61-B00A-7CF3-0BFCD6436E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7AFA3D-B78B-922D-2F85-54AEBF24675B}"/>
              </a:ext>
            </a:extLst>
          </p:cNvPr>
          <p:cNvSpPr txBox="1"/>
          <p:nvPr/>
        </p:nvSpPr>
        <p:spPr>
          <a:xfrm>
            <a:off x="4953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" name="Picture 9" descr="IMG_0270">
            <a:extLst>
              <a:ext uri="{FF2B5EF4-FFF2-40B4-BE49-F238E27FC236}">
                <a16:creationId xmlns:a16="http://schemas.microsoft.com/office/drawing/2014/main" id="{B8758FE2-ECFB-90A9-1645-ADC43A34D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1" r="32462"/>
          <a:stretch>
            <a:fillRect/>
          </a:stretch>
        </p:blipFill>
        <p:spPr bwMode="auto">
          <a:xfrm>
            <a:off x="-6009" y="2447502"/>
            <a:ext cx="2473325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10" descr="IMG_0271">
            <a:extLst>
              <a:ext uri="{FF2B5EF4-FFF2-40B4-BE49-F238E27FC236}">
                <a16:creationId xmlns:a16="http://schemas.microsoft.com/office/drawing/2014/main" id="{310C7410-46F4-544E-E2D2-5736021F4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1" r="25545"/>
          <a:stretch>
            <a:fillRect/>
          </a:stretch>
        </p:blipFill>
        <p:spPr bwMode="auto">
          <a:xfrm>
            <a:off x="2553041" y="2447502"/>
            <a:ext cx="2676525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1" descr="IMG_0272">
            <a:extLst>
              <a:ext uri="{FF2B5EF4-FFF2-40B4-BE49-F238E27FC236}">
                <a16:creationId xmlns:a16="http://schemas.microsoft.com/office/drawing/2014/main" id="{41030312-66E4-449A-BB8C-DAA961456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0" r="21013"/>
          <a:stretch>
            <a:fillRect/>
          </a:stretch>
        </p:blipFill>
        <p:spPr bwMode="auto">
          <a:xfrm>
            <a:off x="5323228" y="2447502"/>
            <a:ext cx="2671763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12" descr="IMG_0273">
            <a:extLst>
              <a:ext uri="{FF2B5EF4-FFF2-40B4-BE49-F238E27FC236}">
                <a16:creationId xmlns:a16="http://schemas.microsoft.com/office/drawing/2014/main" id="{DA6972B6-86F1-3B0D-F3FE-A7DAC42C5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4"/>
          <a:stretch>
            <a:fillRect/>
          </a:stretch>
        </p:blipFill>
        <p:spPr bwMode="auto">
          <a:xfrm>
            <a:off x="8088653" y="2447502"/>
            <a:ext cx="4103347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15">
            <a:extLst>
              <a:ext uri="{FF2B5EF4-FFF2-40B4-BE49-F238E27FC236}">
                <a16:creationId xmlns:a16="http://schemas.microsoft.com/office/drawing/2014/main" id="{CF58AFC6-75A7-3440-6333-A243B36C1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578" y="1906164"/>
            <a:ext cx="55592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8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MYÉLOGRAPHIE ET MYÉLO-SCANNER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1E746C8-A3D8-5860-7BEA-59EFC4D9F11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A58FD02C-0E5B-E51B-7602-436369883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6A66F9F-33A3-FD64-E435-6CDC2A8830B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03469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88C90-829F-5A30-5833-11692DA81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B7EEBC2-D095-C6DF-7209-D61692320C8B}"/>
              </a:ext>
            </a:extLst>
          </p:cNvPr>
          <p:cNvSpPr/>
          <p:nvPr/>
        </p:nvSpPr>
        <p:spPr>
          <a:xfrm>
            <a:off x="-139160" y="0"/>
            <a:ext cx="12470320" cy="7090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B6735B-4487-8DD3-E6B6-5FBEEA9438E7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4BC49C7-5954-F40A-ABEC-80BD78B4D1AB}"/>
              </a:ext>
            </a:extLst>
          </p:cNvPr>
          <p:cNvSpPr txBox="1"/>
          <p:nvPr/>
        </p:nvSpPr>
        <p:spPr>
          <a:xfrm>
            <a:off x="635000" y="6469626"/>
            <a:ext cx="1016819" cy="38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 descr="2018 ax tse t2.jpg">
            <a:extLst>
              <a:ext uri="{FF2B5EF4-FFF2-40B4-BE49-F238E27FC236}">
                <a16:creationId xmlns:a16="http://schemas.microsoft.com/office/drawing/2014/main" id="{2900C9F9-8F63-214D-6955-F5BCA8A59F7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6570" t="5738" r="13007"/>
          <a:stretch>
            <a:fillRect/>
          </a:stretch>
        </p:blipFill>
        <p:spPr>
          <a:xfrm>
            <a:off x="3658807" y="1385792"/>
            <a:ext cx="2437193" cy="2354948"/>
          </a:xfrm>
          <a:prstGeom prst="rect">
            <a:avLst/>
          </a:prstGeom>
        </p:spPr>
      </p:pic>
      <p:pic>
        <p:nvPicPr>
          <p:cNvPr id="7" name="Image 6" descr="2018 IRM stir.jpg">
            <a:extLst>
              <a:ext uri="{FF2B5EF4-FFF2-40B4-BE49-F238E27FC236}">
                <a16:creationId xmlns:a16="http://schemas.microsoft.com/office/drawing/2014/main" id="{CFF26D01-B64C-3393-0D91-CE6BF8A251F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37265" r="34070"/>
          <a:stretch>
            <a:fillRect/>
          </a:stretch>
        </p:blipFill>
        <p:spPr>
          <a:xfrm>
            <a:off x="1498567" y="256396"/>
            <a:ext cx="1902604" cy="479146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49104C-8532-F56A-3FFC-42F419D2D41C}"/>
              </a:ext>
            </a:extLst>
          </p:cNvPr>
          <p:cNvSpPr txBox="1"/>
          <p:nvPr/>
        </p:nvSpPr>
        <p:spPr>
          <a:xfrm>
            <a:off x="4130054" y="760005"/>
            <a:ext cx="1320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ptos Narrow" panose="020B0004020202020204" pitchFamily="34" charset="0"/>
              </a:rPr>
              <a:t>M 48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34B84A-81F6-0C19-2956-25834785D3D0}"/>
              </a:ext>
            </a:extLst>
          </p:cNvPr>
          <p:cNvSpPr txBox="1"/>
          <p:nvPr/>
        </p:nvSpPr>
        <p:spPr>
          <a:xfrm>
            <a:off x="6267900" y="2125921"/>
            <a:ext cx="55112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Migration intra canalaire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d’une calcification discale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cristaux d’apatite suivie de sa résorption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9068D99-9517-603E-D1CF-49E6C548B890}"/>
              </a:ext>
            </a:extLst>
          </p:cNvPr>
          <p:cNvSpPr txBox="1"/>
          <p:nvPr/>
        </p:nvSpPr>
        <p:spPr>
          <a:xfrm>
            <a:off x="91294" y="5390290"/>
            <a:ext cx="12353212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expressions « neuroradiologiques » rares de la maladie des dépôts de cristaux d’hydroxyapatite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r>
              <a:rPr lang="fr-FR" sz="2400" dirty="0"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&gt; Tendinite calcifiante rétro-pharyngée du muscle long du cou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tabLst/>
              <a:defRPr/>
            </a:pPr>
            <a:r>
              <a:rPr lang="fr-FR" sz="2400" dirty="0"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&gt; Migration canalaire d’une calcification discale à cristaux d’apatite suivie de sa résorption</a:t>
            </a:r>
          </a:p>
          <a:p>
            <a:endParaRPr lang="fr-FR" sz="2400" dirty="0">
              <a:solidFill>
                <a:schemeClr val="accent2"/>
              </a:solidFill>
              <a:latin typeface="Aptos Narrow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solidFill>
                <a:srgbClr val="FF0000"/>
              </a:solidFill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055D0D2-6CC9-1B8A-D866-264202A23DC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5959EC9-2B5D-BAE9-8B56-BED810F7B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4DB6118-A0CC-9A13-C604-89174F02654B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161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0B6EB-2501-96E8-2DC0-4CE484C6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826A9EF2-CD9C-358C-1778-1BC0D9A22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A6E546A-ABEF-5F33-967B-A24A4BFA8566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B0C578C2-01E3-A0F2-E5CC-B73A03B01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56" y="-183326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51967014-A85D-A8B4-6D8A-8670AF4B4E91}"/>
              </a:ext>
            </a:extLst>
          </p:cNvPr>
          <p:cNvGrpSpPr/>
          <p:nvPr/>
        </p:nvGrpSpPr>
        <p:grpSpPr>
          <a:xfrm>
            <a:off x="6528870" y="3550474"/>
            <a:ext cx="1734203" cy="1103530"/>
            <a:chOff x="4853309" y="7280245"/>
            <a:chExt cx="1734203" cy="11035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FBFC94A1-3F01-68EC-33E7-594B98CF4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812" y="7280245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002B0DB-9867-118D-8DBE-667B26EE6556}"/>
                </a:ext>
              </a:extLst>
            </p:cNvPr>
            <p:cNvSpPr txBox="1"/>
            <p:nvPr/>
          </p:nvSpPr>
          <p:spPr>
            <a:xfrm>
              <a:off x="4853309" y="7737444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LYON</a:t>
              </a:r>
            </a:p>
            <a:p>
              <a:pPr algn="ctr"/>
              <a:r>
                <a:rPr lang="fr-FR" dirty="0"/>
                <a:t>2019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8B5CEED6-DD51-7261-CAB7-9C221B90B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188" y="3321874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F9E4BB6-ED4C-761A-5CD3-47FF4A4EB47F}"/>
              </a:ext>
            </a:extLst>
          </p:cNvPr>
          <p:cNvSpPr txBox="1"/>
          <p:nvPr/>
        </p:nvSpPr>
        <p:spPr>
          <a:xfrm>
            <a:off x="3461685" y="3779073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ROCHELLE</a:t>
            </a:r>
          </a:p>
          <a:p>
            <a:pPr algn="ctr"/>
            <a:r>
              <a:rPr lang="fr-FR" dirty="0"/>
              <a:t>2018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F0EF747-370C-F20B-398F-93272D219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E342B0-F1A0-C1A1-FFB8-FA6E50E7EA95}"/>
              </a:ext>
            </a:extLst>
          </p:cNvPr>
          <p:cNvSpPr/>
          <p:nvPr/>
        </p:nvSpPr>
        <p:spPr>
          <a:xfrm>
            <a:off x="104703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FEB9E8E-FA22-40E5-977E-0EF7FDEC1F18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N°13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7BBC09E-67C7-B2CF-2C03-327F9CBFA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436809" y="3248236"/>
            <a:ext cx="457240" cy="469433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96FDE5A7-910D-659C-2C8E-E55C8924248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CC6EE023-3A4E-4517-D8D3-EDA81CF27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6398485-1B0E-49EF-CB62-6847101CE24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889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-2.29167E-6 -3.7037E-7 C 0.00625 0.00069 0.01276 0.00162 0.01901 0.00347 C 0.02123 0.0044 0.02279 0.00648 0.02474 0.00741 C 0.02565 0.0081 0.0319 0.01019 0.03268 0.01019 C 0.04805 0.01111 0.06354 0.01134 0.07917 0.01157 C 0.08672 0.01227 0.09414 0.01227 0.10183 0.01296 C 0.10287 0.01319 0.10391 0.01412 0.10521 0.01412 C 0.11107 0.01505 0.11732 0.01528 0.12331 0.01551 C 0.12526 0.0162 0.12709 0.01644 0.12917 0.01713 C 0.13021 0.01736 0.13112 0.01806 0.13242 0.01829 C 0.13542 0.01898 0.13828 0.01944 0.14141 0.01968 C 0.14701 0.02315 0.15209 0.02593 0.15729 0.03056 C 0.15873 0.03171 0.16016 0.0338 0.16185 0.03449 C 0.16524 0.03565 0.16862 0.03542 0.17201 0.03565 C 0.1737 0.03727 0.17774 0.0412 0.17995 0.04236 C 0.18229 0.04398 0.18451 0.04491 0.18685 0.0463 C 0.19518 0.05208 0.1905 0.05208 0.1961 0.05208 " pathEditMode="relative" rAng="0" ptsTypes="AAAAAAAAAAAAA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5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7CC18-7D4D-4BB0-38C0-E6F2C7E03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3E71D8-9E08-8620-C173-2353EF9D8367}"/>
              </a:ext>
            </a:extLst>
          </p:cNvPr>
          <p:cNvSpPr/>
          <p:nvPr/>
        </p:nvSpPr>
        <p:spPr>
          <a:xfrm>
            <a:off x="0" y="-139958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388A5F4-C3FC-61EE-80DC-B178DC423CE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7567A1-E565-6282-A293-1F7DDB709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6CC53D8-A1B0-B071-24AD-D91F5B96D8A6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24F4FAD-F334-014A-C602-DB21644D3EEE}"/>
              </a:ext>
            </a:extLst>
          </p:cNvPr>
          <p:cNvSpPr txBox="1"/>
          <p:nvPr/>
        </p:nvSpPr>
        <p:spPr>
          <a:xfrm>
            <a:off x="248417" y="1741199"/>
            <a:ext cx="11321283" cy="377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 de 34 ans, sans antécédent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Troubles de la conscience dans un contexte fébrile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Méningite à PNN normoglycorachique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Dans les suites récentes d’une entérite à Campylobacter jejuni et dans un contexte de primo infection à CMV (avec PCR spécifique CMV négative sur le LCR)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933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AA74B-F7C7-FB88-A652-ED59D0B24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617208-2B48-413A-1396-3168C22878B1}"/>
              </a:ext>
            </a:extLst>
          </p:cNvPr>
          <p:cNvSpPr/>
          <p:nvPr/>
        </p:nvSpPr>
        <p:spPr>
          <a:xfrm>
            <a:off x="0" y="-139959"/>
            <a:ext cx="12192000" cy="69979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2" name="Image 1" descr="FLAIR1.jpg">
            <a:extLst>
              <a:ext uri="{FF2B5EF4-FFF2-40B4-BE49-F238E27FC236}">
                <a16:creationId xmlns:a16="http://schemas.microsoft.com/office/drawing/2014/main" id="{327888B1-D729-AE29-CDE8-E1F718C13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0"/>
          <a:stretch>
            <a:fillRect/>
          </a:stretch>
        </p:blipFill>
        <p:spPr bwMode="auto">
          <a:xfrm>
            <a:off x="1714500" y="-139958"/>
            <a:ext cx="3502025" cy="35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 descr="FLAIR2.jpg">
            <a:extLst>
              <a:ext uri="{FF2B5EF4-FFF2-40B4-BE49-F238E27FC236}">
                <a16:creationId xmlns:a16="http://schemas.microsoft.com/office/drawing/2014/main" id="{00004E49-40D4-E950-9DC3-35FBD28A5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/>
          <a:stretch>
            <a:fillRect/>
          </a:stretch>
        </p:blipFill>
        <p:spPr bwMode="auto">
          <a:xfrm>
            <a:off x="5216525" y="-139959"/>
            <a:ext cx="3270474" cy="35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 descr="FLAIR3.jpg">
            <a:extLst>
              <a:ext uri="{FF2B5EF4-FFF2-40B4-BE49-F238E27FC236}">
                <a16:creationId xmlns:a16="http://schemas.microsoft.com/office/drawing/2014/main" id="{C2A04090-BBD3-4F90-3D8B-DF7D4EB46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 r="10645"/>
          <a:stretch>
            <a:fillRect/>
          </a:stretch>
        </p:blipFill>
        <p:spPr bwMode="auto">
          <a:xfrm>
            <a:off x="8343642" y="-139958"/>
            <a:ext cx="2848233" cy="35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 descr="FLAIR4.jpg">
            <a:extLst>
              <a:ext uri="{FF2B5EF4-FFF2-40B4-BE49-F238E27FC236}">
                <a16:creationId xmlns:a16="http://schemas.microsoft.com/office/drawing/2014/main" id="{E3766962-0546-975B-47EA-2091D74A2CC8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0"/>
          <a:stretch>
            <a:fillRect/>
          </a:stretch>
        </p:blipFill>
        <p:spPr bwMode="auto">
          <a:xfrm>
            <a:off x="1727200" y="3289043"/>
            <a:ext cx="3502025" cy="357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5" descr="FLAIR5.jpg">
            <a:extLst>
              <a:ext uri="{FF2B5EF4-FFF2-40B4-BE49-F238E27FC236}">
                <a16:creationId xmlns:a16="http://schemas.microsoft.com/office/drawing/2014/main" id="{9C06055E-1B41-AAAD-EC2F-F27B2BE85C5A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/>
          <a:stretch>
            <a:fillRect/>
          </a:stretch>
        </p:blipFill>
        <p:spPr bwMode="auto">
          <a:xfrm>
            <a:off x="5223200" y="3289043"/>
            <a:ext cx="3268960" cy="356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 descr="FLAIR6.jpg">
            <a:extLst>
              <a:ext uri="{FF2B5EF4-FFF2-40B4-BE49-F238E27FC236}">
                <a16:creationId xmlns:a16="http://schemas.microsoft.com/office/drawing/2014/main" id="{2B64CF59-1AA2-AAB3-B82C-9221CA5E7173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 r="12379"/>
          <a:stretch>
            <a:fillRect/>
          </a:stretch>
        </p:blipFill>
        <p:spPr bwMode="auto">
          <a:xfrm>
            <a:off x="8411746" y="3290630"/>
            <a:ext cx="2780129" cy="356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90D8D5D-6036-FCB3-1D4B-BCF46A925369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C5214934-DB01-FFF3-49BC-9C4C60E7E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EADBB33-9F43-2A22-D4E4-08D9E2BDCF9F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64453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9633D-9002-CF11-DD6F-8F59F378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539B998-7EA2-07F4-A166-FCFDBCA32509}"/>
              </a:ext>
            </a:extLst>
          </p:cNvPr>
          <p:cNvSpPr/>
          <p:nvPr/>
        </p:nvSpPr>
        <p:spPr>
          <a:xfrm>
            <a:off x="0" y="-139958"/>
            <a:ext cx="12192000" cy="661540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10" name="Image 7" descr="adc2.jpg">
            <a:extLst>
              <a:ext uri="{FF2B5EF4-FFF2-40B4-BE49-F238E27FC236}">
                <a16:creationId xmlns:a16="http://schemas.microsoft.com/office/drawing/2014/main" id="{5BA58BB6-800F-D6FB-7177-3C02CF02F3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7" t="7803" r="13824" b="5701"/>
          <a:stretch>
            <a:fillRect/>
          </a:stretch>
        </p:blipFill>
        <p:spPr bwMode="auto">
          <a:xfrm>
            <a:off x="3118025" y="1695450"/>
            <a:ext cx="3102691" cy="338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8" descr="dif2.jpg">
            <a:extLst>
              <a:ext uri="{FF2B5EF4-FFF2-40B4-BE49-F238E27FC236}">
                <a16:creationId xmlns:a16="http://schemas.microsoft.com/office/drawing/2014/main" id="{808C54E9-F594-EF63-A53B-1DFBAA6865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4" t="9941" r="19386" b="5703"/>
          <a:stretch>
            <a:fillRect/>
          </a:stretch>
        </p:blipFill>
        <p:spPr bwMode="auto">
          <a:xfrm>
            <a:off x="314273" y="1695450"/>
            <a:ext cx="2733675" cy="338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" descr="spaceT11G.jpg">
            <a:extLst>
              <a:ext uri="{FF2B5EF4-FFF2-40B4-BE49-F238E27FC236}">
                <a16:creationId xmlns:a16="http://schemas.microsoft.com/office/drawing/2014/main" id="{FBBB8055-1AFA-92B0-A080-B9EB64C267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/>
          <a:stretch>
            <a:fillRect/>
          </a:stretch>
        </p:blipFill>
        <p:spPr bwMode="auto">
          <a:xfrm>
            <a:off x="7552032" y="382554"/>
            <a:ext cx="1915501" cy="20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2" descr="spaceT12G.jpg">
            <a:extLst>
              <a:ext uri="{FF2B5EF4-FFF2-40B4-BE49-F238E27FC236}">
                <a16:creationId xmlns:a16="http://schemas.microsoft.com/office/drawing/2014/main" id="{B6D27646-43D9-CC24-CB74-421D30213F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7"/>
          <a:stretch>
            <a:fillRect/>
          </a:stretch>
        </p:blipFill>
        <p:spPr bwMode="auto">
          <a:xfrm>
            <a:off x="10005990" y="374343"/>
            <a:ext cx="1878695" cy="20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3" descr="spaceT13G.jpg">
            <a:extLst>
              <a:ext uri="{FF2B5EF4-FFF2-40B4-BE49-F238E27FC236}">
                <a16:creationId xmlns:a16="http://schemas.microsoft.com/office/drawing/2014/main" id="{200217ED-CBC6-D786-8BEB-9A117DAA80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/>
          <a:stretch>
            <a:fillRect/>
          </a:stretch>
        </p:blipFill>
        <p:spPr bwMode="auto">
          <a:xfrm>
            <a:off x="7552032" y="2492037"/>
            <a:ext cx="1915501" cy="20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4" descr="spaceT14G.jpg">
            <a:extLst>
              <a:ext uri="{FF2B5EF4-FFF2-40B4-BE49-F238E27FC236}">
                <a16:creationId xmlns:a16="http://schemas.microsoft.com/office/drawing/2014/main" id="{CD707675-A5AA-BFD8-D456-A1119E9363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9"/>
          <a:stretch>
            <a:fillRect/>
          </a:stretch>
        </p:blipFill>
        <p:spPr bwMode="auto">
          <a:xfrm>
            <a:off x="10005990" y="2492037"/>
            <a:ext cx="1915501" cy="20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5" descr="spaceT15G.jpg">
            <a:extLst>
              <a:ext uri="{FF2B5EF4-FFF2-40B4-BE49-F238E27FC236}">
                <a16:creationId xmlns:a16="http://schemas.microsoft.com/office/drawing/2014/main" id="{3B132779-CD25-A1A7-7023-0686D3986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7"/>
          <a:stretch>
            <a:fillRect/>
          </a:stretch>
        </p:blipFill>
        <p:spPr bwMode="auto">
          <a:xfrm>
            <a:off x="7552032" y="4609731"/>
            <a:ext cx="1878695" cy="20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6" descr="spaceT16G.jpg">
            <a:extLst>
              <a:ext uri="{FF2B5EF4-FFF2-40B4-BE49-F238E27FC236}">
                <a16:creationId xmlns:a16="http://schemas.microsoft.com/office/drawing/2014/main" id="{D9868A15-801E-0148-E770-2179324CD5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/>
          <a:stretch>
            <a:fillRect/>
          </a:stretch>
        </p:blipFill>
        <p:spPr bwMode="auto">
          <a:xfrm>
            <a:off x="10028962" y="4609731"/>
            <a:ext cx="1915501" cy="20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9FB90C9-3647-36B1-4DD7-B49281BA199A}"/>
              </a:ext>
            </a:extLst>
          </p:cNvPr>
          <p:cNvSpPr txBox="1"/>
          <p:nvPr/>
        </p:nvSpPr>
        <p:spPr>
          <a:xfrm>
            <a:off x="475861" y="5206488"/>
            <a:ext cx="72584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Rhombencéphalite</a:t>
            </a:r>
            <a:r>
              <a:rPr lang="fr-FR" sz="20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post-infectieuse auto-immune de Bickerstaff secondaire à l’entérite à Campylobacter jejuni et/ou à la primo-infection à CMV</a:t>
            </a:r>
          </a:p>
          <a:p>
            <a:r>
              <a:rPr lang="fr-FR" sz="20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(malgré </a:t>
            </a:r>
            <a:r>
              <a:rPr lang="fr-FR" sz="2000" dirty="0" err="1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  <a:r>
              <a:rPr lang="fr-FR" sz="20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anti GQ1b – et absence d’ophtalmoplégie)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D9623EA-239B-E84F-D403-6FF892A15A9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78F10DC-5964-6A13-D1F1-4C7DAB63C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819B289-B578-138F-E036-09CE6E2D41C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597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D1A63-6CA7-B8C3-EA6C-8A66D17F4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3D90BA-8725-8C93-AA51-6BA28E0AF2DF}"/>
              </a:ext>
            </a:extLst>
          </p:cNvPr>
          <p:cNvSpPr/>
          <p:nvPr/>
        </p:nvSpPr>
        <p:spPr>
          <a:xfrm>
            <a:off x="0" y="0"/>
            <a:ext cx="12192000" cy="68198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9763" marR="0" lvl="1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 2" panose="05020102010507070707" pitchFamily="18" charset="2"/>
              <a:buChar char=""/>
              <a:tabLst/>
              <a:defRPr/>
            </a:pPr>
            <a:endParaRPr kumimoji="0" lang="fr-FR" alt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D55A02-016C-237E-7748-9FCD07ED3D45}"/>
              </a:ext>
            </a:extLst>
          </p:cNvPr>
          <p:cNvSpPr txBox="1"/>
          <p:nvPr/>
        </p:nvSpPr>
        <p:spPr>
          <a:xfrm>
            <a:off x="193918" y="1424403"/>
            <a:ext cx="11524483" cy="5176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Démyélinisation  aiguë du tronc  dans les suites d’une infection  </a:t>
            </a:r>
            <a:r>
              <a:rPr lang="fr-FR" altLang="fr-FR" dirty="0">
                <a:latin typeface="Aptos" panose="020B0004020202020204" pitchFamily="34" charset="0"/>
              </a:rPr>
              <a:t>(</a:t>
            </a:r>
            <a:r>
              <a:rPr lang="fr-FR" altLang="fr-FR" dirty="0" err="1">
                <a:latin typeface="Aptos" panose="020B0004020202020204" pitchFamily="34" charset="0"/>
              </a:rPr>
              <a:t>campylobacter</a:t>
            </a:r>
            <a:r>
              <a:rPr lang="fr-FR" altLang="fr-FR" dirty="0">
                <a:latin typeface="Aptos" panose="020B0004020202020204" pitchFamily="34" charset="0"/>
              </a:rPr>
              <a:t> jejuni, </a:t>
            </a:r>
            <a:r>
              <a:rPr lang="fr-FR" altLang="fr-FR" dirty="0" err="1">
                <a:latin typeface="Aptos" panose="020B0004020202020204" pitchFamily="34" charset="0"/>
              </a:rPr>
              <a:t>mycoplasma</a:t>
            </a:r>
            <a:r>
              <a:rPr lang="fr-FR" altLang="fr-FR" dirty="0">
                <a:latin typeface="Aptos" panose="020B0004020202020204" pitchFamily="34" charset="0"/>
              </a:rPr>
              <a:t> </a:t>
            </a:r>
            <a:r>
              <a:rPr lang="fr-FR" altLang="fr-FR" dirty="0" err="1">
                <a:latin typeface="Aptos" panose="020B0004020202020204" pitchFamily="34" charset="0"/>
              </a:rPr>
              <a:t>pneumoniae</a:t>
            </a:r>
            <a:r>
              <a:rPr lang="fr-FR" altLang="fr-FR" dirty="0">
                <a:latin typeface="Aptos" panose="020B0004020202020204" pitchFamily="34" charset="0"/>
              </a:rPr>
              <a:t>, CMV..) </a:t>
            </a:r>
            <a:r>
              <a:rPr lang="fr-FR" altLang="fr-FR" sz="2300" dirty="0">
                <a:latin typeface="Aptos" panose="020B0004020202020204" pitchFamily="34" charset="0"/>
              </a:rPr>
              <a:t>2aire à des mécanismes auto-immuns  (variante de l’ADEM)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Tableau clinique: Ataxie, ophtalmoplégie et troubles de la conscience </a:t>
            </a:r>
            <a:r>
              <a:rPr lang="fr-FR" altLang="fr-FR" dirty="0">
                <a:latin typeface="Aptos" panose="020B0004020202020204" pitchFamily="34" charset="0"/>
              </a:rPr>
              <a:t>(∑ apparenté aux ∑ Miller –Fisher  et Guillain Barré)</a:t>
            </a: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Facteur  déclenchant infectieux dans 92% des cas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Une analyse du LCR exclue une méningite infectieuse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&gt; </a:t>
            </a:r>
            <a:r>
              <a:rPr lang="fr-FR" altLang="fr-FR" dirty="0" err="1">
                <a:latin typeface="Aptos" panose="020B0004020202020204" pitchFamily="34" charset="0"/>
              </a:rPr>
              <a:t>Hyperproteinorachie</a:t>
            </a:r>
            <a:r>
              <a:rPr lang="fr-FR" altLang="fr-FR" dirty="0">
                <a:latin typeface="Aptos" panose="020B0004020202020204" pitchFamily="34" charset="0"/>
              </a:rPr>
              <a:t> (38%), </a:t>
            </a:r>
            <a:r>
              <a:rPr lang="fr-FR" altLang="fr-FR" dirty="0" err="1">
                <a:latin typeface="Aptos" panose="020B0004020202020204" pitchFamily="34" charset="0"/>
              </a:rPr>
              <a:t>pleïocytose</a:t>
            </a:r>
            <a:r>
              <a:rPr lang="fr-FR" altLang="fr-FR" dirty="0">
                <a:latin typeface="Aptos" panose="020B0004020202020204" pitchFamily="34" charset="0"/>
              </a:rPr>
              <a:t> (36%), dissociation </a:t>
            </a:r>
            <a:r>
              <a:rPr lang="fr-FR" altLang="fr-FR" dirty="0" err="1">
                <a:latin typeface="Aptos" panose="020B0004020202020204" pitchFamily="34" charset="0"/>
              </a:rPr>
              <a:t>albumino</a:t>
            </a:r>
            <a:r>
              <a:rPr lang="fr-FR" altLang="fr-FR" dirty="0">
                <a:latin typeface="Aptos" panose="020B0004020202020204" pitchFamily="34" charset="0"/>
              </a:rPr>
              <a:t>-cytologique (19%)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IRM anormale dans 1/3 des cas </a:t>
            </a:r>
            <a:r>
              <a:rPr lang="fr-FR" altLang="fr-FR" dirty="0">
                <a:latin typeface="Aptos" panose="020B0004020202020204" pitchFamily="34" charset="0"/>
              </a:rPr>
              <a:t>(tronc, cervelet, thalamus)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Anomalies immunitaires </a:t>
            </a:r>
            <a:r>
              <a:rPr lang="fr-FR" altLang="fr-FR" dirty="0">
                <a:latin typeface="Aptos" panose="020B0004020202020204" pitchFamily="34" charset="0"/>
              </a:rPr>
              <a:t>(dans 2/3 des cas </a:t>
            </a:r>
            <a:r>
              <a:rPr lang="fr-FR" altLang="fr-FR" dirty="0" err="1">
                <a:latin typeface="Aptos" panose="020B0004020202020204" pitchFamily="34" charset="0"/>
              </a:rPr>
              <a:t>Ac</a:t>
            </a:r>
            <a:r>
              <a:rPr lang="fr-FR" altLang="fr-FR" dirty="0">
                <a:latin typeface="Aptos" panose="020B0004020202020204" pitchFamily="34" charset="0"/>
              </a:rPr>
              <a:t>  antiGQ1b non spécifiques, plus rarement </a:t>
            </a:r>
            <a:r>
              <a:rPr lang="fr-FR" altLang="fr-FR" dirty="0" err="1">
                <a:latin typeface="Aptos" panose="020B0004020202020204" pitchFamily="34" charset="0"/>
              </a:rPr>
              <a:t>Ac</a:t>
            </a:r>
            <a:r>
              <a:rPr lang="fr-FR" altLang="fr-FR" dirty="0">
                <a:latin typeface="Aptos" panose="020B0004020202020204" pitchFamily="34" charset="0"/>
              </a:rPr>
              <a:t> antiGM1, </a:t>
            </a:r>
            <a:r>
              <a:rPr lang="fr-FR" altLang="fr-FR" dirty="0" err="1">
                <a:latin typeface="Aptos" panose="020B0004020202020204" pitchFamily="34" charset="0"/>
              </a:rPr>
              <a:t>Ac</a:t>
            </a:r>
            <a:r>
              <a:rPr lang="fr-FR" altLang="fr-FR" dirty="0">
                <a:latin typeface="Aptos" panose="020B0004020202020204" pitchFamily="34" charset="0"/>
              </a:rPr>
              <a:t> antiGD1a)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TT non codifié: Corticothérapie, Plasmaphérèse, </a:t>
            </a:r>
            <a:r>
              <a:rPr lang="fr-FR" altLang="fr-FR" sz="2300" dirty="0" err="1">
                <a:latin typeface="Aptos" panose="020B0004020202020204" pitchFamily="34" charset="0"/>
              </a:rPr>
              <a:t>Ig</a:t>
            </a:r>
            <a:r>
              <a:rPr lang="fr-FR" altLang="fr-FR" sz="2300" dirty="0">
                <a:latin typeface="Aptos" panose="020B0004020202020204" pitchFamily="34" charset="0"/>
              </a:rPr>
              <a:t> IV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Récupération sans séquelle dans 2/3 des cas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4F0D641-AA28-1A5B-9E56-6ED55DD543C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800FEBC0-2531-C32D-E9DD-CB6EAF423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86DBB87-BFA6-CF04-0A10-1A0CE99AA7B7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90918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0464-424D-18B5-FE91-39466CFA0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D1CFCCDF-D026-D899-B9CC-6A3A3F79E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9C8D00A-A1AC-5C2E-1BDA-42977B2C008E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09920D48-D876-3EC9-2E84-0A66C11BE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56" y="-183327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D8AD5B8-F98B-9359-0754-F6BAF952EC6B}"/>
              </a:ext>
            </a:extLst>
          </p:cNvPr>
          <p:cNvGrpSpPr/>
          <p:nvPr/>
        </p:nvGrpSpPr>
        <p:grpSpPr>
          <a:xfrm>
            <a:off x="6528870" y="3550474"/>
            <a:ext cx="1734203" cy="1103530"/>
            <a:chOff x="4853309" y="7280245"/>
            <a:chExt cx="1734203" cy="1103530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B125E87F-BD9E-7392-4A3C-14CD774966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812" y="7280245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AD0A2A9-6026-B254-755D-C0DCCC5DD7ED}"/>
                </a:ext>
              </a:extLst>
            </p:cNvPr>
            <p:cNvSpPr txBox="1"/>
            <p:nvPr/>
          </p:nvSpPr>
          <p:spPr>
            <a:xfrm>
              <a:off x="4853309" y="7737444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LYON</a:t>
              </a:r>
            </a:p>
            <a:p>
              <a:pPr algn="ctr"/>
              <a:r>
                <a:rPr lang="fr-FR" dirty="0"/>
                <a:t>2019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89A6B30C-8712-F59F-95C9-0ED1AD893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76" y="1551390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2AE6AC0-1575-081F-0514-2B9EED22094C}"/>
              </a:ext>
            </a:extLst>
          </p:cNvPr>
          <p:cNvSpPr txBox="1"/>
          <p:nvPr/>
        </p:nvSpPr>
        <p:spPr>
          <a:xfrm>
            <a:off x="7167373" y="2008589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NANCY</a:t>
            </a:r>
          </a:p>
          <a:p>
            <a:pPr algn="ctr"/>
            <a:r>
              <a:rPr lang="fr-FR" dirty="0"/>
              <a:t>2022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96A6B5D-8251-2B4E-E01A-1FCEEAA802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2D45A34-5E44-CCC5-6FE8-9EA6B281BDF5}"/>
              </a:ext>
            </a:extLst>
          </p:cNvPr>
          <p:cNvSpPr/>
          <p:nvPr/>
        </p:nvSpPr>
        <p:spPr>
          <a:xfrm>
            <a:off x="104703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A872F0C-7436-A3FC-56C7-77795E88C3DD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N°14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41E8822-037D-CEE8-C2C2-88A77FCCFA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9664" y="3512840"/>
            <a:ext cx="457240" cy="469433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5070B18E-432A-C16E-B968-4BEB49383F4A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DA0C351-5A0D-351F-FDA1-B57FB16EF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9929340-B3DC-2BCF-740E-D5C8FAF43C6E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580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0.00312 -0.07685 L 0.01237 -0.19699 L 0.03086 -0.26181 L 0.05143 -0.2891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-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27CF-E288-E437-ACEB-4637D3722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C9C992-92EE-177A-0ECC-72A90F7E53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lang="fr-FR" sz="2000" dirty="0">
              <a:solidFill>
                <a:prstClr val="black"/>
              </a:solidFill>
              <a:latin typeface="Constantia"/>
            </a:endParaRP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tabLst/>
              <a:defRPr/>
            </a:pP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</a:b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AE88D1-8443-EC9D-1D72-5773DA4B60F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FF9D6F5-D9BA-FC86-348F-AE509F1FD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F0B1909-46CA-3C88-8C9B-47F4935C1D72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72E40C83-227D-F9A9-B94B-69E72EF79820}"/>
              </a:ext>
            </a:extLst>
          </p:cNvPr>
          <p:cNvSpPr txBox="1"/>
          <p:nvPr/>
        </p:nvSpPr>
        <p:spPr>
          <a:xfrm>
            <a:off x="393700" y="1400752"/>
            <a:ext cx="11082377" cy="405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 de 31 ans. </a:t>
            </a:r>
            <a:r>
              <a:rPr lang="fr-FR" altLang="fr-FR" sz="2300" dirty="0" err="1">
                <a:latin typeface="Aptos" panose="020B0004020202020204" pitchFamily="34" charset="0"/>
              </a:rPr>
              <a:t>Atcd</a:t>
            </a:r>
            <a:r>
              <a:rPr lang="fr-FR" altLang="fr-FR" sz="2300" dirty="0">
                <a:latin typeface="Aptos" panose="020B0004020202020204" pitchFamily="34" charset="0"/>
              </a:rPr>
              <a:t> de SPA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Douleurs cervicales gauches depuis 3 semaines et apparition secondairement de céphalées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Majoration des douleurs et apparition de vomissements, d’une diplopie avec AEG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T° à 36,4, céphalées et cervicalgies très intenses(EVA10), diplopie (paralysie du VI gauche)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Thrombocytose, perturbation du bilan hépatique, hyperleucocytose 18G/L, CRP à 23.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0453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E4825-A22C-0100-CE80-AE6F15822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FB8509-4FB4-15DE-3732-3219CC13F092}"/>
              </a:ext>
            </a:extLst>
          </p:cNvPr>
          <p:cNvSpPr/>
          <p:nvPr/>
        </p:nvSpPr>
        <p:spPr>
          <a:xfrm>
            <a:off x="0" y="-139958"/>
            <a:ext cx="12192000" cy="69979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10" name="Image 3">
            <a:extLst>
              <a:ext uri="{FF2B5EF4-FFF2-40B4-BE49-F238E27FC236}">
                <a16:creationId xmlns:a16="http://schemas.microsoft.com/office/drawing/2014/main" id="{95A1771E-CF76-E20D-4FC9-B00E82859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4" r="27786"/>
          <a:stretch>
            <a:fillRect/>
          </a:stretch>
        </p:blipFill>
        <p:spPr bwMode="auto">
          <a:xfrm>
            <a:off x="4100513" y="80963"/>
            <a:ext cx="2106612" cy="297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7">
            <a:extLst>
              <a:ext uri="{FF2B5EF4-FFF2-40B4-BE49-F238E27FC236}">
                <a16:creationId xmlns:a16="http://schemas.microsoft.com/office/drawing/2014/main" id="{AF6F4C6A-5B79-3C0F-3B60-EF2EE79CB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6" r="25430"/>
          <a:stretch>
            <a:fillRect/>
          </a:stretch>
        </p:blipFill>
        <p:spPr bwMode="auto">
          <a:xfrm>
            <a:off x="6299200" y="92075"/>
            <a:ext cx="2106613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9">
            <a:extLst>
              <a:ext uri="{FF2B5EF4-FFF2-40B4-BE49-F238E27FC236}">
                <a16:creationId xmlns:a16="http://schemas.microsoft.com/office/drawing/2014/main" id="{304566C2-CBDD-D4F7-AA31-5B8A638AC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7" t="-2" r="27000" b="713"/>
          <a:stretch>
            <a:fillRect/>
          </a:stretch>
        </p:blipFill>
        <p:spPr bwMode="auto">
          <a:xfrm>
            <a:off x="8497888" y="92075"/>
            <a:ext cx="2122487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1">
            <a:extLst>
              <a:ext uri="{FF2B5EF4-FFF2-40B4-BE49-F238E27FC236}">
                <a16:creationId xmlns:a16="http://schemas.microsoft.com/office/drawing/2014/main" id="{5FC3BA40-02C2-6DEF-EF36-AF0B58C71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5" t="645" r="25819" b="1799"/>
          <a:stretch>
            <a:fillRect/>
          </a:stretch>
        </p:blipFill>
        <p:spPr bwMode="auto">
          <a:xfrm>
            <a:off x="1889125" y="92075"/>
            <a:ext cx="2119313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9">
            <a:extLst>
              <a:ext uri="{FF2B5EF4-FFF2-40B4-BE49-F238E27FC236}">
                <a16:creationId xmlns:a16="http://schemas.microsoft.com/office/drawing/2014/main" id="{09397702-2226-A15F-E9F5-7BF690FA3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0" r="26990"/>
          <a:stretch>
            <a:fillRect/>
          </a:stretch>
        </p:blipFill>
        <p:spPr bwMode="auto">
          <a:xfrm>
            <a:off x="8512175" y="3203575"/>
            <a:ext cx="2108200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7">
            <a:extLst>
              <a:ext uri="{FF2B5EF4-FFF2-40B4-BE49-F238E27FC236}">
                <a16:creationId xmlns:a16="http://schemas.microsoft.com/office/drawing/2014/main" id="{E08EF4C1-4836-B05C-FC4F-73358BE8D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8" r="27348" b="1559"/>
          <a:stretch>
            <a:fillRect/>
          </a:stretch>
        </p:blipFill>
        <p:spPr bwMode="auto">
          <a:xfrm>
            <a:off x="6311900" y="3203575"/>
            <a:ext cx="2106613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55B303F-19E3-F5D6-032D-C71EB4720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2" r="26146"/>
          <a:stretch>
            <a:fillRect/>
          </a:stretch>
        </p:blipFill>
        <p:spPr bwMode="auto">
          <a:xfrm>
            <a:off x="4097338" y="3203575"/>
            <a:ext cx="2106612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3">
            <a:extLst>
              <a:ext uri="{FF2B5EF4-FFF2-40B4-BE49-F238E27FC236}">
                <a16:creationId xmlns:a16="http://schemas.microsoft.com/office/drawing/2014/main" id="{4C4F219E-D06D-A16C-0751-356094AD8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6" r="26491"/>
          <a:stretch>
            <a:fillRect/>
          </a:stretch>
        </p:blipFill>
        <p:spPr bwMode="auto">
          <a:xfrm>
            <a:off x="1889125" y="3203575"/>
            <a:ext cx="2106613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20">
            <a:extLst>
              <a:ext uri="{FF2B5EF4-FFF2-40B4-BE49-F238E27FC236}">
                <a16:creationId xmlns:a16="http://schemas.microsoft.com/office/drawing/2014/main" id="{31BC9C13-8437-706C-D3C1-F3FB1AF44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34124"/>
            <a:ext cx="1219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Diffusion et cartographie ADC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5F4893F-C20C-0962-6B49-0CDBF82498AD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133D44A-48E5-78DE-C1EA-CF3622D2A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97CA3F4-E6A5-ADC5-2859-B828CE335E24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9767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9BC1-FA30-6A15-339F-771A1CDB7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926AD0-CEB4-5C2F-F45E-8C97EA69DFCC}"/>
              </a:ext>
            </a:extLst>
          </p:cNvPr>
          <p:cNvSpPr/>
          <p:nvPr/>
        </p:nvSpPr>
        <p:spPr>
          <a:xfrm>
            <a:off x="0" y="-139958"/>
            <a:ext cx="12192000" cy="69979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0CF9D58-7F31-A65F-D15F-6989FF2DC252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223F789-B3A2-1B15-F26B-F57511F2F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8530AC0-9D27-1175-7CDB-4F026B0E1FB4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" name="Image 2">
            <a:extLst>
              <a:ext uri="{FF2B5EF4-FFF2-40B4-BE49-F238E27FC236}">
                <a16:creationId xmlns:a16="http://schemas.microsoft.com/office/drawing/2014/main" id="{06B263BF-50DD-7873-50B8-A37CD41F8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2" b="3751"/>
          <a:stretch>
            <a:fillRect/>
          </a:stretch>
        </p:blipFill>
        <p:spPr bwMode="auto">
          <a:xfrm>
            <a:off x="1744824" y="382554"/>
            <a:ext cx="22479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4">
            <a:extLst>
              <a:ext uri="{FF2B5EF4-FFF2-40B4-BE49-F238E27FC236}">
                <a16:creationId xmlns:a16="http://schemas.microsoft.com/office/drawing/2014/main" id="{43BAC701-FF8C-1CA2-992E-337AE77D5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4" r="23022" b="3751"/>
          <a:stretch>
            <a:fillRect/>
          </a:stretch>
        </p:blipFill>
        <p:spPr bwMode="auto">
          <a:xfrm>
            <a:off x="4043524" y="382554"/>
            <a:ext cx="22479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04A1BB3A-2114-3C71-AAA8-F2F7B6025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3" r="25484" b="3751"/>
          <a:stretch>
            <a:fillRect/>
          </a:stretch>
        </p:blipFill>
        <p:spPr bwMode="auto">
          <a:xfrm>
            <a:off x="6342224" y="382554"/>
            <a:ext cx="22479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7C615136-35D1-616D-191C-E1E96328D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5" r="25002" b="3749"/>
          <a:stretch>
            <a:fillRect/>
          </a:stretch>
        </p:blipFill>
        <p:spPr bwMode="auto">
          <a:xfrm>
            <a:off x="8640924" y="382554"/>
            <a:ext cx="22479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10">
            <a:extLst>
              <a:ext uri="{FF2B5EF4-FFF2-40B4-BE49-F238E27FC236}">
                <a16:creationId xmlns:a16="http://schemas.microsoft.com/office/drawing/2014/main" id="{5B5E8887-276F-3F50-C28F-7661509B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7" r="24576"/>
          <a:stretch>
            <a:fillRect/>
          </a:stretch>
        </p:blipFill>
        <p:spPr bwMode="auto">
          <a:xfrm>
            <a:off x="1744824" y="3636929"/>
            <a:ext cx="22479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12">
            <a:extLst>
              <a:ext uri="{FF2B5EF4-FFF2-40B4-BE49-F238E27FC236}">
                <a16:creationId xmlns:a16="http://schemas.microsoft.com/office/drawing/2014/main" id="{D719428F-62BE-1727-8542-58D76B22E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4" r="24216"/>
          <a:stretch>
            <a:fillRect/>
          </a:stretch>
        </p:blipFill>
        <p:spPr bwMode="auto">
          <a:xfrm>
            <a:off x="4043524" y="3622642"/>
            <a:ext cx="22479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4">
            <a:extLst>
              <a:ext uri="{FF2B5EF4-FFF2-40B4-BE49-F238E27FC236}">
                <a16:creationId xmlns:a16="http://schemas.microsoft.com/office/drawing/2014/main" id="{F579F679-52FF-2068-ED68-CB56DBC4B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4" r="24216"/>
          <a:stretch>
            <a:fillRect/>
          </a:stretch>
        </p:blipFill>
        <p:spPr bwMode="auto">
          <a:xfrm>
            <a:off x="6342224" y="3622642"/>
            <a:ext cx="22479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6">
            <a:extLst>
              <a:ext uri="{FF2B5EF4-FFF2-40B4-BE49-F238E27FC236}">
                <a16:creationId xmlns:a16="http://schemas.microsoft.com/office/drawing/2014/main" id="{7F447DBA-F065-5FB4-6AF0-682882852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4" r="24216"/>
          <a:stretch>
            <a:fillRect/>
          </a:stretch>
        </p:blipFill>
        <p:spPr bwMode="auto">
          <a:xfrm>
            <a:off x="8640924" y="3622642"/>
            <a:ext cx="22479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17">
            <a:extLst>
              <a:ext uri="{FF2B5EF4-FFF2-40B4-BE49-F238E27FC236}">
                <a16:creationId xmlns:a16="http://schemas.microsoft.com/office/drawing/2014/main" id="{D290EEF7-F222-08F8-856B-818F148D0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662" y="3232117"/>
            <a:ext cx="7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FLAIR</a:t>
            </a:r>
          </a:p>
        </p:txBody>
      </p:sp>
      <p:sp>
        <p:nvSpPr>
          <p:cNvPr id="22" name="ZoneTexte 18">
            <a:extLst>
              <a:ext uri="{FF2B5EF4-FFF2-40B4-BE49-F238E27FC236}">
                <a16:creationId xmlns:a16="http://schemas.microsoft.com/office/drawing/2014/main" id="{5890129D-79D7-4640-DDC0-E5D84DD53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7099" y="6515067"/>
            <a:ext cx="56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SWI</a:t>
            </a:r>
          </a:p>
        </p:txBody>
      </p:sp>
    </p:spTree>
    <p:extLst>
      <p:ext uri="{BB962C8B-B14F-4D97-AF65-F5344CB8AC3E}">
        <p14:creationId xmlns:p14="http://schemas.microsoft.com/office/powerpoint/2010/main" val="3503135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064FE-33B9-8491-FE91-51B3DDA53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B4B9ED5-C47A-94C9-3424-9BBC3BCA35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		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F2E11D-0739-F96E-FA9B-E6B2794A4472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9FBA7C-6762-98E6-7411-0C220B656DCC}"/>
              </a:ext>
            </a:extLst>
          </p:cNvPr>
          <p:cNvSpPr txBox="1"/>
          <p:nvPr/>
        </p:nvSpPr>
        <p:spPr>
          <a:xfrm>
            <a:off x="546100" y="2170517"/>
            <a:ext cx="6731000" cy="3280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3200" dirty="0">
                <a:latin typeface="Aptos" panose="020B0004020202020204" pitchFamily="34" charset="0"/>
              </a:rPr>
              <a:t>Patient de 45 ans.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3200" dirty="0">
              <a:latin typeface="Aptos" panose="020B00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3200" dirty="0">
                <a:latin typeface="Aptos" panose="020B0004020202020204" pitchFamily="34" charset="0"/>
              </a:rPr>
              <a:t>Surdité droite de perception.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3200" dirty="0">
              <a:latin typeface="Aptos" panose="020B00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3200" dirty="0">
                <a:latin typeface="Aptos" panose="020B0004020202020204" pitchFamily="34" charset="0"/>
              </a:rPr>
              <a:t>Allongement des latences à droite.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	</a:t>
            </a:r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04034E0-4FEC-80CB-1365-B537112460E4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5F9CCA3-8ADA-1CD3-60DD-D4DC4DDDB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A9F954F-9EC7-0D5F-476C-F8946258DC2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974453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6BE83-0C29-E8A6-A2EB-A278FCC56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137F9C-F236-683D-C597-01B9DDC18B6D}"/>
              </a:ext>
            </a:extLst>
          </p:cNvPr>
          <p:cNvSpPr/>
          <p:nvPr/>
        </p:nvSpPr>
        <p:spPr>
          <a:xfrm>
            <a:off x="0" y="-139958"/>
            <a:ext cx="12192000" cy="69979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609D0AA-0AC1-50DE-9F07-CEBA2A5BC697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42816C7-9D3C-89CC-D93A-9BF604E1C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5B4CB02-35A6-8D28-023B-CB42433ADB7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10" name="Image 3">
            <a:extLst>
              <a:ext uri="{FF2B5EF4-FFF2-40B4-BE49-F238E27FC236}">
                <a16:creationId xmlns:a16="http://schemas.microsoft.com/office/drawing/2014/main" id="{EA88C2BD-51BE-8406-BA70-16C9E9A48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1" t="4698" r="24806" b="2802"/>
          <a:stretch>
            <a:fillRect/>
          </a:stretch>
        </p:blipFill>
        <p:spPr bwMode="auto">
          <a:xfrm>
            <a:off x="1690039" y="398429"/>
            <a:ext cx="21955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7">
            <a:extLst>
              <a:ext uri="{FF2B5EF4-FFF2-40B4-BE49-F238E27FC236}">
                <a16:creationId xmlns:a16="http://schemas.microsoft.com/office/drawing/2014/main" id="{6B6979A0-BF9B-D95E-9791-E7F50EF8F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6" r="24110" b="7500"/>
          <a:stretch>
            <a:fillRect/>
          </a:stretch>
        </p:blipFill>
        <p:spPr bwMode="auto">
          <a:xfrm>
            <a:off x="3966515" y="393666"/>
            <a:ext cx="22479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335343-10C1-6EBA-0A82-85B175C34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6" r="25581" b="8202"/>
          <a:stretch>
            <a:fillRect/>
          </a:stretch>
        </p:blipFill>
        <p:spPr bwMode="auto">
          <a:xfrm>
            <a:off x="6295377" y="393666"/>
            <a:ext cx="2195513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5">
            <a:extLst>
              <a:ext uri="{FF2B5EF4-FFF2-40B4-BE49-F238E27FC236}">
                <a16:creationId xmlns:a16="http://schemas.microsoft.com/office/drawing/2014/main" id="{B74DABC3-67C9-054E-C4D0-710B83D1F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9" r="25488" b="7500"/>
          <a:stretch>
            <a:fillRect/>
          </a:stretch>
        </p:blipFill>
        <p:spPr bwMode="auto">
          <a:xfrm>
            <a:off x="8571852" y="382554"/>
            <a:ext cx="21955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8">
            <a:extLst>
              <a:ext uri="{FF2B5EF4-FFF2-40B4-BE49-F238E27FC236}">
                <a16:creationId xmlns:a16="http://schemas.microsoft.com/office/drawing/2014/main" id="{6B9E1C7B-B109-1F4C-DCA0-39AA2A771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1" t="4308" r="24013"/>
          <a:stretch>
            <a:fillRect/>
          </a:stretch>
        </p:blipFill>
        <p:spPr bwMode="auto">
          <a:xfrm>
            <a:off x="1690039" y="3598829"/>
            <a:ext cx="2216151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20">
            <a:extLst>
              <a:ext uri="{FF2B5EF4-FFF2-40B4-BE49-F238E27FC236}">
                <a16:creationId xmlns:a16="http://schemas.microsoft.com/office/drawing/2014/main" id="{6C7BAF8F-907A-CF11-137F-4E6DEC3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8" t="4308" r="24017"/>
          <a:stretch>
            <a:fillRect/>
          </a:stretch>
        </p:blipFill>
        <p:spPr bwMode="auto">
          <a:xfrm>
            <a:off x="3999852" y="3621054"/>
            <a:ext cx="22161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22">
            <a:extLst>
              <a:ext uri="{FF2B5EF4-FFF2-40B4-BE49-F238E27FC236}">
                <a16:creationId xmlns:a16="http://schemas.microsoft.com/office/drawing/2014/main" id="{37438A3C-B7F7-4AA4-C92E-6BB405747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5" t="8405" r="22717" b="-6337"/>
          <a:stretch>
            <a:fillRect/>
          </a:stretch>
        </p:blipFill>
        <p:spPr bwMode="auto">
          <a:xfrm>
            <a:off x="6311252" y="3640104"/>
            <a:ext cx="227647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24">
            <a:extLst>
              <a:ext uri="{FF2B5EF4-FFF2-40B4-BE49-F238E27FC236}">
                <a16:creationId xmlns:a16="http://schemas.microsoft.com/office/drawing/2014/main" id="{C2685B69-C670-D171-CE5F-189B004F9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1" t="5116" r="24307"/>
          <a:stretch>
            <a:fillRect/>
          </a:stretch>
        </p:blipFill>
        <p:spPr bwMode="auto">
          <a:xfrm>
            <a:off x="8681390" y="3640104"/>
            <a:ext cx="21590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25">
            <a:extLst>
              <a:ext uri="{FF2B5EF4-FFF2-40B4-BE49-F238E27FC236}">
                <a16:creationId xmlns:a16="http://schemas.microsoft.com/office/drawing/2014/main" id="{E1B976E4-61F6-79F5-59DE-1BD997E80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662" y="3155916"/>
            <a:ext cx="1704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3D T1 sans </a:t>
            </a:r>
            <a:r>
              <a:rPr kumimoji="0" lang="fr-FR" altLang="fr-FR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gado</a:t>
            </a:r>
            <a:endParaRPr kumimoji="0" lang="fr-FR" altLang="fr-F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Narrow" panose="020B0004020202020204" pitchFamily="34" charset="0"/>
            </a:endParaRPr>
          </a:p>
        </p:txBody>
      </p:sp>
      <p:sp>
        <p:nvSpPr>
          <p:cNvPr id="23" name="ZoneTexte 26">
            <a:extLst>
              <a:ext uri="{FF2B5EF4-FFF2-40B4-BE49-F238E27FC236}">
                <a16:creationId xmlns:a16="http://schemas.microsoft.com/office/drawing/2014/main" id="{27CB5633-9906-BB03-18D1-6611D9A00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6059" y="6430929"/>
            <a:ext cx="17075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EG T1 avec </a:t>
            </a:r>
            <a:r>
              <a:rPr kumimoji="0" lang="fr-FR" altLang="fr-FR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Narrow" panose="020B0004020202020204" pitchFamily="34" charset="0"/>
              </a:rPr>
              <a:t>gado</a:t>
            </a:r>
            <a:endParaRPr kumimoji="0" lang="fr-FR" altLang="fr-F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7947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B386A-4111-1EA3-0A44-C8B6FB5E0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B1F84D-60CB-881D-28D9-23498C2A78C1}"/>
              </a:ext>
            </a:extLst>
          </p:cNvPr>
          <p:cNvSpPr/>
          <p:nvPr/>
        </p:nvSpPr>
        <p:spPr>
          <a:xfrm>
            <a:off x="0" y="-139958"/>
            <a:ext cx="12192000" cy="69979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5CEBB24-010F-C335-9F88-CAB9559ADC86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98E81E1E-BECA-E29A-FF65-FDE996335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31BD4F7-4569-9591-B328-C91E5DDDD80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" name="Image 2">
            <a:extLst>
              <a:ext uri="{FF2B5EF4-FFF2-40B4-BE49-F238E27FC236}">
                <a16:creationId xmlns:a16="http://schemas.microsoft.com/office/drawing/2014/main" id="{882C364E-17D1-C216-B506-367CFB442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" r="6656"/>
          <a:stretch>
            <a:fillRect/>
          </a:stretch>
        </p:blipFill>
        <p:spPr bwMode="auto">
          <a:xfrm>
            <a:off x="1463903" y="514102"/>
            <a:ext cx="3915479" cy="188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5">
            <a:extLst>
              <a:ext uri="{FF2B5EF4-FFF2-40B4-BE49-F238E27FC236}">
                <a16:creationId xmlns:a16="http://schemas.microsoft.com/office/drawing/2014/main" id="{537CC543-EB7E-53E1-17FE-69C361773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t="11812" r="8055" b="26765"/>
          <a:stretch>
            <a:fillRect/>
          </a:stretch>
        </p:blipFill>
        <p:spPr bwMode="auto">
          <a:xfrm>
            <a:off x="1436915" y="3194828"/>
            <a:ext cx="3961149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6">
            <a:extLst>
              <a:ext uri="{FF2B5EF4-FFF2-40B4-BE49-F238E27FC236}">
                <a16:creationId xmlns:a16="http://schemas.microsoft.com/office/drawing/2014/main" id="{71CB131E-210C-75B2-ED98-076F1B34A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73" y="3306796"/>
            <a:ext cx="1000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TOF 3D</a:t>
            </a:r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749B5909-3338-5ABE-68F2-1D11A6D83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6" t="10336" r="19539" b="6976"/>
          <a:stretch>
            <a:fillRect/>
          </a:stretch>
        </p:blipFill>
        <p:spPr bwMode="auto">
          <a:xfrm>
            <a:off x="6096000" y="-12393"/>
            <a:ext cx="2846089" cy="379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2F9AC36-93C6-E9D6-F3B0-6AF2A88F4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6" t="4227" r="18790" b="13087"/>
          <a:stretch>
            <a:fillRect/>
          </a:stretch>
        </p:blipFill>
        <p:spPr bwMode="auto">
          <a:xfrm>
            <a:off x="9048171" y="0"/>
            <a:ext cx="2846089" cy="379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A36CDBE-AB12-36F5-07C9-9D24C2D14880}"/>
              </a:ext>
            </a:extLst>
          </p:cNvPr>
          <p:cNvSpPr txBox="1"/>
          <p:nvPr/>
        </p:nvSpPr>
        <p:spPr>
          <a:xfrm>
            <a:off x="6282864" y="4055154"/>
            <a:ext cx="53184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Thrombophlébite des sinus caverneux et des veines ophtalmiques supérieures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2aire à une sinusite sphénoïdale et à une otite moyenne (avec ostéite </a:t>
            </a:r>
            <a:r>
              <a:rPr lang="fr-FR" altLang="fr-FR" sz="2400" dirty="0" err="1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</a:t>
            </a:r>
            <a:r>
              <a:rPr lang="fr-FR" alt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-occipitale)</a:t>
            </a:r>
            <a:endParaRPr lang="fr-FR" sz="2400" dirty="0">
              <a:solidFill>
                <a:schemeClr val="accent2"/>
              </a:solidFill>
              <a:latin typeface="Aptos Narrow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28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6C9C-7A79-E1AF-608C-6A7E4208B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B6806F-8DD7-9C54-0C5C-A5F5AACC3933}"/>
              </a:ext>
            </a:extLst>
          </p:cNvPr>
          <p:cNvSpPr/>
          <p:nvPr/>
        </p:nvSpPr>
        <p:spPr>
          <a:xfrm>
            <a:off x="0" y="-139958"/>
            <a:ext cx="12192000" cy="69979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080D1C7-206F-39E8-5DF2-243D20A9593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EAC655F-6B62-04A4-6DB7-E388620A8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9890A3B-CF87-3FFC-A1E2-8A187437A3CF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A7FE11EE-7D9D-A9CC-4F23-05B55952109B}"/>
              </a:ext>
            </a:extLst>
          </p:cNvPr>
          <p:cNvSpPr txBox="1"/>
          <p:nvPr/>
        </p:nvSpPr>
        <p:spPr>
          <a:xfrm>
            <a:off x="342900" y="1079223"/>
            <a:ext cx="11082377" cy="5613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 sous anti TNF </a:t>
            </a:r>
            <a:r>
              <a:rPr lang="el-GR" altLang="fr-FR" sz="2300" dirty="0">
                <a:latin typeface="Aptos" panose="020B0004020202020204" pitchFamily="34" charset="0"/>
              </a:rPr>
              <a:t>α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 err="1">
                <a:latin typeface="Aptos" panose="020B0004020202020204" pitchFamily="34" charset="0"/>
              </a:rPr>
              <a:t>Atcd</a:t>
            </a:r>
            <a:r>
              <a:rPr lang="fr-FR" altLang="fr-FR" sz="2300" dirty="0">
                <a:latin typeface="Aptos" panose="020B0004020202020204" pitchFamily="34" charset="0"/>
              </a:rPr>
              <a:t> d’otites à répétition depuis plusieurs mois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PL: </a:t>
            </a:r>
            <a:r>
              <a:rPr lang="fr-FR" altLang="fr-FR" sz="2300" dirty="0" err="1">
                <a:latin typeface="Aptos" panose="020B0004020202020204" pitchFamily="34" charset="0"/>
              </a:rPr>
              <a:t>hyperproteinorachie</a:t>
            </a:r>
            <a:r>
              <a:rPr lang="fr-FR" altLang="fr-FR" sz="2300" dirty="0">
                <a:latin typeface="Aptos" panose="020B0004020202020204" pitchFamily="34" charset="0"/>
              </a:rPr>
              <a:t> à 1,76g/L, glycorachie à 2,7mmol/L, 1410 leucocytes/mm3 – culture stérile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Antibiothérapie à large spectre (Ceftriaxone, Amoxicilline, </a:t>
            </a:r>
            <a:r>
              <a:rPr lang="fr-FR" altLang="fr-FR" sz="2300" dirty="0" err="1">
                <a:latin typeface="Aptos" panose="020B0004020202020204" pitchFamily="34" charset="0"/>
              </a:rPr>
              <a:t>Metronidazole</a:t>
            </a:r>
            <a:r>
              <a:rPr lang="fr-FR" altLang="fr-FR" sz="2300" dirty="0">
                <a:latin typeface="Aptos" panose="020B0004020202020204" pitchFamily="34" charset="0"/>
              </a:rPr>
              <a:t>, Amphotéricine puis Ceftriaxone et </a:t>
            </a:r>
            <a:r>
              <a:rPr lang="fr-FR" altLang="fr-FR" sz="2300" dirty="0" err="1">
                <a:latin typeface="Aptos" panose="020B0004020202020204" pitchFamily="34" charset="0"/>
              </a:rPr>
              <a:t>Levofloxacine</a:t>
            </a:r>
            <a:r>
              <a:rPr lang="fr-FR" altLang="fr-FR" sz="2300" dirty="0">
                <a:latin typeface="Aptos" panose="020B0004020202020204" pitchFamily="34" charset="0"/>
              </a:rPr>
              <a:t>), Dexaméthasone, Anticoagulation curative (HBPM puis AVK), Antalgiques (morphiniques)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Staphylocoque aureus (prélèvement de l’otorrhée), Hémocultures + à Streptocoque </a:t>
            </a:r>
            <a:r>
              <a:rPr lang="fr-FR" altLang="fr-FR" sz="2300" dirty="0" err="1">
                <a:latin typeface="Aptos" panose="020B0004020202020204" pitchFamily="34" charset="0"/>
              </a:rPr>
              <a:t>Miléri</a:t>
            </a: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 à 39,6°c, aggravation du retentissement ophtalmique (</a:t>
            </a:r>
            <a:r>
              <a:rPr lang="fr-FR" altLang="fr-FR" sz="2300" dirty="0" err="1">
                <a:latin typeface="Aptos" panose="020B0004020202020204" pitchFamily="34" charset="0"/>
              </a:rPr>
              <a:t>chémosis</a:t>
            </a:r>
            <a:r>
              <a:rPr lang="fr-FR" altLang="fr-FR" sz="2300" dirty="0">
                <a:latin typeface="Aptos" panose="020B0004020202020204" pitchFamily="34" charset="0"/>
              </a:rPr>
              <a:t> G, exophtalmie bilatérale, ophtalmoplégie)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Apparition d’une potomanie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753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47A7F-B301-0755-DD2A-8CF1E9A05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FF8DD9-B768-D531-355D-A11E8D7CDF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A816D1B-A19B-CD02-25DB-D53A078BA7B5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0753219-8279-1DF5-C5A5-7E2E51C0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CCA469C-EBB1-7B8C-FCB8-DA1A7BE8EBFE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453CC72E-9923-A9B0-4DF4-E0AA03273FD8}"/>
              </a:ext>
            </a:extLst>
          </p:cNvPr>
          <p:cNvSpPr txBox="1"/>
          <p:nvPr/>
        </p:nvSpPr>
        <p:spPr>
          <a:xfrm>
            <a:off x="1611045" y="182326"/>
            <a:ext cx="9590355" cy="6675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La localisation la moins fréquence des thromboses cérébrales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2/3 d’hommes , 1/3 de femmes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1/3 sont immunodéprimés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&gt; </a:t>
            </a:r>
            <a:r>
              <a:rPr lang="fr-FR" altLang="fr-FR" dirty="0">
                <a:latin typeface="Aptos" panose="020B0004020202020204" pitchFamily="34" charset="0"/>
              </a:rPr>
              <a:t>Diabète, alcoolisme chronique, greffe de moelle, corticothérapie au long cours, 	autres traitements au long cours , notamment les </a:t>
            </a:r>
            <a:r>
              <a:rPr lang="fr-FR" altLang="fr-FR" dirty="0" err="1">
                <a:latin typeface="Aptos" panose="020B0004020202020204" pitchFamily="34" charset="0"/>
              </a:rPr>
              <a:t>antiTNF</a:t>
            </a:r>
            <a:r>
              <a:rPr lang="fr-FR" altLang="fr-FR" dirty="0">
                <a:latin typeface="Aptos" panose="020B0004020202020204" pitchFamily="34" charset="0"/>
              </a:rPr>
              <a:t>α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60% d’origine </a:t>
            </a:r>
            <a:r>
              <a:rPr lang="fr-FR" altLang="fr-FR" sz="2300" dirty="0" err="1">
                <a:latin typeface="Aptos" panose="020B0004020202020204" pitchFamily="34" charset="0"/>
              </a:rPr>
              <a:t>naso</a:t>
            </a:r>
            <a:r>
              <a:rPr lang="fr-FR" altLang="fr-FR" sz="2300" dirty="0">
                <a:latin typeface="Aptos" panose="020B0004020202020204" pitchFamily="34" charset="0"/>
              </a:rPr>
              <a:t>-sinusienne (surtout S sphénoïdale)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Souvent Staphylocoque aureus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Clinique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&gt; </a:t>
            </a:r>
            <a:r>
              <a:rPr lang="fr-FR" altLang="fr-FR" dirty="0">
                <a:latin typeface="Aptos" panose="020B0004020202020204" pitchFamily="34" charset="0"/>
              </a:rPr>
              <a:t>Fièvre et céphalées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	&gt; </a:t>
            </a:r>
            <a:r>
              <a:rPr lang="fr-FR" altLang="fr-FR" dirty="0" err="1">
                <a:latin typeface="Aptos" panose="020B0004020202020204" pitchFamily="34" charset="0"/>
              </a:rPr>
              <a:t>Chémosis</a:t>
            </a:r>
            <a:r>
              <a:rPr lang="fr-FR" altLang="fr-FR" dirty="0">
                <a:latin typeface="Aptos" panose="020B0004020202020204" pitchFamily="34" charset="0"/>
              </a:rPr>
              <a:t>, exophtalmie, atteinte des paires crâniennes (III,IV,V1V2,VI)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Imagerie: IRM en 1ère intention</a:t>
            </a:r>
          </a:p>
          <a:p>
            <a:pPr lvl="2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&gt; </a:t>
            </a:r>
            <a:r>
              <a:rPr lang="fr-FR" altLang="fr-FR" dirty="0">
                <a:latin typeface="Aptos" panose="020B0004020202020204" pitchFamily="34" charset="0"/>
              </a:rPr>
              <a:t>Signes directs: élargissement et défaut de rehaussement S caverneux</a:t>
            </a:r>
          </a:p>
          <a:p>
            <a:pPr lvl="2" algn="just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defRPr/>
            </a:pPr>
            <a:r>
              <a:rPr lang="fr-FR" altLang="fr-FR" dirty="0">
                <a:latin typeface="Aptos" panose="020B0004020202020204" pitchFamily="34" charset="0"/>
              </a:rPr>
              <a:t>&gt; Signes indirects: obstruction V ophtalmique, exophtalmie, rehaussement intense des parois latérales des S caverneux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827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EB2E7-1951-669D-0098-63FAEF9E0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0809A002-9EF5-796C-0011-5991D661D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2A60BBC-70D8-F097-B544-36FACEE65DB0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97E000A1-2264-D35E-6F31-13A9085E2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062" y="-183326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141B35FC-360E-2976-A38D-D8415E7E6940}"/>
              </a:ext>
            </a:extLst>
          </p:cNvPr>
          <p:cNvGrpSpPr/>
          <p:nvPr/>
        </p:nvGrpSpPr>
        <p:grpSpPr>
          <a:xfrm>
            <a:off x="7112951" y="3604243"/>
            <a:ext cx="1734203" cy="1172568"/>
            <a:chOff x="5437390" y="7334014"/>
            <a:chExt cx="1734203" cy="1172568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7B398C9F-EEB5-89DD-CB77-944D5605B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6442" y="7334014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C3B8A52-1A49-C75C-E764-85473D3F118A}"/>
                </a:ext>
              </a:extLst>
            </p:cNvPr>
            <p:cNvSpPr txBox="1"/>
            <p:nvPr/>
          </p:nvSpPr>
          <p:spPr>
            <a:xfrm>
              <a:off x="5437390" y="7860251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ANNECY</a:t>
              </a:r>
            </a:p>
            <a:p>
              <a:pPr algn="ctr"/>
              <a:r>
                <a:rPr lang="fr-FR" dirty="0"/>
                <a:t>2024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ED4028B4-A905-58A1-4135-57BBB7ED7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76" y="1551390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36B5896-EF5F-BB0B-1047-D54B402184B4}"/>
              </a:ext>
            </a:extLst>
          </p:cNvPr>
          <p:cNvSpPr txBox="1"/>
          <p:nvPr/>
        </p:nvSpPr>
        <p:spPr>
          <a:xfrm>
            <a:off x="7167373" y="2008589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NANCY</a:t>
            </a:r>
          </a:p>
          <a:p>
            <a:pPr algn="ctr"/>
            <a:r>
              <a:rPr lang="fr-FR" dirty="0"/>
              <a:t>2022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B0F92B3-5F2D-272D-4C1D-D0957589AF9F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E603FC4C-07F8-703F-5813-13286B745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AF66B12E-8FFD-2C12-F7CC-45C923E2EA5C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4053DF3B-EE3E-FDDD-1751-34CFAC79A6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24245D7-F708-68EA-AA75-53AD98842150}"/>
              </a:ext>
            </a:extLst>
          </p:cNvPr>
          <p:cNvSpPr/>
          <p:nvPr/>
        </p:nvSpPr>
        <p:spPr>
          <a:xfrm>
            <a:off x="104703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5F15A35-CE44-A008-BC76-21170A2880B5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N°15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A9AD710-A038-BB40-D28A-F53F9760A3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2812" y="1539156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23 0.01737 L -0.03477 0.08218 L -0.03789 0.13033 L -0.03789 0.19144 L -0.03373 0.2507 L -0.01914 0.3044 L -0.00143 0.31922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D7712-376D-84CC-8177-A52324199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24CF20E9-07BA-38A7-46F0-D9AA4A899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700B0EB-D4BC-AC5D-5619-80D08CB5D795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884013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3D928-25BD-0D30-04CC-CF875A0D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70410F1F-229E-3E7B-7CB1-5C932280D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433F7577-CDBD-5C88-715B-F8566698D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062" y="-183326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169266DF-E551-1D52-651C-1B520D731655}"/>
              </a:ext>
            </a:extLst>
          </p:cNvPr>
          <p:cNvGrpSpPr/>
          <p:nvPr/>
        </p:nvGrpSpPr>
        <p:grpSpPr>
          <a:xfrm>
            <a:off x="7112951" y="3604243"/>
            <a:ext cx="1734203" cy="1172568"/>
            <a:chOff x="5437390" y="7334014"/>
            <a:chExt cx="1734203" cy="1172568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40CAB38A-FE2F-BCC9-CB71-22F40BA4BC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6442" y="7334014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9BB602DC-CF21-74B9-31FA-B6817AE1AB4A}"/>
                </a:ext>
              </a:extLst>
            </p:cNvPr>
            <p:cNvSpPr txBox="1"/>
            <p:nvPr/>
          </p:nvSpPr>
          <p:spPr>
            <a:xfrm>
              <a:off x="5437390" y="7860251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ANNECY</a:t>
              </a:r>
            </a:p>
            <a:p>
              <a:pPr algn="ctr"/>
              <a:r>
                <a:rPr lang="fr-FR" dirty="0"/>
                <a:t>2024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A5DD56FC-FA1F-6904-82BB-39E049F04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437" y="1185706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C6A5AD-2A91-17DF-C7E0-6863A4528414}"/>
              </a:ext>
            </a:extLst>
          </p:cNvPr>
          <p:cNvSpPr txBox="1"/>
          <p:nvPr/>
        </p:nvSpPr>
        <p:spPr>
          <a:xfrm>
            <a:off x="5082934" y="1642905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PARIS</a:t>
            </a:r>
          </a:p>
          <a:p>
            <a:pPr algn="ctr"/>
            <a:r>
              <a:rPr lang="fr-FR" dirty="0"/>
              <a:t>2025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4407167-904C-72D1-1CCA-BCF1F2F53F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879FC4D-6C7E-CB66-22F9-CC284BC042E7}"/>
              </a:ext>
            </a:extLst>
          </p:cNvPr>
          <p:cNvSpPr/>
          <p:nvPr/>
        </p:nvSpPr>
        <p:spPr>
          <a:xfrm>
            <a:off x="104703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64E716B-949D-A6A0-5803-8032D8D3745C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N°16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54A30FB-4E36-1CA3-D558-564B7428F7C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8342A51B-7491-09C6-A250-6385B3D83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EC99D4F-8D69-E2BB-C9CE-C37B1E750682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41B8E192-0759-6D40-6D77-C71AF342DA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484712" y="3714816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0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1.66667E-6 0.00046 C -0.00195 -0.0081 -0.00364 -0.01621 -0.00573 -0.02431 C -0.00651 -0.02755 -0.00755 -0.03056 -0.00846 -0.03357 C -0.00911 -0.03565 -0.00989 -0.03727 -0.01028 -0.03912 C -0.01081 -0.04098 -0.01107 -0.04283 -0.01133 -0.04491 C -0.01211 -0.0551 -0.01146 -0.05764 -0.01406 -0.06528 C -0.01471 -0.06713 -0.01536 -0.06806 -0.01588 -0.06922 L -0.03372 -0.13287 L -0.06263 -0.2301 L -0.07109 -0.31435 L -0.11771 -0.35162 " pathEditMode="relative" rAng="0" ptsTypes="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-1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5DAEF-9437-63C1-A3DB-9CB5916D8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37DC5C-4BCB-6E0A-4802-2B4256DF95D7}"/>
              </a:ext>
            </a:extLst>
          </p:cNvPr>
          <p:cNvSpPr/>
          <p:nvPr/>
        </p:nvSpPr>
        <p:spPr>
          <a:xfrm>
            <a:off x="0" y="-60519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17351D4-5B9A-27E9-1E1B-B92F144FFC2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0B0BFC7-0CD8-EC49-4835-987DC9379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FB2D9DE-2C8B-4C56-5C6F-00B588CB798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1A6FC7BF-017F-D672-F216-84A772896E12}"/>
              </a:ext>
            </a:extLst>
          </p:cNvPr>
          <p:cNvSpPr txBox="1"/>
          <p:nvPr/>
        </p:nvSpPr>
        <p:spPr>
          <a:xfrm>
            <a:off x="1307720" y="1217155"/>
            <a:ext cx="9590355" cy="299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Patient de 39 ans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Asthénie, frissons, fièvre à 39°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Transfert en clinique. Pendant son transfert, mutisme et déficit gauche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r>
              <a:rPr lang="fr-FR" altLang="fr-FR" sz="2100" dirty="0">
                <a:latin typeface="Aptos" panose="020B0004020202020204" pitchFamily="34" charset="0"/>
              </a:rPr>
              <a:t>	 TDM cérébral normal – Alerte reperméabilisation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SAU CHU: hémiparésie gauche sévère, doute sur déficit droit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1044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A8CF4-6155-38AC-16F5-89E7D9C31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253D3F-E6B6-5275-7360-90056ADCB8E2}"/>
              </a:ext>
            </a:extLst>
          </p:cNvPr>
          <p:cNvSpPr/>
          <p:nvPr/>
        </p:nvSpPr>
        <p:spPr>
          <a:xfrm>
            <a:off x="0" y="-60519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416C822-C252-8011-3C00-20AE33C9064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11D615D-0B50-2181-C116-495F9B7A1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A2CDF9D-8F10-2A61-9299-FBE8A95A5AC3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19" name="Espace réservé du contenu 8">
            <a:extLst>
              <a:ext uri="{FF2B5EF4-FFF2-40B4-BE49-F238E27FC236}">
                <a16:creationId xmlns:a16="http://schemas.microsoft.com/office/drawing/2014/main" id="{ADAB29AC-38F8-B437-7DEE-87E34F4154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 bwMode="auto">
          <a:xfrm>
            <a:off x="475434" y="1296956"/>
            <a:ext cx="1922962" cy="288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996ACCA-CAE0-53A4-30C4-40FD39E3AE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6245268" y="1296955"/>
            <a:ext cx="1922962" cy="288444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0AB93FB-5FE7-AD19-BE3C-B47536AD86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1" r="22365"/>
          <a:stretch/>
        </p:blipFill>
        <p:spPr>
          <a:xfrm>
            <a:off x="10027404" y="1296956"/>
            <a:ext cx="1955330" cy="2932996"/>
          </a:xfrm>
          <a:prstGeom prst="rect">
            <a:avLst/>
          </a:prstGeom>
        </p:spPr>
      </p:pic>
      <p:pic>
        <p:nvPicPr>
          <p:cNvPr id="22" name="Espace réservé du contenu 22">
            <a:extLst>
              <a:ext uri="{FF2B5EF4-FFF2-40B4-BE49-F238E27FC236}">
                <a16:creationId xmlns:a16="http://schemas.microsoft.com/office/drawing/2014/main" id="{A655B96A-0C42-1F88-FCEA-6AD81395A91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 bwMode="auto">
          <a:xfrm>
            <a:off x="2398396" y="1296955"/>
            <a:ext cx="1955330" cy="293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C35471B-D27B-8518-15B0-2E21A173EB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4353726" y="1299723"/>
            <a:ext cx="1955330" cy="293299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D63EE79-8513-991D-EFF7-E2C1C72A75D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8072074" y="1296956"/>
            <a:ext cx="1955330" cy="293299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F876DAB-4870-6E26-CEE6-0018F12160F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10149224" y="4107922"/>
            <a:ext cx="1833510" cy="275026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8865DE9-CF23-742F-C8C2-8129D483D15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8256868" y="4032167"/>
            <a:ext cx="1892355" cy="283853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1714081-40A0-F888-A1B1-24BA0544C3B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6307328" y="3961106"/>
            <a:ext cx="1957057" cy="2935586"/>
          </a:xfrm>
          <a:prstGeom prst="rect">
            <a:avLst/>
          </a:prstGeom>
        </p:spPr>
      </p:pic>
      <p:pic>
        <p:nvPicPr>
          <p:cNvPr id="28" name="Espace réservé du contenu 9">
            <a:extLst>
              <a:ext uri="{FF2B5EF4-FFF2-40B4-BE49-F238E27FC236}">
                <a16:creationId xmlns:a16="http://schemas.microsoft.com/office/drawing/2014/main" id="{56BCC61E-0C81-84BE-6B5A-AEEBF744139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 bwMode="auto">
          <a:xfrm>
            <a:off x="2461354" y="3958428"/>
            <a:ext cx="1957057" cy="293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Espace réservé du contenu 6">
            <a:extLst>
              <a:ext uri="{FF2B5EF4-FFF2-40B4-BE49-F238E27FC236}">
                <a16:creationId xmlns:a16="http://schemas.microsoft.com/office/drawing/2014/main" id="{E9739EDB-C2BC-DBE4-AAA2-FA08CC3E3CB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 bwMode="auto">
          <a:xfrm>
            <a:off x="475434" y="4006956"/>
            <a:ext cx="1987647" cy="293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77AB90F5-E0F2-B842-DFE7-EE84DDE3789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>
          <a:xfrm>
            <a:off x="4418411" y="4055483"/>
            <a:ext cx="1892354" cy="283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868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5525F-B0A0-1541-691E-AB295BB68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5B057C-0822-0F31-6821-332865546898}"/>
              </a:ext>
            </a:extLst>
          </p:cNvPr>
          <p:cNvSpPr/>
          <p:nvPr/>
        </p:nvSpPr>
        <p:spPr>
          <a:xfrm>
            <a:off x="0" y="-60519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BEEFA6-D432-1B08-F7E0-46C831C6EA6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95049F9-AE97-D7E1-E6E7-13FECC4AE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7145D0-F941-2C5F-8F76-2CD488715DE8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60B7683A-8F61-F4C9-C4C0-EC912EC407D8}"/>
              </a:ext>
            </a:extLst>
          </p:cNvPr>
          <p:cNvSpPr txBox="1"/>
          <p:nvPr/>
        </p:nvSpPr>
        <p:spPr>
          <a:xfrm>
            <a:off x="1307720" y="1131179"/>
            <a:ext cx="160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b="1" dirty="0">
                <a:latin typeface="Aptos Narrow" panose="020B0004020202020204" pitchFamily="34" charset="0"/>
                <a:cs typeface="Calibri" panose="020F0502020204030204" pitchFamily="34" charset="0"/>
              </a:rPr>
              <a:t>FLAIR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F1DD835-4AB4-9DA4-E2C4-2A3FB43EFA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12" b="22029"/>
          <a:stretch/>
        </p:blipFill>
        <p:spPr>
          <a:xfrm>
            <a:off x="7081015" y="966650"/>
            <a:ext cx="4944820" cy="239235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AFF6130-9598-40BA-FA34-F1A40D6230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6" b="22477"/>
          <a:stretch/>
        </p:blipFill>
        <p:spPr>
          <a:xfrm>
            <a:off x="7081016" y="3535680"/>
            <a:ext cx="4944819" cy="2636520"/>
          </a:xfrm>
          <a:prstGeom prst="rect">
            <a:avLst/>
          </a:prstGeom>
        </p:spPr>
      </p:pic>
      <p:pic>
        <p:nvPicPr>
          <p:cNvPr id="23" name="Espace réservé du contenu 25">
            <a:extLst>
              <a:ext uri="{FF2B5EF4-FFF2-40B4-BE49-F238E27FC236}">
                <a16:creationId xmlns:a16="http://schemas.microsoft.com/office/drawing/2014/main" id="{854A5EA3-BD61-A108-A1A9-446567C18D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 bwMode="auto">
          <a:xfrm>
            <a:off x="1377504" y="1550829"/>
            <a:ext cx="27178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Espace réservé du contenu 27">
            <a:extLst>
              <a:ext uri="{FF2B5EF4-FFF2-40B4-BE49-F238E27FC236}">
                <a16:creationId xmlns:a16="http://schemas.microsoft.com/office/drawing/2014/main" id="{F12F56C5-AE29-45CC-259A-57B154D8D4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r="20278"/>
          <a:stretch/>
        </p:blipFill>
        <p:spPr bwMode="auto">
          <a:xfrm>
            <a:off x="4308881" y="1585664"/>
            <a:ext cx="27178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F0F43AFF-6817-D9AB-4617-4F9F2035AAF9}"/>
              </a:ext>
            </a:extLst>
          </p:cNvPr>
          <p:cNvSpPr txBox="1"/>
          <p:nvPr/>
        </p:nvSpPr>
        <p:spPr>
          <a:xfrm>
            <a:off x="7081015" y="621506"/>
            <a:ext cx="2544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Narrow" panose="020B0004020202020204" pitchFamily="34" charset="0"/>
              </a:rPr>
              <a:t>TOF 3D</a:t>
            </a:r>
          </a:p>
        </p:txBody>
      </p:sp>
    </p:spTree>
    <p:extLst>
      <p:ext uri="{BB962C8B-B14F-4D97-AF65-F5344CB8AC3E}">
        <p14:creationId xmlns:p14="http://schemas.microsoft.com/office/powerpoint/2010/main" val="2233339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C03EE-6509-1CDC-5329-49112F13E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A21B0A-EAD6-833B-3DEB-FBC4DEFC3C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99B003-B1EA-01AF-3D2D-A93381226818}"/>
              </a:ext>
            </a:extLst>
          </p:cNvPr>
          <p:cNvSpPr txBox="1"/>
          <p:nvPr/>
        </p:nvSpPr>
        <p:spPr>
          <a:xfrm>
            <a:off x="635000" y="4021661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1" name="Picture 25">
            <a:extLst>
              <a:ext uri="{FF2B5EF4-FFF2-40B4-BE49-F238E27FC236}">
                <a16:creationId xmlns:a16="http://schemas.microsoft.com/office/drawing/2014/main" id="{94A5B57D-426A-B2F2-0D6B-E7B91823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9573" y="329845"/>
            <a:ext cx="2315034" cy="2805546"/>
          </a:xfrm>
          <a:prstGeom prst="rect">
            <a:avLst/>
          </a:prstGeom>
        </p:spPr>
      </p:pic>
      <p:pic>
        <p:nvPicPr>
          <p:cNvPr id="12" name="Picture 27">
            <a:extLst>
              <a:ext uri="{FF2B5EF4-FFF2-40B4-BE49-F238E27FC236}">
                <a16:creationId xmlns:a16="http://schemas.microsoft.com/office/drawing/2014/main" id="{767735C4-6277-F120-8939-498980F57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6915" y="358048"/>
            <a:ext cx="2270338" cy="2750536"/>
          </a:xfrm>
          <a:prstGeom prst="rect">
            <a:avLst/>
          </a:prstGeom>
        </p:spPr>
      </p:pic>
      <p:sp>
        <p:nvSpPr>
          <p:cNvPr id="13" name="Text Box 28">
            <a:extLst>
              <a:ext uri="{FF2B5EF4-FFF2-40B4-BE49-F238E27FC236}">
                <a16:creationId xmlns:a16="http://schemas.microsoft.com/office/drawing/2014/main" id="{B4B181E6-608B-5DC6-CF17-57646B27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306" y="1625914"/>
            <a:ext cx="12501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b="1" dirty="0">
                <a:latin typeface="Aptos Narrow" panose="020B0004020202020204" pitchFamily="34" charset="0"/>
              </a:rPr>
              <a:t>TSE T2</a:t>
            </a:r>
            <a:endParaRPr lang="fr-FR" altLang="fr-FR" sz="1200" b="1" dirty="0">
              <a:latin typeface="Aptos Narrow" panose="020B0004020202020204" pitchFamily="34" charset="0"/>
            </a:endParaRP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9B6CB9BF-7BBA-E702-78E1-AB3E79C87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66927" y="358049"/>
            <a:ext cx="2319143" cy="2750536"/>
          </a:xfrm>
          <a:prstGeom prst="rect">
            <a:avLst/>
          </a:prstGeom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91FB12AF-9FEB-FCE6-84EA-D26FDC5EA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58390" y="359967"/>
            <a:ext cx="2268490" cy="2748617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B6EA7FF5-7D5B-128A-60E1-10E05AD55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6915" y="3194053"/>
            <a:ext cx="2342659" cy="2837795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BE715256-0A88-5F7B-EF15-2592AA580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1894" y="3194053"/>
            <a:ext cx="2342659" cy="2838581"/>
          </a:xfrm>
          <a:prstGeom prst="rect">
            <a:avLst/>
          </a:prstGeom>
        </p:spPr>
      </p:pic>
      <p:sp>
        <p:nvSpPr>
          <p:cNvPr id="19" name="Text Box 14">
            <a:extLst>
              <a:ext uri="{FF2B5EF4-FFF2-40B4-BE49-F238E27FC236}">
                <a16:creationId xmlns:a16="http://schemas.microsoft.com/office/drawing/2014/main" id="{512908C9-7131-BD7E-E5CE-1CB7584AD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51" y="4021661"/>
            <a:ext cx="11432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b="1" dirty="0">
                <a:latin typeface="Aptos Narrow" panose="020B0004020202020204" pitchFamily="34" charset="0"/>
              </a:rPr>
              <a:t>EG T2</a:t>
            </a:r>
            <a:endParaRPr lang="fr-FR" altLang="fr-FR" sz="1200" b="1" dirty="0">
              <a:latin typeface="Aptos Narrow" panose="020B0004020202020204" pitchFamily="34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0EDEB1BD-469C-E3F1-E916-9C82C5A6A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278" y="3237876"/>
            <a:ext cx="2268490" cy="274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534EA7D5-4C01-132F-B1FC-97B4216D2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-12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3440" y="3241001"/>
            <a:ext cx="2264951" cy="2743897"/>
          </a:xfrm>
          <a:prstGeom prst="rect">
            <a:avLst/>
          </a:prstGeom>
        </p:spPr>
      </p:pic>
      <p:sp>
        <p:nvSpPr>
          <p:cNvPr id="22" name="Text Box 12">
            <a:extLst>
              <a:ext uri="{FF2B5EF4-FFF2-40B4-BE49-F238E27FC236}">
                <a16:creationId xmlns:a16="http://schemas.microsoft.com/office/drawing/2014/main" id="{65BC7389-926C-8EDE-AB9E-4B2D88546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5768" y="4134333"/>
            <a:ext cx="9623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b="1" dirty="0">
                <a:latin typeface="Aptos Narrow" panose="020B0004020202020204" pitchFamily="34" charset="0"/>
              </a:rPr>
              <a:t>CISS 3D</a:t>
            </a:r>
            <a:endParaRPr lang="fr-FR" altLang="fr-FR" sz="1200" b="1" dirty="0">
              <a:latin typeface="Aptos Narrow" panose="020B000402020202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42AC1C0-AC49-F007-4E83-D0A10006FDF5}"/>
              </a:ext>
            </a:extLst>
          </p:cNvPr>
          <p:cNvSpPr txBox="1"/>
          <p:nvPr/>
        </p:nvSpPr>
        <p:spPr>
          <a:xfrm>
            <a:off x="3779574" y="6159839"/>
            <a:ext cx="5454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HEMOSIDEROSE LEPTO-MENINGEE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6656274-A1F9-F323-5081-70D6F8D79BDB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36DD87F-7D76-430D-A72B-97BE0E4F6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52598961-77B4-CB71-3A13-2044A91E28A5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72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387A-B0BB-4608-8FD6-6E349DE48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D78D87-0114-9993-FB87-40DB64B8406F}"/>
              </a:ext>
            </a:extLst>
          </p:cNvPr>
          <p:cNvSpPr/>
          <p:nvPr/>
        </p:nvSpPr>
        <p:spPr>
          <a:xfrm>
            <a:off x="0" y="-60519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D387ADD-ADB6-4F36-00BA-5834C3A44CA8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CF3A94A-64F5-90CD-41F6-5E663EA9E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CC8472B5-4663-63C4-6713-422C27A22E8D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4ECA108-58EA-50F9-DE72-C4F78511E562}"/>
              </a:ext>
            </a:extLst>
          </p:cNvPr>
          <p:cNvSpPr txBox="1"/>
          <p:nvPr/>
        </p:nvSpPr>
        <p:spPr>
          <a:xfrm>
            <a:off x="7249886" y="63897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F253E6B-5BC4-E52A-D3FE-0A31CC2277BD}"/>
              </a:ext>
            </a:extLst>
          </p:cNvPr>
          <p:cNvSpPr txBox="1"/>
          <p:nvPr/>
        </p:nvSpPr>
        <p:spPr>
          <a:xfrm>
            <a:off x="-987512" y="3683544"/>
            <a:ext cx="1038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 : SCANNER THORACIQUE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8A820E-407A-A960-A0C9-4806BD2377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3" t="15053" r="28464"/>
          <a:stretch>
            <a:fillRect/>
          </a:stretch>
        </p:blipFill>
        <p:spPr>
          <a:xfrm>
            <a:off x="856234" y="4425770"/>
            <a:ext cx="2071396" cy="19388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09AD6F-75EB-559D-9F9E-B5E3808437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0" t="15053" r="28458"/>
          <a:stretch>
            <a:fillRect/>
          </a:stretch>
        </p:blipFill>
        <p:spPr>
          <a:xfrm>
            <a:off x="2927630" y="4437228"/>
            <a:ext cx="2071396" cy="19388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50059F-F142-0C61-9214-863628639E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9" t="5556" r="27444" b="17569"/>
          <a:stretch/>
        </p:blipFill>
        <p:spPr>
          <a:xfrm>
            <a:off x="4999026" y="4408345"/>
            <a:ext cx="2438156" cy="19562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551A1E4-51D5-53C9-F0F6-B47A6DBB5ED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2" r="26382"/>
          <a:stretch/>
        </p:blipFill>
        <p:spPr>
          <a:xfrm>
            <a:off x="7449678" y="4408345"/>
            <a:ext cx="1947782" cy="195623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DE4CD7-5869-A14C-2250-20EE6B9F2E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9" r="23905"/>
          <a:stretch/>
        </p:blipFill>
        <p:spPr>
          <a:xfrm>
            <a:off x="9404383" y="4408345"/>
            <a:ext cx="1947782" cy="195623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978CD6D-0BD7-6691-2A7A-55F102655B2A}"/>
              </a:ext>
            </a:extLst>
          </p:cNvPr>
          <p:cNvSpPr txBox="1"/>
          <p:nvPr/>
        </p:nvSpPr>
        <p:spPr>
          <a:xfrm>
            <a:off x="5712120" y="3683544"/>
            <a:ext cx="5755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accent2"/>
                </a:solidFill>
                <a:latin typeface="Aptos Narrow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FISTULE ATRIO-OESOPHAGIENNE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C2811A3-D3DF-6504-4EC6-E960E049A6B7}"/>
              </a:ext>
            </a:extLst>
          </p:cNvPr>
          <p:cNvSpPr txBox="1"/>
          <p:nvPr/>
        </p:nvSpPr>
        <p:spPr>
          <a:xfrm>
            <a:off x="1513074" y="147925"/>
            <a:ext cx="959035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 err="1">
                <a:latin typeface="Aptos" panose="020B0004020202020204" pitchFamily="34" charset="0"/>
              </a:rPr>
              <a:t>Atcd</a:t>
            </a:r>
            <a:r>
              <a:rPr lang="fr-FR" altLang="fr-FR" sz="2300" dirty="0">
                <a:latin typeface="Aptos" panose="020B0004020202020204" pitchFamily="34" charset="0"/>
              </a:rPr>
              <a:t> de cardiomyopathie hypertrophique asymétrique, de FA paroxystique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>
                <a:latin typeface="Aptos" panose="020B0004020202020204" pitchFamily="34" charset="0"/>
              </a:rPr>
              <a:t>Ablation de FA par radiofréquence il y a 3 semaines. Réussite de la procédure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 err="1">
                <a:latin typeface="Aptos" panose="020B0004020202020204" pitchFamily="34" charset="0"/>
              </a:rPr>
              <a:t>Réhospitalisation</a:t>
            </a:r>
            <a:r>
              <a:rPr lang="fr-FR" altLang="fr-FR" sz="2300" dirty="0">
                <a:latin typeface="Aptos" panose="020B0004020202020204" pitchFamily="34" charset="0"/>
              </a:rPr>
              <a:t> à J10 pour fièvre, douleurs thoraciques et syndrome inflammatoire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300" dirty="0" err="1">
                <a:latin typeface="Aptos" panose="020B0004020202020204" pitchFamily="34" charset="0"/>
              </a:rPr>
              <a:t>Hémoc</a:t>
            </a:r>
            <a:r>
              <a:rPr lang="fr-FR" altLang="fr-FR" sz="2300" dirty="0">
                <a:latin typeface="Aptos" panose="020B0004020202020204" pitchFamily="34" charset="0"/>
              </a:rPr>
              <a:t> - , ETT x 2 normale, TDM thoracique normal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tabLst/>
              <a:defRPr/>
            </a:pPr>
            <a:endParaRPr lang="fr-FR" altLang="fr-FR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2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5BAB8-F520-85CB-957A-151843FE4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45E438-F44E-6C0A-C0CD-F0B268CC5F36}"/>
              </a:ext>
            </a:extLst>
          </p:cNvPr>
          <p:cNvSpPr/>
          <p:nvPr/>
        </p:nvSpPr>
        <p:spPr>
          <a:xfrm>
            <a:off x="0" y="38170"/>
            <a:ext cx="12192000" cy="68198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rgbClr val="F6E09C"/>
              </a:gs>
              <a:gs pos="83000">
                <a:srgbClr val="FFE8A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endParaRPr lang="fr-FR" sz="2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endParaRPr lang="fr-FR" sz="23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1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Complication rare des procédures  d’ablation des FA 			0,025%</a:t>
            </a:r>
          </a:p>
          <a:p>
            <a:pPr lvl="2"/>
            <a:r>
              <a:rPr lang="fr-FR" sz="2000" i="1" dirty="0">
                <a:solidFill>
                  <a:schemeClr val="tx1"/>
                </a:solidFill>
                <a:latin typeface="Aptos" panose="020B0004020202020204" pitchFamily="34" charset="0"/>
              </a:rPr>
              <a:t>Par radiofréquence							0,038%</a:t>
            </a:r>
          </a:p>
          <a:p>
            <a:pPr lvl="2"/>
            <a:r>
              <a:rPr lang="fr-FR" sz="2000" i="1" dirty="0">
                <a:solidFill>
                  <a:schemeClr val="tx1"/>
                </a:solidFill>
                <a:latin typeface="Aptos" panose="020B0004020202020204" pitchFamily="34" charset="0"/>
              </a:rPr>
              <a:t>Par </a:t>
            </a:r>
            <a:r>
              <a:rPr lang="fr-FR" sz="2000" i="1" dirty="0" err="1">
                <a:solidFill>
                  <a:schemeClr val="tx1"/>
                </a:solidFill>
                <a:latin typeface="Aptos" panose="020B0004020202020204" pitchFamily="34" charset="0"/>
              </a:rPr>
              <a:t>cryothermie</a:t>
            </a:r>
            <a:r>
              <a:rPr lang="fr-FR" sz="2000" i="1" dirty="0">
                <a:solidFill>
                  <a:schemeClr val="tx1"/>
                </a:solidFill>
                <a:latin typeface="Aptos" panose="020B0004020202020204" pitchFamily="34" charset="0"/>
              </a:rPr>
              <a:t> avec ballon						0,0015%</a:t>
            </a:r>
          </a:p>
          <a:p>
            <a:pPr lvl="1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Délai moyen de survenue des symptômes				18 jours</a:t>
            </a:r>
          </a:p>
          <a:p>
            <a:pPr lvl="1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Délai moyen du diagnostic						21 jours</a:t>
            </a:r>
          </a:p>
          <a:p>
            <a:pPr lvl="1"/>
            <a:endParaRPr lang="fr-FR" sz="23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1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Symptômes initiaux</a:t>
            </a:r>
          </a:p>
          <a:p>
            <a:pPr lvl="2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Fièvre, douleurs thoraciques, symptômes neurologiques (AVC ou convulsions)</a:t>
            </a:r>
          </a:p>
          <a:p>
            <a:pPr lvl="2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Autres: dyspnée, nausées, syncope, toux, FA, hématémèse….</a:t>
            </a:r>
          </a:p>
          <a:p>
            <a:pPr lvl="1"/>
            <a:endParaRPr lang="fr-FR" sz="23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1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Diagnostic</a:t>
            </a:r>
          </a:p>
          <a:p>
            <a:pPr lvl="2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TDM thoracique avec </a:t>
            </a:r>
            <a:r>
              <a:rPr lang="fr-FR" sz="2300" dirty="0" err="1">
                <a:solidFill>
                  <a:schemeClr val="tx1"/>
                </a:solidFill>
                <a:latin typeface="Aptos" panose="020B0004020202020204" pitchFamily="34" charset="0"/>
              </a:rPr>
              <a:t>gating</a:t>
            </a:r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 cardiaque (sans injection, temps artériel et temps portal) :</a:t>
            </a:r>
          </a:p>
          <a:p>
            <a:pPr lvl="3"/>
            <a:r>
              <a:rPr lang="fr-FR" sz="2000" dirty="0">
                <a:solidFill>
                  <a:schemeClr val="tx1"/>
                </a:solidFill>
                <a:latin typeface="Aptos" panose="020B0004020202020204" pitchFamily="34" charset="0"/>
              </a:rPr>
              <a:t> 80 % (bulles gazeuses OG, pneumopéricarde, </a:t>
            </a:r>
            <a:r>
              <a:rPr lang="fr-FR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pneumomédiastin</a:t>
            </a:r>
            <a:r>
              <a:rPr lang="fr-FR" sz="2000" dirty="0">
                <a:solidFill>
                  <a:schemeClr val="tx1"/>
                </a:solidFill>
                <a:latin typeface="Aptos" panose="020B0004020202020204" pitchFamily="34" charset="0"/>
              </a:rPr>
              <a:t>, inflammation médiastinale post..)</a:t>
            </a:r>
          </a:p>
          <a:p>
            <a:pPr lvl="2"/>
            <a:r>
              <a:rPr lang="fr-FR" sz="2300" dirty="0">
                <a:solidFill>
                  <a:schemeClr val="tx1"/>
                </a:solidFill>
                <a:latin typeface="Aptos" panose="020B0004020202020204" pitchFamily="34" charset="0"/>
              </a:rPr>
              <a:t>Plus rarement : TDM ou IRM cérébrale, échocardiographie, endoscopie…(autopsie 17%)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9A5429B-3531-3631-EFE8-0A7FB58D158E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84174F22-4FB9-D86A-8989-E1B4F6CDE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E0F5E4C-B979-B5D3-A4A3-02D5C9A74401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731411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C1CC3-F49E-E611-E450-C03BEC89E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10 000 Fonds d'écran HD gratuits et de qualité ! Wallpapers HD">
            <a:extLst>
              <a:ext uri="{FF2B5EF4-FFF2-40B4-BE49-F238E27FC236}">
                <a16:creationId xmlns:a16="http://schemas.microsoft.com/office/drawing/2014/main" id="{F7D03C39-20AE-483A-A788-BFA59397E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5576"/>
            <a:ext cx="12192000" cy="68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1850B9-FFCA-02E6-BE7A-45B10B0ABE74}"/>
              </a:ext>
            </a:extLst>
          </p:cNvPr>
          <p:cNvSpPr txBox="1"/>
          <p:nvPr/>
        </p:nvSpPr>
        <p:spPr>
          <a:xfrm>
            <a:off x="635000" y="5511800"/>
            <a:ext cx="2997200" cy="71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jaune, texte, carte&#10;&#10;Le contenu généré par l’IA peut être incorrect.">
            <a:extLst>
              <a:ext uri="{FF2B5EF4-FFF2-40B4-BE49-F238E27FC236}">
                <a16:creationId xmlns:a16="http://schemas.microsoft.com/office/drawing/2014/main" id="{AFAAF334-3A1A-2101-3C08-363AD3A57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062" y="-183326"/>
            <a:ext cx="7467600" cy="7467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66F79EE-1F9F-AF7C-3108-A59031FC7AAC}"/>
              </a:ext>
            </a:extLst>
          </p:cNvPr>
          <p:cNvGrpSpPr/>
          <p:nvPr/>
        </p:nvGrpSpPr>
        <p:grpSpPr>
          <a:xfrm>
            <a:off x="7692700" y="5050432"/>
            <a:ext cx="1734203" cy="1172568"/>
            <a:chOff x="5437390" y="7334014"/>
            <a:chExt cx="1734203" cy="1172568"/>
          </a:xfrm>
        </p:grpSpPr>
        <p:pic>
          <p:nvPicPr>
            <p:cNvPr id="2050" name="Picture 2" descr="Free Location Pin Icon, Symbol. Download in SVG &amp; PNG Formats.">
              <a:extLst>
                <a:ext uri="{FF2B5EF4-FFF2-40B4-BE49-F238E27FC236}">
                  <a16:creationId xmlns:a16="http://schemas.microsoft.com/office/drawing/2014/main" id="{1DB239A6-F744-12F4-25D0-EEE06D0023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6442" y="7334014"/>
              <a:ext cx="457199" cy="45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C56A877-3FA5-1E7D-216B-75A98C99FF4B}"/>
                </a:ext>
              </a:extLst>
            </p:cNvPr>
            <p:cNvSpPr txBox="1"/>
            <p:nvPr/>
          </p:nvSpPr>
          <p:spPr>
            <a:xfrm>
              <a:off x="5437390" y="7860251"/>
              <a:ext cx="1734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NICE</a:t>
              </a:r>
            </a:p>
            <a:p>
              <a:pPr algn="ctr"/>
              <a:r>
                <a:rPr lang="fr-FR" dirty="0"/>
                <a:t>2026</a:t>
              </a:r>
            </a:p>
          </p:txBody>
        </p:sp>
      </p:grpSp>
      <p:pic>
        <p:nvPicPr>
          <p:cNvPr id="8" name="Picture 2" descr="Free Location Pin Icon, Symbol. Download in SVG &amp; PNG Formats.">
            <a:extLst>
              <a:ext uri="{FF2B5EF4-FFF2-40B4-BE49-F238E27FC236}">
                <a16:creationId xmlns:a16="http://schemas.microsoft.com/office/drawing/2014/main" id="{4D528662-0438-B011-3614-4D00A3CEE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437" y="1185706"/>
            <a:ext cx="457199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989C319-E100-7F0A-C38A-A550530AF73F}"/>
              </a:ext>
            </a:extLst>
          </p:cNvPr>
          <p:cNvSpPr txBox="1"/>
          <p:nvPr/>
        </p:nvSpPr>
        <p:spPr>
          <a:xfrm>
            <a:off x="5082934" y="1642905"/>
            <a:ext cx="173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PARIS</a:t>
            </a:r>
          </a:p>
          <a:p>
            <a:pPr algn="ctr"/>
            <a:r>
              <a:rPr lang="fr-FR" dirty="0"/>
              <a:t>2025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C7BCB3A-4EFC-E891-B26B-72C89E3C3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4965" y="0"/>
            <a:ext cx="1866829" cy="18668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568BBB3-47CF-270F-6A97-807D2288A69E}"/>
              </a:ext>
            </a:extLst>
          </p:cNvPr>
          <p:cNvSpPr/>
          <p:nvPr/>
        </p:nvSpPr>
        <p:spPr>
          <a:xfrm>
            <a:off x="10470322" y="1089417"/>
            <a:ext cx="1137478" cy="12773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D42D311-FF47-DFA2-1AC9-475D80F92B93}"/>
              </a:ext>
            </a:extLst>
          </p:cNvPr>
          <p:cNvSpPr txBox="1"/>
          <p:nvPr/>
        </p:nvSpPr>
        <p:spPr>
          <a:xfrm>
            <a:off x="10665176" y="982943"/>
            <a:ext cx="79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N°17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7B465C9-6667-1454-F7B9-9E9B0152E969}"/>
              </a:ext>
            </a:extLst>
          </p:cNvPr>
          <p:cNvGrpSpPr/>
          <p:nvPr/>
        </p:nvGrpSpPr>
        <p:grpSpPr>
          <a:xfrm>
            <a:off x="-987512" y="38171"/>
            <a:ext cx="3485922" cy="1178984"/>
            <a:chOff x="-1274350" y="114300"/>
            <a:chExt cx="4117779" cy="143691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3308495-7D9E-686D-E060-4C36BD527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114300"/>
              <a:ext cx="1436915" cy="1436915"/>
            </a:xfrm>
            <a:prstGeom prst="rect">
              <a:avLst/>
            </a:prstGeom>
            <a:effectLst/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449E871-8D37-4107-FA0D-F169B40C7279}"/>
                </a:ext>
              </a:extLst>
            </p:cNvPr>
            <p:cNvSpPr txBox="1"/>
            <p:nvPr/>
          </p:nvSpPr>
          <p:spPr>
            <a:xfrm>
              <a:off x="-1274350" y="1275386"/>
              <a:ext cx="4117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DIAGNOSTIQUE</a:t>
              </a: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B027553-97F5-7338-6EC7-EEB81F8C85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024106" y="1275014"/>
            <a:ext cx="4572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8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0.04352 L 0.02956 0.10532 L 0.0487 0.16435 L 0.06445 0.20764 L 0.08359 0.29768 L 0.10456 0.36597 L 0.11497 0.4868 L 0.15156 0.54259 L 0.16732 0.54583 " pathEditMode="relative" ptsTypes="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382745E-9D3D-98BF-CB0F-B9786C22E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" y="0"/>
            <a:ext cx="12188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010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AF7D3E54-2DE4-4090-9BD5-0CDE7506DDAC}"/>
</file>

<file path=customXml/itemProps2.xml><?xml version="1.0" encoding="utf-8"?>
<ds:datastoreItem xmlns:ds="http://schemas.openxmlformats.org/officeDocument/2006/customXml" ds:itemID="{8F58D853-8CDA-481E-BCD6-DF3001B8487A}"/>
</file>

<file path=customXml/itemProps3.xml><?xml version="1.0" encoding="utf-8"?>
<ds:datastoreItem xmlns:ds="http://schemas.openxmlformats.org/officeDocument/2006/customXml" ds:itemID="{CF38A107-10CF-4C2D-B30C-61B6212D102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3138</Words>
  <Application>Microsoft Office PowerPoint</Application>
  <PresentationFormat>Grand écran</PresentationFormat>
  <Paragraphs>730</Paragraphs>
  <Slides>93</Slides>
  <Notes>65</Notes>
  <HiddenSlides>1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93</vt:i4>
      </vt:variant>
    </vt:vector>
  </HeadingPairs>
  <TitlesOfParts>
    <vt:vector size="104" baseType="lpstr">
      <vt:lpstr>Garamond</vt:lpstr>
      <vt:lpstr>Wingdings 2</vt:lpstr>
      <vt:lpstr>Arial Black</vt:lpstr>
      <vt:lpstr>Wingdings</vt:lpstr>
      <vt:lpstr>Arial</vt:lpstr>
      <vt:lpstr>Aptos Display</vt:lpstr>
      <vt:lpstr>Aptos Narrow</vt:lpstr>
      <vt:lpstr>Constantia</vt:lpstr>
      <vt:lpstr>Aptos</vt:lpstr>
      <vt:lpstr>Tahoma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Clarins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MAGNI, Laure</dc:creator>
  <cp:lastModifiedBy>Christophe Magni</cp:lastModifiedBy>
  <cp:revision>12</cp:revision>
  <dcterms:created xsi:type="dcterms:W3CDTF">2026-05-16T18:17:33Z</dcterms:created>
  <dcterms:modified xsi:type="dcterms:W3CDTF">2026-05-25T13:37:28Z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