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2E4980-517F-642F-6D88-8F2A3FA89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1390720-E6C3-2456-1F33-39D6D00CCE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0076A2-513E-3A12-2C82-291A1CC0A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240F5-E68B-4580-919C-45FBCA0B0004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4CEA1E-8A3C-A5FB-651C-CF2103F2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8913A4-E0D4-1570-2562-6C5489312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3FB7-9EED-46AD-B994-9811C951EB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1392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C624BF-808F-EDA0-D238-04A0B2F5C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F8E7ED9-6DC4-FA64-36E3-E0F0F5E47D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0DBF289-7E5A-5025-C882-C97558C3C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240F5-E68B-4580-919C-45FBCA0B0004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72768FC-7FF5-F0D8-61DF-CFA12B9C0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EF560E-9885-5B15-DFF0-AE1AF06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3FB7-9EED-46AD-B994-9811C951EB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5358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FFFC6D6-7E7B-F0E1-1903-3161B0FF7A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05B4E3F-83D8-269C-AF45-9B2B92BD62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2F172F-1BAA-943A-1640-592DA7831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240F5-E68B-4580-919C-45FBCA0B0004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FAFB7B-E624-951C-AB55-7EB4E0D27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BBEAD8-ABFD-DC38-3E70-C1BF6851D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3FB7-9EED-46AD-B994-9811C951EB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431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E48F0F-4A37-5BE3-FF7B-FE9A5F46B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3A8117-CEC7-281B-1498-71AA42C00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56B9A3-5439-28EB-C85C-0EB8701AC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240F5-E68B-4580-919C-45FBCA0B0004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CB5246-BE2E-3DC8-66E4-66B057AFE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C061CE-F4A9-0642-5D62-017B4B9C4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3FB7-9EED-46AD-B994-9811C951EB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7937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477AC0-2B88-5AEE-7DE4-56E7A5AA9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CA05493-3ACD-211F-9CD3-AB296F810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ED7C3D-0F76-1993-16E9-C071DF9F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240F5-E68B-4580-919C-45FBCA0B0004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AA6429C-6260-924C-8814-53EB9EFAA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5AD849A-FF5E-B0A8-9966-1807F3156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3FB7-9EED-46AD-B994-9811C951EB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3031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DB556F-98BC-5470-CB2D-F0D975449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219217-561F-14E4-613C-875A1935C7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A10530-097F-4585-50A9-1D0FE67C8A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AC8A7B2-0EF5-1F97-C36C-5EEC495E4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240F5-E68B-4580-919C-45FBCA0B0004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AA60C96-E25D-7A20-89C7-19E8E69E3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E7D3043-8F60-276D-B5B7-54EDAE14E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3FB7-9EED-46AD-B994-9811C951EB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0587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7AD19B-6073-CEC4-7017-971455101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0EF1AC-3838-658B-9D43-952FC42FC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21F524F-6909-FC57-85ED-97B04BDB64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327E457-DB2A-8562-5D6D-AFA95B2521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AFE0C6C-4C3A-A140-9DBA-19FC8D1F9F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8EA853E-CFD9-9C56-33CF-D53EC91FF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240F5-E68B-4580-919C-45FBCA0B0004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B371802-7C20-8B03-9E49-FB9DFC6B1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7DE8FC3-87B8-9C75-23BE-6524B6AB8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3FB7-9EED-46AD-B994-9811C951EB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518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89AF7A-2DCA-542A-F9DC-C611D36ED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1CC7F99-A0E6-4E0B-5198-5C6D8C3F6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240F5-E68B-4580-919C-45FBCA0B0004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F3F2D36-D5AE-3C6D-5771-26F6C8714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192E0E1-44B1-E848-DB90-19BF599C5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3FB7-9EED-46AD-B994-9811C951EB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1601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62E7F3C-1DF5-AFE6-B9DB-081B76ED1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240F5-E68B-4580-919C-45FBCA0B0004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5D4B021-AFFB-F888-E0B7-FFD7C2D37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9B75BC2-8B22-2FC7-BEEA-11E0ACEB4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3FB7-9EED-46AD-B994-9811C951EB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3559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DD4DA1-4F5D-06C1-2DDB-C6F344166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F67E21-5426-8FDE-2FB7-79D7B1353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673242-7F1B-5599-8C2D-678E83C2A7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C178EE8-8571-E37E-B679-18E5988D0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240F5-E68B-4580-919C-45FBCA0B0004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F218BAF-DAC6-57F9-BBAE-416681BB7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F37410A-320C-F3BB-B0D2-5A3ADC935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3FB7-9EED-46AD-B994-9811C951EB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9533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E54164-B77A-4D2E-B38F-D99FB1D2C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C804BE0-B88F-92DA-B279-F1A2EDB3B7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B144631-F707-2B1B-3DE6-D940BA4393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A9EEE2F-E371-B695-E486-7D9A7A71B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240F5-E68B-4580-919C-45FBCA0B0004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222CF6-06C6-356D-3E65-F5BF4089D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0067BA4-35CD-9DC0-5400-A92FA1D8E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3FB7-9EED-46AD-B994-9811C951EB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0957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DAFF045-3A26-53FC-A93E-700CE7735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E668C32-BA19-9F56-091E-BEDBDF60D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5BC2FB-FA69-DB41-F1ED-AA69F0BA6F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240F5-E68B-4580-919C-45FBCA0B0004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CBDDD8-E09C-0626-6178-0CCE66DC92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CCBACD9-D216-2C82-EC3F-8E024DAD4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13FB7-9EED-46AD-B994-9811C951EB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0452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B3C1D0-73AA-A21B-6B0A-28CA3D1D86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85216"/>
            <a:ext cx="9144000" cy="1856232"/>
          </a:xfrm>
        </p:spPr>
        <p:txBody>
          <a:bodyPr/>
          <a:lstStyle/>
          <a:p>
            <a:r>
              <a:rPr lang="fr-FR" b="1" dirty="0"/>
              <a:t>Hilarant, mais pas seulement…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15F6E3E-42F2-8F44-9EE0-1A466A209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3309" y="2539158"/>
            <a:ext cx="5811061" cy="322942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45D0821-08E4-7202-57AF-BF46A6473EBB}"/>
              </a:ext>
            </a:extLst>
          </p:cNvPr>
          <p:cNvSpPr txBox="1"/>
          <p:nvPr/>
        </p:nvSpPr>
        <p:spPr>
          <a:xfrm>
            <a:off x="722376" y="6272784"/>
            <a:ext cx="420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Ateliers de </a:t>
            </a:r>
            <a:r>
              <a:rPr lang="fr-FR" dirty="0" err="1"/>
              <a:t>Neuroradio</a:t>
            </a:r>
            <a:r>
              <a:rPr lang="fr-FR" dirty="0"/>
              <a:t> NICE MAI 2026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D0A3E32-9836-9E61-1CA2-E37509B36F46}"/>
              </a:ext>
            </a:extLst>
          </p:cNvPr>
          <p:cNvSpPr txBox="1"/>
          <p:nvPr/>
        </p:nvSpPr>
        <p:spPr>
          <a:xfrm>
            <a:off x="8970264" y="6272784"/>
            <a:ext cx="263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Dr MC LELAURIN Ajaccio</a:t>
            </a:r>
          </a:p>
        </p:txBody>
      </p:sp>
    </p:spTree>
    <p:extLst>
      <p:ext uri="{BB962C8B-B14F-4D97-AF65-F5344CB8AC3E}">
        <p14:creationId xmlns:p14="http://schemas.microsoft.com/office/powerpoint/2010/main" val="3135352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83CD16-FF04-47F7-0946-D57F6C79F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/>
              <a:t>CLOCCs</a:t>
            </a:r>
            <a:br>
              <a:rPr lang="fr-FR" dirty="0"/>
            </a:br>
            <a:r>
              <a:rPr lang="fr-FR" dirty="0" err="1"/>
              <a:t>Cytotxic</a:t>
            </a:r>
            <a:r>
              <a:rPr lang="fr-FR" dirty="0"/>
              <a:t> </a:t>
            </a:r>
            <a:r>
              <a:rPr lang="fr-FR" dirty="0" err="1"/>
              <a:t>Lesion</a:t>
            </a:r>
            <a:r>
              <a:rPr lang="fr-FR" dirty="0"/>
              <a:t> of Corpus </a:t>
            </a:r>
            <a:r>
              <a:rPr lang="fr-FR" dirty="0" err="1"/>
              <a:t>Callosum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132552-6224-5835-8568-887093E04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fr-FR" sz="4300" dirty="0"/>
              <a:t>Il s'agit de lésions du splénium du corps calleux liées à un </a:t>
            </a:r>
            <a:r>
              <a:rPr lang="fr-FR" sz="4300" dirty="0" err="1"/>
              <a:t>oedème</a:t>
            </a:r>
            <a:r>
              <a:rPr lang="fr-FR" sz="4300" dirty="0"/>
              <a:t> cytotoxique et la plupart du temps réversibles.</a:t>
            </a:r>
          </a:p>
          <a:p>
            <a:r>
              <a:rPr lang="fr-FR" sz="4300" dirty="0"/>
              <a:t>Le modèle actuel comprend:</a:t>
            </a:r>
          </a:p>
          <a:p>
            <a:pPr marL="0" indent="0">
              <a:buNone/>
            </a:pPr>
            <a:r>
              <a:rPr lang="fr-FR" sz="4300" dirty="0"/>
              <a:t>     - une </a:t>
            </a:r>
            <a:r>
              <a:rPr lang="fr-FR" sz="4300" dirty="0" err="1"/>
              <a:t>cytokinopathie</a:t>
            </a:r>
            <a:r>
              <a:rPr lang="fr-FR" sz="4300" dirty="0"/>
              <a:t> inflammatoire</a:t>
            </a:r>
          </a:p>
          <a:p>
            <a:pPr marL="0" indent="0">
              <a:buNone/>
            </a:pPr>
            <a:r>
              <a:rPr lang="fr-FR" sz="4300" dirty="0"/>
              <a:t>     - des libérations importantes de glutamate dans l'espace-extracellulaire</a:t>
            </a:r>
          </a:p>
          <a:p>
            <a:pPr marL="0" indent="0">
              <a:buNone/>
            </a:pPr>
            <a:r>
              <a:rPr lang="fr-FR" sz="4300" dirty="0"/>
              <a:t>     - le développement d'un œdème intra-cellulaire cytotoxique.</a:t>
            </a:r>
          </a:p>
          <a:p>
            <a:r>
              <a:rPr lang="fr-FR" sz="4300" dirty="0"/>
              <a:t>Le tropisme de ces lésions s'explique par la grande densité en récepteurs du glutamate situés dans le splénium.</a:t>
            </a:r>
          </a:p>
          <a:p>
            <a:r>
              <a:rPr lang="fr-FR" sz="4300" dirty="0"/>
              <a:t>C'est une lésion épiphénomène d'une étiologie à rechercher par l'étude du contexte clinique ou l'IRM:</a:t>
            </a:r>
          </a:p>
          <a:p>
            <a:pPr marL="0" indent="0">
              <a:buNone/>
            </a:pPr>
            <a:r>
              <a:rPr lang="fr-FR" sz="4300" dirty="0"/>
              <a:t>     - crises épileptiques, traitements anti épileptiques,</a:t>
            </a:r>
          </a:p>
          <a:p>
            <a:pPr marL="0" indent="0">
              <a:buNone/>
            </a:pPr>
            <a:r>
              <a:rPr lang="fr-FR" sz="4300" dirty="0"/>
              <a:t>     - infectieuse (encéphalite virale le plus souvent, mais aussi bactérienne et parasitaire)</a:t>
            </a:r>
          </a:p>
          <a:p>
            <a:pPr marL="0" indent="0">
              <a:buNone/>
            </a:pPr>
            <a:r>
              <a:rPr lang="fr-FR" sz="4300" dirty="0"/>
              <a:t>     - métabolique: hypoglycémie, </a:t>
            </a:r>
            <a:r>
              <a:rPr lang="fr-FR" sz="4300" dirty="0" err="1"/>
              <a:t>dysnatrémie</a:t>
            </a:r>
            <a:r>
              <a:rPr lang="fr-FR" sz="4300" dirty="0"/>
              <a:t>, encéphalopathie hépatique, </a:t>
            </a:r>
            <a:r>
              <a:rPr lang="fr-FR" sz="4300" dirty="0" err="1"/>
              <a:t>Marchiafava-Bignami</a:t>
            </a:r>
            <a:endParaRPr lang="fr-FR" sz="4300" dirty="0"/>
          </a:p>
          <a:p>
            <a:pPr marL="0" indent="0">
              <a:buNone/>
            </a:pPr>
            <a:r>
              <a:rPr lang="fr-FR" sz="4300" dirty="0"/>
              <a:t>     - hémorragie sous-arachnoïdienne</a:t>
            </a:r>
          </a:p>
          <a:p>
            <a:pPr marL="0" indent="0">
              <a:buNone/>
            </a:pPr>
            <a:r>
              <a:rPr lang="fr-FR" sz="4300" dirty="0"/>
              <a:t>     - traumatique (lésions axonales diffuses)</a:t>
            </a:r>
          </a:p>
          <a:p>
            <a:pPr marL="0" indent="0">
              <a:buNone/>
            </a:pPr>
            <a:r>
              <a:rPr lang="fr-FR" sz="4300" dirty="0"/>
              <a:t>     - tumorales (cérébrale OU médullaire)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1930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7F2EF1-FD39-208A-093C-D81173277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Clinique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DDECA9-0061-21ED-3248-EA8980494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La symptomatologie est hétérogène et inconstante:</a:t>
            </a:r>
          </a:p>
          <a:p>
            <a:pPr marL="0" indent="0">
              <a:buNone/>
            </a:pPr>
            <a:r>
              <a:rPr lang="fr-FR" dirty="0"/>
              <a:t>   - confusion</a:t>
            </a:r>
          </a:p>
          <a:p>
            <a:pPr marL="0" indent="0">
              <a:buNone/>
            </a:pPr>
            <a:r>
              <a:rPr lang="fr-FR" dirty="0"/>
              <a:t>   - syndrome de </a:t>
            </a:r>
            <a:r>
              <a:rPr lang="fr-FR" dirty="0" err="1"/>
              <a:t>dysconnexion</a:t>
            </a:r>
            <a:r>
              <a:rPr lang="fr-FR" dirty="0"/>
              <a:t> inter-</a:t>
            </a:r>
            <a:r>
              <a:rPr lang="fr-FR" dirty="0" err="1"/>
              <a:t>hémisphèrique</a:t>
            </a:r>
            <a:r>
              <a:rPr lang="fr-FR" dirty="0"/>
              <a:t>.</a:t>
            </a:r>
          </a:p>
          <a:p>
            <a:pPr marL="0" indent="0">
              <a:buNone/>
            </a:pPr>
            <a:r>
              <a:rPr lang="fr-FR" dirty="0"/>
              <a:t>   - symptômes liés à la pathologie sous-jacente.</a:t>
            </a:r>
          </a:p>
          <a:p>
            <a:r>
              <a:rPr lang="fr-FR" dirty="0"/>
              <a:t>Syndrome de </a:t>
            </a:r>
            <a:r>
              <a:rPr lang="fr-FR" dirty="0" err="1"/>
              <a:t>dysconnexion</a:t>
            </a:r>
            <a:r>
              <a:rPr lang="fr-FR" dirty="0"/>
              <a:t> inter-</a:t>
            </a:r>
            <a:r>
              <a:rPr lang="fr-FR" dirty="0" err="1"/>
              <a:t>hémisphèrique</a:t>
            </a:r>
            <a:r>
              <a:rPr lang="fr-FR" dirty="0"/>
              <a:t>:</a:t>
            </a:r>
          </a:p>
          <a:p>
            <a:pPr marL="0" indent="0">
              <a:buNone/>
            </a:pPr>
            <a:r>
              <a:rPr lang="fr-FR" dirty="0"/>
              <a:t>   - anomie visuelle/auditive/tactile gauche</a:t>
            </a:r>
          </a:p>
          <a:p>
            <a:pPr marL="0" indent="0">
              <a:buNone/>
            </a:pPr>
            <a:r>
              <a:rPr lang="fr-FR" dirty="0"/>
              <a:t>   - anomie olfactive droite</a:t>
            </a:r>
          </a:p>
          <a:p>
            <a:pPr marL="0" indent="0">
              <a:buNone/>
            </a:pPr>
            <a:r>
              <a:rPr lang="fr-FR" dirty="0"/>
              <a:t>   - main gauche étrangère, capricieuse, apraxie </a:t>
            </a:r>
            <a:r>
              <a:rPr lang="fr-FR" dirty="0" err="1"/>
              <a:t>diagonistique</a:t>
            </a:r>
            <a:r>
              <a:rPr lang="fr-FR" dirty="0"/>
              <a:t>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674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CD8974-9321-C1AB-77B3-E15E8736A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8187"/>
          </a:xfrm>
        </p:spPr>
        <p:txBody>
          <a:bodyPr/>
          <a:lstStyle/>
          <a:p>
            <a:r>
              <a:rPr lang="fr-FR" dirty="0"/>
              <a:t>Imagerie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52FCAD-91E3-B94E-F82A-D4E0E0073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3312"/>
            <a:ext cx="10515600" cy="5139563"/>
          </a:xfrm>
        </p:spPr>
        <p:txBody>
          <a:bodyPr>
            <a:normAutofit fontScale="55000" lnSpcReduction="20000"/>
          </a:bodyPr>
          <a:lstStyle/>
          <a:p>
            <a:r>
              <a:rPr lang="fr-FR" dirty="0"/>
              <a:t>Lésion du corps calleux typiquement:</a:t>
            </a:r>
          </a:p>
          <a:p>
            <a:pPr marL="0" indent="0">
              <a:buNone/>
            </a:pPr>
            <a:r>
              <a:rPr lang="fr-FR" dirty="0"/>
              <a:t>       - ronde/ovalaire, médiane au niveau du splénium</a:t>
            </a:r>
          </a:p>
          <a:p>
            <a:pPr marL="0" indent="0">
              <a:buNone/>
            </a:pPr>
            <a:r>
              <a:rPr lang="fr-FR" dirty="0"/>
              <a:t>       - hypersignal B1000 avec restriction de diffusion</a:t>
            </a:r>
          </a:p>
          <a:p>
            <a:pPr marL="0" indent="0">
              <a:buNone/>
            </a:pPr>
            <a:r>
              <a:rPr lang="fr-FR" dirty="0"/>
              <a:t>       - hypersignal FLAIR</a:t>
            </a:r>
          </a:p>
          <a:p>
            <a:pPr marL="0" indent="0">
              <a:buNone/>
            </a:pPr>
            <a:r>
              <a:rPr lang="fr-FR" dirty="0"/>
              <a:t>       - hyposignal T1</a:t>
            </a:r>
          </a:p>
          <a:p>
            <a:pPr marL="0" indent="0">
              <a:buNone/>
            </a:pPr>
            <a:r>
              <a:rPr lang="fr-FR" dirty="0"/>
              <a:t>       - sans prise de contraste</a:t>
            </a:r>
          </a:p>
          <a:p>
            <a:pPr marL="0" indent="0">
              <a:buNone/>
            </a:pPr>
            <a:r>
              <a:rPr lang="fr-FR" dirty="0"/>
              <a:t>       - classiquement réversible (mais pas toujours)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 3 formes de </a:t>
            </a:r>
            <a:r>
              <a:rPr lang="fr-FR" dirty="0" err="1"/>
              <a:t>CLOCCs</a:t>
            </a:r>
            <a:r>
              <a:rPr lang="fr-FR" dirty="0"/>
              <a:t>:</a:t>
            </a:r>
          </a:p>
          <a:p>
            <a:pPr marL="0" indent="0">
              <a:buNone/>
            </a:pPr>
            <a:r>
              <a:rPr lang="fr-FR" dirty="0"/>
              <a:t>      -   médiane (la forme classique)</a:t>
            </a:r>
          </a:p>
          <a:p>
            <a:pPr marL="0" indent="0">
              <a:buNone/>
            </a:pPr>
            <a:r>
              <a:rPr lang="fr-FR" dirty="0"/>
              <a:t>      -  à extension latérale sur le splénium (signe du boomerang)</a:t>
            </a:r>
          </a:p>
          <a:p>
            <a:pPr marL="0" indent="0">
              <a:buNone/>
            </a:pPr>
            <a:r>
              <a:rPr lang="fr-FR" dirty="0"/>
              <a:t>      -  à extension antérieure vers le corps et le genou du corps calleux.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Les lésions de </a:t>
            </a:r>
            <a:r>
              <a:rPr lang="fr-FR" dirty="0" err="1"/>
              <a:t>CLOCCs</a:t>
            </a:r>
            <a:r>
              <a:rPr lang="fr-FR" dirty="0"/>
              <a:t> sont la plupart du temps symétriques.</a:t>
            </a:r>
          </a:p>
          <a:p>
            <a:pPr marL="0" indent="0">
              <a:buNone/>
            </a:pPr>
            <a:r>
              <a:rPr lang="fr-FR" dirty="0"/>
              <a:t> </a:t>
            </a:r>
          </a:p>
          <a:p>
            <a:r>
              <a:rPr lang="fr-FR" dirty="0"/>
              <a:t>Le reste de l'étude IRM doit par ailleurs:</a:t>
            </a:r>
          </a:p>
          <a:p>
            <a:pPr marL="0" indent="0">
              <a:buNone/>
            </a:pPr>
            <a:r>
              <a:rPr lang="fr-FR" dirty="0"/>
              <a:t>       - éliminer une lésion ischémique (œdème cytotoxique sur un territoire vasculaire)</a:t>
            </a:r>
          </a:p>
          <a:p>
            <a:pPr marL="0" indent="0">
              <a:buNone/>
            </a:pPr>
            <a:r>
              <a:rPr lang="fr-FR" dirty="0"/>
              <a:t>       - en l'absence de contexte évocateur, rechercher des arguments pour une pathologie sous-jacente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0634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8B5A6E-D8B7-3037-7292-C68812BB4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3907"/>
          </a:xfrm>
        </p:spPr>
        <p:txBody>
          <a:bodyPr/>
          <a:lstStyle/>
          <a:p>
            <a:pPr algn="ctr"/>
            <a:r>
              <a:rPr lang="fr-FR" dirty="0"/>
              <a:t>DISCUSSION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53FCAC-67FB-4B2A-84C3-2EFF7C2B6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Origine probablement mixte du CLOCC’ Syndrome</a:t>
            </a:r>
          </a:p>
          <a:p>
            <a:pPr lvl="1"/>
            <a:r>
              <a:rPr lang="fr-FR" dirty="0"/>
              <a:t> Carence en B12 induite par le protoxyde d’azote</a:t>
            </a:r>
          </a:p>
          <a:p>
            <a:pPr lvl="1"/>
            <a:r>
              <a:rPr lang="fr-FR" dirty="0"/>
              <a:t> Carences vitaminiques liées à l’intoxication OH chronique</a:t>
            </a:r>
          </a:p>
          <a:p>
            <a:r>
              <a:rPr lang="fr-FR" dirty="0"/>
              <a:t>Question non élucidée car les dosages ont été effectués après la supplémentation</a:t>
            </a:r>
          </a:p>
          <a:p>
            <a:r>
              <a:rPr lang="fr-FR" dirty="0"/>
              <a:t> L’évolution favorable de la clinique et de l’imagerie après supplémentation vitaminique</a:t>
            </a:r>
          </a:p>
          <a:p>
            <a:pPr lvl="1"/>
            <a:r>
              <a:rPr lang="fr-FR" dirty="0"/>
              <a:t> peut faire pencher pour des lésions secondaires au protoxyde?</a:t>
            </a:r>
          </a:p>
          <a:p>
            <a:pPr lvl="1"/>
            <a:r>
              <a:rPr lang="fr-FR" dirty="0"/>
              <a:t> les lésions décrites dans le </a:t>
            </a:r>
            <a:r>
              <a:rPr lang="fr-FR" dirty="0" err="1"/>
              <a:t>Marchiafava</a:t>
            </a:r>
            <a:r>
              <a:rPr lang="fr-FR" dirty="0"/>
              <a:t> </a:t>
            </a:r>
            <a:r>
              <a:rPr lang="fr-FR" dirty="0" err="1"/>
              <a:t>Bignami</a:t>
            </a:r>
            <a:r>
              <a:rPr lang="fr-FR" dirty="0"/>
              <a:t> sont plus étendues (genou du CC, cortex </a:t>
            </a:r>
            <a:r>
              <a:rPr lang="fr-FR" dirty="0" err="1"/>
              <a:t>frono</a:t>
            </a:r>
            <a:r>
              <a:rPr lang="fr-FR" dirty="0"/>
              <a:t>-pariétal, rehaussement lésionnel puis nécrose).</a:t>
            </a:r>
          </a:p>
          <a:p>
            <a:pPr marL="457200" lvl="1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0728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1B93B1-B0F8-892D-B434-2EFA9C3E0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sz="3200" dirty="0"/>
              <a:t>Merci de votre attention !</a:t>
            </a:r>
          </a:p>
        </p:txBody>
      </p:sp>
    </p:spTree>
    <p:extLst>
      <p:ext uri="{BB962C8B-B14F-4D97-AF65-F5344CB8AC3E}">
        <p14:creationId xmlns:p14="http://schemas.microsoft.com/office/powerpoint/2010/main" val="1239471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FC20B6-6C92-3627-2227-58B3F7822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patient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7F809B-60E2-57DA-AAA7-14FA7AF89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Homme de 49 ans admis aux urgences le 08/01, pas de signes de vie depuis 3 jours, ouverture de porte, inconscient au sol</a:t>
            </a:r>
          </a:p>
          <a:p>
            <a:r>
              <a:rPr lang="fr-FR" dirty="0"/>
              <a:t>Pas de signe d’ACR, </a:t>
            </a:r>
            <a:r>
              <a:rPr lang="fr-FR" dirty="0" err="1"/>
              <a:t>hypotherme</a:t>
            </a:r>
            <a:r>
              <a:rPr lang="fr-FR" dirty="0"/>
              <a:t>, hypotendu</a:t>
            </a:r>
          </a:p>
          <a:p>
            <a:r>
              <a:rPr lang="fr-FR" dirty="0"/>
              <a:t>Bouteilles d’alcool et cartouches de protoxyde d’azote</a:t>
            </a:r>
          </a:p>
          <a:p>
            <a:r>
              <a:rPr lang="fr-FR" dirty="0"/>
              <a:t>Test à l’</a:t>
            </a:r>
            <a:r>
              <a:rPr lang="fr-FR" dirty="0" err="1"/>
              <a:t>anexate</a:t>
            </a:r>
            <a:r>
              <a:rPr lang="fr-FR" dirty="0"/>
              <a:t> négatif</a:t>
            </a:r>
          </a:p>
          <a:p>
            <a:r>
              <a:rPr lang="fr-FR" dirty="0"/>
              <a:t>Pneumopathie d’inhalation, rhabdomyolyse et IRA</a:t>
            </a:r>
          </a:p>
          <a:p>
            <a:r>
              <a:rPr lang="fr-FR" dirty="0"/>
              <a:t>Dosages vitaminiques effectués mais après supplémentation</a:t>
            </a: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68666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7AE29E-91AD-522A-51E8-D63B08E90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L’imagerie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44F679-6F53-92DF-2ADC-2FDFE3E87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Premier bilan le 9 janvier à 16h scanner cérébral et </a:t>
            </a:r>
            <a:r>
              <a:rPr lang="fr-FR" dirty="0" err="1"/>
              <a:t>angio</a:t>
            </a:r>
            <a:r>
              <a:rPr lang="fr-FR" dirty="0"/>
              <a:t> scanner des TSA + angioscanner thoracique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34C136D-9B88-B658-7545-CAEA97728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679" y="2783157"/>
            <a:ext cx="3388033" cy="33153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C239169-CCE8-94EB-B0F1-358AB7DA1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475" y="2783157"/>
            <a:ext cx="3803514" cy="331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942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C0BB14-2E3B-6AD8-3ABF-A2B2887D9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8640"/>
            <a:ext cx="10515600" cy="5628323"/>
          </a:xfrm>
        </p:spPr>
        <p:txBody>
          <a:bodyPr/>
          <a:lstStyle/>
          <a:p>
            <a:r>
              <a:rPr lang="fr-FR" dirty="0"/>
              <a:t>IRM cérébrale le 12 janvier: mouvements choréiques, confusion, syndrome pyramidal. OH sévère, notion d’intoxication massive au protoxyde d’azote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D15289E-E9C2-D9B8-C7E7-60E3F61E1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712" y="1821950"/>
            <a:ext cx="4210042" cy="421004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8CBF856-EB77-AC49-1E81-6309BE806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3749" y="1821950"/>
            <a:ext cx="4210042" cy="424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965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F4F0C9B-6CBB-8B97-5279-988152F262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5354" y="1366235"/>
            <a:ext cx="3925261" cy="412553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482FA69-4374-2D4E-76FB-D2D47B78F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581" y="1366235"/>
            <a:ext cx="4165584" cy="412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08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299282-5A44-C4C6-776A-2A1086574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Contrôle le 28 janvier, J+20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3D2A511-4F88-EC4B-F420-34298F3E66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0610" y="1745552"/>
            <a:ext cx="4110059" cy="435133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12CAA76-D1D8-C572-91FE-9E761D127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501" y="1743786"/>
            <a:ext cx="419979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970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2EB9878C-0C0B-016F-9307-D301570975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64243" y="1062766"/>
            <a:ext cx="4031901" cy="449320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6E935BF-B8A2-3060-1A3E-315DE882CF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64309"/>
            <a:ext cx="4154424" cy="404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43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F9D80EF-76E9-9285-0F04-117B727CFB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5231" y="1103249"/>
            <a:ext cx="4198018" cy="435133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6D771E3-4615-93F8-8739-6B918B313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347" y="1103250"/>
            <a:ext cx="40942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81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2E2864-5032-B390-8E48-0F584EF3E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IRM médullaire et Scanner TAP normaux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802F1A-5193-DF33-C9D0-AD285AEF7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Contrôle le 20/02, J+ 33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7D19F40-3E5F-1585-7075-D838DF78E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101" y="2582067"/>
            <a:ext cx="3230467" cy="372983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8C88796-86B1-1528-D104-AE6674012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3039" y="2115393"/>
            <a:ext cx="3628790" cy="419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55254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A09D3F42-2FAD-43F0-92FA-1B3403D66FB8}"/>
</file>

<file path=customXml/itemProps2.xml><?xml version="1.0" encoding="utf-8"?>
<ds:datastoreItem xmlns:ds="http://schemas.openxmlformats.org/officeDocument/2006/customXml" ds:itemID="{96771D60-B001-4BA5-9C7B-89BB1D6A1AB1}"/>
</file>

<file path=customXml/itemProps3.xml><?xml version="1.0" encoding="utf-8"?>
<ds:datastoreItem xmlns:ds="http://schemas.openxmlformats.org/officeDocument/2006/customXml" ds:itemID="{335B0F84-C26D-4074-9125-FB3993213B6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573</Words>
  <Application>Microsoft Office PowerPoint</Application>
  <PresentationFormat>Grand écran</PresentationFormat>
  <Paragraphs>69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Thème Office</vt:lpstr>
      <vt:lpstr>Hilarant, mais pas seulement…</vt:lpstr>
      <vt:lpstr>Le patient</vt:lpstr>
      <vt:lpstr>L’imagerie</vt:lpstr>
      <vt:lpstr>Présentation PowerPoint</vt:lpstr>
      <vt:lpstr>Présentation PowerPoint</vt:lpstr>
      <vt:lpstr>Contrôle le 28 janvier, J+20</vt:lpstr>
      <vt:lpstr>Présentation PowerPoint</vt:lpstr>
      <vt:lpstr>Présentation PowerPoint</vt:lpstr>
      <vt:lpstr>IRM médullaire et Scanner TAP normaux</vt:lpstr>
      <vt:lpstr>CLOCCs Cytotxic Lesion of Corpus Callosum</vt:lpstr>
      <vt:lpstr>La Clinique</vt:lpstr>
      <vt:lpstr>Imagerie</vt:lpstr>
      <vt:lpstr>DISCUSSION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IPC IPC</dc:creator>
  <cp:lastModifiedBy>IPC IPC</cp:lastModifiedBy>
  <cp:revision>9</cp:revision>
  <dcterms:created xsi:type="dcterms:W3CDTF">2026-03-26T09:34:40Z</dcterms:created>
  <dcterms:modified xsi:type="dcterms:W3CDTF">2026-04-19T12:35:12Z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