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3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24.xml" ContentType="application/vnd.openxmlformats-officedocument.presentationml.slide+xml"/>
  <Override PartName="/ppt/slides/slide37.xml" ContentType="application/vnd.openxmlformats-officedocument.presentationml.slide+xml"/>
  <Override PartName="/ppt/slides/slide35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6.xml" ContentType="application/vnd.openxmlformats-officedocument.presentationml.slide+xml"/>
  <Override PartName="/ppt/slides/slide30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34.xml" ContentType="application/vnd.openxmlformats-officedocument.presentationml.slide+xml"/>
  <Override PartName="/ppt/slides/slide33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47"/>
  </p:notesMasterIdLst>
  <p:sldIdLst>
    <p:sldId id="256" r:id="rId2"/>
    <p:sldId id="257" r:id="rId3"/>
    <p:sldId id="261" r:id="rId4"/>
    <p:sldId id="306" r:id="rId5"/>
    <p:sldId id="307" r:id="rId6"/>
    <p:sldId id="308" r:id="rId7"/>
    <p:sldId id="260" r:id="rId8"/>
    <p:sldId id="298" r:id="rId9"/>
    <p:sldId id="263" r:id="rId10"/>
    <p:sldId id="265" r:id="rId11"/>
    <p:sldId id="266" r:id="rId12"/>
    <p:sldId id="267" r:id="rId13"/>
    <p:sldId id="268" r:id="rId14"/>
    <p:sldId id="304" r:id="rId15"/>
    <p:sldId id="270" r:id="rId16"/>
    <p:sldId id="271" r:id="rId17"/>
    <p:sldId id="275" r:id="rId18"/>
    <p:sldId id="279" r:id="rId19"/>
    <p:sldId id="301" r:id="rId20"/>
    <p:sldId id="296" r:id="rId21"/>
    <p:sldId id="303" r:id="rId22"/>
    <p:sldId id="297" r:id="rId23"/>
    <p:sldId id="302" r:id="rId24"/>
    <p:sldId id="269" r:id="rId25"/>
    <p:sldId id="292" r:id="rId26"/>
    <p:sldId id="272" r:id="rId27"/>
    <p:sldId id="276" r:id="rId28"/>
    <p:sldId id="295" r:id="rId29"/>
    <p:sldId id="280" r:id="rId30"/>
    <p:sldId id="293" r:id="rId31"/>
    <p:sldId id="282" r:id="rId32"/>
    <p:sldId id="283" r:id="rId33"/>
    <p:sldId id="291" r:id="rId34"/>
    <p:sldId id="284" r:id="rId35"/>
    <p:sldId id="287" r:id="rId36"/>
    <p:sldId id="288" r:id="rId37"/>
    <p:sldId id="289" r:id="rId38"/>
    <p:sldId id="285" r:id="rId39"/>
    <p:sldId id="290" r:id="rId40"/>
    <p:sldId id="274" r:id="rId41"/>
    <p:sldId id="294" r:id="rId42"/>
    <p:sldId id="277" r:id="rId43"/>
    <p:sldId id="278" r:id="rId44"/>
    <p:sldId id="299" r:id="rId45"/>
    <p:sldId id="305" r:id="rId4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082"/>
    <a:srgbClr val="B6A486"/>
    <a:srgbClr val="2260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1" autoAdjust="0"/>
    <p:restoredTop sz="94350"/>
  </p:normalViewPr>
  <p:slideViewPr>
    <p:cSldViewPr snapToGrid="0">
      <p:cViewPr varScale="1">
        <p:scale>
          <a:sx n="108" d="100"/>
          <a:sy n="108" d="100"/>
        </p:scale>
        <p:origin x="73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customXml" Target="../customXml/item2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EB70F1-990E-7A44-95C1-0EC46B2043C3}" type="datetimeFigureOut">
              <a:rPr lang="fr-FR" smtClean="0"/>
              <a:t>09/04/2026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7DCDB1-4530-7C48-B1A5-BEC7E864D6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4809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Dans une grande cohorte internationale de 111 patients avec mutations MT-ATP6/MT-ATP8, </a:t>
            </a:r>
            <a:r>
              <a:rPr lang="fr-FR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20% présentaient un début tardif</a:t>
            </a:r>
            <a:r>
              <a:rPr lang="fr-FR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(&gt;12 ans), avec un pronostic significativement meilleur que les formes infantiles ou pédiatriques. [1] Les cas à début adulte ont été rapportés, bien que le syndrome de Leigh se manifeste typiquement dans l'enfance.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7DCDB1-4530-7C48-B1A5-BEC7E864D647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928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A0274A-40F4-807D-4739-AF8B4011C1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999456F-CE1E-620C-CFAF-42DF320074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CC78E85-F115-6D78-D157-60F641373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5ED99-462E-C745-BC80-26E62A64EA9A}" type="datetime1">
              <a:rPr lang="fr-FR" smtClean="0"/>
              <a:t>09/04/2026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C7A6D33-0C5E-15F6-8E53-6E09DAAE2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C3CAF74-A3D1-4FBF-800D-2A5E9E690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190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89D66D-4B97-2FCF-5534-62973974D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616E400-1CF5-ED30-6FB3-66C26CD683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7ED8B45-4FE9-E2BF-F8F3-B49EE631A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9EEFF-1C41-724B-9025-7C2C04DA0D0E}" type="datetime1">
              <a:rPr lang="fr-FR" smtClean="0"/>
              <a:t>09/04/2026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976F0A1-DC91-E346-D6E3-3B80F6A2A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94E671A-C3CB-6756-6291-B3A952567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9085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E5B82B4-4B1F-6FF5-0162-8F389ADC21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E9220FF-01B5-9304-A394-FC53985F96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44CFF1A-4004-5210-520C-7CDF61FEA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C1D82-276B-FA4F-AB97-7C07F516811D}" type="datetime1">
              <a:rPr lang="fr-FR" smtClean="0"/>
              <a:t>09/04/2026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24F8928-0DA3-BEF6-D92F-01B3AE038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E8C1E90-65FD-2114-820C-D45B6EADF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3330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D06CF4-9C2A-235A-962D-6CE356652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8E9D7-4B19-BFF8-BD04-E0BC1E0D5A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E1A61C-E43D-AEC2-3B87-0ED9D4D2F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1CCED-58AB-7041-BBE9-93AD9629DC6D}" type="datetime1">
              <a:rPr lang="fr-FR" smtClean="0"/>
              <a:t>09/04/2026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8CF4DAE-14AA-ACA8-43E8-F67556DC1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194EFD-3BAB-7910-8363-B7EAAA134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9959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C65556-B74F-C993-3842-54FFDCB6F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011770E-A226-AC93-CF40-8BBD13710C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78ABA28-058B-D835-67B5-B4F260D3A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7388B-BE03-5544-B9F8-7F80C26FB114}" type="datetime1">
              <a:rPr lang="fr-FR" smtClean="0"/>
              <a:t>09/04/2026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7AC5D15-61DB-F9D6-C377-1AFD26BF9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9A744C6-55F0-1480-82A3-E736A6B96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9215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E73A2C-D235-497A-8AE4-710343D0D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5AC224-763D-7F2A-0860-96C6F0668E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2D16317-01F9-74CB-D171-D22BDB9C96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CD1C21B-9A9E-F637-FDF8-D5855983B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83C0F-1F95-6148-856E-8080C8469B34}" type="datetime1">
              <a:rPr lang="fr-FR" smtClean="0"/>
              <a:t>09/04/2026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AFDB5EA-199D-14F4-47E4-651AEA5F1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B4D5595-8D66-5E11-FB0E-DE665EBA5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908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99508F-83A9-B4AD-47FD-F9EEC3571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627FB7D-EB6D-3F5F-947E-2C5CFDF74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917F8B7-282B-764D-3177-35CCAD5F64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AE7B5D0-2717-66A1-1230-D4C40B9AE3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4607D5B-A9B1-4D32-62BE-D2B195A71C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2C751C5-4766-0EE0-86DD-EFDD2AF0A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FB404-ADF3-094B-8022-CF6C775A98B3}" type="datetime1">
              <a:rPr lang="fr-FR" smtClean="0"/>
              <a:t>09/04/2026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3760445-087F-61A8-55AB-FD3691ED7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AF4C34C-FDAA-0607-D171-6211206AD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663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02BBAC-9AEE-831D-CDC9-F95FC5F79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E7BB120-CF4C-BBCF-CFCE-3C4EBC3EE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CDEF4-4575-0842-BB5F-B41DA84348AF}" type="datetime1">
              <a:rPr lang="fr-FR" smtClean="0"/>
              <a:t>09/04/2026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1A50C34-CF51-8F6D-4153-EECD1A760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DEFC694-FD01-3B77-0CA1-4D081B428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3161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351CA9E8-3308-5534-22B7-05A795242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49F35-DE1B-554D-BACE-7BA8EAD1A32F}" type="datetime1">
              <a:rPr lang="fr-FR" smtClean="0"/>
              <a:t>09/04/2026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6DD7BB73-1F2B-D806-A0CC-61E008E28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0CF99D8-508C-1F6C-A3DF-672A47411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1754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D49469-3888-12B7-20C2-2DA9A1317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34BC9BF-2FC2-0822-B08A-6A53559DF6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68FE5DA-68AF-290F-885E-A8D8A95EC5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47988E9-8C0A-52EE-7583-CF0F84B9F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E331C-204D-4740-9CD5-203D4462283E}" type="datetime1">
              <a:rPr lang="fr-FR" smtClean="0"/>
              <a:t>09/04/2026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0E13DF0-574B-894B-DB8E-54946B7FD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2D5EF81-1CC4-905D-3594-979A8BC88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5518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42F580-A759-2A40-BC25-F3BC11C4D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C494825-429E-388F-F3CB-5DFC909A7F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9DC44C8-915B-2633-EAA7-AA2871C675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B4DF2E8-AE30-343E-B077-C78138F0B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E76A-D27E-4646-9F30-DBD1B975E951}" type="datetime1">
              <a:rPr lang="fr-FR" smtClean="0"/>
              <a:t>09/04/2026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04ADF1B-5AE2-A674-A4DC-40EA5F955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D86CB13-F279-4FB0-88D4-BC74CB5E9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4478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39056AF-4B50-75BA-CFA0-844D97BB7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66221FF-42AA-519A-F37D-A09B6A668D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476234A-EA02-85E3-5C86-254DD9A6CB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E75B93-F962-934A-A6F1-372731983C1C}" type="datetime1">
              <a:rPr lang="fr-FR" smtClean="0"/>
              <a:t>09/04/2026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EC8BDA-0E3A-D30E-B903-6695299D85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055FA7E-D01F-90F1-87E5-D0B3793B65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9832E8C-B807-8849-AC38-AEED7565E3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1368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8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10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E8D8963-B882-EB99-52AF-68F3B50D5C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8" y="643467"/>
            <a:ext cx="4620584" cy="4567137"/>
          </a:xfrm>
        </p:spPr>
        <p:txBody>
          <a:bodyPr>
            <a:normAutofit/>
          </a:bodyPr>
          <a:lstStyle/>
          <a:p>
            <a:pPr algn="l"/>
            <a:r>
              <a:rPr lang="fr-FR" sz="4400"/>
              <a:t>Le koala sign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5850FB1-17AC-4A3F-CF8E-75ED2E85E6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7" y="5277684"/>
            <a:ext cx="4620584" cy="775494"/>
          </a:xfrm>
        </p:spPr>
        <p:txBody>
          <a:bodyPr>
            <a:normAutofit/>
          </a:bodyPr>
          <a:lstStyle/>
          <a:p>
            <a:pPr algn="l"/>
            <a:r>
              <a:rPr lang="fr-FR" sz="2000"/>
              <a:t>Augustin Lecler</a:t>
            </a:r>
          </a:p>
          <a:p>
            <a:pPr algn="l"/>
            <a:r>
              <a:rPr lang="fr-FR" sz="2000"/>
              <a:t>FOR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7829294-9059-ACA1-4C84-08904DA4572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509" r="18671"/>
          <a:stretch>
            <a:fillRect/>
          </a:stretch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1644628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0D6585-A300-3E3E-A4CC-70AAE346FA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A289D009-C82B-FB4E-A159-8A1B1B7D5C75}"/>
              </a:ext>
            </a:extLst>
          </p:cNvPr>
          <p:cNvSpPr txBox="1"/>
          <p:nvPr/>
        </p:nvSpPr>
        <p:spPr>
          <a:xfrm>
            <a:off x="-1" y="0"/>
            <a:ext cx="4014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2. Hospitalisation en neurologie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8CB986B-E7DA-E6F2-D86A-672E9180E2E0}"/>
              </a:ext>
            </a:extLst>
          </p:cNvPr>
          <p:cNvSpPr txBox="1"/>
          <p:nvPr/>
        </p:nvSpPr>
        <p:spPr>
          <a:xfrm>
            <a:off x="2043113" y="883682"/>
            <a:ext cx="94869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solidFill>
                  <a:srgbClr val="22609A"/>
                </a:solidFill>
              </a:rPr>
              <a:t>Recherches d’une cause dysimmune, tumorale et d’une hémopathie :</a:t>
            </a:r>
            <a:endParaRPr lang="fr-FR" b="1" dirty="0">
              <a:solidFill>
                <a:srgbClr val="22609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Bilan auto-immun dans le sang négatif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Recherche d’anticorps anti-</a:t>
            </a:r>
            <a:r>
              <a:rPr lang="fr-FR" dirty="0" err="1"/>
              <a:t>onconeuronaux</a:t>
            </a:r>
            <a:r>
              <a:rPr lang="fr-FR" dirty="0"/>
              <a:t> dans le sang et le LCR négative (dont les anticorps anti-DR2)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Immunophénotypage sanguin et du LCR normaux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r>
              <a:rPr lang="fr-FR" i="1" dirty="0"/>
              <a:t>Dans le LCR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Absence de synthèse intrathécale de bandes </a:t>
            </a:r>
            <a:r>
              <a:rPr lang="fr-FR" dirty="0" err="1"/>
              <a:t>oligoclonales</a:t>
            </a:r>
            <a:r>
              <a:rPr lang="fr-FR" dirty="0"/>
              <a:t>, index kappa à 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IL-6 5.4pg/ml, IL-10 indosable (à deux reprises)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Immunophénotypage : normal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Clonalité : doute sur population B monoclonale et clone </a:t>
            </a:r>
            <a:r>
              <a:rPr lang="fr-FR" dirty="0" err="1"/>
              <a:t>T</a:t>
            </a:r>
            <a:r>
              <a:rPr lang="fr-FR" dirty="0"/>
              <a:t> très minoritaire, recontrôlée sans anomalie et </a:t>
            </a:r>
            <a:r>
              <a:rPr lang="fr-FR" i="1" dirty="0"/>
              <a:t>MYD88 </a:t>
            </a:r>
            <a:r>
              <a:rPr lang="fr-FR" dirty="0"/>
              <a:t>négative.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Anatomopathologie normale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1DBFC19-6258-53C7-8E76-C7CE9E95A5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6005" t="65677" r="33333" b="20142"/>
          <a:stretch>
            <a:fillRect/>
          </a:stretch>
        </p:blipFill>
        <p:spPr>
          <a:xfrm>
            <a:off x="499015" y="733843"/>
            <a:ext cx="1268146" cy="1180682"/>
          </a:xfrm>
          <a:prstGeom prst="rect">
            <a:avLst/>
          </a:prstGeom>
        </p:spPr>
      </p:pic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39A9312-AE31-134B-1180-335F68D49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5986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F581D-E804-9049-B184-FE055EB81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84E23209-E20E-CB72-5875-1509F8DFFFFD}"/>
              </a:ext>
            </a:extLst>
          </p:cNvPr>
          <p:cNvSpPr txBox="1"/>
          <p:nvPr/>
        </p:nvSpPr>
        <p:spPr>
          <a:xfrm>
            <a:off x="-1" y="0"/>
            <a:ext cx="4014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2. Hospitalisation en neurologie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E10B536-C060-B101-9E82-F9D79AAC5C01}"/>
              </a:ext>
            </a:extLst>
          </p:cNvPr>
          <p:cNvSpPr txBox="1"/>
          <p:nvPr/>
        </p:nvSpPr>
        <p:spPr>
          <a:xfrm>
            <a:off x="2043113" y="883682"/>
            <a:ext cx="9486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solidFill>
                  <a:srgbClr val="22609A"/>
                </a:solidFill>
              </a:rPr>
              <a:t>Autres hypothèses :</a:t>
            </a:r>
            <a:endParaRPr lang="fr-FR" b="1" dirty="0">
              <a:solidFill>
                <a:srgbClr val="22609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Vasculaire : pas de thrombose veineuse cérébrale profonde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Toxiques/poisons : recherche négative dans le sang et les urines, cheveux en cours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A99A146-85A8-00E7-2A68-29DA04E174B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8468" t="31527" r="10870" b="54292"/>
          <a:stretch>
            <a:fillRect/>
          </a:stretch>
        </p:blipFill>
        <p:spPr>
          <a:xfrm>
            <a:off x="499015" y="733843"/>
            <a:ext cx="1268146" cy="118068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4866E19-8D6C-1D84-A23F-AB3B13E06988}"/>
              </a:ext>
            </a:extLst>
          </p:cNvPr>
          <p:cNvSpPr txBox="1"/>
          <p:nvPr/>
        </p:nvSpPr>
        <p:spPr>
          <a:xfrm>
            <a:off x="2007392" y="2505671"/>
            <a:ext cx="94869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solidFill>
                  <a:srgbClr val="22609A"/>
                </a:solidFill>
              </a:rPr>
              <a:t>Autres examens :</a:t>
            </a:r>
            <a:endParaRPr lang="fr-FR" b="1" dirty="0">
              <a:solidFill>
                <a:srgbClr val="22609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IRM de contrôle à deux 2 semaines : strictement superposable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Bilan ophtalmologique, ORL, cardiaque sans anomalie.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Absence de diabète.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ENMG : neuropathie axonale sensitive peu sévère.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B7A04B75-A1D9-90CE-E29E-426E92E77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13141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FC2293-A90F-4E40-6F14-6A8B138AD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D94A441D-D6C1-E1A1-66AE-98905C85B8C3}"/>
              </a:ext>
            </a:extLst>
          </p:cNvPr>
          <p:cNvSpPr txBox="1"/>
          <p:nvPr/>
        </p:nvSpPr>
        <p:spPr>
          <a:xfrm>
            <a:off x="-1" y="0"/>
            <a:ext cx="4014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2. Hospitalisation en neurologie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D32B00E-FCB2-F163-EB01-EC0191864140}"/>
              </a:ext>
            </a:extLst>
          </p:cNvPr>
          <p:cNvSpPr txBox="1"/>
          <p:nvPr/>
        </p:nvSpPr>
        <p:spPr>
          <a:xfrm>
            <a:off x="2043113" y="883682"/>
            <a:ext cx="94869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solidFill>
                  <a:srgbClr val="22609A"/>
                </a:solidFill>
              </a:rPr>
              <a:t>Recherche d’une cause métabolique :</a:t>
            </a:r>
            <a:endParaRPr lang="fr-FR" b="1" dirty="0">
              <a:solidFill>
                <a:srgbClr val="22609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Ammoniémie, </a:t>
            </a:r>
            <a:r>
              <a:rPr lang="fr-FR" dirty="0" err="1"/>
              <a:t>lactactémie</a:t>
            </a:r>
            <a:r>
              <a:rPr lang="fr-FR" dirty="0"/>
              <a:t> et </a:t>
            </a:r>
            <a:r>
              <a:rPr lang="fr-FR" dirty="0" err="1"/>
              <a:t>pyruvatémie</a:t>
            </a:r>
            <a:r>
              <a:rPr lang="fr-FR" dirty="0"/>
              <a:t> normale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Lactatorrachie normale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Pas d’anomalie de la vitamine B12 et de son métabolisme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AFP normale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Pas de déficit en </a:t>
            </a:r>
            <a:r>
              <a:rPr lang="fr-FR" dirty="0" err="1"/>
              <a:t>galactosylcéramidase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/>
              <a:t>Arylsulphatase</a:t>
            </a:r>
            <a:r>
              <a:rPr lang="fr-FR" dirty="0"/>
              <a:t> normale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Porphyrines urinaires normales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Chromatographie des acides aminés dans le sang et le LCR normale.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Chromatographie des acides organiques dans les urines : augmentation modérée et isolée de l’acide succinique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Profil des neurotransmetteurs (LCR) : diminution 5-HIAA et HVA, secondaire, absence d’élévation des </a:t>
            </a:r>
            <a:r>
              <a:rPr lang="fr-FR" dirty="0" err="1"/>
              <a:t>néoptérines</a:t>
            </a:r>
            <a:r>
              <a:rPr lang="fr-FR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 Panel mitochondrial en cours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123A6F64-8254-F226-18DE-6664715237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5594" t="9329" r="8550" b="69735"/>
          <a:stretch>
            <a:fillRect/>
          </a:stretch>
        </p:blipFill>
        <p:spPr>
          <a:xfrm>
            <a:off x="157163" y="642938"/>
            <a:ext cx="1885950" cy="1743074"/>
          </a:xfrm>
          <a:prstGeom prst="rect">
            <a:avLst/>
          </a:prstGeom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37C30E8-1C78-AC04-FB34-680ACD169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14686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B409E7-9719-C2BE-D13B-E25DDC52D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54402A52-9396-DA2F-6897-10F05EBED311}"/>
              </a:ext>
            </a:extLst>
          </p:cNvPr>
          <p:cNvSpPr txBox="1"/>
          <p:nvPr/>
        </p:nvSpPr>
        <p:spPr>
          <a:xfrm>
            <a:off x="-1" y="0"/>
            <a:ext cx="4014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2. Hospitalisation en neurologie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A7BD3C1-38DC-F454-D489-0BB2CA564D71}"/>
              </a:ext>
            </a:extLst>
          </p:cNvPr>
          <p:cNvSpPr txBox="1"/>
          <p:nvPr/>
        </p:nvSpPr>
        <p:spPr>
          <a:xfrm>
            <a:off x="2043113" y="883682"/>
            <a:ext cx="9486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solidFill>
                  <a:srgbClr val="22609A"/>
                </a:solidFill>
              </a:rPr>
              <a:t>Recherche d’une cause métabolique :</a:t>
            </a:r>
            <a:endParaRPr lang="fr-FR" b="1" dirty="0">
              <a:solidFill>
                <a:srgbClr val="22609A"/>
              </a:solidFill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E6ED2951-6E92-FD3D-CDCD-CC67799ED82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5594" t="9329" r="8550" b="69735"/>
          <a:stretch>
            <a:fillRect/>
          </a:stretch>
        </p:blipFill>
        <p:spPr>
          <a:xfrm>
            <a:off x="157163" y="642938"/>
            <a:ext cx="1885950" cy="174307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268E56D-583D-287D-017B-E59F304AAB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7413" y="1657348"/>
            <a:ext cx="8454976" cy="3100389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DCD7A40-78F4-E967-5C67-50F1C27E6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5126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B2E01A-D6BE-EA73-7923-0CC8F4AF92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82132E7-4168-A6D9-1D1B-01A0A33F8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Vos hypothèses diagnostiques ?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131C9D0-8DCE-6429-8BBD-984C55ABAD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2492" y="1060662"/>
            <a:ext cx="5536001" cy="4677922"/>
          </a:xfrm>
          <a:prstGeom prst="rect">
            <a:avLst/>
          </a:prstGeom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0C7018E-FD7C-F9D4-3537-0B5380A07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187174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9832E8C-B807-8849-AC38-AEED7565E3DD}" type="slidenum">
              <a:rPr lang="en-US" smtClean="0">
                <a:solidFill>
                  <a:schemeClr val="tx1">
                    <a:tint val="75000"/>
                  </a:schemeClr>
                </a:solidFill>
              </a:rPr>
              <a:pPr>
                <a:spcAft>
                  <a:spcPts val="600"/>
                </a:spcAft>
              </a:pPr>
              <a:t>14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3375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6DC42-7724-3F63-E176-DE168422D0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D6AFE3B5-0BD4-E917-B9DB-7221F8EAEDB4}"/>
              </a:ext>
            </a:extLst>
          </p:cNvPr>
          <p:cNvSpPr txBox="1"/>
          <p:nvPr/>
        </p:nvSpPr>
        <p:spPr>
          <a:xfrm>
            <a:off x="-1" y="0"/>
            <a:ext cx="4014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2. Hospitalisation en neurologie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F7909D0-2DF6-DAED-2BB0-195D9C529C80}"/>
              </a:ext>
            </a:extLst>
          </p:cNvPr>
          <p:cNvSpPr txBox="1"/>
          <p:nvPr/>
        </p:nvSpPr>
        <p:spPr>
          <a:xfrm>
            <a:off x="649273" y="631423"/>
            <a:ext cx="107767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u="sng">
                <a:solidFill>
                  <a:srgbClr val="22609A"/>
                </a:solidFill>
              </a:rPr>
              <a:t>Diagnostic :</a:t>
            </a:r>
            <a:r>
              <a:rPr lang="fr-FR" sz="4000">
                <a:solidFill>
                  <a:srgbClr val="22609A"/>
                </a:solidFill>
              </a:rPr>
              <a:t> </a:t>
            </a:r>
            <a:r>
              <a:rPr lang="fr-FR" sz="4000" dirty="0">
                <a:solidFill>
                  <a:srgbClr val="22609A"/>
                </a:solidFill>
              </a:rPr>
              <a:t>Adrénoleucodystrophie liée à l’X</a:t>
            </a:r>
            <a:endParaRPr lang="fr-FR" sz="4000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5D01396A-1245-95B5-A2E4-EA9C688389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2237" y="1657348"/>
            <a:ext cx="7772400" cy="4569229"/>
          </a:xfrm>
          <a:prstGeom prst="rect">
            <a:avLst/>
          </a:prstGeom>
        </p:spPr>
      </p:pic>
      <p:sp>
        <p:nvSpPr>
          <p:cNvPr id="15" name="Espace réservé du numéro de diapositive 14">
            <a:extLst>
              <a:ext uri="{FF2B5EF4-FFF2-40B4-BE49-F238E27FC236}">
                <a16:creationId xmlns:a16="http://schemas.microsoft.com/office/drawing/2014/main" id="{4B822223-AE1B-CD28-7F58-48C179DB9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65262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E2F1C-5BA2-22D1-5594-EE8A9EDCA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6739F77B-DE9A-6E2A-9C50-5CBC3316E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16</a:t>
            </a:fld>
            <a:endParaRPr lang="fr-FR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E10EDB1-4C62-49C2-45A2-2C9AB659AF0D}"/>
              </a:ext>
            </a:extLst>
          </p:cNvPr>
          <p:cNvSpPr/>
          <p:nvPr/>
        </p:nvSpPr>
        <p:spPr>
          <a:xfrm>
            <a:off x="642937" y="987982"/>
            <a:ext cx="2300288" cy="514350"/>
          </a:xfrm>
          <a:prstGeom prst="roundRect">
            <a:avLst/>
          </a:prstGeom>
          <a:solidFill>
            <a:srgbClr val="B6A486">
              <a:alpha val="25098"/>
            </a:srgbClr>
          </a:solidFill>
          <a:ln>
            <a:solidFill>
              <a:srgbClr val="2260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22609A"/>
                </a:solidFill>
              </a:rPr>
              <a:t>Description originale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82BD346-8726-17DD-AEFF-69861A39C9AE}"/>
              </a:ext>
            </a:extLst>
          </p:cNvPr>
          <p:cNvSpPr txBox="1"/>
          <p:nvPr/>
        </p:nvSpPr>
        <p:spPr>
          <a:xfrm>
            <a:off x="0" y="6581001"/>
            <a:ext cx="43266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i="1" dirty="0">
                <a:solidFill>
                  <a:schemeClr val="tx2"/>
                </a:solidFill>
              </a:rPr>
              <a:t>Powers JM, et al. Am J </a:t>
            </a:r>
            <a:r>
              <a:rPr lang="fr-FR" sz="1000" i="1" dirty="0" err="1">
                <a:solidFill>
                  <a:schemeClr val="tx2"/>
                </a:solidFill>
              </a:rPr>
              <a:t>Pathol</a:t>
            </a:r>
            <a:r>
              <a:rPr lang="fr-FR" sz="1000" i="1" dirty="0">
                <a:solidFill>
                  <a:schemeClr val="tx2"/>
                </a:solidFill>
              </a:rPr>
              <a:t>. 1974 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23AA44E-97A6-EEB7-654D-0249C4DEA26A}"/>
              </a:ext>
            </a:extLst>
          </p:cNvPr>
          <p:cNvSpPr/>
          <p:nvPr/>
        </p:nvSpPr>
        <p:spPr>
          <a:xfrm>
            <a:off x="3352798" y="987982"/>
            <a:ext cx="7862889" cy="1258508"/>
          </a:xfrm>
          <a:prstGeom prst="roundRect">
            <a:avLst/>
          </a:prstGeom>
          <a:noFill/>
          <a:ln>
            <a:solidFill>
              <a:srgbClr val="2260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22609A"/>
                </a:solidFill>
              </a:rPr>
              <a:t>Anomalies de la substance </a:t>
            </a:r>
            <a:r>
              <a:rPr lang="fr-FR" sz="1400" b="1" dirty="0">
                <a:solidFill>
                  <a:srgbClr val="22609A"/>
                </a:solidFill>
              </a:rPr>
              <a:t>blanche</a:t>
            </a:r>
            <a:r>
              <a:rPr lang="fr-FR" sz="1400" dirty="0">
                <a:solidFill>
                  <a:srgbClr val="22609A"/>
                </a:solidFill>
              </a:rPr>
              <a:t> associées à une </a:t>
            </a:r>
            <a:r>
              <a:rPr lang="fr-FR" sz="1400" b="1" dirty="0">
                <a:solidFill>
                  <a:srgbClr val="22609A"/>
                </a:solidFill>
              </a:rPr>
              <a:t>insuffisance</a:t>
            </a:r>
            <a:r>
              <a:rPr lang="fr-FR" sz="1400" dirty="0">
                <a:solidFill>
                  <a:srgbClr val="22609A"/>
                </a:solidFill>
              </a:rPr>
              <a:t> </a:t>
            </a:r>
            <a:r>
              <a:rPr lang="fr-FR" sz="1400" b="1" dirty="0">
                <a:solidFill>
                  <a:srgbClr val="22609A"/>
                </a:solidFill>
              </a:rPr>
              <a:t>surrénalienne</a:t>
            </a:r>
            <a:r>
              <a:rPr lang="fr-FR" sz="1400" dirty="0">
                <a:solidFill>
                  <a:srgbClr val="22609A"/>
                </a:solidFill>
              </a:rPr>
              <a:t> chez des </a:t>
            </a:r>
            <a:r>
              <a:rPr lang="fr-FR" sz="1400" b="1" dirty="0">
                <a:solidFill>
                  <a:srgbClr val="22609A"/>
                </a:solidFill>
              </a:rPr>
              <a:t>garçons</a:t>
            </a:r>
            <a:r>
              <a:rPr lang="fr-FR" sz="1400" dirty="0">
                <a:solidFill>
                  <a:srgbClr val="22609A"/>
                </a:solidFill>
              </a:rPr>
              <a:t> de moins de 10 ans (1897).</a:t>
            </a:r>
          </a:p>
        </p:txBody>
      </p:sp>
    </p:spTree>
    <p:extLst>
      <p:ext uri="{BB962C8B-B14F-4D97-AF65-F5344CB8AC3E}">
        <p14:creationId xmlns:p14="http://schemas.microsoft.com/office/powerpoint/2010/main" val="31280005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209ED5-92D8-3A7A-FEFF-CC6A1AEFAF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6EB60284-8FD1-D619-E639-4C7493CB3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17</a:t>
            </a:fld>
            <a:endParaRPr lang="fr-FR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CA75BFB-D78E-8BE7-6ED6-6C4ABC5CB6A9}"/>
              </a:ext>
            </a:extLst>
          </p:cNvPr>
          <p:cNvSpPr/>
          <p:nvPr/>
        </p:nvSpPr>
        <p:spPr>
          <a:xfrm>
            <a:off x="642937" y="987982"/>
            <a:ext cx="2300288" cy="514350"/>
          </a:xfrm>
          <a:prstGeom prst="roundRect">
            <a:avLst/>
          </a:prstGeom>
          <a:solidFill>
            <a:srgbClr val="B6A486">
              <a:alpha val="25098"/>
            </a:srgbClr>
          </a:solidFill>
          <a:ln>
            <a:solidFill>
              <a:srgbClr val="2260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22609A"/>
                </a:solidFill>
              </a:rPr>
              <a:t>Description originale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5126D42-5ABD-123E-503B-B4D4CB351C73}"/>
              </a:ext>
            </a:extLst>
          </p:cNvPr>
          <p:cNvSpPr/>
          <p:nvPr/>
        </p:nvSpPr>
        <p:spPr>
          <a:xfrm>
            <a:off x="3352798" y="987982"/>
            <a:ext cx="7862889" cy="1258508"/>
          </a:xfrm>
          <a:prstGeom prst="roundRect">
            <a:avLst/>
          </a:prstGeom>
          <a:noFill/>
          <a:ln>
            <a:solidFill>
              <a:srgbClr val="2260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22609A"/>
                </a:solidFill>
              </a:rPr>
              <a:t>Anomalies de la substance </a:t>
            </a:r>
            <a:r>
              <a:rPr lang="fr-FR" sz="1400" b="1" dirty="0">
                <a:solidFill>
                  <a:srgbClr val="22609A"/>
                </a:solidFill>
              </a:rPr>
              <a:t>blanche</a:t>
            </a:r>
            <a:r>
              <a:rPr lang="fr-FR" sz="1400" dirty="0">
                <a:solidFill>
                  <a:srgbClr val="22609A"/>
                </a:solidFill>
              </a:rPr>
              <a:t> associées à une </a:t>
            </a:r>
            <a:r>
              <a:rPr lang="fr-FR" sz="1400" b="1" dirty="0">
                <a:solidFill>
                  <a:srgbClr val="22609A"/>
                </a:solidFill>
              </a:rPr>
              <a:t>insuffisance</a:t>
            </a:r>
            <a:r>
              <a:rPr lang="fr-FR" sz="1400" dirty="0">
                <a:solidFill>
                  <a:srgbClr val="22609A"/>
                </a:solidFill>
              </a:rPr>
              <a:t> </a:t>
            </a:r>
            <a:r>
              <a:rPr lang="fr-FR" sz="1400" b="1" dirty="0">
                <a:solidFill>
                  <a:srgbClr val="22609A"/>
                </a:solidFill>
              </a:rPr>
              <a:t>surrénalienne</a:t>
            </a:r>
            <a:r>
              <a:rPr lang="fr-FR" sz="1400" dirty="0">
                <a:solidFill>
                  <a:srgbClr val="22609A"/>
                </a:solidFill>
              </a:rPr>
              <a:t> chez des </a:t>
            </a:r>
            <a:r>
              <a:rPr lang="fr-FR" sz="1400" b="1" dirty="0">
                <a:solidFill>
                  <a:srgbClr val="22609A"/>
                </a:solidFill>
              </a:rPr>
              <a:t>garçons</a:t>
            </a:r>
            <a:r>
              <a:rPr lang="fr-FR" sz="1400" dirty="0">
                <a:solidFill>
                  <a:srgbClr val="22609A"/>
                </a:solidFill>
              </a:rPr>
              <a:t> de moins de 10 ans (1897).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22609A"/>
                </a:solidFill>
              </a:rPr>
              <a:t>Description en microscopie électronique d’</a:t>
            </a:r>
            <a:r>
              <a:rPr lang="fr-FR" sz="1400" b="1" dirty="0">
                <a:solidFill>
                  <a:srgbClr val="22609A"/>
                </a:solidFill>
              </a:rPr>
              <a:t>inclusions lamellaires lipidiques</a:t>
            </a:r>
            <a:r>
              <a:rPr lang="fr-FR" sz="1400" dirty="0">
                <a:solidFill>
                  <a:srgbClr val="22609A"/>
                </a:solidFill>
              </a:rPr>
              <a:t>, correspondant entre autres à des </a:t>
            </a:r>
            <a:r>
              <a:rPr lang="fr-FR" sz="1400" b="1" dirty="0">
                <a:solidFill>
                  <a:srgbClr val="22609A"/>
                </a:solidFill>
              </a:rPr>
              <a:t>acides gras à très longues chaines </a:t>
            </a:r>
            <a:r>
              <a:rPr lang="fr-FR" sz="1400" dirty="0">
                <a:solidFill>
                  <a:srgbClr val="22609A"/>
                </a:solidFill>
                <a:sym typeface="Wingdings" pitchFamily="2" charset="2"/>
              </a:rPr>
              <a:t> développement d’une signature diagnostic avec accumulation anormale d’</a:t>
            </a:r>
            <a:r>
              <a:rPr lang="fr-FR" sz="1400" b="1" dirty="0">
                <a:solidFill>
                  <a:srgbClr val="22609A"/>
                </a:solidFill>
                <a:sym typeface="Wingdings" pitchFamily="2" charset="2"/>
              </a:rPr>
              <a:t>acide hexacosanoïque </a:t>
            </a:r>
            <a:r>
              <a:rPr lang="fr-FR" sz="1400" dirty="0">
                <a:solidFill>
                  <a:srgbClr val="22609A"/>
                </a:solidFill>
                <a:sym typeface="Wingdings" pitchFamily="2" charset="2"/>
              </a:rPr>
              <a:t>(C26:0) (= acide cérotique).</a:t>
            </a:r>
            <a:endParaRPr lang="fr-FR" sz="1400" dirty="0">
              <a:solidFill>
                <a:srgbClr val="22609A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9D574F7-2578-582A-BE99-6867B47A1C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6233" y="3297818"/>
            <a:ext cx="3277567" cy="2481027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6F9C0514-0EEB-61A7-D3A8-FFFA74122BE4}"/>
              </a:ext>
            </a:extLst>
          </p:cNvPr>
          <p:cNvSpPr txBox="1"/>
          <p:nvPr/>
        </p:nvSpPr>
        <p:spPr>
          <a:xfrm>
            <a:off x="0" y="6581001"/>
            <a:ext cx="43266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i="1" dirty="0">
                <a:solidFill>
                  <a:schemeClr val="tx2"/>
                </a:solidFill>
              </a:rPr>
              <a:t>Powers JM, et al. Am J </a:t>
            </a:r>
            <a:r>
              <a:rPr lang="fr-FR" sz="1000" i="1" dirty="0" err="1">
                <a:solidFill>
                  <a:schemeClr val="tx2"/>
                </a:solidFill>
              </a:rPr>
              <a:t>Pathol</a:t>
            </a:r>
            <a:r>
              <a:rPr lang="fr-FR" sz="1000" i="1" dirty="0">
                <a:solidFill>
                  <a:schemeClr val="tx2"/>
                </a:solidFill>
              </a:rPr>
              <a:t>. 1974 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6A96E92-2F38-6485-D76D-FD929B45D17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044" t="4131"/>
          <a:stretch>
            <a:fillRect/>
          </a:stretch>
        </p:blipFill>
        <p:spPr>
          <a:xfrm>
            <a:off x="1308806" y="3297818"/>
            <a:ext cx="3439406" cy="2481027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E5342935-1F1E-E19F-591C-BB195EE5145E}"/>
              </a:ext>
            </a:extLst>
          </p:cNvPr>
          <p:cNvSpPr txBox="1"/>
          <p:nvPr/>
        </p:nvSpPr>
        <p:spPr>
          <a:xfrm>
            <a:off x="1308806" y="5736650"/>
            <a:ext cx="34394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900" i="1" dirty="0"/>
              <a:t>Section lobe frontal droit, perte important myéline dans le centre semi ovale (large flèche) et préservation des fibres en U (fine flèche). Intense inflammation périvasculaire (I) et astrocytose réactionnelle (As) au sein des zones démyélinisées.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6A31DCA-E725-E115-08A9-CF4DD123CA31}"/>
              </a:ext>
            </a:extLst>
          </p:cNvPr>
          <p:cNvSpPr txBox="1"/>
          <p:nvPr/>
        </p:nvSpPr>
        <p:spPr>
          <a:xfrm>
            <a:off x="8072843" y="5736650"/>
            <a:ext cx="319713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900" i="1" dirty="0"/>
              <a:t>Glande surrénalienne. Profils lamellaires lipidiques (LL) avec produits de réaction longitudinaux et transverses, vus aussi niveau de goutte lipidique (LD).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35A1D1B3-96AE-F19A-88C3-645A06206F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2421" y="3285703"/>
            <a:ext cx="1675286" cy="2493142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11880262-FBD0-11CB-F40D-0D62107FA3E3}"/>
              </a:ext>
            </a:extLst>
          </p:cNvPr>
          <p:cNvSpPr txBox="1"/>
          <p:nvPr/>
        </p:nvSpPr>
        <p:spPr>
          <a:xfrm>
            <a:off x="5630034" y="5757748"/>
            <a:ext cx="16752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900" i="1" dirty="0"/>
              <a:t>Biopsie de nerf sural. Le macrophage (MN) contient des débris (D), des profils lamellaires lipidiques (LL) et des mitochondries anormales (m).</a:t>
            </a:r>
          </a:p>
        </p:txBody>
      </p:sp>
    </p:spTree>
    <p:extLst>
      <p:ext uri="{BB962C8B-B14F-4D97-AF65-F5344CB8AC3E}">
        <p14:creationId xmlns:p14="http://schemas.microsoft.com/office/powerpoint/2010/main" val="32236153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6CF530-FC08-7FDE-4BE6-959AE6D08D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5DDB744D-1BC0-8369-98BE-0AFFB3978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18</a:t>
            </a:fld>
            <a:endParaRPr lang="fr-FR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A00FC45-A592-3765-47CF-86A9C518BB6D}"/>
              </a:ext>
            </a:extLst>
          </p:cNvPr>
          <p:cNvSpPr/>
          <p:nvPr/>
        </p:nvSpPr>
        <p:spPr>
          <a:xfrm>
            <a:off x="642937" y="987982"/>
            <a:ext cx="2300288" cy="514350"/>
          </a:xfrm>
          <a:prstGeom prst="roundRect">
            <a:avLst/>
          </a:prstGeom>
          <a:solidFill>
            <a:srgbClr val="B6A486">
              <a:alpha val="25098"/>
            </a:srgbClr>
          </a:solidFill>
          <a:ln>
            <a:solidFill>
              <a:srgbClr val="2260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rgbClr val="22609A"/>
                </a:solidFill>
              </a:rPr>
              <a:t>Description radio-clinique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D4C70FE-B1F8-A0B6-D70F-FF572A4D7DFB}"/>
              </a:ext>
            </a:extLst>
          </p:cNvPr>
          <p:cNvSpPr txBox="1"/>
          <p:nvPr/>
        </p:nvSpPr>
        <p:spPr>
          <a:xfrm>
            <a:off x="-1" y="6329272"/>
            <a:ext cx="43266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i="1" dirty="0">
                <a:solidFill>
                  <a:schemeClr val="tx2"/>
                </a:solidFill>
              </a:rPr>
              <a:t>Kemp, S, et al. Nat </a:t>
            </a:r>
            <a:r>
              <a:rPr lang="fr-FR" sz="1000" i="1" dirty="0" err="1">
                <a:solidFill>
                  <a:schemeClr val="tx2"/>
                </a:solidFill>
              </a:rPr>
              <a:t>Rev</a:t>
            </a:r>
            <a:r>
              <a:rPr lang="fr-FR" sz="1000" i="1" dirty="0">
                <a:solidFill>
                  <a:schemeClr val="tx2"/>
                </a:solidFill>
              </a:rPr>
              <a:t> </a:t>
            </a:r>
            <a:r>
              <a:rPr lang="fr-FR" sz="1000" i="1" dirty="0" err="1">
                <a:solidFill>
                  <a:schemeClr val="tx2"/>
                </a:solidFill>
              </a:rPr>
              <a:t>Endocrinol</a:t>
            </a:r>
            <a:r>
              <a:rPr lang="fr-FR" sz="1000" i="1" dirty="0">
                <a:solidFill>
                  <a:schemeClr val="tx2"/>
                </a:solidFill>
              </a:rPr>
              <a:t>. 2016</a:t>
            </a:r>
          </a:p>
          <a:p>
            <a:r>
              <a:rPr lang="fr-FR" sz="1000" i="1" dirty="0">
                <a:solidFill>
                  <a:schemeClr val="tx2"/>
                </a:solidFill>
              </a:rPr>
              <a:t>Talk Pr </a:t>
            </a:r>
            <a:r>
              <a:rPr lang="fr-FR" sz="1000" i="1" dirty="0" err="1">
                <a:solidFill>
                  <a:schemeClr val="tx2"/>
                </a:solidFill>
              </a:rPr>
              <a:t>F.Mochel</a:t>
            </a:r>
            <a:r>
              <a:rPr lang="fr-FR" sz="1000" i="1" dirty="0">
                <a:solidFill>
                  <a:schemeClr val="tx2"/>
                </a:solidFill>
              </a:rPr>
              <a:t> – JNLF 2024</a:t>
            </a:r>
          </a:p>
          <a:p>
            <a:r>
              <a:rPr lang="fr-FR" sz="1000" i="1" dirty="0" err="1">
                <a:solidFill>
                  <a:schemeClr val="tx2"/>
                </a:solidFill>
              </a:rPr>
              <a:t>Benzoni</a:t>
            </a:r>
            <a:r>
              <a:rPr lang="fr-FR" sz="1000" i="1" dirty="0">
                <a:solidFill>
                  <a:schemeClr val="tx2"/>
                </a:solidFill>
              </a:rPr>
              <a:t> C, et al. J </a:t>
            </a:r>
            <a:r>
              <a:rPr lang="fr-FR" sz="1000" i="1" dirty="0" err="1">
                <a:solidFill>
                  <a:schemeClr val="tx2"/>
                </a:solidFill>
              </a:rPr>
              <a:t>Neurol</a:t>
            </a:r>
            <a:r>
              <a:rPr lang="fr-FR" sz="1000" i="1" dirty="0">
                <a:solidFill>
                  <a:schemeClr val="tx2"/>
                </a:solidFill>
              </a:rPr>
              <a:t> </a:t>
            </a:r>
            <a:r>
              <a:rPr lang="fr-FR" sz="1000" i="1" dirty="0" err="1">
                <a:solidFill>
                  <a:schemeClr val="tx2"/>
                </a:solidFill>
              </a:rPr>
              <a:t>Neurosurg</a:t>
            </a:r>
            <a:r>
              <a:rPr lang="fr-FR" sz="1000" i="1" dirty="0">
                <a:solidFill>
                  <a:schemeClr val="tx2"/>
                </a:solidFill>
              </a:rPr>
              <a:t> </a:t>
            </a:r>
            <a:r>
              <a:rPr lang="fr-FR" sz="1000" i="1" dirty="0" err="1">
                <a:solidFill>
                  <a:schemeClr val="tx2"/>
                </a:solidFill>
              </a:rPr>
              <a:t>Psychiatry</a:t>
            </a:r>
            <a:r>
              <a:rPr lang="fr-FR" sz="1000" i="1" dirty="0">
                <a:solidFill>
                  <a:schemeClr val="tx2"/>
                </a:solidFill>
              </a:rPr>
              <a:t>. 2026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E3FC6B8-CFDA-8ED5-7CAA-8400B329DE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7648" y="510577"/>
            <a:ext cx="2786063" cy="144462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32A230B-C940-406C-F32A-0ABB01D629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648" y="2393277"/>
            <a:ext cx="6331250" cy="3082518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EF9EEEA2-EB62-17B2-1E0D-7D7F76323F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2514" y="3108255"/>
            <a:ext cx="5105040" cy="308251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4A50F71-409A-3058-CFEA-29E4F6BEE62E}"/>
              </a:ext>
            </a:extLst>
          </p:cNvPr>
          <p:cNvSpPr txBox="1"/>
          <p:nvPr/>
        </p:nvSpPr>
        <p:spPr>
          <a:xfrm>
            <a:off x="6644889" y="6190773"/>
            <a:ext cx="54546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/>
              <a:t>Evolution de l’</a:t>
            </a:r>
            <a:r>
              <a:rPr lang="fr-FR" sz="1200" i="1" dirty="0" err="1"/>
              <a:t>IRMc</a:t>
            </a:r>
            <a:r>
              <a:rPr lang="fr-FR" sz="1200" i="1" dirty="0"/>
              <a:t> chez trois patients avec une </a:t>
            </a:r>
            <a:r>
              <a:rPr lang="fr-FR" sz="1200" i="1" dirty="0" err="1"/>
              <a:t>adrénoleucomyéloneuropathie</a:t>
            </a:r>
            <a:endParaRPr lang="fr-FR" sz="1200" i="1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FDF6EEC-262B-279B-9929-D27D9FB1E5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0943" y="987982"/>
            <a:ext cx="3711575" cy="158534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E1C30C1-3AF9-ED4D-892A-2A1E15726144}"/>
              </a:ext>
            </a:extLst>
          </p:cNvPr>
          <p:cNvSpPr txBox="1"/>
          <p:nvPr/>
        </p:nvSpPr>
        <p:spPr>
          <a:xfrm>
            <a:off x="222796" y="2085500"/>
            <a:ext cx="62675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22609A"/>
                </a:solidFill>
              </a:rPr>
              <a:t>Les anomalies de l’IRM précèdent toujours l’atteinte neurologique clinique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0588757-5415-8735-2C52-1DAB91FD5F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58230" y="987982"/>
            <a:ext cx="1282138" cy="158534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556527A-6B99-F85D-8113-6A628A475710}"/>
              </a:ext>
            </a:extLst>
          </p:cNvPr>
          <p:cNvSpPr txBox="1"/>
          <p:nvPr/>
        </p:nvSpPr>
        <p:spPr>
          <a:xfrm>
            <a:off x="192648" y="5475795"/>
            <a:ext cx="6331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800" i="1" dirty="0">
                <a:solidFill>
                  <a:srgbClr val="22609A"/>
                </a:solidFill>
              </a:rPr>
              <a:t>A: pédoncules cérébelleux sup, tractus corticospinaux, radiations optiques. B: atteinte </a:t>
            </a:r>
            <a:r>
              <a:rPr lang="fr-FR" sz="800" i="1" dirty="0" err="1">
                <a:solidFill>
                  <a:srgbClr val="22609A"/>
                </a:solidFill>
              </a:rPr>
              <a:t>pariéto</a:t>
            </a:r>
            <a:r>
              <a:rPr lang="fr-FR" sz="800" i="1" dirty="0">
                <a:solidFill>
                  <a:srgbClr val="22609A"/>
                </a:solidFill>
              </a:rPr>
              <a:t>-occipitale, C: tractus corticospinaux, D: HS frontaux et </a:t>
            </a:r>
            <a:r>
              <a:rPr lang="fr-FR" sz="800" i="1" dirty="0" err="1">
                <a:solidFill>
                  <a:srgbClr val="22609A"/>
                </a:solidFill>
              </a:rPr>
              <a:t>pariéto</a:t>
            </a:r>
            <a:r>
              <a:rPr lang="fr-FR" sz="800" i="1" dirty="0">
                <a:solidFill>
                  <a:srgbClr val="22609A"/>
                </a:solidFill>
              </a:rPr>
              <a:t>-occipitaux, E: lésions </a:t>
            </a:r>
            <a:r>
              <a:rPr lang="fr-FR" sz="800" i="1" dirty="0" err="1">
                <a:solidFill>
                  <a:srgbClr val="22609A"/>
                </a:solidFill>
              </a:rPr>
              <a:t>démyélinistantes</a:t>
            </a:r>
            <a:r>
              <a:rPr lang="fr-FR" sz="800" i="1" dirty="0">
                <a:solidFill>
                  <a:srgbClr val="22609A"/>
                </a:solidFill>
              </a:rPr>
              <a:t> actives </a:t>
            </a:r>
          </a:p>
        </p:txBody>
      </p:sp>
    </p:spTree>
    <p:extLst>
      <p:ext uri="{BB962C8B-B14F-4D97-AF65-F5344CB8AC3E}">
        <p14:creationId xmlns:p14="http://schemas.microsoft.com/office/powerpoint/2010/main" val="27801236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2A9548-A57D-DCD9-2F9C-D755BD92D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185" y="294265"/>
            <a:ext cx="11709819" cy="1325563"/>
          </a:xfrm>
        </p:spPr>
        <p:txBody>
          <a:bodyPr/>
          <a:lstStyle/>
          <a:p>
            <a:r>
              <a:rPr lang="fr-FR"/>
              <a:t>Mais au fait, ça ressemble pas du tout à notre cas !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D3B3C8B0-9AA9-A7A1-501A-D32DD2A2D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19</a:t>
            </a:fld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D86372F-DF2F-1B8D-CBA5-EBA8267F5DA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9617"/>
          <a:stretch>
            <a:fillRect/>
          </a:stretch>
        </p:blipFill>
        <p:spPr>
          <a:xfrm>
            <a:off x="693648" y="1801856"/>
            <a:ext cx="3707530" cy="444332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EEE553C-2993-4A01-2A6B-51D8D075CBF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76"/>
          <a:stretch/>
        </p:blipFill>
        <p:spPr>
          <a:xfrm>
            <a:off x="5886086" y="2202352"/>
            <a:ext cx="2499922" cy="342061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3879AD3-624B-BF9E-100C-4DE015CD416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" r="6238"/>
          <a:stretch/>
        </p:blipFill>
        <p:spPr>
          <a:xfrm>
            <a:off x="8386007" y="2202352"/>
            <a:ext cx="2783419" cy="342061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398F1E3B-8251-C82C-9634-6C9B4015A9B9}"/>
              </a:ext>
            </a:extLst>
          </p:cNvPr>
          <p:cNvSpPr txBox="1"/>
          <p:nvPr/>
        </p:nvSpPr>
        <p:spPr>
          <a:xfrm>
            <a:off x="2033955" y="6308209"/>
            <a:ext cx="1547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/>
              <a:t>ALD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23AB1F3-E803-04C3-E15A-D0F267FAE547}"/>
              </a:ext>
            </a:extLst>
          </p:cNvPr>
          <p:cNvSpPr txBox="1"/>
          <p:nvPr/>
        </p:nvSpPr>
        <p:spPr>
          <a:xfrm>
            <a:off x="8434754" y="5622962"/>
            <a:ext cx="1547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/>
              <a:t>Notre cas</a:t>
            </a:r>
          </a:p>
        </p:txBody>
      </p:sp>
    </p:spTree>
    <p:extLst>
      <p:ext uri="{BB962C8B-B14F-4D97-AF65-F5344CB8AC3E}">
        <p14:creationId xmlns:p14="http://schemas.microsoft.com/office/powerpoint/2010/main" val="3214594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D5F72B05-CA2F-8592-3CD2-30CF68A2E61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113" t="8929" r="77512" b="77153"/>
          <a:stretch>
            <a:fillRect/>
          </a:stretch>
        </p:blipFill>
        <p:spPr>
          <a:xfrm>
            <a:off x="677166" y="557212"/>
            <a:ext cx="1017378" cy="105727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4A7E1B1-9942-7F60-2A9C-5B97153671C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113" t="24225" r="77512" b="60164"/>
          <a:stretch>
            <a:fillRect/>
          </a:stretch>
        </p:blipFill>
        <p:spPr>
          <a:xfrm>
            <a:off x="677166" y="1843088"/>
            <a:ext cx="1017378" cy="1185862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CF8D6FF-426E-DF8A-6ABD-0CCCFAD378D2}"/>
              </a:ext>
            </a:extLst>
          </p:cNvPr>
          <p:cNvSpPr txBox="1"/>
          <p:nvPr/>
        </p:nvSpPr>
        <p:spPr>
          <a:xfrm>
            <a:off x="1828794" y="691157"/>
            <a:ext cx="40147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22609A"/>
                </a:solidFill>
              </a:rPr>
              <a:t>Homme</a:t>
            </a:r>
            <a:r>
              <a:rPr lang="fr-FR" dirty="0"/>
              <a:t> de </a:t>
            </a:r>
            <a:r>
              <a:rPr lang="fr-FR" b="1" dirty="0">
                <a:solidFill>
                  <a:srgbClr val="22609A"/>
                </a:solidFill>
              </a:rPr>
              <a:t>30 ans</a:t>
            </a:r>
          </a:p>
          <a:p>
            <a:r>
              <a:rPr lang="fr-FR" dirty="0"/>
              <a:t>Antécédents </a:t>
            </a:r>
            <a:r>
              <a:rPr lang="fr-FR" b="1" dirty="0">
                <a:solidFill>
                  <a:srgbClr val="22609A"/>
                </a:solidFill>
              </a:rPr>
              <a:t>psychiatriques</a:t>
            </a:r>
          </a:p>
          <a:p>
            <a:r>
              <a:rPr lang="fr-FR" dirty="0"/>
              <a:t>Pas d’antécédents familiaux rapportés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431BA73-57E9-4CC3-BB46-4751568E974B}"/>
              </a:ext>
            </a:extLst>
          </p:cNvPr>
          <p:cNvSpPr txBox="1"/>
          <p:nvPr/>
        </p:nvSpPr>
        <p:spPr>
          <a:xfrm>
            <a:off x="1828794" y="1974354"/>
            <a:ext cx="35290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Origine </a:t>
            </a:r>
            <a:r>
              <a:rPr lang="fr-FR" b="1" dirty="0">
                <a:solidFill>
                  <a:srgbClr val="22609A"/>
                </a:solidFill>
              </a:rPr>
              <a:t>Malgache</a:t>
            </a:r>
          </a:p>
          <a:p>
            <a:r>
              <a:rPr lang="fr-FR" dirty="0"/>
              <a:t>Consommation </a:t>
            </a:r>
            <a:r>
              <a:rPr lang="fr-FR" b="1" dirty="0">
                <a:solidFill>
                  <a:srgbClr val="22609A"/>
                </a:solidFill>
              </a:rPr>
              <a:t>cannabis</a:t>
            </a:r>
          </a:p>
          <a:p>
            <a:r>
              <a:rPr lang="fr-FR" dirty="0"/>
              <a:t>Vit chez sa mère, désinséré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87B0693-5A74-A254-EA3E-E7CCA84C1F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903" t="39460" r="76722" b="44929"/>
          <a:stretch>
            <a:fillRect/>
          </a:stretch>
        </p:blipFill>
        <p:spPr>
          <a:xfrm>
            <a:off x="677166" y="3429000"/>
            <a:ext cx="1017378" cy="1185862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5EEC09C-714C-1349-9262-BB5904EC2308}"/>
              </a:ext>
            </a:extLst>
          </p:cNvPr>
          <p:cNvSpPr txBox="1"/>
          <p:nvPr/>
        </p:nvSpPr>
        <p:spPr>
          <a:xfrm>
            <a:off x="1938329" y="3598667"/>
            <a:ext cx="91773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Voyage à </a:t>
            </a:r>
            <a:r>
              <a:rPr lang="fr-FR"/>
              <a:t>Madagascar </a:t>
            </a:r>
            <a:r>
              <a:rPr lang="fr-FR" i="1"/>
              <a:t>récent</a:t>
            </a:r>
            <a:endParaRPr lang="fr-FR" i="1" dirty="0"/>
          </a:p>
          <a:p>
            <a:r>
              <a:rPr lang="fr-FR" dirty="0"/>
              <a:t>1 épisode de diarrhée non glairo-sanglante non fébrile 24h</a:t>
            </a:r>
          </a:p>
          <a:p>
            <a:r>
              <a:rPr lang="fr-FR" i="1"/>
              <a:t>Puis </a:t>
            </a:r>
            <a:r>
              <a:rPr lang="fr-FR"/>
              <a:t>: </a:t>
            </a:r>
            <a:r>
              <a:rPr lang="fr-FR" b="1" dirty="0">
                <a:solidFill>
                  <a:srgbClr val="22609A"/>
                </a:solidFill>
              </a:rPr>
              <a:t>apathie, ralentissement psychomoteur, troubles de l’équilibre d’aggravation rapide sur quelques jours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6C68A99-6C6E-27A5-CDA8-E74A2388CC37}"/>
              </a:ext>
            </a:extLst>
          </p:cNvPr>
          <p:cNvSpPr txBox="1"/>
          <p:nvPr/>
        </p:nvSpPr>
        <p:spPr>
          <a:xfrm>
            <a:off x="-1" y="0"/>
            <a:ext cx="4014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1. Présentation du cas clinique</a:t>
            </a:r>
          </a:p>
        </p:txBody>
      </p:sp>
      <p:sp>
        <p:nvSpPr>
          <p:cNvPr id="18" name="Espace réservé du numéro de diapositive 17">
            <a:extLst>
              <a:ext uri="{FF2B5EF4-FFF2-40B4-BE49-F238E27FC236}">
                <a16:creationId xmlns:a16="http://schemas.microsoft.com/office/drawing/2014/main" id="{F776E4D4-CA04-53C6-BC62-30F39AE3F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93955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A712C-CC56-6E6B-0572-7D7451E3B8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4435BC36-2AA9-0568-D43D-826F8FE88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20</a:t>
            </a:fld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6907C4B-0234-4816-B351-2A1830E8F6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0730" y="461200"/>
            <a:ext cx="7531191" cy="593559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3F0299A-21A2-39AA-7893-41CE089539A8}"/>
              </a:ext>
            </a:extLst>
          </p:cNvPr>
          <p:cNvSpPr txBox="1"/>
          <p:nvPr/>
        </p:nvSpPr>
        <p:spPr>
          <a:xfrm>
            <a:off x="154563" y="923020"/>
            <a:ext cx="33125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/>
              <a:t>Surprise !</a:t>
            </a:r>
          </a:p>
          <a:p>
            <a:r>
              <a:rPr lang="fr-FR" sz="2400" b="1"/>
              <a:t>Mutation MT-ATP6</a:t>
            </a:r>
          </a:p>
          <a:p>
            <a:r>
              <a:rPr lang="fr-FR" sz="2400" b="1"/>
              <a:t>Variant pathogène !</a:t>
            </a:r>
          </a:p>
          <a:p>
            <a:r>
              <a:rPr lang="fr-FR" sz="2400" b="1"/>
              <a:t>Syndrome de Leigh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A092675-2EB5-55B3-46DD-C90F83E53E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76"/>
          <a:stretch/>
        </p:blipFill>
        <p:spPr>
          <a:xfrm>
            <a:off x="208767" y="2805253"/>
            <a:ext cx="2499922" cy="342061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2CC3510-8E63-4F52-9DC1-217C4F1090C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" r="6238"/>
          <a:stretch/>
        </p:blipFill>
        <p:spPr>
          <a:xfrm>
            <a:off x="9506892" y="1948210"/>
            <a:ext cx="2154139" cy="264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4524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627BB9-759B-2EBA-FF30-BE6FAEDA3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Leigh =subacute necrotizing encephalomyelopathy (SNEM)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FB61F60-9208-5762-8CAF-6F389D152B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096573" cy="4351338"/>
          </a:xfrm>
        </p:spPr>
        <p:txBody>
          <a:bodyPr>
            <a:normAutofit fontScale="85000" lnSpcReduction="20000"/>
          </a:bodyPr>
          <a:lstStyle/>
          <a:p>
            <a:r>
              <a:rPr lang="fr-FR"/>
              <a:t>Mitochodriopathie (plusieurs gènes atteints)</a:t>
            </a:r>
          </a:p>
          <a:p>
            <a:r>
              <a:rPr lang="fr-FR"/>
              <a:t>Souvent &lt; 2 ans, pronostic mauvais (20% &gt; 12 ans)</a:t>
            </a:r>
          </a:p>
          <a:p>
            <a:r>
              <a:rPr lang="fr-FR"/>
              <a:t>IRM : hyper T2 </a:t>
            </a:r>
            <a:r>
              <a:rPr lang="fr-FR" b="1"/>
              <a:t>bilatéral et symétrique</a:t>
            </a:r>
          </a:p>
          <a:p>
            <a:pPr lvl="1"/>
            <a:r>
              <a:rPr lang="fr-FR" b="1"/>
              <a:t>Putamen</a:t>
            </a:r>
            <a:r>
              <a:rPr lang="fr-FR"/>
              <a:t> +++ 75%</a:t>
            </a:r>
          </a:p>
          <a:p>
            <a:pPr lvl="1"/>
            <a:r>
              <a:rPr lang="fr-FR" b="1"/>
              <a:t>PAG</a:t>
            </a:r>
            <a:r>
              <a:rPr lang="fr-FR"/>
              <a:t> (peri aqueducal grey matter) : 50%</a:t>
            </a:r>
          </a:p>
          <a:p>
            <a:pPr lvl="2"/>
            <a:r>
              <a:rPr lang="fr-FR"/>
              <a:t>thalamus postéro médian 25%</a:t>
            </a:r>
          </a:p>
          <a:p>
            <a:pPr lvl="2"/>
            <a:r>
              <a:rPr lang="fr-FR"/>
              <a:t>mésencéphale</a:t>
            </a:r>
          </a:p>
          <a:p>
            <a:pPr lvl="3"/>
            <a:r>
              <a:rPr lang="fr-FR"/>
              <a:t>DDX Gayet Wernicke mais épargne corps mamillaires</a:t>
            </a:r>
          </a:p>
          <a:p>
            <a:pPr lvl="1"/>
            <a:r>
              <a:rPr lang="fr-FR" b="1"/>
              <a:t>Pédoncules</a:t>
            </a:r>
            <a:r>
              <a:rPr lang="fr-FR"/>
              <a:t> cérébraux</a:t>
            </a:r>
          </a:p>
          <a:p>
            <a:pPr lvl="1"/>
            <a:r>
              <a:rPr lang="fr-FR"/>
              <a:t>Noyaux dentelés 12%</a:t>
            </a:r>
          </a:p>
          <a:p>
            <a:r>
              <a:rPr lang="fr-FR"/>
              <a:t>Spectro : NAA abaissé, choline augmentée, lactates</a:t>
            </a:r>
          </a:p>
          <a:p>
            <a:r>
              <a:rPr lang="fr-FR"/>
              <a:t>PDC variable, DWI variable = marqueurs d’activité</a:t>
            </a:r>
          </a:p>
          <a:p>
            <a:r>
              <a:rPr lang="fr-FR"/>
              <a:t>PAS d’atteinte de la substance blanche</a:t>
            </a:r>
          </a:p>
          <a:p>
            <a:endParaRPr lang="fr-FR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9C8619E-9AB6-9D3C-6595-054F23C56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21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A2B63AA-46E5-26C9-811F-BF9A2601183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76"/>
          <a:stretch/>
        </p:blipFill>
        <p:spPr>
          <a:xfrm>
            <a:off x="9372746" y="245606"/>
            <a:ext cx="2499922" cy="342061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E1BD709-DA6F-D783-AC70-AC1B6F83962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" r="6238"/>
          <a:stretch/>
        </p:blipFill>
        <p:spPr>
          <a:xfrm>
            <a:off x="9545638" y="3845603"/>
            <a:ext cx="2154139" cy="2647272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A6289508-BFAD-B628-1DDE-1C6C050C1C2F}"/>
              </a:ext>
            </a:extLst>
          </p:cNvPr>
          <p:cNvSpPr txBox="1"/>
          <p:nvPr/>
        </p:nvSpPr>
        <p:spPr>
          <a:xfrm>
            <a:off x="238674" y="6356350"/>
            <a:ext cx="6082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/>
              <a:t>Bonfante Pediatr Radiol 2016, Kakkar Ann Afr Med 2022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9AEAB7AF-73AC-2F7A-01BF-EFDFBE18EDF4}"/>
              </a:ext>
            </a:extLst>
          </p:cNvPr>
          <p:cNvSpPr/>
          <p:nvPr/>
        </p:nvSpPr>
        <p:spPr>
          <a:xfrm>
            <a:off x="319332" y="3398699"/>
            <a:ext cx="803082" cy="69971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/>
              <a:t>3P</a:t>
            </a:r>
          </a:p>
        </p:txBody>
      </p:sp>
    </p:spTree>
    <p:extLst>
      <p:ext uri="{BB962C8B-B14F-4D97-AF65-F5344CB8AC3E}">
        <p14:creationId xmlns:p14="http://schemas.microsoft.com/office/powerpoint/2010/main" val="4707941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A712C-CC56-6E6B-0572-7D7451E3B8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4435BC36-2AA9-0568-D43D-826F8FE88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22</a:t>
            </a:fld>
            <a:endParaRPr lang="fr-FR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B51D896-1C78-D4E9-10E3-54F1E6350F9A}"/>
              </a:ext>
            </a:extLst>
          </p:cNvPr>
          <p:cNvSpPr txBox="1"/>
          <p:nvPr/>
        </p:nvSpPr>
        <p:spPr>
          <a:xfrm>
            <a:off x="-1" y="6582975"/>
            <a:ext cx="43266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i="1" dirty="0" err="1">
                <a:solidFill>
                  <a:schemeClr val="tx2"/>
                </a:solidFill>
              </a:rPr>
              <a:t>Carli</a:t>
            </a:r>
            <a:r>
              <a:rPr lang="fr-FR" sz="1000" i="1" dirty="0">
                <a:solidFill>
                  <a:schemeClr val="tx2"/>
                </a:solidFill>
              </a:rPr>
              <a:t> S, et al. </a:t>
            </a:r>
            <a:r>
              <a:rPr lang="fr-FR" sz="1000" i="1" dirty="0" err="1">
                <a:solidFill>
                  <a:schemeClr val="tx2"/>
                </a:solidFill>
              </a:rPr>
              <a:t>Neurology</a:t>
            </a:r>
            <a:r>
              <a:rPr lang="fr-FR" sz="1000" i="1" dirty="0">
                <a:solidFill>
                  <a:schemeClr val="tx2"/>
                </a:solidFill>
              </a:rPr>
              <a:t>. 2025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AFCC73D-5906-442E-A421-D0BE1816E8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435" y="571589"/>
            <a:ext cx="2315907" cy="58091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3D77254-1759-4353-9CB9-A479DAA5F7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8811" y="2366946"/>
            <a:ext cx="3938163" cy="221841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8083019-AC93-517F-8225-E01FB21C4F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8856" y="848991"/>
            <a:ext cx="5229955" cy="4877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3463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840EFE-AB8F-2F6C-1956-51894ABE2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Koala sign !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04140C3-5E3A-E067-D067-864353E70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23</a:t>
            </a:fld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0B8DFF4-DD90-C53A-D570-54D9F252DA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36"/>
          <a:stretch/>
        </p:blipFill>
        <p:spPr>
          <a:xfrm>
            <a:off x="6729150" y="337585"/>
            <a:ext cx="4537848" cy="601876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5717851-3211-DD09-8D51-88B0DFE014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021" y="1921371"/>
            <a:ext cx="5531979" cy="368429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2A9BFE92-DA75-713D-B7E4-8CADC62E48DA}"/>
              </a:ext>
            </a:extLst>
          </p:cNvPr>
          <p:cNvSpPr txBox="1"/>
          <p:nvPr/>
        </p:nvSpPr>
        <p:spPr>
          <a:xfrm>
            <a:off x="190831" y="6418489"/>
            <a:ext cx="2059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/>
              <a:t>alecler@for.paris</a:t>
            </a:r>
          </a:p>
        </p:txBody>
      </p:sp>
    </p:spTree>
    <p:extLst>
      <p:ext uri="{BB962C8B-B14F-4D97-AF65-F5344CB8AC3E}">
        <p14:creationId xmlns:p14="http://schemas.microsoft.com/office/powerpoint/2010/main" val="6288254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3FC4C768-AD4D-A04F-C29D-BDEB22CA75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D2067345-056D-08F9-D68E-795ECDD7D744}"/>
              </a:ext>
            </a:extLst>
          </p:cNvPr>
          <p:cNvSpPr txBox="1"/>
          <p:nvPr/>
        </p:nvSpPr>
        <p:spPr>
          <a:xfrm>
            <a:off x="-1" y="0"/>
            <a:ext cx="4014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2. Hospitalisation en neurologie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FFFD0AF-2D1A-30FA-22EC-B82B05887021}"/>
              </a:ext>
            </a:extLst>
          </p:cNvPr>
          <p:cNvSpPr txBox="1"/>
          <p:nvPr/>
        </p:nvSpPr>
        <p:spPr>
          <a:xfrm>
            <a:off x="657225" y="828674"/>
            <a:ext cx="948690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solidFill>
                  <a:srgbClr val="22609A"/>
                </a:solidFill>
              </a:rPr>
              <a:t>Evolution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Séjour de répit au domicile : arrêt cardiorespiratoire sur embolie pulmonaire massive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Quatre semaines en réanimation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Apparition 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 dirty="0"/>
              <a:t>D’une aphonie sur paralysie bilatérale des codes vocales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 dirty="0"/>
              <a:t>De </a:t>
            </a:r>
            <a:r>
              <a:rPr lang="fr-FR" sz="1600" dirty="0" err="1"/>
              <a:t>myoclononies</a:t>
            </a:r>
            <a:r>
              <a:rPr lang="fr-FR" sz="1600" dirty="0"/>
              <a:t> des 4 membres, améliorées par KEPPRA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Nouvelle hospitalisation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 dirty="0"/>
              <a:t>IRM : prise de contraste linéaire cérébelleuse sur probable lacune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 dirty="0"/>
              <a:t>Contrôle acides gras à très longues chaines</a:t>
            </a:r>
          </a:p>
        </p:txBody>
      </p:sp>
      <p:pic>
        <p:nvPicPr>
          <p:cNvPr id="3" name="Espace réservé du contenu 5">
            <a:extLst>
              <a:ext uri="{FF2B5EF4-FFF2-40B4-BE49-F238E27FC236}">
                <a16:creationId xmlns:a16="http://schemas.microsoft.com/office/drawing/2014/main" id="{9195A11E-CBC4-0A45-BF87-13C196599B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634" y="3608484"/>
            <a:ext cx="2062077" cy="246701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E12CA28-1AD8-30B1-4332-0305432825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520" y="3608484"/>
            <a:ext cx="2364114" cy="246701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6D088FE-8594-6246-10F4-14C65AF8A7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36" y="3608484"/>
            <a:ext cx="2238884" cy="246701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73543D0-EE0B-33A9-680B-A014D7EB39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7112" y="3856240"/>
            <a:ext cx="5098252" cy="1971503"/>
          </a:xfrm>
          <a:prstGeom prst="rect">
            <a:avLst/>
          </a:prstGeom>
        </p:spPr>
      </p:pic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A6F9AA4-7085-D5DB-2C20-AF16210B2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0779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2AD189DD-D4F5-25F5-1036-8A986CA781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5AFAAE6-BA1A-98C6-4D91-F7A1E7CC9660}"/>
              </a:ext>
            </a:extLst>
          </p:cNvPr>
          <p:cNvSpPr/>
          <p:nvPr/>
        </p:nvSpPr>
        <p:spPr>
          <a:xfrm>
            <a:off x="0" y="0"/>
            <a:ext cx="12192000" cy="357188"/>
          </a:xfrm>
          <a:prstGeom prst="rect">
            <a:avLst/>
          </a:prstGeom>
          <a:solidFill>
            <a:srgbClr val="B6A486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3329A56-B95A-AE68-E2CC-7803706DAEF6}"/>
              </a:ext>
            </a:extLst>
          </p:cNvPr>
          <p:cNvSpPr txBox="1"/>
          <p:nvPr/>
        </p:nvSpPr>
        <p:spPr>
          <a:xfrm>
            <a:off x="-1" y="0"/>
            <a:ext cx="4014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2. Hospitalisation en neurologie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D1024BF-E396-4094-DB2E-690B911FC3D5}"/>
              </a:ext>
            </a:extLst>
          </p:cNvPr>
          <p:cNvSpPr txBox="1"/>
          <p:nvPr/>
        </p:nvSpPr>
        <p:spPr>
          <a:xfrm>
            <a:off x="657225" y="828674"/>
            <a:ext cx="9486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solidFill>
                  <a:srgbClr val="22609A"/>
                </a:solidFill>
              </a:rPr>
              <a:t>Diagnostic évoqué :</a:t>
            </a:r>
            <a:r>
              <a:rPr lang="fr-FR" dirty="0">
                <a:solidFill>
                  <a:srgbClr val="22609A"/>
                </a:solidFill>
              </a:rPr>
              <a:t> Adrénoleucodystrophie liée à l’X</a:t>
            </a:r>
            <a:endParaRPr lang="fr-FR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C4489E54-D6C7-28CE-01B0-4C477CA9DC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2237" y="1657348"/>
            <a:ext cx="7772400" cy="4569229"/>
          </a:xfrm>
          <a:prstGeom prst="rect">
            <a:avLst/>
          </a:prstGeom>
        </p:spPr>
      </p:pic>
      <p:sp>
        <p:nvSpPr>
          <p:cNvPr id="15" name="Espace réservé du numéro de diapositive 14">
            <a:extLst>
              <a:ext uri="{FF2B5EF4-FFF2-40B4-BE49-F238E27FC236}">
                <a16:creationId xmlns:a16="http://schemas.microsoft.com/office/drawing/2014/main" id="{2ECF7CD1-D117-B4AB-7D15-D479929A5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25</a:t>
            </a:fld>
            <a:endParaRPr lang="fr-FR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E7EC9988-AF36-98AD-7BE1-763A38AC2CFC}"/>
              </a:ext>
            </a:extLst>
          </p:cNvPr>
          <p:cNvSpPr/>
          <p:nvPr/>
        </p:nvSpPr>
        <p:spPr>
          <a:xfrm>
            <a:off x="156104" y="4255911"/>
            <a:ext cx="2506133" cy="2283001"/>
          </a:xfrm>
          <a:prstGeom prst="roundRect">
            <a:avLst/>
          </a:prstGeom>
          <a:solidFill>
            <a:srgbClr val="22609A"/>
          </a:solidFill>
          <a:ln>
            <a:solidFill>
              <a:srgbClr val="2260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i="1" dirty="0"/>
              <a:t>Pour notre patient : imagerie cérébrale atypique avec majoration de l’extension des lésions sur l’IRM 10/03/26 insuffisance surrénalienne mise en évidence au test au synachtène, introduction Lériglitazone – non éligible HSCT</a:t>
            </a:r>
          </a:p>
        </p:txBody>
      </p:sp>
    </p:spTree>
    <p:extLst>
      <p:ext uri="{BB962C8B-B14F-4D97-AF65-F5344CB8AC3E}">
        <p14:creationId xmlns:p14="http://schemas.microsoft.com/office/powerpoint/2010/main" val="26028689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8921A5F4-8FA7-B695-5D41-062F8DC7BB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FEBBD75-458B-4BBC-D415-70F0CB4269D4}"/>
              </a:ext>
            </a:extLst>
          </p:cNvPr>
          <p:cNvSpPr/>
          <p:nvPr/>
        </p:nvSpPr>
        <p:spPr>
          <a:xfrm>
            <a:off x="0" y="0"/>
            <a:ext cx="12192000" cy="357188"/>
          </a:xfrm>
          <a:prstGeom prst="rect">
            <a:avLst/>
          </a:prstGeom>
          <a:solidFill>
            <a:srgbClr val="B6A486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06E2B25-56DC-648A-3410-5004D815D39B}"/>
              </a:ext>
            </a:extLst>
          </p:cNvPr>
          <p:cNvSpPr txBox="1"/>
          <p:nvPr/>
        </p:nvSpPr>
        <p:spPr>
          <a:xfrm>
            <a:off x="-1" y="0"/>
            <a:ext cx="10244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3. L’Adrénoleucodystrophie liée à l’X ou X-ALD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CF17173E-2D2C-1BBD-751D-ACCAA0A2C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26</a:t>
            </a:fld>
            <a:endParaRPr lang="fr-FR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1B0345B-691B-AD70-67F3-8DB10CD77AE3}"/>
              </a:ext>
            </a:extLst>
          </p:cNvPr>
          <p:cNvSpPr/>
          <p:nvPr/>
        </p:nvSpPr>
        <p:spPr>
          <a:xfrm>
            <a:off x="642937" y="987982"/>
            <a:ext cx="2300288" cy="514350"/>
          </a:xfrm>
          <a:prstGeom prst="roundRect">
            <a:avLst/>
          </a:prstGeom>
          <a:solidFill>
            <a:srgbClr val="B6A486">
              <a:alpha val="25098"/>
            </a:srgbClr>
          </a:solidFill>
          <a:ln>
            <a:solidFill>
              <a:srgbClr val="2260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22609A"/>
                </a:solidFill>
              </a:rPr>
              <a:t>Physiopathologie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13F967F-82EC-149E-4111-4975C663C3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1794" y="1576477"/>
            <a:ext cx="4847894" cy="3705045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9EB8D4D-9FFB-1185-E314-3BD160A30041}"/>
              </a:ext>
            </a:extLst>
          </p:cNvPr>
          <p:cNvSpPr txBox="1"/>
          <p:nvPr/>
        </p:nvSpPr>
        <p:spPr>
          <a:xfrm>
            <a:off x="442912" y="1826567"/>
            <a:ext cx="3386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solidFill>
                  <a:srgbClr val="22609A"/>
                </a:solidFill>
              </a:rPr>
              <a:t>Synthèse des acides gras à très longues chaines (AGTLC) dans le réticulum endoplasmique</a:t>
            </a:r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788801B2-1D2A-16DB-471B-5181642F761E}"/>
              </a:ext>
            </a:extLst>
          </p:cNvPr>
          <p:cNvCxnSpPr>
            <a:cxnSpLocks/>
          </p:cNvCxnSpPr>
          <p:nvPr/>
        </p:nvCxnSpPr>
        <p:spPr>
          <a:xfrm>
            <a:off x="1947862" y="2288232"/>
            <a:ext cx="0" cy="683568"/>
          </a:xfrm>
          <a:prstGeom prst="straightConnector1">
            <a:avLst/>
          </a:prstGeom>
          <a:ln>
            <a:solidFill>
              <a:srgbClr val="22609A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A8C02C63-16DC-069C-B787-60B6C4F67C7A}"/>
              </a:ext>
            </a:extLst>
          </p:cNvPr>
          <p:cNvSpPr txBox="1"/>
          <p:nvPr/>
        </p:nvSpPr>
        <p:spPr>
          <a:xfrm>
            <a:off x="442912" y="2971263"/>
            <a:ext cx="33861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solidFill>
                  <a:srgbClr val="22609A"/>
                </a:solidFill>
              </a:rPr>
              <a:t>Transport dans le peroxysome</a:t>
            </a: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B40FFDE9-61F7-39BF-17E7-775E2CCD8076}"/>
              </a:ext>
            </a:extLst>
          </p:cNvPr>
          <p:cNvCxnSpPr>
            <a:cxnSpLocks/>
          </p:cNvCxnSpPr>
          <p:nvPr/>
        </p:nvCxnSpPr>
        <p:spPr>
          <a:xfrm>
            <a:off x="2514600" y="3700463"/>
            <a:ext cx="321468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08A1F998-D673-711F-F1DF-4385DE0D2BFA}"/>
              </a:ext>
            </a:extLst>
          </p:cNvPr>
          <p:cNvSpPr txBox="1"/>
          <p:nvPr/>
        </p:nvSpPr>
        <p:spPr>
          <a:xfrm>
            <a:off x="314321" y="3516331"/>
            <a:ext cx="3386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srgbClr val="22609A"/>
                </a:solidFill>
              </a:rPr>
              <a:t>Dysfonction </a:t>
            </a:r>
          </a:p>
          <a:p>
            <a:pPr algn="ctr"/>
            <a:r>
              <a:rPr lang="fr-FR" sz="1200" b="1" dirty="0">
                <a:solidFill>
                  <a:srgbClr val="22609A"/>
                </a:solidFill>
              </a:rPr>
              <a:t>du transporteur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0AEE12E-8BE3-3FD4-5CEF-85FB7C619C4F}"/>
              </a:ext>
            </a:extLst>
          </p:cNvPr>
          <p:cNvSpPr txBox="1"/>
          <p:nvPr/>
        </p:nvSpPr>
        <p:spPr>
          <a:xfrm>
            <a:off x="8075149" y="2923490"/>
            <a:ext cx="38834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srgbClr val="22609A"/>
                </a:solidFill>
              </a:rPr>
              <a:t>Altération de la </a:t>
            </a:r>
            <a:r>
              <a:rPr lang="fr-FR" sz="1200" b="1" dirty="0" err="1">
                <a:solidFill>
                  <a:srgbClr val="22609A"/>
                </a:solidFill>
              </a:rPr>
              <a:t>ß</a:t>
            </a:r>
            <a:r>
              <a:rPr lang="fr-FR" sz="1200" b="1" dirty="0">
                <a:solidFill>
                  <a:srgbClr val="22609A"/>
                </a:solidFill>
              </a:rPr>
              <a:t>-oxydation des AGTLC </a:t>
            </a:r>
          </a:p>
          <a:p>
            <a:pPr algn="ctr"/>
            <a:r>
              <a:rPr lang="fr-FR" sz="1200" b="1" dirty="0">
                <a:solidFill>
                  <a:srgbClr val="22609A"/>
                </a:solidFill>
              </a:rPr>
              <a:t>Accumulation AGTLC (≥C22) dans les tissus et le sang</a:t>
            </a:r>
          </a:p>
        </p:txBody>
      </p: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055B559E-6C74-38EF-C5A6-D14D568F134D}"/>
              </a:ext>
            </a:extLst>
          </p:cNvPr>
          <p:cNvCxnSpPr>
            <a:cxnSpLocks/>
            <a:endCxn id="20" idx="1"/>
          </p:cNvCxnSpPr>
          <p:nvPr/>
        </p:nvCxnSpPr>
        <p:spPr>
          <a:xfrm flipV="1">
            <a:off x="7029450" y="3154323"/>
            <a:ext cx="1045699" cy="56930"/>
          </a:xfrm>
          <a:prstGeom prst="straightConnector1">
            <a:avLst/>
          </a:prstGeom>
          <a:ln>
            <a:solidFill>
              <a:srgbClr val="22609A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ZoneTexte 26">
            <a:extLst>
              <a:ext uri="{FF2B5EF4-FFF2-40B4-BE49-F238E27FC236}">
                <a16:creationId xmlns:a16="http://schemas.microsoft.com/office/drawing/2014/main" id="{5B3A051F-1855-A845-8961-FA561F2469C0}"/>
              </a:ext>
            </a:extLst>
          </p:cNvPr>
          <p:cNvSpPr txBox="1"/>
          <p:nvPr/>
        </p:nvSpPr>
        <p:spPr>
          <a:xfrm>
            <a:off x="0" y="6581001"/>
            <a:ext cx="43266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i="1" dirty="0">
                <a:solidFill>
                  <a:schemeClr val="tx2"/>
                </a:solidFill>
              </a:rPr>
              <a:t>Kemp, S, et al. Nat </a:t>
            </a:r>
            <a:r>
              <a:rPr lang="fr-FR" sz="1000" i="1" dirty="0" err="1">
                <a:solidFill>
                  <a:schemeClr val="tx2"/>
                </a:solidFill>
              </a:rPr>
              <a:t>Rev</a:t>
            </a:r>
            <a:r>
              <a:rPr lang="fr-FR" sz="1000" i="1" dirty="0">
                <a:solidFill>
                  <a:schemeClr val="tx2"/>
                </a:solidFill>
              </a:rPr>
              <a:t> </a:t>
            </a:r>
            <a:r>
              <a:rPr lang="fr-FR" sz="1000" i="1" dirty="0" err="1">
                <a:solidFill>
                  <a:schemeClr val="tx2"/>
                </a:solidFill>
              </a:rPr>
              <a:t>Endocrinol</a:t>
            </a:r>
            <a:r>
              <a:rPr lang="fr-FR" sz="1000" i="1" dirty="0">
                <a:solidFill>
                  <a:schemeClr val="tx2"/>
                </a:solidFill>
              </a:rPr>
              <a:t>. 2016 </a:t>
            </a:r>
          </a:p>
        </p:txBody>
      </p: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A3ED2232-ED19-1B7E-BDB8-6586300BC8E2}"/>
              </a:ext>
            </a:extLst>
          </p:cNvPr>
          <p:cNvCxnSpPr>
            <a:cxnSpLocks/>
          </p:cNvCxnSpPr>
          <p:nvPr/>
        </p:nvCxnSpPr>
        <p:spPr>
          <a:xfrm flipV="1">
            <a:off x="1904999" y="3977996"/>
            <a:ext cx="0" cy="853796"/>
          </a:xfrm>
          <a:prstGeom prst="straightConnector1">
            <a:avLst/>
          </a:prstGeom>
          <a:ln>
            <a:solidFill>
              <a:srgbClr val="22609A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1D3881A7-2CF3-1A66-2FF4-6D16DA13CAA7}"/>
              </a:ext>
            </a:extLst>
          </p:cNvPr>
          <p:cNvSpPr txBox="1"/>
          <p:nvPr/>
        </p:nvSpPr>
        <p:spPr>
          <a:xfrm>
            <a:off x="211930" y="4930253"/>
            <a:ext cx="33861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solidFill>
                  <a:srgbClr val="22609A"/>
                </a:solidFill>
              </a:rPr>
              <a:t>Mutation </a:t>
            </a:r>
            <a:r>
              <a:rPr lang="fr-FR" sz="1200" i="1" dirty="0">
                <a:solidFill>
                  <a:srgbClr val="22609A"/>
                </a:solidFill>
              </a:rPr>
              <a:t>ABCD1</a:t>
            </a:r>
            <a:endParaRPr lang="fr-FR" sz="1200" dirty="0">
              <a:solidFill>
                <a:srgbClr val="22609A"/>
              </a:solidFill>
            </a:endParaRPr>
          </a:p>
        </p:txBody>
      </p: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0F442C1D-F0A8-0846-DD97-0D221F90665C}"/>
              </a:ext>
            </a:extLst>
          </p:cNvPr>
          <p:cNvCxnSpPr>
            <a:cxnSpLocks/>
          </p:cNvCxnSpPr>
          <p:nvPr/>
        </p:nvCxnSpPr>
        <p:spPr>
          <a:xfrm flipH="1">
            <a:off x="9982199" y="3428999"/>
            <a:ext cx="1" cy="502831"/>
          </a:xfrm>
          <a:prstGeom prst="straightConnector1">
            <a:avLst/>
          </a:prstGeom>
          <a:ln>
            <a:solidFill>
              <a:srgbClr val="22609A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Ellipse 31">
            <a:extLst>
              <a:ext uri="{FF2B5EF4-FFF2-40B4-BE49-F238E27FC236}">
                <a16:creationId xmlns:a16="http://schemas.microsoft.com/office/drawing/2014/main" id="{CA87B12C-12EE-5519-7149-FEA361CD3F0C}"/>
              </a:ext>
            </a:extLst>
          </p:cNvPr>
          <p:cNvSpPr/>
          <p:nvPr/>
        </p:nvSpPr>
        <p:spPr>
          <a:xfrm>
            <a:off x="9615489" y="3977996"/>
            <a:ext cx="742948" cy="708304"/>
          </a:xfrm>
          <a:prstGeom prst="ellipse">
            <a:avLst/>
          </a:prstGeom>
          <a:solidFill>
            <a:srgbClr val="B6A486">
              <a:alpha val="50196"/>
            </a:srgbClr>
          </a:solidFill>
          <a:ln>
            <a:solidFill>
              <a:srgbClr val="2260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?</a:t>
            </a:r>
          </a:p>
        </p:txBody>
      </p:sp>
      <p:sp>
        <p:nvSpPr>
          <p:cNvPr id="34" name="Arc 33">
            <a:extLst>
              <a:ext uri="{FF2B5EF4-FFF2-40B4-BE49-F238E27FC236}">
                <a16:creationId xmlns:a16="http://schemas.microsoft.com/office/drawing/2014/main" id="{FCF70377-D72C-A63E-3D2F-E06ABE498A13}"/>
              </a:ext>
            </a:extLst>
          </p:cNvPr>
          <p:cNvSpPr/>
          <p:nvPr/>
        </p:nvSpPr>
        <p:spPr>
          <a:xfrm>
            <a:off x="3957638" y="2057400"/>
            <a:ext cx="7600950" cy="1688065"/>
          </a:xfrm>
          <a:prstGeom prst="arc">
            <a:avLst>
              <a:gd name="adj1" fmla="val 16200000"/>
              <a:gd name="adj2" fmla="val 113292"/>
            </a:avLst>
          </a:prstGeom>
          <a:ln>
            <a:head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Arc 34">
            <a:extLst>
              <a:ext uri="{FF2B5EF4-FFF2-40B4-BE49-F238E27FC236}">
                <a16:creationId xmlns:a16="http://schemas.microsoft.com/office/drawing/2014/main" id="{1E50F259-D772-DBBD-0C16-5C3BC5807D9A}"/>
              </a:ext>
            </a:extLst>
          </p:cNvPr>
          <p:cNvSpPr/>
          <p:nvPr/>
        </p:nvSpPr>
        <p:spPr>
          <a:xfrm flipH="1" flipV="1">
            <a:off x="7538012" y="1816014"/>
            <a:ext cx="1804991" cy="1026407"/>
          </a:xfrm>
          <a:prstGeom prst="arc">
            <a:avLst/>
          </a:prstGeom>
          <a:ln>
            <a:head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774D66DC-219F-2756-1C64-86564A3B472A}"/>
              </a:ext>
            </a:extLst>
          </p:cNvPr>
          <p:cNvSpPr txBox="1"/>
          <p:nvPr/>
        </p:nvSpPr>
        <p:spPr>
          <a:xfrm>
            <a:off x="8408706" y="2612237"/>
            <a:ext cx="10419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B6A486"/>
                </a:solidFill>
              </a:rPr>
              <a:t>↑ C26:0</a:t>
            </a:r>
          </a:p>
        </p:txBody>
      </p:sp>
    </p:spTree>
    <p:extLst>
      <p:ext uri="{BB962C8B-B14F-4D97-AF65-F5344CB8AC3E}">
        <p14:creationId xmlns:p14="http://schemas.microsoft.com/office/powerpoint/2010/main" val="37031226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C0AC7A0A-E1A9-AD04-4E6E-3A5B95A6B7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E9D94AE-0B2E-2BAB-7BC3-60020C9F473C}"/>
              </a:ext>
            </a:extLst>
          </p:cNvPr>
          <p:cNvSpPr/>
          <p:nvPr/>
        </p:nvSpPr>
        <p:spPr>
          <a:xfrm>
            <a:off x="0" y="0"/>
            <a:ext cx="12192000" cy="357188"/>
          </a:xfrm>
          <a:prstGeom prst="rect">
            <a:avLst/>
          </a:prstGeom>
          <a:solidFill>
            <a:srgbClr val="B6A486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B6B054D-F51B-CF25-D69D-BD3969E24201}"/>
              </a:ext>
            </a:extLst>
          </p:cNvPr>
          <p:cNvSpPr txBox="1"/>
          <p:nvPr/>
        </p:nvSpPr>
        <p:spPr>
          <a:xfrm>
            <a:off x="-1" y="0"/>
            <a:ext cx="10244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3. L’Adrénoleucodystrophie liée à l’X ou X-ALD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5C40A856-6247-DA2E-E5CB-1F166ABF8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27</a:t>
            </a:fld>
            <a:endParaRPr lang="fr-FR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182B49F-559E-7ECF-3CF2-1F95B57B01FD}"/>
              </a:ext>
            </a:extLst>
          </p:cNvPr>
          <p:cNvSpPr/>
          <p:nvPr/>
        </p:nvSpPr>
        <p:spPr>
          <a:xfrm>
            <a:off x="642937" y="987982"/>
            <a:ext cx="2300288" cy="514350"/>
          </a:xfrm>
          <a:prstGeom prst="roundRect">
            <a:avLst/>
          </a:prstGeom>
          <a:solidFill>
            <a:srgbClr val="B6A486">
              <a:alpha val="25098"/>
            </a:srgbClr>
          </a:solidFill>
          <a:ln>
            <a:solidFill>
              <a:srgbClr val="2260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22609A"/>
                </a:solidFill>
              </a:rPr>
              <a:t>Physiopathologie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963F3C8-FFF5-4EDF-AC01-7D8D376D37E9}"/>
              </a:ext>
            </a:extLst>
          </p:cNvPr>
          <p:cNvSpPr txBox="1"/>
          <p:nvPr/>
        </p:nvSpPr>
        <p:spPr>
          <a:xfrm>
            <a:off x="0" y="6409545"/>
            <a:ext cx="43266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i="1" dirty="0" err="1">
                <a:solidFill>
                  <a:schemeClr val="tx2"/>
                </a:solidFill>
              </a:rPr>
              <a:t>Engelen</a:t>
            </a:r>
            <a:r>
              <a:rPr lang="fr-FR" sz="1000" i="1" dirty="0">
                <a:solidFill>
                  <a:schemeClr val="tx2"/>
                </a:solidFill>
              </a:rPr>
              <a:t> M, et al. </a:t>
            </a:r>
            <a:r>
              <a:rPr lang="fr-FR" sz="1000" i="1" dirty="0" err="1">
                <a:solidFill>
                  <a:schemeClr val="tx2"/>
                </a:solidFill>
              </a:rPr>
              <a:t>Orphanet</a:t>
            </a:r>
            <a:r>
              <a:rPr lang="fr-FR" sz="1000" i="1" dirty="0">
                <a:solidFill>
                  <a:schemeClr val="tx2"/>
                </a:solidFill>
              </a:rPr>
              <a:t> J Rare Dis. 2012 </a:t>
            </a:r>
          </a:p>
          <a:p>
            <a:r>
              <a:rPr lang="fr-FR" sz="1000" i="1" dirty="0">
                <a:solidFill>
                  <a:schemeClr val="tx2"/>
                </a:solidFill>
              </a:rPr>
              <a:t>Kemp S, et al. Nat </a:t>
            </a:r>
            <a:r>
              <a:rPr lang="fr-FR" sz="1000" i="1" dirty="0" err="1">
                <a:solidFill>
                  <a:schemeClr val="tx2"/>
                </a:solidFill>
              </a:rPr>
              <a:t>Rev</a:t>
            </a:r>
            <a:r>
              <a:rPr lang="fr-FR" sz="1000" i="1" dirty="0">
                <a:solidFill>
                  <a:schemeClr val="tx2"/>
                </a:solidFill>
              </a:rPr>
              <a:t> </a:t>
            </a:r>
            <a:r>
              <a:rPr lang="fr-FR" sz="1000" i="1" dirty="0" err="1">
                <a:solidFill>
                  <a:schemeClr val="tx2"/>
                </a:solidFill>
              </a:rPr>
              <a:t>Endocrinol</a:t>
            </a:r>
            <a:r>
              <a:rPr lang="fr-FR" sz="1000" i="1" dirty="0">
                <a:solidFill>
                  <a:schemeClr val="tx2"/>
                </a:solidFill>
              </a:rPr>
              <a:t>. 2016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55DD0BEE-4958-EBAB-F6B4-447446C63C9C}"/>
              </a:ext>
            </a:extLst>
          </p:cNvPr>
          <p:cNvSpPr txBox="1"/>
          <p:nvPr/>
        </p:nvSpPr>
        <p:spPr>
          <a:xfrm>
            <a:off x="5134338" y="5226840"/>
            <a:ext cx="292179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/>
              <a:t>Augmentation de l’apoptose des oligodendrocytes et astrocytes</a:t>
            </a:r>
          </a:p>
          <a:p>
            <a:pPr algn="ctr"/>
            <a:r>
              <a:rPr lang="fr-FR" sz="1100" dirty="0">
                <a:sym typeface="Wingdings" pitchFamily="2" charset="2"/>
              </a:rPr>
              <a:t> </a:t>
            </a:r>
            <a:r>
              <a:rPr lang="fr-FR" sz="1100" b="1" dirty="0" err="1">
                <a:sym typeface="Wingdings" pitchFamily="2" charset="2"/>
              </a:rPr>
              <a:t>Axonopathie</a:t>
            </a:r>
            <a:r>
              <a:rPr lang="fr-FR" sz="1100" b="1" dirty="0">
                <a:sym typeface="Wingdings" pitchFamily="2" charset="2"/>
              </a:rPr>
              <a:t> avec </a:t>
            </a:r>
            <a:r>
              <a:rPr lang="fr-FR" sz="1100" b="1" dirty="0" err="1">
                <a:sym typeface="Wingdings" pitchFamily="2" charset="2"/>
              </a:rPr>
              <a:t>microgliose</a:t>
            </a:r>
            <a:r>
              <a:rPr lang="fr-FR" sz="1100" b="1" dirty="0">
                <a:sym typeface="Wingdings" pitchFamily="2" charset="2"/>
              </a:rPr>
              <a:t> </a:t>
            </a:r>
            <a:r>
              <a:rPr lang="fr-FR" sz="1100" dirty="0">
                <a:sym typeface="Wingdings" pitchFamily="2" charset="2"/>
              </a:rPr>
              <a:t>secondaire à l’incapacité des cellules de Schwann et des oligodendrocytes à maintenir l’intégrité axonale.</a:t>
            </a:r>
            <a:endParaRPr lang="fr-FR" sz="1100" dirty="0"/>
          </a:p>
        </p:txBody>
      </p:sp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2C8C13A6-BECD-0188-CE8B-4DAECEE9B8D2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1648178" y="2806152"/>
            <a:ext cx="4814534" cy="1473205"/>
          </a:xfrm>
          <a:prstGeom prst="straightConnector1">
            <a:avLst/>
          </a:prstGeom>
          <a:ln>
            <a:solidFill>
              <a:srgbClr val="22609A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1F2054BA-C92C-CCF7-F61A-1F6172CCB4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8590" t="53571" r="44057" b="31763"/>
          <a:stretch>
            <a:fillRect/>
          </a:stretch>
        </p:blipFill>
        <p:spPr>
          <a:xfrm>
            <a:off x="6096000" y="1466415"/>
            <a:ext cx="790576" cy="110384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6E1A21E-3B0E-E9A7-00EA-BE355D9E6482}"/>
              </a:ext>
            </a:extLst>
          </p:cNvPr>
          <p:cNvSpPr txBox="1"/>
          <p:nvPr/>
        </p:nvSpPr>
        <p:spPr>
          <a:xfrm>
            <a:off x="5888830" y="2436820"/>
            <a:ext cx="1147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22609A"/>
                </a:solidFill>
              </a:rPr>
              <a:t>C26:0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9486DFD-7503-1CDC-396F-F1270D1C022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853" t="69430" r="53389" b="12752"/>
          <a:stretch>
            <a:fillRect/>
          </a:stretch>
        </p:blipFill>
        <p:spPr>
          <a:xfrm>
            <a:off x="3304753" y="4092222"/>
            <a:ext cx="1320488" cy="92738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B928800-47C6-6D7D-0633-C1A1D6B7EF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6145" t="73382" r="41750" b="11286"/>
          <a:stretch>
            <a:fillRect/>
          </a:stretch>
        </p:blipFill>
        <p:spPr>
          <a:xfrm>
            <a:off x="441600" y="4155755"/>
            <a:ext cx="1320488" cy="117062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BCA6C78-4838-47D5-8043-B846D7A7A34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9715" t="72470" r="27989" b="13624"/>
          <a:stretch>
            <a:fillRect/>
          </a:stretch>
        </p:blipFill>
        <p:spPr>
          <a:xfrm>
            <a:off x="6122196" y="4408275"/>
            <a:ext cx="914397" cy="723759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BD346448-140B-13F9-1485-88EA39CFB46F}"/>
              </a:ext>
            </a:extLst>
          </p:cNvPr>
          <p:cNvCxnSpPr>
            <a:cxnSpLocks/>
          </p:cNvCxnSpPr>
          <p:nvPr/>
        </p:nvCxnSpPr>
        <p:spPr>
          <a:xfrm flipH="1">
            <a:off x="4625241" y="2852177"/>
            <a:ext cx="1894505" cy="1197575"/>
          </a:xfrm>
          <a:prstGeom prst="straightConnector1">
            <a:avLst/>
          </a:prstGeom>
          <a:ln>
            <a:solidFill>
              <a:srgbClr val="22609A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BDB91325-7848-42BA-E174-98C5534E1243}"/>
              </a:ext>
            </a:extLst>
          </p:cNvPr>
          <p:cNvCxnSpPr>
            <a:cxnSpLocks/>
          </p:cNvCxnSpPr>
          <p:nvPr/>
        </p:nvCxnSpPr>
        <p:spPr>
          <a:xfrm>
            <a:off x="6519746" y="2852177"/>
            <a:ext cx="75488" cy="1485638"/>
          </a:xfrm>
          <a:prstGeom prst="straightConnector1">
            <a:avLst/>
          </a:prstGeom>
          <a:ln>
            <a:solidFill>
              <a:srgbClr val="22609A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D4D6E482-C458-8E88-A483-A1D774C99996}"/>
              </a:ext>
            </a:extLst>
          </p:cNvPr>
          <p:cNvSpPr txBox="1"/>
          <p:nvPr/>
        </p:nvSpPr>
        <p:spPr>
          <a:xfrm>
            <a:off x="2538425" y="5238411"/>
            <a:ext cx="26931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/>
              <a:t>Augmentation viscosité membranaire et moindre réponse à l’ACTH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CD2C22D-AD25-E9E8-4365-6D3B8A670E96}"/>
              </a:ext>
            </a:extLst>
          </p:cNvPr>
          <p:cNvSpPr txBox="1"/>
          <p:nvPr/>
        </p:nvSpPr>
        <p:spPr>
          <a:xfrm>
            <a:off x="-57489" y="5226840"/>
            <a:ext cx="26931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/>
              <a:t>Altération membrane cellulaire car très hydrophobes et dégradation 10 000 fois plus lente</a:t>
            </a:r>
          </a:p>
          <a:p>
            <a:pPr algn="ctr"/>
            <a:r>
              <a:rPr lang="fr-FR" sz="1100" dirty="0"/>
              <a:t>Augmentation viscosité hématies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1454CEF6-5E21-04CA-7394-400FDEA93A8E}"/>
              </a:ext>
            </a:extLst>
          </p:cNvPr>
          <p:cNvSpPr txBox="1"/>
          <p:nvPr/>
        </p:nvSpPr>
        <p:spPr>
          <a:xfrm>
            <a:off x="4243494" y="935339"/>
            <a:ext cx="448356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rgbClr val="22609A"/>
                </a:solidFill>
              </a:rPr>
              <a:t>Accumulation acides gras à très longue chaîne (≥C22:0) dans le sang et les tissus (substance blanche, moelle épinière, surrénale)</a:t>
            </a:r>
          </a:p>
        </p:txBody>
      </p: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C75CA7DE-354E-3B94-F1BA-73EEC192D627}"/>
              </a:ext>
            </a:extLst>
          </p:cNvPr>
          <p:cNvCxnSpPr>
            <a:cxnSpLocks/>
          </p:cNvCxnSpPr>
          <p:nvPr/>
        </p:nvCxnSpPr>
        <p:spPr>
          <a:xfrm>
            <a:off x="6595234" y="2900958"/>
            <a:ext cx="4263834" cy="1896961"/>
          </a:xfrm>
          <a:prstGeom prst="straightConnector1">
            <a:avLst/>
          </a:prstGeom>
          <a:ln>
            <a:solidFill>
              <a:srgbClr val="22609A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7" name="Image 36">
            <a:extLst>
              <a:ext uri="{FF2B5EF4-FFF2-40B4-BE49-F238E27FC236}">
                <a16:creationId xmlns:a16="http://schemas.microsoft.com/office/drawing/2014/main" id="{6DDD587D-28EE-44C6-D612-D4890A13C8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700" y="4921962"/>
            <a:ext cx="3797300" cy="1809302"/>
          </a:xfrm>
          <a:prstGeom prst="rect">
            <a:avLst/>
          </a:prstGeom>
        </p:spPr>
      </p:pic>
      <p:sp>
        <p:nvSpPr>
          <p:cNvPr id="38" name="ZoneTexte 37">
            <a:extLst>
              <a:ext uri="{FF2B5EF4-FFF2-40B4-BE49-F238E27FC236}">
                <a16:creationId xmlns:a16="http://schemas.microsoft.com/office/drawing/2014/main" id="{99BC582E-AF24-A08E-0AD0-BFAF51C1B33B}"/>
              </a:ext>
            </a:extLst>
          </p:cNvPr>
          <p:cNvSpPr txBox="1"/>
          <p:nvPr/>
        </p:nvSpPr>
        <p:spPr>
          <a:xfrm>
            <a:off x="8727055" y="6578308"/>
            <a:ext cx="2743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i="1" dirty="0">
                <a:solidFill>
                  <a:schemeClr val="tx2"/>
                </a:solidFill>
              </a:rPr>
              <a:t>Talk Pr </a:t>
            </a:r>
            <a:r>
              <a:rPr lang="fr-FR" sz="1200" i="1" dirty="0" err="1">
                <a:solidFill>
                  <a:schemeClr val="tx2"/>
                </a:solidFill>
              </a:rPr>
              <a:t>F.Mochel</a:t>
            </a:r>
            <a:r>
              <a:rPr lang="fr-FR" sz="1200" i="1" dirty="0">
                <a:solidFill>
                  <a:schemeClr val="tx2"/>
                </a:solidFill>
              </a:rPr>
              <a:t> – JNLF 2024</a:t>
            </a:r>
          </a:p>
        </p:txBody>
      </p:sp>
    </p:spTree>
    <p:extLst>
      <p:ext uri="{BB962C8B-B14F-4D97-AF65-F5344CB8AC3E}">
        <p14:creationId xmlns:p14="http://schemas.microsoft.com/office/powerpoint/2010/main" val="4630924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861CEF0-24D8-DF91-76D2-99848775A1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FD044A4-363E-DF0F-EE0D-7A561F6B6A1C}"/>
              </a:ext>
            </a:extLst>
          </p:cNvPr>
          <p:cNvSpPr/>
          <p:nvPr/>
        </p:nvSpPr>
        <p:spPr>
          <a:xfrm>
            <a:off x="0" y="0"/>
            <a:ext cx="12192000" cy="357188"/>
          </a:xfrm>
          <a:prstGeom prst="rect">
            <a:avLst/>
          </a:prstGeom>
          <a:solidFill>
            <a:srgbClr val="B6A486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D464ABC-F117-B0ED-3ABF-EDC641070258}"/>
              </a:ext>
            </a:extLst>
          </p:cNvPr>
          <p:cNvSpPr txBox="1"/>
          <p:nvPr/>
        </p:nvSpPr>
        <p:spPr>
          <a:xfrm>
            <a:off x="-1" y="0"/>
            <a:ext cx="10244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3. L’Adrénoleucodystrophie liée à l’X ou X-ALD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05971D43-1CC7-6E9C-C784-5708A425E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28</a:t>
            </a:fld>
            <a:endParaRPr lang="fr-FR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43F91BA-B461-3603-00E0-C3440BC8E4A1}"/>
              </a:ext>
            </a:extLst>
          </p:cNvPr>
          <p:cNvSpPr/>
          <p:nvPr/>
        </p:nvSpPr>
        <p:spPr>
          <a:xfrm>
            <a:off x="642937" y="987982"/>
            <a:ext cx="2300288" cy="514350"/>
          </a:xfrm>
          <a:prstGeom prst="roundRect">
            <a:avLst/>
          </a:prstGeom>
          <a:solidFill>
            <a:srgbClr val="B6A486">
              <a:alpha val="25098"/>
            </a:srgbClr>
          </a:solidFill>
          <a:ln>
            <a:solidFill>
              <a:srgbClr val="2260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rgbClr val="22609A"/>
                </a:solidFill>
              </a:rPr>
              <a:t>Description clinique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05286F-0E2F-01BD-4E90-8FB329C6FF8E}"/>
              </a:ext>
            </a:extLst>
          </p:cNvPr>
          <p:cNvSpPr txBox="1"/>
          <p:nvPr/>
        </p:nvSpPr>
        <p:spPr>
          <a:xfrm>
            <a:off x="-1" y="6457890"/>
            <a:ext cx="43266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i="1" dirty="0">
                <a:solidFill>
                  <a:schemeClr val="tx2"/>
                </a:solidFill>
              </a:rPr>
              <a:t>Kemp, S, et al. Nat </a:t>
            </a:r>
            <a:r>
              <a:rPr lang="fr-FR" sz="1000" i="1" dirty="0" err="1">
                <a:solidFill>
                  <a:schemeClr val="tx2"/>
                </a:solidFill>
              </a:rPr>
              <a:t>Rev</a:t>
            </a:r>
            <a:r>
              <a:rPr lang="fr-FR" sz="1000" i="1" dirty="0">
                <a:solidFill>
                  <a:schemeClr val="tx2"/>
                </a:solidFill>
              </a:rPr>
              <a:t> </a:t>
            </a:r>
            <a:r>
              <a:rPr lang="fr-FR" sz="1000" i="1" dirty="0" err="1">
                <a:solidFill>
                  <a:schemeClr val="tx2"/>
                </a:solidFill>
              </a:rPr>
              <a:t>Endocrinol</a:t>
            </a:r>
            <a:r>
              <a:rPr lang="fr-FR" sz="1000" i="1" dirty="0">
                <a:solidFill>
                  <a:schemeClr val="tx2"/>
                </a:solidFill>
              </a:rPr>
              <a:t>. 2016</a:t>
            </a:r>
          </a:p>
          <a:p>
            <a:r>
              <a:rPr lang="fr-FR" sz="1000" i="1" dirty="0" err="1">
                <a:solidFill>
                  <a:schemeClr val="tx2"/>
                </a:solidFill>
              </a:rPr>
              <a:t>Benzoni</a:t>
            </a:r>
            <a:r>
              <a:rPr lang="fr-FR" sz="1000" i="1" dirty="0">
                <a:solidFill>
                  <a:schemeClr val="tx2"/>
                </a:solidFill>
              </a:rPr>
              <a:t> C, et al. J </a:t>
            </a:r>
            <a:r>
              <a:rPr lang="fr-FR" sz="1000" i="1" dirty="0" err="1">
                <a:solidFill>
                  <a:schemeClr val="tx2"/>
                </a:solidFill>
              </a:rPr>
              <a:t>Neurol</a:t>
            </a:r>
            <a:r>
              <a:rPr lang="fr-FR" sz="1000" i="1" dirty="0">
                <a:solidFill>
                  <a:schemeClr val="tx2"/>
                </a:solidFill>
              </a:rPr>
              <a:t> </a:t>
            </a:r>
            <a:r>
              <a:rPr lang="fr-FR" sz="1000" i="1" dirty="0" err="1">
                <a:solidFill>
                  <a:schemeClr val="tx2"/>
                </a:solidFill>
              </a:rPr>
              <a:t>Neurosurg</a:t>
            </a:r>
            <a:r>
              <a:rPr lang="fr-FR" sz="1000" i="1" dirty="0">
                <a:solidFill>
                  <a:schemeClr val="tx2"/>
                </a:solidFill>
              </a:rPr>
              <a:t> </a:t>
            </a:r>
            <a:r>
              <a:rPr lang="fr-FR" sz="1000" i="1" dirty="0" err="1">
                <a:solidFill>
                  <a:schemeClr val="tx2"/>
                </a:solidFill>
              </a:rPr>
              <a:t>Psychiatry</a:t>
            </a:r>
            <a:r>
              <a:rPr lang="fr-FR" sz="1000" i="1" dirty="0">
                <a:solidFill>
                  <a:schemeClr val="tx2"/>
                </a:solidFill>
              </a:rPr>
              <a:t>. 2026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EB700EFE-B92B-7636-399D-71F82F4B03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2754" y="1974639"/>
            <a:ext cx="8055036" cy="3433294"/>
          </a:xfrm>
          <a:prstGeom prst="rect">
            <a:avLst/>
          </a:prstGeom>
        </p:spPr>
      </p:pic>
      <p:sp>
        <p:nvSpPr>
          <p:cNvPr id="4" name="Cadre 3">
            <a:extLst>
              <a:ext uri="{FF2B5EF4-FFF2-40B4-BE49-F238E27FC236}">
                <a16:creationId xmlns:a16="http://schemas.microsoft.com/office/drawing/2014/main" id="{178866D9-8A8F-29DB-A716-D433434E4B6C}"/>
              </a:ext>
            </a:extLst>
          </p:cNvPr>
          <p:cNvSpPr/>
          <p:nvPr/>
        </p:nvSpPr>
        <p:spPr>
          <a:xfrm>
            <a:off x="2432753" y="3175778"/>
            <a:ext cx="8055035" cy="187278"/>
          </a:xfrm>
          <a:prstGeom prst="frame">
            <a:avLst>
              <a:gd name="adj1" fmla="val 0"/>
            </a:avLst>
          </a:prstGeom>
          <a:solidFill>
            <a:srgbClr val="22609A"/>
          </a:solidFill>
          <a:ln>
            <a:solidFill>
              <a:srgbClr val="2260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5" name="Cadre 4">
            <a:extLst>
              <a:ext uri="{FF2B5EF4-FFF2-40B4-BE49-F238E27FC236}">
                <a16:creationId xmlns:a16="http://schemas.microsoft.com/office/drawing/2014/main" id="{0D22133B-1EB1-B11F-C508-2AD245628AFB}"/>
              </a:ext>
            </a:extLst>
          </p:cNvPr>
          <p:cNvSpPr/>
          <p:nvPr/>
        </p:nvSpPr>
        <p:spPr>
          <a:xfrm>
            <a:off x="2432753" y="3538035"/>
            <a:ext cx="8055035" cy="187278"/>
          </a:xfrm>
          <a:prstGeom prst="frame">
            <a:avLst>
              <a:gd name="adj1" fmla="val 0"/>
            </a:avLst>
          </a:prstGeom>
          <a:solidFill>
            <a:srgbClr val="22609A"/>
          </a:solidFill>
          <a:ln>
            <a:solidFill>
              <a:srgbClr val="2260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4633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65479E4A-3C13-40BB-BF2C-3A1837564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4C403C1-5A04-EEAF-2893-2C7C4F556EBA}"/>
              </a:ext>
            </a:extLst>
          </p:cNvPr>
          <p:cNvSpPr/>
          <p:nvPr/>
        </p:nvSpPr>
        <p:spPr>
          <a:xfrm>
            <a:off x="0" y="0"/>
            <a:ext cx="12192000" cy="357188"/>
          </a:xfrm>
          <a:prstGeom prst="rect">
            <a:avLst/>
          </a:prstGeom>
          <a:solidFill>
            <a:srgbClr val="B6A486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53BD380-76AE-655E-C3B6-154DCA7707DE}"/>
              </a:ext>
            </a:extLst>
          </p:cNvPr>
          <p:cNvSpPr txBox="1"/>
          <p:nvPr/>
        </p:nvSpPr>
        <p:spPr>
          <a:xfrm>
            <a:off x="-1" y="0"/>
            <a:ext cx="10244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3. L’Adrénoleucodystrophie liée à l’X ou X-ALD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C5B2596-5D94-556F-C76A-A8E9ACB0E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29</a:t>
            </a:fld>
            <a:endParaRPr lang="fr-FR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88B5C2B-6F9E-B14A-0459-B93CA406271B}"/>
              </a:ext>
            </a:extLst>
          </p:cNvPr>
          <p:cNvSpPr/>
          <p:nvPr/>
        </p:nvSpPr>
        <p:spPr>
          <a:xfrm>
            <a:off x="642937" y="987982"/>
            <a:ext cx="2300288" cy="514350"/>
          </a:xfrm>
          <a:prstGeom prst="roundRect">
            <a:avLst/>
          </a:prstGeom>
          <a:solidFill>
            <a:srgbClr val="B6A486">
              <a:alpha val="25098"/>
            </a:srgbClr>
          </a:solidFill>
          <a:ln>
            <a:solidFill>
              <a:srgbClr val="2260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rgbClr val="22609A"/>
                </a:solidFill>
              </a:rPr>
              <a:t>Algorithme diagnostique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43A6BEB-4C4E-A8A7-8624-01707C66D678}"/>
              </a:ext>
            </a:extLst>
          </p:cNvPr>
          <p:cNvSpPr txBox="1"/>
          <p:nvPr/>
        </p:nvSpPr>
        <p:spPr>
          <a:xfrm>
            <a:off x="-1" y="6582975"/>
            <a:ext cx="43266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i="1" dirty="0" err="1">
                <a:solidFill>
                  <a:schemeClr val="tx2"/>
                </a:solidFill>
              </a:rPr>
              <a:t>Engelen</a:t>
            </a:r>
            <a:r>
              <a:rPr lang="fr-FR" sz="1000" i="1" dirty="0">
                <a:solidFill>
                  <a:schemeClr val="tx2"/>
                </a:solidFill>
              </a:rPr>
              <a:t> M, et al. </a:t>
            </a:r>
            <a:r>
              <a:rPr lang="fr-FR" sz="1000" i="1" dirty="0" err="1">
                <a:solidFill>
                  <a:schemeClr val="tx2"/>
                </a:solidFill>
              </a:rPr>
              <a:t>Neurology</a:t>
            </a:r>
            <a:r>
              <a:rPr lang="fr-FR" sz="1000" i="1" dirty="0">
                <a:solidFill>
                  <a:schemeClr val="tx2"/>
                </a:solidFill>
              </a:rPr>
              <a:t>. 2022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7D55E90-9F27-60AE-A5DD-558E842B0E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7362" y="1462825"/>
            <a:ext cx="6954838" cy="489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801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6A486">
            <a:alpha val="2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BA394354-A6FC-D480-1417-47F810DE5A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36"/>
          <a:stretch/>
        </p:blipFill>
        <p:spPr>
          <a:xfrm>
            <a:off x="4738190" y="0"/>
            <a:ext cx="2582132" cy="342480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FDE37A1-0F7C-17E3-9384-ACBB8DBB2B3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76"/>
          <a:stretch/>
        </p:blipFill>
        <p:spPr>
          <a:xfrm>
            <a:off x="9692079" y="0"/>
            <a:ext cx="2499922" cy="342061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23CA23A-93F8-0D01-EAB2-2F62F8A9FD6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672"/>
          <a:stretch/>
        </p:blipFill>
        <p:spPr>
          <a:xfrm>
            <a:off x="7217866" y="-4195"/>
            <a:ext cx="2578969" cy="342061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EE326E2-C976-0966-6F0D-A09D1EEAC5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3775" y="3413267"/>
            <a:ext cx="2470098" cy="332051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532AA25-1359-5E27-BF03-149FAB2439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717" y="3420610"/>
            <a:ext cx="2920055" cy="331841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DB49801-2CAA-0C98-9DD7-984C453B309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" r="6238"/>
          <a:stretch/>
        </p:blipFill>
        <p:spPr>
          <a:xfrm>
            <a:off x="9492592" y="3416414"/>
            <a:ext cx="2699410" cy="3317369"/>
          </a:xfrm>
          <a:prstGeom prst="rect">
            <a:avLst/>
          </a:prstGeom>
        </p:spPr>
      </p:pic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94C634E8-F655-ACE9-7059-DC4D8A764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3</a:t>
            </a:fld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C0F6CE24-18EF-41E1-A86F-70B7D6B5FC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60331" y="3340909"/>
            <a:ext cx="2889005" cy="339287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5907033-2186-4EE7-A39D-D55F39ABF08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82" y="-4195"/>
            <a:ext cx="2679117" cy="333986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E2CBBB8-BF61-41C1-9D8A-8940B50C41B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29809" y="115971"/>
            <a:ext cx="2440541" cy="3076439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55721E5-9906-4EF4-947C-B614ACAE5D4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58145" y="3939402"/>
            <a:ext cx="1859243" cy="2268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5684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A2DDE95D-C790-905A-BDC2-C052B929D1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7DD80FB-1F03-7E89-2D8D-76B270638F5C}"/>
              </a:ext>
            </a:extLst>
          </p:cNvPr>
          <p:cNvSpPr/>
          <p:nvPr/>
        </p:nvSpPr>
        <p:spPr>
          <a:xfrm>
            <a:off x="0" y="0"/>
            <a:ext cx="12192000" cy="357188"/>
          </a:xfrm>
          <a:prstGeom prst="rect">
            <a:avLst/>
          </a:prstGeom>
          <a:solidFill>
            <a:srgbClr val="B6A486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0D1B93E-38F2-2F87-85E3-B2206FC034BC}"/>
              </a:ext>
            </a:extLst>
          </p:cNvPr>
          <p:cNvSpPr txBox="1"/>
          <p:nvPr/>
        </p:nvSpPr>
        <p:spPr>
          <a:xfrm>
            <a:off x="-1" y="0"/>
            <a:ext cx="10244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3. L’Adrénoleucodystrophie liée à l’X ou X-ALD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BC37FFB-E8FC-FCF6-5D93-A0293817E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30</a:t>
            </a:fld>
            <a:endParaRPr lang="fr-FR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4A7E369-98F7-2CFE-C20C-5F8E6CEDB179}"/>
              </a:ext>
            </a:extLst>
          </p:cNvPr>
          <p:cNvSpPr/>
          <p:nvPr/>
        </p:nvSpPr>
        <p:spPr>
          <a:xfrm>
            <a:off x="642937" y="987982"/>
            <a:ext cx="2300288" cy="514350"/>
          </a:xfrm>
          <a:prstGeom prst="roundRect">
            <a:avLst/>
          </a:prstGeom>
          <a:solidFill>
            <a:srgbClr val="B6A486">
              <a:alpha val="25098"/>
            </a:srgbClr>
          </a:solidFill>
          <a:ln>
            <a:solidFill>
              <a:srgbClr val="2260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22609A"/>
                </a:solidFill>
              </a:rPr>
              <a:t>Prise en charge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272EEE-CAF8-E0D8-D643-1F6E7F479918}"/>
              </a:ext>
            </a:extLst>
          </p:cNvPr>
          <p:cNvSpPr txBox="1"/>
          <p:nvPr/>
        </p:nvSpPr>
        <p:spPr>
          <a:xfrm>
            <a:off x="-1" y="6582975"/>
            <a:ext cx="43266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i="1" dirty="0" err="1">
                <a:solidFill>
                  <a:schemeClr val="tx2"/>
                </a:solidFill>
              </a:rPr>
              <a:t>Engelen</a:t>
            </a:r>
            <a:r>
              <a:rPr lang="fr-FR" sz="1000" i="1" dirty="0">
                <a:solidFill>
                  <a:schemeClr val="tx2"/>
                </a:solidFill>
              </a:rPr>
              <a:t> M, et al. </a:t>
            </a:r>
            <a:r>
              <a:rPr lang="fr-FR" sz="1000" i="1" dirty="0" err="1">
                <a:solidFill>
                  <a:schemeClr val="tx2"/>
                </a:solidFill>
              </a:rPr>
              <a:t>Neurology</a:t>
            </a:r>
            <a:r>
              <a:rPr lang="fr-FR" sz="1000" i="1" dirty="0">
                <a:solidFill>
                  <a:schemeClr val="tx2"/>
                </a:solidFill>
              </a:rPr>
              <a:t>. 2022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0A99175-3F98-D554-4F38-E8BEFFC62A1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468"/>
          <a:stretch>
            <a:fillRect/>
          </a:stretch>
        </p:blipFill>
        <p:spPr>
          <a:xfrm>
            <a:off x="2784713" y="1852291"/>
            <a:ext cx="7197487" cy="3791271"/>
          </a:xfrm>
          <a:prstGeom prst="rect">
            <a:avLst/>
          </a:prstGeom>
        </p:spPr>
      </p:pic>
      <p:sp>
        <p:nvSpPr>
          <p:cNvPr id="4" name="Cadre 3">
            <a:extLst>
              <a:ext uri="{FF2B5EF4-FFF2-40B4-BE49-F238E27FC236}">
                <a16:creationId xmlns:a16="http://schemas.microsoft.com/office/drawing/2014/main" id="{9FF4F4CC-C9F3-86C2-55DC-3A6289864DC9}"/>
              </a:ext>
            </a:extLst>
          </p:cNvPr>
          <p:cNvSpPr/>
          <p:nvPr/>
        </p:nvSpPr>
        <p:spPr>
          <a:xfrm>
            <a:off x="4186238" y="2243138"/>
            <a:ext cx="4614862" cy="457200"/>
          </a:xfrm>
          <a:prstGeom prst="frame">
            <a:avLst>
              <a:gd name="adj1" fmla="val 0"/>
            </a:avLst>
          </a:prstGeom>
          <a:solidFill>
            <a:srgbClr val="22609A"/>
          </a:solidFill>
          <a:ln>
            <a:solidFill>
              <a:srgbClr val="2260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9636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10D7F36F-A0B8-C300-8524-64821F69C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07645CF-4CC2-F2FB-042D-D6E26DEB18CA}"/>
              </a:ext>
            </a:extLst>
          </p:cNvPr>
          <p:cNvSpPr/>
          <p:nvPr/>
        </p:nvSpPr>
        <p:spPr>
          <a:xfrm>
            <a:off x="0" y="0"/>
            <a:ext cx="12192000" cy="357188"/>
          </a:xfrm>
          <a:prstGeom prst="rect">
            <a:avLst/>
          </a:prstGeom>
          <a:solidFill>
            <a:srgbClr val="B6A486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0B1EA3D-DECB-AA11-38F7-4A798CD91A88}"/>
              </a:ext>
            </a:extLst>
          </p:cNvPr>
          <p:cNvSpPr txBox="1"/>
          <p:nvPr/>
        </p:nvSpPr>
        <p:spPr>
          <a:xfrm>
            <a:off x="-1" y="0"/>
            <a:ext cx="10244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3. L’Adrénoleucodystrophie liée à l’X ou X-ALD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A9F3D5B-AC4A-F70B-F072-F8343B6DF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31</a:t>
            </a:fld>
            <a:endParaRPr lang="fr-FR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2FE9540-3C34-84D0-A7AA-B181A977CB3B}"/>
              </a:ext>
            </a:extLst>
          </p:cNvPr>
          <p:cNvSpPr/>
          <p:nvPr/>
        </p:nvSpPr>
        <p:spPr>
          <a:xfrm>
            <a:off x="642937" y="987982"/>
            <a:ext cx="2300288" cy="514350"/>
          </a:xfrm>
          <a:prstGeom prst="roundRect">
            <a:avLst/>
          </a:prstGeom>
          <a:solidFill>
            <a:srgbClr val="B6A486">
              <a:alpha val="25098"/>
            </a:srgbClr>
          </a:solidFill>
          <a:ln>
            <a:solidFill>
              <a:srgbClr val="2260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22609A"/>
                </a:solidFill>
              </a:rPr>
              <a:t>Recommandations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FF07DEE-EABF-CDFC-3CDD-B371E5EEC6C5}"/>
              </a:ext>
            </a:extLst>
          </p:cNvPr>
          <p:cNvSpPr txBox="1"/>
          <p:nvPr/>
        </p:nvSpPr>
        <p:spPr>
          <a:xfrm>
            <a:off x="-1" y="6582975"/>
            <a:ext cx="43266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i="1" dirty="0" err="1">
                <a:solidFill>
                  <a:schemeClr val="tx2"/>
                </a:solidFill>
              </a:rPr>
              <a:t>Yska</a:t>
            </a:r>
            <a:r>
              <a:rPr lang="fr-FR" sz="1000" i="1" dirty="0">
                <a:solidFill>
                  <a:schemeClr val="tx2"/>
                </a:solidFill>
              </a:rPr>
              <a:t> HAF, et al. </a:t>
            </a:r>
            <a:r>
              <a:rPr lang="fr-FR" sz="1000" i="1" dirty="0" err="1">
                <a:solidFill>
                  <a:schemeClr val="tx2"/>
                </a:solidFill>
              </a:rPr>
              <a:t>Neurology</a:t>
            </a:r>
            <a:r>
              <a:rPr lang="fr-FR" sz="1000" i="1" dirty="0">
                <a:solidFill>
                  <a:schemeClr val="tx2"/>
                </a:solidFill>
              </a:rPr>
              <a:t>. 2026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45D132E-7F77-F408-1280-D689CDF09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1138" y="1523401"/>
            <a:ext cx="7967536" cy="4585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5972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A9DC2075-F53C-2225-3126-867410246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916F410-C41A-9307-3231-371F09E34581}"/>
              </a:ext>
            </a:extLst>
          </p:cNvPr>
          <p:cNvSpPr/>
          <p:nvPr/>
        </p:nvSpPr>
        <p:spPr>
          <a:xfrm>
            <a:off x="0" y="0"/>
            <a:ext cx="12192000" cy="357188"/>
          </a:xfrm>
          <a:prstGeom prst="rect">
            <a:avLst/>
          </a:prstGeom>
          <a:solidFill>
            <a:srgbClr val="B6A486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570889B-A0F0-FE46-B543-83918538998A}"/>
              </a:ext>
            </a:extLst>
          </p:cNvPr>
          <p:cNvSpPr txBox="1"/>
          <p:nvPr/>
        </p:nvSpPr>
        <p:spPr>
          <a:xfrm>
            <a:off x="-1" y="0"/>
            <a:ext cx="10244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3. L’Adrénoleucodystrophie liée à l’X ou X-ALD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D30EE5E1-E464-3FA8-E33D-879CA5E72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32</a:t>
            </a:fld>
            <a:endParaRPr lang="fr-FR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79AEE52-E162-CD67-4EBD-A4581F9347A6}"/>
              </a:ext>
            </a:extLst>
          </p:cNvPr>
          <p:cNvSpPr/>
          <p:nvPr/>
        </p:nvSpPr>
        <p:spPr>
          <a:xfrm>
            <a:off x="642937" y="987982"/>
            <a:ext cx="2300288" cy="514350"/>
          </a:xfrm>
          <a:prstGeom prst="roundRect">
            <a:avLst/>
          </a:prstGeom>
          <a:solidFill>
            <a:srgbClr val="B6A486">
              <a:alpha val="25098"/>
            </a:srgbClr>
          </a:solidFill>
          <a:ln>
            <a:solidFill>
              <a:srgbClr val="2260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22609A"/>
                </a:solidFill>
              </a:rPr>
              <a:t>Prise en charge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287FCED-6D11-B82B-C43B-099E4D878FD5}"/>
              </a:ext>
            </a:extLst>
          </p:cNvPr>
          <p:cNvSpPr txBox="1"/>
          <p:nvPr/>
        </p:nvSpPr>
        <p:spPr>
          <a:xfrm>
            <a:off x="-1" y="6457890"/>
            <a:ext cx="43266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i="1" dirty="0" err="1">
                <a:solidFill>
                  <a:schemeClr val="tx2"/>
                </a:solidFill>
              </a:rPr>
              <a:t>Waldhüter</a:t>
            </a:r>
            <a:r>
              <a:rPr lang="fr-FR" sz="1000" i="1" dirty="0">
                <a:solidFill>
                  <a:schemeClr val="tx2"/>
                </a:solidFill>
              </a:rPr>
              <a:t>, N et al. J </a:t>
            </a:r>
            <a:r>
              <a:rPr lang="fr-FR" sz="1000" i="1" dirty="0" err="1">
                <a:solidFill>
                  <a:schemeClr val="tx2"/>
                </a:solidFill>
              </a:rPr>
              <a:t>Inherit</a:t>
            </a:r>
            <a:r>
              <a:rPr lang="fr-FR" sz="1000" i="1" dirty="0">
                <a:solidFill>
                  <a:schemeClr val="tx2"/>
                </a:solidFill>
              </a:rPr>
              <a:t> </a:t>
            </a:r>
            <a:r>
              <a:rPr lang="fr-FR" sz="1000" i="1" dirty="0" err="1">
                <a:solidFill>
                  <a:schemeClr val="tx2"/>
                </a:solidFill>
              </a:rPr>
              <a:t>Metab</a:t>
            </a:r>
            <a:r>
              <a:rPr lang="fr-FR" sz="1000" i="1" dirty="0">
                <a:solidFill>
                  <a:schemeClr val="tx2"/>
                </a:solidFill>
              </a:rPr>
              <a:t> Dis. 2019</a:t>
            </a:r>
          </a:p>
          <a:p>
            <a:r>
              <a:rPr lang="fr-FR" sz="1000" i="1" dirty="0" err="1">
                <a:solidFill>
                  <a:schemeClr val="tx2"/>
                </a:solidFill>
              </a:rPr>
              <a:t>Engelen</a:t>
            </a:r>
            <a:r>
              <a:rPr lang="fr-FR" sz="1000" i="1" dirty="0">
                <a:solidFill>
                  <a:schemeClr val="tx2"/>
                </a:solidFill>
              </a:rPr>
              <a:t> M, et al. </a:t>
            </a:r>
            <a:r>
              <a:rPr lang="fr-FR" sz="1000" i="1" dirty="0" err="1">
                <a:solidFill>
                  <a:schemeClr val="tx2"/>
                </a:solidFill>
              </a:rPr>
              <a:t>Neurology</a:t>
            </a:r>
            <a:r>
              <a:rPr lang="fr-FR" sz="1000" i="1" dirty="0">
                <a:solidFill>
                  <a:schemeClr val="tx2"/>
                </a:solidFill>
              </a:rPr>
              <a:t>. 2022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C1E50BF-1038-8010-4362-3AEB650D1B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468"/>
          <a:stretch>
            <a:fillRect/>
          </a:stretch>
        </p:blipFill>
        <p:spPr>
          <a:xfrm>
            <a:off x="642937" y="1938016"/>
            <a:ext cx="6329363" cy="3333987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D33D01D-F19B-A441-86C6-F9C77928E2D7}"/>
              </a:ext>
            </a:extLst>
          </p:cNvPr>
          <p:cNvSpPr/>
          <p:nvPr/>
        </p:nvSpPr>
        <p:spPr>
          <a:xfrm>
            <a:off x="3519488" y="987983"/>
            <a:ext cx="2943225" cy="514350"/>
          </a:xfrm>
          <a:prstGeom prst="roundRect">
            <a:avLst/>
          </a:prstGeom>
          <a:solidFill>
            <a:srgbClr val="B6A486">
              <a:alpha val="25098"/>
            </a:srgbClr>
          </a:solidFill>
          <a:ln>
            <a:solidFill>
              <a:srgbClr val="2260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rgbClr val="22609A"/>
                </a:solidFill>
              </a:rPr>
              <a:t>Allogreffe de moelle osseuse au stade débutant de CALD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31591FB-65DF-D393-1C63-73644DB83E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6500" y="463361"/>
            <a:ext cx="3797300" cy="1809302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A8838AF-815D-E303-5A15-741F28E407F8}"/>
              </a:ext>
            </a:extLst>
          </p:cNvPr>
          <p:cNvSpPr txBox="1"/>
          <p:nvPr/>
        </p:nvSpPr>
        <p:spPr>
          <a:xfrm>
            <a:off x="8229599" y="2212203"/>
            <a:ext cx="2743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i="1" dirty="0">
                <a:solidFill>
                  <a:schemeClr val="tx2"/>
                </a:solidFill>
              </a:rPr>
              <a:t>Talk Pr </a:t>
            </a:r>
            <a:r>
              <a:rPr lang="fr-FR" sz="1200" i="1" dirty="0" err="1">
                <a:solidFill>
                  <a:schemeClr val="tx2"/>
                </a:solidFill>
              </a:rPr>
              <a:t>F.Mochel</a:t>
            </a:r>
            <a:r>
              <a:rPr lang="fr-FR" sz="1200" i="1" dirty="0">
                <a:solidFill>
                  <a:schemeClr val="tx2"/>
                </a:solidFill>
              </a:rPr>
              <a:t> – JNLF 2024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4F99D4C-2271-E6E8-4B66-179E567A4C96}"/>
              </a:ext>
            </a:extLst>
          </p:cNvPr>
          <p:cNvSpPr/>
          <p:nvPr/>
        </p:nvSpPr>
        <p:spPr>
          <a:xfrm>
            <a:off x="1833562" y="2662917"/>
            <a:ext cx="5124450" cy="22948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Cadre 10">
            <a:extLst>
              <a:ext uri="{FF2B5EF4-FFF2-40B4-BE49-F238E27FC236}">
                <a16:creationId xmlns:a16="http://schemas.microsoft.com/office/drawing/2014/main" id="{D9288E73-D3F9-66F4-9FAC-024F5A2F42DD}"/>
              </a:ext>
            </a:extLst>
          </p:cNvPr>
          <p:cNvSpPr/>
          <p:nvPr/>
        </p:nvSpPr>
        <p:spPr>
          <a:xfrm>
            <a:off x="1833562" y="2306795"/>
            <a:ext cx="5124450" cy="356122"/>
          </a:xfrm>
          <a:prstGeom prst="frame">
            <a:avLst>
              <a:gd name="adj1" fmla="val 0"/>
            </a:avLst>
          </a:prstGeom>
          <a:solidFill>
            <a:srgbClr val="22609A"/>
          </a:solidFill>
          <a:ln>
            <a:solidFill>
              <a:srgbClr val="2260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8A657B5-DA5C-BB91-AACB-D3AC784EC7A4}"/>
              </a:ext>
            </a:extLst>
          </p:cNvPr>
          <p:cNvSpPr/>
          <p:nvPr/>
        </p:nvSpPr>
        <p:spPr>
          <a:xfrm>
            <a:off x="7302499" y="3024103"/>
            <a:ext cx="254001" cy="2094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C7B1C44-A6A3-B07A-5BBF-2B90C1A510FF}"/>
              </a:ext>
            </a:extLst>
          </p:cNvPr>
          <p:cNvSpPr/>
          <p:nvPr/>
        </p:nvSpPr>
        <p:spPr>
          <a:xfrm>
            <a:off x="9704456" y="3011959"/>
            <a:ext cx="254001" cy="2094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18974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E2FA6035-F7E4-FB49-1974-F31DB8D33B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4420B25-15D7-787B-7218-D5469254C86A}"/>
              </a:ext>
            </a:extLst>
          </p:cNvPr>
          <p:cNvSpPr/>
          <p:nvPr/>
        </p:nvSpPr>
        <p:spPr>
          <a:xfrm>
            <a:off x="0" y="0"/>
            <a:ext cx="12192000" cy="357188"/>
          </a:xfrm>
          <a:prstGeom prst="rect">
            <a:avLst/>
          </a:prstGeom>
          <a:solidFill>
            <a:srgbClr val="B6A486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05D1753-663E-26D6-C687-70091DAAE80D}"/>
              </a:ext>
            </a:extLst>
          </p:cNvPr>
          <p:cNvSpPr txBox="1"/>
          <p:nvPr/>
        </p:nvSpPr>
        <p:spPr>
          <a:xfrm>
            <a:off x="-1" y="0"/>
            <a:ext cx="10244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3. L’Adrénoleucodystrophie liée à l’X ou X-ALD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0BD987B9-DD3E-6AE1-7F10-D2C8125DB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33</a:t>
            </a:fld>
            <a:endParaRPr lang="fr-FR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DF67A4F-B019-3AE5-46AF-8A572D6345E6}"/>
              </a:ext>
            </a:extLst>
          </p:cNvPr>
          <p:cNvSpPr/>
          <p:nvPr/>
        </p:nvSpPr>
        <p:spPr>
          <a:xfrm>
            <a:off x="642937" y="987982"/>
            <a:ext cx="2300288" cy="514350"/>
          </a:xfrm>
          <a:prstGeom prst="roundRect">
            <a:avLst/>
          </a:prstGeom>
          <a:solidFill>
            <a:srgbClr val="B6A486">
              <a:alpha val="25098"/>
            </a:srgbClr>
          </a:solidFill>
          <a:ln>
            <a:solidFill>
              <a:srgbClr val="2260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22609A"/>
                </a:solidFill>
              </a:rPr>
              <a:t>Prise en charge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CD6BED7-C7D9-057A-BA38-C499E002D207}"/>
              </a:ext>
            </a:extLst>
          </p:cNvPr>
          <p:cNvSpPr txBox="1"/>
          <p:nvPr/>
        </p:nvSpPr>
        <p:spPr>
          <a:xfrm>
            <a:off x="-1" y="6457890"/>
            <a:ext cx="43266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i="1" dirty="0" err="1">
                <a:solidFill>
                  <a:schemeClr val="tx2"/>
                </a:solidFill>
              </a:rPr>
              <a:t>Waldhüter</a:t>
            </a:r>
            <a:r>
              <a:rPr lang="fr-FR" sz="1000" i="1" dirty="0">
                <a:solidFill>
                  <a:schemeClr val="tx2"/>
                </a:solidFill>
              </a:rPr>
              <a:t>, N et al. J </a:t>
            </a:r>
            <a:r>
              <a:rPr lang="fr-FR" sz="1000" i="1" dirty="0" err="1">
                <a:solidFill>
                  <a:schemeClr val="tx2"/>
                </a:solidFill>
              </a:rPr>
              <a:t>Inherit</a:t>
            </a:r>
            <a:r>
              <a:rPr lang="fr-FR" sz="1000" i="1" dirty="0">
                <a:solidFill>
                  <a:schemeClr val="tx2"/>
                </a:solidFill>
              </a:rPr>
              <a:t> </a:t>
            </a:r>
            <a:r>
              <a:rPr lang="fr-FR" sz="1000" i="1" dirty="0" err="1">
                <a:solidFill>
                  <a:schemeClr val="tx2"/>
                </a:solidFill>
              </a:rPr>
              <a:t>Metab</a:t>
            </a:r>
            <a:r>
              <a:rPr lang="fr-FR" sz="1000" i="1" dirty="0">
                <a:solidFill>
                  <a:schemeClr val="tx2"/>
                </a:solidFill>
              </a:rPr>
              <a:t> Dis. 2019</a:t>
            </a:r>
          </a:p>
          <a:p>
            <a:r>
              <a:rPr lang="fr-FR" sz="1000" i="1" dirty="0" err="1">
                <a:solidFill>
                  <a:schemeClr val="tx2"/>
                </a:solidFill>
              </a:rPr>
              <a:t>Engelen</a:t>
            </a:r>
            <a:r>
              <a:rPr lang="fr-FR" sz="1000" i="1" dirty="0">
                <a:solidFill>
                  <a:schemeClr val="tx2"/>
                </a:solidFill>
              </a:rPr>
              <a:t> M, et al. </a:t>
            </a:r>
            <a:r>
              <a:rPr lang="fr-FR" sz="1000" i="1" dirty="0" err="1">
                <a:solidFill>
                  <a:schemeClr val="tx2"/>
                </a:solidFill>
              </a:rPr>
              <a:t>Neurology</a:t>
            </a:r>
            <a:r>
              <a:rPr lang="fr-FR" sz="1000" i="1" dirty="0">
                <a:solidFill>
                  <a:schemeClr val="tx2"/>
                </a:solidFill>
              </a:rPr>
              <a:t>. 2022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0522188-C421-160E-31C0-C93A31CCC5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468"/>
          <a:stretch>
            <a:fillRect/>
          </a:stretch>
        </p:blipFill>
        <p:spPr>
          <a:xfrm>
            <a:off x="642937" y="1938016"/>
            <a:ext cx="6329363" cy="333398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6C32580-E4BE-D12B-DA25-CDC4630B75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6500" y="463361"/>
            <a:ext cx="3797300" cy="1809302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1BCD52A-0C51-DCC9-E58E-1F90A78C4D87}"/>
              </a:ext>
            </a:extLst>
          </p:cNvPr>
          <p:cNvSpPr txBox="1"/>
          <p:nvPr/>
        </p:nvSpPr>
        <p:spPr>
          <a:xfrm>
            <a:off x="8229599" y="2212203"/>
            <a:ext cx="2743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i="1" dirty="0">
                <a:solidFill>
                  <a:schemeClr val="tx2"/>
                </a:solidFill>
              </a:rPr>
              <a:t>Talk Pr </a:t>
            </a:r>
            <a:r>
              <a:rPr lang="fr-FR" sz="1200" i="1" dirty="0" err="1">
                <a:solidFill>
                  <a:schemeClr val="tx2"/>
                </a:solidFill>
              </a:rPr>
              <a:t>F.Mochel</a:t>
            </a:r>
            <a:r>
              <a:rPr lang="fr-FR" sz="1200" i="1" dirty="0">
                <a:solidFill>
                  <a:schemeClr val="tx2"/>
                </a:solidFill>
              </a:rPr>
              <a:t> – JNLF 2024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CFF9BF1-0F74-8953-FF03-19F044EB263F}"/>
              </a:ext>
            </a:extLst>
          </p:cNvPr>
          <p:cNvSpPr txBox="1"/>
          <p:nvPr/>
        </p:nvSpPr>
        <p:spPr>
          <a:xfrm>
            <a:off x="1085849" y="5460325"/>
            <a:ext cx="3871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>
                <a:sym typeface="Wingdings" pitchFamily="2" charset="2"/>
              </a:rPr>
              <a:t> Essai autogreffe avec thérapie génique : pas de recul</a:t>
            </a:r>
            <a:endParaRPr lang="fr-FR" sz="1200" i="1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ADA58D7-AAB4-AAE1-A4DB-D95E3DC80B82}"/>
              </a:ext>
            </a:extLst>
          </p:cNvPr>
          <p:cNvSpPr/>
          <p:nvPr/>
        </p:nvSpPr>
        <p:spPr>
          <a:xfrm>
            <a:off x="1833562" y="2662917"/>
            <a:ext cx="5124450" cy="22948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34155F6E-80AD-1C87-29E0-3D813432BB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2499" y="3024103"/>
            <a:ext cx="4597400" cy="2247900"/>
          </a:xfrm>
          <a:prstGeom prst="rect">
            <a:avLst/>
          </a:prstGeom>
        </p:spPr>
      </p:pic>
      <p:sp>
        <p:nvSpPr>
          <p:cNvPr id="11" name="Cadre 10">
            <a:extLst>
              <a:ext uri="{FF2B5EF4-FFF2-40B4-BE49-F238E27FC236}">
                <a16:creationId xmlns:a16="http://schemas.microsoft.com/office/drawing/2014/main" id="{97C84D8E-FB75-9BD7-9240-78FC6F9D7908}"/>
              </a:ext>
            </a:extLst>
          </p:cNvPr>
          <p:cNvSpPr/>
          <p:nvPr/>
        </p:nvSpPr>
        <p:spPr>
          <a:xfrm>
            <a:off x="1833562" y="2306795"/>
            <a:ext cx="5124450" cy="356122"/>
          </a:xfrm>
          <a:prstGeom prst="frame">
            <a:avLst>
              <a:gd name="adj1" fmla="val 0"/>
            </a:avLst>
          </a:prstGeom>
          <a:solidFill>
            <a:srgbClr val="22609A"/>
          </a:solidFill>
          <a:ln>
            <a:solidFill>
              <a:srgbClr val="2260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91C0707-76C9-B158-C594-38770E7654C3}"/>
              </a:ext>
            </a:extLst>
          </p:cNvPr>
          <p:cNvSpPr txBox="1"/>
          <p:nvPr/>
        </p:nvSpPr>
        <p:spPr>
          <a:xfrm>
            <a:off x="2048668" y="3031696"/>
            <a:ext cx="469423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u="sng" dirty="0"/>
              <a:t>Survie à 5 ans dépend de l’atteinte cérébrale lors de la greffe :</a:t>
            </a:r>
          </a:p>
          <a:p>
            <a:pPr marL="285750" indent="-285750" algn="just">
              <a:buFontTx/>
              <a:buChar char="-"/>
            </a:pPr>
            <a:r>
              <a:rPr lang="fr-FR" sz="1400" dirty="0"/>
              <a:t>Si peu de lésions </a:t>
            </a:r>
            <a:r>
              <a:rPr lang="fr-FR" sz="1400" dirty="0" err="1"/>
              <a:t>IRMc</a:t>
            </a:r>
            <a:r>
              <a:rPr lang="fr-FR" sz="1400" dirty="0"/>
              <a:t> (</a:t>
            </a:r>
            <a:r>
              <a:rPr lang="fr-FR" sz="1400" dirty="0" err="1"/>
              <a:t>Loes</a:t>
            </a:r>
            <a:r>
              <a:rPr lang="fr-FR" sz="1400" dirty="0"/>
              <a:t> ≤ 9)  et peu retentissement clinique (neuro </a:t>
            </a:r>
            <a:r>
              <a:rPr lang="fr-FR" sz="1400" dirty="0" err="1"/>
              <a:t>function</a:t>
            </a:r>
            <a:r>
              <a:rPr lang="fr-FR" sz="1400" dirty="0"/>
              <a:t> score 0 ou 1) : OS ≥ 90%. Stabilisation des lésions 6-12 mois après la greffe.</a:t>
            </a:r>
          </a:p>
          <a:p>
            <a:pPr marL="285750" indent="-285750" algn="just">
              <a:buFontTx/>
              <a:buChar char="-"/>
            </a:pPr>
            <a:r>
              <a:rPr lang="fr-FR" sz="1400" dirty="0"/>
              <a:t>Si sévère OS &lt; 60% avec déficits neurologiques sévères</a:t>
            </a:r>
          </a:p>
          <a:p>
            <a:pPr marL="285750" indent="-285750" algn="just">
              <a:buFontTx/>
              <a:buChar char="-"/>
            </a:pPr>
            <a:r>
              <a:rPr lang="fr-FR" sz="1400" dirty="0"/>
              <a:t>Mortalité HSCT : 5–10%, ne prévient pas la survenue de myélopathie / neuropathie périphérique à l’âge adulte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1BBAD0B-2701-1541-EBDE-9DBEF556C473}"/>
              </a:ext>
            </a:extLst>
          </p:cNvPr>
          <p:cNvSpPr/>
          <p:nvPr/>
        </p:nvSpPr>
        <p:spPr>
          <a:xfrm>
            <a:off x="7302499" y="3024103"/>
            <a:ext cx="254001" cy="2094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DED9BCC-B070-04D9-740B-26B8593A5E50}"/>
              </a:ext>
            </a:extLst>
          </p:cNvPr>
          <p:cNvSpPr/>
          <p:nvPr/>
        </p:nvSpPr>
        <p:spPr>
          <a:xfrm>
            <a:off x="9704456" y="3011959"/>
            <a:ext cx="254001" cy="2094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F8B3355-55E8-8C93-4FE1-D96273DD5715}"/>
              </a:ext>
            </a:extLst>
          </p:cNvPr>
          <p:cNvSpPr/>
          <p:nvPr/>
        </p:nvSpPr>
        <p:spPr>
          <a:xfrm>
            <a:off x="3519488" y="987983"/>
            <a:ext cx="2943225" cy="514350"/>
          </a:xfrm>
          <a:prstGeom prst="roundRect">
            <a:avLst/>
          </a:prstGeom>
          <a:solidFill>
            <a:srgbClr val="B6A486">
              <a:alpha val="25098"/>
            </a:srgbClr>
          </a:solidFill>
          <a:ln>
            <a:solidFill>
              <a:srgbClr val="2260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rgbClr val="22609A"/>
                </a:solidFill>
              </a:rPr>
              <a:t>Allogreffe de moelle osseuse au stade débutant de CALD</a:t>
            </a:r>
          </a:p>
        </p:txBody>
      </p:sp>
    </p:spTree>
    <p:extLst>
      <p:ext uri="{BB962C8B-B14F-4D97-AF65-F5344CB8AC3E}">
        <p14:creationId xmlns:p14="http://schemas.microsoft.com/office/powerpoint/2010/main" val="17464398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79BC1B97-2571-1492-89F0-07A04C919B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3E1C336-F1F6-2032-345D-ACF73B030E86}"/>
              </a:ext>
            </a:extLst>
          </p:cNvPr>
          <p:cNvSpPr/>
          <p:nvPr/>
        </p:nvSpPr>
        <p:spPr>
          <a:xfrm>
            <a:off x="0" y="0"/>
            <a:ext cx="12192000" cy="357188"/>
          </a:xfrm>
          <a:prstGeom prst="rect">
            <a:avLst/>
          </a:prstGeom>
          <a:solidFill>
            <a:srgbClr val="B6A486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2B1F938-3B54-0082-A435-747927B21E4F}"/>
              </a:ext>
            </a:extLst>
          </p:cNvPr>
          <p:cNvSpPr txBox="1"/>
          <p:nvPr/>
        </p:nvSpPr>
        <p:spPr>
          <a:xfrm>
            <a:off x="-1" y="0"/>
            <a:ext cx="10244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3. L’Adrénoleucodystrophie liée à l’X ou X-ALD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6DA99F5D-BA75-2DF3-0DE9-51EC411DF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34</a:t>
            </a:fld>
            <a:endParaRPr lang="fr-FR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CEEE5BF-A4CB-B298-D2F3-9B97287F314C}"/>
              </a:ext>
            </a:extLst>
          </p:cNvPr>
          <p:cNvSpPr/>
          <p:nvPr/>
        </p:nvSpPr>
        <p:spPr>
          <a:xfrm>
            <a:off x="642937" y="987982"/>
            <a:ext cx="2300288" cy="514350"/>
          </a:xfrm>
          <a:prstGeom prst="roundRect">
            <a:avLst/>
          </a:prstGeom>
          <a:solidFill>
            <a:srgbClr val="B6A486">
              <a:alpha val="25098"/>
            </a:srgbClr>
          </a:solidFill>
          <a:ln>
            <a:solidFill>
              <a:srgbClr val="2260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22609A"/>
                </a:solidFill>
              </a:rPr>
              <a:t>Prise en charge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FEB5424-0EAE-B34A-B08F-B6A03BEA62D1}"/>
              </a:ext>
            </a:extLst>
          </p:cNvPr>
          <p:cNvSpPr txBox="1"/>
          <p:nvPr/>
        </p:nvSpPr>
        <p:spPr>
          <a:xfrm>
            <a:off x="-1" y="6582975"/>
            <a:ext cx="43266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i="1" dirty="0" err="1">
                <a:solidFill>
                  <a:schemeClr val="tx2"/>
                </a:solidFill>
              </a:rPr>
              <a:t>Engelen</a:t>
            </a:r>
            <a:r>
              <a:rPr lang="fr-FR" sz="1000" i="1" dirty="0">
                <a:solidFill>
                  <a:schemeClr val="tx2"/>
                </a:solidFill>
              </a:rPr>
              <a:t> M, et al. </a:t>
            </a:r>
            <a:r>
              <a:rPr lang="fr-FR" sz="1000" i="1" dirty="0" err="1">
                <a:solidFill>
                  <a:schemeClr val="tx2"/>
                </a:solidFill>
              </a:rPr>
              <a:t>Neurology</a:t>
            </a:r>
            <a:r>
              <a:rPr lang="fr-FR" sz="1000" i="1" dirty="0">
                <a:solidFill>
                  <a:schemeClr val="tx2"/>
                </a:solidFill>
              </a:rPr>
              <a:t>. 2022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CE70ECD-3328-675F-05C3-2156B83682D5}"/>
              </a:ext>
            </a:extLst>
          </p:cNvPr>
          <p:cNvSpPr/>
          <p:nvPr/>
        </p:nvSpPr>
        <p:spPr>
          <a:xfrm>
            <a:off x="3395662" y="987983"/>
            <a:ext cx="3290888" cy="514350"/>
          </a:xfrm>
          <a:prstGeom prst="roundRect">
            <a:avLst/>
          </a:prstGeom>
          <a:solidFill>
            <a:srgbClr val="B6A486">
              <a:alpha val="25098"/>
            </a:srgbClr>
          </a:solidFill>
          <a:ln>
            <a:solidFill>
              <a:srgbClr val="2260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22609A"/>
                </a:solidFill>
              </a:rPr>
              <a:t>Essai des agonistes de </a:t>
            </a:r>
            <a:r>
              <a:rPr lang="fr-FR" dirty="0" err="1">
                <a:solidFill>
                  <a:srgbClr val="22609A"/>
                </a:solidFill>
              </a:rPr>
              <a:t>PPARɣ</a:t>
            </a:r>
            <a:endParaRPr lang="fr-FR" dirty="0">
              <a:solidFill>
                <a:srgbClr val="22609A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D1EBC2E-4EA6-CE52-C3AE-BF146BE086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6913" y="3740512"/>
            <a:ext cx="3797300" cy="1809302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ACBEC28D-B7AE-7A6C-649A-D661C7E59A19}"/>
              </a:ext>
            </a:extLst>
          </p:cNvPr>
          <p:cNvSpPr txBox="1"/>
          <p:nvPr/>
        </p:nvSpPr>
        <p:spPr>
          <a:xfrm>
            <a:off x="-1" y="6392629"/>
            <a:ext cx="2743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i="1" dirty="0">
                <a:solidFill>
                  <a:schemeClr val="tx2"/>
                </a:solidFill>
              </a:rPr>
              <a:t>Talk Pr </a:t>
            </a:r>
            <a:r>
              <a:rPr lang="fr-FR" sz="1000" i="1" dirty="0" err="1">
                <a:solidFill>
                  <a:schemeClr val="tx2"/>
                </a:solidFill>
              </a:rPr>
              <a:t>F.Mochel</a:t>
            </a:r>
            <a:r>
              <a:rPr lang="fr-FR" sz="1000" i="1" dirty="0">
                <a:solidFill>
                  <a:schemeClr val="tx2"/>
                </a:solidFill>
              </a:rPr>
              <a:t> – JNLF 2024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1F27879-DFC9-C192-87AB-48D02FDF65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499" y="1723635"/>
            <a:ext cx="3437414" cy="144985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E1B0C59D-09F8-6897-C79A-3FD132CA6895}"/>
              </a:ext>
            </a:extLst>
          </p:cNvPr>
          <p:cNvSpPr txBox="1"/>
          <p:nvPr/>
        </p:nvSpPr>
        <p:spPr>
          <a:xfrm>
            <a:off x="3638549" y="5549814"/>
            <a:ext cx="4972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Biogénèse mitochondriale</a:t>
            </a:r>
          </a:p>
          <a:p>
            <a:pPr algn="ctr"/>
            <a:r>
              <a:rPr lang="fr-FR" sz="1200" dirty="0"/>
              <a:t>Activité anti-inflammatoire</a:t>
            </a:r>
          </a:p>
          <a:p>
            <a:pPr algn="ctr"/>
            <a:r>
              <a:rPr lang="fr-FR" sz="1200" dirty="0"/>
              <a:t>Passe la barrière hémato-encéphalique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0C9DF05-4240-2352-A6D5-AE070C17D0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3280" y="1566339"/>
            <a:ext cx="3973354" cy="1825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6963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A7612220-3BB2-F491-ED2B-78C2A0265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5D9D83F-587D-11C7-94A6-BA5B20A2F841}"/>
              </a:ext>
            </a:extLst>
          </p:cNvPr>
          <p:cNvSpPr/>
          <p:nvPr/>
        </p:nvSpPr>
        <p:spPr>
          <a:xfrm>
            <a:off x="0" y="0"/>
            <a:ext cx="12192000" cy="357188"/>
          </a:xfrm>
          <a:prstGeom prst="rect">
            <a:avLst/>
          </a:prstGeom>
          <a:solidFill>
            <a:srgbClr val="B6A486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9F49439-BEAD-6F68-A288-808A417A0FFE}"/>
              </a:ext>
            </a:extLst>
          </p:cNvPr>
          <p:cNvSpPr txBox="1"/>
          <p:nvPr/>
        </p:nvSpPr>
        <p:spPr>
          <a:xfrm>
            <a:off x="-1" y="0"/>
            <a:ext cx="10244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3. L’Adrénoleucodystrophie liée à l’X ou X-ALD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DC7A367-1062-E822-DFD5-69987FB06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35</a:t>
            </a:fld>
            <a:endParaRPr lang="fr-FR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D46AA8-75C4-D4A6-326E-7E9C379AA716}"/>
              </a:ext>
            </a:extLst>
          </p:cNvPr>
          <p:cNvSpPr/>
          <p:nvPr/>
        </p:nvSpPr>
        <p:spPr>
          <a:xfrm>
            <a:off x="642937" y="987982"/>
            <a:ext cx="2300288" cy="514350"/>
          </a:xfrm>
          <a:prstGeom prst="roundRect">
            <a:avLst/>
          </a:prstGeom>
          <a:solidFill>
            <a:srgbClr val="B6A486">
              <a:alpha val="25098"/>
            </a:srgbClr>
          </a:solidFill>
          <a:ln>
            <a:solidFill>
              <a:srgbClr val="2260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22609A"/>
                </a:solidFill>
              </a:rPr>
              <a:t>Prise en charge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D890F6A-FD8D-61BD-BD2B-C2D43A99F2FF}"/>
              </a:ext>
            </a:extLst>
          </p:cNvPr>
          <p:cNvSpPr txBox="1"/>
          <p:nvPr/>
        </p:nvSpPr>
        <p:spPr>
          <a:xfrm>
            <a:off x="-1" y="6000812"/>
            <a:ext cx="432667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i="1" dirty="0" err="1">
                <a:solidFill>
                  <a:schemeClr val="tx2"/>
                </a:solidFill>
              </a:rPr>
              <a:t>Engelen</a:t>
            </a:r>
            <a:r>
              <a:rPr lang="fr-FR" sz="1000" i="1" dirty="0">
                <a:solidFill>
                  <a:schemeClr val="tx2"/>
                </a:solidFill>
              </a:rPr>
              <a:t> M, et al. </a:t>
            </a:r>
            <a:r>
              <a:rPr lang="fr-FR" sz="1000" i="1" dirty="0" err="1">
                <a:solidFill>
                  <a:schemeClr val="tx2"/>
                </a:solidFill>
              </a:rPr>
              <a:t>Neurology</a:t>
            </a:r>
            <a:r>
              <a:rPr lang="fr-FR" sz="1000" i="1" dirty="0">
                <a:solidFill>
                  <a:schemeClr val="tx2"/>
                </a:solidFill>
              </a:rPr>
              <a:t>. 2022</a:t>
            </a:r>
          </a:p>
          <a:p>
            <a:r>
              <a:rPr lang="fr-FR" sz="1000" i="1" dirty="0">
                <a:solidFill>
                  <a:schemeClr val="tx2"/>
                </a:solidFill>
              </a:rPr>
              <a:t>Köhler, W et al. Lancet </a:t>
            </a:r>
            <a:r>
              <a:rPr lang="fr-FR" sz="1000" i="1" dirty="0" err="1">
                <a:solidFill>
                  <a:schemeClr val="tx2"/>
                </a:solidFill>
              </a:rPr>
              <a:t>Neurol</a:t>
            </a:r>
            <a:r>
              <a:rPr lang="fr-FR" sz="1000" i="1" dirty="0">
                <a:solidFill>
                  <a:schemeClr val="tx2"/>
                </a:solidFill>
              </a:rPr>
              <a:t>. 2023</a:t>
            </a:r>
          </a:p>
          <a:p>
            <a:r>
              <a:rPr lang="fr-FR" sz="1000" i="1" dirty="0">
                <a:solidFill>
                  <a:schemeClr val="tx2"/>
                </a:solidFill>
              </a:rPr>
              <a:t>Talk Pr </a:t>
            </a:r>
            <a:r>
              <a:rPr lang="fr-FR" sz="1000" i="1" dirty="0" err="1">
                <a:solidFill>
                  <a:schemeClr val="tx2"/>
                </a:solidFill>
              </a:rPr>
              <a:t>F.Mochel</a:t>
            </a:r>
            <a:r>
              <a:rPr lang="fr-FR" sz="1000" i="1" dirty="0">
                <a:solidFill>
                  <a:schemeClr val="tx2"/>
                </a:solidFill>
              </a:rPr>
              <a:t>. JLNF. 2024</a:t>
            </a:r>
          </a:p>
          <a:p>
            <a:r>
              <a:rPr lang="fr-FR" sz="1000" i="1" dirty="0" err="1">
                <a:solidFill>
                  <a:schemeClr val="tx2"/>
                </a:solidFill>
              </a:rPr>
              <a:t>Golse</a:t>
            </a:r>
            <a:r>
              <a:rPr lang="fr-FR" sz="1000" i="1" dirty="0">
                <a:solidFill>
                  <a:schemeClr val="tx2"/>
                </a:solidFill>
              </a:rPr>
              <a:t>, M et al. Brain. 2024</a:t>
            </a:r>
          </a:p>
          <a:p>
            <a:r>
              <a:rPr lang="fr-FR" sz="1000" i="1" dirty="0">
                <a:solidFill>
                  <a:schemeClr val="tx2"/>
                </a:solidFill>
              </a:rPr>
              <a:t>Garcia-Cazorla, A. et al. </a:t>
            </a:r>
            <a:r>
              <a:rPr lang="fr-FR" sz="1000" i="1" dirty="0" err="1">
                <a:solidFill>
                  <a:schemeClr val="tx2"/>
                </a:solidFill>
              </a:rPr>
              <a:t>eClinical</a:t>
            </a:r>
            <a:r>
              <a:rPr lang="fr-FR" sz="1000" i="1" dirty="0">
                <a:solidFill>
                  <a:schemeClr val="tx2"/>
                </a:solidFill>
              </a:rPr>
              <a:t> </a:t>
            </a:r>
            <a:r>
              <a:rPr lang="fr-FR" sz="1000" i="1" dirty="0" err="1">
                <a:solidFill>
                  <a:schemeClr val="tx2"/>
                </a:solidFill>
              </a:rPr>
              <a:t>Medicine</a:t>
            </a:r>
            <a:r>
              <a:rPr lang="fr-FR" sz="1000" i="1" dirty="0">
                <a:solidFill>
                  <a:schemeClr val="tx2"/>
                </a:solidFill>
              </a:rPr>
              <a:t>. 2026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AAB5C6E-0DDD-2B3B-3B7C-9FDEC83D15A0}"/>
              </a:ext>
            </a:extLst>
          </p:cNvPr>
          <p:cNvSpPr/>
          <p:nvPr/>
        </p:nvSpPr>
        <p:spPr>
          <a:xfrm>
            <a:off x="3395662" y="987983"/>
            <a:ext cx="3290888" cy="514350"/>
          </a:xfrm>
          <a:prstGeom prst="roundRect">
            <a:avLst/>
          </a:prstGeom>
          <a:solidFill>
            <a:srgbClr val="B6A486">
              <a:alpha val="25098"/>
            </a:srgbClr>
          </a:solidFill>
          <a:ln>
            <a:solidFill>
              <a:srgbClr val="2260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22609A"/>
                </a:solidFill>
              </a:rPr>
              <a:t>Essai des agonistes de </a:t>
            </a:r>
            <a:r>
              <a:rPr lang="fr-FR" dirty="0" err="1">
                <a:solidFill>
                  <a:srgbClr val="22609A"/>
                </a:solidFill>
              </a:rPr>
              <a:t>PPARɣ</a:t>
            </a:r>
            <a:endParaRPr lang="fr-FR" dirty="0">
              <a:solidFill>
                <a:srgbClr val="22609A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6417E6F-6769-0943-D31A-A15464A17291}"/>
              </a:ext>
            </a:extLst>
          </p:cNvPr>
          <p:cNvSpPr txBox="1"/>
          <p:nvPr/>
        </p:nvSpPr>
        <p:spPr>
          <a:xfrm>
            <a:off x="612774" y="1706261"/>
            <a:ext cx="54832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rgbClr val="22609A"/>
                </a:solidFill>
              </a:rPr>
              <a:t>Etude ADVANCE : effet de la </a:t>
            </a:r>
            <a:r>
              <a:rPr lang="fr-FR" sz="1400" b="1" dirty="0" err="1">
                <a:solidFill>
                  <a:srgbClr val="22609A"/>
                </a:solidFill>
              </a:rPr>
              <a:t>leriglitazone</a:t>
            </a:r>
            <a:r>
              <a:rPr lang="fr-FR" sz="1400" b="1" dirty="0">
                <a:solidFill>
                  <a:srgbClr val="22609A"/>
                </a:solidFill>
              </a:rPr>
              <a:t> sur la myélopathie et le cerveau (N = 116)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BE743DC-E2CD-CB74-6BA3-30EBF212D061}"/>
              </a:ext>
            </a:extLst>
          </p:cNvPr>
          <p:cNvSpPr txBox="1"/>
          <p:nvPr/>
        </p:nvSpPr>
        <p:spPr>
          <a:xfrm>
            <a:off x="642937" y="2284505"/>
            <a:ext cx="56014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i="1" dirty="0"/>
              <a:t>Critère jugement primaire </a:t>
            </a:r>
            <a:r>
              <a:rPr lang="fr-FR" sz="1400" dirty="0"/>
              <a:t>: test de marche 6 minutes : négatif</a:t>
            </a:r>
          </a:p>
          <a:p>
            <a:pPr algn="just"/>
            <a:r>
              <a:rPr lang="fr-FR" sz="1400" i="1" dirty="0"/>
              <a:t>Critères secondaires </a:t>
            </a:r>
            <a:r>
              <a:rPr lang="fr-FR" sz="1400" dirty="0"/>
              <a:t>: amélioration troubles de l’équilibre, diminution de la conversion vers CALD sur 2 ans.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56FEF8B4-7DC0-CA42-1148-469045F62E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5837" y="3407673"/>
            <a:ext cx="2197099" cy="192064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33277CF9-2781-92C1-B7A8-7DCEF4A9B5B0}"/>
              </a:ext>
            </a:extLst>
          </p:cNvPr>
          <p:cNvSpPr/>
          <p:nvPr/>
        </p:nvSpPr>
        <p:spPr>
          <a:xfrm>
            <a:off x="6458744" y="2889916"/>
            <a:ext cx="227806" cy="2255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9444B4A-0FBB-512C-9E86-BB10BA3AFCB2}"/>
              </a:ext>
            </a:extLst>
          </p:cNvPr>
          <p:cNvSpPr/>
          <p:nvPr/>
        </p:nvSpPr>
        <p:spPr>
          <a:xfrm>
            <a:off x="9242029" y="2886756"/>
            <a:ext cx="227806" cy="2255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19173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DF7082C-B5B6-B81A-9DCE-25D027FE0C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130B2EE-D8A1-2FF2-EB24-67F82DD55559}"/>
              </a:ext>
            </a:extLst>
          </p:cNvPr>
          <p:cNvSpPr/>
          <p:nvPr/>
        </p:nvSpPr>
        <p:spPr>
          <a:xfrm>
            <a:off x="0" y="0"/>
            <a:ext cx="12192000" cy="357188"/>
          </a:xfrm>
          <a:prstGeom prst="rect">
            <a:avLst/>
          </a:prstGeom>
          <a:solidFill>
            <a:srgbClr val="B6A486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6276E1C-7B6C-4E34-4DDC-1A7FE5287110}"/>
              </a:ext>
            </a:extLst>
          </p:cNvPr>
          <p:cNvSpPr txBox="1"/>
          <p:nvPr/>
        </p:nvSpPr>
        <p:spPr>
          <a:xfrm>
            <a:off x="-1" y="0"/>
            <a:ext cx="10244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3. L’Adrénoleucodystrophie liée à l’X ou X-ALD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316E5B3-AD3A-10F5-F1DB-21877A45D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36</a:t>
            </a:fld>
            <a:endParaRPr lang="fr-FR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A722DC0-A660-A55A-22CC-77C7950036B0}"/>
              </a:ext>
            </a:extLst>
          </p:cNvPr>
          <p:cNvSpPr/>
          <p:nvPr/>
        </p:nvSpPr>
        <p:spPr>
          <a:xfrm>
            <a:off x="642937" y="987982"/>
            <a:ext cx="2300288" cy="514350"/>
          </a:xfrm>
          <a:prstGeom prst="roundRect">
            <a:avLst/>
          </a:prstGeom>
          <a:solidFill>
            <a:srgbClr val="B6A486">
              <a:alpha val="25098"/>
            </a:srgbClr>
          </a:solidFill>
          <a:ln>
            <a:solidFill>
              <a:srgbClr val="2260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22609A"/>
                </a:solidFill>
              </a:rPr>
              <a:t>Prise en charge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C27DA06-D311-BD7E-EDFD-94B994450CA4}"/>
              </a:ext>
            </a:extLst>
          </p:cNvPr>
          <p:cNvSpPr txBox="1"/>
          <p:nvPr/>
        </p:nvSpPr>
        <p:spPr>
          <a:xfrm>
            <a:off x="-1" y="5996226"/>
            <a:ext cx="432667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i="1" dirty="0" err="1">
                <a:solidFill>
                  <a:schemeClr val="tx2"/>
                </a:solidFill>
              </a:rPr>
              <a:t>Engelen</a:t>
            </a:r>
            <a:r>
              <a:rPr lang="fr-FR" sz="1000" i="1" dirty="0">
                <a:solidFill>
                  <a:schemeClr val="tx2"/>
                </a:solidFill>
              </a:rPr>
              <a:t> M, et al. </a:t>
            </a:r>
            <a:r>
              <a:rPr lang="fr-FR" sz="1000" i="1" dirty="0" err="1">
                <a:solidFill>
                  <a:schemeClr val="tx2"/>
                </a:solidFill>
              </a:rPr>
              <a:t>Neurology</a:t>
            </a:r>
            <a:r>
              <a:rPr lang="fr-FR" sz="1000" i="1" dirty="0">
                <a:solidFill>
                  <a:schemeClr val="tx2"/>
                </a:solidFill>
              </a:rPr>
              <a:t>. 2022</a:t>
            </a:r>
          </a:p>
          <a:p>
            <a:r>
              <a:rPr lang="fr-FR" sz="1000" i="1" dirty="0">
                <a:solidFill>
                  <a:schemeClr val="tx2"/>
                </a:solidFill>
              </a:rPr>
              <a:t>Köhler, W et al. Lancet </a:t>
            </a:r>
            <a:r>
              <a:rPr lang="fr-FR" sz="1000" i="1" dirty="0" err="1">
                <a:solidFill>
                  <a:schemeClr val="tx2"/>
                </a:solidFill>
              </a:rPr>
              <a:t>Neurol</a:t>
            </a:r>
            <a:r>
              <a:rPr lang="fr-FR" sz="1000" i="1" dirty="0">
                <a:solidFill>
                  <a:schemeClr val="tx2"/>
                </a:solidFill>
              </a:rPr>
              <a:t>. 2023</a:t>
            </a:r>
          </a:p>
          <a:p>
            <a:r>
              <a:rPr lang="fr-FR" sz="1000" i="1" dirty="0">
                <a:solidFill>
                  <a:schemeClr val="tx2"/>
                </a:solidFill>
              </a:rPr>
              <a:t>Talk Pr </a:t>
            </a:r>
            <a:r>
              <a:rPr lang="fr-FR" sz="1000" i="1" dirty="0" err="1">
                <a:solidFill>
                  <a:schemeClr val="tx2"/>
                </a:solidFill>
              </a:rPr>
              <a:t>F.Mochel</a:t>
            </a:r>
            <a:r>
              <a:rPr lang="fr-FR" sz="1000" i="1" dirty="0">
                <a:solidFill>
                  <a:schemeClr val="tx2"/>
                </a:solidFill>
              </a:rPr>
              <a:t>. JLNF. 2024</a:t>
            </a:r>
          </a:p>
          <a:p>
            <a:r>
              <a:rPr lang="fr-FR" sz="1000" i="1" dirty="0" err="1">
                <a:solidFill>
                  <a:schemeClr val="tx2"/>
                </a:solidFill>
              </a:rPr>
              <a:t>Golse</a:t>
            </a:r>
            <a:r>
              <a:rPr lang="fr-FR" sz="1000" i="1" dirty="0">
                <a:solidFill>
                  <a:schemeClr val="tx2"/>
                </a:solidFill>
              </a:rPr>
              <a:t>, M et al. Brain. 2024</a:t>
            </a:r>
          </a:p>
          <a:p>
            <a:r>
              <a:rPr lang="fr-FR" sz="1000" i="1" dirty="0">
                <a:solidFill>
                  <a:schemeClr val="tx2"/>
                </a:solidFill>
              </a:rPr>
              <a:t>Garcia-Cazorla, A. et al. </a:t>
            </a:r>
            <a:r>
              <a:rPr lang="fr-FR" sz="1000" i="1" dirty="0" err="1">
                <a:solidFill>
                  <a:schemeClr val="tx2"/>
                </a:solidFill>
              </a:rPr>
              <a:t>eClinical</a:t>
            </a:r>
            <a:r>
              <a:rPr lang="fr-FR" sz="1000" i="1" dirty="0">
                <a:solidFill>
                  <a:schemeClr val="tx2"/>
                </a:solidFill>
              </a:rPr>
              <a:t> </a:t>
            </a:r>
            <a:r>
              <a:rPr lang="fr-FR" sz="1000" i="1" dirty="0" err="1">
                <a:solidFill>
                  <a:schemeClr val="tx2"/>
                </a:solidFill>
              </a:rPr>
              <a:t>Medicine</a:t>
            </a:r>
            <a:r>
              <a:rPr lang="fr-FR" sz="1000" i="1" dirty="0">
                <a:solidFill>
                  <a:schemeClr val="tx2"/>
                </a:solidFill>
              </a:rPr>
              <a:t>. 2026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3B60AD2-6B0B-432E-0E09-D48938876967}"/>
              </a:ext>
            </a:extLst>
          </p:cNvPr>
          <p:cNvSpPr/>
          <p:nvPr/>
        </p:nvSpPr>
        <p:spPr>
          <a:xfrm>
            <a:off x="3395662" y="987983"/>
            <a:ext cx="3290888" cy="514350"/>
          </a:xfrm>
          <a:prstGeom prst="roundRect">
            <a:avLst/>
          </a:prstGeom>
          <a:solidFill>
            <a:srgbClr val="B6A486">
              <a:alpha val="25098"/>
            </a:srgbClr>
          </a:solidFill>
          <a:ln>
            <a:solidFill>
              <a:srgbClr val="2260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22609A"/>
                </a:solidFill>
              </a:rPr>
              <a:t>Essai des agonistes de </a:t>
            </a:r>
            <a:r>
              <a:rPr lang="fr-FR" dirty="0" err="1">
                <a:solidFill>
                  <a:srgbClr val="22609A"/>
                </a:solidFill>
              </a:rPr>
              <a:t>PPARɣ</a:t>
            </a:r>
            <a:endParaRPr lang="fr-FR" dirty="0">
              <a:solidFill>
                <a:srgbClr val="22609A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1D76982-9595-6895-A40B-2DDEBEC6756D}"/>
              </a:ext>
            </a:extLst>
          </p:cNvPr>
          <p:cNvSpPr txBox="1"/>
          <p:nvPr/>
        </p:nvSpPr>
        <p:spPr>
          <a:xfrm>
            <a:off x="612774" y="1706261"/>
            <a:ext cx="54832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rgbClr val="22609A"/>
                </a:solidFill>
              </a:rPr>
              <a:t>Etude ADVANCE : effet de la </a:t>
            </a:r>
            <a:r>
              <a:rPr lang="fr-FR" sz="1400" b="1" dirty="0" err="1">
                <a:solidFill>
                  <a:srgbClr val="22609A"/>
                </a:solidFill>
              </a:rPr>
              <a:t>leriglitazone</a:t>
            </a:r>
            <a:r>
              <a:rPr lang="fr-FR" sz="1400" b="1" dirty="0">
                <a:solidFill>
                  <a:srgbClr val="22609A"/>
                </a:solidFill>
              </a:rPr>
              <a:t> sur la myélopathie et le cerveau (N = 116)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8B91C95-D0D5-B171-9B58-5C277A3F5D89}"/>
              </a:ext>
            </a:extLst>
          </p:cNvPr>
          <p:cNvSpPr txBox="1"/>
          <p:nvPr/>
        </p:nvSpPr>
        <p:spPr>
          <a:xfrm>
            <a:off x="642937" y="2284505"/>
            <a:ext cx="56014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i="1" dirty="0"/>
              <a:t>Critère jugement primaire </a:t>
            </a:r>
            <a:r>
              <a:rPr lang="fr-FR" sz="1400" dirty="0"/>
              <a:t>: test de marche 6 minutes : négatif</a:t>
            </a:r>
          </a:p>
          <a:p>
            <a:pPr algn="just"/>
            <a:r>
              <a:rPr lang="fr-FR" sz="1400" i="1" dirty="0"/>
              <a:t>Critères secondaires </a:t>
            </a:r>
            <a:r>
              <a:rPr lang="fr-FR" sz="1400" dirty="0"/>
              <a:t>: amélioration troubles de l’équilibre, diminution de la conversion vers CALD sur 2 ans.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7FA5EA9-A30E-9BA0-758A-9A22586B11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5837" y="3407673"/>
            <a:ext cx="2197099" cy="1920643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F3D7F0D-3E90-7AED-165D-A9CD2E95428D}"/>
              </a:ext>
            </a:extLst>
          </p:cNvPr>
          <p:cNvSpPr txBox="1"/>
          <p:nvPr/>
        </p:nvSpPr>
        <p:spPr>
          <a:xfrm>
            <a:off x="6244431" y="1706261"/>
            <a:ext cx="54832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rgbClr val="22609A"/>
                </a:solidFill>
              </a:rPr>
              <a:t>Effet de la </a:t>
            </a:r>
            <a:r>
              <a:rPr lang="fr-FR" sz="1400" b="1" dirty="0" err="1">
                <a:solidFill>
                  <a:srgbClr val="22609A"/>
                </a:solidFill>
              </a:rPr>
              <a:t>leriglitazone</a:t>
            </a:r>
            <a:r>
              <a:rPr lang="fr-FR" sz="1400" b="1" dirty="0">
                <a:solidFill>
                  <a:srgbClr val="22609A"/>
                </a:solidFill>
              </a:rPr>
              <a:t> sur la neuro-inflammation dans la CALD</a:t>
            </a:r>
          </a:p>
          <a:p>
            <a:pPr algn="ctr"/>
            <a:r>
              <a:rPr lang="fr-FR" sz="1400" b="1" dirty="0">
                <a:solidFill>
                  <a:srgbClr val="22609A"/>
                </a:solidFill>
              </a:rPr>
              <a:t>(N = 13, non éligible ou en attente HSCT)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54C328D-DE29-1AAD-413A-E730CEABAE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4683" y="2353277"/>
            <a:ext cx="1990666" cy="192064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040BAC3E-3715-1B29-F650-570A2E212F4A}"/>
              </a:ext>
            </a:extLst>
          </p:cNvPr>
          <p:cNvSpPr/>
          <p:nvPr/>
        </p:nvSpPr>
        <p:spPr>
          <a:xfrm>
            <a:off x="6942140" y="2353277"/>
            <a:ext cx="227806" cy="2255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B1060AB-6B8F-9D9A-9F22-737CF39D06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62257" y="2336697"/>
            <a:ext cx="2010207" cy="1920643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1232070D-20F7-CCC7-40F8-086D2D834F45}"/>
              </a:ext>
            </a:extLst>
          </p:cNvPr>
          <p:cNvSpPr/>
          <p:nvPr/>
        </p:nvSpPr>
        <p:spPr>
          <a:xfrm>
            <a:off x="9237267" y="2353277"/>
            <a:ext cx="227806" cy="2255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ACEC3FF-E2BB-0B98-29A3-40C38117DF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6739" y="4353852"/>
            <a:ext cx="2948628" cy="2275468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43A8FF26-0687-F4DD-9424-56C5AD050CCD}"/>
              </a:ext>
            </a:extLst>
          </p:cNvPr>
          <p:cNvSpPr txBox="1"/>
          <p:nvPr/>
        </p:nvSpPr>
        <p:spPr>
          <a:xfrm>
            <a:off x="9465073" y="4939603"/>
            <a:ext cx="26050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ym typeface="Wingdings" pitchFamily="2" charset="2"/>
              </a:rPr>
              <a:t> 10 patients ont une maladie stable, régression lésions pour certains.</a:t>
            </a:r>
          </a:p>
          <a:p>
            <a:r>
              <a:rPr lang="fr-FR" sz="1200" dirty="0">
                <a:sym typeface="Wingdings" pitchFamily="2" charset="2"/>
              </a:rPr>
              <a:t> Les 5 patients en attente d’HSCT n’ont plus d’indication à la greffe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37521408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F2EF0055-CC95-D5FA-9650-8679F2B46E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BA6106B-0CAE-ACD6-EA65-C0E95A22711B}"/>
              </a:ext>
            </a:extLst>
          </p:cNvPr>
          <p:cNvSpPr/>
          <p:nvPr/>
        </p:nvSpPr>
        <p:spPr>
          <a:xfrm>
            <a:off x="0" y="0"/>
            <a:ext cx="12192000" cy="357188"/>
          </a:xfrm>
          <a:prstGeom prst="rect">
            <a:avLst/>
          </a:prstGeom>
          <a:solidFill>
            <a:srgbClr val="B6A486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EEE7539-5F43-3A46-7D7A-73C00609264B}"/>
              </a:ext>
            </a:extLst>
          </p:cNvPr>
          <p:cNvSpPr txBox="1"/>
          <p:nvPr/>
        </p:nvSpPr>
        <p:spPr>
          <a:xfrm>
            <a:off x="-1" y="0"/>
            <a:ext cx="10244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3. L’Adrénoleucodystrophie liée à l’X ou X-ALD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0B9E21C0-D018-9E2E-55D8-5830A51AC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37</a:t>
            </a:fld>
            <a:endParaRPr lang="fr-FR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2D7CA11-32C6-027E-1847-BB4D65486B99}"/>
              </a:ext>
            </a:extLst>
          </p:cNvPr>
          <p:cNvSpPr/>
          <p:nvPr/>
        </p:nvSpPr>
        <p:spPr>
          <a:xfrm>
            <a:off x="642937" y="987982"/>
            <a:ext cx="2300288" cy="514350"/>
          </a:xfrm>
          <a:prstGeom prst="roundRect">
            <a:avLst/>
          </a:prstGeom>
          <a:solidFill>
            <a:srgbClr val="B6A486">
              <a:alpha val="25098"/>
            </a:srgbClr>
          </a:solidFill>
          <a:ln>
            <a:solidFill>
              <a:srgbClr val="2260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22609A"/>
                </a:solidFill>
              </a:rPr>
              <a:t>Prise en charge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E6C9BF2-EBB4-8534-2267-6BCF715058AF}"/>
              </a:ext>
            </a:extLst>
          </p:cNvPr>
          <p:cNvSpPr txBox="1"/>
          <p:nvPr/>
        </p:nvSpPr>
        <p:spPr>
          <a:xfrm>
            <a:off x="-1" y="5998776"/>
            <a:ext cx="432667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i="1" dirty="0" err="1">
                <a:solidFill>
                  <a:schemeClr val="tx2"/>
                </a:solidFill>
              </a:rPr>
              <a:t>Engelen</a:t>
            </a:r>
            <a:r>
              <a:rPr lang="fr-FR" sz="1000" i="1" dirty="0">
                <a:solidFill>
                  <a:schemeClr val="tx2"/>
                </a:solidFill>
              </a:rPr>
              <a:t> M, et al. </a:t>
            </a:r>
            <a:r>
              <a:rPr lang="fr-FR" sz="1000" i="1" dirty="0" err="1">
                <a:solidFill>
                  <a:schemeClr val="tx2"/>
                </a:solidFill>
              </a:rPr>
              <a:t>Neurology</a:t>
            </a:r>
            <a:r>
              <a:rPr lang="fr-FR" sz="1000" i="1" dirty="0">
                <a:solidFill>
                  <a:schemeClr val="tx2"/>
                </a:solidFill>
              </a:rPr>
              <a:t>. 2022</a:t>
            </a:r>
          </a:p>
          <a:p>
            <a:r>
              <a:rPr lang="fr-FR" sz="1000" i="1" dirty="0">
                <a:solidFill>
                  <a:schemeClr val="tx2"/>
                </a:solidFill>
              </a:rPr>
              <a:t>Köhler, W et al. Lancet </a:t>
            </a:r>
            <a:r>
              <a:rPr lang="fr-FR" sz="1000" i="1" dirty="0" err="1">
                <a:solidFill>
                  <a:schemeClr val="tx2"/>
                </a:solidFill>
              </a:rPr>
              <a:t>Neurol</a:t>
            </a:r>
            <a:r>
              <a:rPr lang="fr-FR" sz="1000" i="1" dirty="0">
                <a:solidFill>
                  <a:schemeClr val="tx2"/>
                </a:solidFill>
              </a:rPr>
              <a:t>. 2023</a:t>
            </a:r>
          </a:p>
          <a:p>
            <a:r>
              <a:rPr lang="fr-FR" sz="1000" i="1" dirty="0">
                <a:solidFill>
                  <a:schemeClr val="tx2"/>
                </a:solidFill>
              </a:rPr>
              <a:t>Talk Pr </a:t>
            </a:r>
            <a:r>
              <a:rPr lang="fr-FR" sz="1000" i="1" dirty="0" err="1">
                <a:solidFill>
                  <a:schemeClr val="tx2"/>
                </a:solidFill>
              </a:rPr>
              <a:t>F.Mochel</a:t>
            </a:r>
            <a:r>
              <a:rPr lang="fr-FR" sz="1000" i="1" dirty="0">
                <a:solidFill>
                  <a:schemeClr val="tx2"/>
                </a:solidFill>
              </a:rPr>
              <a:t>. JLNF. 2024</a:t>
            </a:r>
          </a:p>
          <a:p>
            <a:r>
              <a:rPr lang="fr-FR" sz="1000" i="1" dirty="0" err="1">
                <a:solidFill>
                  <a:schemeClr val="tx2"/>
                </a:solidFill>
              </a:rPr>
              <a:t>Golse</a:t>
            </a:r>
            <a:r>
              <a:rPr lang="fr-FR" sz="1000" i="1" dirty="0">
                <a:solidFill>
                  <a:schemeClr val="tx2"/>
                </a:solidFill>
              </a:rPr>
              <a:t>, M et al. Brain. 2024</a:t>
            </a:r>
          </a:p>
          <a:p>
            <a:r>
              <a:rPr lang="fr-FR" sz="1000" i="1" dirty="0">
                <a:solidFill>
                  <a:schemeClr val="tx2"/>
                </a:solidFill>
              </a:rPr>
              <a:t>Garcia-Cazorla, A. et al. </a:t>
            </a:r>
            <a:r>
              <a:rPr lang="fr-FR" sz="1000" i="1" dirty="0" err="1">
                <a:solidFill>
                  <a:schemeClr val="tx2"/>
                </a:solidFill>
              </a:rPr>
              <a:t>eClinical</a:t>
            </a:r>
            <a:r>
              <a:rPr lang="fr-FR" sz="1000" i="1" dirty="0">
                <a:solidFill>
                  <a:schemeClr val="tx2"/>
                </a:solidFill>
              </a:rPr>
              <a:t> </a:t>
            </a:r>
            <a:r>
              <a:rPr lang="fr-FR" sz="1000" i="1" dirty="0" err="1">
                <a:solidFill>
                  <a:schemeClr val="tx2"/>
                </a:solidFill>
              </a:rPr>
              <a:t>Medicine</a:t>
            </a:r>
            <a:r>
              <a:rPr lang="fr-FR" sz="1000" i="1" dirty="0">
                <a:solidFill>
                  <a:schemeClr val="tx2"/>
                </a:solidFill>
              </a:rPr>
              <a:t>. 2026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EBE86AA-A1A0-6867-6EBC-78EAE9F23258}"/>
              </a:ext>
            </a:extLst>
          </p:cNvPr>
          <p:cNvSpPr/>
          <p:nvPr/>
        </p:nvSpPr>
        <p:spPr>
          <a:xfrm>
            <a:off x="3395662" y="987983"/>
            <a:ext cx="3290888" cy="514350"/>
          </a:xfrm>
          <a:prstGeom prst="roundRect">
            <a:avLst/>
          </a:prstGeom>
          <a:solidFill>
            <a:srgbClr val="B6A486">
              <a:alpha val="25098"/>
            </a:srgbClr>
          </a:solidFill>
          <a:ln>
            <a:solidFill>
              <a:srgbClr val="2260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22609A"/>
                </a:solidFill>
              </a:rPr>
              <a:t>Essai des agonistes de </a:t>
            </a:r>
            <a:r>
              <a:rPr lang="fr-FR" dirty="0" err="1">
                <a:solidFill>
                  <a:srgbClr val="22609A"/>
                </a:solidFill>
              </a:rPr>
              <a:t>PPARɣ</a:t>
            </a:r>
            <a:endParaRPr lang="fr-FR" dirty="0">
              <a:solidFill>
                <a:srgbClr val="22609A"/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C79C72B-1971-ECDA-3653-D259AB0EC1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081" y="1970136"/>
            <a:ext cx="5118800" cy="34417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B95B240A-3597-27F1-9DE3-9B9FE514E4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4318" y="1112202"/>
            <a:ext cx="3290887" cy="5157567"/>
          </a:xfrm>
          <a:prstGeom prst="rect">
            <a:avLst/>
          </a:prstGeom>
        </p:spPr>
      </p:pic>
      <p:sp>
        <p:nvSpPr>
          <p:cNvPr id="21" name="Cadre 20">
            <a:extLst>
              <a:ext uri="{FF2B5EF4-FFF2-40B4-BE49-F238E27FC236}">
                <a16:creationId xmlns:a16="http://schemas.microsoft.com/office/drawing/2014/main" id="{C23ED307-B1FD-F66C-C779-7B303A2FC943}"/>
              </a:ext>
            </a:extLst>
          </p:cNvPr>
          <p:cNvSpPr/>
          <p:nvPr/>
        </p:nvSpPr>
        <p:spPr>
          <a:xfrm>
            <a:off x="10101263" y="3500440"/>
            <a:ext cx="414337" cy="144000"/>
          </a:xfrm>
          <a:prstGeom prst="frame">
            <a:avLst>
              <a:gd name="adj1" fmla="val 0"/>
            </a:avLst>
          </a:prstGeom>
          <a:solidFill>
            <a:srgbClr val="22609A"/>
          </a:solidFill>
          <a:ln>
            <a:solidFill>
              <a:srgbClr val="2260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2" name="Cadre 21">
            <a:extLst>
              <a:ext uri="{FF2B5EF4-FFF2-40B4-BE49-F238E27FC236}">
                <a16:creationId xmlns:a16="http://schemas.microsoft.com/office/drawing/2014/main" id="{4FF57EB3-5DB3-05A9-E474-C3DE4662C4AA}"/>
              </a:ext>
            </a:extLst>
          </p:cNvPr>
          <p:cNvSpPr/>
          <p:nvPr/>
        </p:nvSpPr>
        <p:spPr>
          <a:xfrm>
            <a:off x="10154582" y="5854776"/>
            <a:ext cx="414337" cy="144000"/>
          </a:xfrm>
          <a:prstGeom prst="frame">
            <a:avLst>
              <a:gd name="adj1" fmla="val 0"/>
            </a:avLst>
          </a:prstGeom>
          <a:solidFill>
            <a:srgbClr val="22609A"/>
          </a:solidFill>
          <a:ln>
            <a:solidFill>
              <a:srgbClr val="2260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2069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806A712C-CC56-6E6B-0572-7D7451E3B8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F93FAB3-8C2B-B7EB-BB9A-06BE39378896}"/>
              </a:ext>
            </a:extLst>
          </p:cNvPr>
          <p:cNvSpPr/>
          <p:nvPr/>
        </p:nvSpPr>
        <p:spPr>
          <a:xfrm>
            <a:off x="0" y="0"/>
            <a:ext cx="12192000" cy="357188"/>
          </a:xfrm>
          <a:prstGeom prst="rect">
            <a:avLst/>
          </a:prstGeom>
          <a:solidFill>
            <a:srgbClr val="B6A486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74D1619-F78C-BC3E-9BEA-89C8E77D9C53}"/>
              </a:ext>
            </a:extLst>
          </p:cNvPr>
          <p:cNvSpPr txBox="1"/>
          <p:nvPr/>
        </p:nvSpPr>
        <p:spPr>
          <a:xfrm>
            <a:off x="-1" y="0"/>
            <a:ext cx="10244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3. L’Adrénoleucodystrophie liée à l’X ou X-ALD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4435BC36-2AA9-0568-D43D-826F8FE88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38</a:t>
            </a:fld>
            <a:endParaRPr lang="fr-FR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950E9A5-25E2-BD64-F5DF-429C351A72F4}"/>
              </a:ext>
            </a:extLst>
          </p:cNvPr>
          <p:cNvSpPr/>
          <p:nvPr/>
        </p:nvSpPr>
        <p:spPr>
          <a:xfrm>
            <a:off x="642937" y="987982"/>
            <a:ext cx="2300288" cy="514350"/>
          </a:xfrm>
          <a:prstGeom prst="roundRect">
            <a:avLst/>
          </a:prstGeom>
          <a:solidFill>
            <a:srgbClr val="B6A486">
              <a:alpha val="25098"/>
            </a:srgbClr>
          </a:solidFill>
          <a:ln>
            <a:solidFill>
              <a:srgbClr val="2260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22609A"/>
                </a:solidFill>
              </a:rPr>
              <a:t>Prise en charge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B51D896-1C78-D4E9-10E3-54F1E6350F9A}"/>
              </a:ext>
            </a:extLst>
          </p:cNvPr>
          <p:cNvSpPr txBox="1"/>
          <p:nvPr/>
        </p:nvSpPr>
        <p:spPr>
          <a:xfrm>
            <a:off x="-1" y="6582975"/>
            <a:ext cx="43266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i="1" dirty="0" err="1">
                <a:solidFill>
                  <a:schemeClr val="tx2"/>
                </a:solidFill>
              </a:rPr>
              <a:t>Engelen</a:t>
            </a:r>
            <a:r>
              <a:rPr lang="fr-FR" sz="1000" i="1" dirty="0">
                <a:solidFill>
                  <a:schemeClr val="tx2"/>
                </a:solidFill>
              </a:rPr>
              <a:t> M, et al. </a:t>
            </a:r>
            <a:r>
              <a:rPr lang="fr-FR" sz="1000" i="1" dirty="0" err="1">
                <a:solidFill>
                  <a:schemeClr val="tx2"/>
                </a:solidFill>
              </a:rPr>
              <a:t>Neurology</a:t>
            </a:r>
            <a:r>
              <a:rPr lang="fr-FR" sz="1000" i="1" dirty="0">
                <a:solidFill>
                  <a:schemeClr val="tx2"/>
                </a:solidFill>
              </a:rPr>
              <a:t>. 2022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49DB43A-E1BE-C872-13AE-E663A6BA837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468"/>
          <a:stretch>
            <a:fillRect/>
          </a:stretch>
        </p:blipFill>
        <p:spPr>
          <a:xfrm>
            <a:off x="2497957" y="1807284"/>
            <a:ext cx="7712843" cy="4062734"/>
          </a:xfrm>
          <a:prstGeom prst="rect">
            <a:avLst/>
          </a:prstGeom>
        </p:spPr>
      </p:pic>
      <p:sp>
        <p:nvSpPr>
          <p:cNvPr id="11" name="Cadre 10">
            <a:extLst>
              <a:ext uri="{FF2B5EF4-FFF2-40B4-BE49-F238E27FC236}">
                <a16:creationId xmlns:a16="http://schemas.microsoft.com/office/drawing/2014/main" id="{A30D0DEF-A5FA-702A-9D81-C59249D40E2B}"/>
              </a:ext>
            </a:extLst>
          </p:cNvPr>
          <p:cNvSpPr/>
          <p:nvPr/>
        </p:nvSpPr>
        <p:spPr>
          <a:xfrm>
            <a:off x="3993638" y="2714032"/>
            <a:ext cx="6136201" cy="508081"/>
          </a:xfrm>
          <a:prstGeom prst="frame">
            <a:avLst>
              <a:gd name="adj1" fmla="val 0"/>
            </a:avLst>
          </a:prstGeom>
          <a:solidFill>
            <a:srgbClr val="22609A"/>
          </a:solidFill>
          <a:ln>
            <a:solidFill>
              <a:srgbClr val="2260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5" name="Cadre 4">
            <a:extLst>
              <a:ext uri="{FF2B5EF4-FFF2-40B4-BE49-F238E27FC236}">
                <a16:creationId xmlns:a16="http://schemas.microsoft.com/office/drawing/2014/main" id="{B257DB95-949B-C365-B0D5-E8B7EA3C1FD2}"/>
              </a:ext>
            </a:extLst>
          </p:cNvPr>
          <p:cNvSpPr/>
          <p:nvPr/>
        </p:nvSpPr>
        <p:spPr>
          <a:xfrm>
            <a:off x="3993638" y="5081371"/>
            <a:ext cx="6188586" cy="382892"/>
          </a:xfrm>
          <a:prstGeom prst="frame">
            <a:avLst>
              <a:gd name="adj1" fmla="val 0"/>
            </a:avLst>
          </a:prstGeom>
          <a:solidFill>
            <a:srgbClr val="22609A"/>
          </a:solidFill>
          <a:ln>
            <a:solidFill>
              <a:srgbClr val="2260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4" name="Cadre 13">
            <a:extLst>
              <a:ext uri="{FF2B5EF4-FFF2-40B4-BE49-F238E27FC236}">
                <a16:creationId xmlns:a16="http://schemas.microsoft.com/office/drawing/2014/main" id="{162CF2EE-AF6D-A474-FA26-8E45D4AFC2D2}"/>
              </a:ext>
            </a:extLst>
          </p:cNvPr>
          <p:cNvSpPr/>
          <p:nvPr/>
        </p:nvSpPr>
        <p:spPr>
          <a:xfrm>
            <a:off x="3993638" y="3238545"/>
            <a:ext cx="6136201" cy="918892"/>
          </a:xfrm>
          <a:prstGeom prst="frame">
            <a:avLst>
              <a:gd name="adj1" fmla="val 0"/>
            </a:avLst>
          </a:prstGeom>
          <a:solidFill>
            <a:srgbClr val="B6A486"/>
          </a:solidFill>
          <a:ln>
            <a:solidFill>
              <a:srgbClr val="B6A48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EEC85164-B5B3-97A5-6F32-651D294A477E}"/>
              </a:ext>
            </a:extLst>
          </p:cNvPr>
          <p:cNvSpPr txBox="1"/>
          <p:nvPr/>
        </p:nvSpPr>
        <p:spPr>
          <a:xfrm>
            <a:off x="4326672" y="5820393"/>
            <a:ext cx="64746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>
                <a:solidFill>
                  <a:srgbClr val="22609A"/>
                </a:solidFill>
                <a:sym typeface="Wingdings" pitchFamily="2" charset="2"/>
              </a:rPr>
              <a:t> Importance du conseil génétique (femme conductrice) ; surveillance IRM entre 2 et 12 ans : tous les 6 mois, &gt; 12 ans : tous les ans.</a:t>
            </a:r>
            <a:endParaRPr lang="fr-FR" sz="1400" i="1" dirty="0">
              <a:solidFill>
                <a:srgbClr val="2260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108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B928B69E-2DBB-5FF6-84E0-C4FDA4698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59E40C3-75E5-6112-0C54-DB43F68B2767}"/>
              </a:ext>
            </a:extLst>
          </p:cNvPr>
          <p:cNvSpPr/>
          <p:nvPr/>
        </p:nvSpPr>
        <p:spPr>
          <a:xfrm>
            <a:off x="0" y="0"/>
            <a:ext cx="12192000" cy="357188"/>
          </a:xfrm>
          <a:prstGeom prst="rect">
            <a:avLst/>
          </a:prstGeom>
          <a:solidFill>
            <a:srgbClr val="B6A486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8B00957-4116-BB4A-A785-18EB957B8247}"/>
              </a:ext>
            </a:extLst>
          </p:cNvPr>
          <p:cNvSpPr txBox="1"/>
          <p:nvPr/>
        </p:nvSpPr>
        <p:spPr>
          <a:xfrm>
            <a:off x="-1" y="0"/>
            <a:ext cx="12192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22609A"/>
                </a:solidFill>
              </a:rPr>
              <a:t>L’Adrénoleucodystrophie liée à l’X ou X-ALD en résumé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5BC8C66B-094A-1782-A726-F80C0CCC5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39</a:t>
            </a:fld>
            <a:endParaRPr lang="fr-FR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698DDD0-1E90-857B-72E8-CF926A50DF68}"/>
              </a:ext>
            </a:extLst>
          </p:cNvPr>
          <p:cNvSpPr/>
          <p:nvPr/>
        </p:nvSpPr>
        <p:spPr>
          <a:xfrm>
            <a:off x="736721" y="941090"/>
            <a:ext cx="3460140" cy="1034466"/>
          </a:xfrm>
          <a:prstGeom prst="roundRect">
            <a:avLst/>
          </a:prstGeom>
          <a:solidFill>
            <a:srgbClr val="B6A486">
              <a:alpha val="25098"/>
            </a:srgbClr>
          </a:solidFill>
          <a:ln>
            <a:solidFill>
              <a:srgbClr val="2260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rgbClr val="22609A"/>
                </a:solidFill>
              </a:rPr>
              <a:t>1/7 000 naissances</a:t>
            </a:r>
          </a:p>
          <a:p>
            <a:pPr algn="ctr"/>
            <a:r>
              <a:rPr lang="fr-FR" sz="1600" dirty="0">
                <a:solidFill>
                  <a:srgbClr val="22609A"/>
                </a:solidFill>
              </a:rPr>
              <a:t>Mutation </a:t>
            </a:r>
            <a:r>
              <a:rPr lang="fr-FR" sz="1600" b="1" i="1" dirty="0">
                <a:solidFill>
                  <a:srgbClr val="22609A"/>
                </a:solidFill>
              </a:rPr>
              <a:t>ABCD1</a:t>
            </a:r>
            <a:r>
              <a:rPr lang="fr-FR" sz="1600" i="1" dirty="0">
                <a:solidFill>
                  <a:srgbClr val="22609A"/>
                </a:solidFill>
              </a:rPr>
              <a:t> </a:t>
            </a:r>
            <a:r>
              <a:rPr lang="fr-FR" sz="1600" dirty="0">
                <a:solidFill>
                  <a:srgbClr val="22609A"/>
                </a:solidFill>
              </a:rPr>
              <a:t>porté par l’X</a:t>
            </a:r>
          </a:p>
          <a:p>
            <a:pPr algn="ctr"/>
            <a:r>
              <a:rPr lang="fr-FR" sz="1600" dirty="0">
                <a:solidFill>
                  <a:srgbClr val="22609A"/>
                </a:solidFill>
              </a:rPr>
              <a:t>Femme conductrice pouvant être symptomatique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AA61F43-FE6C-6C96-C985-D4927C090B9E}"/>
              </a:ext>
            </a:extLst>
          </p:cNvPr>
          <p:cNvSpPr/>
          <p:nvPr/>
        </p:nvSpPr>
        <p:spPr>
          <a:xfrm>
            <a:off x="4757736" y="941089"/>
            <a:ext cx="5394449" cy="1034467"/>
          </a:xfrm>
          <a:prstGeom prst="roundRect">
            <a:avLst/>
          </a:prstGeom>
          <a:solidFill>
            <a:srgbClr val="B6A486">
              <a:alpha val="25098"/>
            </a:srgbClr>
          </a:solidFill>
          <a:ln>
            <a:solidFill>
              <a:srgbClr val="2260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rgbClr val="22609A"/>
                </a:solidFill>
              </a:rPr>
              <a:t>Triade :</a:t>
            </a:r>
          </a:p>
          <a:p>
            <a:pPr marL="285750" indent="-285750" algn="ctr">
              <a:buFontTx/>
              <a:buChar char="-"/>
            </a:pPr>
            <a:r>
              <a:rPr lang="fr-FR" sz="1600" dirty="0">
                <a:solidFill>
                  <a:srgbClr val="22609A"/>
                </a:solidFill>
              </a:rPr>
              <a:t>Myéloneuropathie lentement progressive (100%)</a:t>
            </a:r>
          </a:p>
          <a:p>
            <a:pPr marL="285750" indent="-285750" algn="ctr">
              <a:buFontTx/>
              <a:buChar char="-"/>
            </a:pPr>
            <a:r>
              <a:rPr lang="fr-FR" sz="1600" dirty="0">
                <a:solidFill>
                  <a:srgbClr val="22609A"/>
                </a:solidFill>
              </a:rPr>
              <a:t>Insuffisance surrénalienne (80%)</a:t>
            </a:r>
          </a:p>
          <a:p>
            <a:pPr marL="285750" indent="-285750" algn="ctr">
              <a:buFontTx/>
              <a:buChar char="-"/>
            </a:pPr>
            <a:r>
              <a:rPr lang="fr-FR" sz="1600" dirty="0">
                <a:solidFill>
                  <a:srgbClr val="22609A"/>
                </a:solidFill>
              </a:rPr>
              <a:t>CALD rapidement progressive (&gt;50%)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A8FFDEA-9150-BE73-8185-8DAFA597E4E5}"/>
              </a:ext>
            </a:extLst>
          </p:cNvPr>
          <p:cNvSpPr/>
          <p:nvPr/>
        </p:nvSpPr>
        <p:spPr>
          <a:xfrm>
            <a:off x="4757735" y="2342628"/>
            <a:ext cx="5394449" cy="1332322"/>
          </a:xfrm>
          <a:prstGeom prst="roundRect">
            <a:avLst/>
          </a:prstGeom>
          <a:solidFill>
            <a:srgbClr val="B6A486">
              <a:alpha val="25098"/>
            </a:srgbClr>
          </a:solidFill>
          <a:ln>
            <a:solidFill>
              <a:srgbClr val="2260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rgbClr val="22609A"/>
                </a:solidFill>
              </a:rPr>
              <a:t>Diagnostic :</a:t>
            </a:r>
          </a:p>
          <a:p>
            <a:pPr marL="285750" indent="-285750" algn="ctr">
              <a:buFontTx/>
              <a:buChar char="-"/>
            </a:pPr>
            <a:r>
              <a:rPr lang="fr-FR" sz="1600" dirty="0">
                <a:solidFill>
                  <a:srgbClr val="22609A"/>
                </a:solidFill>
              </a:rPr>
              <a:t>Mesure AGTLC sang (↑ C26:0, rapport C26/C22)</a:t>
            </a:r>
          </a:p>
          <a:p>
            <a:pPr marL="285750" indent="-285750" algn="ctr">
              <a:buFontTx/>
              <a:buChar char="-"/>
            </a:pPr>
            <a:r>
              <a:rPr lang="fr-FR" sz="1600" dirty="0">
                <a:solidFill>
                  <a:srgbClr val="22609A"/>
                </a:solidFill>
              </a:rPr>
              <a:t>Mutation </a:t>
            </a:r>
            <a:r>
              <a:rPr lang="fr-FR" sz="1600" i="1" dirty="0">
                <a:solidFill>
                  <a:srgbClr val="22609A"/>
                </a:solidFill>
              </a:rPr>
              <a:t>ABCD1</a:t>
            </a:r>
          </a:p>
          <a:p>
            <a:pPr marL="285750" indent="-285750" algn="ctr">
              <a:buFontTx/>
              <a:buChar char="-"/>
            </a:pPr>
            <a:r>
              <a:rPr lang="fr-FR" sz="1600" dirty="0">
                <a:solidFill>
                  <a:srgbClr val="22609A"/>
                </a:solidFill>
              </a:rPr>
              <a:t>Importance IRM</a:t>
            </a:r>
          </a:p>
          <a:p>
            <a:pPr marL="285750" indent="-285750" algn="ctr">
              <a:buFontTx/>
              <a:buChar char="-"/>
            </a:pPr>
            <a:r>
              <a:rPr lang="fr-FR" sz="1600" dirty="0">
                <a:solidFill>
                  <a:srgbClr val="22609A"/>
                </a:solidFill>
              </a:rPr>
              <a:t>Recherche insuffisance surrénalienne et gonadotrope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7770C38-62CC-E139-8E4F-650C7837EA48}"/>
              </a:ext>
            </a:extLst>
          </p:cNvPr>
          <p:cNvSpPr/>
          <p:nvPr/>
        </p:nvSpPr>
        <p:spPr>
          <a:xfrm>
            <a:off x="4757735" y="3960996"/>
            <a:ext cx="5394449" cy="1332322"/>
          </a:xfrm>
          <a:prstGeom prst="roundRect">
            <a:avLst/>
          </a:prstGeom>
          <a:solidFill>
            <a:srgbClr val="B6A486">
              <a:alpha val="25098"/>
            </a:srgbClr>
          </a:solidFill>
          <a:ln>
            <a:solidFill>
              <a:srgbClr val="2260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rgbClr val="22609A"/>
                </a:solidFill>
              </a:rPr>
              <a:t>Prise en charge :</a:t>
            </a:r>
          </a:p>
          <a:p>
            <a:pPr marL="285750" indent="-285750" algn="ctr">
              <a:buFontTx/>
              <a:buChar char="-"/>
            </a:pPr>
            <a:r>
              <a:rPr lang="fr-FR" sz="1600" dirty="0">
                <a:solidFill>
                  <a:srgbClr val="22609A"/>
                </a:solidFill>
              </a:rPr>
              <a:t>CALD peu sévère : HSCT</a:t>
            </a:r>
          </a:p>
          <a:p>
            <a:pPr marL="285750" indent="-285750" algn="ctr">
              <a:buFontTx/>
              <a:buChar char="-"/>
            </a:pPr>
            <a:r>
              <a:rPr lang="fr-FR" sz="1600" dirty="0">
                <a:solidFill>
                  <a:srgbClr val="22609A"/>
                </a:solidFill>
              </a:rPr>
              <a:t>Agonistes PPAR ?</a:t>
            </a:r>
          </a:p>
          <a:p>
            <a:pPr marL="285750" indent="-285750" algn="ctr">
              <a:buFontTx/>
              <a:buChar char="-"/>
            </a:pPr>
            <a:r>
              <a:rPr lang="fr-FR" sz="1600" dirty="0">
                <a:solidFill>
                  <a:srgbClr val="22609A"/>
                </a:solidFill>
              </a:rPr>
              <a:t>Traitements symptomatiques</a:t>
            </a:r>
            <a:endParaRPr lang="fr-FR" sz="1600" i="1" dirty="0">
              <a:solidFill>
                <a:srgbClr val="22609A"/>
              </a:solidFill>
            </a:endParaRPr>
          </a:p>
          <a:p>
            <a:pPr marL="285750" indent="-285750" algn="ctr">
              <a:buFontTx/>
              <a:buChar char="-"/>
            </a:pPr>
            <a:r>
              <a:rPr lang="fr-FR" sz="1600" dirty="0">
                <a:solidFill>
                  <a:srgbClr val="22609A"/>
                </a:solidFill>
              </a:rPr>
              <a:t>Supplémentations hormonales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46FE1D9-D403-9A8B-05E8-AE9CDC3A587A}"/>
              </a:ext>
            </a:extLst>
          </p:cNvPr>
          <p:cNvSpPr/>
          <p:nvPr/>
        </p:nvSpPr>
        <p:spPr>
          <a:xfrm>
            <a:off x="5926910" y="5562424"/>
            <a:ext cx="3460140" cy="567443"/>
          </a:xfrm>
          <a:prstGeom prst="roundRect">
            <a:avLst/>
          </a:prstGeom>
          <a:solidFill>
            <a:srgbClr val="B6A486">
              <a:alpha val="25098"/>
            </a:srgbClr>
          </a:solidFill>
          <a:ln>
            <a:solidFill>
              <a:srgbClr val="2260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rgbClr val="22609A"/>
                </a:solidFill>
              </a:rPr>
              <a:t>Importance du conseil génétique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5FF54CA-549D-68C0-BC84-DDB4A2353197}"/>
              </a:ext>
            </a:extLst>
          </p:cNvPr>
          <p:cNvSpPr/>
          <p:nvPr/>
        </p:nvSpPr>
        <p:spPr>
          <a:xfrm>
            <a:off x="978129" y="3681021"/>
            <a:ext cx="2977323" cy="1892271"/>
          </a:xfrm>
          <a:prstGeom prst="roundRect">
            <a:avLst/>
          </a:prstGeom>
          <a:solidFill>
            <a:srgbClr val="22609A"/>
          </a:solidFill>
          <a:ln>
            <a:solidFill>
              <a:srgbClr val="2260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i="1" dirty="0"/>
              <a:t>Pour notre patient : imagerie cérébrale atypique avec majoration de l’extension des lésions sur l’IRM 10/03/26 insuffisance surrénalienne mise en évidence au test au synachtène, introduction Lériglitazone – non éligible HSCT</a:t>
            </a:r>
          </a:p>
        </p:txBody>
      </p:sp>
    </p:spTree>
    <p:extLst>
      <p:ext uri="{BB962C8B-B14F-4D97-AF65-F5344CB8AC3E}">
        <p14:creationId xmlns:p14="http://schemas.microsoft.com/office/powerpoint/2010/main" val="37495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EB4E80E-24D7-4E20-8901-DBCA33AA2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4</a:t>
            </a:fld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CF00146-5EC4-4CE1-AC07-F72919EEE1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46" y="0"/>
            <a:ext cx="119903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83637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D274A982-6D22-946E-493C-7A757CFDE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51D8B70-1BB5-591C-E8A0-8D9FE0B68683}"/>
              </a:ext>
            </a:extLst>
          </p:cNvPr>
          <p:cNvSpPr/>
          <p:nvPr/>
        </p:nvSpPr>
        <p:spPr>
          <a:xfrm>
            <a:off x="0" y="0"/>
            <a:ext cx="12192000" cy="357188"/>
          </a:xfrm>
          <a:prstGeom prst="rect">
            <a:avLst/>
          </a:prstGeom>
          <a:solidFill>
            <a:srgbClr val="B6A486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49B98C6-02C5-F839-DF96-D09FDD354833}"/>
              </a:ext>
            </a:extLst>
          </p:cNvPr>
          <p:cNvSpPr txBox="1"/>
          <p:nvPr/>
        </p:nvSpPr>
        <p:spPr>
          <a:xfrm>
            <a:off x="-1" y="0"/>
            <a:ext cx="10244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3. L’Adrénoleucodystrophie liée à l’X ou X-ALD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FF73F7CD-3112-92AC-8FEA-7A239B6BF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40</a:t>
            </a:fld>
            <a:endParaRPr lang="fr-FR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A85A353-4329-DFEF-B5D7-DBBF483E3798}"/>
              </a:ext>
            </a:extLst>
          </p:cNvPr>
          <p:cNvSpPr/>
          <p:nvPr/>
        </p:nvSpPr>
        <p:spPr>
          <a:xfrm>
            <a:off x="642937" y="987982"/>
            <a:ext cx="2300288" cy="514350"/>
          </a:xfrm>
          <a:prstGeom prst="roundRect">
            <a:avLst/>
          </a:prstGeom>
          <a:solidFill>
            <a:srgbClr val="B6A486">
              <a:alpha val="25098"/>
            </a:srgbClr>
          </a:solidFill>
          <a:ln>
            <a:solidFill>
              <a:srgbClr val="2260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22609A"/>
                </a:solidFill>
              </a:rPr>
              <a:t>Description originale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5E30857-341C-938B-D820-5CE9D11405BE}"/>
              </a:ext>
            </a:extLst>
          </p:cNvPr>
          <p:cNvSpPr/>
          <p:nvPr/>
        </p:nvSpPr>
        <p:spPr>
          <a:xfrm>
            <a:off x="3352798" y="987982"/>
            <a:ext cx="7862889" cy="964003"/>
          </a:xfrm>
          <a:prstGeom prst="roundRect">
            <a:avLst/>
          </a:prstGeom>
          <a:noFill/>
          <a:ln>
            <a:solidFill>
              <a:srgbClr val="2260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22609A"/>
                </a:solidFill>
              </a:rPr>
              <a:t>Différents phénotypes décrits.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22609A"/>
                </a:solidFill>
              </a:rPr>
              <a:t>Mutation identifiée en </a:t>
            </a:r>
            <a:r>
              <a:rPr lang="fr-FR" sz="1400" b="1" dirty="0">
                <a:solidFill>
                  <a:srgbClr val="22609A"/>
                </a:solidFill>
              </a:rPr>
              <a:t>1993</a:t>
            </a:r>
            <a:r>
              <a:rPr lang="fr-FR" sz="1400" dirty="0">
                <a:solidFill>
                  <a:srgbClr val="22609A"/>
                </a:solidFill>
              </a:rPr>
              <a:t>, actuellement &gt; 900 décrites.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22609A"/>
                </a:solidFill>
              </a:rPr>
              <a:t>Première série de </a:t>
            </a:r>
            <a:r>
              <a:rPr lang="fr-FR" sz="1400" b="1" dirty="0">
                <a:solidFill>
                  <a:srgbClr val="22609A"/>
                </a:solidFill>
              </a:rPr>
              <a:t>femmes</a:t>
            </a:r>
            <a:r>
              <a:rPr lang="fr-FR" sz="1400" dirty="0">
                <a:solidFill>
                  <a:srgbClr val="22609A"/>
                </a:solidFill>
              </a:rPr>
              <a:t> atteintes de X-ALD publiée en 2014.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22609A"/>
                </a:solidFill>
              </a:rPr>
              <a:t>Une des plus fréquentes leucoencéphalopathies génétiques.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23C579-88EC-819A-605C-80818005D29F}"/>
              </a:ext>
            </a:extLst>
          </p:cNvPr>
          <p:cNvSpPr txBox="1"/>
          <p:nvPr/>
        </p:nvSpPr>
        <p:spPr>
          <a:xfrm>
            <a:off x="0" y="6446526"/>
            <a:ext cx="43266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i="1" dirty="0" err="1">
                <a:solidFill>
                  <a:schemeClr val="tx2"/>
                </a:solidFill>
              </a:rPr>
              <a:t>Mosser</a:t>
            </a:r>
            <a:r>
              <a:rPr lang="fr-FR" sz="1000" i="1" dirty="0">
                <a:solidFill>
                  <a:schemeClr val="tx2"/>
                </a:solidFill>
              </a:rPr>
              <a:t> J, et al. Nature. 1993</a:t>
            </a:r>
          </a:p>
          <a:p>
            <a:r>
              <a:rPr lang="fr-FR" sz="1000" i="1" dirty="0">
                <a:solidFill>
                  <a:schemeClr val="tx2"/>
                </a:solidFill>
              </a:rPr>
              <a:t>Wu, C et al. Brain. 2023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E9EBD65-FEBD-DCCD-03C7-8D951B1B3F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5247" y="2650758"/>
            <a:ext cx="3395101" cy="3096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0976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D274A982-6D22-946E-493C-7A757CFDE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51D8B70-1BB5-591C-E8A0-8D9FE0B68683}"/>
              </a:ext>
            </a:extLst>
          </p:cNvPr>
          <p:cNvSpPr/>
          <p:nvPr/>
        </p:nvSpPr>
        <p:spPr>
          <a:xfrm>
            <a:off x="0" y="0"/>
            <a:ext cx="12192000" cy="357188"/>
          </a:xfrm>
          <a:prstGeom prst="rect">
            <a:avLst/>
          </a:prstGeom>
          <a:solidFill>
            <a:srgbClr val="B6A486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49B98C6-02C5-F839-DF96-D09FDD354833}"/>
              </a:ext>
            </a:extLst>
          </p:cNvPr>
          <p:cNvSpPr txBox="1"/>
          <p:nvPr/>
        </p:nvSpPr>
        <p:spPr>
          <a:xfrm>
            <a:off x="-1" y="0"/>
            <a:ext cx="10244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3. L’Adrénoleucodystrophie liée à l’X ou X-ALD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FF73F7CD-3112-92AC-8FEA-7A239B6BF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41</a:t>
            </a:fld>
            <a:endParaRPr lang="fr-FR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A85A353-4329-DFEF-B5D7-DBBF483E3798}"/>
              </a:ext>
            </a:extLst>
          </p:cNvPr>
          <p:cNvSpPr/>
          <p:nvPr/>
        </p:nvSpPr>
        <p:spPr>
          <a:xfrm>
            <a:off x="642937" y="987982"/>
            <a:ext cx="2300288" cy="514350"/>
          </a:xfrm>
          <a:prstGeom prst="roundRect">
            <a:avLst/>
          </a:prstGeom>
          <a:solidFill>
            <a:srgbClr val="B6A486">
              <a:alpha val="25098"/>
            </a:srgbClr>
          </a:solidFill>
          <a:ln>
            <a:solidFill>
              <a:srgbClr val="2260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22609A"/>
                </a:solidFill>
              </a:rPr>
              <a:t>Description originale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5E30857-341C-938B-D820-5CE9D11405BE}"/>
              </a:ext>
            </a:extLst>
          </p:cNvPr>
          <p:cNvSpPr/>
          <p:nvPr/>
        </p:nvSpPr>
        <p:spPr>
          <a:xfrm>
            <a:off x="3352798" y="987982"/>
            <a:ext cx="7862889" cy="964003"/>
          </a:xfrm>
          <a:prstGeom prst="roundRect">
            <a:avLst/>
          </a:prstGeom>
          <a:noFill/>
          <a:ln>
            <a:solidFill>
              <a:srgbClr val="2260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22609A"/>
                </a:solidFill>
              </a:rPr>
              <a:t>Différents phénotypes décrits.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22609A"/>
                </a:solidFill>
              </a:rPr>
              <a:t>Mutation identifiée en </a:t>
            </a:r>
            <a:r>
              <a:rPr lang="fr-FR" sz="1400" b="1" dirty="0">
                <a:solidFill>
                  <a:srgbClr val="22609A"/>
                </a:solidFill>
              </a:rPr>
              <a:t>1993</a:t>
            </a:r>
            <a:r>
              <a:rPr lang="fr-FR" sz="1400" dirty="0">
                <a:solidFill>
                  <a:srgbClr val="22609A"/>
                </a:solidFill>
              </a:rPr>
              <a:t>, actuellement &gt; 900 décrites.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22609A"/>
                </a:solidFill>
              </a:rPr>
              <a:t>Première série de </a:t>
            </a:r>
            <a:r>
              <a:rPr lang="fr-FR" sz="1400" b="1" dirty="0">
                <a:solidFill>
                  <a:srgbClr val="22609A"/>
                </a:solidFill>
              </a:rPr>
              <a:t>femmes</a:t>
            </a:r>
            <a:r>
              <a:rPr lang="fr-FR" sz="1400" dirty="0">
                <a:solidFill>
                  <a:srgbClr val="22609A"/>
                </a:solidFill>
              </a:rPr>
              <a:t> atteintes de X-ALD publiée en 2014.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22609A"/>
                </a:solidFill>
              </a:rPr>
              <a:t>Une des plus fréquentes leucoencéphalopathies génétiques.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23C579-88EC-819A-605C-80818005D29F}"/>
              </a:ext>
            </a:extLst>
          </p:cNvPr>
          <p:cNvSpPr txBox="1"/>
          <p:nvPr/>
        </p:nvSpPr>
        <p:spPr>
          <a:xfrm>
            <a:off x="0" y="6446526"/>
            <a:ext cx="43266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i="1" dirty="0" err="1">
                <a:solidFill>
                  <a:schemeClr val="tx2"/>
                </a:solidFill>
              </a:rPr>
              <a:t>Mosser</a:t>
            </a:r>
            <a:r>
              <a:rPr lang="fr-FR" sz="1000" i="1" dirty="0">
                <a:solidFill>
                  <a:schemeClr val="tx2"/>
                </a:solidFill>
              </a:rPr>
              <a:t> J, et al. Nature. 1993</a:t>
            </a:r>
          </a:p>
          <a:p>
            <a:r>
              <a:rPr lang="fr-FR" sz="1000" i="1" dirty="0">
                <a:solidFill>
                  <a:schemeClr val="tx2"/>
                </a:solidFill>
              </a:rPr>
              <a:t>Wu, C et al. Brain. 2023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E9EBD65-FEBD-DCCD-03C7-8D951B1B3F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5247" y="2650758"/>
            <a:ext cx="3395101" cy="309699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E797F6F-892B-41E6-951F-45D64ECA21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6491" y="2540208"/>
            <a:ext cx="5355498" cy="270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32282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C501D36E-1E01-5AE9-2516-8582487C2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EB86264C-D69D-1D12-B496-12953C41B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42</a:t>
            </a:fld>
            <a:endParaRPr lang="fr-FR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98894D5-38D2-01E2-A3FF-B1C3C10E2FD6}"/>
              </a:ext>
            </a:extLst>
          </p:cNvPr>
          <p:cNvSpPr/>
          <p:nvPr/>
        </p:nvSpPr>
        <p:spPr>
          <a:xfrm>
            <a:off x="642937" y="987982"/>
            <a:ext cx="2300288" cy="514350"/>
          </a:xfrm>
          <a:prstGeom prst="roundRect">
            <a:avLst/>
          </a:prstGeom>
          <a:solidFill>
            <a:srgbClr val="B6A486">
              <a:alpha val="25098"/>
            </a:srgbClr>
          </a:solidFill>
          <a:ln>
            <a:solidFill>
              <a:srgbClr val="2260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rgbClr val="22609A"/>
                </a:solidFill>
              </a:rPr>
              <a:t>Epidémiologie</a:t>
            </a:r>
          </a:p>
          <a:p>
            <a:pPr algn="ctr"/>
            <a:r>
              <a:rPr lang="fr-FR" sz="1400" dirty="0">
                <a:solidFill>
                  <a:srgbClr val="22609A"/>
                </a:solidFill>
              </a:rPr>
              <a:t>Description clinique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7AFB4E2F-71B5-A1E2-122A-7C9A7C4B5E0B}"/>
              </a:ext>
            </a:extLst>
          </p:cNvPr>
          <p:cNvSpPr/>
          <p:nvPr/>
        </p:nvSpPr>
        <p:spPr>
          <a:xfrm>
            <a:off x="3257550" y="852428"/>
            <a:ext cx="2486026" cy="1090672"/>
          </a:xfrm>
          <a:prstGeom prst="roundRect">
            <a:avLst/>
          </a:prstGeom>
          <a:solidFill>
            <a:srgbClr val="22609A"/>
          </a:solidFill>
          <a:ln>
            <a:solidFill>
              <a:srgbClr val="2260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/>
              <a:t>1 nouveau né / 7 000</a:t>
            </a:r>
          </a:p>
          <a:p>
            <a:pPr algn="ctr"/>
            <a:r>
              <a:rPr lang="fr-FR" sz="1200" dirty="0"/>
              <a:t>Mutation </a:t>
            </a:r>
            <a:r>
              <a:rPr lang="fr-FR" sz="1200" i="1" dirty="0"/>
              <a:t>ABCD1</a:t>
            </a:r>
            <a:r>
              <a:rPr lang="fr-FR" sz="1200" dirty="0"/>
              <a:t> porté par le chromosome X</a:t>
            </a:r>
          </a:p>
          <a:p>
            <a:pPr algn="ctr"/>
            <a:r>
              <a:rPr lang="fr-FR" sz="1200" dirty="0"/>
              <a:t>Peroxisomopathie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AC83A24-8887-B32A-6EFD-8F25F753F1E1}"/>
              </a:ext>
            </a:extLst>
          </p:cNvPr>
          <p:cNvSpPr txBox="1"/>
          <p:nvPr/>
        </p:nvSpPr>
        <p:spPr>
          <a:xfrm>
            <a:off x="-1" y="6150114"/>
            <a:ext cx="43266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i="1" dirty="0" err="1">
                <a:solidFill>
                  <a:schemeClr val="tx2"/>
                </a:solidFill>
              </a:rPr>
              <a:t>Engelen</a:t>
            </a:r>
            <a:r>
              <a:rPr lang="fr-FR" sz="1000" i="1" dirty="0">
                <a:solidFill>
                  <a:schemeClr val="tx2"/>
                </a:solidFill>
              </a:rPr>
              <a:t> M, et al. </a:t>
            </a:r>
            <a:r>
              <a:rPr lang="fr-FR" sz="1000" i="1" dirty="0" err="1">
                <a:solidFill>
                  <a:schemeClr val="tx2"/>
                </a:solidFill>
              </a:rPr>
              <a:t>Orphanet</a:t>
            </a:r>
            <a:r>
              <a:rPr lang="fr-FR" sz="1000" i="1" dirty="0">
                <a:solidFill>
                  <a:schemeClr val="tx2"/>
                </a:solidFill>
              </a:rPr>
              <a:t> J Rare Dis. 2012 </a:t>
            </a:r>
          </a:p>
          <a:p>
            <a:r>
              <a:rPr lang="fr-FR" sz="1000" i="1" dirty="0">
                <a:solidFill>
                  <a:schemeClr val="tx2"/>
                </a:solidFill>
              </a:rPr>
              <a:t>Kemp S, et al. Nat </a:t>
            </a:r>
            <a:r>
              <a:rPr lang="fr-FR" sz="1000" i="1" dirty="0" err="1">
                <a:solidFill>
                  <a:schemeClr val="tx2"/>
                </a:solidFill>
              </a:rPr>
              <a:t>Rev</a:t>
            </a:r>
            <a:r>
              <a:rPr lang="fr-FR" sz="1000" i="1" dirty="0">
                <a:solidFill>
                  <a:schemeClr val="tx2"/>
                </a:solidFill>
              </a:rPr>
              <a:t> </a:t>
            </a:r>
            <a:r>
              <a:rPr lang="fr-FR" sz="1000" i="1" dirty="0" err="1">
                <a:solidFill>
                  <a:schemeClr val="tx2"/>
                </a:solidFill>
              </a:rPr>
              <a:t>Endocrinol</a:t>
            </a:r>
            <a:r>
              <a:rPr lang="fr-FR" sz="1000" i="1" dirty="0">
                <a:solidFill>
                  <a:schemeClr val="tx2"/>
                </a:solidFill>
              </a:rPr>
              <a:t>. 2016</a:t>
            </a:r>
          </a:p>
          <a:p>
            <a:r>
              <a:rPr lang="fr-FR" sz="1000" i="1" dirty="0" err="1">
                <a:solidFill>
                  <a:schemeClr val="tx2"/>
                </a:solidFill>
              </a:rPr>
              <a:t>Engelen</a:t>
            </a:r>
            <a:r>
              <a:rPr lang="fr-FR" sz="1000" i="1" dirty="0">
                <a:solidFill>
                  <a:schemeClr val="tx2"/>
                </a:solidFill>
              </a:rPr>
              <a:t> M, et al. </a:t>
            </a:r>
            <a:r>
              <a:rPr lang="fr-FR" sz="1000" i="1" dirty="0" err="1">
                <a:solidFill>
                  <a:schemeClr val="tx2"/>
                </a:solidFill>
              </a:rPr>
              <a:t>Neurology</a:t>
            </a:r>
            <a:r>
              <a:rPr lang="fr-FR" sz="1000" i="1" dirty="0">
                <a:solidFill>
                  <a:schemeClr val="tx2"/>
                </a:solidFill>
              </a:rPr>
              <a:t>. 2022</a:t>
            </a:r>
          </a:p>
          <a:p>
            <a:r>
              <a:rPr lang="fr-FR" sz="1000" i="1" dirty="0">
                <a:solidFill>
                  <a:schemeClr val="tx2"/>
                </a:solidFill>
              </a:rPr>
              <a:t>Talk Pr </a:t>
            </a:r>
            <a:r>
              <a:rPr lang="fr-FR" sz="1000" i="1" dirty="0" err="1">
                <a:solidFill>
                  <a:schemeClr val="tx2"/>
                </a:solidFill>
              </a:rPr>
              <a:t>F.Mochel</a:t>
            </a:r>
            <a:r>
              <a:rPr lang="fr-FR" sz="1000" i="1" dirty="0">
                <a:solidFill>
                  <a:schemeClr val="tx2"/>
                </a:solidFill>
              </a:rPr>
              <a:t> – JNLF 2024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F587B5CA-70F8-A464-84C3-ADA0BDFAA6AE}"/>
              </a:ext>
            </a:extLst>
          </p:cNvPr>
          <p:cNvSpPr/>
          <p:nvPr/>
        </p:nvSpPr>
        <p:spPr>
          <a:xfrm>
            <a:off x="5872163" y="867458"/>
            <a:ext cx="5857875" cy="1075642"/>
          </a:xfrm>
          <a:prstGeom prst="roundRect">
            <a:avLst/>
          </a:prstGeom>
          <a:solidFill>
            <a:srgbClr val="22609A"/>
          </a:solidFill>
          <a:ln>
            <a:solidFill>
              <a:srgbClr val="2260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u="sng" dirty="0"/>
              <a:t>Triade :</a:t>
            </a:r>
          </a:p>
          <a:p>
            <a:pPr marL="285750" indent="-285750" algn="ctr">
              <a:buFontTx/>
              <a:buChar char="-"/>
            </a:pPr>
            <a:r>
              <a:rPr lang="fr-FR" sz="1400" dirty="0"/>
              <a:t>Myéloneuropathie lentement progressive (100%, 20–40 ans)</a:t>
            </a:r>
          </a:p>
          <a:p>
            <a:pPr marL="285750" indent="-285750" algn="ctr">
              <a:buFontTx/>
              <a:buChar char="-"/>
            </a:pPr>
            <a:r>
              <a:rPr lang="fr-FR" sz="1400" dirty="0"/>
              <a:t>Insuffisance surrénalienne primitive (80%)</a:t>
            </a:r>
          </a:p>
          <a:p>
            <a:pPr marL="285750" indent="-285750" algn="ctr">
              <a:buFontTx/>
              <a:buChar char="-"/>
            </a:pPr>
            <a:r>
              <a:rPr lang="fr-FR" sz="1400" dirty="0"/>
              <a:t>Leucodystrophie inflammatoire rapidement progressive (&gt;50% âge adulte) – CALD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4091DA22-4714-033D-3603-6C966125FD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9051" y="2657474"/>
            <a:ext cx="5101254" cy="258675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2C97BC1-1074-1810-6238-E52AD614B645}"/>
              </a:ext>
            </a:extLst>
          </p:cNvPr>
          <p:cNvSpPr txBox="1"/>
          <p:nvPr/>
        </p:nvSpPr>
        <p:spPr>
          <a:xfrm>
            <a:off x="8980265" y="3244334"/>
            <a:ext cx="17154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/>
              <a:t>Femmes</a:t>
            </a:r>
          </a:p>
        </p:txBody>
      </p:sp>
    </p:spTree>
    <p:extLst>
      <p:ext uri="{BB962C8B-B14F-4D97-AF65-F5344CB8AC3E}">
        <p14:creationId xmlns:p14="http://schemas.microsoft.com/office/powerpoint/2010/main" val="17107808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861CEF0-24D8-DF91-76D2-99848775A1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angle isocèle 4">
            <a:extLst>
              <a:ext uri="{FF2B5EF4-FFF2-40B4-BE49-F238E27FC236}">
                <a16:creationId xmlns:a16="http://schemas.microsoft.com/office/drawing/2014/main" id="{24090707-4999-404C-B3D8-BFC7F107DCAA}"/>
              </a:ext>
            </a:extLst>
          </p:cNvPr>
          <p:cNvSpPr/>
          <p:nvPr/>
        </p:nvSpPr>
        <p:spPr>
          <a:xfrm rot="5400000">
            <a:off x="3890226" y="-529590"/>
            <a:ext cx="1532585" cy="6052473"/>
          </a:xfrm>
          <a:prstGeom prst="triangle">
            <a:avLst/>
          </a:prstGeom>
          <a:gradFill flip="none" rotWithShape="1">
            <a:gsLst>
              <a:gs pos="0">
                <a:srgbClr val="156082">
                  <a:tint val="66000"/>
                  <a:satMod val="160000"/>
                </a:srgbClr>
              </a:gs>
              <a:gs pos="50000">
                <a:srgbClr val="156082">
                  <a:tint val="44500"/>
                  <a:satMod val="160000"/>
                </a:srgbClr>
              </a:gs>
              <a:gs pos="100000">
                <a:srgbClr val="156082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05971D43-1CC7-6E9C-C784-5708A425E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43</a:t>
            </a:fld>
            <a:endParaRPr lang="fr-FR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43F91BA-B461-3603-00E0-C3440BC8E4A1}"/>
              </a:ext>
            </a:extLst>
          </p:cNvPr>
          <p:cNvSpPr/>
          <p:nvPr/>
        </p:nvSpPr>
        <p:spPr>
          <a:xfrm>
            <a:off x="642937" y="987982"/>
            <a:ext cx="2300288" cy="514350"/>
          </a:xfrm>
          <a:prstGeom prst="roundRect">
            <a:avLst/>
          </a:prstGeom>
          <a:solidFill>
            <a:srgbClr val="B6A486">
              <a:alpha val="25098"/>
            </a:srgbClr>
          </a:solidFill>
          <a:ln>
            <a:solidFill>
              <a:srgbClr val="2260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rgbClr val="22609A"/>
                </a:solidFill>
              </a:rPr>
              <a:t>Description clinique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05286F-0E2F-01BD-4E90-8FB329C6FF8E}"/>
              </a:ext>
            </a:extLst>
          </p:cNvPr>
          <p:cNvSpPr txBox="1"/>
          <p:nvPr/>
        </p:nvSpPr>
        <p:spPr>
          <a:xfrm>
            <a:off x="0" y="6261913"/>
            <a:ext cx="43266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i="1" dirty="0" err="1">
                <a:solidFill>
                  <a:schemeClr val="tx2"/>
                </a:solidFill>
              </a:rPr>
              <a:t>Engelen</a:t>
            </a:r>
            <a:r>
              <a:rPr lang="fr-FR" sz="1000" i="1" dirty="0">
                <a:solidFill>
                  <a:schemeClr val="tx2"/>
                </a:solidFill>
              </a:rPr>
              <a:t> M, et al. </a:t>
            </a:r>
            <a:r>
              <a:rPr lang="fr-FR" sz="1000" i="1" dirty="0" err="1">
                <a:solidFill>
                  <a:schemeClr val="tx2"/>
                </a:solidFill>
              </a:rPr>
              <a:t>Orphanet</a:t>
            </a:r>
            <a:r>
              <a:rPr lang="fr-FR" sz="1000" i="1" dirty="0">
                <a:solidFill>
                  <a:schemeClr val="tx2"/>
                </a:solidFill>
              </a:rPr>
              <a:t> J Rare Dis. 2012 </a:t>
            </a:r>
          </a:p>
          <a:p>
            <a:r>
              <a:rPr lang="fr-FR" sz="1000" i="1" dirty="0">
                <a:solidFill>
                  <a:schemeClr val="tx2"/>
                </a:solidFill>
              </a:rPr>
              <a:t>Kemp, S, et al. Nat </a:t>
            </a:r>
            <a:r>
              <a:rPr lang="fr-FR" sz="1000" i="1" dirty="0" err="1">
                <a:solidFill>
                  <a:schemeClr val="tx2"/>
                </a:solidFill>
              </a:rPr>
              <a:t>Rev</a:t>
            </a:r>
            <a:r>
              <a:rPr lang="fr-FR" sz="1000" i="1" dirty="0">
                <a:solidFill>
                  <a:schemeClr val="tx2"/>
                </a:solidFill>
              </a:rPr>
              <a:t> </a:t>
            </a:r>
            <a:r>
              <a:rPr lang="fr-FR" sz="1000" i="1" dirty="0" err="1">
                <a:solidFill>
                  <a:schemeClr val="tx2"/>
                </a:solidFill>
              </a:rPr>
              <a:t>Endocrinol</a:t>
            </a:r>
            <a:r>
              <a:rPr lang="fr-FR" sz="1000" i="1" dirty="0">
                <a:solidFill>
                  <a:schemeClr val="tx2"/>
                </a:solidFill>
              </a:rPr>
              <a:t>. 2016</a:t>
            </a:r>
          </a:p>
          <a:p>
            <a:r>
              <a:rPr lang="fr-FR" sz="1000" i="1" dirty="0" err="1">
                <a:solidFill>
                  <a:schemeClr val="tx2"/>
                </a:solidFill>
              </a:rPr>
              <a:t>Benzoni</a:t>
            </a:r>
            <a:r>
              <a:rPr lang="fr-FR" sz="1000" i="1" dirty="0">
                <a:solidFill>
                  <a:schemeClr val="tx2"/>
                </a:solidFill>
              </a:rPr>
              <a:t> C, et al. J </a:t>
            </a:r>
            <a:r>
              <a:rPr lang="fr-FR" sz="1000" i="1" dirty="0" err="1">
                <a:solidFill>
                  <a:schemeClr val="tx2"/>
                </a:solidFill>
              </a:rPr>
              <a:t>Neurol</a:t>
            </a:r>
            <a:r>
              <a:rPr lang="fr-FR" sz="1000" i="1" dirty="0">
                <a:solidFill>
                  <a:schemeClr val="tx2"/>
                </a:solidFill>
              </a:rPr>
              <a:t> </a:t>
            </a:r>
            <a:r>
              <a:rPr lang="fr-FR" sz="1000" i="1" dirty="0" err="1">
                <a:solidFill>
                  <a:schemeClr val="tx2"/>
                </a:solidFill>
              </a:rPr>
              <a:t>Neurosurg</a:t>
            </a:r>
            <a:r>
              <a:rPr lang="fr-FR" sz="1000" i="1" dirty="0">
                <a:solidFill>
                  <a:schemeClr val="tx2"/>
                </a:solidFill>
              </a:rPr>
              <a:t> </a:t>
            </a:r>
            <a:r>
              <a:rPr lang="fr-FR" sz="1000" i="1" dirty="0" err="1">
                <a:solidFill>
                  <a:schemeClr val="tx2"/>
                </a:solidFill>
              </a:rPr>
              <a:t>Psychiatry</a:t>
            </a:r>
            <a:r>
              <a:rPr lang="fr-FR" sz="1000" i="1" dirty="0">
                <a:solidFill>
                  <a:schemeClr val="tx2"/>
                </a:solidFill>
              </a:rPr>
              <a:t>. 2026 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0365C04A-D254-42A2-9A7C-E616C42561E5}"/>
              </a:ext>
            </a:extLst>
          </p:cNvPr>
          <p:cNvSpPr/>
          <p:nvPr/>
        </p:nvSpPr>
        <p:spPr>
          <a:xfrm>
            <a:off x="2943225" y="2073627"/>
            <a:ext cx="779889" cy="7727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/>
              <a:t>AMN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E831103E-67EA-4A89-99F1-AFFE4FDFBB33}"/>
              </a:ext>
            </a:extLst>
          </p:cNvPr>
          <p:cNvSpPr/>
          <p:nvPr/>
        </p:nvSpPr>
        <p:spPr>
          <a:xfrm>
            <a:off x="5525340" y="2141766"/>
            <a:ext cx="726141" cy="6364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err="1"/>
              <a:t>Cer</a:t>
            </a:r>
            <a:r>
              <a:rPr lang="fr-FR" sz="1200" dirty="0"/>
              <a:t>-ALD</a:t>
            </a: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74C819FF-3D40-4CC7-AD6A-895E541A0172}"/>
              </a:ext>
            </a:extLst>
          </p:cNvPr>
          <p:cNvSpPr/>
          <p:nvPr/>
        </p:nvSpPr>
        <p:spPr>
          <a:xfrm>
            <a:off x="4080904" y="2155277"/>
            <a:ext cx="726141" cy="6364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/>
              <a:t>C-AMN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37710F5D-0B4E-4722-AF79-94CB06DD55B2}"/>
              </a:ext>
            </a:extLst>
          </p:cNvPr>
          <p:cNvSpPr/>
          <p:nvPr/>
        </p:nvSpPr>
        <p:spPr>
          <a:xfrm>
            <a:off x="1748158" y="2085771"/>
            <a:ext cx="779889" cy="7755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/>
              <a:t>ALMN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946A25CC-9F30-475D-BE3A-34F19DA8B0A1}"/>
              </a:ext>
            </a:extLst>
          </p:cNvPr>
          <p:cNvSpPr/>
          <p:nvPr/>
        </p:nvSpPr>
        <p:spPr>
          <a:xfrm>
            <a:off x="119905" y="2332359"/>
            <a:ext cx="909958" cy="636495"/>
          </a:xfrm>
          <a:prstGeom prst="ellipse">
            <a:avLst/>
          </a:prstGeom>
          <a:solidFill>
            <a:srgbClr val="B6A486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>
                <a:solidFill>
                  <a:srgbClr val="22609A"/>
                </a:solidFill>
              </a:rPr>
              <a:t>Addison</a:t>
            </a:r>
          </a:p>
          <a:p>
            <a:pPr algn="ctr"/>
            <a:r>
              <a:rPr lang="fr-FR" sz="1000" dirty="0" err="1">
                <a:solidFill>
                  <a:srgbClr val="22609A"/>
                </a:solidFill>
              </a:rPr>
              <a:t>only</a:t>
            </a:r>
            <a:endParaRPr lang="fr-FR" sz="1000" dirty="0">
              <a:solidFill>
                <a:srgbClr val="22609A"/>
              </a:solidFill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5337C026-DDA6-41CE-A62F-FA4C1BD0C4C2}"/>
              </a:ext>
            </a:extLst>
          </p:cNvPr>
          <p:cNvSpPr/>
          <p:nvPr/>
        </p:nvSpPr>
        <p:spPr>
          <a:xfrm>
            <a:off x="1506632" y="3326346"/>
            <a:ext cx="2300288" cy="1030904"/>
          </a:xfrm>
          <a:prstGeom prst="roundRect">
            <a:avLst/>
          </a:prstGeom>
          <a:solidFill>
            <a:srgbClr val="B6A486">
              <a:alpha val="25098"/>
            </a:srgbClr>
          </a:solidFill>
          <a:ln>
            <a:solidFill>
              <a:srgbClr val="2260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solidFill>
                  <a:srgbClr val="22609A"/>
                </a:solidFill>
              </a:rPr>
              <a:t>Paraparésie spastique</a:t>
            </a:r>
          </a:p>
          <a:p>
            <a:pPr algn="ctr"/>
            <a:r>
              <a:rPr lang="fr-FR" sz="1100" dirty="0">
                <a:solidFill>
                  <a:srgbClr val="22609A"/>
                </a:solidFill>
              </a:rPr>
              <a:t>Troubles de la marche</a:t>
            </a:r>
          </a:p>
          <a:p>
            <a:pPr algn="ctr"/>
            <a:r>
              <a:rPr lang="fr-FR" sz="1100" dirty="0">
                <a:solidFill>
                  <a:srgbClr val="22609A"/>
                </a:solidFill>
              </a:rPr>
              <a:t>Neuropathie périphérique</a:t>
            </a:r>
          </a:p>
          <a:p>
            <a:pPr algn="ctr"/>
            <a:r>
              <a:rPr lang="fr-FR" sz="1100" dirty="0">
                <a:solidFill>
                  <a:srgbClr val="22609A"/>
                </a:solidFill>
              </a:rPr>
              <a:t>Troubles </a:t>
            </a:r>
            <a:r>
              <a:rPr lang="fr-FR" sz="1100" dirty="0" err="1">
                <a:solidFill>
                  <a:srgbClr val="22609A"/>
                </a:solidFill>
              </a:rPr>
              <a:t>vésicosphinctériens</a:t>
            </a:r>
            <a:endParaRPr lang="fr-FR" sz="1100" dirty="0">
              <a:solidFill>
                <a:srgbClr val="22609A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D5979DA-0E3F-463D-A94E-CD834684288D}"/>
              </a:ext>
            </a:extLst>
          </p:cNvPr>
          <p:cNvSpPr txBox="1"/>
          <p:nvPr/>
        </p:nvSpPr>
        <p:spPr>
          <a:xfrm>
            <a:off x="84946" y="5765766"/>
            <a:ext cx="1675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i="1" dirty="0"/>
              <a:t>AMN: Adrénomyéloneuropathie</a:t>
            </a:r>
          </a:p>
          <a:p>
            <a:r>
              <a:rPr lang="fr-FR" sz="900" i="1" dirty="0"/>
              <a:t>ALD: </a:t>
            </a:r>
            <a:r>
              <a:rPr lang="fr-FR" sz="900" i="1" dirty="0" err="1"/>
              <a:t>adrénoleucodystrophie</a:t>
            </a:r>
            <a:endParaRPr lang="fr-FR" sz="900" i="1" dirty="0"/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6816723A-C71B-411C-B56F-0A495B302BEF}"/>
              </a:ext>
            </a:extLst>
          </p:cNvPr>
          <p:cNvSpPr/>
          <p:nvPr/>
        </p:nvSpPr>
        <p:spPr>
          <a:xfrm>
            <a:off x="4724821" y="3326346"/>
            <a:ext cx="2300288" cy="1030904"/>
          </a:xfrm>
          <a:prstGeom prst="roundRect">
            <a:avLst/>
          </a:prstGeom>
          <a:solidFill>
            <a:srgbClr val="B6A486">
              <a:alpha val="25098"/>
            </a:srgbClr>
          </a:solidFill>
          <a:ln>
            <a:solidFill>
              <a:srgbClr val="2260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solidFill>
                  <a:srgbClr val="22609A"/>
                </a:solidFill>
              </a:rPr>
              <a:t>Troubles cognitifs</a:t>
            </a:r>
          </a:p>
          <a:p>
            <a:pPr algn="ctr"/>
            <a:r>
              <a:rPr lang="fr-FR" sz="1100" dirty="0">
                <a:solidFill>
                  <a:srgbClr val="22609A"/>
                </a:solidFill>
              </a:rPr>
              <a:t>Troubles psychiatriques</a:t>
            </a:r>
          </a:p>
          <a:p>
            <a:pPr algn="ctr"/>
            <a:r>
              <a:rPr lang="fr-FR" sz="1100" dirty="0">
                <a:solidFill>
                  <a:srgbClr val="22609A"/>
                </a:solidFill>
              </a:rPr>
              <a:t>Atteinte neurologique</a:t>
            </a:r>
          </a:p>
          <a:p>
            <a:pPr algn="ctr"/>
            <a:r>
              <a:rPr lang="fr-FR" sz="1100" dirty="0">
                <a:solidFill>
                  <a:srgbClr val="22609A"/>
                </a:solidFill>
              </a:rPr>
              <a:t>Possible épilepsie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DFBC4A7-F315-484B-BC0D-9E49C88BF896}"/>
              </a:ext>
            </a:extLst>
          </p:cNvPr>
          <p:cNvSpPr txBox="1"/>
          <p:nvPr/>
        </p:nvSpPr>
        <p:spPr>
          <a:xfrm>
            <a:off x="7687996" y="2346566"/>
            <a:ext cx="134043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50" b="1" dirty="0">
                <a:solidFill>
                  <a:srgbClr val="156082"/>
                </a:solidFill>
              </a:rPr>
              <a:t>Pronostic le + sévère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3F2A710-C444-46F6-B54F-60C1A84EABF0}"/>
              </a:ext>
            </a:extLst>
          </p:cNvPr>
          <p:cNvSpPr/>
          <p:nvPr/>
        </p:nvSpPr>
        <p:spPr>
          <a:xfrm>
            <a:off x="9093994" y="3262939"/>
            <a:ext cx="2300288" cy="10861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/>
              <a:t>Troubles cognitifs</a:t>
            </a:r>
          </a:p>
          <a:p>
            <a:pPr algn="ctr"/>
            <a:r>
              <a:rPr lang="fr-FR" sz="1100" dirty="0"/>
              <a:t>Atteinte fonctions visuospatiale, visuomotrice</a:t>
            </a:r>
          </a:p>
          <a:p>
            <a:pPr algn="ctr"/>
            <a:r>
              <a:rPr lang="fr-FR" sz="1100" dirty="0"/>
              <a:t>Troubles attentionnels</a:t>
            </a:r>
          </a:p>
          <a:p>
            <a:pPr algn="ctr"/>
            <a:r>
              <a:rPr lang="fr-FR" sz="1100" dirty="0"/>
              <a:t>Troubles de la reconnaissance non verbale</a:t>
            </a: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40C4852A-73DA-4747-A398-C43D8A77668A}"/>
              </a:ext>
            </a:extLst>
          </p:cNvPr>
          <p:cNvCxnSpPr/>
          <p:nvPr/>
        </p:nvCxnSpPr>
        <p:spPr>
          <a:xfrm>
            <a:off x="5888410" y="1981200"/>
            <a:ext cx="167780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ZoneTexte 20">
            <a:extLst>
              <a:ext uri="{FF2B5EF4-FFF2-40B4-BE49-F238E27FC236}">
                <a16:creationId xmlns:a16="http://schemas.microsoft.com/office/drawing/2014/main" id="{3ED5FBF3-314F-46AF-BE37-9C9A0A2A05EF}"/>
              </a:ext>
            </a:extLst>
          </p:cNvPr>
          <p:cNvSpPr txBox="1"/>
          <p:nvPr/>
        </p:nvSpPr>
        <p:spPr>
          <a:xfrm>
            <a:off x="6057095" y="1657088"/>
            <a:ext cx="15135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50" b="1" dirty="0">
                <a:solidFill>
                  <a:srgbClr val="156082"/>
                </a:solidFill>
              </a:rPr>
              <a:t>Décès dans les 2 à 4 ans</a:t>
            </a:r>
          </a:p>
        </p:txBody>
      </p:sp>
    </p:spTree>
    <p:extLst>
      <p:ext uri="{BB962C8B-B14F-4D97-AF65-F5344CB8AC3E}">
        <p14:creationId xmlns:p14="http://schemas.microsoft.com/office/powerpoint/2010/main" val="32990377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D7DCD2-DDA3-66D2-69C2-BEDE41F1D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2D76514-40ED-149B-A31B-16004E7A5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44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D4B50CF-4C4E-4E06-8441-8F960B4F5A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9028" y="3009981"/>
            <a:ext cx="2925272" cy="202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71247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BA394354-A6FC-D480-1417-47F810DE5A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36"/>
          <a:stretch/>
        </p:blipFill>
        <p:spPr>
          <a:xfrm>
            <a:off x="4738190" y="0"/>
            <a:ext cx="2582132" cy="342480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FDE37A1-0F7C-17E3-9384-ACBB8DBB2B3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76"/>
          <a:stretch/>
        </p:blipFill>
        <p:spPr>
          <a:xfrm>
            <a:off x="9692079" y="0"/>
            <a:ext cx="2499922" cy="342061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23CA23A-93F8-0D01-EAB2-2F62F8A9FD6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672"/>
          <a:stretch/>
        </p:blipFill>
        <p:spPr>
          <a:xfrm>
            <a:off x="7217866" y="-4195"/>
            <a:ext cx="2578969" cy="342061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09AF9D8-80C7-7B31-4F71-69007A51A3A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1" r="13663"/>
          <a:stretch/>
        </p:blipFill>
        <p:spPr>
          <a:xfrm>
            <a:off x="2504220" y="4195"/>
            <a:ext cx="2233786" cy="342480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91F8E11-ADC0-8A4D-D3E3-961C3216833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1" r="8376"/>
          <a:stretch/>
        </p:blipFill>
        <p:spPr>
          <a:xfrm>
            <a:off x="-78096" y="1"/>
            <a:ext cx="2582316" cy="342899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EE326E2-C976-0966-6F0D-A09D1EEAC5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3775" y="3413267"/>
            <a:ext cx="2470098" cy="332051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532AA25-1359-5E27-BF03-149FAB2439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717" y="3420610"/>
            <a:ext cx="2920055" cy="331841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DB49801-2CAA-0C98-9DD7-984C453B309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" r="6238"/>
          <a:stretch/>
        </p:blipFill>
        <p:spPr>
          <a:xfrm>
            <a:off x="9492592" y="3416414"/>
            <a:ext cx="2699410" cy="3317369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913E770-CC72-29AB-7064-0E7E3BDEFD31}"/>
              </a:ext>
            </a:extLst>
          </p:cNvPr>
          <p:cNvSpPr txBox="1"/>
          <p:nvPr/>
        </p:nvSpPr>
        <p:spPr>
          <a:xfrm>
            <a:off x="0" y="4009938"/>
            <a:ext cx="146702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u="sng" dirty="0">
                <a:solidFill>
                  <a:srgbClr val="22609A"/>
                </a:solidFill>
              </a:rPr>
              <a:t>Spectroscopie </a:t>
            </a:r>
            <a:r>
              <a:rPr lang="fr-FR" sz="1100" b="1" dirty="0">
                <a:solidFill>
                  <a:srgbClr val="22609A"/>
                </a:solidFill>
              </a:rPr>
              <a:t>: </a:t>
            </a:r>
            <a:r>
              <a:rPr lang="fr-FR" sz="1100" dirty="0">
                <a:solidFill>
                  <a:srgbClr val="22609A"/>
                </a:solidFill>
              </a:rPr>
              <a:t>baisse du NAA, augmentation choline mais seuil choline / NAA &lt; 2</a:t>
            </a:r>
          </a:p>
          <a:p>
            <a:endParaRPr lang="fr-FR" sz="1100" b="1" dirty="0">
              <a:solidFill>
                <a:srgbClr val="22609A"/>
              </a:solidFill>
            </a:endParaRPr>
          </a:p>
          <a:p>
            <a:r>
              <a:rPr lang="fr-FR" sz="1100" b="1" u="sng" dirty="0">
                <a:solidFill>
                  <a:srgbClr val="22609A"/>
                </a:solidFill>
              </a:rPr>
              <a:t>Séquences de perfusion : </a:t>
            </a:r>
            <a:r>
              <a:rPr lang="fr-FR" sz="1100" dirty="0">
                <a:solidFill>
                  <a:srgbClr val="22609A"/>
                </a:solidFill>
              </a:rPr>
              <a:t>hypervascularisation</a:t>
            </a:r>
          </a:p>
          <a:p>
            <a:endParaRPr lang="fr-FR" sz="1100" b="1" dirty="0">
              <a:solidFill>
                <a:srgbClr val="22609A"/>
              </a:solidFill>
            </a:endParaRPr>
          </a:p>
          <a:p>
            <a:r>
              <a:rPr lang="fr-FR" sz="1100" b="1" u="sng" dirty="0">
                <a:solidFill>
                  <a:srgbClr val="22609A"/>
                </a:solidFill>
              </a:rPr>
              <a:t>TDM :</a:t>
            </a:r>
          </a:p>
          <a:p>
            <a:r>
              <a:rPr lang="fr-FR" sz="1100" dirty="0">
                <a:solidFill>
                  <a:srgbClr val="22609A"/>
                </a:solidFill>
              </a:rPr>
              <a:t>Pas de calcification</a:t>
            </a:r>
            <a:endParaRPr lang="fr-FR" sz="1600" dirty="0">
              <a:solidFill>
                <a:srgbClr val="22609A"/>
              </a:solidFill>
            </a:endParaRPr>
          </a:p>
        </p:txBody>
      </p:sp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94C634E8-F655-ACE9-7059-DC4D8A764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45</a:t>
            </a:fld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46C614A-48C4-B344-9F66-E0FEE408F0B0}"/>
              </a:ext>
            </a:extLst>
          </p:cNvPr>
          <p:cNvSpPr txBox="1"/>
          <p:nvPr/>
        </p:nvSpPr>
        <p:spPr>
          <a:xfrm>
            <a:off x="-1" y="6709104"/>
            <a:ext cx="121129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i="1" dirty="0">
                <a:solidFill>
                  <a:srgbClr val="22609A"/>
                </a:solidFill>
              </a:rPr>
              <a:t>HS des noyaux gris centraux (</a:t>
            </a:r>
            <a:r>
              <a:rPr lang="fr-FR" sz="800" i="1" dirty="0" err="1">
                <a:solidFill>
                  <a:srgbClr val="22609A"/>
                </a:solidFill>
              </a:rPr>
              <a:t>bipallidal</a:t>
            </a:r>
            <a:r>
              <a:rPr lang="fr-FR" sz="800" i="1" dirty="0">
                <a:solidFill>
                  <a:srgbClr val="22609A"/>
                </a:solidFill>
              </a:rPr>
              <a:t>, </a:t>
            </a:r>
            <a:r>
              <a:rPr lang="fr-FR" sz="800" i="1" dirty="0" err="1">
                <a:solidFill>
                  <a:srgbClr val="22609A"/>
                </a:solidFill>
              </a:rPr>
              <a:t>thalami</a:t>
            </a:r>
            <a:r>
              <a:rPr lang="fr-FR" sz="800" i="1" dirty="0">
                <a:solidFill>
                  <a:srgbClr val="22609A"/>
                </a:solidFill>
              </a:rPr>
              <a:t>) avec prise de contraste en aile de papillon, HS T2 des capsules internes, pédoncules cérébraux et cérébelleux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C0F6CE24-18EF-41E1-A86F-70B7D6B5FCD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60331" y="3340909"/>
            <a:ext cx="2889005" cy="3392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714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4D99285A-C82F-408B-8144-C6A3458B3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5</a:t>
            </a:fld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9139BED-7F4F-43EA-BE58-761FB34853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854" y="136525"/>
            <a:ext cx="10064496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AA44275-9791-4CC5-83ED-62432050B6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6970" y="3804556"/>
            <a:ext cx="2145974" cy="2751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957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DE50C29-5E7E-429E-8A95-B3F6497CF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6</a:t>
            </a:fld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ED172BA-2B91-4AD7-87FF-D3C0B2599A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5906" y="1167412"/>
            <a:ext cx="3674661" cy="452317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2D53AC4-4015-4ADA-A1FD-A447F78088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9908" y="1167411"/>
            <a:ext cx="3718695" cy="452317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B51FDB0-79B5-4F63-A75E-2947AF1541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745" y="1167413"/>
            <a:ext cx="3574820" cy="4523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382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772D5-659C-9886-60EC-18B28E8069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BF865491-8E04-FEC4-AD3A-A90A3650BF6B}"/>
              </a:ext>
            </a:extLst>
          </p:cNvPr>
          <p:cNvSpPr txBox="1"/>
          <p:nvPr/>
        </p:nvSpPr>
        <p:spPr>
          <a:xfrm>
            <a:off x="-1" y="0"/>
            <a:ext cx="4014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2. Hospitalisation en neurologie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0FFE2492-4B96-E467-2A37-420ACD4CFBF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642" t="74580" r="74755" b="11239"/>
          <a:stretch>
            <a:fillRect/>
          </a:stretch>
        </p:blipFill>
        <p:spPr>
          <a:xfrm>
            <a:off x="700080" y="900115"/>
            <a:ext cx="1057275" cy="77152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51BA584-3B1B-44F3-DAEF-2730A8020D32}"/>
              </a:ext>
            </a:extLst>
          </p:cNvPr>
          <p:cNvSpPr txBox="1"/>
          <p:nvPr/>
        </p:nvSpPr>
        <p:spPr>
          <a:xfrm>
            <a:off x="2043113" y="871538"/>
            <a:ext cx="858678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Apathie extrême, clinophile, ralentissement psychomoteur majeur, anosognosie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Troubles de la marche : astasie-abasie et rétropulsion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Bradykinésie modérée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Troubles vésico-sphinctériens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MOCA 23/30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908C325-CC80-599F-9914-9615C8C7525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1900" t="13654" r="34497" b="72165"/>
          <a:stretch>
            <a:fillRect/>
          </a:stretch>
        </p:blipFill>
        <p:spPr>
          <a:xfrm>
            <a:off x="700079" y="2600324"/>
            <a:ext cx="1057275" cy="77152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F4B4373-D1B8-0B29-DC9E-F58915203B54}"/>
              </a:ext>
            </a:extLst>
          </p:cNvPr>
          <p:cNvSpPr txBox="1"/>
          <p:nvPr/>
        </p:nvSpPr>
        <p:spPr>
          <a:xfrm>
            <a:off x="2043113" y="2633185"/>
            <a:ext cx="858678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IRM cérébrale : HS des noyaux gris centraux (</a:t>
            </a:r>
            <a:r>
              <a:rPr lang="fr-FR" dirty="0" err="1"/>
              <a:t>bipallidal</a:t>
            </a:r>
            <a:r>
              <a:rPr lang="fr-FR" dirty="0"/>
              <a:t>, </a:t>
            </a:r>
            <a:r>
              <a:rPr lang="fr-FR" dirty="0" err="1"/>
              <a:t>thalami</a:t>
            </a:r>
            <a:r>
              <a:rPr lang="fr-FR" dirty="0"/>
              <a:t>) avec prise de contraste en aile de papillon, HS T2 des capsules internes, pédoncules cérébraux et cérébelleux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IRM médullaire : normale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PET encéphalique : hypométabolisme diencéphalique et cérébelleux bilatéral, sans argument pour une encéphalite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PET corps entier : normal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TDM TAP : normal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8BFF7EA-C8CE-4ECF-46B1-C6298E5A09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378" t="57773" r="74019" b="28046"/>
          <a:stretch>
            <a:fillRect/>
          </a:stretch>
        </p:blipFill>
        <p:spPr>
          <a:xfrm>
            <a:off x="700079" y="5186360"/>
            <a:ext cx="1057275" cy="77152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D62CB29-CA08-0217-F917-00C4AC90BCE6}"/>
              </a:ext>
            </a:extLst>
          </p:cNvPr>
          <p:cNvSpPr txBox="1"/>
          <p:nvPr/>
        </p:nvSpPr>
        <p:spPr>
          <a:xfrm>
            <a:off x="2043112" y="5387456"/>
            <a:ext cx="85867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EEG </a:t>
            </a:r>
            <a:r>
              <a:rPr lang="fr-FR"/>
              <a:t>: normal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/>
              <a:t>Biologie : normale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/>
              <a:t>PL : normale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52858C6-8682-87EF-A8FB-C174CA672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9613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7EDB4EF-1F3A-2E34-1F82-EFD043B84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Vos hypothèses diagnostiques ?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0CA0361-484F-0D80-CCE2-3858DCCD5A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2492" y="1060662"/>
            <a:ext cx="5536001" cy="4677922"/>
          </a:xfrm>
          <a:prstGeom prst="rect">
            <a:avLst/>
          </a:prstGeom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E460E27-E94F-537C-A5A3-03108E083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187174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9832E8C-B807-8849-AC38-AEED7565E3DD}" type="slidenum">
              <a:rPr lang="en-US" smtClean="0">
                <a:solidFill>
                  <a:schemeClr val="tx1">
                    <a:tint val="75000"/>
                  </a:schemeClr>
                </a:solidFill>
              </a:rPr>
              <a:pPr>
                <a:spcAft>
                  <a:spcPts val="600"/>
                </a:spcAft>
              </a:pPr>
              <a:t>8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2535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0788B1-1914-BD83-F527-BF6CF88A28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D1C12DC-DA80-F57D-E7B2-56461D4B7143}"/>
              </a:ext>
            </a:extLst>
          </p:cNvPr>
          <p:cNvSpPr txBox="1"/>
          <p:nvPr/>
        </p:nvSpPr>
        <p:spPr>
          <a:xfrm>
            <a:off x="2043113" y="871538"/>
            <a:ext cx="941546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solidFill>
                  <a:srgbClr val="22609A"/>
                </a:solidFill>
              </a:rPr>
              <a:t>Recherches infectieuses :</a:t>
            </a:r>
            <a:endParaRPr lang="fr-FR" b="1" dirty="0">
              <a:solidFill>
                <a:srgbClr val="22609A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/>
              <a:t>Absence de syndrome inflammatoire biologique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/>
              <a:t>Ponction lombaire : NGS microbiologique négatif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i="1" u="sng" dirty="0">
                <a:solidFill>
                  <a:srgbClr val="22609A"/>
                </a:solidFill>
              </a:rPr>
              <a:t>Etiologies virales 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Sérologies arboviroses (West Nile, TBE, Chikungunya, Zika) négatives au CNR, IgG anti-dengue.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Sérologies VIH, VHC, VHE, CMV, HLTV1 et 2 négatives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Sérologie VHB en faveur d’une vaccination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Sérologies HSV, EBV, VZV en faveur d’une immunisation ancienne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PCR EBV/CMV négatives dans le sang et le LCR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i="1" u="sng" dirty="0">
                <a:solidFill>
                  <a:srgbClr val="22609A"/>
                </a:solidFill>
              </a:rPr>
              <a:t>Etiologies parasitaires et fongiques </a:t>
            </a:r>
            <a:r>
              <a:rPr lang="fr-FR" dirty="0">
                <a:solidFill>
                  <a:srgbClr val="22609A"/>
                </a:solidFill>
              </a:rPr>
              <a:t>: </a:t>
            </a:r>
            <a:r>
              <a:rPr lang="fr-FR" dirty="0"/>
              <a:t>recherche de cryptococcose, toxoplasmose, paludisme, trypanosomiase africaine, cysticercose négative.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i="1" u="sng" dirty="0">
                <a:solidFill>
                  <a:srgbClr val="22609A"/>
                </a:solidFill>
              </a:rPr>
              <a:t>Etiologies bactériennes et mycobactériennes </a:t>
            </a:r>
            <a:r>
              <a:rPr lang="fr-FR" dirty="0">
                <a:solidFill>
                  <a:srgbClr val="22609A"/>
                </a:solidFill>
              </a:rPr>
              <a:t>: </a:t>
            </a:r>
            <a:r>
              <a:rPr lang="fr-FR" dirty="0"/>
              <a:t>culture standard LCR négative,  recherche de syphilis, Lyme, brucellose, mycoplasme, tuberculose négative. Quantiferon négatif. Sérologie </a:t>
            </a:r>
            <a:r>
              <a:rPr lang="fr-FR" i="1" dirty="0"/>
              <a:t>Campylobacter </a:t>
            </a:r>
            <a:r>
              <a:rPr lang="fr-FR" dirty="0"/>
              <a:t>limite en IgG, négative en IgM.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1E7B727-195F-8628-EBE5-F2C46C7A82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6985" t="48819" r="32352" b="38051"/>
          <a:stretch>
            <a:fillRect/>
          </a:stretch>
        </p:blipFill>
        <p:spPr>
          <a:xfrm>
            <a:off x="733425" y="871538"/>
            <a:ext cx="828675" cy="714374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30B5DC9-8A6B-AA71-DC98-6E6DE54FF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2E8C-B807-8849-AC38-AEED7565E3DD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313747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FBFBED4DCBB747A7B999C36989D11F" ma:contentTypeVersion="16" ma:contentTypeDescription="Crée un document." ma:contentTypeScope="" ma:versionID="02278a7806d85209905c0b05900dde03">
  <xsd:schema xmlns:xsd="http://www.w3.org/2001/XMLSchema" xmlns:xs="http://www.w3.org/2001/XMLSchema" xmlns:p="http://schemas.microsoft.com/office/2006/metadata/properties" xmlns:ns2="776f617d-dec6-4458-bb82-eba96361bdf7" xmlns:ns3="243533b7-6307-464f-89a7-4daa5a1f1905" targetNamespace="http://schemas.microsoft.com/office/2006/metadata/properties" ma:root="true" ma:fieldsID="0b1def9daf6c551341bb71672f0ec54f" ns2:_="" ns3:_="">
    <xsd:import namespace="776f617d-dec6-4458-bb82-eba96361bdf7"/>
    <xsd:import namespace="243533b7-6307-464f-89a7-4daa5a1f190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6f617d-dec6-4458-bb82-eba96361bdf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f67463d2-06fd-4373-81c4-c6a3196c614d}" ma:internalName="TaxCatchAll" ma:showField="CatchAllData" ma:web="776f617d-dec6-4458-bb82-eba96361bdf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3533b7-6307-464f-89a7-4daa5a1f19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82a66883-1a7d-4a8a-8548-e9a6d2a79eb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43533b7-6307-464f-89a7-4daa5a1f1905">
      <Terms xmlns="http://schemas.microsoft.com/office/infopath/2007/PartnerControls"/>
    </lcf76f155ced4ddcb4097134ff3c332f>
    <TaxCatchAll xmlns="776f617d-dec6-4458-bb82-eba96361bdf7" xsi:nil="true"/>
  </documentManagement>
</p:properties>
</file>

<file path=customXml/itemProps1.xml><?xml version="1.0" encoding="utf-8"?>
<ds:datastoreItem xmlns:ds="http://schemas.openxmlformats.org/officeDocument/2006/customXml" ds:itemID="{788DA3EB-EB4C-4A78-9AFA-937B89FBE935}"/>
</file>

<file path=customXml/itemProps2.xml><?xml version="1.0" encoding="utf-8"?>
<ds:datastoreItem xmlns:ds="http://schemas.openxmlformats.org/officeDocument/2006/customXml" ds:itemID="{39A72B38-746D-4349-B25B-660F9DC2691A}"/>
</file>

<file path=customXml/itemProps3.xml><?xml version="1.0" encoding="utf-8"?>
<ds:datastoreItem xmlns:ds="http://schemas.openxmlformats.org/officeDocument/2006/customXml" ds:itemID="{0777C8D4-88D4-468E-A9B8-45C3328854D6}"/>
</file>

<file path=docProps/app.xml><?xml version="1.0" encoding="utf-8"?>
<Properties xmlns="http://schemas.openxmlformats.org/officeDocument/2006/extended-properties" xmlns:vt="http://schemas.openxmlformats.org/officeDocument/2006/docPropsVTypes">
  <TotalTime>3354</TotalTime>
  <Words>2575</Words>
  <Application>Microsoft Office PowerPoint</Application>
  <PresentationFormat>Grand écran</PresentationFormat>
  <Paragraphs>365</Paragraphs>
  <Slides>45</Slides>
  <Notes>1</Notes>
  <HiddenSlides>22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45</vt:i4>
      </vt:variant>
    </vt:vector>
  </HeadingPairs>
  <TitlesOfParts>
    <vt:vector size="50" baseType="lpstr">
      <vt:lpstr>Aptos</vt:lpstr>
      <vt:lpstr>Aptos Display</vt:lpstr>
      <vt:lpstr>Arial</vt:lpstr>
      <vt:lpstr>Wingdings</vt:lpstr>
      <vt:lpstr>Thème Office</vt:lpstr>
      <vt:lpstr>Le koala 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Vos hypothèses diagnostiques 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Vos hypothèses diagnostiques ?</vt:lpstr>
      <vt:lpstr>Présentation PowerPoint</vt:lpstr>
      <vt:lpstr>Présentation PowerPoint</vt:lpstr>
      <vt:lpstr>Présentation PowerPoint</vt:lpstr>
      <vt:lpstr>Présentation PowerPoint</vt:lpstr>
      <vt:lpstr>Mais au fait, ça ressemble pas du tout à notre cas !</vt:lpstr>
      <vt:lpstr>Présentation PowerPoint</vt:lpstr>
      <vt:lpstr>Leigh =subacute necrotizing encephalomyelopathy (SNEM)</vt:lpstr>
      <vt:lpstr>Présentation PowerPoint</vt:lpstr>
      <vt:lpstr>Koala sign !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 clinique résolu</dc:title>
  <dc:creator>Marie ROBERT</dc:creator>
  <cp:lastModifiedBy>TMGIE3</cp:lastModifiedBy>
  <cp:revision>167</cp:revision>
  <dcterms:created xsi:type="dcterms:W3CDTF">2026-03-28T09:21:19Z</dcterms:created>
  <dcterms:modified xsi:type="dcterms:W3CDTF">2026-04-09T16:03:43Z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0x010100A3FBFBED4DCBB747A7B999C36989D11F</vt:lpwstr>
  </property>
</Properties>
</file>