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76" r:id="rId5"/>
    <p:sldId id="289" r:id="rId6"/>
    <p:sldId id="277" r:id="rId7"/>
    <p:sldId id="257" r:id="rId8"/>
    <p:sldId id="293" r:id="rId9"/>
    <p:sldId id="278" r:id="rId10"/>
    <p:sldId id="290" r:id="rId11"/>
    <p:sldId id="288" r:id="rId12"/>
    <p:sldId id="292" r:id="rId13"/>
    <p:sldId id="267" r:id="rId14"/>
    <p:sldId id="268" r:id="rId15"/>
    <p:sldId id="263" r:id="rId16"/>
    <p:sldId id="271" r:id="rId17"/>
    <p:sldId id="286" r:id="rId18"/>
    <p:sldId id="279" r:id="rId19"/>
    <p:sldId id="272" r:id="rId20"/>
    <p:sldId id="291" r:id="rId21"/>
    <p:sldId id="258" r:id="rId22"/>
    <p:sldId id="282" r:id="rId23"/>
    <p:sldId id="283" r:id="rId24"/>
    <p:sldId id="294" r:id="rId25"/>
    <p:sldId id="287" r:id="rId26"/>
    <p:sldId id="273" r:id="rId27"/>
    <p:sldId id="396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64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93F25E-A91A-49F8-9F34-303876E8D1B4}" v="3" dt="2026-05-19T21:42:53.3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674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58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ois LAFITTE" userId="4e7fb8e0408845ba" providerId="LiveId" clId="{431ABF15-0DD8-4A82-8CD2-DEDA0C545AA2}"/>
    <pc:docChg chg="addSld modSld">
      <pc:chgData name="francois LAFITTE" userId="4e7fb8e0408845ba" providerId="LiveId" clId="{431ABF15-0DD8-4A82-8CD2-DEDA0C545AA2}" dt="2026-05-19T21:42:53.367" v="4"/>
      <pc:docMkLst>
        <pc:docMk/>
      </pc:docMkLst>
      <pc:sldChg chg="modSp mod">
        <pc:chgData name="francois LAFITTE" userId="4e7fb8e0408845ba" providerId="LiveId" clId="{431ABF15-0DD8-4A82-8CD2-DEDA0C545AA2}" dt="2026-05-19T21:42:01.634" v="3" actId="1076"/>
        <pc:sldMkLst>
          <pc:docMk/>
          <pc:sldMk cId="2616161175" sldId="256"/>
        </pc:sldMkLst>
        <pc:spChg chg="mod">
          <ac:chgData name="francois LAFITTE" userId="4e7fb8e0408845ba" providerId="LiveId" clId="{431ABF15-0DD8-4A82-8CD2-DEDA0C545AA2}" dt="2026-05-19T21:42:01.634" v="3" actId="1076"/>
          <ac:spMkLst>
            <pc:docMk/>
            <pc:sldMk cId="2616161175" sldId="256"/>
            <ac:spMk id="7" creationId="{00000000-0000-0000-0000-000000000000}"/>
          </ac:spMkLst>
        </pc:spChg>
      </pc:sldChg>
      <pc:sldChg chg="add">
        <pc:chgData name="francois LAFITTE" userId="4e7fb8e0408845ba" providerId="LiveId" clId="{431ABF15-0DD8-4A82-8CD2-DEDA0C545AA2}" dt="2026-05-19T21:42:53.367" v="4"/>
        <pc:sldMkLst>
          <pc:docMk/>
          <pc:sldMk cId="0" sldId="39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centralesupelec-my.sharepoint.com/personal/eva-kalyane_gauthier_etu-upsaclay_fr/Documents/Livr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centralesupelec-my.sharepoint.com/personal/eva-kalyane_gauthier_etu-upsaclay_fr/Documents/Livr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centralesupelec-my.sharepoint.com/personal/eva-kalyane_gauthier_etu-upsaclay_fr/Documents/Liv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[Livre.xlsx]Feuil2!Tableau croisé dynamique4</c:name>
    <c:fmtId val="-1"/>
  </c:pivotSource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rgbClr val="A6C9EC"/>
            </a:solidFill>
            <a:prstDash val="solid"/>
          </a:ln>
          <a:effectLst/>
        </c:spPr>
        <c:marker>
          <c:symbol val="circle"/>
          <c:size val="5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CAEDFB"/>
          </a:solidFill>
          <a:ln w="19050">
            <a:solidFill>
              <a:srgbClr val="A6C9EC"/>
            </a:solidFill>
            <a:prstDash val="solid"/>
          </a:ln>
          <a:effectLst/>
        </c:spPr>
      </c:pivotFmt>
      <c:pivotFmt>
        <c:idx val="2"/>
        <c:spPr>
          <a:solidFill>
            <a:schemeClr val="accent1"/>
          </a:solidFill>
          <a:ln w="19050">
            <a:solidFill>
              <a:srgbClr val="A6C9EC"/>
            </a:solidFill>
            <a:prstDash val="soli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rgbClr val="A6C9EC"/>
            </a:solidFill>
            <a:prstDash val="solid"/>
          </a:ln>
          <a:effectLst/>
        </c:spPr>
      </c:pivotFmt>
      <c:pivotFmt>
        <c:idx val="4"/>
        <c:spPr>
          <a:solidFill>
            <a:srgbClr val="CAEDFB"/>
          </a:solidFill>
          <a:ln w="19050">
            <a:solidFill>
              <a:srgbClr val="A6C9EC"/>
            </a:solidFill>
            <a:prstDash val="solid"/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rgbClr val="A6C9EC"/>
            </a:solidFill>
            <a:prstDash val="solid"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rgbClr val="A6C9EC"/>
            </a:solidFill>
            <a:prstDash val="solid"/>
          </a:ln>
          <a:effectLst/>
        </c:spPr>
      </c:pivotFmt>
      <c:pivotFmt>
        <c:idx val="7"/>
        <c:spPr>
          <a:solidFill>
            <a:srgbClr val="CAEDFB"/>
          </a:solidFill>
          <a:ln w="19050">
            <a:solidFill>
              <a:srgbClr val="A6C9EC"/>
            </a:solidFill>
            <a:prstDash val="solid"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Feuil2!$B$3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A6C9EC"/>
              </a:solidFill>
              <a:prstDash val="solid"/>
            </a:ln>
          </c:spPr>
          <c:dPt>
            <c:idx val="0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rgbClr val="A6C9EC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E1-47B9-8B0F-BB9E954C5C57}"/>
              </c:ext>
            </c:extLst>
          </c:dPt>
          <c:dPt>
            <c:idx val="1"/>
            <c:bubble3D val="0"/>
            <c:spPr>
              <a:solidFill>
                <a:srgbClr val="CAEDFB"/>
              </a:solidFill>
              <a:ln w="19050">
                <a:solidFill>
                  <a:srgbClr val="A6C9EC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EE1-47B9-8B0F-BB9E954C5C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Feuil2!$A$4:$A$6</c:f>
              <c:strCache>
                <c:ptCount val="2"/>
                <c:pt idx="0">
                  <c:v>F</c:v>
                </c:pt>
                <c:pt idx="1">
                  <c:v>H</c:v>
                </c:pt>
              </c:strCache>
            </c:strRef>
          </c:cat>
          <c:val>
            <c:numRef>
              <c:f>Feuil2!$B$4:$B$6</c:f>
              <c:numCache>
                <c:formatCode>0.00%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E1-47B9-8B0F-BB9E954C5C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[Livre.xlsx]Feuil3!Tableau croisé dynamique5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Répartition de l'âge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circle"/>
          <c:size val="5"/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delete val="1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Feuil3!$B$3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Feuil3!$A$4:$A$12</c:f>
              <c:strCache>
                <c:ptCount val="8"/>
                <c:pt idx="0">
                  <c:v>2</c:v>
                </c:pt>
                <c:pt idx="1">
                  <c:v>16</c:v>
                </c:pt>
                <c:pt idx="2">
                  <c:v>18</c:v>
                </c:pt>
                <c:pt idx="3">
                  <c:v>23</c:v>
                </c:pt>
                <c:pt idx="4">
                  <c:v>51</c:v>
                </c:pt>
                <c:pt idx="5">
                  <c:v>52</c:v>
                </c:pt>
                <c:pt idx="6">
                  <c:v>64</c:v>
                </c:pt>
                <c:pt idx="7">
                  <c:v>76</c:v>
                </c:pt>
              </c:strCache>
            </c:strRef>
          </c:cat>
          <c:val>
            <c:numRef>
              <c:f>Feuil3!$B$4:$B$12</c:f>
              <c:numCache>
                <c:formatCode>General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8D-4B99-BB7B-C8E5889AA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573440"/>
        <c:axId val="86574976"/>
      </c:barChart>
      <c:catAx>
        <c:axId val="8657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6574976"/>
        <c:crosses val="autoZero"/>
        <c:auto val="1"/>
        <c:lblAlgn val="ctr"/>
        <c:lblOffset val="100"/>
        <c:noMultiLvlLbl val="0"/>
      </c:catAx>
      <c:valAx>
        <c:axId val="86574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657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[Livre.xlsx]Feuil5!Tableau croisé dynamique6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Neuropathie optique IRM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circle"/>
          <c:size val="5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CAEDFB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rgbClr val="CAEDFB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rgbClr val="CAEDFB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Feuil5!$B$3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0A-499D-862E-833947B7F1E3}"/>
              </c:ext>
            </c:extLst>
          </c:dPt>
          <c:dPt>
            <c:idx val="1"/>
            <c:bubble3D val="0"/>
            <c:spPr>
              <a:solidFill>
                <a:srgbClr val="CAEDF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0A-499D-862E-833947B7F1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Feuil5!$A$4:$A$6</c:f>
              <c:strCache>
                <c:ptCount val="2"/>
                <c:pt idx="0">
                  <c:v>non</c:v>
                </c:pt>
                <c:pt idx="1">
                  <c:v>oui</c:v>
                </c:pt>
              </c:strCache>
            </c:strRef>
          </c:cat>
          <c:val>
            <c:numRef>
              <c:f>Feuil5!$B$4:$B$6</c:f>
              <c:numCache>
                <c:formatCode>0.00%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0A-499D-862E-833947B7F1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0105F29-AEE7-4A20-A36B-1342B248BEE3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0AE6BE9-D38D-46D8-A10E-6A7F51C9EF72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hdphoto" Target="../media/hdphoto13.wdp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36.jpeg"/><Relationship Id="rId4" Type="http://schemas.openxmlformats.org/officeDocument/2006/relationships/image" Target="../media/image33.jpeg"/><Relationship Id="rId9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microsoft.com/office/2007/relationships/hdphoto" Target="../media/hdphoto15.wdp"/><Relationship Id="rId7" Type="http://schemas.openxmlformats.org/officeDocument/2006/relationships/image" Target="../media/image4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microsoft.com/office/2007/relationships/hdphoto" Target="../media/hdphoto16.wdp"/><Relationship Id="rId10" Type="http://schemas.openxmlformats.org/officeDocument/2006/relationships/image" Target="../media/image51.png"/><Relationship Id="rId4" Type="http://schemas.openxmlformats.org/officeDocument/2006/relationships/image" Target="../media/image46.jpeg"/><Relationship Id="rId9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12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0" Type="http://schemas.microsoft.com/office/2007/relationships/hdphoto" Target="../media/hdphoto6.wdp"/><Relationship Id="rId4" Type="http://schemas.openxmlformats.org/officeDocument/2006/relationships/image" Target="../media/image13.png"/><Relationship Id="rId9" Type="http://schemas.openxmlformats.org/officeDocument/2006/relationships/image" Target="../media/image16.jpeg"/><Relationship Id="rId1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2.wmv"/><Relationship Id="rId1" Type="http://schemas.openxmlformats.org/officeDocument/2006/relationships/video" Target="NULL" TargetMode="Externa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dio21\Desktop\sorbonne-universite-medecine-logo-vecto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432" y="1221033"/>
            <a:ext cx="1731300" cy="96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6489" y="5260731"/>
            <a:ext cx="7218485" cy="11387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fr-FR" sz="2000" dirty="0">
                <a:solidFill>
                  <a:srgbClr val="C6E7FC">
                    <a:lumMod val="50000"/>
                  </a:srgbClr>
                </a:solidFill>
              </a:rPr>
              <a:t>Eva-</a:t>
            </a:r>
            <a:r>
              <a:rPr lang="fr-FR" sz="2000" dirty="0" err="1">
                <a:solidFill>
                  <a:srgbClr val="C6E7FC">
                    <a:lumMod val="50000"/>
                  </a:srgbClr>
                </a:solidFill>
              </a:rPr>
              <a:t>Kalyane</a:t>
            </a:r>
            <a:r>
              <a:rPr lang="fr-FR" sz="2000" dirty="0">
                <a:solidFill>
                  <a:srgbClr val="C6E7FC">
                    <a:lumMod val="50000"/>
                  </a:srgbClr>
                </a:solidFill>
              </a:rPr>
              <a:t> GAUTHIER, DES radiologie et imagerie médicale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fr-FR" sz="2000" dirty="0">
                <a:solidFill>
                  <a:schemeClr val="bg2">
                    <a:lumMod val="49000"/>
                  </a:schemeClr>
                </a:solidFill>
              </a:rPr>
              <a:t>Dr F. LAFITTE et Dr I. BEN TAHAR 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fr-FR" sz="2000" dirty="0">
                <a:solidFill>
                  <a:srgbClr val="C6E7FC">
                    <a:lumMod val="50000"/>
                  </a:srgbClr>
                </a:solidFill>
              </a:rPr>
              <a:t>Service de neuroradiologie du Pr J-N VALLEE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468" y="268812"/>
            <a:ext cx="3615266" cy="2711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9" r="78020" b="77413"/>
          <a:stretch/>
        </p:blipFill>
        <p:spPr bwMode="auto">
          <a:xfrm>
            <a:off x="2324432" y="268811"/>
            <a:ext cx="3042100" cy="87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594294" y="2922990"/>
            <a:ext cx="7772400" cy="178010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dirty="0"/>
              <a:t>10 octobre 2024</a:t>
            </a:r>
            <a:br>
              <a:rPr lang="fr-FR" dirty="0"/>
            </a:br>
            <a:r>
              <a:rPr lang="fr-FR" sz="8000" dirty="0" err="1"/>
              <a:t>Brainclub</a:t>
            </a:r>
            <a:endParaRPr lang="fr-FR" sz="8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8" r="25941"/>
          <a:stretch/>
        </p:blipFill>
        <p:spPr bwMode="auto">
          <a:xfrm>
            <a:off x="267030" y="248245"/>
            <a:ext cx="2016560" cy="1945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161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:\GUE.Ly - Copie\Gado\SAG 3D T1 FS SPACE 0.9ISO GADO PAT4 TE18ms (5)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6" t="7831" r="15244" b="7752"/>
          <a:stretch/>
        </p:blipFill>
        <p:spPr bwMode="auto">
          <a:xfrm>
            <a:off x="69211" y="390942"/>
            <a:ext cx="3097516" cy="258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E:\GUE.Ly - Copie\Gado\SAG 3D T1 FS SPACE 0.9ISO GADO PAT4 TE18ms (6)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3" t="7635" r="13624" b="11780"/>
          <a:stretch/>
        </p:blipFill>
        <p:spPr bwMode="auto">
          <a:xfrm>
            <a:off x="3051573" y="390942"/>
            <a:ext cx="3281796" cy="258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E:\GUE.Ly - Copie\Gado\SAG 3D T1 FS SPACE 0.9ISO GADO PAT4 TE18ms (4) (2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5" r="6702"/>
          <a:stretch/>
        </p:blipFill>
        <p:spPr bwMode="auto">
          <a:xfrm>
            <a:off x="9626" y="3115386"/>
            <a:ext cx="3252863" cy="300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E:\GUE.Ly - Copie\Gado\SAG 3D T1 FS SPACE 0.9ISO GADO PAT4 TE18ms (3) (2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3" t="34" r="9805"/>
          <a:stretch/>
        </p:blipFill>
        <p:spPr bwMode="auto">
          <a:xfrm>
            <a:off x="2975020" y="3107404"/>
            <a:ext cx="3361714" cy="301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E:\GUE.Ly - Copie\Gado\SAG 3D T1 FS SPACE 0.9ISO GADO PAT4 TE18ms (2) (2)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5" t="-1925" r="11936" b="-1"/>
          <a:stretch/>
        </p:blipFill>
        <p:spPr bwMode="auto">
          <a:xfrm>
            <a:off x="5981419" y="3053196"/>
            <a:ext cx="3200180" cy="306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GUE.Ly - Copie\Gado\SAG 3D T1 FS SPACE 0.9ISO GADO PAT4 TE18ms (7) (2)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1" t="-145" r="19796" b="18282"/>
          <a:stretch/>
        </p:blipFill>
        <p:spPr bwMode="auto">
          <a:xfrm>
            <a:off x="6202902" y="390942"/>
            <a:ext cx="2941098" cy="258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837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:\GUE.Ly - Copie\Nouveau dossier\16092024\WIP AX 3D SPACE FLAIR ID RAPIDE (5)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29" t="26294" r="19098" b="9204"/>
          <a:stretch/>
        </p:blipFill>
        <p:spPr bwMode="auto">
          <a:xfrm>
            <a:off x="207588" y="186266"/>
            <a:ext cx="3167790" cy="312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GUE.Ly - Copie\16092024\16092024\WIP AX 3D SPACE FLAIR ID RAPIDE (4)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99" t="13268" r="8747" b="23095"/>
          <a:stretch/>
        </p:blipFill>
        <p:spPr bwMode="auto">
          <a:xfrm>
            <a:off x="207586" y="3262739"/>
            <a:ext cx="3641923" cy="361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E:\GUE.Ly - Copie\16092024\16092024\WIP AX 3D SPACE FLAIR ID RAPIDE (3)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72" t="18795" r="20936" b="11083"/>
          <a:stretch/>
        </p:blipFill>
        <p:spPr bwMode="auto">
          <a:xfrm>
            <a:off x="6412089" y="3191666"/>
            <a:ext cx="2843971" cy="366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:\GUE.Ly - Copie\16092024\16092024\WIP AX 3D SPACE FLAIR ID RAPIDE (6) (2).jpe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60" t="19800" r="19921" b="25395"/>
          <a:stretch/>
        </p:blipFill>
        <p:spPr bwMode="auto">
          <a:xfrm>
            <a:off x="6070296" y="174976"/>
            <a:ext cx="3197053" cy="317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E:\GUE.Ly - Copie\16092024\16092024\WIP AX 3D SPACE FLAIR ID RAPIDE (5) (2).jpe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2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18" t="24883" r="15654" b="9732"/>
          <a:stretch/>
        </p:blipFill>
        <p:spPr bwMode="auto">
          <a:xfrm>
            <a:off x="3276087" y="174977"/>
            <a:ext cx="3004076" cy="326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E:\GUE.Ly - Copie\16092024\16092024\WIP AX 3D SPACE FLAIR ID RAPIDE (2) (2).jpe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20" t="9755" r="10133" b="17713"/>
          <a:stretch/>
        </p:blipFill>
        <p:spPr bwMode="auto">
          <a:xfrm>
            <a:off x="3502481" y="3347154"/>
            <a:ext cx="3144207" cy="351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231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32175" y="1557868"/>
            <a:ext cx="76312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Qu’en pensez-vous ? </a:t>
            </a:r>
          </a:p>
          <a:p>
            <a:r>
              <a:rPr lang="fr-FR" sz="4400" dirty="0">
                <a:solidFill>
                  <a:schemeClr val="bg1"/>
                </a:solidFill>
              </a:rPr>
              <a:t>Quelles explorations complémentaires proposez-vous ? </a:t>
            </a:r>
          </a:p>
        </p:txBody>
      </p:sp>
    </p:spTree>
    <p:extLst>
      <p:ext uri="{BB962C8B-B14F-4D97-AF65-F5344CB8AC3E}">
        <p14:creationId xmlns:p14="http://schemas.microsoft.com/office/powerpoint/2010/main" val="3121787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NFS-plaquettes, Calcémie, calciurie des 24h normal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ECA élevé à 83 UI/L ( N &lt; 70 UI/L)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 err="1"/>
              <a:t>Quantiferon</a:t>
            </a:r>
            <a:r>
              <a:rPr lang="fr-FR" dirty="0"/>
              <a:t> positif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/>
              <a:t>PL :  </a:t>
            </a:r>
            <a:r>
              <a:rPr lang="fr-FR" sz="2000" dirty="0"/>
              <a:t>glycorachie normale protéinorachie normale profil avec </a:t>
            </a:r>
            <a:r>
              <a:rPr lang="fr-FR" sz="2000" b="1" dirty="0"/>
              <a:t>deux bandes </a:t>
            </a:r>
            <a:r>
              <a:rPr lang="fr-FR" sz="2000" b="1" dirty="0" err="1"/>
              <a:t>oligoclonales</a:t>
            </a:r>
            <a:r>
              <a:rPr lang="fr-FR" sz="2000" b="1" dirty="0"/>
              <a:t> </a:t>
            </a:r>
            <a:r>
              <a:rPr lang="fr-FR" sz="2000" dirty="0"/>
              <a:t>surnuméraires dans le LCR </a:t>
            </a:r>
          </a:p>
          <a:p>
            <a:pPr marL="301943" lvl="1" indent="0">
              <a:buNone/>
            </a:pPr>
            <a:r>
              <a:rPr lang="fr-FR" sz="2000" dirty="0"/>
              <a:t>GR 70/mm³ </a:t>
            </a:r>
            <a:r>
              <a:rPr lang="fr-FR" sz="2000" b="1" dirty="0"/>
              <a:t>GB 18/mm³ </a:t>
            </a:r>
            <a:r>
              <a:rPr lang="fr-FR" sz="2000" dirty="0"/>
              <a:t>culture négative 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504496" y="338328"/>
            <a:ext cx="8229600" cy="1252728"/>
          </a:xfrm>
        </p:spPr>
        <p:txBody>
          <a:bodyPr/>
          <a:lstStyle/>
          <a:p>
            <a:r>
              <a:rPr lang="fr-FR" dirty="0"/>
              <a:t>Résultats</a:t>
            </a:r>
          </a:p>
        </p:txBody>
      </p:sp>
    </p:spTree>
    <p:extLst>
      <p:ext uri="{BB962C8B-B14F-4D97-AF65-F5344CB8AC3E}">
        <p14:creationId xmlns:p14="http://schemas.microsoft.com/office/powerpoint/2010/main" val="1800663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Résultats</a:t>
            </a:r>
          </a:p>
        </p:txBody>
      </p:sp>
      <p:pic>
        <p:nvPicPr>
          <p:cNvPr id="5122" name="Picture 2" descr="E:\GUE.Ly - Copie\Capturediapo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6877"/>
            <a:ext cx="9134072" cy="538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374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Alors…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fr-FR" dirty="0"/>
              <a:t>Ces explorations vous orientent vers une atteinte cérébrale de granulomatose </a:t>
            </a:r>
          </a:p>
          <a:p>
            <a:pPr marL="457200" indent="-457200">
              <a:buFont typeface="+mj-lt"/>
              <a:buAutoNum type="alphaUcPeriod"/>
            </a:pPr>
            <a:r>
              <a:rPr lang="fr-FR" dirty="0"/>
              <a:t>L’atteinte du nerf optique est décrite dans la neuro-sarcoïdose</a:t>
            </a:r>
          </a:p>
          <a:p>
            <a:pPr marL="457200" indent="-457200">
              <a:buFont typeface="+mj-lt"/>
              <a:buAutoNum type="alphaUcPeriod"/>
            </a:pPr>
            <a:r>
              <a:rPr lang="fr-FR" dirty="0"/>
              <a:t>Le diagnostic de neuropathie optique inflammatoire liée à une dysthyroïdie est probable</a:t>
            </a:r>
          </a:p>
          <a:p>
            <a:pPr marL="457200" indent="-457200">
              <a:buFont typeface="+mj-lt"/>
              <a:buAutoNum type="alphaUcPeriod"/>
            </a:pPr>
            <a:r>
              <a:rPr lang="fr-FR" dirty="0"/>
              <a:t>La neuropathie optique est fréquente dans la </a:t>
            </a:r>
            <a:r>
              <a:rPr lang="fr-FR" dirty="0" err="1"/>
              <a:t>méningo</a:t>
            </a:r>
            <a:r>
              <a:rPr lang="fr-FR" dirty="0"/>
              <a:t>-radiculite de Lyme</a:t>
            </a:r>
          </a:p>
          <a:p>
            <a:pPr marL="457200" indent="-457200">
              <a:buFont typeface="+mj-lt"/>
              <a:buAutoNum type="alphaUcPeriod"/>
            </a:pPr>
            <a:endParaRPr lang="fr-FR" dirty="0"/>
          </a:p>
          <a:p>
            <a:pPr marL="457200" indent="-457200">
              <a:buFont typeface="+mj-lt"/>
              <a:buAutoNum type="alphaUcPeriod"/>
            </a:pPr>
            <a:endParaRPr lang="fr-FR" dirty="0"/>
          </a:p>
          <a:p>
            <a:pPr marL="457200" indent="-457200">
              <a:buFont typeface="+mj-lt"/>
              <a:buAutoNum type="alphaUcPeriod"/>
            </a:pPr>
            <a:endParaRPr lang="fr-FR" dirty="0"/>
          </a:p>
          <a:p>
            <a:pPr marL="457200" indent="-457200">
              <a:buFont typeface="+mj-lt"/>
              <a:buAutoNum type="alphaU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6173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Suite des explorations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570529"/>
              </p:ext>
            </p:extLst>
          </p:nvPr>
        </p:nvGraphicFramePr>
        <p:xfrm>
          <a:off x="395110" y="2709333"/>
          <a:ext cx="8274755" cy="3443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4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9360">
                <a:tc>
                  <a:txBody>
                    <a:bodyPr/>
                    <a:lstStyle/>
                    <a:p>
                      <a:r>
                        <a:rPr lang="fr-FR" dirty="0"/>
                        <a:t>Bilan de granulomatose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566">
                <a:tc>
                  <a:txBody>
                    <a:bodyPr/>
                    <a:lstStyle/>
                    <a:p>
                      <a:r>
                        <a:rPr lang="fr-FR" dirty="0"/>
                        <a:t>-TEP négatif</a:t>
                      </a:r>
                    </a:p>
                    <a:p>
                      <a:r>
                        <a:rPr lang="fr-FR" dirty="0"/>
                        <a:t>-LBA normal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36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Bilan</a:t>
                      </a:r>
                      <a:r>
                        <a:rPr lang="fr-FR" b="1" baseline="0" dirty="0">
                          <a:solidFill>
                            <a:schemeClr val="bg1"/>
                          </a:solidFill>
                        </a:rPr>
                        <a:t> de névrite optique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7824">
                <a:tc>
                  <a:txBody>
                    <a:bodyPr/>
                    <a:lstStyle/>
                    <a:p>
                      <a:r>
                        <a:rPr lang="fr-FR" dirty="0"/>
                        <a:t>-Bilan carentiel et métabolique normal </a:t>
                      </a:r>
                    </a:p>
                    <a:p>
                      <a:r>
                        <a:rPr lang="fr-FR" dirty="0"/>
                        <a:t>- LCR : 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anti-MOG positif</a:t>
                      </a:r>
                    </a:p>
                    <a:p>
                      <a:r>
                        <a:rPr lang="fr-FR" dirty="0"/>
                        <a:t>- Auto-immun sanguin :</a:t>
                      </a:r>
                    </a:p>
                    <a:p>
                      <a:pPr marL="0" indent="0">
                        <a:buNone/>
                      </a:pPr>
                      <a:r>
                        <a:rPr lang="fr-FR" b="1" dirty="0"/>
                        <a:t>	</a:t>
                      </a:r>
                      <a:r>
                        <a:rPr lang="fr-FR" b="1" dirty="0">
                          <a:solidFill>
                            <a:srgbClr val="FF0000"/>
                          </a:solidFill>
                        </a:rPr>
                        <a:t>Anti-MOG positif</a:t>
                      </a:r>
                    </a:p>
                    <a:p>
                      <a:pPr marL="0" indent="0">
                        <a:buNone/>
                      </a:pPr>
                      <a:r>
                        <a:rPr lang="fr-FR" dirty="0"/>
                        <a:t>	AQP-4 négatif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411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C5336-E147-6D90-2315-11697DEF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84" y="1446839"/>
            <a:ext cx="8023697" cy="2429934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sz="3600" b="1" dirty="0"/>
              <a:t>Diagnostic retenu : </a:t>
            </a:r>
            <a:br>
              <a:rPr lang="fr-FR" sz="3600" dirty="0"/>
            </a:br>
            <a:r>
              <a:rPr lang="fr-FR" sz="3600" dirty="0"/>
              <a:t>MOGAD avec atteinte symptomatique des nerfs optiques et du nerf trijumeau droit</a:t>
            </a:r>
          </a:p>
        </p:txBody>
      </p:sp>
    </p:spTree>
    <p:extLst>
      <p:ext uri="{BB962C8B-B14F-4D97-AF65-F5344CB8AC3E}">
        <p14:creationId xmlns:p14="http://schemas.microsoft.com/office/powerpoint/2010/main" val="602123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498201"/>
              </p:ext>
            </p:extLst>
          </p:nvPr>
        </p:nvGraphicFramePr>
        <p:xfrm>
          <a:off x="1140644" y="4848182"/>
          <a:ext cx="7281159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7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7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7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138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alibri" panose="020F0502020204030204" pitchFamily="34" charset="0"/>
                        </a:rPr>
                        <a:t>MOGAD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alibri" panose="020F0502020204030204" pitchFamily="34" charset="0"/>
                        </a:rPr>
                        <a:t>AQP4+ NMOSD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ndara"/>
              </a:rPr>
              <a:t>Neuropathie</a:t>
            </a:r>
            <a:r>
              <a:rPr lang="fr-FR" dirty="0">
                <a:latin typeface="Calibri"/>
                <a:ea typeface="Calibri"/>
                <a:cs typeface="Calibri"/>
              </a:rPr>
              <a:t> optique</a:t>
            </a:r>
          </a:p>
        </p:txBody>
      </p:sp>
      <p:pic>
        <p:nvPicPr>
          <p:cNvPr id="5122" name="Picture 2" descr="E:\GUE.Ly - Copie\17237928445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4121" r="-623" b="51486"/>
          <a:stretch/>
        </p:blipFill>
        <p:spPr bwMode="auto">
          <a:xfrm>
            <a:off x="1102935" y="2724346"/>
            <a:ext cx="7352908" cy="206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400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0036" y="2675467"/>
            <a:ext cx="8561882" cy="387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/>
              <a:t> </a:t>
            </a:r>
          </a:p>
          <a:p>
            <a:r>
              <a:rPr lang="fr-FR" dirty="0">
                <a:solidFill>
                  <a:srgbClr val="002060"/>
                </a:solidFill>
              </a:rPr>
              <a:t>9 cas cliniques rapportés dans la littérature</a:t>
            </a:r>
          </a:p>
          <a:p>
            <a:r>
              <a:rPr lang="fr-FR" b="1" dirty="0">
                <a:solidFill>
                  <a:srgbClr val="FF0000"/>
                </a:solidFill>
              </a:rPr>
              <a:t>A</a:t>
            </a:r>
            <a:r>
              <a:rPr lang="fr-FR" b="1" dirty="0">
                <a:solidFill>
                  <a:srgbClr val="FF0000"/>
                </a:solidFill>
                <a:latin typeface="Candara"/>
                <a:ea typeface="Calibri"/>
                <a:cs typeface="Calibri"/>
              </a:rPr>
              <a:t>tteinte rare :  </a:t>
            </a:r>
            <a:r>
              <a:rPr lang="fr-FR" dirty="0">
                <a:latin typeface="Candara"/>
                <a:ea typeface="Calibri"/>
                <a:cs typeface="Calibri"/>
              </a:rPr>
              <a:t>3 patients présentant une atteinte des paires crâniennes sur  274 patients MOG-IgG+ </a:t>
            </a:r>
            <a:r>
              <a:rPr lang="fr-FR" dirty="0">
                <a:solidFill>
                  <a:srgbClr val="073E87"/>
                </a:solidFill>
                <a:latin typeface="Candara"/>
                <a:ea typeface="Calibri"/>
                <a:cs typeface="Calibri"/>
              </a:rPr>
              <a:t>( soit 1,1 %) </a:t>
            </a:r>
            <a:r>
              <a:rPr lang="fr-FR" i="1" dirty="0">
                <a:solidFill>
                  <a:srgbClr val="073E87"/>
                </a:solidFill>
                <a:latin typeface="Candara"/>
                <a:ea typeface="Calibri"/>
                <a:cs typeface="Calibri"/>
              </a:rPr>
              <a:t>(4)</a:t>
            </a:r>
          </a:p>
          <a:p>
            <a:r>
              <a:rPr lang="fr-FR" dirty="0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Physiopathologie : Zone transitionnelle ? autre anticorps associé </a:t>
            </a:r>
            <a:r>
              <a:rPr lang="fr-FR" i="1" dirty="0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(NF155 </a:t>
            </a:r>
            <a:r>
              <a:rPr lang="fr-FR" i="1" dirty="0" err="1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Ac</a:t>
            </a:r>
            <a:r>
              <a:rPr lang="fr-FR" i="1" dirty="0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, GM1b </a:t>
            </a:r>
            <a:r>
              <a:rPr lang="fr-FR" i="1" dirty="0" err="1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Ac</a:t>
            </a:r>
            <a:r>
              <a:rPr lang="fr-FR" i="1" dirty="0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, CASPR2 </a:t>
            </a:r>
            <a:r>
              <a:rPr lang="fr-FR" i="1" dirty="0" err="1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Ac</a:t>
            </a:r>
            <a:r>
              <a:rPr lang="fr-FR" i="1" dirty="0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) ? </a:t>
            </a:r>
            <a:r>
              <a:rPr lang="fr-FR" dirty="0">
                <a:solidFill>
                  <a:srgbClr val="073E87"/>
                </a:solidFill>
                <a:latin typeface="Candara"/>
                <a:ea typeface="Roboto"/>
                <a:cs typeface="Roboto"/>
              </a:rPr>
              <a:t>réaction inflammatoire associée ? </a:t>
            </a:r>
            <a:endParaRPr lang="fr-FR" i="1" dirty="0">
              <a:solidFill>
                <a:schemeClr val="bg2">
                  <a:lumMod val="49000"/>
                </a:schemeClr>
              </a:solidFill>
              <a:latin typeface="Candara"/>
              <a:ea typeface="Roboto"/>
              <a:cs typeface="Roboto"/>
            </a:endParaRPr>
          </a:p>
          <a:p>
            <a:endParaRPr lang="fr-FR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0742" y="461022"/>
            <a:ext cx="8560676" cy="1252728"/>
          </a:xfrm>
        </p:spPr>
        <p:txBody>
          <a:bodyPr>
            <a:normAutofit fontScale="90000"/>
          </a:bodyPr>
          <a:lstStyle/>
          <a:p>
            <a:r>
              <a:rPr lang="fr-FR" sz="3100" dirty="0" err="1">
                <a:latin typeface="Candara"/>
                <a:ea typeface="Calibri"/>
                <a:cs typeface="Calibri"/>
              </a:rPr>
              <a:t>Myelin</a:t>
            </a:r>
            <a:r>
              <a:rPr lang="fr-FR" sz="3100" dirty="0">
                <a:latin typeface="Candara"/>
                <a:ea typeface="Calibri"/>
                <a:cs typeface="Calibri"/>
              </a:rPr>
              <a:t> Oligodendrocyte </a:t>
            </a:r>
            <a:r>
              <a:rPr lang="fr-FR" sz="3100" dirty="0" err="1">
                <a:latin typeface="Candara"/>
                <a:ea typeface="Calibri"/>
                <a:cs typeface="Calibri"/>
              </a:rPr>
              <a:t>Glycoprotein</a:t>
            </a:r>
            <a:r>
              <a:rPr lang="fr-FR" sz="3100" dirty="0">
                <a:latin typeface="Candara"/>
                <a:ea typeface="Calibri"/>
                <a:cs typeface="Calibri"/>
              </a:rPr>
              <a:t> </a:t>
            </a:r>
            <a:r>
              <a:rPr lang="fr-FR" sz="3100" dirty="0" err="1">
                <a:latin typeface="Candara"/>
                <a:ea typeface="Calibri"/>
                <a:cs typeface="Calibri"/>
              </a:rPr>
              <a:t>Antibody-associated</a:t>
            </a:r>
            <a:r>
              <a:rPr lang="fr-FR" sz="3100" dirty="0">
                <a:latin typeface="Candara"/>
                <a:ea typeface="Calibri"/>
                <a:cs typeface="Calibri"/>
              </a:rPr>
              <a:t> </a:t>
            </a:r>
            <a:r>
              <a:rPr lang="fr-FR" sz="3100" dirty="0" err="1">
                <a:latin typeface="Candara"/>
                <a:ea typeface="Calibri"/>
                <a:cs typeface="Calibri"/>
              </a:rPr>
              <a:t>Diseases</a:t>
            </a:r>
            <a:r>
              <a:rPr lang="fr-FR" sz="3100" dirty="0">
                <a:latin typeface="Candara"/>
                <a:ea typeface="Calibri"/>
                <a:cs typeface="Calibri"/>
              </a:rPr>
              <a:t> :</a:t>
            </a:r>
            <a:br>
              <a:rPr lang="fr-FR" dirty="0">
                <a:latin typeface="Candara"/>
              </a:rPr>
            </a:br>
            <a:r>
              <a:rPr lang="fr-FR" sz="4000" b="1" dirty="0">
                <a:latin typeface="Candara"/>
                <a:ea typeface="Calibri"/>
                <a:cs typeface="Calibri"/>
              </a:rPr>
              <a:t>atteinte des nerfs crâniens</a:t>
            </a:r>
          </a:p>
        </p:txBody>
      </p:sp>
    </p:spTree>
    <p:extLst>
      <p:ext uri="{BB962C8B-B14F-4D97-AF65-F5344CB8AC3E}">
        <p14:creationId xmlns:p14="http://schemas.microsoft.com/office/powerpoint/2010/main" val="43563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2590800"/>
            <a:ext cx="7408333" cy="3450696"/>
          </a:xfrm>
        </p:spPr>
        <p:txBody>
          <a:bodyPr>
            <a:normAutofit fontScale="92500"/>
          </a:bodyPr>
          <a:lstStyle/>
          <a:p>
            <a:r>
              <a:rPr lang="fr-FR" dirty="0"/>
              <a:t>Patiente de 52 ans suivie en médecine interne au 15-20</a:t>
            </a:r>
          </a:p>
          <a:p>
            <a:r>
              <a:rPr lang="fr-FR" dirty="0"/>
              <a:t>Née à Haïti, en France depuis 2004</a:t>
            </a:r>
          </a:p>
          <a:p>
            <a:r>
              <a:rPr lang="fr-FR" dirty="0"/>
              <a:t>Antécédent : </a:t>
            </a:r>
          </a:p>
          <a:p>
            <a:pPr marL="0" indent="0">
              <a:buNone/>
            </a:pPr>
            <a:r>
              <a:rPr lang="fr-FR" dirty="0"/>
              <a:t>	-Maladie de Basedow suivie depuis 2017 traitée par thyroïdectomie en 2018. Orbitopathie depuis 2019 peu active. </a:t>
            </a:r>
          </a:p>
          <a:p>
            <a:pPr marL="0" indent="0">
              <a:buNone/>
            </a:pPr>
            <a:r>
              <a:rPr lang="fr-FR" dirty="0"/>
              <a:t>	-Diabète de type 2 </a:t>
            </a:r>
          </a:p>
          <a:p>
            <a:pPr marL="0" indent="0">
              <a:buNone/>
            </a:pPr>
            <a:r>
              <a:rPr lang="fr-FR" dirty="0"/>
              <a:t>	-Dyslipidémie </a:t>
            </a:r>
          </a:p>
          <a:p>
            <a:pPr marL="0" indent="0">
              <a:buNone/>
            </a:pPr>
            <a:r>
              <a:rPr lang="fr-FR" dirty="0"/>
              <a:t>Pas d’intoxication alcoolo-tabagique.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clinique</a:t>
            </a:r>
          </a:p>
        </p:txBody>
      </p:sp>
    </p:spTree>
    <p:extLst>
      <p:ext uri="{BB962C8B-B14F-4D97-AF65-F5344CB8AC3E}">
        <p14:creationId xmlns:p14="http://schemas.microsoft.com/office/powerpoint/2010/main" val="3663044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4">
            <a:extLst>
              <a:ext uri="{FF2B5EF4-FFF2-40B4-BE49-F238E27FC236}">
                <a16:creationId xmlns:a16="http://schemas.microsoft.com/office/drawing/2014/main" id="{1CE1286B-038E-01F5-1380-C6AC3229F2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206709"/>
              </p:ext>
            </p:extLst>
          </p:nvPr>
        </p:nvGraphicFramePr>
        <p:xfrm>
          <a:off x="118139" y="106326"/>
          <a:ext cx="8917743" cy="47690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29457">
                  <a:extLst>
                    <a:ext uri="{9D8B030D-6E8A-4147-A177-3AD203B41FA5}">
                      <a16:colId xmlns:a16="http://schemas.microsoft.com/office/drawing/2014/main" val="1215484622"/>
                    </a:ext>
                  </a:extLst>
                </a:gridCol>
                <a:gridCol w="448088">
                  <a:extLst>
                    <a:ext uri="{9D8B030D-6E8A-4147-A177-3AD203B41FA5}">
                      <a16:colId xmlns:a16="http://schemas.microsoft.com/office/drawing/2014/main" val="354322346"/>
                    </a:ext>
                  </a:extLst>
                </a:gridCol>
                <a:gridCol w="533436">
                  <a:extLst>
                    <a:ext uri="{9D8B030D-6E8A-4147-A177-3AD203B41FA5}">
                      <a16:colId xmlns:a16="http://schemas.microsoft.com/office/drawing/2014/main" val="1520962188"/>
                    </a:ext>
                  </a:extLst>
                </a:gridCol>
                <a:gridCol w="1514970">
                  <a:extLst>
                    <a:ext uri="{9D8B030D-6E8A-4147-A177-3AD203B41FA5}">
                      <a16:colId xmlns:a16="http://schemas.microsoft.com/office/drawing/2014/main" val="138551732"/>
                    </a:ext>
                  </a:extLst>
                </a:gridCol>
                <a:gridCol w="1450958">
                  <a:extLst>
                    <a:ext uri="{9D8B030D-6E8A-4147-A177-3AD203B41FA5}">
                      <a16:colId xmlns:a16="http://schemas.microsoft.com/office/drawing/2014/main" val="2802836133"/>
                    </a:ext>
                  </a:extLst>
                </a:gridCol>
                <a:gridCol w="1600321">
                  <a:extLst>
                    <a:ext uri="{9D8B030D-6E8A-4147-A177-3AD203B41FA5}">
                      <a16:colId xmlns:a16="http://schemas.microsoft.com/office/drawing/2014/main" val="2984533789"/>
                    </a:ext>
                  </a:extLst>
                </a:gridCol>
                <a:gridCol w="2357811">
                  <a:extLst>
                    <a:ext uri="{9D8B030D-6E8A-4147-A177-3AD203B41FA5}">
                      <a16:colId xmlns:a16="http://schemas.microsoft.com/office/drawing/2014/main" val="3571630772"/>
                    </a:ext>
                  </a:extLst>
                </a:gridCol>
                <a:gridCol w="382702">
                  <a:extLst>
                    <a:ext uri="{9D8B030D-6E8A-4147-A177-3AD203B41FA5}">
                      <a16:colId xmlns:a16="http://schemas.microsoft.com/office/drawing/2014/main" val="1808132729"/>
                    </a:ext>
                  </a:extLst>
                </a:gridCol>
              </a:tblGrid>
              <a:tr h="406106">
                <a:tc>
                  <a:txBody>
                    <a:bodyPr/>
                    <a:lstStyle/>
                    <a:p>
                      <a:r>
                        <a:rPr lang="fr-FR" sz="1000" dirty="0"/>
                        <a:t>Genre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Age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BAV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Neuropathie optique IRM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paires crâniennes atteintes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prise de contraste des NC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Hypersignaux FLAIR de la SB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 err="1"/>
                        <a:t>Ref</a:t>
                      </a:r>
                      <a:r>
                        <a:rPr lang="fr-FR" sz="1000" dirty="0"/>
                        <a:t>.</a:t>
                      </a:r>
                    </a:p>
                  </a:txBody>
                  <a:tcPr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912284"/>
                  </a:ext>
                </a:extLst>
              </a:tr>
              <a:tr h="290076">
                <a:tc>
                  <a:txBody>
                    <a:bodyPr/>
                    <a:lstStyle/>
                    <a:p>
                      <a:r>
                        <a:rPr lang="fr-FR" sz="1000" dirty="0"/>
                        <a:t>F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52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émergence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Hypersignaux FLAIR juxta-corticale</a:t>
                      </a:r>
                      <a:r>
                        <a:rPr lang="fr-FR" sz="1000" baseline="0" dirty="0"/>
                        <a:t> </a:t>
                      </a:r>
                      <a:endParaRPr lang="fr-FR" sz="100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r-FR" sz="1000" baseline="0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579150"/>
                  </a:ext>
                </a:extLst>
              </a:tr>
              <a:tr h="556946">
                <a:tc>
                  <a:txBody>
                    <a:bodyPr/>
                    <a:lstStyle/>
                    <a:p>
                      <a:r>
                        <a:rPr lang="fr-FR" sz="1000" dirty="0"/>
                        <a:t>H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64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III V VII XII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hypersignaux FLAIR SB et juxta cortical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813595"/>
                  </a:ext>
                </a:extLst>
              </a:tr>
              <a:tr h="382900">
                <a:tc>
                  <a:txBody>
                    <a:bodyPr/>
                    <a:lstStyle/>
                    <a:p>
                      <a:r>
                        <a:rPr lang="fr-FR" sz="1000" dirty="0"/>
                        <a:t>H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76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émergence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hypersignaux FLAIR SB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4</a:t>
                      </a:r>
                      <a:endParaRPr lang="fr-FR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718443"/>
                  </a:ext>
                </a:extLst>
              </a:tr>
              <a:tr h="382900">
                <a:tc>
                  <a:txBody>
                    <a:bodyPr/>
                    <a:lstStyle/>
                    <a:p>
                      <a:r>
                        <a:rPr lang="fr-FR" sz="1000" dirty="0"/>
                        <a:t>F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16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III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étendue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hypersignaux FLAIR SB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4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366186"/>
                  </a:ext>
                </a:extLst>
              </a:tr>
              <a:tr h="556946">
                <a:tc>
                  <a:txBody>
                    <a:bodyPr/>
                    <a:lstStyle/>
                    <a:p>
                      <a:r>
                        <a:rPr lang="fr-FR" sz="1000" dirty="0"/>
                        <a:t>F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52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 VIII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émergence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hypersignaux moelle allongée et pont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4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504832"/>
                  </a:ext>
                </a:extLst>
              </a:tr>
              <a:tr h="232060">
                <a:tc>
                  <a:txBody>
                    <a:bodyPr/>
                    <a:lstStyle/>
                    <a:p>
                      <a:r>
                        <a:rPr lang="fr-FR" sz="1000" dirty="0"/>
                        <a:t>F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III IV V VI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5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706276"/>
                  </a:ext>
                </a:extLst>
              </a:tr>
              <a:tr h="382900">
                <a:tc>
                  <a:txBody>
                    <a:bodyPr/>
                    <a:lstStyle/>
                    <a:p>
                      <a:r>
                        <a:rPr lang="fr-FR" sz="1000" dirty="0"/>
                        <a:t>F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51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hypersignaux FLAIR SB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11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507580"/>
                  </a:ext>
                </a:extLst>
              </a:tr>
              <a:tr h="382900">
                <a:tc>
                  <a:txBody>
                    <a:bodyPr/>
                    <a:lstStyle/>
                    <a:p>
                      <a:r>
                        <a:rPr lang="fr-FR" sz="1000" dirty="0"/>
                        <a:t>H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18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 VII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émergence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hypersignaux FLAIR SB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8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278657"/>
                  </a:ext>
                </a:extLst>
              </a:tr>
              <a:tr h="382900">
                <a:tc>
                  <a:txBody>
                    <a:bodyPr/>
                    <a:lstStyle/>
                    <a:p>
                      <a:r>
                        <a:rPr lang="fr-FR" sz="1000" dirty="0"/>
                        <a:t>F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2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III VI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étendue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9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196714"/>
                  </a:ext>
                </a:extLst>
              </a:tr>
              <a:tr h="800610">
                <a:tc>
                  <a:txBody>
                    <a:bodyPr/>
                    <a:lstStyle/>
                    <a:p>
                      <a:r>
                        <a:rPr lang="fr-FR" sz="1000" dirty="0"/>
                        <a:t>F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23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non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V VI VII VIII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cisternale des nerfs V VII VIII 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oui hypersignaux FLAIR de la SB du mésencéphale, du cervelet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000" dirty="0"/>
                        <a:t>7</a:t>
                      </a:r>
                      <a:endParaRPr lang="fr-FR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482349"/>
                  </a:ext>
                </a:extLst>
              </a:tr>
            </a:tbl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5461198D-54B5-19FD-6E3C-E7A138F706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2744769"/>
              </p:ext>
            </p:extLst>
          </p:nvPr>
        </p:nvGraphicFramePr>
        <p:xfrm>
          <a:off x="-510067" y="5127256"/>
          <a:ext cx="2491267" cy="1730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2413524E-C6AA-7999-FFFA-FE59873865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825698"/>
              </p:ext>
            </p:extLst>
          </p:nvPr>
        </p:nvGraphicFramePr>
        <p:xfrm>
          <a:off x="1402279" y="4941187"/>
          <a:ext cx="2404066" cy="2272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A32F3AC2-E98E-CFD8-1697-051A41697A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7315840"/>
              </p:ext>
            </p:extLst>
          </p:nvPr>
        </p:nvGraphicFramePr>
        <p:xfrm>
          <a:off x="5079414" y="4994454"/>
          <a:ext cx="2630302" cy="1805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Image 8" descr="Une image contenant texte, capture d’écran, Police, diagramme&#10;&#10;Description générée automatiquement">
            <a:extLst>
              <a:ext uri="{FF2B5EF4-FFF2-40B4-BE49-F238E27FC236}">
                <a16:creationId xmlns:a16="http://schemas.microsoft.com/office/drawing/2014/main" id="{69A68B9F-21AC-7664-1B96-AA6505700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007" y="4993892"/>
            <a:ext cx="1528588" cy="1651665"/>
          </a:xfrm>
          <a:prstGeom prst="rect">
            <a:avLst/>
          </a:prstGeom>
        </p:spPr>
      </p:pic>
      <p:pic>
        <p:nvPicPr>
          <p:cNvPr id="10" name="Image 9" descr="Une image contenant texte, capture d’écran, Police, diagramme&#10;&#10;Description générée automatiquement">
            <a:extLst>
              <a:ext uri="{FF2B5EF4-FFF2-40B4-BE49-F238E27FC236}">
                <a16:creationId xmlns:a16="http://schemas.microsoft.com/office/drawing/2014/main" id="{31572998-A7C3-A5A4-0D80-429E36C0D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6429" y="4984467"/>
            <a:ext cx="1851141" cy="182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53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ttachments.office.net/owa/flafitte%4015-20.fr/service.svc/s/GetAttachmentThumbnail?id=AAMkAGE0NzhjOGY3LTIxNzgtNDJmNS1iOTBjLTgwYmY4ZmIwZGQ4NgBGAAAAAACilr%2BNEiweRq7jjLT0dwnJBwDhoegb6%2F3zRarwTWqSwOEJAAAAAAEMAADIoQ2aQ6swQ7omV1vczGTfAAAj6isgAAABEgAQAGRXSFDsyo9CjUmhkxIVegU%3D&amp;thumbnailType=2&amp;token=eyJhbGciOiJSUzI1NiIsImtpZCI6IkU1RDJGMEY4REE5M0I2NzA5QzQzQTlFOEE2MTQzQzAzRDYyRjlBODAiLCJ0eXAiOiJKV1QiLCJ4NXQiOiI1ZEx3LU5xVHRuQ2NRNm5vcGhROEE5WXZtb0EifQ.eyJvcmlnaW4iOiJodHRwczovL291dGxvb2sub2ZmaWNlLmNvbSIsInVjIjoiOTc0ZDRlZGZhZDkwNGVkY2IzYTc3ODU1YTM2MGU3Y2UiLCJ2ZXIiOiJFeGNoYW5nZS5DYWxsYmFjay5WMSIsImFwcGN0eHNlbmRlciI6Ik93YURvd25sb2FkQGY5Mjg4NzVlLWQ1YjMtNGQ5Yi1hMThiLTIzMzkyZTk2MTExZSIsImlzc3JpbmciOiJXVyIsImFwcGN0eCI6IntcIm1zZXhjaHByb3RcIjpcIm93YVwiLFwicHVpZFwiOlwiMTE1MzgwMTEyODEzNjk1NTc2NVwiLFwic2NvcGVcIjpcIk93YURvd25sb2FkXCIsXCJvaWRcIjpcImZiMjY4Yjk3LTc0ZmYtNDliNi1iODY2LTAzZjMzZjk2ZmNmMlwiLFwicHJpbWFyeXNpZFwiOlwiUy0xLTUtMjEtNDA3Nzk2NTcxNC01ODIzMTA4MTctMzg4NjM2MTUwMi00NzA0MTM5MVwifSIsIm5iZiI6MTcyNjE0NDIyMywiZXhwIjoxNzI2MTQ0NTIzLCJpc3MiOiIwMDAwMDAwMi0wMDAwLTBmZjEtY2UwMC0wMDAwMDAwMDAwMDBAZjkyODg3NWUtZDViMy00ZDliLWExOGItMjMzOTJlOTYxMTFlIiwiYXVkIjoiMDAwMDAwMDItMDAwMC0wZmYxLWNlMDAtMDAwMDAwMDAwMDAwL2F0dGFjaG1lbnRzLm9mZmljZS5uZXRAZjkyODg3NWUtZDViMy00ZDliLWExOGItMjMzOTJlOTYxMTFlIiwiaGFwcCI6Im93YSJ9.I5q5x_xRFOYQTVioapVVvZpwdRAKwLtLa3uaYwlCvnFdN9I1fXslGFGLuroqU1DTPMGYNPxB7clxxtpuXnnyBwYqNndVYurE6Vu9GMHjV8CrK1IlHsGnEZ2G3oWPmMZmYpgKUsUgM6DTKroKJXz3AyHBkeoN3UDsLPwFP6axk8SNhxkbBTP0n2FwHWCyPDEqNjVv2ZpGB1NPT77Az3b-Ad_OrWoteaZ21coa6FZRnABOhcsVeC-sMsJ5qPtcDRJCXDZqoGLBzuDwGWBHSRwDDiyt9676gj1GAzsjUUajABXz8Y16coOgnsz8kpbsgbszcdL2SlOCdCrXQ9oJjZBACw&amp;X-OWA-CANARY=bdvoVwlorncAAAAAAAAAAPDO4r4m09wYhjyr1t8IoZCSn-r8xt2JSZQT1Df6gqHG4xM0Mx4omhs.&amp;owa=outlook.office.com&amp;scriptVer=20240829045.15&amp;clientId=9429CBE0459D44188D058586A0EE41AC&amp;animation=tru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94" y="531007"/>
            <a:ext cx="7141585" cy="569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040C182-FB5E-9C70-3642-C35E6190F4CB}"/>
              </a:ext>
            </a:extLst>
          </p:cNvPr>
          <p:cNvSpPr txBox="1"/>
          <p:nvPr/>
        </p:nvSpPr>
        <p:spPr>
          <a:xfrm>
            <a:off x="1008516" y="6234546"/>
            <a:ext cx="763275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Cobo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-Calvo A.,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Ayrignac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X.,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Kerschen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P.,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Horellou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P., Cotton F.,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Labauge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P.,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Vukusic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S.,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Deiva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K.,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Serguera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C., Marignier R.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Cranial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nerve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involvement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in patients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with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MOG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antibody-associated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disease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.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Neurol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.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Neuroimmunol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.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Neuroinflammation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. 2019;6:e543. </a:t>
            </a:r>
            <a:r>
              <a:rPr lang="fr-FR" sz="1200" err="1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doi</a:t>
            </a:r>
            <a:r>
              <a:rPr lang="fr-FR" sz="1200" dirty="0">
                <a:solidFill>
                  <a:srgbClr val="212121"/>
                </a:solidFill>
                <a:latin typeface="Calibri"/>
                <a:ea typeface="+mn-lt"/>
                <a:cs typeface="+mn-lt"/>
              </a:rPr>
              <a:t>: 10.1212/NXI.0000000000000543</a:t>
            </a:r>
            <a:endParaRPr lang="fr-FR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4928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040C182-FB5E-9C70-3642-C35E6190F4CB}"/>
              </a:ext>
            </a:extLst>
          </p:cNvPr>
          <p:cNvSpPr txBox="1"/>
          <p:nvPr/>
        </p:nvSpPr>
        <p:spPr>
          <a:xfrm>
            <a:off x="773653" y="5686532"/>
            <a:ext cx="7632753" cy="9694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Vazquez Do Campo R., Stephens A., Marin </a:t>
            </a:r>
            <a:r>
              <a:rPr lang="fr-FR" sz="1300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Collazo</a:t>
            </a:r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 I.V., Rubin D.I. MOG </a:t>
            </a:r>
            <a:r>
              <a:rPr lang="fr-FR" sz="1300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antibodies</a:t>
            </a:r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 in </a:t>
            </a:r>
            <a:r>
              <a:rPr lang="fr-FR" sz="1300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combined</a:t>
            </a:r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 central and </a:t>
            </a:r>
            <a:r>
              <a:rPr lang="fr-FR" sz="1300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peripheral</a:t>
            </a:r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 </a:t>
            </a:r>
            <a:r>
              <a:rPr lang="fr-FR" sz="1300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demyelination</a:t>
            </a:r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 syndromes. </a:t>
            </a:r>
            <a:r>
              <a:rPr lang="fr-FR" sz="1300" i="1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Neurol</a:t>
            </a:r>
            <a:r>
              <a:rPr lang="fr-FR" sz="1300" i="1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. </a:t>
            </a:r>
            <a:r>
              <a:rPr lang="fr-FR" sz="1300" i="1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Neuroimmunol</a:t>
            </a:r>
            <a:r>
              <a:rPr lang="fr-FR" sz="1300" i="1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. </a:t>
            </a:r>
            <a:r>
              <a:rPr lang="fr-FR" sz="1300" i="1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Neuroinflammation</a:t>
            </a:r>
            <a:r>
              <a:rPr lang="fr-FR" sz="1300" i="1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. </a:t>
            </a:r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2018;5:e503. </a:t>
            </a:r>
            <a:r>
              <a:rPr lang="fr-FR" sz="1300" err="1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doi</a:t>
            </a:r>
            <a:r>
              <a:rPr lang="fr-FR" sz="1300" dirty="0">
                <a:solidFill>
                  <a:srgbClr val="212121"/>
                </a:solidFill>
                <a:latin typeface="Calibri"/>
                <a:ea typeface="Cambria"/>
                <a:cs typeface="+mn-lt"/>
              </a:rPr>
              <a:t>: 10.1212/NXI.0000000000000503</a:t>
            </a:r>
            <a:endParaRPr lang="fr-FR" dirty="0">
              <a:latin typeface="Calibri"/>
            </a:endParaRPr>
          </a:p>
          <a:p>
            <a:endParaRPr lang="fr-FR"/>
          </a:p>
        </p:txBody>
      </p:sp>
      <p:pic>
        <p:nvPicPr>
          <p:cNvPr id="2" name="Image 1" descr="Une image contenant noir et blanc, monochrome&#10;&#10;Description générée automatiquement">
            <a:extLst>
              <a:ext uri="{FF2B5EF4-FFF2-40B4-BE49-F238E27FC236}">
                <a16:creationId xmlns:a16="http://schemas.microsoft.com/office/drawing/2014/main" id="{A251AEC2-A503-0991-56CD-EEDFBDCF30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73" r="-172" b="-270"/>
          <a:stretch/>
        </p:blipFill>
        <p:spPr>
          <a:xfrm>
            <a:off x="775211" y="775565"/>
            <a:ext cx="7598982" cy="469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231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Une image contenant capture d’écran, film radiographique, noir et blanc, art&#10;&#10;Description générée automatiquement">
            <a:extLst>
              <a:ext uri="{FF2B5EF4-FFF2-40B4-BE49-F238E27FC236}">
                <a16:creationId xmlns:a16="http://schemas.microsoft.com/office/drawing/2014/main" id="{DD48D4F0-49E4-9D3B-91D2-A34E6EDFA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981" y="764196"/>
            <a:ext cx="8846506" cy="4955922"/>
          </a:xfr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DD16FC7-8925-3199-C083-BAD068754DFE}"/>
              </a:ext>
            </a:extLst>
          </p:cNvPr>
          <p:cNvSpPr txBox="1"/>
          <p:nvPr/>
        </p:nvSpPr>
        <p:spPr>
          <a:xfrm>
            <a:off x="245389" y="5721457"/>
            <a:ext cx="877591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353535"/>
                </a:solidFill>
                <a:latin typeface="Fira Sans"/>
              </a:rPr>
              <a:t>Reddy, Y.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Muralidhar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;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Parida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,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Subhendu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; Khan,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Amreen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;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Gattu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,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Abhinay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K.; Jaiswal, Shyam K.; Murthy,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Jagarlapudi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M. K.. 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Cranial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Nerve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Involvement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Apart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from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Optic Nerve in MOG-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Antibody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Disease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: Putative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Mechanisms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.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Annals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of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Indian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Academy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of 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Neurology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26(5):p 841-845, Sep–</a:t>
            </a:r>
            <a:r>
              <a:rPr lang="fr-FR" sz="1200" dirty="0" err="1">
                <a:solidFill>
                  <a:srgbClr val="353535"/>
                </a:solidFill>
                <a:latin typeface="Fira Sans"/>
              </a:rPr>
              <a:t>Oct</a:t>
            </a:r>
            <a:r>
              <a:rPr lang="fr-FR" sz="1200" dirty="0">
                <a:solidFill>
                  <a:srgbClr val="353535"/>
                </a:solidFill>
                <a:latin typeface="Fira Sans"/>
              </a:rPr>
              <a:t> 2023. | DOI: 10.4103/aian.aian_636_23</a:t>
            </a:r>
            <a:endParaRPr lang="fr-FR" dirty="0"/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7977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798899"/>
              </p:ext>
            </p:extLst>
          </p:nvPr>
        </p:nvGraphicFramePr>
        <p:xfrm>
          <a:off x="0" y="-19050"/>
          <a:ext cx="9144000" cy="676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Diagnostic différentiel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r>
                        <a:rPr lang="fr-FR" sz="1600" dirty="0" err="1"/>
                        <a:t>Méningoradiculite</a:t>
                      </a:r>
                      <a:r>
                        <a:rPr lang="fr-FR" sz="1600" dirty="0"/>
                        <a:t> de Lyme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32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r>
                        <a:rPr lang="fr-FR" dirty="0"/>
                        <a:t>Granulomatose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964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fr-FR" dirty="0"/>
                        <a:t>SEP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6" name="Picture 2" descr="C:\Program Files (x86)\telemis_tmrhe\telemis\entity\tmrhe\temp\dd47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804" t="2803" r="1759" b="14350"/>
          <a:stretch/>
        </p:blipFill>
        <p:spPr bwMode="auto">
          <a:xfrm>
            <a:off x="762000" y="794810"/>
            <a:ext cx="2295922" cy="168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Program Files (x86)\telemis_tmrhe\telemis\entity\tmrhe\temp\dd47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2" t="4358" r="1189" b="12522"/>
          <a:stretch/>
        </p:blipFill>
        <p:spPr bwMode="auto">
          <a:xfrm>
            <a:off x="3481706" y="794810"/>
            <a:ext cx="2183275" cy="168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Program Files (x86)\telemis_tmrhe\telemis\entity\tmrhe\temp\dd479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" t="-2" r="-3067" b="8718"/>
          <a:stretch/>
        </p:blipFill>
        <p:spPr bwMode="auto">
          <a:xfrm>
            <a:off x="6319592" y="794811"/>
            <a:ext cx="2062407" cy="168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0BEB0B3A-0BF2-A34B-9120-7F23778C04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25872" t="29188" r="31530" b="35675"/>
          <a:stretch/>
        </p:blipFill>
        <p:spPr bwMode="auto">
          <a:xfrm>
            <a:off x="4299347" y="2810368"/>
            <a:ext cx="2020245" cy="195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39AF83D2-CB82-4A44-9AE4-22C875844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26409" t="24875" r="29713" b="37045"/>
          <a:stretch/>
        </p:blipFill>
        <p:spPr bwMode="auto">
          <a:xfrm>
            <a:off x="1866857" y="2797778"/>
            <a:ext cx="1979503" cy="196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9C12D03B-EDBA-9642-9101-80EBB3DC37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/>
          <a:srcRect l="27828" t="19470" r="28654" b="38202"/>
          <a:stretch/>
        </p:blipFill>
        <p:spPr bwMode="auto">
          <a:xfrm>
            <a:off x="6738693" y="2810368"/>
            <a:ext cx="2019300" cy="205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7" name="Groupe 26"/>
          <p:cNvGrpSpPr/>
          <p:nvPr/>
        </p:nvGrpSpPr>
        <p:grpSpPr>
          <a:xfrm>
            <a:off x="1801190" y="5007391"/>
            <a:ext cx="2303510" cy="1850609"/>
            <a:chOff x="2649742" y="337556"/>
            <a:chExt cx="2719774" cy="2091082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10">
              <a:lum contrast="20000"/>
            </a:blip>
            <a:srcRect l="25223" t="42410" r="26227" b="17411"/>
            <a:stretch>
              <a:fillRect/>
            </a:stretch>
          </p:blipFill>
          <p:spPr bwMode="auto">
            <a:xfrm>
              <a:off x="2649742" y="337556"/>
              <a:ext cx="2719774" cy="2091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9" name="Connecteur droit avec flèche 28"/>
            <p:cNvCxnSpPr/>
            <p:nvPr/>
          </p:nvCxnSpPr>
          <p:spPr>
            <a:xfrm flipV="1">
              <a:off x="4139952" y="1268760"/>
              <a:ext cx="288032" cy="11433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1"/>
          <a:srcRect l="31983" t="51148" r="28223" b="17968"/>
          <a:stretch>
            <a:fillRect/>
          </a:stretch>
        </p:blipFill>
        <p:spPr bwMode="auto">
          <a:xfrm>
            <a:off x="5195821" y="5197630"/>
            <a:ext cx="2085905" cy="161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75013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8485331-6BE9-F5F8-2916-F491C63FF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L’atteinte des nerfs crâniens est rare mais a déjà été décrite dans les MOGAD</a:t>
            </a:r>
          </a:p>
          <a:p>
            <a:pPr>
              <a:buFont typeface="Symbol"/>
              <a:buChar char="Þ"/>
            </a:pPr>
            <a:r>
              <a:rPr lang="fr-FR" dirty="0"/>
              <a:t>Ne pas exclure le diagnostique de MOGAD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Rechercher d’autres signes de MOGAD devant une atteinte des nerfs crâniens </a:t>
            </a: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E027C29-61B5-615F-4EEA-EE5C12ECA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Take</a:t>
            </a:r>
            <a:r>
              <a:rPr lang="fr-FR" dirty="0"/>
              <a:t> home message</a:t>
            </a:r>
          </a:p>
        </p:txBody>
      </p:sp>
    </p:spTree>
    <p:extLst>
      <p:ext uri="{BB962C8B-B14F-4D97-AF65-F5344CB8AC3E}">
        <p14:creationId xmlns:p14="http://schemas.microsoft.com/office/powerpoint/2010/main" val="4254255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6028" y="1590606"/>
            <a:ext cx="7943662" cy="51000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1. Du Y, Xiao L, Ding Z, Huang K, Xiao B, Feng L. MOGAD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Involving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Cranial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Neuropathies: A Case Report and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Review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of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Literature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Brain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Sci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2022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Nov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11;12(11):1529.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doi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: 10.3390/brainsci12111529. PMID: 36421853; PMCID: PMC9688642.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2.Corbali O,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Chitnis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T.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Pathophysiology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of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myelin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oligodendrocyte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glycoprotein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antibody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disease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Front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Neurol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2023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Feb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28;14:1137998.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doi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: 10.3389/fneur.2023.1137998. PMID: 36925938; PMCID: PMC10011114.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3.Ambrosius W, Michalak S,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Kozubski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W,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Kalinowska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A.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Myelin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Oligodendrocyte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Glycoprotein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Antibody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-Associated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Disease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Current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Insights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into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the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Disease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Pathophysiology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Diagnosis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and Management. Int J Mol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Sci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2020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Dec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24;22(1):100.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doi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: 10.3390/ijms22010100. PMID: 33374173; PMCID: PMC7795410.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4.Cobo-Calvo A,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Ayrignac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X,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Kerschen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P,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Horellou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P, Cotton F,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Labauge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P,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Vukusic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S,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Deiva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K,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Serguera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C, Marignier R.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Cranial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nerve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involvement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in patients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with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MOG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antibody-associated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disease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Neurol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Neuroimmunol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Neuroinflamm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. 2019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Feb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 1;6(2):e543.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Roboto"/>
                <a:cs typeface="Roboto"/>
              </a:rPr>
              <a:t>doi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Roboto"/>
                <a:cs typeface="Roboto"/>
              </a:rPr>
              <a:t>: 10.1212/NXI.0000000000000543. PMID: 30800725; PMCID: PMC6384017.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5.Razali,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Amirah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M; Zain,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Ayesha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M; Din,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Norshamsiah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M; Tan, Hui Jan1;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Ng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Chen Fei1,. MOG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Antibody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-Associated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Disease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with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Recurrent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Optic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Neuritis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and Multiple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Cranial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Neuropathies: A Rare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Clinical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Phenotype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Neurology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India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68(2):p 500-501, Mar–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Apr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2020. | DOI: 10.4103/0028-3886.280641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6.Jarius S,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Kleiter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I,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Ruprecht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K,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Asgari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N,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Pitarokoili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K,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Borisow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N,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Hümmert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MW,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Trebst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C, Pache F,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Winkelmann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A,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Beume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LA,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Ringelstein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Stich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Aktas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Korporal-Kuhnke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M, Schwarz A, Lukas C, Haas J, Fechner K,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Buttmann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Bellmann-Strobl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J, Zimmermann H, Brandt AU,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Franciotta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D,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Schanda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K, Paul F,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Reindl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Wildemann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B; in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cooperation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with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the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Neuromyelitis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Optica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Study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Group (NEMOS). MOG-IgG in NMO and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related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disorders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: a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multicenter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study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of 50 patients. Part 3: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Brainstem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involvement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-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frequency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presentation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and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outcome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. J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Neuroinflammation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. 2016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Nov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1;13(1):281.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doi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: 10.1186/s12974-016-0719-z. PMID: 27802825; PMCID: PMC5088671.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7.Reddy, Y.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Muralidhar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;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Parida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Subhendu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; Khan,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Amreen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;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Gattu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Abhinay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K.; Jaiswal, Shyam K.; Murthy,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Jagarlapudi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M. K..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Cranial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Nerve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Involvement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Apart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from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Optic Nerve in MOG-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Antibody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Disease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: Putative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Mechanisms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Annals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of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Indian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Academy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of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Neurology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26(5):p 841-845, Sep–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Oct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2023. | DOI: 10.4103/aian.aian_636_23</a:t>
            </a:r>
            <a:endParaRPr lang="fr-FR" sz="1000" dirty="0">
              <a:solidFill>
                <a:schemeClr val="tx1"/>
              </a:solidFill>
              <a:latin typeface="Calibri"/>
              <a:ea typeface="Roboto"/>
              <a:cs typeface="Roboto"/>
            </a:endParaRP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8.Vazquez Do Campo R, Stephens A, Marin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Collazo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 IV, Rubin DI. MOG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antibodies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 in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combined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 central and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peripheral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demyelination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 syndromes. 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Neurol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Neuroimmunol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Neuroinflamm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Noto Serif"/>
                <a:cs typeface="Noto Serif"/>
              </a:rPr>
              <a:t>. 2018;5:e503.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9.Saori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Kawakami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Satoshi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Akamine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Pin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Fee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Chong,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Fumiya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Yamashita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Kenichi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Maeda,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Toshiyuki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Takahashi,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Ryutaro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Kira,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Isolated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cranial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neuritis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of the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oculomotor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nerve: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Expanding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the MOG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phenotype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?. Multiple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Sclerosis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and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Related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+mn-lt"/>
                <a:cs typeface="+mn-lt"/>
              </a:rPr>
              <a:t>Disorders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, Volume 41,2020,102040,ISSN 2211-0348,</a:t>
            </a:r>
          </a:p>
          <a:p>
            <a:pPr marL="0" indent="0">
              <a:buNone/>
            </a:pP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10.Rinaldi S, Davies A,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Fehmi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J,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Beadnall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HN, Wang J, Hardy TA, Barnett MH,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Broadley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SA, Waters P,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Reddel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SW, Irani SR,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Brilot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F, Dale RC, Ramanathan S;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Australian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and New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Zealand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MOG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Study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Group.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Overlapping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central and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peripheral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nervous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system syndromes in MOG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antibody-associated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disorders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Neurol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Neuroimmunol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Neuroinflamm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2020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Dec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3;8(1):e924. </a:t>
            </a:r>
            <a:r>
              <a:rPr lang="fr-FR" sz="1000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doi</a:t>
            </a:r>
            <a:r>
              <a:rPr lang="fr-FR" sz="10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: 10.1212/NXI.0000000000000924. PMID: 33272955; PMCID: PMC7803332.</a:t>
            </a:r>
          </a:p>
          <a:p>
            <a:pPr marL="0" indent="0">
              <a:buNone/>
            </a:pP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11.Shen, Y.; Cheng, Z.; Zhou, C. </a:t>
            </a:r>
            <a:r>
              <a:rPr lang="fr-FR" sz="1000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Bilateral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 </a:t>
            </a:r>
            <a:r>
              <a:rPr lang="fr-FR" sz="1000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trigeminal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 root entry zone </a:t>
            </a:r>
            <a:r>
              <a:rPr lang="fr-FR" sz="1000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enhancement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 in MOG-IgG-</a:t>
            </a:r>
            <a:r>
              <a:rPr lang="fr-FR" sz="1000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associated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 </a:t>
            </a:r>
            <a:r>
              <a:rPr lang="fr-FR" sz="1000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brainstem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 </a:t>
            </a:r>
            <a:r>
              <a:rPr lang="fr-FR" sz="1000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encephalitis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. </a:t>
            </a:r>
            <a:r>
              <a:rPr lang="fr-FR" sz="1000" i="1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Neurol</a:t>
            </a:r>
            <a:r>
              <a:rPr lang="fr-FR" sz="1000" i="1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. </a:t>
            </a:r>
            <a:r>
              <a:rPr lang="fr-FR" sz="1000" i="1" dirty="0" err="1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Sci</a:t>
            </a:r>
            <a:r>
              <a:rPr lang="fr-FR" sz="1000" i="1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.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 </a:t>
            </a:r>
            <a:r>
              <a:rPr lang="fr-FR" sz="1000" b="1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2019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, </a:t>
            </a:r>
            <a:r>
              <a:rPr lang="fr-FR" sz="1000" i="1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40</a:t>
            </a:r>
            <a:r>
              <a:rPr lang="fr-FR" sz="1000" dirty="0">
                <a:solidFill>
                  <a:srgbClr val="222222"/>
                </a:solidFill>
                <a:latin typeface="Calibri"/>
                <a:ea typeface="Calibri"/>
                <a:cs typeface="Arial"/>
              </a:rPr>
              <a:t>, 1083–1085</a:t>
            </a:r>
            <a:r>
              <a:rPr lang="fr-FR" sz="1000" dirty="0">
                <a:solidFill>
                  <a:srgbClr val="222222"/>
                </a:solidFill>
                <a:latin typeface="Arial"/>
                <a:ea typeface="Calibri"/>
                <a:cs typeface="Arial"/>
              </a:rPr>
              <a:t>.</a:t>
            </a:r>
            <a:endParaRPr lang="fr-FR" dirty="0"/>
          </a:p>
          <a:p>
            <a:endParaRPr lang="fr-FR" sz="1200" dirty="0">
              <a:solidFill>
                <a:schemeClr val="tx1">
                  <a:lumMod val="95000"/>
                  <a:lumOff val="5000"/>
                </a:schemeClr>
              </a:solidFill>
              <a:latin typeface="Candara"/>
              <a:ea typeface="Noto Serif"/>
              <a:cs typeface="Noto Serif"/>
            </a:endParaRPr>
          </a:p>
          <a:p>
            <a:endParaRPr lang="fr-FR" sz="1200" dirty="0">
              <a:solidFill>
                <a:srgbClr val="0D0D0D"/>
              </a:solidFill>
              <a:latin typeface="Calibri"/>
              <a:ea typeface="Noto Serif"/>
              <a:cs typeface="Noto Serif"/>
            </a:endParaRPr>
          </a:p>
          <a:p>
            <a:endParaRPr lang="fr-FR" sz="1200" dirty="0">
              <a:solidFill>
                <a:srgbClr val="606266"/>
              </a:solidFill>
              <a:latin typeface="Noto Serif"/>
              <a:ea typeface="Noto Serif"/>
              <a:cs typeface="Noto Serif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Références</a:t>
            </a:r>
          </a:p>
        </p:txBody>
      </p:sp>
    </p:spTree>
    <p:extLst>
      <p:ext uri="{BB962C8B-B14F-4D97-AF65-F5344CB8AC3E}">
        <p14:creationId xmlns:p14="http://schemas.microsoft.com/office/powerpoint/2010/main" val="3505097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6D026E-F43F-2891-234B-589C9FDC2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893" y="199378"/>
            <a:ext cx="4968552" cy="4320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3600" dirty="0">
                <a:solidFill>
                  <a:schemeClr val="accent2"/>
                </a:solidFill>
                <a:highlight>
                  <a:srgbClr val="FFFF00"/>
                </a:highlight>
              </a:rPr>
              <a:t>Merci pour votre attention</a:t>
            </a:r>
          </a:p>
        </p:txBody>
      </p:sp>
      <p:pic>
        <p:nvPicPr>
          <p:cNvPr id="39939" name="Image 2">
            <a:extLst>
              <a:ext uri="{FF2B5EF4-FFF2-40B4-BE49-F238E27FC236}">
                <a16:creationId xmlns:a16="http://schemas.microsoft.com/office/drawing/2014/main" id="{8A98DEB1-68DD-0026-C8AD-3456ECF4A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" r="1180" b="3510"/>
          <a:stretch>
            <a:fillRect/>
          </a:stretch>
        </p:blipFill>
        <p:spPr bwMode="auto">
          <a:xfrm>
            <a:off x="4719638" y="841375"/>
            <a:ext cx="3557587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e4b1a6bf-c916-4993-a491#19D">
            <a:extLst>
              <a:ext uri="{FF2B5EF4-FFF2-40B4-BE49-F238E27FC236}">
                <a16:creationId xmlns:a16="http://schemas.microsoft.com/office/drawing/2014/main" id="{84CA7DE0-2205-932B-3F31-89D8077F1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4"/>
          <a:stretch>
            <a:fillRect/>
          </a:stretch>
        </p:blipFill>
        <p:spPr bwMode="auto">
          <a:xfrm>
            <a:off x="714375" y="873125"/>
            <a:ext cx="355758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2">
            <a:extLst>
              <a:ext uri="{FF2B5EF4-FFF2-40B4-BE49-F238E27FC236}">
                <a16:creationId xmlns:a16="http://schemas.microsoft.com/office/drawing/2014/main" id="{2F218574-EF87-6573-BF4C-80662F492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0" r="13417"/>
          <a:stretch>
            <a:fillRect/>
          </a:stretch>
        </p:blipFill>
        <p:spPr bwMode="auto">
          <a:xfrm>
            <a:off x="395288" y="3597275"/>
            <a:ext cx="3381375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4">
            <a:extLst>
              <a:ext uri="{FF2B5EF4-FFF2-40B4-BE49-F238E27FC236}">
                <a16:creationId xmlns:a16="http://schemas.microsoft.com/office/drawing/2014/main" id="{14C7616D-9FD9-4EF1-985F-822CB866C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708400"/>
            <a:ext cx="5122863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ZoneTexte 5">
            <a:extLst>
              <a:ext uri="{FF2B5EF4-FFF2-40B4-BE49-F238E27FC236}">
                <a16:creationId xmlns:a16="http://schemas.microsoft.com/office/drawing/2014/main" id="{6E2BBD42-733E-07B4-B039-004CCE73C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3111500"/>
            <a:ext cx="1447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Fond d’oeil</a:t>
            </a:r>
          </a:p>
        </p:txBody>
      </p:sp>
      <p:sp>
        <p:nvSpPr>
          <p:cNvPr id="39944" name="ZoneTexte 6">
            <a:extLst>
              <a:ext uri="{FF2B5EF4-FFF2-40B4-BE49-F238E27FC236}">
                <a16:creationId xmlns:a16="http://schemas.microsoft.com/office/drawing/2014/main" id="{8F71201C-9B61-4DC3-49A5-9A76F8BC3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1075" y="6073775"/>
            <a:ext cx="1846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/>
              <a:t>Planète Mars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4867" y="2439157"/>
            <a:ext cx="7408333" cy="34506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b="1" dirty="0"/>
              <a:t>BAV depuis juin 2024  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 AV OD : 1/10 et OG : 3/10</a:t>
            </a:r>
          </a:p>
          <a:p>
            <a:r>
              <a:rPr lang="fr-FR" dirty="0"/>
              <a:t>FO : Papilles pâles bilatérales. </a:t>
            </a:r>
          </a:p>
          <a:p>
            <a:r>
              <a:rPr lang="fr-FR" dirty="0"/>
              <a:t>OCT : atrophie optique et</a:t>
            </a:r>
          </a:p>
          <a:p>
            <a:pPr marL="0" indent="0">
              <a:buNone/>
            </a:pPr>
            <a:r>
              <a:rPr lang="fr-FR" dirty="0"/>
              <a:t>pertes en fibres de la GCC. </a:t>
            </a:r>
          </a:p>
          <a:p>
            <a:endParaRPr lang="fr-FR" dirty="0"/>
          </a:p>
          <a:p>
            <a:r>
              <a:rPr lang="fr-FR" dirty="0"/>
              <a:t>Exploration en hôpital de jour </a:t>
            </a:r>
          </a:p>
        </p:txBody>
      </p:sp>
      <p:pic>
        <p:nvPicPr>
          <p:cNvPr id="8194" name="Picture 2" descr="E:\GUE.Ly - Copie\C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124" y="1576551"/>
            <a:ext cx="4445876" cy="523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47133" y="321395"/>
            <a:ext cx="8229600" cy="1252728"/>
          </a:xfrm>
        </p:spPr>
        <p:txBody>
          <a:bodyPr/>
          <a:lstStyle/>
          <a:p>
            <a:r>
              <a:rPr lang="fr-FR" dirty="0"/>
              <a:t>Contexte clinique</a:t>
            </a:r>
          </a:p>
        </p:txBody>
      </p:sp>
    </p:spTree>
    <p:extLst>
      <p:ext uri="{BB962C8B-B14F-4D97-AF65-F5344CB8AC3E}">
        <p14:creationId xmlns:p14="http://schemas.microsoft.com/office/powerpoint/2010/main" val="3129007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6" name="Picture 8" descr="E:\GUE.Ly - Copie\NO\CORO T2 DIXON 2mm_F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085" y="0"/>
            <a:ext cx="5019615" cy="467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E:\GUE.Ly - Copie\NO\WIP AX 3D SPACE FLAIR ID RAPIDE (5)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369" y="3455402"/>
            <a:ext cx="4658627" cy="340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E:\GUE.Ly - Copie\NO\T2 STIR CORO 2.5mm PAT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7" y="0"/>
            <a:ext cx="4528539" cy="464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:\GUE.Ly - Copie\NO\WIP AX 3D SPACE FLAIR ID RAPIDE (4)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3000" contras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9" y="3467622"/>
            <a:ext cx="4677875" cy="341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677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2403603"/>
              </p:ext>
            </p:extLst>
          </p:nvPr>
        </p:nvGraphicFramePr>
        <p:xfrm>
          <a:off x="-12032" y="0"/>
          <a:ext cx="9144000" cy="7214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6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9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8835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01/04/2021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28/12/2023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08/06/2024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4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162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663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2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latin typeface="+mn-lt"/>
                        </a:rPr>
                        <a:t>Mars 2021 : </a:t>
                      </a:r>
                      <a:r>
                        <a:rPr lang="fr-FR" sz="1600" dirty="0">
                          <a:latin typeface="+mn-lt"/>
                        </a:rPr>
                        <a:t>OD 10/10 et OG 9/10</a:t>
                      </a:r>
                    </a:p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latin typeface="+mn-lt"/>
                        </a:rPr>
                        <a:t>Déc 2023 : </a:t>
                      </a:r>
                      <a:r>
                        <a:rPr lang="fr-FR" sz="1600" dirty="0">
                          <a:latin typeface="+mn-lt"/>
                        </a:rPr>
                        <a:t>OD 8/10 et OG 7/10</a:t>
                      </a:r>
                    </a:p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latin typeface="+mn-lt"/>
                        </a:rPr>
                        <a:t>Juin 2024 : </a:t>
                      </a:r>
                      <a:r>
                        <a:rPr lang="fr-FR" sz="1600" dirty="0">
                          <a:latin typeface="+mn-lt"/>
                        </a:rPr>
                        <a:t>OD 1/10 et OG 3/10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Picture 2" descr="E:\GUE.Ly - Copie\NO\coro STIR 0104202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1" t="39586" r="20957" b="32748"/>
          <a:stretch/>
        </p:blipFill>
        <p:spPr bwMode="auto">
          <a:xfrm>
            <a:off x="84218" y="516446"/>
            <a:ext cx="2959770" cy="137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GUE.Ly - Copie\NO\coro STIR 2812202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t="38576" r="28937" b="34423"/>
          <a:stretch/>
        </p:blipFill>
        <p:spPr bwMode="auto">
          <a:xfrm>
            <a:off x="3128212" y="516446"/>
            <a:ext cx="3116177" cy="137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GUE.Ly - Copie\NO\coro STIR 0806202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1" t="40839" r="31443" b="35276"/>
          <a:stretch/>
        </p:blipFill>
        <p:spPr bwMode="auto">
          <a:xfrm>
            <a:off x="6328490" y="541372"/>
            <a:ext cx="2803478" cy="13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GUE.Ly - Copie\NO\FL NO 01042021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9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60" t="24793" r="20227" b="35840"/>
          <a:stretch/>
        </p:blipFill>
        <p:spPr bwMode="auto">
          <a:xfrm>
            <a:off x="2633" y="2004164"/>
            <a:ext cx="3125579" cy="194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GUE.Ly - Copie\NO\FL NO 08062024.jpe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31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083" t="24656" r="28114" b="29886"/>
          <a:stretch/>
        </p:blipFill>
        <p:spPr bwMode="auto">
          <a:xfrm>
            <a:off x="6221688" y="2004164"/>
            <a:ext cx="2910280" cy="198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:\GUE.Ly - Copie\NO\FL NO 28122023.jpe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93" t="26815" r="18124" b="29480"/>
          <a:stretch/>
        </p:blipFill>
        <p:spPr bwMode="auto">
          <a:xfrm>
            <a:off x="3185462" y="2004164"/>
            <a:ext cx="2984594" cy="198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E:\GUE.Ly - Copie\NO\FL chiasma 01042021.jpe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9" t="47452" r="28019" b="16094"/>
          <a:stretch/>
        </p:blipFill>
        <p:spPr bwMode="auto">
          <a:xfrm>
            <a:off x="152998" y="4217810"/>
            <a:ext cx="2822207" cy="232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:\GUE.Ly - Copie\NO\FLchiasma28122023.jpe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48" t="49429" r="29827" b="9708"/>
          <a:stretch/>
        </p:blipFill>
        <p:spPr bwMode="auto">
          <a:xfrm>
            <a:off x="3319160" y="4076892"/>
            <a:ext cx="2713688" cy="247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E:\GUE.Ly - Copie\NO\FL chiasma 08062024.jpe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9" t="41195" r="28926" b="9052"/>
          <a:stretch/>
        </p:blipFill>
        <p:spPr bwMode="auto">
          <a:xfrm>
            <a:off x="6239632" y="4076892"/>
            <a:ext cx="2956142" cy="249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218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do08062024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41.6992" end="3389.5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7133" y="488717"/>
            <a:ext cx="7940963" cy="581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5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1161" y="2787162"/>
            <a:ext cx="8229600" cy="31740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/>
              <a:t>Apparition d’une hypoesthésie de l’hémiface droite en juillet 2024.</a:t>
            </a:r>
          </a:p>
          <a:p>
            <a:pPr marL="0" indent="0">
              <a:buNone/>
            </a:pPr>
            <a:r>
              <a:rPr lang="fr-FR" dirty="0"/>
              <a:t>Pas d’autre déficit neurologique. Pas de paresthésie associée. </a:t>
            </a:r>
          </a:p>
          <a:p>
            <a:pPr marL="0" indent="0">
              <a:buNone/>
            </a:pPr>
            <a:r>
              <a:rPr lang="fr-FR" dirty="0"/>
              <a:t>Pas de céphalée associée. Pas d’AEG.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Motif de consultation</a:t>
            </a:r>
          </a:p>
        </p:txBody>
      </p:sp>
    </p:spTree>
    <p:extLst>
      <p:ext uri="{BB962C8B-B14F-4D97-AF65-F5344CB8AC3E}">
        <p14:creationId xmlns:p14="http://schemas.microsoft.com/office/powerpoint/2010/main" val="3405601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E:\GUE.Ly - Copie\16092024\16092024\DIFF HR RESOLVE AX_TRACEW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1" t="25453" r="14771" b="13635"/>
          <a:stretch/>
        </p:blipFill>
        <p:spPr bwMode="auto">
          <a:xfrm>
            <a:off x="182683" y="2675467"/>
            <a:ext cx="4616339" cy="390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E:\GUE.Ly - Copie\16092024\16092024\T2 STIR CORO 2.5mm PAT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3" t="35905" r="17857" b="38311"/>
          <a:stretch/>
        </p:blipFill>
        <p:spPr bwMode="auto">
          <a:xfrm>
            <a:off x="182684" y="270932"/>
            <a:ext cx="4616339" cy="245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E:\GUE.Ly - Copie\16092024\16092024\T2 STIR CORO 2.5mm PAT3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0" t="33825" r="21092" b="34867"/>
          <a:stretch/>
        </p:blipFill>
        <p:spPr bwMode="auto">
          <a:xfrm>
            <a:off x="4497098" y="270932"/>
            <a:ext cx="4493317" cy="240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GUE.Ly - Copie\16092024\16092024\DIFF HR RESOLVE AX_ADC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8" t="28769" r="19557" b="13103"/>
          <a:stretch/>
        </p:blipFill>
        <p:spPr bwMode="auto">
          <a:xfrm>
            <a:off x="4602857" y="2675465"/>
            <a:ext cx="4370093" cy="390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1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do260724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65.2864" end="3319.150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4016" y="245097"/>
            <a:ext cx="8134293" cy="595808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46755" y="6488668"/>
            <a:ext cx="8295587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Qu’observez vous ? </a:t>
            </a:r>
          </a:p>
        </p:txBody>
      </p:sp>
    </p:spTree>
    <p:extLst>
      <p:ext uri="{BB962C8B-B14F-4D97-AF65-F5344CB8AC3E}">
        <p14:creationId xmlns:p14="http://schemas.microsoft.com/office/powerpoint/2010/main" val="44058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gues">
  <a:themeElements>
    <a:clrScheme name="Vagues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agues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B70388C8-A49E-4D5E-B5B0-505CEA763329}"/>
</file>

<file path=customXml/itemProps2.xml><?xml version="1.0" encoding="utf-8"?>
<ds:datastoreItem xmlns:ds="http://schemas.openxmlformats.org/officeDocument/2006/customXml" ds:itemID="{E649E24A-6350-44F3-801E-A8BEB484BE80}"/>
</file>

<file path=customXml/itemProps3.xml><?xml version="1.0" encoding="utf-8"?>
<ds:datastoreItem xmlns:ds="http://schemas.openxmlformats.org/officeDocument/2006/customXml" ds:itemID="{298F16D4-4B20-4EA3-8F17-891E408B9E9E}"/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1323</TotalTime>
  <Words>1512</Words>
  <Application>Microsoft Office PowerPoint</Application>
  <PresentationFormat>Affichage à l'écran (4:3)</PresentationFormat>
  <Paragraphs>185</Paragraphs>
  <Slides>27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Candara</vt:lpstr>
      <vt:lpstr>Fira Sans</vt:lpstr>
      <vt:lpstr>Noto Serif</vt:lpstr>
      <vt:lpstr>Symbol</vt:lpstr>
      <vt:lpstr>Wingdings</vt:lpstr>
      <vt:lpstr>Vagues</vt:lpstr>
      <vt:lpstr>Présentation PowerPoint</vt:lpstr>
      <vt:lpstr>Contexte clinique</vt:lpstr>
      <vt:lpstr>Contexte clinique</vt:lpstr>
      <vt:lpstr>Présentation PowerPoint</vt:lpstr>
      <vt:lpstr>Présentation PowerPoint</vt:lpstr>
      <vt:lpstr>Présentation PowerPoint</vt:lpstr>
      <vt:lpstr>Motif de consultation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Résultats</vt:lpstr>
      <vt:lpstr>Résultats</vt:lpstr>
      <vt:lpstr>Alors… </vt:lpstr>
      <vt:lpstr>Suite des explorations</vt:lpstr>
      <vt:lpstr> Diagnostic retenu :  MOGAD avec atteinte symptomatique des nerfs optiques et du nerf trijumeau droit</vt:lpstr>
      <vt:lpstr>Neuropathie optique</vt:lpstr>
      <vt:lpstr>Myelin Oligodendrocyte Glycoprotein Antibody-associated Diseases : atteinte des nerfs crâniens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Take home message</vt:lpstr>
      <vt:lpstr>Références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RADIO21</dc:creator>
  <cp:lastModifiedBy>francois LAFITTE</cp:lastModifiedBy>
  <cp:revision>438</cp:revision>
  <dcterms:created xsi:type="dcterms:W3CDTF">2024-09-12T12:09:51Z</dcterms:created>
  <dcterms:modified xsi:type="dcterms:W3CDTF">2026-05-19T21:43:04Z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