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43636e49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e43636e49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96f034c42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696f034c42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696f034c42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696f034c42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696f034c42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696f034c42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96f034c42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696f034c42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96f034c42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696f034c42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96f034c42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96f034c42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96f034c4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696f034c4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6a669699f0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6a669699f0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96f034c42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696f034c42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96f034c42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96f034c42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a8843b9ca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a8843b9ca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43636e49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e43636e49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3250" y="640275"/>
            <a:ext cx="3468355" cy="440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280" y="640275"/>
            <a:ext cx="3518218" cy="440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>
            <a:off x="4298082" y="4616775"/>
            <a:ext cx="2895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921" y="1601174"/>
            <a:ext cx="2128325" cy="274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-288555" y="1170075"/>
            <a:ext cx="2895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" name="Google Shape;142;p22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3" name="Google Shape;143;p22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📷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Imagerie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7275"/>
            <a:ext cx="3631624" cy="464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621" y="0"/>
            <a:ext cx="325487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6497" y="0"/>
            <a:ext cx="22575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3"/>
          <p:cNvSpPr txBox="1"/>
          <p:nvPr/>
        </p:nvSpPr>
        <p:spPr>
          <a:xfrm>
            <a:off x="2204807" y="4002175"/>
            <a:ext cx="2895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2" name="Google Shape;152;p23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3" name="Google Shape;153;p23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👩‍⚕️Imagerie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Cavernomes des nerfs crâniens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4"/>
          <p:cNvSpPr txBox="1"/>
          <p:nvPr/>
        </p:nvSpPr>
        <p:spPr>
          <a:xfrm>
            <a:off x="0" y="4504300"/>
            <a:ext cx="7969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Cavernous malformations isolated from cranial nerves: Unexpected diagnosis?</a:t>
            </a:r>
            <a:endParaRPr b="1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Michele Rotondo, Massimo Natale, Raffaele D’Avanzo, Michela Pascale, Assunta Scuotto Clinical Neurology and Neurosurgery 126 (2014) 162–168</a:t>
            </a:r>
            <a:endParaRPr b="1"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http://dx.doi.org/10.1016/j.clineuro.2014.08.013</a:t>
            </a:r>
            <a:endParaRPr b="1"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0" y="623400"/>
            <a:ext cx="9144000" cy="38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la littérature : rares (64 cas entre 1988 et 2011)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Nerfs optiques +++ </a:t>
            </a: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orbitaire, chiasma, </a:t>
            </a: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bandelette</a:t>
            </a:r>
            <a:endParaRPr b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VII, VIII </a:t>
            </a: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fréquents (chirurgie) </a:t>
            </a:r>
            <a:endParaRPr b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Nerfs oculomoteurs </a:t>
            </a: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(rare)</a:t>
            </a:r>
            <a:endParaRPr b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V, XII </a:t>
            </a: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rare +++</a:t>
            </a:r>
            <a:endParaRPr b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Sinus caverneux</a:t>
            </a:r>
            <a:endParaRPr b="1" sz="15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fr"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Symptomatiques</a:t>
            </a:r>
            <a:r>
              <a:rPr b="1"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souvent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Problème du diagnostic différentiel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Schwannome : </a:t>
            </a:r>
            <a:r>
              <a:rPr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paquet acousticofacial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○"/>
            </a:pPr>
            <a:r>
              <a:rPr b="1"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Métastase hémorragique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○"/>
            </a:pPr>
            <a:r>
              <a:rPr lang="f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Kyste dermoïde, méningiome hémorragique…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1" lang="fr"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Prise en charge : chirurgicale </a:t>
            </a:r>
            <a:r>
              <a:rPr b="1"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 évolution spontanée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6800" y="183897"/>
            <a:ext cx="2263100" cy="234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5525" y="2631825"/>
            <a:ext cx="2306600" cy="20399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p24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4" name="Google Shape;164;p24"/>
          <p:cNvSpPr txBox="1"/>
          <p:nvPr/>
        </p:nvSpPr>
        <p:spPr>
          <a:xfrm>
            <a:off x="5866800" y="2165525"/>
            <a:ext cx="1317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29D2E1"/>
                </a:solidFill>
              </a:rPr>
              <a:t>III droit</a:t>
            </a:r>
            <a:endParaRPr sz="1500">
              <a:solidFill>
                <a:srgbClr val="29D2E1"/>
              </a:solidFill>
            </a:endParaRPr>
          </a:p>
        </p:txBody>
      </p:sp>
      <p:sp>
        <p:nvSpPr>
          <p:cNvPr id="165" name="Google Shape;165;p24"/>
          <p:cNvSpPr txBox="1"/>
          <p:nvPr/>
        </p:nvSpPr>
        <p:spPr>
          <a:xfrm>
            <a:off x="7040050" y="4309925"/>
            <a:ext cx="1317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29D2E1"/>
                </a:solidFill>
              </a:rPr>
              <a:t>VIII gauche</a:t>
            </a:r>
            <a:endParaRPr sz="1500">
              <a:solidFill>
                <a:srgbClr val="29D2E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/>
        </p:nvSpPr>
        <p:spPr>
          <a:xfrm>
            <a:off x="410425" y="934275"/>
            <a:ext cx="7811100" cy="3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Premier bilan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schwannome :</a:t>
            </a: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faire un SWI/SWAN/T2*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Savoir douter si :</a:t>
            </a:r>
            <a:endParaRPr b="1"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○"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</a:t>
            </a:r>
            <a:r>
              <a:rPr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rehaussé</a:t>
            </a:r>
            <a:endParaRPr sz="21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○"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Contours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lobulés</a:t>
            </a:r>
            <a:endParaRPr sz="21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○"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Très </a:t>
            </a:r>
            <a:r>
              <a:rPr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hémorragique</a:t>
            </a:r>
            <a:endParaRPr sz="21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○"/>
            </a:pPr>
            <a:r>
              <a:rPr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Mauvaise réponse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traitement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pas hésiter à explorer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 le névraxe : </a:t>
            </a: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cavernomatose</a:t>
            </a:r>
            <a:endParaRPr b="1" sz="21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🏠 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home message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2" name="Google Shape;172;p25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/>
        </p:nvSpPr>
        <p:spPr>
          <a:xfrm>
            <a:off x="3124357" y="90975"/>
            <a:ext cx="2895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Merci de votre attention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6" title="Goupe fun 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350" y="522075"/>
            <a:ext cx="6337290" cy="4226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1" type="subTitle"/>
          </p:nvPr>
        </p:nvSpPr>
        <p:spPr>
          <a:xfrm>
            <a:off x="191400" y="560600"/>
            <a:ext cx="8761200" cy="12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2009 :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Patiente de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 ans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post partum,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engourdissements du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visage à gauche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depuis 6 mois.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Épisodes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similaires il y a 2 ans et 3 ans.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90975"/>
            <a:ext cx="3059449" cy="3652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3089" y="1490975"/>
            <a:ext cx="2996211" cy="3652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 rotWithShape="1">
          <a:blip r:embed="rId5">
            <a:alphaModFix/>
          </a:blip>
          <a:srcRect b="1110" l="5411" r="11718" t="-1110"/>
          <a:stretch/>
        </p:blipFill>
        <p:spPr>
          <a:xfrm>
            <a:off x="5824800" y="1510925"/>
            <a:ext cx="3319201" cy="3612624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📑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Histoire clinique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" name="Google Shape;64;p14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1540863" y="4701475"/>
            <a:ext cx="154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2009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6080225" y="4642550"/>
            <a:ext cx="154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4546" y="1236425"/>
            <a:ext cx="3877554" cy="346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 b="21389" l="5411" r="11718" t="-1108"/>
          <a:stretch/>
        </p:blipFill>
        <p:spPr>
          <a:xfrm>
            <a:off x="317252" y="1236425"/>
            <a:ext cx="3993435" cy="34650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>
            <p:ph idx="4294967295" type="subTitle"/>
          </p:nvPr>
        </p:nvSpPr>
        <p:spPr>
          <a:xfrm>
            <a:off x="191400" y="519600"/>
            <a:ext cx="8761200" cy="12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2011 :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Aggravation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symptômes à type de douleurs hémifaciales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gauches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Indication de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radiothérapie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stéréotaxique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📷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Imagerie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" name="Google Shape;75;p15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 rotWithShape="1">
          <a:blip r:embed="rId3">
            <a:alphaModFix/>
          </a:blip>
          <a:srcRect b="0" l="0" r="0" t="13637"/>
          <a:stretch/>
        </p:blipFill>
        <p:spPr>
          <a:xfrm>
            <a:off x="526188" y="1074025"/>
            <a:ext cx="3792576" cy="396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1537250" y="4712400"/>
            <a:ext cx="154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4">
            <a:alphaModFix/>
          </a:blip>
          <a:srcRect b="0" l="0" r="0" t="11103"/>
          <a:stretch/>
        </p:blipFill>
        <p:spPr>
          <a:xfrm>
            <a:off x="4896539" y="1074013"/>
            <a:ext cx="3738661" cy="407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5992763" y="4712400"/>
            <a:ext cx="154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6"/>
          <p:cNvSpPr txBox="1"/>
          <p:nvPr>
            <p:ph idx="4294967295" type="subTitle"/>
          </p:nvPr>
        </p:nvSpPr>
        <p:spPr>
          <a:xfrm>
            <a:off x="236350" y="519500"/>
            <a:ext cx="8761200" cy="12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2014 :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Nouvelle aggravation des symptômes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malgré </a:t>
            </a: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l'irradiation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" name="Google Shape;85;p16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" name="Google Shape;86;p16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📷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Imagerie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/>
        </p:nvSpPr>
        <p:spPr>
          <a:xfrm>
            <a:off x="1520700" y="4597400"/>
            <a:ext cx="154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5887325" y="4597400"/>
            <a:ext cx="154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2575" y="189800"/>
            <a:ext cx="3662377" cy="440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552" y="189800"/>
            <a:ext cx="3845498" cy="44076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>
            <p:ph idx="4294967295" type="subTitle"/>
          </p:nvPr>
        </p:nvSpPr>
        <p:spPr>
          <a:xfrm>
            <a:off x="191400" y="565600"/>
            <a:ext cx="8761200" cy="12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2014 :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Nouvelle aggravation des symptômes malgré l'irradiation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7"/>
          <p:cNvSpPr txBox="1"/>
          <p:nvPr>
            <p:ph idx="4294967295" type="subTitle"/>
          </p:nvPr>
        </p:nvSpPr>
        <p:spPr>
          <a:xfrm>
            <a:off x="287850" y="3769700"/>
            <a:ext cx="8761200" cy="12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Conclusion :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saignement suite à la radiothérapie à l'origine de la recrudescences de symptômes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p17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" name="Google Shape;98;p17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📷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Imagerie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152400"/>
            <a:ext cx="4647451" cy="456091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1418463" y="4712400"/>
            <a:ext cx="1810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2016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5528245" y="4693950"/>
            <a:ext cx="2895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2017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8391" y="152400"/>
            <a:ext cx="4406509" cy="45609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18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" name="Google Shape;108;p18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📷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Imagerie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8"/>
          <p:cNvSpPr txBox="1"/>
          <p:nvPr>
            <p:ph idx="4294967295" type="subTitle"/>
          </p:nvPr>
        </p:nvSpPr>
        <p:spPr>
          <a:xfrm>
            <a:off x="191400" y="565600"/>
            <a:ext cx="8761200" cy="12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2014-2025</a:t>
            </a:r>
            <a:r>
              <a:rPr b="1" lang="fr"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b="1"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Poursuite de l’aggravation des symptomes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p19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" name="Google Shape;115;p19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🚨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Quizz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312600" y="1014125"/>
            <a:ext cx="8518800" cy="32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Quelles sont vos hypothèses diagnostiques ?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 Je suis d’accord avec la RCP : </a:t>
            </a: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schwannome hémorragique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post-radique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2/ Ceci est un </a:t>
            </a: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cavernome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explique l’hyperT1 spontané et l’hyposignal T2*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3/ Ceci une </a:t>
            </a:r>
            <a:r>
              <a:rPr b="1" lang="fr" sz="2100">
                <a:solidFill>
                  <a:srgbClr val="29D2E1"/>
                </a:solidFill>
                <a:latin typeface="Calibri"/>
                <a:ea typeface="Calibri"/>
                <a:cs typeface="Calibri"/>
                <a:sym typeface="Calibri"/>
              </a:rPr>
              <a:t>métastase hémorragique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on a pas fait de TAP pour vérifier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4/ Ceci un </a:t>
            </a: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kyste dermoïde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pas fait de Fat-sat l’hyper T1 s’annule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5/ Je ne suis </a:t>
            </a:r>
            <a:r>
              <a:rPr b="1" lang="fr" sz="2100">
                <a:solidFill>
                  <a:srgbClr val="29D2E1"/>
                </a:solidFill>
                <a:latin typeface="Calibri"/>
                <a:ea typeface="Calibri"/>
                <a:cs typeface="Calibri"/>
                <a:sym typeface="Calibri"/>
              </a:rPr>
              <a:t>pas d’accord avec la RCP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mais je n’ai pas d’autre idée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2249" y="0"/>
            <a:ext cx="4391751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109325"/>
            <a:ext cx="5795275" cy="1856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p20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20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🔬</a:t>
            </a: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Anapath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20"/>
          <p:cNvPicPr preferRelativeResize="0"/>
          <p:nvPr/>
        </p:nvPicPr>
        <p:blipFill rotWithShape="1">
          <a:blip r:embed="rId4">
            <a:alphaModFix/>
          </a:blip>
          <a:srcRect b="0" l="0" r="43675" t="62930"/>
          <a:stretch/>
        </p:blipFill>
        <p:spPr>
          <a:xfrm>
            <a:off x="152375" y="3341775"/>
            <a:ext cx="5342500" cy="112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1"/>
          <p:cNvCxnSpPr/>
          <p:nvPr/>
        </p:nvCxnSpPr>
        <p:spPr>
          <a:xfrm>
            <a:off x="5700" y="519500"/>
            <a:ext cx="9132600" cy="411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21"/>
          <p:cNvSpPr txBox="1"/>
          <p:nvPr/>
        </p:nvSpPr>
        <p:spPr>
          <a:xfrm>
            <a:off x="51550" y="0"/>
            <a:ext cx="6349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🚨Quizz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312600" y="1014125"/>
            <a:ext cx="8518800" cy="32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Quelles sont vos hypothèses diagnostiques ?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 Je suis d’accord avec la RCP :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schwannome hémorragique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post-radique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2/ Ceci est un </a:t>
            </a:r>
            <a:r>
              <a:rPr b="1" lang="fr" sz="21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cavernome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explique l’hyperT1 spontané et l’hyposignal T2*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3/ Ceci une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métastase hémorragique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on a pas fait de TAP pour vérifier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4/ Ceci un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kyste dermoïde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 pas fait de Fat-sat l’hyper T1 s’annule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5/ Je ne suis </a:t>
            </a:r>
            <a:r>
              <a:rPr b="1"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 d’accord avec la RCP</a:t>
            </a:r>
            <a:r>
              <a:rPr lang="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mais je n’ai pas d’autre idée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E09F983E-9241-47A8-93E1-A2EE533D4BA0}"/>
</file>

<file path=customXml/itemProps2.xml><?xml version="1.0" encoding="utf-8"?>
<ds:datastoreItem xmlns:ds="http://schemas.openxmlformats.org/officeDocument/2006/customXml" ds:itemID="{C7D89A62-55C7-4669-86F8-C9F347B2E3EC}"/>
</file>

<file path=customXml/itemProps3.xml><?xml version="1.0" encoding="utf-8"?>
<ds:datastoreItem xmlns:ds="http://schemas.openxmlformats.org/officeDocument/2006/customXml" ds:itemID="{448A0A64-F276-41B9-BB11-5FF6B6CED83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