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578" r:id="rId6"/>
    <p:sldId id="580" r:id="rId7"/>
    <p:sldId id="265" r:id="rId8"/>
    <p:sldId id="583" r:id="rId9"/>
    <p:sldId id="579" r:id="rId10"/>
    <p:sldId id="266" r:id="rId11"/>
    <p:sldId id="263" r:id="rId12"/>
    <p:sldId id="264" r:id="rId13"/>
    <p:sldId id="582" r:id="rId14"/>
    <p:sldId id="581" r:id="rId15"/>
    <p:sldId id="267" r:id="rId16"/>
    <p:sldId id="584" r:id="rId17"/>
    <p:sldId id="561" r:id="rId18"/>
    <p:sldId id="563" r:id="rId19"/>
    <p:sldId id="568" r:id="rId20"/>
    <p:sldId id="576" r:id="rId21"/>
    <p:sldId id="577" r:id="rId22"/>
    <p:sldId id="573" r:id="rId23"/>
    <p:sldId id="567" r:id="rId24"/>
    <p:sldId id="566" r:id="rId25"/>
    <p:sldId id="575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2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-20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9771B-E76F-406A-87D6-9619B8650B9B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EF42D-D8F8-4E7A-8F59-F5954165DC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683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EF42D-D8F8-4E7A-8F59-F5954165DC8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58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maculopathie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médiane paracentrale aiguë (PAMM)  : atteinte ischémique segmentaire de la rétine. Elle peut être idiopathique ou secondaire à une atteinte inflammatoire ou vasculaire rétinienne.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CDFF1-0727-4B57-AC16-1B9DD70D476F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7264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09B7F-9EB7-4ECA-29BB-06C1E8145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2734C7F-7C6C-E082-0AC8-56966B9E4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042EC85-0C42-D85A-58A6-7DC95FE13B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maculopathie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médiane paracentrale aiguë (PAMM)  : atteinte ischémique segmentaire de la rétine. Elle peut être idiopathique ou secondaire à une atteinte inflammatoire ou vasculaire rétinienne.</a:t>
            </a:r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DEA397F-C2B0-F868-E189-7521B9F73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CDFF1-0727-4B57-AC16-1B9DD70D476F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780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CDFF1-0727-4B57-AC16-1B9DD70D476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CDFF1-0727-4B57-AC16-1B9DD70D476F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7028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CDFF1-0727-4B57-AC16-1B9DD70D476F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424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6CDFF1-0727-4B57-AC16-1B9DD70D476F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2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A30253-72D3-9E47-0636-0545E0390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6C98F36-51AF-83EE-EED7-3574A36E5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7AAE8A-5DE1-D47E-E0A2-6D934C168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7F707E-BE8C-615B-DB30-302609472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3B5BDB-FADC-F62B-98F6-47B214132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54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44C2CC-FB9F-29A4-6C58-ADEAA2651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933F29E-17D5-58A6-0EE0-002D2FBE6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3B8B67D-A189-368E-F2F4-2C93CFD62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86B18A-0344-2839-799D-2900777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72E097-BD9F-4A5E-98ED-77F77B37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998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2C00795-6F48-5644-DFCA-354739BB9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C963EA2-D7A6-48EB-82FC-A1418FC00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1A2F30-DDBE-FC98-F0DE-13A9F1A9F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F7DC39-FAF3-3C50-99B2-F93D5F79D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8B966B-C8E7-818A-7AA5-4ED0E7F8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260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FA3285-4B72-EE86-7973-A81144560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613245-076F-4432-E19A-8629C739A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85F7E8-548E-2343-4DA3-7A3D98DF7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837C9C-44F0-8B0D-566E-6AB6DC3F8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0DC2FA-FDF2-3459-EF5A-0A061DEA9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3695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DF4067-C128-3CA1-09E6-B476631EF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4BD0989-72DE-0E44-80EA-AF2432548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5733F3-334E-2BAE-26BE-DC11D60B7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3A0393-6FB1-F5AD-A54A-9BBFC62CD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68B87E-938A-3684-0D32-F91AFC7D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771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21FCBE-FF2A-1E04-15F2-AA3699282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E5ED2C-DE87-3707-900C-109FC0F4C5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685EFC-8ACF-1BF6-3FB5-57AC96BA3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70525B-C9E6-9243-2C04-6829945F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D20CE18-402F-3A9A-4D48-73CF345E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8A641C-DBC5-1DFF-31B6-A18B77891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673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FCB951-35D2-8728-8B6C-830B0B1E4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BB634C-820E-410C-A2C6-570C902F5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5EEA881-B11B-877F-B7A5-AE3090B8F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96D9E2-0C51-0F7E-E633-0CA44E7AD5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15ECB4A-5B69-8938-05C8-A93307B001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5C196D4-FDAE-2119-3466-E8EA37E8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B71E07-284F-BD53-1C91-DF4A0F3F0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0AA2188-3B4D-0B26-24AC-9E0B064C0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35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D20AF7-E7F4-7178-6AF0-0928ED6ED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58453EE-50F5-D921-89BA-27881FA99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F452936-3790-5088-BA89-0A1B87BB2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791EB5-9F97-9726-82D5-88665F5EE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194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A5774A3-63BD-252B-0E0C-6F1C814D7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4F9BDB1-2005-EF06-C31E-0B2EA142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502B8E-1C33-B1A1-9381-028D9EBDA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683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69E38D-DDFE-C32A-988E-6CB995E2B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1495B9-BC0C-3E95-7358-03DA0F308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19FC488-EA55-DBD0-AFAB-C915FA04B4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95C9000-A228-9AF6-20F8-63A689FF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FBAEC6-AA69-9286-0FA4-A5B1FFCEF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AABD88-358D-3074-E19C-1B087D2C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114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CA13C9-AA7F-F5ED-57BE-63A6D1002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6CAB390-5F3D-D99F-00DA-3F63B856DC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84D7EE8-3AE8-98AE-4BD9-05E757129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5FA8C3A-1BFF-B454-C851-C0108446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A7517A-6E00-A2C6-C07A-8C4BAE672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715ED8-EC66-ACD5-D443-D95BBBBF6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64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A82B3DC-C245-B93B-E65E-42A6C1FD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24D7093-61E2-D83F-34F8-314693760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8599B8-2EE4-8EE6-E4C3-A2F437D250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FA53F-5111-4944-83ED-28878F1BA073}" type="datetimeFigureOut">
              <a:rPr lang="fr-FR" smtClean="0"/>
              <a:t>17/05/2026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1FCEF-459D-1AB6-F79F-0557D2AA8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64670E-05A9-BC93-0EDD-69F7E6FF4C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73E21-118B-46A1-982E-E0608573E9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49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A70485-A859-4E01-1F52-A929024BD7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Une baisse d’acuité visuelle fluctuante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EAA32F7-7560-5BAA-B3AB-7F2AD617E4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Dr Patricia KOSKAS</a:t>
            </a:r>
          </a:p>
          <a:p>
            <a:r>
              <a:rPr lang="fr-FR" dirty="0"/>
              <a:t>Dr C  VIGNAL </a:t>
            </a:r>
          </a:p>
          <a:p>
            <a:r>
              <a:rPr lang="fr-FR" dirty="0"/>
              <a:t>Hôpital Fondation Rothschild </a:t>
            </a:r>
          </a:p>
          <a:p>
            <a:r>
              <a:rPr lang="fr-FR" dirty="0"/>
              <a:t>Imagerie médicale /service OPH</a:t>
            </a:r>
          </a:p>
        </p:txBody>
      </p:sp>
      <p:pic>
        <p:nvPicPr>
          <p:cNvPr id="4" name="Picture 8" descr="FOR printemps 2">
            <a:extLst>
              <a:ext uri="{FF2B5EF4-FFF2-40B4-BE49-F238E27FC236}">
                <a16:creationId xmlns:a16="http://schemas.microsoft.com/office/drawing/2014/main" id="{92ABB23D-104A-5B67-CE26-4E3B9B58E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2674573" cy="356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905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1654386-B008-4694-9FFE-0C8990A1E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24" t="9319" r="17300" b="5502"/>
          <a:stretch/>
        </p:blipFill>
        <p:spPr>
          <a:xfrm>
            <a:off x="461638" y="1588132"/>
            <a:ext cx="4181383" cy="45552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88883F-3407-4E96-A0BE-30AB4811D8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00" t="10420" r="19181" b="7444"/>
          <a:stretch/>
        </p:blipFill>
        <p:spPr>
          <a:xfrm>
            <a:off x="5069149" y="1337028"/>
            <a:ext cx="4181384" cy="480631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1904DA-BAD7-453D-B061-732FC16B2218}"/>
              </a:ext>
            </a:extLst>
          </p:cNvPr>
          <p:cNvSpPr txBox="1"/>
          <p:nvPr/>
        </p:nvSpPr>
        <p:spPr>
          <a:xfrm>
            <a:off x="982493" y="398836"/>
            <a:ext cx="9747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Mode comparaison:  </a:t>
            </a:r>
            <a:r>
              <a:rPr lang="fr-FR" sz="2800" dirty="0" err="1"/>
              <a:t>angio</a:t>
            </a:r>
            <a:r>
              <a:rPr lang="fr-FR" sz="2800" dirty="0"/>
              <a:t> MR injectée et PDWT1 injectée</a:t>
            </a: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3431B07F-7106-1A9A-4A0B-F95F0D2EE5A6}"/>
              </a:ext>
            </a:extLst>
          </p:cNvPr>
          <p:cNvSpPr/>
          <p:nvPr/>
        </p:nvSpPr>
        <p:spPr>
          <a:xfrm>
            <a:off x="3920247" y="2568101"/>
            <a:ext cx="576859" cy="17334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gauche 5">
            <a:extLst>
              <a:ext uri="{FF2B5EF4-FFF2-40B4-BE49-F238E27FC236}">
                <a16:creationId xmlns:a16="http://schemas.microsoft.com/office/drawing/2014/main" id="{431B6D69-BF9D-D7B7-B870-699B2592ACB7}"/>
              </a:ext>
            </a:extLst>
          </p:cNvPr>
          <p:cNvSpPr/>
          <p:nvPr/>
        </p:nvSpPr>
        <p:spPr>
          <a:xfrm>
            <a:off x="8634934" y="2321666"/>
            <a:ext cx="576859" cy="173347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9B7E5AA-9DF7-FC22-ED57-91EB1F3B3EAA}"/>
              </a:ext>
            </a:extLst>
          </p:cNvPr>
          <p:cNvSpPr txBox="1"/>
          <p:nvPr/>
        </p:nvSpPr>
        <p:spPr>
          <a:xfrm>
            <a:off x="9931940" y="2568101"/>
            <a:ext cx="1371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Permet d’éviter de faire un diagnostic erroné , en prenant  une veine élargie pour une artère</a:t>
            </a:r>
          </a:p>
        </p:txBody>
      </p:sp>
    </p:spTree>
    <p:extLst>
      <p:ext uri="{BB962C8B-B14F-4D97-AF65-F5344CB8AC3E}">
        <p14:creationId xmlns:p14="http://schemas.microsoft.com/office/powerpoint/2010/main" val="2508423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9F4B41-9DFC-45CF-AD8B-B68B7A120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Valeur des reconstructions </a:t>
            </a:r>
            <a:r>
              <a:rPr lang="fr-FR" dirty="0" err="1"/>
              <a:t>multiplanaires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96597D-F702-4FDB-B2D0-0DE2C7DDA154}"/>
              </a:ext>
            </a:extLst>
          </p:cNvPr>
          <p:cNvSpPr txBox="1"/>
          <p:nvPr/>
        </p:nvSpPr>
        <p:spPr>
          <a:xfrm>
            <a:off x="232299" y="1955861"/>
            <a:ext cx="21607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Artère temporale: rameau superficiel vu en sagittal oblique : paroi (3DT1 SE black </a:t>
            </a:r>
            <a:r>
              <a:rPr lang="fr-FR" dirty="0" err="1"/>
              <a:t>blood</a:t>
            </a:r>
            <a:r>
              <a:rPr lang="fr-FR" dirty="0"/>
              <a:t>) et lumière(</a:t>
            </a:r>
            <a:r>
              <a:rPr lang="fr-FR" dirty="0" err="1"/>
              <a:t>angio</a:t>
            </a:r>
            <a:r>
              <a:rPr lang="fr-FR" dirty="0"/>
              <a:t> MR injectée)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DA1AA60-98F8-4BD6-A6A3-A55CA9F76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61" t="9669" r="21797" b="17820"/>
          <a:stretch/>
        </p:blipFill>
        <p:spPr>
          <a:xfrm>
            <a:off x="2629270" y="1955860"/>
            <a:ext cx="4793942" cy="386294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87AE62F-3C78-4E6A-9324-38E68C29AD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11" t="12799" r="16408" b="15750"/>
          <a:stretch/>
        </p:blipFill>
        <p:spPr>
          <a:xfrm>
            <a:off x="7449844" y="1955860"/>
            <a:ext cx="4509857" cy="344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1650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A2EF88-7DE5-4099-B761-EE654E791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36" y="126830"/>
            <a:ext cx="11770468" cy="1563859"/>
          </a:xfrm>
        </p:spPr>
        <p:txBody>
          <a:bodyPr/>
          <a:lstStyle/>
          <a:p>
            <a:r>
              <a:rPr lang="fr-FR" dirty="0"/>
              <a:t>Épaississement pariétal des artères issues de la CE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E012E8B-D8BD-47AB-91B9-FF14C23A5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24" t="13743" r="31167" b="-1064"/>
          <a:stretch/>
        </p:blipFill>
        <p:spPr>
          <a:xfrm>
            <a:off x="310717" y="1908699"/>
            <a:ext cx="2152049" cy="232595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6F27E77-EEAE-41E1-A6EF-1FF869945E8C}"/>
              </a:ext>
            </a:extLst>
          </p:cNvPr>
          <p:cNvSpPr txBox="1"/>
          <p:nvPr/>
        </p:nvSpPr>
        <p:spPr>
          <a:xfrm>
            <a:off x="594804" y="4607511"/>
            <a:ext cx="18465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Artère cérébrale postérieure  droite, sténose ponctuelle plutôt athéromateuse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065AB88-D5F2-4E33-9B57-25A84A79ED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875" t="4990" r="30678" b="12864"/>
          <a:stretch/>
        </p:blipFill>
        <p:spPr>
          <a:xfrm>
            <a:off x="2854181" y="1765080"/>
            <a:ext cx="3648722" cy="435270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519442D-FE6F-47A8-85EC-5CE6ACD7CB1A}"/>
              </a:ext>
            </a:extLst>
          </p:cNvPr>
          <p:cNvSpPr txBox="1"/>
          <p:nvPr/>
        </p:nvSpPr>
        <p:spPr>
          <a:xfrm>
            <a:off x="2942948" y="6192174"/>
            <a:ext cx="3821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Artères maxillaires internes épaissies , surtout à gauche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0A1E2C6-1A08-4D8C-9669-FEC4D61DAA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985" t="9408" r="13933" b="2561"/>
          <a:stretch/>
        </p:blipFill>
        <p:spPr>
          <a:xfrm>
            <a:off x="6764783" y="1839472"/>
            <a:ext cx="5344357" cy="385822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ED9A2E1-B61B-4578-AB1B-23AD8F154956}"/>
              </a:ext>
            </a:extLst>
          </p:cNvPr>
          <p:cNvSpPr txBox="1"/>
          <p:nvPr/>
        </p:nvSpPr>
        <p:spPr>
          <a:xfrm>
            <a:off x="7448365" y="6084839"/>
            <a:ext cx="3142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Origine des deux artères temporales </a:t>
            </a:r>
          </a:p>
        </p:txBody>
      </p:sp>
      <p:sp>
        <p:nvSpPr>
          <p:cNvPr id="3" name="Flèche : demi-tour 2">
            <a:extLst>
              <a:ext uri="{FF2B5EF4-FFF2-40B4-BE49-F238E27FC236}">
                <a16:creationId xmlns:a16="http://schemas.microsoft.com/office/drawing/2014/main" id="{01B4F5ED-D8B2-9A33-40DF-A305E666F84A}"/>
              </a:ext>
            </a:extLst>
          </p:cNvPr>
          <p:cNvSpPr/>
          <p:nvPr/>
        </p:nvSpPr>
        <p:spPr>
          <a:xfrm>
            <a:off x="5135968" y="3753172"/>
            <a:ext cx="379616" cy="350264"/>
          </a:xfrm>
          <a:prstGeom prst="utur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Flèche : angle droit 9">
            <a:extLst>
              <a:ext uri="{FF2B5EF4-FFF2-40B4-BE49-F238E27FC236}">
                <a16:creationId xmlns:a16="http://schemas.microsoft.com/office/drawing/2014/main" id="{02A9082C-FC94-55D8-4A81-2BFCE1A3D8E9}"/>
              </a:ext>
            </a:extLst>
          </p:cNvPr>
          <p:cNvSpPr/>
          <p:nvPr/>
        </p:nvSpPr>
        <p:spPr>
          <a:xfrm>
            <a:off x="10503511" y="5099966"/>
            <a:ext cx="615204" cy="492417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emi-tour 10">
            <a:extLst>
              <a:ext uri="{FF2B5EF4-FFF2-40B4-BE49-F238E27FC236}">
                <a16:creationId xmlns:a16="http://schemas.microsoft.com/office/drawing/2014/main" id="{0FC58E1C-8920-F709-3515-17CF98F39442}"/>
              </a:ext>
            </a:extLst>
          </p:cNvPr>
          <p:cNvSpPr/>
          <p:nvPr/>
        </p:nvSpPr>
        <p:spPr>
          <a:xfrm>
            <a:off x="6894318" y="3842425"/>
            <a:ext cx="554047" cy="537917"/>
          </a:xfrm>
          <a:prstGeom prst="utur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06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5A42A5-78F0-4D65-A892-DAD7C21CE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377791" cy="1086003"/>
          </a:xfrm>
        </p:spPr>
        <p:txBody>
          <a:bodyPr>
            <a:normAutofit fontScale="90000"/>
          </a:bodyPr>
          <a:lstStyle/>
          <a:p>
            <a:r>
              <a:rPr lang="fr-FR" dirty="0"/>
              <a:t>Visualiser toutes les branches de la carotide externe de façon bilatérale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1CADED84-E379-4428-A450-2B47610A2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053" t="25575" r="29231" b="4649"/>
          <a:stretch/>
        </p:blipFill>
        <p:spPr>
          <a:xfrm>
            <a:off x="452762" y="1690688"/>
            <a:ext cx="3329126" cy="30361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DD0386F-D455-4373-81D7-C755F6B9C592}"/>
              </a:ext>
            </a:extLst>
          </p:cNvPr>
          <p:cNvSpPr txBox="1"/>
          <p:nvPr/>
        </p:nvSpPr>
        <p:spPr>
          <a:xfrm>
            <a:off x="838200" y="5007006"/>
            <a:ext cx="5455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Artères occipitales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7307F13-F4D4-4192-9DDB-62582F8F4F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99" t="19450" r="16335"/>
          <a:stretch/>
        </p:blipFill>
        <p:spPr>
          <a:xfrm>
            <a:off x="4003830" y="1784411"/>
            <a:ext cx="3221544" cy="2660094"/>
          </a:xfrm>
          <a:prstGeom prst="rect">
            <a:avLst/>
          </a:prstGeom>
        </p:spPr>
      </p:pic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id="{F4EA1AFF-1929-4EE8-9DA6-F6E361D0AC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60" t="27411" r="30027" b="24031"/>
          <a:stretch/>
        </p:blipFill>
        <p:spPr>
          <a:xfrm>
            <a:off x="8030136" y="1658485"/>
            <a:ext cx="2752077" cy="211288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0E05335-2E02-4E18-8394-1DE79EC726EA}"/>
              </a:ext>
            </a:extLst>
          </p:cNvPr>
          <p:cNvSpPr txBox="1"/>
          <p:nvPr/>
        </p:nvSpPr>
        <p:spPr>
          <a:xfrm>
            <a:off x="7665396" y="3978727"/>
            <a:ext cx="44163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/>
              <a:t>Rameau superficiel et pariétal de l’ATS D </a:t>
            </a:r>
          </a:p>
        </p:txBody>
      </p:sp>
      <p:sp>
        <p:nvSpPr>
          <p:cNvPr id="9" name="Flèche : haut 8">
            <a:extLst>
              <a:ext uri="{FF2B5EF4-FFF2-40B4-BE49-F238E27FC236}">
                <a16:creationId xmlns:a16="http://schemas.microsoft.com/office/drawing/2014/main" id="{62C145DF-A6C6-4B31-B4B5-85E69DDEE8CC}"/>
              </a:ext>
            </a:extLst>
          </p:cNvPr>
          <p:cNvSpPr/>
          <p:nvPr/>
        </p:nvSpPr>
        <p:spPr>
          <a:xfrm>
            <a:off x="2947387" y="4265211"/>
            <a:ext cx="310718" cy="47805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haut 10">
            <a:extLst>
              <a:ext uri="{FF2B5EF4-FFF2-40B4-BE49-F238E27FC236}">
                <a16:creationId xmlns:a16="http://schemas.microsoft.com/office/drawing/2014/main" id="{2E056A73-FEB9-4234-8F78-376E45B08BF3}"/>
              </a:ext>
            </a:extLst>
          </p:cNvPr>
          <p:cNvSpPr/>
          <p:nvPr/>
        </p:nvSpPr>
        <p:spPr>
          <a:xfrm flipH="1">
            <a:off x="1282824" y="4388877"/>
            <a:ext cx="374342" cy="47805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haut 11">
            <a:extLst>
              <a:ext uri="{FF2B5EF4-FFF2-40B4-BE49-F238E27FC236}">
                <a16:creationId xmlns:a16="http://schemas.microsoft.com/office/drawing/2014/main" id="{C7368886-EA6D-41D6-8FBD-327231E90795}"/>
              </a:ext>
            </a:extLst>
          </p:cNvPr>
          <p:cNvSpPr/>
          <p:nvPr/>
        </p:nvSpPr>
        <p:spPr>
          <a:xfrm>
            <a:off x="6677488" y="3771370"/>
            <a:ext cx="310718" cy="47805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haut 13">
            <a:extLst>
              <a:ext uri="{FF2B5EF4-FFF2-40B4-BE49-F238E27FC236}">
                <a16:creationId xmlns:a16="http://schemas.microsoft.com/office/drawing/2014/main" id="{5BB03EA4-E0E8-49A1-B310-99616BA39746}"/>
              </a:ext>
            </a:extLst>
          </p:cNvPr>
          <p:cNvSpPr/>
          <p:nvPr/>
        </p:nvSpPr>
        <p:spPr>
          <a:xfrm>
            <a:off x="8257713" y="3664838"/>
            <a:ext cx="282605" cy="360813"/>
          </a:xfrm>
          <a:prstGeom prst="upArrow">
            <a:avLst>
              <a:gd name="adj1" fmla="val 2486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haut 14">
            <a:extLst>
              <a:ext uri="{FF2B5EF4-FFF2-40B4-BE49-F238E27FC236}">
                <a16:creationId xmlns:a16="http://schemas.microsoft.com/office/drawing/2014/main" id="{B498FFFE-8208-4DC6-AA24-B57B4DB06455}"/>
              </a:ext>
            </a:extLst>
          </p:cNvPr>
          <p:cNvSpPr/>
          <p:nvPr/>
        </p:nvSpPr>
        <p:spPr>
          <a:xfrm>
            <a:off x="9919317" y="3296361"/>
            <a:ext cx="282605" cy="360813"/>
          </a:xfrm>
          <a:prstGeom prst="upArrow">
            <a:avLst>
              <a:gd name="adj1" fmla="val 2486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55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3A3DE8-C0AF-4648-8B43-5AB768698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78" y="107008"/>
            <a:ext cx="11984475" cy="1522805"/>
          </a:xfrm>
        </p:spPr>
        <p:txBody>
          <a:bodyPr>
            <a:normAutofit fontScale="90000"/>
          </a:bodyPr>
          <a:lstStyle/>
          <a:p>
            <a:r>
              <a:rPr lang="fr-FR" dirty="0"/>
              <a:t>ECHO DOPPLER ATS , axillaires, vertébrales</a:t>
            </a:r>
            <a:br>
              <a:rPr lang="fr-FR" dirty="0"/>
            </a:br>
            <a:r>
              <a:rPr lang="fr-FR" dirty="0"/>
              <a:t>épaississement de la paroi/compressibilité diminuée</a:t>
            </a:r>
            <a:br>
              <a:rPr lang="fr-FR" dirty="0"/>
            </a:br>
            <a:r>
              <a:rPr lang="fr-FR" dirty="0"/>
              <a:t>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C4E7203-DB17-4A41-BAB5-49EC4817D0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6" t="12249" r="46697" b="-1"/>
          <a:stretch/>
        </p:blipFill>
        <p:spPr>
          <a:xfrm>
            <a:off x="941845" y="3374558"/>
            <a:ext cx="1993034" cy="2275996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A6C211-DC66-456F-95DC-E9C0B68543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90" t="38188" r="49752"/>
          <a:stretch/>
        </p:blipFill>
        <p:spPr>
          <a:xfrm>
            <a:off x="4677003" y="1587692"/>
            <a:ext cx="2825023" cy="265394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88F1BD8-A441-4C07-81ED-D6539001C9F1}"/>
              </a:ext>
            </a:extLst>
          </p:cNvPr>
          <p:cNvSpPr txBox="1"/>
          <p:nvPr/>
        </p:nvSpPr>
        <p:spPr>
          <a:xfrm>
            <a:off x="4260716" y="5924145"/>
            <a:ext cx="3862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Tronc de l’artère temporale droite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5FE05CD-E0F5-46E8-89E5-D718D83CD0F2}"/>
              </a:ext>
            </a:extLst>
          </p:cNvPr>
          <p:cNvSpPr txBox="1"/>
          <p:nvPr/>
        </p:nvSpPr>
        <p:spPr>
          <a:xfrm>
            <a:off x="564204" y="5650554"/>
            <a:ext cx="31090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Rameau pariétal de l’artère temporale  gauche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7829A99-934A-4BF1-B77D-B4ED4C469E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4" t="287" r="23442" b="7786"/>
          <a:stretch/>
        </p:blipFill>
        <p:spPr>
          <a:xfrm>
            <a:off x="9008142" y="1322985"/>
            <a:ext cx="2520726" cy="4212029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DFC3C2A8-2DBB-4177-AF94-2C6B138063C4}"/>
              </a:ext>
            </a:extLst>
          </p:cNvPr>
          <p:cNvSpPr txBox="1"/>
          <p:nvPr/>
        </p:nvSpPr>
        <p:spPr>
          <a:xfrm>
            <a:off x="8849665" y="5478103"/>
            <a:ext cx="2949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Aspect irrégulier des artères du scalp et des branches de la carotide externe D et G</a:t>
            </a:r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0412242D-E5BA-43E3-BF63-D0EB8ABEBBB7}"/>
              </a:ext>
            </a:extLst>
          </p:cNvPr>
          <p:cNvSpPr/>
          <p:nvPr/>
        </p:nvSpPr>
        <p:spPr>
          <a:xfrm>
            <a:off x="8651762" y="2005202"/>
            <a:ext cx="617358" cy="2373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5DA7D8-32B3-4AE1-A6C4-974CCFA114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990" t="31611" r="27414"/>
          <a:stretch/>
        </p:blipFill>
        <p:spPr>
          <a:xfrm>
            <a:off x="4592418" y="4308295"/>
            <a:ext cx="2825023" cy="161585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DDC1DB-5016-47B7-A2BE-3F2DECD5CF2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411" t="23015" r="41941"/>
          <a:stretch/>
        </p:blipFill>
        <p:spPr>
          <a:xfrm>
            <a:off x="1079523" y="1621958"/>
            <a:ext cx="1855355" cy="1695512"/>
          </a:xfrm>
          <a:prstGeom prst="rect">
            <a:avLst/>
          </a:prstGeom>
        </p:spPr>
      </p:pic>
      <p:sp>
        <p:nvSpPr>
          <p:cNvPr id="6" name="Flèche : gauche 5">
            <a:extLst>
              <a:ext uri="{FF2B5EF4-FFF2-40B4-BE49-F238E27FC236}">
                <a16:creationId xmlns:a16="http://schemas.microsoft.com/office/drawing/2014/main" id="{0A6DBB96-1B20-CA0E-84E6-D8C6ED50746E}"/>
              </a:ext>
            </a:extLst>
          </p:cNvPr>
          <p:cNvSpPr/>
          <p:nvPr/>
        </p:nvSpPr>
        <p:spPr>
          <a:xfrm>
            <a:off x="11131110" y="1886507"/>
            <a:ext cx="795515" cy="2373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954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6380227-8125-46F8-ABEC-BB77DEBD5A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72" t="5390" r="30825" b="-1"/>
          <a:stretch/>
        </p:blipFill>
        <p:spPr>
          <a:xfrm>
            <a:off x="337350" y="1313895"/>
            <a:ext cx="4139583" cy="349618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FB70D0F-A9C2-459E-934A-693D923B31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89" t="5044" r="31481"/>
          <a:stretch/>
        </p:blipFill>
        <p:spPr>
          <a:xfrm>
            <a:off x="5388746" y="1143777"/>
            <a:ext cx="4820575" cy="409243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CFBA19D-F8DC-4FD9-BA70-427B6A659E47}"/>
              </a:ext>
            </a:extLst>
          </p:cNvPr>
          <p:cNvSpPr txBox="1"/>
          <p:nvPr/>
        </p:nvSpPr>
        <p:spPr>
          <a:xfrm>
            <a:off x="2086252" y="5544105"/>
            <a:ext cx="6785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Amortissement de l’artère ophtalmique  droite/gauche</a:t>
            </a:r>
          </a:p>
          <a:p>
            <a:r>
              <a:rPr lang="fr-FR" dirty="0"/>
              <a:t>Différence de vitesse systolique/recueil au même niveau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7D77FD3-4A08-0F43-5812-D9F4BA57D00D}"/>
              </a:ext>
            </a:extLst>
          </p:cNvPr>
          <p:cNvSpPr txBox="1"/>
          <p:nvPr/>
        </p:nvSpPr>
        <p:spPr>
          <a:xfrm>
            <a:off x="2665379" y="204281"/>
            <a:ext cx="5049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Artères ophtalmiques </a:t>
            </a:r>
          </a:p>
        </p:txBody>
      </p:sp>
    </p:spTree>
    <p:extLst>
      <p:ext uri="{BB962C8B-B14F-4D97-AF65-F5344CB8AC3E}">
        <p14:creationId xmlns:p14="http://schemas.microsoft.com/office/powerpoint/2010/main" val="2817936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1665FF-8B46-F1D4-4A8E-CF0F8B327C41}"/>
              </a:ext>
            </a:extLst>
          </p:cNvPr>
          <p:cNvSpPr txBox="1"/>
          <p:nvPr/>
        </p:nvSpPr>
        <p:spPr>
          <a:xfrm>
            <a:off x="1060315" y="1021403"/>
            <a:ext cx="942610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err="1"/>
              <a:t>Angio</a:t>
            </a:r>
            <a:r>
              <a:rPr lang="fr-FR" sz="4000" dirty="0"/>
              <a:t> CT body: </a:t>
            </a:r>
          </a:p>
          <a:p>
            <a:r>
              <a:rPr lang="fr-FR" sz="4000" dirty="0"/>
              <a:t>-pas de signe d’aortite , ni de lésion des artères axillaires</a:t>
            </a:r>
          </a:p>
          <a:p>
            <a:r>
              <a:rPr lang="fr-FR" sz="4000" dirty="0"/>
              <a:t>-Athérome calcifié d’allure banale, aorte et artère mésentérique </a:t>
            </a:r>
          </a:p>
        </p:txBody>
      </p:sp>
    </p:spTree>
    <p:extLst>
      <p:ext uri="{BB962C8B-B14F-4D97-AF65-F5344CB8AC3E}">
        <p14:creationId xmlns:p14="http://schemas.microsoft.com/office/powerpoint/2010/main" val="358997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FC106-9219-BE54-8B95-CDCBF745F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63EE3C1D-023B-C034-E2AA-D6AD06F1A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Evolution sous traitement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7C87725D-835F-F2EB-3D18-A2C2349F1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TT : MPX 500 mg /jour pendant 2 jours et  relais prednisone 70 mg </a:t>
            </a:r>
          </a:p>
          <a:p>
            <a:r>
              <a:rPr lang="fr-FR" sz="2400" dirty="0"/>
              <a:t>TOCILIZUMAB 8 mg / kg par voie IV avec une bonne tolérance clinique</a:t>
            </a:r>
          </a:p>
          <a:p>
            <a:r>
              <a:rPr lang="fr-FR" sz="2400" u="sng" dirty="0"/>
              <a:t>Sortie le 06/02/2026</a:t>
            </a:r>
          </a:p>
          <a:p>
            <a:endParaRPr lang="fr-FR" sz="2400" u="sng" dirty="0"/>
          </a:p>
          <a:p>
            <a:r>
              <a:rPr lang="fr-FR" sz="2400" u="sng" dirty="0"/>
              <a:t>Revient aux urgences le 09/02/2026  </a:t>
            </a:r>
            <a:r>
              <a:rPr lang="fr-FR" sz="2400" dirty="0"/>
              <a:t>: BAV droite à partir du 07/02, avec cécité quasi complète de cet œil, RAS à gauche</a:t>
            </a:r>
          </a:p>
          <a:p>
            <a:r>
              <a:rPr lang="fr-FR" sz="2400" dirty="0"/>
              <a:t>AV OD PL – et OG 1,0</a:t>
            </a:r>
          </a:p>
          <a:p>
            <a:r>
              <a:rPr lang="fr-FR" sz="2000" dirty="0"/>
              <a:t>Biologie : CRP  </a:t>
            </a:r>
            <a:r>
              <a:rPr lang="fr-FR" sz="2000" b="1" dirty="0"/>
              <a:t>1,3 </a:t>
            </a:r>
            <a:r>
              <a:rPr lang="fr-FR" sz="2000" dirty="0"/>
              <a:t>mg/l ; leucocytes </a:t>
            </a:r>
            <a:r>
              <a:rPr lang="fr-FR" sz="2000" b="1" dirty="0"/>
              <a:t>7,42 </a:t>
            </a:r>
            <a:r>
              <a:rPr lang="fr-FR" sz="2000" dirty="0"/>
              <a:t>G/l et plaquettes 305 G/l</a:t>
            </a:r>
          </a:p>
        </p:txBody>
      </p:sp>
    </p:spTree>
    <p:extLst>
      <p:ext uri="{BB962C8B-B14F-4D97-AF65-F5344CB8AC3E}">
        <p14:creationId xmlns:p14="http://schemas.microsoft.com/office/powerpoint/2010/main" val="3145037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EA761-2F9A-A5C8-938D-EE1674575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4981"/>
            <a:ext cx="10515600" cy="1325563"/>
          </a:xfrm>
        </p:spPr>
        <p:txBody>
          <a:bodyPr/>
          <a:lstStyle/>
          <a:p>
            <a:r>
              <a:rPr lang="fr-FR" dirty="0"/>
              <a:t>Diagnostic d’ACG : pas de biopsie  d’artère temporale nécessaire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35F7CC-F009-9CA9-0E4A-E12DA0DF2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81" y="2490281"/>
            <a:ext cx="10692319" cy="2840476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/>
              <a:t>FO normal mais évolution défavorable AV OD </a:t>
            </a:r>
          </a:p>
          <a:p>
            <a:pPr marL="0" indent="0" algn="ctr">
              <a:buNone/>
            </a:pPr>
            <a:r>
              <a:rPr lang="fr-FR" dirty="0"/>
              <a:t>Analyse OCT : Ischémie rétinienne : PAMM OD + occlusions artérioles pré capillaires ODG </a:t>
            </a:r>
          </a:p>
          <a:p>
            <a:pPr marL="0" indent="0" algn="ctr">
              <a:buNone/>
            </a:pPr>
            <a:r>
              <a:rPr lang="fr-FR" dirty="0"/>
              <a:t>+</a:t>
            </a:r>
          </a:p>
          <a:p>
            <a:pPr marL="0" indent="0" algn="ctr">
              <a:buNone/>
            </a:pPr>
            <a:r>
              <a:rPr lang="fr-FR" dirty="0"/>
              <a:t>Ischémie choroïdienne  OD</a:t>
            </a:r>
          </a:p>
        </p:txBody>
      </p:sp>
    </p:spTree>
    <p:extLst>
      <p:ext uri="{BB962C8B-B14F-4D97-AF65-F5344CB8AC3E}">
        <p14:creationId xmlns:p14="http://schemas.microsoft.com/office/powerpoint/2010/main" val="19071830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5A151-8DC5-5E78-F5CB-FE545080F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DA184B-FB40-C409-1CDD-EFEDDD66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PAMM et fluctuations visuelles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B3DC94-73D4-91A4-98BF-92BFC16D81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258" y="1996047"/>
            <a:ext cx="6110416" cy="4351338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sz="2400" dirty="0" err="1"/>
              <a:t>Maculopathie</a:t>
            </a:r>
            <a:r>
              <a:rPr lang="fr-FR" sz="2400" dirty="0"/>
              <a:t> Aiguë Moyenne Paracentrale  </a:t>
            </a:r>
          </a:p>
          <a:p>
            <a:pPr>
              <a:buFontTx/>
              <a:buChar char="-"/>
            </a:pPr>
            <a:r>
              <a:rPr lang="fr-FR" sz="2400" dirty="0"/>
              <a:t>Atteinte ischémique segmentaire de la rétine</a:t>
            </a:r>
          </a:p>
          <a:p>
            <a:pPr>
              <a:buFontTx/>
              <a:buChar char="-"/>
            </a:pPr>
            <a:r>
              <a:rPr lang="fr-FR" sz="2400" b="1" dirty="0"/>
              <a:t>Traduction OCT </a:t>
            </a:r>
            <a:r>
              <a:rPr lang="fr-FR" sz="2400" dirty="0"/>
              <a:t>: bande hyper-réflective au niveau de la couche nucléaire interne (INL)</a:t>
            </a:r>
          </a:p>
          <a:p>
            <a:pPr>
              <a:buFontTx/>
              <a:buChar char="-"/>
            </a:pPr>
            <a:r>
              <a:rPr lang="fr-FR" sz="2400" dirty="0"/>
              <a:t>Traduit une </a:t>
            </a:r>
            <a:r>
              <a:rPr lang="fr-FR" sz="2400" b="1" dirty="0"/>
              <a:t> ischémie segmentaire </a:t>
            </a:r>
            <a:r>
              <a:rPr lang="fr-FR" sz="2400" dirty="0"/>
              <a:t> dans la zone irriguée par le Complexe Vasculaire Profond </a:t>
            </a: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3BF65C3-E141-8394-9385-E612E18E74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827109" y="2033602"/>
            <a:ext cx="5018178" cy="41433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ECB383E-D7F1-B44C-4C56-97BC7A4F75A0}"/>
              </a:ext>
            </a:extLst>
          </p:cNvPr>
          <p:cNvSpPr txBox="1"/>
          <p:nvPr/>
        </p:nvSpPr>
        <p:spPr>
          <a:xfrm>
            <a:off x="6280990" y="6521282"/>
            <a:ext cx="611041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b="1" i="1" u="none" strike="noStrike" baseline="0" dirty="0">
                <a:solidFill>
                  <a:srgbClr val="000000"/>
                </a:solidFill>
              </a:rPr>
              <a:t>An D, Yu P., Freund K.B, Yu D, </a:t>
            </a:r>
            <a:r>
              <a:rPr lang="fr-FR" sz="1000" b="1" i="1" u="none" strike="noStrike" baseline="0" dirty="0" err="1">
                <a:solidFill>
                  <a:srgbClr val="000000"/>
                </a:solidFill>
              </a:rPr>
              <a:t>Balaratnasingam</a:t>
            </a:r>
            <a:r>
              <a:rPr lang="fr-FR" sz="1000" b="1" i="1" u="none" strike="noStrike" baseline="0" dirty="0">
                <a:solidFill>
                  <a:srgbClr val="000000"/>
                </a:solidFill>
              </a:rPr>
              <a:t> C, </a:t>
            </a:r>
            <a:r>
              <a:rPr lang="fr-FR" sz="1000" b="1" i="1" dirty="0">
                <a:solidFill>
                  <a:srgbClr val="000000"/>
                </a:solidFill>
              </a:rPr>
              <a:t> </a:t>
            </a:r>
            <a:r>
              <a:rPr lang="fr-FR" sz="1000" b="1" i="1" u="none" strike="noStrike" baseline="0" dirty="0" err="1">
                <a:solidFill>
                  <a:srgbClr val="000000"/>
                </a:solidFill>
              </a:rPr>
              <a:t>nvest</a:t>
            </a:r>
            <a:r>
              <a:rPr lang="fr-FR" sz="1000" b="1" i="1" u="none" strike="noStrike" baseline="0" dirty="0">
                <a:solidFill>
                  <a:srgbClr val="000000"/>
                </a:solidFill>
              </a:rPr>
              <a:t>. </a:t>
            </a:r>
            <a:r>
              <a:rPr lang="fr-FR" sz="1000" b="1" i="1" u="none" strike="noStrike" baseline="0" dirty="0" err="1">
                <a:solidFill>
                  <a:srgbClr val="000000"/>
                </a:solidFill>
              </a:rPr>
              <a:t>Ophthalmol</a:t>
            </a:r>
            <a:r>
              <a:rPr lang="fr-FR" sz="1000" b="1" i="1" u="none" strike="noStrike" baseline="0" dirty="0">
                <a:solidFill>
                  <a:srgbClr val="000000"/>
                </a:solidFill>
              </a:rPr>
              <a:t>. Vis. </a:t>
            </a:r>
            <a:r>
              <a:rPr lang="fr-FR" sz="1000" b="1" i="1" u="none" strike="noStrike" baseline="0" dirty="0" err="1">
                <a:solidFill>
                  <a:srgbClr val="000000"/>
                </a:solidFill>
              </a:rPr>
              <a:t>Sci</a:t>
            </a:r>
            <a:r>
              <a:rPr lang="fr-FR" sz="1000" b="1" i="1" u="none" strike="noStrike" baseline="0" dirty="0">
                <a:solidFill>
                  <a:srgbClr val="000000"/>
                </a:solidFill>
              </a:rPr>
              <a:t>. 2020 : 61 (10),3 </a:t>
            </a:r>
            <a:endParaRPr lang="fr-FR" sz="1050" b="1" i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0627CC6-511F-D019-E09A-AAF2D4254F09}"/>
              </a:ext>
            </a:extLst>
          </p:cNvPr>
          <p:cNvSpPr txBox="1"/>
          <p:nvPr/>
        </p:nvSpPr>
        <p:spPr>
          <a:xfrm>
            <a:off x="181240" y="6453962"/>
            <a:ext cx="615643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b="1" i="1" dirty="0"/>
              <a:t>Sarda V et al. </a:t>
            </a:r>
            <a:r>
              <a:rPr lang="fr-FR" sz="1000" b="1" i="1" dirty="0" err="1"/>
              <a:t>Eur</a:t>
            </a:r>
            <a:r>
              <a:rPr lang="fr-FR" sz="1000" b="1" i="1" dirty="0"/>
              <a:t> J </a:t>
            </a:r>
            <a:r>
              <a:rPr lang="fr-FR" sz="1000" b="1" i="1" dirty="0" err="1"/>
              <a:t>Ophthalmol</a:t>
            </a:r>
            <a:r>
              <a:rPr lang="fr-FR" sz="1000" b="1" i="1" dirty="0"/>
              <a:t>, 2011; 21:653-656 - </a:t>
            </a:r>
            <a:r>
              <a:rPr lang="fr-FR" sz="1000" b="1" i="1" dirty="0" err="1"/>
              <a:t>Sarraf</a:t>
            </a:r>
            <a:r>
              <a:rPr lang="fr-FR" sz="1000" b="1" i="1" dirty="0"/>
              <a:t> D et al. JAMA </a:t>
            </a:r>
            <a:r>
              <a:rPr lang="fr-FR" sz="1000" b="1" i="1" dirty="0" err="1"/>
              <a:t>Ophthalmol</a:t>
            </a:r>
            <a:r>
              <a:rPr lang="fr-FR" sz="1000" b="1" i="1" dirty="0"/>
              <a:t>, 2013;131:1275-1287</a:t>
            </a:r>
          </a:p>
        </p:txBody>
      </p:sp>
      <p:pic>
        <p:nvPicPr>
          <p:cNvPr id="12" name="Image 11" descr="Une image contenant invertébré, ver, noir et blanc, monochrome&#10;&#10;Le contenu généré par l’IA peut être incorrect.">
            <a:extLst>
              <a:ext uri="{FF2B5EF4-FFF2-40B4-BE49-F238E27FC236}">
                <a16:creationId xmlns:a16="http://schemas.microsoft.com/office/drawing/2014/main" id="{8D8527E0-253C-3A8A-E294-317607342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3907" y="4688938"/>
            <a:ext cx="3275652" cy="1488025"/>
          </a:xfrm>
          <a:prstGeom prst="rect">
            <a:avLst/>
          </a:prstGeom>
        </p:spPr>
      </p:pic>
      <p:sp>
        <p:nvSpPr>
          <p:cNvPr id="4" name="Flèche : bas 3">
            <a:extLst>
              <a:ext uri="{FF2B5EF4-FFF2-40B4-BE49-F238E27FC236}">
                <a16:creationId xmlns:a16="http://schemas.microsoft.com/office/drawing/2014/main" id="{D2F74AF7-4BB0-92AC-509C-CF62CF5FD0F5}"/>
              </a:ext>
            </a:extLst>
          </p:cNvPr>
          <p:cNvSpPr/>
          <p:nvPr/>
        </p:nvSpPr>
        <p:spPr>
          <a:xfrm>
            <a:off x="2286000" y="4411635"/>
            <a:ext cx="282102" cy="5651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5207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0F5614-782F-59DA-93D8-42FEFB270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Mr D.  Michel, 84 a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CAC90C-8385-D17F-EEDE-8E767628B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104900"/>
            <a:ext cx="11455400" cy="5072063"/>
          </a:xfrm>
        </p:spPr>
        <p:txBody>
          <a:bodyPr>
            <a:normAutofit/>
          </a:bodyPr>
          <a:lstStyle/>
          <a:p>
            <a:r>
              <a:rPr lang="fr-FR" sz="2400" u="sng" dirty="0"/>
              <a:t>ATCD</a:t>
            </a:r>
            <a:r>
              <a:rPr lang="fr-FR" sz="2400" dirty="0"/>
              <a:t> : </a:t>
            </a:r>
            <a:r>
              <a:rPr lang="fr-FR" sz="2200" dirty="0"/>
              <a:t>pic monoclonal d’</a:t>
            </a:r>
            <a:r>
              <a:rPr lang="fr-FR" sz="2200" dirty="0" err="1"/>
              <a:t>Ig</a:t>
            </a:r>
            <a:r>
              <a:rPr lang="fr-FR" sz="2200" dirty="0"/>
              <a:t>, HTA, dyslipidémie, Ins rénal, ancien migraineux. Opéré de la cataracte il y a plusieurs années </a:t>
            </a:r>
          </a:p>
          <a:p>
            <a:r>
              <a:rPr lang="fr-FR" sz="2400" u="sng" dirty="0"/>
              <a:t>Historique</a:t>
            </a:r>
          </a:p>
          <a:p>
            <a:pPr lvl="1"/>
            <a:r>
              <a:rPr lang="fr-FR" sz="2200" u="sng" dirty="0"/>
              <a:t>Hospitalisé du 30-01 au 02-02-2026 </a:t>
            </a:r>
            <a:r>
              <a:rPr lang="fr-FR" sz="2200" dirty="0"/>
              <a:t>en neurovasculaire : troubles de la marche et de l’équilibre  3-4 jours auparavant et  décharges électriques dans le territoire du V2 droit déclenchées par le stress et la mastication, pas de céphalées</a:t>
            </a:r>
          </a:p>
          <a:p>
            <a:pPr lvl="2"/>
            <a:r>
              <a:rPr lang="fr-FR" sz="2200" b="1" i="1" dirty="0"/>
              <a:t>Puis troubles visuels à type de flashs lumineux , et brouillard visuel  droit fluctuant  au cours de la journée </a:t>
            </a:r>
          </a:p>
          <a:p>
            <a:pPr lvl="2"/>
            <a:r>
              <a:rPr lang="fr-FR" sz="2200" dirty="0"/>
              <a:t>TDM et IRM  : pas d’AVC récent,  leucopathie vasculaire Fazekas 2 </a:t>
            </a:r>
          </a:p>
          <a:p>
            <a:pPr lvl="2"/>
            <a:r>
              <a:rPr lang="fr-FR" sz="2200" dirty="0"/>
              <a:t>Biologie  :  Ionogramme normal, NFS 9000 Leuco, CRP 20, ECG sinusal </a:t>
            </a:r>
          </a:p>
          <a:p>
            <a:pPr lvl="2"/>
            <a:r>
              <a:rPr lang="fr-FR" sz="2200" dirty="0"/>
              <a:t>Sortie sous Kardégic 75, </a:t>
            </a:r>
            <a:r>
              <a:rPr lang="fr-FR" sz="2200" dirty="0" err="1"/>
              <a:t>telmisartan</a:t>
            </a:r>
            <a:r>
              <a:rPr lang="fr-FR" sz="2200" dirty="0"/>
              <a:t>, atorvastatine </a:t>
            </a:r>
          </a:p>
          <a:p>
            <a:pPr lvl="1"/>
            <a:endParaRPr lang="fr-FR" sz="2200" dirty="0"/>
          </a:p>
          <a:p>
            <a:pPr lvl="1"/>
            <a:r>
              <a:rPr lang="fr-FR" sz="2200" dirty="0"/>
              <a:t>Consultation son  OPH  </a:t>
            </a:r>
            <a:r>
              <a:rPr lang="fr-FR" sz="2200" b="1" i="1" dirty="0"/>
              <a:t>pour brouillard visuel  droit  fluctuant </a:t>
            </a:r>
            <a:r>
              <a:rPr lang="fr-FR" sz="2200" dirty="0"/>
              <a:t>avec AV OD 5/10, « examen rassurant car pas de NOIA »,  et adressé à la FOR  le 03/02/2026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7037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A1164-D7BD-98D0-EE63-0B0CA47A7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D0BED4-6688-5181-6E59-B9F42BDD9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122"/>
            <a:ext cx="10515600" cy="1325563"/>
          </a:xfrm>
        </p:spPr>
        <p:txBody>
          <a:bodyPr/>
          <a:lstStyle/>
          <a:p>
            <a:r>
              <a:rPr lang="fr-FR" dirty="0"/>
              <a:t>PAMM et fluctuations visuelles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DA7E2CEA-05AE-1118-8924-31CF4C25AF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620" y="1409053"/>
            <a:ext cx="11796580" cy="646331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/>
              <a:t>Déficit fluctuant qui peut  régresser (trouble maculaire transitoire)ou se compléter selon l'évolution de la </a:t>
            </a:r>
            <a:r>
              <a:rPr lang="fr-FR" sz="2400" b="1" dirty="0"/>
              <a:t>cascade ischémique</a:t>
            </a:r>
            <a:endParaRPr lang="fr-FR" b="1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8E002A91-D83B-39D4-C7B7-B0F764A30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78" y="1968434"/>
            <a:ext cx="5726294" cy="468983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38476C7E-8801-258B-7760-797E7D6F866E}"/>
              </a:ext>
            </a:extLst>
          </p:cNvPr>
          <p:cNvSpPr txBox="1"/>
          <p:nvPr/>
        </p:nvSpPr>
        <p:spPr>
          <a:xfrm>
            <a:off x="7726572" y="2478082"/>
            <a:ext cx="4465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Ischémie </a:t>
            </a:r>
            <a:r>
              <a:rPr lang="fr-FR" dirty="0" err="1"/>
              <a:t>périveinulaire</a:t>
            </a:r>
            <a:r>
              <a:rPr lang="fr-FR" dirty="0"/>
              <a:t> avec zones centrales d'anoxie et tissu hypoxique  périphérique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17B98A-CF61-35E8-CF23-EB35A1EE06A9}"/>
              </a:ext>
            </a:extLst>
          </p:cNvPr>
          <p:cNvSpPr txBox="1"/>
          <p:nvPr/>
        </p:nvSpPr>
        <p:spPr>
          <a:xfrm>
            <a:off x="7629249" y="3761722"/>
            <a:ext cx="45627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 Progression horizontale : ischémie étendue avec progression horizontale  : PAMM diffuse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97E2C96-F34B-49FC-4FEA-2EAF3E9A43AA}"/>
              </a:ext>
            </a:extLst>
          </p:cNvPr>
          <p:cNvSpPr txBox="1"/>
          <p:nvPr/>
        </p:nvSpPr>
        <p:spPr>
          <a:xfrm>
            <a:off x="7726572" y="5448947"/>
            <a:ext cx="41606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Progression verticale  : ischémie  grave </a:t>
            </a:r>
          </a:p>
          <a:p>
            <a:r>
              <a:rPr lang="fr-FR" dirty="0"/>
              <a:t>affecte IPL et GCL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A313D1-A2F2-E97F-65A1-2910F73ECA7A}"/>
              </a:ext>
            </a:extLst>
          </p:cNvPr>
          <p:cNvSpPr txBox="1"/>
          <p:nvPr/>
        </p:nvSpPr>
        <p:spPr>
          <a:xfrm>
            <a:off x="444917" y="6546036"/>
            <a:ext cx="1156585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u="none" strike="noStrike" baseline="0" dirty="0">
                <a:latin typeface="CHHEM P+ Caecilia LT Std"/>
              </a:rPr>
              <a:t>Abtahi SH, </a:t>
            </a:r>
            <a:r>
              <a:rPr lang="en-US" sz="1000" i="1" u="none" strike="noStrike" baseline="0" dirty="0" err="1">
                <a:latin typeface="CHHEM P+ Caecilia LT Std"/>
              </a:rPr>
              <a:t>Nourinia</a:t>
            </a:r>
            <a:r>
              <a:rPr lang="en-US" sz="1000" i="1" u="none" strike="noStrike" baseline="0" dirty="0">
                <a:latin typeface="CHHEM P+ Caecilia LT Std"/>
              </a:rPr>
              <a:t> R, </a:t>
            </a:r>
            <a:r>
              <a:rPr lang="en-US" sz="1000" i="1" u="none" strike="noStrike" baseline="0" dirty="0" err="1">
                <a:latin typeface="CHHEM P+ Caecilia LT Std"/>
              </a:rPr>
              <a:t>Mazloumi</a:t>
            </a:r>
            <a:r>
              <a:rPr lang="en-US" sz="1000" i="1" u="none" strike="noStrike" baseline="0" dirty="0">
                <a:latin typeface="CHHEM P+ Caecilia LT Std"/>
              </a:rPr>
              <a:t> M, Nouri H, Arevalo JF, </a:t>
            </a:r>
            <a:r>
              <a:rPr lang="en-US" sz="1000" i="1" u="none" strike="noStrike" baseline="0" dirty="0" err="1">
                <a:latin typeface="CHHEM P+ Caecilia LT Std"/>
              </a:rPr>
              <a:t>Ahmadieh</a:t>
            </a:r>
            <a:r>
              <a:rPr lang="en-US" sz="1000" i="1" u="none" strike="noStrike" baseline="0" dirty="0">
                <a:latin typeface="CHHEM P+ Caecilia LT Std"/>
              </a:rPr>
              <a:t> H. Retina  ischemic cascade: New insights into the pathophysiology and imaging findings. </a:t>
            </a:r>
            <a:r>
              <a:rPr lang="en-US" sz="1000" i="1" u="none" strike="noStrike" baseline="0" dirty="0" err="1">
                <a:latin typeface="CHHEM P+ Caecilia LT Std"/>
              </a:rPr>
              <a:t>Surv</a:t>
            </a:r>
            <a:r>
              <a:rPr lang="en-US" sz="1000" i="1" u="none" strike="noStrike" baseline="0" dirty="0">
                <a:latin typeface="CHHEM P+ Caecilia LT Std"/>
              </a:rPr>
              <a:t> </a:t>
            </a:r>
            <a:r>
              <a:rPr lang="en-US" sz="1000" i="1" u="none" strike="noStrike" baseline="0" dirty="0" err="1">
                <a:latin typeface="CHHEM P+ Caecilia LT Std"/>
              </a:rPr>
              <a:t>Ophthalmol</a:t>
            </a:r>
            <a:r>
              <a:rPr lang="en-US" sz="1000" i="1" u="none" strike="noStrike" baseline="0" dirty="0">
                <a:latin typeface="CHHEM P+ Caecilia LT Std"/>
              </a:rPr>
              <a:t>. 2023 May-Jun;68(3):380-387</a:t>
            </a:r>
            <a:endParaRPr lang="fr-FR" sz="1400" i="1" dirty="0"/>
          </a:p>
        </p:txBody>
      </p:sp>
    </p:spTree>
    <p:extLst>
      <p:ext uri="{BB962C8B-B14F-4D97-AF65-F5344CB8AC3E}">
        <p14:creationId xmlns:p14="http://schemas.microsoft.com/office/powerpoint/2010/main" val="3575874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9397-F59B-0BF6-7376-82365926F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texte, capture d’écran, document, menu&#10;&#10;Le contenu généré par l’IA peut être incorrect.">
            <a:extLst>
              <a:ext uri="{FF2B5EF4-FFF2-40B4-BE49-F238E27FC236}">
                <a16:creationId xmlns:a16="http://schemas.microsoft.com/office/drawing/2014/main" id="{B1333374-AAA7-3046-96D2-1DA842247E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50" t="7027" r="5689" b="41081"/>
          <a:stretch>
            <a:fillRect/>
          </a:stretch>
        </p:blipFill>
        <p:spPr>
          <a:xfrm>
            <a:off x="197706" y="1667781"/>
            <a:ext cx="5990970" cy="4357069"/>
          </a:xfrm>
          <a:prstGeom prst="rect">
            <a:avLst/>
          </a:prstGeom>
        </p:spPr>
      </p:pic>
      <p:pic>
        <p:nvPicPr>
          <p:cNvPr id="11" name="Image 10" descr="Une image contenant texte, capture d’écran, document, menu&#10;&#10;Le contenu généré par l’IA peut être incorrect.">
            <a:extLst>
              <a:ext uri="{FF2B5EF4-FFF2-40B4-BE49-F238E27FC236}">
                <a16:creationId xmlns:a16="http://schemas.microsoft.com/office/drawing/2014/main" id="{F7207195-61A4-7C4F-56E4-375FC50531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17" t="59399" r="5822" b="4204"/>
          <a:stretch>
            <a:fillRect/>
          </a:stretch>
        </p:blipFill>
        <p:spPr>
          <a:xfrm>
            <a:off x="6188676" y="2182546"/>
            <a:ext cx="5896231" cy="300767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E998796-AFD5-8046-734D-9344D70E153C}"/>
              </a:ext>
            </a:extLst>
          </p:cNvPr>
          <p:cNvSpPr txBox="1"/>
          <p:nvPr/>
        </p:nvSpPr>
        <p:spPr>
          <a:xfrm>
            <a:off x="876681" y="640957"/>
            <a:ext cx="108011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dirty="0">
                <a:latin typeface="+mj-lt"/>
              </a:rPr>
              <a:t>Penser à l’ACG  devant une PAMM du sujet âgé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13254A-8BDD-1F1B-6AF5-728CD99D2842}"/>
              </a:ext>
            </a:extLst>
          </p:cNvPr>
          <p:cNvSpPr txBox="1"/>
          <p:nvPr/>
        </p:nvSpPr>
        <p:spPr>
          <a:xfrm>
            <a:off x="282682" y="6175559"/>
            <a:ext cx="11626635" cy="1069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50" b="1" i="1" dirty="0"/>
              <a:t> </a:t>
            </a:r>
            <a:r>
              <a:rPr lang="fr-FR" sz="1050" i="1" dirty="0" err="1"/>
              <a:t>Pellegrini</a:t>
            </a:r>
            <a:r>
              <a:rPr lang="fr-FR" sz="1050" i="1" dirty="0"/>
              <a:t> F, </a:t>
            </a:r>
            <a:r>
              <a:rPr lang="fr-FR" sz="1050" i="1" dirty="0" err="1"/>
              <a:t>Mairot</a:t>
            </a:r>
            <a:r>
              <a:rPr lang="fr-FR" sz="1050" i="1" dirty="0"/>
              <a:t> K, </a:t>
            </a:r>
            <a:r>
              <a:rPr lang="fr-FR" sz="1050" i="1" dirty="0" err="1"/>
              <a:t>Cuna</a:t>
            </a:r>
            <a:r>
              <a:rPr lang="fr-FR" sz="1050" i="1" dirty="0"/>
              <a:t> A, Lee AG. PAMM in GCA </a:t>
            </a:r>
            <a:r>
              <a:rPr lang="fr-FR" sz="1050" i="1" dirty="0" err="1"/>
              <a:t>Retin</a:t>
            </a:r>
            <a:r>
              <a:rPr lang="fr-FR" sz="1050" i="1" dirty="0"/>
              <a:t> Cases Brief Rep. 2024 May 1;18(3):285-289.</a:t>
            </a:r>
          </a:p>
          <a:p>
            <a:r>
              <a:rPr lang="fr-FR" sz="1050" i="1" dirty="0"/>
              <a:t> </a:t>
            </a:r>
            <a:r>
              <a:rPr lang="fr-FR" sz="1050" i="1" dirty="0" err="1"/>
              <a:t>Shor</a:t>
            </a:r>
            <a:r>
              <a:rPr lang="fr-FR" sz="1050" i="1" dirty="0"/>
              <a:t> N, </a:t>
            </a:r>
            <a:r>
              <a:rPr lang="fr-FR" sz="1050" i="1" dirty="0" err="1"/>
              <a:t>Saadoun</a:t>
            </a:r>
            <a:r>
              <a:rPr lang="fr-FR" sz="1050" i="1" dirty="0"/>
              <a:t> D, </a:t>
            </a:r>
            <a:r>
              <a:rPr lang="fr-FR" sz="1050" i="1" dirty="0" err="1"/>
              <a:t>Touitou</a:t>
            </a:r>
            <a:r>
              <a:rPr lang="fr-FR" sz="1050" i="1" dirty="0"/>
              <a:t> V. You Never </a:t>
            </a:r>
            <a:r>
              <a:rPr lang="fr-FR" sz="1050" i="1" dirty="0" err="1"/>
              <a:t>Think</a:t>
            </a:r>
            <a:r>
              <a:rPr lang="fr-FR" sz="1050" i="1" dirty="0"/>
              <a:t> </a:t>
            </a:r>
            <a:r>
              <a:rPr lang="fr-FR" sz="1050" i="1" dirty="0" err="1"/>
              <a:t>Enough</a:t>
            </a:r>
            <a:r>
              <a:rPr lang="fr-FR" sz="1050" i="1" dirty="0"/>
              <a:t> About Giant </a:t>
            </a:r>
            <a:r>
              <a:rPr lang="fr-FR" sz="1050" i="1" dirty="0" err="1"/>
              <a:t>Cell</a:t>
            </a:r>
            <a:r>
              <a:rPr lang="fr-FR" sz="1050" i="1" dirty="0"/>
              <a:t> </a:t>
            </a:r>
            <a:r>
              <a:rPr lang="fr-FR" sz="1050" i="1" dirty="0" err="1"/>
              <a:t>Arteritis</a:t>
            </a:r>
            <a:r>
              <a:rPr lang="fr-FR" sz="1050" i="1" dirty="0"/>
              <a:t>. </a:t>
            </a:r>
            <a:r>
              <a:rPr lang="fr-FR" sz="1050" i="1" dirty="0" err="1"/>
              <a:t>Ocul</a:t>
            </a:r>
            <a:r>
              <a:rPr lang="fr-FR" sz="1050" i="1" dirty="0"/>
              <a:t> </a:t>
            </a:r>
            <a:r>
              <a:rPr lang="fr-FR" sz="1050" i="1" dirty="0" err="1"/>
              <a:t>Immunol</a:t>
            </a:r>
            <a:r>
              <a:rPr lang="fr-FR" sz="1050" i="1" dirty="0"/>
              <a:t> </a:t>
            </a:r>
            <a:r>
              <a:rPr lang="fr-FR" sz="1050" i="1" dirty="0" err="1"/>
              <a:t>Inflamm</a:t>
            </a:r>
            <a:r>
              <a:rPr lang="fr-FR" sz="1050" i="1" dirty="0"/>
              <a:t>. 2025 Dec;33(10):2546-2548. </a:t>
            </a:r>
          </a:p>
          <a:p>
            <a:r>
              <a:rPr lang="fr-FR" sz="1050" i="1" dirty="0" err="1"/>
              <a:t>Chapron</a:t>
            </a:r>
            <a:r>
              <a:rPr lang="fr-FR" sz="1050" i="1" dirty="0"/>
              <a:t> L, Bellot L, Yoann M, Rougier MB, </a:t>
            </a:r>
            <a:r>
              <a:rPr lang="fr-FR" sz="1050" i="1" dirty="0" err="1"/>
              <a:t>Mouriaux</a:t>
            </a:r>
            <a:r>
              <a:rPr lang="fr-FR" sz="1050" i="1" dirty="0"/>
              <a:t> F. OCT and OCT-A </a:t>
            </a:r>
            <a:r>
              <a:rPr lang="fr-FR" sz="1050" i="1" dirty="0" err="1"/>
              <a:t>Findings</a:t>
            </a:r>
            <a:r>
              <a:rPr lang="fr-FR" sz="1050" i="1" dirty="0"/>
              <a:t> in Giant </a:t>
            </a:r>
            <a:r>
              <a:rPr lang="fr-FR" sz="1050" i="1" dirty="0" err="1"/>
              <a:t>Cell</a:t>
            </a:r>
            <a:r>
              <a:rPr lang="fr-FR" sz="1050" i="1" dirty="0"/>
              <a:t> </a:t>
            </a:r>
            <a:r>
              <a:rPr lang="fr-FR" sz="1050" i="1" dirty="0" err="1"/>
              <a:t>Arteritis</a:t>
            </a:r>
            <a:r>
              <a:rPr lang="fr-FR" sz="1050" i="1" dirty="0"/>
              <a:t>: PAMM as a </a:t>
            </a:r>
            <a:r>
              <a:rPr lang="fr-FR" sz="1050" i="1" dirty="0" err="1"/>
              <a:t>Specific</a:t>
            </a:r>
            <a:r>
              <a:rPr lang="fr-FR" sz="1050" i="1" dirty="0"/>
              <a:t> </a:t>
            </a:r>
            <a:r>
              <a:rPr lang="fr-FR" sz="1050" i="1" dirty="0" err="1"/>
              <a:t>Ischemic</a:t>
            </a:r>
            <a:r>
              <a:rPr lang="fr-FR" sz="1050" i="1" dirty="0"/>
              <a:t> Marker. </a:t>
            </a:r>
            <a:r>
              <a:rPr lang="fr-FR" sz="1050" i="1" dirty="0" err="1"/>
              <a:t>Retina</a:t>
            </a:r>
            <a:r>
              <a:rPr lang="fr-FR" sz="1050" i="1" dirty="0"/>
              <a:t>. 2026 Jan 22</a:t>
            </a:r>
          </a:p>
          <a:p>
            <a:r>
              <a:rPr lang="en-US" sz="1050" b="1" i="1" dirty="0">
                <a:latin typeface="CHHEM P+ Caecilia LT Std"/>
              </a:rPr>
              <a:t>Abtahi SH, </a:t>
            </a:r>
            <a:r>
              <a:rPr lang="en-US" sz="1050" b="1" i="1" dirty="0" err="1">
                <a:latin typeface="CHHEM P+ Caecilia LT Std"/>
              </a:rPr>
              <a:t>Nourinia</a:t>
            </a:r>
            <a:r>
              <a:rPr lang="en-US" sz="1050" b="1" i="1" dirty="0">
                <a:latin typeface="CHHEM P+ Caecilia LT Std"/>
              </a:rPr>
              <a:t> R, </a:t>
            </a:r>
            <a:r>
              <a:rPr lang="en-US" sz="1050" b="1" i="1" dirty="0" err="1">
                <a:latin typeface="CHHEM P+ Caecilia LT Std"/>
              </a:rPr>
              <a:t>Mazloumi</a:t>
            </a:r>
            <a:r>
              <a:rPr lang="en-US" sz="1050" b="1" i="1" dirty="0">
                <a:latin typeface="CHHEM P+ Caecilia LT Std"/>
              </a:rPr>
              <a:t> M, Nouri H, Arevalo JF, </a:t>
            </a:r>
            <a:r>
              <a:rPr lang="en-US" sz="1050" b="1" i="1" dirty="0" err="1">
                <a:latin typeface="CHHEM P+ Caecilia LT Std"/>
              </a:rPr>
              <a:t>Ahmadieh</a:t>
            </a:r>
            <a:r>
              <a:rPr lang="en-US" sz="1050" b="1" i="1" dirty="0">
                <a:latin typeface="CHHEM P+ Caecilia LT Std"/>
              </a:rPr>
              <a:t> H. Retinal ischemic cascade: New insights into the pathophysiology and imaging findings. </a:t>
            </a:r>
            <a:r>
              <a:rPr lang="en-US" sz="1050" b="1" i="1" dirty="0" err="1">
                <a:latin typeface="CHHEM P+ Caecilia LT Std"/>
              </a:rPr>
              <a:t>Surv</a:t>
            </a:r>
            <a:r>
              <a:rPr lang="en-US" sz="1050" b="1" i="1" dirty="0">
                <a:latin typeface="CHHEM P+ Caecilia LT Std"/>
              </a:rPr>
              <a:t> </a:t>
            </a:r>
            <a:r>
              <a:rPr lang="en-US" sz="1050" b="1" i="1" dirty="0" err="1">
                <a:latin typeface="CHHEM P+ Caecilia LT Std"/>
              </a:rPr>
              <a:t>Ophthalmol</a:t>
            </a:r>
            <a:r>
              <a:rPr lang="en-US" sz="1050" b="1" i="1" dirty="0">
                <a:latin typeface="CHHEM P+ Caecilia LT Std"/>
              </a:rPr>
              <a:t>. 2023 May-Jun;68(3):380-387</a:t>
            </a:r>
            <a:endParaRPr lang="fr-FR" sz="1600" b="1" i="1" dirty="0"/>
          </a:p>
          <a:p>
            <a:endParaRPr lang="fr-FR" sz="1050" b="1" i="1" dirty="0"/>
          </a:p>
          <a:p>
            <a:endParaRPr lang="fr-FR" sz="1100" b="1" i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4AF8AB-99A5-8DDA-A677-124293C8137C}"/>
              </a:ext>
            </a:extLst>
          </p:cNvPr>
          <p:cNvSpPr/>
          <p:nvPr/>
        </p:nvSpPr>
        <p:spPr>
          <a:xfrm>
            <a:off x="6277232" y="2916194"/>
            <a:ext cx="5807675" cy="13592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174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A18B12-5D7D-4D59-00ED-345AB391475D}"/>
              </a:ext>
            </a:extLst>
          </p:cNvPr>
          <p:cNvSpPr txBox="1">
            <a:spLocks/>
          </p:cNvSpPr>
          <p:nvPr/>
        </p:nvSpPr>
        <p:spPr>
          <a:xfrm>
            <a:off x="838199" y="365129"/>
            <a:ext cx="11353801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ACG : Pronostic  et aggravations sous traitement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30B4B9-92AB-C4FA-DFC7-384D59074727}"/>
              </a:ext>
            </a:extLst>
          </p:cNvPr>
          <p:cNvSpPr txBox="1"/>
          <p:nvPr/>
        </p:nvSpPr>
        <p:spPr>
          <a:xfrm>
            <a:off x="3041431" y="6308205"/>
            <a:ext cx="61091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Clinical</a:t>
            </a:r>
            <a:r>
              <a:rPr lang="fr-FR" sz="1200" i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and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Experimental</a:t>
            </a:r>
            <a:r>
              <a:rPr lang="fr-FR" sz="1200" i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fr-FR" sz="1200" i="1" dirty="0" err="1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Rheumatology</a:t>
            </a:r>
            <a:r>
              <a:rPr lang="fr-FR" sz="1200" i="1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2022; 40:734- 740</a:t>
            </a:r>
            <a:r>
              <a:rPr lang="fr-FR" sz="12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fr-FR" sz="1200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B4A1BC2-4B9E-29DA-5C5F-C56DD2154A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0125" y="1825625"/>
            <a:ext cx="5869675" cy="4351338"/>
          </a:xfrm>
        </p:spPr>
        <p:txBody>
          <a:bodyPr>
            <a:normAutofit lnSpcReduction="10000"/>
          </a:bodyPr>
          <a:lstStyle/>
          <a:p>
            <a:r>
              <a:rPr lang="fr-FR" sz="2400" dirty="0"/>
              <a:t>Etude rétrospective 502 patients GCA sans atteinte visuelle bilatérale </a:t>
            </a:r>
          </a:p>
          <a:p>
            <a:r>
              <a:rPr lang="fr-FR" sz="2400" dirty="0"/>
              <a:t>11  (2,2%) atteintes visuelles nouvelles sous CTC</a:t>
            </a:r>
          </a:p>
          <a:p>
            <a:r>
              <a:rPr lang="fr-FR" sz="2400" dirty="0"/>
              <a:t>6 au moment de l’induction et 11 lors de la diminution des doses </a:t>
            </a:r>
          </a:p>
          <a:p>
            <a:r>
              <a:rPr lang="fr-FR" sz="2400" dirty="0"/>
              <a:t>FDR : âge, anomalie clinique de l’artère temporale, plaquettes , </a:t>
            </a:r>
            <a:r>
              <a:rPr lang="fr-FR" sz="2400" b="1" dirty="0"/>
              <a:t>atteinte unilatérale préexistante </a:t>
            </a:r>
          </a:p>
          <a:p>
            <a:endParaRPr lang="fr-FR" sz="2400" b="1" dirty="0"/>
          </a:p>
          <a:p>
            <a:r>
              <a:rPr lang="fr-FR" sz="2400" dirty="0"/>
              <a:t>2 Pics : lors de l’initiation et lors de la diminution des doses </a:t>
            </a:r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4B0CC9D3-E00F-55A6-D15B-BB4D283D1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530" y="1690692"/>
            <a:ext cx="4982270" cy="435353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47CA48E-C168-8F54-51B7-EC49FA47BC76}"/>
              </a:ext>
            </a:extLst>
          </p:cNvPr>
          <p:cNvSpPr/>
          <p:nvPr/>
        </p:nvSpPr>
        <p:spPr>
          <a:xfrm>
            <a:off x="6453051" y="5773783"/>
            <a:ext cx="4772298" cy="16546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4562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BACF2-7BCE-66F2-7979-258161D33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D5809-4C0A-2FCC-BFF8-5812DB51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9"/>
            <a:ext cx="10863649" cy="1325563"/>
          </a:xfrm>
        </p:spPr>
        <p:txBody>
          <a:bodyPr>
            <a:normAutofit/>
          </a:bodyPr>
          <a:lstStyle/>
          <a:p>
            <a:r>
              <a:rPr lang="fr-FR" dirty="0"/>
              <a:t>ACG : Pronostic et aggravations sous traitement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BBFAE9-CCB0-E53E-7D2C-2E4361214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223" y="153303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Les séquelles visuelles font  en grande partie la gravité de l’ACG</a:t>
            </a:r>
          </a:p>
          <a:p>
            <a:r>
              <a:rPr lang="fr-FR" sz="2400" dirty="0"/>
              <a:t>Diminution des séquelles visuelles dans un ou 2 yeux depuis la </a:t>
            </a:r>
            <a:r>
              <a:rPr lang="fr-FR" sz="2400" b="1" dirty="0"/>
              <a:t>CTC</a:t>
            </a:r>
            <a:r>
              <a:rPr lang="fr-FR" sz="2400" dirty="0"/>
              <a:t>  : 10-20% dans la littérature , semblent non affectées par le mode d’adm (oral ou IV) </a:t>
            </a:r>
            <a:r>
              <a:rPr lang="fr-FR" sz="2400" baseline="30000" dirty="0"/>
              <a:t>1</a:t>
            </a:r>
          </a:p>
          <a:p>
            <a:r>
              <a:rPr lang="en-US" sz="2400" dirty="0"/>
              <a:t>Etude sur 282 patients , </a:t>
            </a:r>
            <a:r>
              <a:rPr lang="fr-FR" sz="2400" dirty="0"/>
              <a:t>séquelles  visuelles (17%) </a:t>
            </a:r>
            <a:r>
              <a:rPr lang="fr-FR" sz="2400" b="1" dirty="0"/>
              <a:t>plus importantes en cas de traitement tardif</a:t>
            </a:r>
            <a:r>
              <a:rPr lang="fr-FR" sz="2400" dirty="0"/>
              <a:t>, mais aussi </a:t>
            </a:r>
            <a:r>
              <a:rPr lang="en-US" sz="2400" dirty="0"/>
              <a:t>sous TT chez 6 patients (2%)  sans </a:t>
            </a:r>
            <a:r>
              <a:rPr lang="en-US" sz="2400" dirty="0" err="1"/>
              <a:t>atteinte</a:t>
            </a:r>
            <a:r>
              <a:rPr lang="en-US" sz="2400" dirty="0"/>
              <a:t> </a:t>
            </a:r>
            <a:r>
              <a:rPr lang="en-US" sz="2400" dirty="0" err="1"/>
              <a:t>initiale</a:t>
            </a:r>
            <a:r>
              <a:rPr lang="en-US" sz="2400" dirty="0"/>
              <a:t> </a:t>
            </a:r>
            <a:r>
              <a:rPr lang="fr-FR" sz="1600" i="1" dirty="0"/>
              <a:t>(</a:t>
            </a:r>
            <a:r>
              <a:rPr lang="en-US" sz="1600" i="1" dirty="0"/>
              <a:t>Hemmig AK, et al.)</a:t>
            </a:r>
            <a:r>
              <a:rPr lang="en-US" sz="2400" baseline="30000" dirty="0"/>
              <a:t>2</a:t>
            </a:r>
            <a:r>
              <a:rPr lang="en-US" sz="1600" dirty="0"/>
              <a:t> </a:t>
            </a:r>
          </a:p>
          <a:p>
            <a:r>
              <a:rPr lang="en-US" sz="2400" dirty="0"/>
              <a:t>Etude  prospective </a:t>
            </a:r>
            <a:r>
              <a:rPr lang="en-US" sz="2400" dirty="0" err="1"/>
              <a:t>multicentrique</a:t>
            </a:r>
            <a:r>
              <a:rPr lang="en-US" sz="2400" dirty="0"/>
              <a:t>, 34 patients BAT positive </a:t>
            </a:r>
            <a:r>
              <a:rPr lang="en-US" sz="1600" i="1" dirty="0"/>
              <a:t>(Danesh Meyer et col)</a:t>
            </a:r>
            <a:r>
              <a:rPr lang="en-US" sz="2400" dirty="0"/>
              <a:t>, MPX 1g/j </a:t>
            </a:r>
            <a:r>
              <a:rPr lang="en-US" sz="2400" dirty="0" err="1"/>
              <a:t>pdt</a:t>
            </a:r>
            <a:r>
              <a:rPr lang="en-US" sz="2400" dirty="0"/>
              <a:t> 3j. et pred. P.O. 60-80 mg/j. Aggravation </a:t>
            </a:r>
            <a:r>
              <a:rPr lang="en-US" sz="2400" dirty="0" err="1"/>
              <a:t>visuelle</a:t>
            </a:r>
            <a:r>
              <a:rPr lang="fr-FR" sz="2400" dirty="0"/>
              <a:t> 27.5 %  yeux déjà atteints (40) dans la première semaine   et atteinte visuelle (10,7%) dans 3/28 yeux non atteints au bout d’une  journée</a:t>
            </a:r>
            <a:r>
              <a:rPr lang="fr-FR" sz="2400" baseline="30000" dirty="0"/>
              <a:t>3</a:t>
            </a:r>
          </a:p>
          <a:p>
            <a:r>
              <a:rPr lang="fr-FR" sz="2400" dirty="0"/>
              <a:t>Etude prospective  de 91 patients  avec ACG  et atteinte </a:t>
            </a:r>
            <a:r>
              <a:rPr lang="fr-FR" sz="2600" dirty="0"/>
              <a:t>visuelle </a:t>
            </a:r>
            <a:r>
              <a:rPr lang="fr-FR" sz="1600" dirty="0"/>
              <a:t>(</a:t>
            </a:r>
            <a:r>
              <a:rPr lang="fr-FR" sz="1600" i="1" dirty="0" err="1"/>
              <a:t>Hayreh</a:t>
            </a:r>
            <a:r>
              <a:rPr lang="fr-FR" sz="1600" i="1" dirty="0"/>
              <a:t> et Zimmerman</a:t>
            </a:r>
            <a:r>
              <a:rPr lang="fr-FR" sz="1600" dirty="0"/>
              <a:t>) </a:t>
            </a:r>
            <a:r>
              <a:rPr lang="fr-FR" sz="2400" dirty="0"/>
              <a:t>: aggravation dans 1 ou 2 yeux  chez 9  patients  (13%) dans les 5 premiers jours de  TT </a:t>
            </a:r>
            <a:r>
              <a:rPr lang="fr-FR" sz="2400" baseline="30000" dirty="0"/>
              <a:t>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D801083-70BF-F4FA-FD4C-503421BD1844}"/>
              </a:ext>
            </a:extLst>
          </p:cNvPr>
          <p:cNvSpPr txBox="1"/>
          <p:nvPr/>
        </p:nvSpPr>
        <p:spPr>
          <a:xfrm>
            <a:off x="505916" y="6308205"/>
            <a:ext cx="10863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200" b="0" i="1" u="none" strike="noStrike" baseline="0" dirty="0">
                <a:solidFill>
                  <a:srgbClr val="000000"/>
                </a:solidFill>
              </a:rPr>
              <a:t>1- </a:t>
            </a:r>
            <a:r>
              <a:rPr lang="fr-FR" sz="1200" b="0" i="1" u="none" strike="noStrike" baseline="0" dirty="0" err="1">
                <a:solidFill>
                  <a:srgbClr val="000000"/>
                </a:solidFill>
              </a:rPr>
              <a:t>Rheumatology</a:t>
            </a:r>
            <a:r>
              <a:rPr lang="fr-FR" sz="1200" b="0" i="1" u="none" strike="noStrike" baseline="0" dirty="0">
                <a:solidFill>
                  <a:srgbClr val="000000"/>
                </a:solidFill>
              </a:rPr>
              <a:t>, 2025, </a:t>
            </a:r>
            <a:r>
              <a:rPr lang="fr-FR" sz="1200" i="1" u="none" strike="noStrike" baseline="0" dirty="0">
                <a:solidFill>
                  <a:srgbClr val="000000"/>
                </a:solidFill>
              </a:rPr>
              <a:t>64</a:t>
            </a:r>
            <a:r>
              <a:rPr lang="fr-FR" sz="1200" b="0" i="1" u="none" strike="noStrike" baseline="0" dirty="0">
                <a:solidFill>
                  <a:srgbClr val="000000"/>
                </a:solidFill>
              </a:rPr>
              <a:t>, 2083–2090 2-</a:t>
            </a:r>
            <a:r>
              <a:rPr lang="en-US" sz="1200" i="1" dirty="0"/>
              <a:t> RMD Open 2023;9:e002866. 3-</a:t>
            </a:r>
            <a:r>
              <a:rPr lang="fr-FR" sz="1200" i="1" dirty="0"/>
              <a:t> </a:t>
            </a:r>
            <a:r>
              <a:rPr lang="fr-FR" sz="1200" i="1" dirty="0" err="1"/>
              <a:t>Ophthalmology</a:t>
            </a:r>
            <a:r>
              <a:rPr lang="fr-FR" sz="1200" i="1" dirty="0"/>
              <a:t> 2005;112:1098–1103 4-</a:t>
            </a:r>
            <a:r>
              <a:rPr lang="fr-FR" i="1" dirty="0"/>
              <a:t> </a:t>
            </a:r>
            <a:r>
              <a:rPr lang="fr-FR" sz="1200" i="1" dirty="0" err="1"/>
              <a:t>Ophthalmology</a:t>
            </a:r>
            <a:r>
              <a:rPr lang="fr-FR" sz="1200" i="1" dirty="0"/>
              <a:t> 2003;110:1204 –15.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574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80CD67-D1C6-6270-8EEB-853FC83ED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Plusieurs points dans cette observation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0463AB-A499-B0ED-BA0C-A1CAA29F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836"/>
            <a:ext cx="11024286" cy="4351338"/>
          </a:xfrm>
        </p:spPr>
        <p:txBody>
          <a:bodyPr/>
          <a:lstStyle/>
          <a:p>
            <a:r>
              <a:rPr lang="fr-FR" dirty="0"/>
              <a:t>1- Penser à la PAMM dans les fluctuations de l’acuité visuelle (les TVMT) 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2- Penser à l’ACG  devant une PAMM chez le sujet âgé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3- Il existe des aggravations sous (malgré le)  traitement dans l’ACG  : 	URGENCE ++++, mais pas de traitement  en cas de de PAMM qui évolue vers l’atrophie , surtout si FDR vasculaires sous jacents</a:t>
            </a:r>
          </a:p>
        </p:txBody>
      </p:sp>
    </p:spTree>
    <p:extLst>
      <p:ext uri="{BB962C8B-B14F-4D97-AF65-F5344CB8AC3E}">
        <p14:creationId xmlns:p14="http://schemas.microsoft.com/office/powerpoint/2010/main" val="139237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13A179-FD0D-02F0-9FAD-A94318E97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Conclusion(s)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CFA373-5BEA-70CC-6EC1-917E58903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065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1- Pour ne pas  manquer une PAMM devant une fluctuation de l’AV ou un TVT il faut faire un OCT rétinien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2- Devant une PAMM isolée en OCT , ne pas oublier  de rechercher  l’Artérite à Cellules Géantes: IRM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3- La maladie de Horton est une urgence thérapeutique . La précocité du traitement  corticoïde / 1</a:t>
            </a:r>
            <a:r>
              <a:rPr lang="fr-FR" baseline="30000" dirty="0"/>
              <a:t>ers</a:t>
            </a:r>
            <a:r>
              <a:rPr lang="fr-FR" dirty="0"/>
              <a:t> symptômes, diminue (mais n’évite pas)  le risque d’aggravation et de séquelles visuelles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373BA8-1AA3-3AA3-C073-E944FD643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0134" y="100145"/>
            <a:ext cx="1900714" cy="18555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3E84738-97A4-A75C-A759-5FDA6FB33CD4}"/>
              </a:ext>
            </a:extLst>
          </p:cNvPr>
          <p:cNvSpPr txBox="1"/>
          <p:nvPr/>
        </p:nvSpPr>
        <p:spPr>
          <a:xfrm>
            <a:off x="3889718" y="6308205"/>
            <a:ext cx="61104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 err="1"/>
              <a:t>Dinkin</a:t>
            </a:r>
            <a:r>
              <a:rPr lang="fr-FR" sz="1200" i="1" dirty="0"/>
              <a:t> M, Johnson E,</a:t>
            </a:r>
            <a:r>
              <a:rPr lang="en-US" sz="1200" b="0" i="1" u="none" strike="noStrike" baseline="0" dirty="0">
                <a:solidFill>
                  <a:srgbClr val="131413"/>
                </a:solidFill>
              </a:rPr>
              <a:t>Curr Treat Options Neurol (2021) 23:6</a:t>
            </a:r>
            <a:endParaRPr lang="fr-FR" sz="1200" i="1" dirty="0"/>
          </a:p>
        </p:txBody>
      </p:sp>
    </p:spTree>
    <p:extLst>
      <p:ext uri="{BB962C8B-B14F-4D97-AF65-F5344CB8AC3E}">
        <p14:creationId xmlns:p14="http://schemas.microsoft.com/office/powerpoint/2010/main" val="64515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8C5924-032F-CB07-B210-1DBD48024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Prise en charge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8B2F67-5B9E-4433-B594-71B8041F1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u="sng" dirty="0"/>
              <a:t>Aux urgences </a:t>
            </a:r>
          </a:p>
          <a:p>
            <a:r>
              <a:rPr lang="fr-FR" sz="2400" dirty="0"/>
              <a:t>AV OD 0,5  et OG 1,0</a:t>
            </a:r>
          </a:p>
          <a:p>
            <a:r>
              <a:rPr lang="fr-FR" sz="2400" dirty="0"/>
              <a:t>Papilles nettes et normo colorées</a:t>
            </a:r>
          </a:p>
          <a:p>
            <a:r>
              <a:rPr lang="fr-FR" sz="2400" dirty="0"/>
              <a:t>CRP au doigt :2, hyperesthésie du cuir chevelu et hémiface droite </a:t>
            </a:r>
          </a:p>
          <a:p>
            <a:r>
              <a:rPr lang="fr-FR" sz="2400" dirty="0"/>
              <a:t>Avis médecine interne : suspicion d’ACG / hospitalisation et TT par 250 mg de MPX</a:t>
            </a:r>
          </a:p>
          <a:p>
            <a:r>
              <a:rPr lang="fr-FR" sz="2400" dirty="0"/>
              <a:t> Dans la soirée : CRP 26,7 mg/l, Leuco 13,28 et 394 000 plaquettes  </a:t>
            </a:r>
          </a:p>
          <a:p>
            <a:r>
              <a:rPr lang="fr-FR" sz="2400" dirty="0"/>
              <a:t>Diagnostic d’ Artérite à Cellules Géantes  évoqué et confirmé par IRM</a:t>
            </a:r>
          </a:p>
          <a:p>
            <a:pPr marL="0" indent="0">
              <a:buNone/>
            </a:pPr>
            <a:endParaRPr lang="fr-FR" sz="2000" dirty="0"/>
          </a:p>
          <a:p>
            <a:r>
              <a:rPr lang="fr-FR" u="sng" dirty="0"/>
              <a:t>Consultation le lendemain </a:t>
            </a:r>
          </a:p>
          <a:p>
            <a:pPr lvl="1"/>
            <a:r>
              <a:rPr lang="fr-FR" dirty="0"/>
              <a:t>AV OD : 0,8  P2 et OG 1,0 P2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2165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E911D7-01AD-201E-3E14-C14C5F94B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Aux urgences: transfert IRM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1C20FA3-87FE-483C-68B3-93904271A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Tout trouble visuel récent : IRM dans le même jour après avis OPH et neuro de garde </a:t>
            </a:r>
          </a:p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Protocole FOR </a:t>
            </a:r>
            <a:r>
              <a:rPr lang="fr-FR" dirty="0"/>
              <a:t>:   IRM d’emblée , traitement/corticoïdes  institué d’emblée , EDC le lendemain et </a:t>
            </a:r>
            <a:r>
              <a:rPr lang="fr-FR" dirty="0" err="1"/>
              <a:t>angio</a:t>
            </a:r>
            <a:r>
              <a:rPr lang="fr-FR" dirty="0"/>
              <a:t> CT cervico thoraco </a:t>
            </a:r>
            <a:r>
              <a:rPr lang="fr-FR" dirty="0" err="1"/>
              <a:t>abdomino</a:t>
            </a:r>
            <a:r>
              <a:rPr lang="fr-FR" dirty="0"/>
              <a:t> pelvien</a:t>
            </a:r>
          </a:p>
          <a:p>
            <a:pPr marL="0" indent="0">
              <a:buNone/>
            </a:pPr>
            <a:r>
              <a:rPr lang="fr-FR" dirty="0"/>
              <a:t>En cas de  suspicion artérite </a:t>
            </a:r>
            <a:r>
              <a:rPr lang="fr-FR" dirty="0" err="1"/>
              <a:t>giganto</a:t>
            </a:r>
            <a:r>
              <a:rPr lang="fr-FR" dirty="0"/>
              <a:t> cellulaire :  protocole AVC (diff, flair, SWI, TOF, </a:t>
            </a:r>
            <a:r>
              <a:rPr lang="fr-FR" dirty="0" err="1"/>
              <a:t>angio</a:t>
            </a:r>
            <a:r>
              <a:rPr lang="fr-FR" dirty="0"/>
              <a:t> TSA) et imagerie de la paroi (black </a:t>
            </a:r>
            <a:r>
              <a:rPr lang="fr-FR" dirty="0" err="1"/>
              <a:t>blood</a:t>
            </a:r>
            <a:r>
              <a:rPr lang="fr-FR" dirty="0"/>
              <a:t>) 3DT1 MSDE, et coupes coronales T2 sur les NO 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8946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4C66E0-4879-62D7-D0C7-601596049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IRM VASCULAIRE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0C395E-8379-DE62-7521-6AC97F19E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628" y="2120631"/>
            <a:ext cx="11353801" cy="366732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3T préférable</a:t>
            </a:r>
          </a:p>
          <a:p>
            <a:r>
              <a:rPr lang="fr-FR" dirty="0"/>
              <a:t>Acquisition 3D, voxel 0.5  iso</a:t>
            </a:r>
          </a:p>
          <a:p>
            <a:r>
              <a:rPr lang="fr-FR" b="1" dirty="0">
                <a:solidFill>
                  <a:srgbClr val="FF0000"/>
                </a:solidFill>
              </a:rPr>
              <a:t>Lumière</a:t>
            </a:r>
            <a:r>
              <a:rPr lang="fr-FR" dirty="0"/>
              <a:t> : ARM TOF et </a:t>
            </a:r>
            <a:r>
              <a:rPr lang="fr-FR" dirty="0" err="1"/>
              <a:t>angio</a:t>
            </a:r>
            <a:r>
              <a:rPr lang="fr-FR" dirty="0"/>
              <a:t> MR injectée </a:t>
            </a:r>
          </a:p>
          <a:p>
            <a:r>
              <a:rPr lang="fr-FR" b="1" dirty="0">
                <a:solidFill>
                  <a:srgbClr val="FF0000"/>
                </a:solidFill>
              </a:rPr>
              <a:t>Paroi</a:t>
            </a:r>
            <a:r>
              <a:rPr lang="fr-FR" dirty="0"/>
              <a:t>:T1 « sang noir » écho de spin  sans et avec IV, T2 sang noir écho de spin, 3DT1 MSDE(annule les flux lents veineux)</a:t>
            </a:r>
          </a:p>
          <a:p>
            <a:r>
              <a:rPr lang="fr-FR" dirty="0"/>
              <a:t>Permet de différencier les lésions d’athérome (épaississement excentré rehaussé) et les lésions de vascularite(épaississement concentrique rehaussé)</a:t>
            </a:r>
          </a:p>
        </p:txBody>
      </p:sp>
    </p:spTree>
    <p:extLst>
      <p:ext uri="{BB962C8B-B14F-4D97-AF65-F5344CB8AC3E}">
        <p14:creationId xmlns:p14="http://schemas.microsoft.com/office/powerpoint/2010/main" val="4134285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0F9F0F-AE5E-4ED1-A94B-1FD48AC6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 d’AIC, pas de papillite, mais l’image orbitaire en  FLAIR évoque le diagnostic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64F604C-9157-4A90-BF8F-2E3A26DD63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4" t="22801" r="31302" b="38868"/>
          <a:stretch/>
        </p:blipFill>
        <p:spPr>
          <a:xfrm>
            <a:off x="1385336" y="2221246"/>
            <a:ext cx="2437091" cy="1667897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B53C11F-75BB-40FA-A07F-5CFC47D926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 t="14593" r="7634" b="18055"/>
          <a:stretch/>
        </p:blipFill>
        <p:spPr>
          <a:xfrm>
            <a:off x="4277011" y="1807215"/>
            <a:ext cx="3637978" cy="29069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746B2DA-D320-4A21-B771-9220AC1477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2" t="37368" r="15878" b="31560"/>
          <a:stretch/>
        </p:blipFill>
        <p:spPr>
          <a:xfrm>
            <a:off x="3877369" y="4780245"/>
            <a:ext cx="4261969" cy="197461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DE591E1-0DE8-42BA-BECF-3D331D9E37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6" t="12131" r="17526" b="10557"/>
          <a:stretch/>
        </p:blipFill>
        <p:spPr>
          <a:xfrm>
            <a:off x="8253927" y="1914885"/>
            <a:ext cx="2322503" cy="264116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16D023B-EAB1-4710-A78A-B21942493CD8}"/>
              </a:ext>
            </a:extLst>
          </p:cNvPr>
          <p:cNvSpPr txBox="1"/>
          <p:nvPr/>
        </p:nvSpPr>
        <p:spPr>
          <a:xfrm>
            <a:off x="8708385" y="4831015"/>
            <a:ext cx="2252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Pas d’hyper signal diffusion des papilles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C198D47-A5F3-4F6B-96AF-1E286B826AA6}"/>
              </a:ext>
            </a:extLst>
          </p:cNvPr>
          <p:cNvSpPr txBox="1"/>
          <p:nvPr/>
        </p:nvSpPr>
        <p:spPr>
          <a:xfrm>
            <a:off x="930098" y="3999028"/>
            <a:ext cx="2731426" cy="1491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Pas de signe d’œdème papillaire</a:t>
            </a:r>
          </a:p>
          <a:p>
            <a:r>
              <a:rPr lang="fr-FR" dirty="0"/>
              <a:t>Infiltration péri optique et orbitaire intra conique bilatérale  </a:t>
            </a:r>
          </a:p>
        </p:txBody>
      </p:sp>
    </p:spTree>
    <p:extLst>
      <p:ext uri="{BB962C8B-B14F-4D97-AF65-F5344CB8AC3E}">
        <p14:creationId xmlns:p14="http://schemas.microsoft.com/office/powerpoint/2010/main" val="3218414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B2A6CC7-4A6E-43E1-A280-C35D2F215E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64" t="12277" r="27912" b="39469"/>
          <a:stretch/>
        </p:blipFill>
        <p:spPr>
          <a:xfrm>
            <a:off x="807867" y="967667"/>
            <a:ext cx="5086905" cy="328473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EEF759D-781A-41D4-B0B9-03D9E6673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932" t="6309" r="34830" b="11093"/>
          <a:stretch/>
        </p:blipFill>
        <p:spPr>
          <a:xfrm>
            <a:off x="6232124" y="790113"/>
            <a:ext cx="3808521" cy="421689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45A736B-DD5E-99A1-178F-F5E2C84871DE}"/>
              </a:ext>
            </a:extLst>
          </p:cNvPr>
          <p:cNvSpPr txBox="1"/>
          <p:nvPr/>
        </p:nvSpPr>
        <p:spPr>
          <a:xfrm>
            <a:off x="272374" y="4445540"/>
            <a:ext cx="5959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Infiltration de la graisse péri optique et rétro sclérale en FLAIR , pas de lésion en diffusion </a:t>
            </a:r>
          </a:p>
        </p:txBody>
      </p:sp>
    </p:spTree>
    <p:extLst>
      <p:ext uri="{BB962C8B-B14F-4D97-AF65-F5344CB8AC3E}">
        <p14:creationId xmlns:p14="http://schemas.microsoft.com/office/powerpoint/2010/main" val="2962083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C49AEA-15D4-4DAB-A71A-428EAFE0C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965" y="136187"/>
            <a:ext cx="10483388" cy="953311"/>
          </a:xfrm>
        </p:spPr>
        <p:txBody>
          <a:bodyPr>
            <a:normAutofit fontScale="90000"/>
          </a:bodyPr>
          <a:lstStyle/>
          <a:p>
            <a:r>
              <a:rPr lang="fr-FR" dirty="0"/>
              <a:t>Signes </a:t>
            </a:r>
            <a:r>
              <a:rPr lang="fr-FR" dirty="0" err="1"/>
              <a:t>oculo</a:t>
            </a:r>
            <a:r>
              <a:rPr lang="fr-FR" dirty="0"/>
              <a:t> orbitaires </a:t>
            </a:r>
            <a:r>
              <a:rPr lang="fr-FR" dirty="0">
                <a:solidFill>
                  <a:srgbClr val="FF0000"/>
                </a:solidFill>
              </a:rPr>
              <a:t>bilatéraux , malgré signes cliniques à droite seulement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093BBFF-2481-459A-BD46-A4C8D80CA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8" t="27220" r="33134" b="2342"/>
          <a:stretch/>
        </p:blipFill>
        <p:spPr>
          <a:xfrm>
            <a:off x="838200" y="1397338"/>
            <a:ext cx="2827883" cy="1961436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322AA90-E6B8-4787-A0F5-022EC1D24461}"/>
              </a:ext>
            </a:extLst>
          </p:cNvPr>
          <p:cNvSpPr txBox="1"/>
          <p:nvPr/>
        </p:nvSpPr>
        <p:spPr>
          <a:xfrm>
            <a:off x="871231" y="5413305"/>
            <a:ext cx="6648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Infiltration  de la graisse péri optique bilatérale , épaississement et rehaussement des parois des </a:t>
            </a:r>
            <a:r>
              <a:rPr lang="fr-FR" b="1" dirty="0">
                <a:solidFill>
                  <a:srgbClr val="FF0000"/>
                </a:solidFill>
              </a:rPr>
              <a:t>artères </a:t>
            </a:r>
            <a:r>
              <a:rPr lang="fr-FR" b="1" dirty="0" err="1">
                <a:solidFill>
                  <a:srgbClr val="FF0000"/>
                </a:solidFill>
              </a:rPr>
              <a:t>ophtalmiques,et</a:t>
            </a:r>
            <a:r>
              <a:rPr lang="fr-FR" b="1" dirty="0">
                <a:solidFill>
                  <a:srgbClr val="FF0000"/>
                </a:solidFill>
              </a:rPr>
              <a:t>  artères courtes ciliaires postérieures</a:t>
            </a:r>
          </a:p>
          <a:p>
            <a:endParaRPr lang="fr-FR" dirty="0"/>
          </a:p>
        </p:txBody>
      </p:sp>
      <p:sp>
        <p:nvSpPr>
          <p:cNvPr id="7" name="Étoile : 5 branches 6">
            <a:extLst>
              <a:ext uri="{FF2B5EF4-FFF2-40B4-BE49-F238E27FC236}">
                <a16:creationId xmlns:a16="http://schemas.microsoft.com/office/drawing/2014/main" id="{3B77D94A-7C20-4C0E-A4DD-DF3BEE3BB273}"/>
              </a:ext>
            </a:extLst>
          </p:cNvPr>
          <p:cNvSpPr/>
          <p:nvPr/>
        </p:nvSpPr>
        <p:spPr>
          <a:xfrm>
            <a:off x="7134980" y="3808520"/>
            <a:ext cx="268997" cy="14177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A0AAD5-C7AC-499C-9FFF-235587E6EA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90" t="6017" r="6874" b="12473"/>
          <a:stretch/>
        </p:blipFill>
        <p:spPr>
          <a:xfrm>
            <a:off x="6506976" y="1657764"/>
            <a:ext cx="4846824" cy="27490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0FED55F-62D8-4443-9BE1-D6A06A5D4B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515" t="30926" r="35339" b="13907"/>
          <a:stretch/>
        </p:blipFill>
        <p:spPr>
          <a:xfrm>
            <a:off x="7640816" y="4428820"/>
            <a:ext cx="2958930" cy="189156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D24EABE-1273-4D0B-BB92-361D9625F5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948" t="24463" r="18227" b="30511"/>
          <a:stretch/>
        </p:blipFill>
        <p:spPr>
          <a:xfrm>
            <a:off x="683965" y="3502292"/>
            <a:ext cx="3746376" cy="185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80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3FD0B2-7E37-4764-8BD8-788D3FACC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Signes de vascularite </a:t>
            </a:r>
            <a:r>
              <a:rPr lang="fr-FR" dirty="0" err="1"/>
              <a:t>oph</a:t>
            </a:r>
            <a:r>
              <a:rPr lang="fr-FR" dirty="0"/>
              <a:t> et rehaussement des branches de la carotide externe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67C072F-A4E5-485B-A1BB-7460FE8A27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2" t="35698" r="23730" b="16682"/>
          <a:stretch/>
        </p:blipFill>
        <p:spPr>
          <a:xfrm>
            <a:off x="879081" y="1852347"/>
            <a:ext cx="2111361" cy="2072117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AA88A43-9F1E-4B0C-B763-9846D5777990}"/>
              </a:ext>
            </a:extLst>
          </p:cNvPr>
          <p:cNvSpPr txBox="1"/>
          <p:nvPr/>
        </p:nvSpPr>
        <p:spPr>
          <a:xfrm>
            <a:off x="325733" y="4053915"/>
            <a:ext cx="2111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Artère temporale rameau superficiel à  droite  , sagittale oblique  T1  black </a:t>
            </a:r>
            <a:r>
              <a:rPr lang="fr-FR" dirty="0" err="1"/>
              <a:t>blood</a:t>
            </a:r>
            <a:r>
              <a:rPr lang="fr-FR" dirty="0"/>
              <a:t> injectée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7628CCFC-31A2-47E5-8F7F-20181DFB2996}"/>
              </a:ext>
            </a:extLst>
          </p:cNvPr>
          <p:cNvSpPr/>
          <p:nvPr/>
        </p:nvSpPr>
        <p:spPr>
          <a:xfrm>
            <a:off x="941872" y="2707879"/>
            <a:ext cx="341427" cy="213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244C902-E621-4E45-BD1F-B396AA3A82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" t="630" r="8852" b="35336"/>
          <a:stretch/>
        </p:blipFill>
        <p:spPr>
          <a:xfrm>
            <a:off x="3159193" y="1852347"/>
            <a:ext cx="4764298" cy="350971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A9E92E4-EC61-4409-BFD7-E371ABD8DCC6}"/>
              </a:ext>
            </a:extLst>
          </p:cNvPr>
          <p:cNvSpPr txBox="1"/>
          <p:nvPr/>
        </p:nvSpPr>
        <p:spPr>
          <a:xfrm>
            <a:off x="3159194" y="5400063"/>
            <a:ext cx="4014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Infiltration péri optique, autour des artères  ophtalmiques  dont la paroi est épaissie et rehaussée à l’apex et sur tout son trajet </a:t>
            </a:r>
          </a:p>
        </p:txBody>
      </p:sp>
      <p:cxnSp>
        <p:nvCxnSpPr>
          <p:cNvPr id="12" name="Connecteur : en angle 11">
            <a:extLst>
              <a:ext uri="{FF2B5EF4-FFF2-40B4-BE49-F238E27FC236}">
                <a16:creationId xmlns:a16="http://schemas.microsoft.com/office/drawing/2014/main" id="{9F9AEE98-8224-46E9-8F42-536A79F4B23E}"/>
              </a:ext>
            </a:extLst>
          </p:cNvPr>
          <p:cNvCxnSpPr>
            <a:cxnSpLocks/>
          </p:cNvCxnSpPr>
          <p:nvPr/>
        </p:nvCxnSpPr>
        <p:spPr>
          <a:xfrm>
            <a:off x="4081442" y="3332850"/>
            <a:ext cx="623990" cy="1923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E6B264AF-24AC-46E5-88A2-038F18A389D4}"/>
              </a:ext>
            </a:extLst>
          </p:cNvPr>
          <p:cNvSpPr/>
          <p:nvPr/>
        </p:nvSpPr>
        <p:spPr>
          <a:xfrm flipV="1">
            <a:off x="5655152" y="3260245"/>
            <a:ext cx="514105" cy="1923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78A4CB07-0E49-470E-9C2C-5BFDE31B87B9}"/>
              </a:ext>
            </a:extLst>
          </p:cNvPr>
          <p:cNvSpPr/>
          <p:nvPr/>
        </p:nvSpPr>
        <p:spPr>
          <a:xfrm>
            <a:off x="6392951" y="2606550"/>
            <a:ext cx="141281" cy="3151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4D483AC9-5320-4FCD-8F5C-8324840CAD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8" t="21813" r="19963" b="42146"/>
          <a:stretch/>
        </p:blipFill>
        <p:spPr>
          <a:xfrm>
            <a:off x="7958812" y="1829160"/>
            <a:ext cx="3493382" cy="2031569"/>
          </a:xfrm>
          <a:prstGeom prst="rect">
            <a:avLst/>
          </a:prstGeom>
        </p:spPr>
      </p:pic>
      <p:sp>
        <p:nvSpPr>
          <p:cNvPr id="18" name="Étoile : 5 branches 17">
            <a:extLst>
              <a:ext uri="{FF2B5EF4-FFF2-40B4-BE49-F238E27FC236}">
                <a16:creationId xmlns:a16="http://schemas.microsoft.com/office/drawing/2014/main" id="{C4B21A90-506C-4921-889E-6D06D4DFD0A2}"/>
              </a:ext>
            </a:extLst>
          </p:cNvPr>
          <p:cNvSpPr/>
          <p:nvPr/>
        </p:nvSpPr>
        <p:spPr>
          <a:xfrm>
            <a:off x="8082433" y="2960517"/>
            <a:ext cx="239392" cy="20897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583785DE-1102-44B7-9BEF-B69571353BA8}"/>
              </a:ext>
            </a:extLst>
          </p:cNvPr>
          <p:cNvCxnSpPr>
            <a:cxnSpLocks/>
          </p:cNvCxnSpPr>
          <p:nvPr/>
        </p:nvCxnSpPr>
        <p:spPr>
          <a:xfrm>
            <a:off x="10419450" y="3065006"/>
            <a:ext cx="35321" cy="267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26F6D0B2-FF55-4FC9-BF49-15B72B6C9F44}"/>
              </a:ext>
            </a:extLst>
          </p:cNvPr>
          <p:cNvSpPr txBox="1"/>
          <p:nvPr/>
        </p:nvSpPr>
        <p:spPr>
          <a:xfrm>
            <a:off x="7441660" y="5926929"/>
            <a:ext cx="4533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Infiltration des artères ophtalmiques , épaississement de la paroi ATS D (étoile) et gauche (flèche)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1082B6-F076-4044-B22E-F7348BD878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02" t="14364" r="25654" b="25757"/>
          <a:stretch/>
        </p:blipFill>
        <p:spPr>
          <a:xfrm>
            <a:off x="8116190" y="3868901"/>
            <a:ext cx="2963614" cy="2058028"/>
          </a:xfrm>
          <a:prstGeom prst="rect">
            <a:avLst/>
          </a:prstGeom>
        </p:spPr>
      </p:pic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B29E58A-4127-4840-056C-C0F8C06B1A2F}"/>
              </a:ext>
            </a:extLst>
          </p:cNvPr>
          <p:cNvSpPr/>
          <p:nvPr/>
        </p:nvSpPr>
        <p:spPr>
          <a:xfrm>
            <a:off x="10583693" y="4504377"/>
            <a:ext cx="496111" cy="1548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966262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79834ADB-8835-47AC-8E90-0CFAE2310A78}"/>
</file>

<file path=customXml/itemProps2.xml><?xml version="1.0" encoding="utf-8"?>
<ds:datastoreItem xmlns:ds="http://schemas.openxmlformats.org/officeDocument/2006/customXml" ds:itemID="{87379075-F7A7-4E49-AEC9-63E994C8513A}"/>
</file>

<file path=customXml/itemProps3.xml><?xml version="1.0" encoding="utf-8"?>
<ds:datastoreItem xmlns:ds="http://schemas.openxmlformats.org/officeDocument/2006/customXml" ds:itemID="{B44EF10E-2246-44A3-B403-2D86D7B946FC}"/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1715</Words>
  <Application>Microsoft Office PowerPoint</Application>
  <PresentationFormat>Grand écran</PresentationFormat>
  <Paragraphs>137</Paragraphs>
  <Slides>25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CHHEM P+ Caecilia LT Std</vt:lpstr>
      <vt:lpstr>Thème Office</vt:lpstr>
      <vt:lpstr>Une baisse d’acuité visuelle fluctuante</vt:lpstr>
      <vt:lpstr>Mr D.  Michel, 84 a </vt:lpstr>
      <vt:lpstr>Prise en charge</vt:lpstr>
      <vt:lpstr>Aux urgences: transfert IRM</vt:lpstr>
      <vt:lpstr>IRM VASCULAIRE</vt:lpstr>
      <vt:lpstr>Pas d’AIC, pas de papillite, mais l’image orbitaire en  FLAIR évoque le diagnostic </vt:lpstr>
      <vt:lpstr>Présentation PowerPoint</vt:lpstr>
      <vt:lpstr>Signes oculo orbitaires bilatéraux , malgré signes cliniques à droite seulement</vt:lpstr>
      <vt:lpstr>Signes de vascularite oph et rehaussement des branches de la carotide externe</vt:lpstr>
      <vt:lpstr>Présentation PowerPoint</vt:lpstr>
      <vt:lpstr>Valeur des reconstructions multiplanaires</vt:lpstr>
      <vt:lpstr>Épaississement pariétal des artères issues de la CE</vt:lpstr>
      <vt:lpstr>Visualiser toutes les branches de la carotide externe de façon bilatérale</vt:lpstr>
      <vt:lpstr>ECHO DOPPLER ATS , axillaires, vertébrales épaississement de la paroi/compressibilité diminuée  </vt:lpstr>
      <vt:lpstr>Présentation PowerPoint</vt:lpstr>
      <vt:lpstr>Présentation PowerPoint</vt:lpstr>
      <vt:lpstr>Evolution sous traitement </vt:lpstr>
      <vt:lpstr>Diagnostic d’ACG : pas de biopsie  d’artère temporale nécessaire</vt:lpstr>
      <vt:lpstr>PAMM et fluctuations visuelles</vt:lpstr>
      <vt:lpstr>PAMM et fluctuations visuelles</vt:lpstr>
      <vt:lpstr>Présentation PowerPoint</vt:lpstr>
      <vt:lpstr>Présentation PowerPoint</vt:lpstr>
      <vt:lpstr>ACG : Pronostic et aggravations sous traitement </vt:lpstr>
      <vt:lpstr>Plusieurs points dans cette observation :</vt:lpstr>
      <vt:lpstr>Conclusion(s)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Patricia Koskas</dc:creator>
  <cp:lastModifiedBy>Patricia Koskas</cp:lastModifiedBy>
  <cp:revision>6</cp:revision>
  <dcterms:created xsi:type="dcterms:W3CDTF">2026-05-08T13:49:35Z</dcterms:created>
  <dcterms:modified xsi:type="dcterms:W3CDTF">2026-05-17T17:07:52Z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