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1"/>
  </p:sldMasterIdLst>
  <p:sldIdLst>
    <p:sldId id="277" r:id="rId2"/>
    <p:sldId id="258" r:id="rId3"/>
    <p:sldId id="259" r:id="rId4"/>
    <p:sldId id="262" r:id="rId5"/>
    <p:sldId id="264" r:id="rId6"/>
    <p:sldId id="278" r:id="rId7"/>
    <p:sldId id="265" r:id="rId8"/>
    <p:sldId id="269" r:id="rId9"/>
    <p:sldId id="266" r:id="rId10"/>
    <p:sldId id="267" r:id="rId11"/>
    <p:sldId id="273" r:id="rId12"/>
    <p:sldId id="270" r:id="rId13"/>
    <p:sldId id="274" r:id="rId14"/>
    <p:sldId id="275" r:id="rId15"/>
    <p:sldId id="276" r:id="rId16"/>
    <p:sldId id="263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231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84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52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6764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013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5206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326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967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98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29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91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25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90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06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13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14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71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9FC3B35-A20F-45D4-B94B-397AD96D9362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CC65B04-59FC-41A6-88B8-95C1750BC6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6871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  <p:sldLayoutId id="21474841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wired.it/scienza/medicina/2019/01/18/dipendenze-cervelletto-ruolo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safiestories.wordpress.com/2018/01/14/le-pouvoir-de-la-visualisat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ublicdomainpictures.net/pt/view-image.php?image=261001&amp;picture=linha-de-chegada-corredor-vencedor-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191918/book-icon-by-sonoftroll-191918" TargetMode="Externa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clipart.org/detail/191918/book-icon-by-sonoftroll-191918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oepass.eu/welcom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76E49-8596-7C4C-A33D-2B1F20908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>
            <a:normAutofit/>
          </a:bodyPr>
          <a:lstStyle/>
          <a:p>
            <a:r>
              <a:rPr lang="fr-FR" sz="5300"/>
              <a:t>CAS CLINIQUE </a:t>
            </a:r>
            <a:br>
              <a:rPr lang="fr-FR" sz="5300"/>
            </a:br>
            <a:r>
              <a:rPr lang="fr-FR" sz="5300"/>
              <a:t>NRD NICE 2026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03F61A-6E9E-A4D6-7A26-E74CA5B35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>
            <a:normAutofit/>
          </a:bodyPr>
          <a:lstStyle/>
          <a:p>
            <a:r>
              <a:rPr lang="fr-FR" dirty="0"/>
              <a:t>Anna KOPECKA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F0FB49-9793-6E1D-7E39-9E6E23A08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1417" b="28372"/>
          <a:stretch>
            <a:fillRect/>
          </a:stretch>
        </p:blipFill>
        <p:spPr>
          <a:xfrm>
            <a:off x="20" y="10"/>
            <a:ext cx="12191980" cy="34435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DD80064-CDB6-2310-008C-A4AECD823FBA}"/>
              </a:ext>
            </a:extLst>
          </p:cNvPr>
          <p:cNvSpPr txBox="1"/>
          <p:nvPr/>
        </p:nvSpPr>
        <p:spPr>
          <a:xfrm>
            <a:off x="9410469" y="3243488"/>
            <a:ext cx="278153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700">
                <a:solidFill>
                  <a:srgbClr val="FFFFFF"/>
                </a:solidFill>
                <a:hlinkClick r:id="rId4" tooltip="https://www.wired.it/scienza/medicina/2019/01/18/dipendenze-cervelletto-ruol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FR" sz="700">
                <a:solidFill>
                  <a:srgbClr val="FFFFFF"/>
                </a:solidFill>
              </a:rPr>
              <a:t> par Auteur inconnu est soumise à la licence </a:t>
            </a:r>
            <a:r>
              <a:rPr lang="fr-FR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fr-F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141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39EE2-6CD3-514A-8325-9228B7A6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4448" y="46814"/>
            <a:ext cx="6963104" cy="1317009"/>
          </a:xfrm>
        </p:spPr>
        <p:txBody>
          <a:bodyPr>
            <a:normAutofit/>
          </a:bodyPr>
          <a:lstStyle/>
          <a:p>
            <a:r>
              <a:rPr lang="fr-FR" sz="4400" dirty="0"/>
              <a:t>IRM de suivi à 6 et 12 mois </a:t>
            </a:r>
          </a:p>
        </p:txBody>
      </p:sp>
      <p:pic>
        <p:nvPicPr>
          <p:cNvPr id="7" name="Picture 6" descr="A close-up of a brain scan&#10;&#10;Description automatically generated">
            <a:extLst>
              <a:ext uri="{FF2B5EF4-FFF2-40B4-BE49-F238E27FC236}">
                <a16:creationId xmlns:a16="http://schemas.microsoft.com/office/drawing/2014/main" id="{DA347BC4-E033-7D35-D653-05BAF55D6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49" y="1419367"/>
            <a:ext cx="3439351" cy="4018252"/>
          </a:xfrm>
          <a:prstGeom prst="rect">
            <a:avLst/>
          </a:prstGeom>
        </p:spPr>
      </p:pic>
      <p:pic>
        <p:nvPicPr>
          <p:cNvPr id="11" name="Content Placeholder 10" descr="A close-up of a brain scan&#10;&#10;Description automatically generated">
            <a:extLst>
              <a:ext uri="{FF2B5EF4-FFF2-40B4-BE49-F238E27FC236}">
                <a16:creationId xmlns:a16="http://schemas.microsoft.com/office/drawing/2014/main" id="{C5AC092A-A06E-DE84-B444-B4F609756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225" b="1559"/>
          <a:stretch>
            <a:fillRect/>
          </a:stretch>
        </p:blipFill>
        <p:spPr>
          <a:xfrm>
            <a:off x="306365" y="1419874"/>
            <a:ext cx="3335407" cy="40182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1E68D-2C58-AA65-86B5-9557D0AB0A40}"/>
              </a:ext>
            </a:extLst>
          </p:cNvPr>
          <p:cNvSpPr txBox="1"/>
          <p:nvPr/>
        </p:nvSpPr>
        <p:spPr>
          <a:xfrm>
            <a:off x="4485140" y="5490222"/>
            <a:ext cx="2371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axiale T1 avec injection de gadolinium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9E01B-C3CD-E69B-B65D-2A0972486DE7}"/>
              </a:ext>
            </a:extLst>
          </p:cNvPr>
          <p:cNvSpPr txBox="1"/>
          <p:nvPr/>
        </p:nvSpPr>
        <p:spPr>
          <a:xfrm>
            <a:off x="1269218" y="5498547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Axial FLAIR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02E7C16A-B9AB-2225-F45F-C602063DB203}"/>
              </a:ext>
            </a:extLst>
          </p:cNvPr>
          <p:cNvSpPr/>
          <p:nvPr/>
        </p:nvSpPr>
        <p:spPr>
          <a:xfrm>
            <a:off x="7373231" y="3265431"/>
            <a:ext cx="890487" cy="5354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6" descr="A close-up of a brain scan&#10;&#10;Description automatically generated">
            <a:extLst>
              <a:ext uri="{FF2B5EF4-FFF2-40B4-BE49-F238E27FC236}">
                <a16:creationId xmlns:a16="http://schemas.microsoft.com/office/drawing/2014/main" id="{8CB7F9BC-CFD6-5FC4-1926-BF84A8C0D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388" y="1419367"/>
            <a:ext cx="3439351" cy="409107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2B5A08-5E03-0336-66CC-B0C84AE74A1C}"/>
              </a:ext>
            </a:extLst>
          </p:cNvPr>
          <p:cNvSpPr txBox="1"/>
          <p:nvPr/>
        </p:nvSpPr>
        <p:spPr>
          <a:xfrm>
            <a:off x="8662370" y="5621530"/>
            <a:ext cx="2968932" cy="660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Séquence axiale T1 avec injection de gadolinium </a:t>
            </a:r>
          </a:p>
        </p:txBody>
      </p:sp>
    </p:spTree>
    <p:extLst>
      <p:ext uri="{BB962C8B-B14F-4D97-AF65-F5344CB8AC3E}">
        <p14:creationId xmlns:p14="http://schemas.microsoft.com/office/powerpoint/2010/main" val="1800399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B0E5-F39D-174D-1EE5-0BE42CBF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  Open ring </a:t>
            </a:r>
            <a:r>
              <a:rPr lang="fr-FR" dirty="0" err="1"/>
              <a:t>sign</a:t>
            </a:r>
            <a:r>
              <a:rPr lang="fr-FR" dirty="0"/>
              <a:t> 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D2ABE-85D7-8C85-DC29-8EFE34438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Rehaussement en anneau ouvert est un signe relativement spécifique de l’atteinte démyélinisante </a:t>
            </a:r>
          </a:p>
          <a:p>
            <a:r>
              <a:rPr lang="fr-FR" dirty="0"/>
              <a:t>En général l’anneau s’ouvre vers la périphérie </a:t>
            </a:r>
          </a:p>
          <a:p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79DBAC-7FA6-C910-5F21-6A8842D2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663" y="3370521"/>
            <a:ext cx="2209544" cy="27143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B08185-9DB5-5AFC-2790-C4D990201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791" y="3332711"/>
            <a:ext cx="2429853" cy="290299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3386115-0232-488D-ED7E-0D8C97E8A59D}"/>
              </a:ext>
            </a:extLst>
          </p:cNvPr>
          <p:cNvCxnSpPr/>
          <p:nvPr/>
        </p:nvCxnSpPr>
        <p:spPr>
          <a:xfrm>
            <a:off x="2009502" y="4239581"/>
            <a:ext cx="384628" cy="4016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21" y="3457383"/>
            <a:ext cx="3559184" cy="265365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209382" y="3916415"/>
            <a:ext cx="96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vs</a:t>
            </a:r>
          </a:p>
        </p:txBody>
      </p:sp>
      <p:sp>
        <p:nvSpPr>
          <p:cNvPr id="8" name="Bouton d'action : Aide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0A53490-8617-1CC0-8C08-6B23EBE43FBC}"/>
              </a:ext>
            </a:extLst>
          </p:cNvPr>
          <p:cNvSpPr/>
          <p:nvPr/>
        </p:nvSpPr>
        <p:spPr>
          <a:xfrm>
            <a:off x="9165865" y="331794"/>
            <a:ext cx="1991180" cy="1589964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6DB855-FB05-72C2-AE43-6C2B1CE6C394}"/>
              </a:ext>
            </a:extLst>
          </p:cNvPr>
          <p:cNvSpPr txBox="1"/>
          <p:nvPr/>
        </p:nvSpPr>
        <p:spPr>
          <a:xfrm>
            <a:off x="3449330" y="6176963"/>
            <a:ext cx="4169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T1 avec injection de gadolinium en coupe axiale et sagittale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2F71E5-2BCB-2910-89D2-2B454899C83D}"/>
              </a:ext>
            </a:extLst>
          </p:cNvPr>
          <p:cNvSpPr txBox="1"/>
          <p:nvPr/>
        </p:nvSpPr>
        <p:spPr>
          <a:xfrm>
            <a:off x="9307449" y="6084867"/>
            <a:ext cx="264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axiale T1 avec injection de gadolinum</a:t>
            </a:r>
          </a:p>
        </p:txBody>
      </p:sp>
    </p:spTree>
    <p:extLst>
      <p:ext uri="{BB962C8B-B14F-4D97-AF65-F5344CB8AC3E}">
        <p14:creationId xmlns:p14="http://schemas.microsoft.com/office/powerpoint/2010/main" val="3794962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B2177FE-D505-56D6-775A-61E8D2796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7755" r="14601"/>
          <a:stretch>
            <a:fillRect/>
          </a:stretch>
        </p:blipFill>
        <p:spPr>
          <a:xfrm>
            <a:off x="7552944" y="10"/>
            <a:ext cx="4639056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E60398-905F-436C-AB6F-00D742F62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73428-061C-35C4-CBF8-15C7B2718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98198" cy="1336454"/>
          </a:xfrm>
        </p:spPr>
        <p:txBody>
          <a:bodyPr>
            <a:normAutofit fontScale="90000"/>
          </a:bodyPr>
          <a:lstStyle/>
          <a:p>
            <a:r>
              <a:rPr lang="fr-FR" sz="3800" dirty="0"/>
              <a:t>ADEM </a:t>
            </a:r>
            <a:br>
              <a:rPr lang="fr-FR" sz="3800" dirty="0"/>
            </a:br>
            <a:r>
              <a:rPr lang="fr-FR" sz="3800" dirty="0"/>
              <a:t>Encéphalite aigue dissémine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BF2E0-4894-5D3B-8421-92E3F7E83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079791" cy="4351338"/>
          </a:xfrm>
        </p:spPr>
        <p:txBody>
          <a:bodyPr>
            <a:normAutofit/>
          </a:bodyPr>
          <a:lstStyle/>
          <a:p>
            <a:r>
              <a:rPr lang="fr-FR" sz="2400" dirty="0"/>
              <a:t>Atteinte </a:t>
            </a:r>
            <a:r>
              <a:rPr lang="fr-FR" sz="2400" b="1" dirty="0">
                <a:solidFill>
                  <a:srgbClr val="92D050"/>
                </a:solidFill>
              </a:rPr>
              <a:t>démyélinisante aigue </a:t>
            </a:r>
          </a:p>
          <a:p>
            <a:r>
              <a:rPr lang="fr-FR" sz="2400" dirty="0"/>
              <a:t>Réaction disproportionnée de système immunitaire</a:t>
            </a:r>
          </a:p>
          <a:p>
            <a:r>
              <a:rPr lang="fr-FR" sz="2400" dirty="0"/>
              <a:t> cliniquement déficits neurologiques multifocaux </a:t>
            </a:r>
          </a:p>
          <a:p>
            <a:r>
              <a:rPr lang="fr-FR" sz="2400" dirty="0"/>
              <a:t>Souvent contexte post infectieux, post vaccination</a:t>
            </a:r>
            <a:r>
              <a:rPr lang="fr-FR" sz="2400" b="1" dirty="0"/>
              <a:t>, </a:t>
            </a:r>
            <a:r>
              <a:rPr lang="fr-FR" sz="2400" b="1" dirty="0">
                <a:solidFill>
                  <a:srgbClr val="FF0000"/>
                </a:solidFill>
              </a:rPr>
              <a:t>population pédiatrique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multiples hypersignaux FLAIR bilatéraux et asymétriques périventriculaire avec rehaussement </a:t>
            </a:r>
          </a:p>
          <a:p>
            <a:r>
              <a:rPr lang="fr-FR" sz="2400" b="1" dirty="0">
                <a:solidFill>
                  <a:srgbClr val="92D050"/>
                </a:solidFill>
              </a:rPr>
              <a:t>Rehaussement en anneau ouvert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47CC84-B2BA-07C4-D2D8-DC9806BDA916}"/>
              </a:ext>
            </a:extLst>
          </p:cNvPr>
          <p:cNvSpPr txBox="1"/>
          <p:nvPr/>
        </p:nvSpPr>
        <p:spPr>
          <a:xfrm>
            <a:off x="9710231" y="6657945"/>
            <a:ext cx="248176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700">
                <a:solidFill>
                  <a:srgbClr val="FFFFFF"/>
                </a:solidFill>
                <a:hlinkClick r:id="rId4" tooltip="https://safiestories.wordpress.com/2018/01/14/le-pouvoir-de-la-visualis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FR" sz="700">
                <a:solidFill>
                  <a:srgbClr val="FFFFFF"/>
                </a:solidFill>
              </a:rPr>
              <a:t> par Auteur inconnu est soumise à la licence </a:t>
            </a:r>
            <a:r>
              <a:rPr lang="fr-FR" sz="70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fr-FR" sz="700">
              <a:solidFill>
                <a:srgbClr val="FFFFFF"/>
              </a:solidFill>
            </a:endParaRPr>
          </a:p>
        </p:txBody>
      </p:sp>
      <p:sp>
        <p:nvSpPr>
          <p:cNvPr id="7" name="Bouton d'action : Aid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AEB9E4B-FA5F-581A-9581-38B25F1361A3}"/>
              </a:ext>
            </a:extLst>
          </p:cNvPr>
          <p:cNvSpPr/>
          <p:nvPr/>
        </p:nvSpPr>
        <p:spPr>
          <a:xfrm>
            <a:off x="6036399" y="234245"/>
            <a:ext cx="1163391" cy="1598213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24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EAE8C87-9FEB-3F39-C92C-5A522554AD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0C1A7-7A27-B95C-82FD-479C1C1E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854" y="1653073"/>
            <a:ext cx="3267679" cy="3563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6AC816-675E-A682-0443-F7928D1F1B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1" t="2898"/>
          <a:stretch>
            <a:fillRect/>
          </a:stretch>
        </p:blipFill>
        <p:spPr>
          <a:xfrm>
            <a:off x="4364621" y="1641180"/>
            <a:ext cx="2869006" cy="35756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DA0A3F-12DA-905F-8569-B57CB870A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064" y="1637753"/>
            <a:ext cx="2930116" cy="3588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529956-534F-6613-4018-114E04054080}"/>
              </a:ext>
            </a:extLst>
          </p:cNvPr>
          <p:cNvSpPr txBox="1"/>
          <p:nvPr/>
        </p:nvSpPr>
        <p:spPr>
          <a:xfrm>
            <a:off x="4931396" y="5321344"/>
            <a:ext cx="2695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Diffusion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DFFE18-C2F6-4BC3-D6AA-A78D9B300F61}"/>
              </a:ext>
            </a:extLst>
          </p:cNvPr>
          <p:cNvSpPr txBox="1"/>
          <p:nvPr/>
        </p:nvSpPr>
        <p:spPr>
          <a:xfrm>
            <a:off x="1469585" y="5305955"/>
            <a:ext cx="2695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Séquence axiale FLAIR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FDD76F-E1CC-D311-A751-94D01F04FEE2}"/>
              </a:ext>
            </a:extLst>
          </p:cNvPr>
          <p:cNvSpPr txBox="1"/>
          <p:nvPr/>
        </p:nvSpPr>
        <p:spPr>
          <a:xfrm>
            <a:off x="8055099" y="5226653"/>
            <a:ext cx="26955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Séquence</a:t>
            </a:r>
            <a:r>
              <a:rPr lang="fr-FR" dirty="0"/>
              <a:t> axiale T1 avec injection de gadolinium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BB71A-0D94-071B-35B9-B1D10664CC68}"/>
              </a:ext>
            </a:extLst>
          </p:cNvPr>
          <p:cNvSpPr txBox="1"/>
          <p:nvPr/>
        </p:nvSpPr>
        <p:spPr>
          <a:xfrm>
            <a:off x="4688097" y="592268"/>
            <a:ext cx="3700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ADEM typique</a:t>
            </a:r>
          </a:p>
        </p:txBody>
      </p:sp>
    </p:spTree>
    <p:extLst>
      <p:ext uri="{BB962C8B-B14F-4D97-AF65-F5344CB8AC3E}">
        <p14:creationId xmlns:p14="http://schemas.microsoft.com/office/powerpoint/2010/main" val="120562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020E385-54F4-42F2-9A7E-7A8B8160E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C65C9B-73C7-BDE3-2895-C20E3E58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42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MAID </a:t>
            </a:r>
            <a:br>
              <a:rPr lang="fr-FR" sz="42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</a:br>
            <a:r>
              <a:rPr lang="fr-FR" sz="42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mono focal acute </a:t>
            </a:r>
            <a:r>
              <a:rPr lang="fr-FR" sz="4200" dirty="0" err="1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inflammatory</a:t>
            </a:r>
            <a:r>
              <a:rPr lang="fr-FR" sz="42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 </a:t>
            </a:r>
            <a:r>
              <a:rPr lang="fr-FR" sz="4200" dirty="0" err="1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demyelination</a:t>
            </a:r>
            <a:r>
              <a:rPr lang="fr-FR" sz="42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22BDA-8D07-1108-7F2A-E8E00287D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6"/>
            <a:ext cx="6720639" cy="3896140"/>
          </a:xfrm>
        </p:spPr>
        <p:txBody>
          <a:bodyPr>
            <a:normAutofit/>
          </a:bodyPr>
          <a:lstStyle/>
          <a:p>
            <a:r>
              <a:rPr lang="fr-FR" sz="26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masse démyélinisante unique &gt; 2 cm  mimant une lésion tumorale </a:t>
            </a:r>
          </a:p>
          <a:p>
            <a:r>
              <a:rPr lang="fr-FR" sz="26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beaucoup d’œdème et effet de masse </a:t>
            </a:r>
          </a:p>
          <a:p>
            <a:r>
              <a:rPr lang="fr-FR" sz="26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 Rehaussement en anneau ouvert </a:t>
            </a:r>
          </a:p>
          <a:p>
            <a:r>
              <a:rPr lang="fr-FR" sz="26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À la différence de l’ADEM, pas de contexte infectieux préalable </a:t>
            </a:r>
          </a:p>
          <a:p>
            <a:r>
              <a:rPr lang="fr-FR" sz="2600" dirty="0">
                <a:gradFill>
                  <a:gsLst>
                    <a:gs pos="34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</a:gradFill>
              </a:rPr>
              <a:t>Absence d’un vrai lien de causalité établi avec la SEP</a:t>
            </a: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B1B60728-8C3E-4908-96B8-23E962259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3852" y="1948070"/>
            <a:ext cx="3429886" cy="3896139"/>
          </a:xfrm>
          <a:prstGeom prst="roundRect">
            <a:avLst>
              <a:gd name="adj" fmla="val 2028"/>
            </a:avLst>
          </a:prstGeom>
          <a:solidFill>
            <a:schemeClr val="bg1"/>
          </a:solidFill>
          <a:ln>
            <a:noFill/>
          </a:ln>
          <a:effectLst>
            <a:innerShdw blurRad="127000" dist="12700">
              <a:prstClr val="black"/>
            </a:innerShdw>
            <a:reflection blurRad="6350" stA="52000" endA="300" endPos="2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6E6802-4A99-46CE-DEDE-D8BAF5362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226824" y="2836125"/>
            <a:ext cx="2843942" cy="212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7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BB3631AA-3E0A-6542-25C0-4379F68834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742" y="167946"/>
            <a:ext cx="8543987" cy="16764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A524A4-B45C-27E4-AB97-6720D691B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534" y="2022209"/>
            <a:ext cx="6268279" cy="47118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21A443-E6A6-6C93-95F9-4B33A2B38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54843" y="167946"/>
            <a:ext cx="1746913" cy="14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14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D2769-43F7-7B3A-F65D-703F18C5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9C01FD91-BF19-2B58-4139-1671E2D45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30" y="2570439"/>
            <a:ext cx="5846755" cy="385245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18BB22-E6F2-A7E9-5BF2-D7F326F31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515" y="365125"/>
            <a:ext cx="6438947" cy="19050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73D772-8CE3-02C8-D076-7187001D53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5" t="1860" r="3893" b="3018"/>
          <a:stretch>
            <a:fillRect/>
          </a:stretch>
        </p:blipFill>
        <p:spPr>
          <a:xfrm>
            <a:off x="6146124" y="2620820"/>
            <a:ext cx="5846755" cy="38020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6DF5992-1DD9-6249-93A0-430317E687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48521" y="515964"/>
            <a:ext cx="1746913" cy="14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55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B89214-1DDF-C46A-5F15-71F803BC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939" y="2548766"/>
            <a:ext cx="10515600" cy="1325563"/>
          </a:xfrm>
        </p:spPr>
        <p:txBody>
          <a:bodyPr/>
          <a:lstStyle/>
          <a:p>
            <a:r>
              <a:rPr lang="fr-FR" dirty="0"/>
              <a:t>Merci pour votre attention!</a:t>
            </a:r>
          </a:p>
        </p:txBody>
      </p:sp>
    </p:spTree>
    <p:extLst>
      <p:ext uri="{BB962C8B-B14F-4D97-AF65-F5344CB8AC3E}">
        <p14:creationId xmlns:p14="http://schemas.microsoft.com/office/powerpoint/2010/main" val="354911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C3862BD-AEEA-EAB9-0504-96EB95B4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7020" cy="1456851"/>
          </a:xfrm>
        </p:spPr>
        <p:txBody>
          <a:bodyPr>
            <a:normAutofit/>
          </a:bodyPr>
          <a:lstStyle/>
          <a:p>
            <a:r>
              <a:rPr lang="fr-FR" sz="2000" dirty="0"/>
              <a:t>Homme de 74 ans qui se présente aux Urgences pour perte d’équilibre évoluant depuis 2 mois avec aggravation depuis quelques semaines </a:t>
            </a:r>
          </a:p>
          <a:p>
            <a:endParaRPr lang="fr-FR" sz="2000" dirty="0"/>
          </a:p>
        </p:txBody>
      </p:sp>
      <p:pic>
        <p:nvPicPr>
          <p:cNvPr id="6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2656317F-2C4F-B715-9D2C-51395BC37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5" r="-1" b="7347"/>
          <a:stretch>
            <a:fillRect/>
          </a:stretch>
        </p:blipFill>
        <p:spPr>
          <a:xfrm>
            <a:off x="946780" y="1519582"/>
            <a:ext cx="4184857" cy="4083856"/>
          </a:xfrm>
          <a:prstGeom prst="rect">
            <a:avLst/>
          </a:prstGeom>
        </p:spPr>
      </p:pic>
      <p:pic>
        <p:nvPicPr>
          <p:cNvPr id="7" name="Picture 6" descr="Crane IV ">
            <a:extLst>
              <a:ext uri="{FF2B5EF4-FFF2-40B4-BE49-F238E27FC236}">
                <a16:creationId xmlns:a16="http://schemas.microsoft.com/office/drawing/2014/main" id="{1CEAD50C-1167-3CDB-23CD-4F1342F5C3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 r="4" b="2375"/>
          <a:stretch>
            <a:fillRect/>
          </a:stretch>
        </p:blipFill>
        <p:spPr>
          <a:xfrm>
            <a:off x="5428778" y="1519582"/>
            <a:ext cx="4192218" cy="408385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36D6ABF-CA77-48B3-D7F6-7C51362EEBCB}"/>
              </a:ext>
            </a:extLst>
          </p:cNvPr>
          <p:cNvSpPr txBox="1"/>
          <p:nvPr/>
        </p:nvSpPr>
        <p:spPr>
          <a:xfrm>
            <a:off x="9858982" y="1453487"/>
            <a:ext cx="22214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/>
              <a:t>Prise de contraste en cocarde au niveau du noyau lenticulaire droit</a:t>
            </a:r>
          </a:p>
          <a:p>
            <a:endParaRPr lang="fr-F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/>
              <a:t> beaucoup d’œdème  </a:t>
            </a:r>
          </a:p>
          <a:p>
            <a:endParaRPr lang="fr-F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/>
              <a:t>effet de masse avec début  d’engagement 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EEC79BA5-C1A4-D0E6-139A-4A4108DABE54}"/>
              </a:ext>
            </a:extLst>
          </p:cNvPr>
          <p:cNvSpPr/>
          <p:nvPr/>
        </p:nvSpPr>
        <p:spPr>
          <a:xfrm>
            <a:off x="10532967" y="5024178"/>
            <a:ext cx="873457" cy="4503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046218F-3E4D-F64E-FDFC-D9E51FACE718}"/>
              </a:ext>
            </a:extLst>
          </p:cNvPr>
          <p:cNvSpPr txBox="1"/>
          <p:nvPr/>
        </p:nvSpPr>
        <p:spPr>
          <a:xfrm>
            <a:off x="10115401" y="5681170"/>
            <a:ext cx="1881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120 mg de SOLUMEDROL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8E874B64-CCB7-A302-DD19-DB5AE36F9B2F}"/>
              </a:ext>
            </a:extLst>
          </p:cNvPr>
          <p:cNvSpPr txBox="1"/>
          <p:nvPr/>
        </p:nvSpPr>
        <p:spPr>
          <a:xfrm>
            <a:off x="2011688" y="5748052"/>
            <a:ext cx="2191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TDM Crane sans injection 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488DF8D7-3059-9BEE-DB9B-D22629646DE7}"/>
              </a:ext>
            </a:extLst>
          </p:cNvPr>
          <p:cNvSpPr txBox="1"/>
          <p:nvPr/>
        </p:nvSpPr>
        <p:spPr>
          <a:xfrm>
            <a:off x="6750694" y="5748052"/>
            <a:ext cx="2339719" cy="94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TDM Crane avec injection au temps tardif 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DADEFA-A524-FF59-7922-1A0B75FA37A1}"/>
              </a:ext>
            </a:extLst>
          </p:cNvPr>
          <p:cNvSpPr txBox="1"/>
          <p:nvPr/>
        </p:nvSpPr>
        <p:spPr>
          <a:xfrm>
            <a:off x="4642832" y="5871162"/>
            <a:ext cx="20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04/12/2026</a:t>
            </a:r>
          </a:p>
        </p:txBody>
      </p:sp>
    </p:spTree>
    <p:extLst>
      <p:ext uri="{BB962C8B-B14F-4D97-AF65-F5344CB8AC3E}">
        <p14:creationId xmlns:p14="http://schemas.microsoft.com/office/powerpoint/2010/main" val="382661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56B74-3EC3-3893-E819-48478231E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346" y="201077"/>
            <a:ext cx="3914969" cy="1182450"/>
          </a:xfrm>
        </p:spPr>
        <p:txBody>
          <a:bodyPr>
            <a:normAutofit/>
          </a:bodyPr>
          <a:lstStyle/>
          <a:p>
            <a:r>
              <a:rPr lang="fr-FR" sz="3600" dirty="0"/>
              <a:t>IRM de 06/12/2024</a:t>
            </a:r>
          </a:p>
        </p:txBody>
      </p:sp>
      <p:pic>
        <p:nvPicPr>
          <p:cNvPr id="5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65A75850-A3D3-CC7F-16E4-31AB11679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1" y="1291117"/>
            <a:ext cx="3788078" cy="4351338"/>
          </a:xfrm>
          <a:prstGeom prst="rect">
            <a:avLst/>
          </a:prstGeom>
        </p:spPr>
      </p:pic>
      <p:pic>
        <p:nvPicPr>
          <p:cNvPr id="6" name="Picture 11" descr="A close-up of a brain scan&#10;&#10;Description automatically generated">
            <a:extLst>
              <a:ext uri="{FF2B5EF4-FFF2-40B4-BE49-F238E27FC236}">
                <a16:creationId xmlns:a16="http://schemas.microsoft.com/office/drawing/2014/main" id="{4D1E1327-0D4A-2334-A986-3785A08F4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" r="1909" b="839"/>
          <a:stretch>
            <a:fillRect/>
          </a:stretch>
        </p:blipFill>
        <p:spPr>
          <a:xfrm>
            <a:off x="8065990" y="1253332"/>
            <a:ext cx="3710535" cy="4351338"/>
          </a:xfrm>
          <a:prstGeom prst="rect">
            <a:avLst/>
          </a:prstGeom>
        </p:spPr>
      </p:pic>
      <p:pic>
        <p:nvPicPr>
          <p:cNvPr id="9" name="Picture 6" descr="A close-up of a brain scan&#10;&#10;Description automatically generated">
            <a:extLst>
              <a:ext uri="{FF2B5EF4-FFF2-40B4-BE49-F238E27FC236}">
                <a16:creationId xmlns:a16="http://schemas.microsoft.com/office/drawing/2014/main" id="{CE86E4E1-4F77-A6F8-E73E-7F1FC274B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12" y="1253331"/>
            <a:ext cx="3533775" cy="4389124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F3D47300-1BDD-7D60-21E9-BD1FD9CD6AF9}"/>
              </a:ext>
            </a:extLst>
          </p:cNvPr>
          <p:cNvSpPr txBox="1"/>
          <p:nvPr/>
        </p:nvSpPr>
        <p:spPr>
          <a:xfrm>
            <a:off x="1316101" y="5801857"/>
            <a:ext cx="2643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Axial T1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0423601F-AFC6-E120-2CE0-4FEAC1514996}"/>
              </a:ext>
            </a:extLst>
          </p:cNvPr>
          <p:cNvSpPr txBox="1"/>
          <p:nvPr/>
        </p:nvSpPr>
        <p:spPr>
          <a:xfrm>
            <a:off x="5249701" y="5825242"/>
            <a:ext cx="2249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Axial</a:t>
            </a:r>
            <a:r>
              <a:rPr lang="fr-FR" dirty="0"/>
              <a:t> T2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69B289A3-F9E3-5FC3-EEB6-D28A9D18C176}"/>
              </a:ext>
            </a:extLst>
          </p:cNvPr>
          <p:cNvSpPr txBox="1"/>
          <p:nvPr/>
        </p:nvSpPr>
        <p:spPr>
          <a:xfrm>
            <a:off x="9097333" y="5840811"/>
            <a:ext cx="2249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Axial FLAIR</a:t>
            </a:r>
          </a:p>
        </p:txBody>
      </p:sp>
    </p:spTree>
    <p:extLst>
      <p:ext uri="{BB962C8B-B14F-4D97-AF65-F5344CB8AC3E}">
        <p14:creationId xmlns:p14="http://schemas.microsoft.com/office/powerpoint/2010/main" val="3155156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C2A62F8D-DFCB-69C9-CA47-0195881E0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718" y="1451945"/>
            <a:ext cx="3783566" cy="4532598"/>
          </a:xfrm>
        </p:spPr>
      </p:pic>
      <p:pic>
        <p:nvPicPr>
          <p:cNvPr id="9" name="Picture 8" descr="A close-up of a brain scan&#10;&#10;Description automatically generated">
            <a:extLst>
              <a:ext uri="{FF2B5EF4-FFF2-40B4-BE49-F238E27FC236}">
                <a16:creationId xmlns:a16="http://schemas.microsoft.com/office/drawing/2014/main" id="{75867D69-8930-8CCE-1B76-998AF728F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483" y="1459022"/>
            <a:ext cx="3535758" cy="4525521"/>
          </a:xfrm>
          <a:prstGeom prst="rect">
            <a:avLst/>
          </a:prstGeom>
        </p:spPr>
      </p:pic>
      <p:pic>
        <p:nvPicPr>
          <p:cNvPr id="13" name="Picture 12" descr="A close-up of a brain scan&#10;&#10;Description automatically generated">
            <a:extLst>
              <a:ext uri="{FF2B5EF4-FFF2-40B4-BE49-F238E27FC236}">
                <a16:creationId xmlns:a16="http://schemas.microsoft.com/office/drawing/2014/main" id="{D037A48F-2FC3-BF7C-96B1-10838C3F2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459022"/>
            <a:ext cx="3883429" cy="45255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E33A5C-D9E0-CC85-8684-D1FDC1343783}"/>
              </a:ext>
            </a:extLst>
          </p:cNvPr>
          <p:cNvSpPr txBox="1"/>
          <p:nvPr/>
        </p:nvSpPr>
        <p:spPr>
          <a:xfrm>
            <a:off x="1384165" y="6107697"/>
            <a:ext cx="183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SWI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B854BD-E8CC-87A1-6F14-43FC62B8408E}"/>
              </a:ext>
            </a:extLst>
          </p:cNvPr>
          <p:cNvSpPr txBox="1"/>
          <p:nvPr/>
        </p:nvSpPr>
        <p:spPr>
          <a:xfrm>
            <a:off x="9260222" y="6101126"/>
            <a:ext cx="183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Coefficient ADC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AF453C-4EDE-E794-2B57-D1D37C22B0E0}"/>
              </a:ext>
            </a:extLst>
          </p:cNvPr>
          <p:cNvSpPr txBox="1"/>
          <p:nvPr/>
        </p:nvSpPr>
        <p:spPr>
          <a:xfrm>
            <a:off x="5380196" y="6101126"/>
            <a:ext cx="183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Diffusion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604CDF0-357F-FB6F-E572-68FEB7734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IRM de 06/12/2024</a:t>
            </a:r>
          </a:p>
        </p:txBody>
      </p:sp>
    </p:spTree>
    <p:extLst>
      <p:ext uri="{BB962C8B-B14F-4D97-AF65-F5344CB8AC3E}">
        <p14:creationId xmlns:p14="http://schemas.microsoft.com/office/powerpoint/2010/main" val="349277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A screenshot of a computer&#10;&#10;Description automatically generated">
            <a:extLst>
              <a:ext uri="{FF2B5EF4-FFF2-40B4-BE49-F238E27FC236}">
                <a16:creationId xmlns:a16="http://schemas.microsoft.com/office/drawing/2014/main" id="{B255501B-8D91-07E6-DDAD-75B9A2EFF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533" y="2991921"/>
            <a:ext cx="3703917" cy="2444027"/>
          </a:xfrm>
        </p:spPr>
      </p:pic>
      <p:pic>
        <p:nvPicPr>
          <p:cNvPr id="6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04F9631A-4308-3A9E-D5F8-C4CCD51CC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55" y="1545557"/>
            <a:ext cx="3703917" cy="4379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D129EF-3AB4-A6CC-F1B9-75F31ED15C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87" b="2439"/>
          <a:stretch>
            <a:fillRect/>
          </a:stretch>
        </p:blipFill>
        <p:spPr>
          <a:xfrm>
            <a:off x="5169219" y="1545557"/>
            <a:ext cx="3699273" cy="24350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5D066A-7F0C-3891-95F5-2F61D5D46545}"/>
              </a:ext>
            </a:extLst>
          </p:cNvPr>
          <p:cNvSpPr txBox="1"/>
          <p:nvPr/>
        </p:nvSpPr>
        <p:spPr>
          <a:xfrm>
            <a:off x="1742553" y="5981959"/>
            <a:ext cx="3075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Axiale T1 avec injection de  gadolinium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34A6302-A288-362B-9404-00867BF8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IRM de 06/12/2024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7B06AB-B22E-880F-5E4B-CF9F3DAD750C}"/>
              </a:ext>
            </a:extLst>
          </p:cNvPr>
          <p:cNvSpPr txBox="1"/>
          <p:nvPr/>
        </p:nvSpPr>
        <p:spPr>
          <a:xfrm>
            <a:off x="7016533" y="5569545"/>
            <a:ext cx="4058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de perfusion </a:t>
            </a:r>
          </a:p>
          <a:p>
            <a:pPr marL="285750" indent="-285750">
              <a:buFontTx/>
              <a:buChar char="-"/>
            </a:pPr>
            <a:r>
              <a:rPr lang="fr-FR" dirty="0"/>
              <a:t>rcBV entre 1,6 – 2</a:t>
            </a:r>
          </a:p>
          <a:p>
            <a:pPr marL="285750" indent="-285750">
              <a:buFontTx/>
              <a:buChar char="-"/>
            </a:pPr>
            <a:r>
              <a:rPr lang="fr-FR" dirty="0"/>
              <a:t>Absence de rupture de barrière </a:t>
            </a:r>
          </a:p>
        </p:txBody>
      </p:sp>
    </p:spTree>
    <p:extLst>
      <p:ext uri="{BB962C8B-B14F-4D97-AF65-F5344CB8AC3E}">
        <p14:creationId xmlns:p14="http://schemas.microsoft.com/office/powerpoint/2010/main" val="74316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FF5B8B-F8AB-9D82-5E83-3A88C1D16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982" y="419906"/>
            <a:ext cx="10233800" cy="3346876"/>
          </a:xfrm>
        </p:spPr>
        <p:txBody>
          <a:bodyPr>
            <a:normAutofit lnSpcReduction="10000"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fr-FR" noProof="0" dirty="0"/>
              <a:t>lésion  intra axiale unique profonde droite</a:t>
            </a:r>
          </a:p>
          <a:p>
            <a:r>
              <a:rPr lang="fr-FR" noProof="0" dirty="0"/>
              <a:t> avec une prise périphérique à centre nécrotique</a:t>
            </a:r>
          </a:p>
          <a:p>
            <a:r>
              <a:rPr lang="fr-FR" noProof="0" dirty="0"/>
              <a:t>volumineux œdème péri lésionnel avec effet de masse</a:t>
            </a:r>
          </a:p>
          <a:p>
            <a:r>
              <a:rPr lang="fr-FR" noProof="0" dirty="0"/>
              <a:t>rcBV faible</a:t>
            </a:r>
          </a:p>
          <a:p>
            <a:pPr marL="0" indent="0">
              <a:buNone/>
            </a:pPr>
            <a:r>
              <a:rPr lang="fr-FR" b="1" noProof="0" dirty="0"/>
              <a:t>&gt; Découverte concomitante d’une néoplasie pulmonaire primitive </a:t>
            </a:r>
            <a:br>
              <a:rPr lang="fr-FR" noProof="0" dirty="0"/>
            </a:br>
            <a:endParaRPr lang="fr-FR" noProof="0" dirty="0"/>
          </a:p>
        </p:txBody>
      </p:sp>
      <p:sp>
        <p:nvSpPr>
          <p:cNvPr id="4" name="Bouton d'action : Aide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7F52AA1-2C7E-10A1-1574-14F818F9C4C6}"/>
              </a:ext>
            </a:extLst>
          </p:cNvPr>
          <p:cNvSpPr/>
          <p:nvPr/>
        </p:nvSpPr>
        <p:spPr>
          <a:xfrm>
            <a:off x="9421299" y="3543028"/>
            <a:ext cx="2051592" cy="2185142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EE16D4D0-4288-604F-AE57-8600AB7F1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333" y="3543028"/>
            <a:ext cx="2145637" cy="2536732"/>
          </a:xfrm>
          <a:prstGeom prst="rect">
            <a:avLst/>
          </a:prstGeom>
        </p:spPr>
      </p:pic>
      <p:pic>
        <p:nvPicPr>
          <p:cNvPr id="6" name="Picture 11" descr="A close-up of a brain scan&#10;&#10;Description automatically generated">
            <a:extLst>
              <a:ext uri="{FF2B5EF4-FFF2-40B4-BE49-F238E27FC236}">
                <a16:creationId xmlns:a16="http://schemas.microsoft.com/office/drawing/2014/main" id="{FAC52541-01EF-D376-C8A2-360A5F70A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" r="1909" b="839"/>
          <a:stretch>
            <a:fillRect/>
          </a:stretch>
        </p:blipFill>
        <p:spPr>
          <a:xfrm>
            <a:off x="846633" y="3581993"/>
            <a:ext cx="2100916" cy="2463741"/>
          </a:xfrm>
          <a:prstGeom prst="rect">
            <a:avLst/>
          </a:prstGeom>
        </p:spPr>
      </p:pic>
      <p:pic>
        <p:nvPicPr>
          <p:cNvPr id="9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AE3B5253-69C5-AEB7-FC63-87AA10C09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66" y="3543028"/>
            <a:ext cx="2208363" cy="253673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5B8AAC0-7884-5CDB-DAE2-41B9A65BB091}"/>
              </a:ext>
            </a:extLst>
          </p:cNvPr>
          <p:cNvSpPr txBox="1"/>
          <p:nvPr/>
        </p:nvSpPr>
        <p:spPr>
          <a:xfrm>
            <a:off x="5120185" y="6114928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axiale T1 sans et avec injection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ACA1B05-9A6E-0B34-38FD-03CE895DB771}"/>
              </a:ext>
            </a:extLst>
          </p:cNvPr>
          <p:cNvSpPr txBox="1"/>
          <p:nvPr/>
        </p:nvSpPr>
        <p:spPr>
          <a:xfrm>
            <a:off x="1100710" y="6045734"/>
            <a:ext cx="2108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axiale FLAIR</a:t>
            </a:r>
          </a:p>
        </p:txBody>
      </p:sp>
    </p:spTree>
    <p:extLst>
      <p:ext uri="{BB962C8B-B14F-4D97-AF65-F5344CB8AC3E}">
        <p14:creationId xmlns:p14="http://schemas.microsoft.com/office/powerpoint/2010/main" val="86549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F0B2-8F1C-23F2-5D4C-F78E29918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571932" cy="239854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3600" b="1" kern="1200" dirty="0">
                <a:latin typeface="+mj-lt"/>
                <a:ea typeface="+mj-ea"/>
                <a:cs typeface="+mj-cs"/>
              </a:rPr>
            </a:br>
            <a:r>
              <a:rPr lang="en-US" sz="3600" b="1" dirty="0"/>
              <a:t>Biopsie stéréotaxique 15/12/2026  </a:t>
            </a:r>
            <a:br>
              <a:rPr lang="en-US" sz="1400" dirty="0"/>
            </a:br>
            <a:br>
              <a:rPr lang="en-US" sz="1400" dirty="0"/>
            </a:br>
            <a:r>
              <a:rPr lang="en-US" sz="2700" dirty="0"/>
              <a:t>- non contributive car retrouve uniquement des cellules inflammatoires aspécifiques</a:t>
            </a:r>
            <a:br>
              <a:rPr lang="en-US" sz="2700" dirty="0"/>
            </a:br>
            <a:r>
              <a:rPr lang="en-US" sz="2700" dirty="0"/>
              <a:t>-absence de cellules tumorales y compris </a:t>
            </a:r>
            <a:r>
              <a:rPr lang="en-US" sz="2700" dirty="0" err="1"/>
              <a:t>lymphomateuses</a:t>
            </a: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br>
              <a:rPr lang="en-US" sz="1400" kern="1200" dirty="0">
                <a:latin typeface="+mj-lt"/>
                <a:ea typeface="+mj-ea"/>
                <a:cs typeface="+mj-cs"/>
              </a:rPr>
            </a:br>
            <a:endParaRPr lang="en-US" sz="14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BE22E68D-2BB2-C97C-0378-3506D78CA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0" r="-2" b="7191"/>
          <a:stretch>
            <a:fillRect/>
          </a:stretch>
        </p:blipFill>
        <p:spPr>
          <a:xfrm>
            <a:off x="5842527" y="2403162"/>
            <a:ext cx="3450609" cy="3362599"/>
          </a:xfrm>
          <a:prstGeom prst="rect">
            <a:avLst/>
          </a:prstGeom>
        </p:spPr>
      </p:pic>
      <p:pic>
        <p:nvPicPr>
          <p:cNvPr id="4" name="Picture 6" descr="Crane IV ">
            <a:extLst>
              <a:ext uri="{FF2B5EF4-FFF2-40B4-BE49-F238E27FC236}">
                <a16:creationId xmlns:a16="http://schemas.microsoft.com/office/drawing/2014/main" id="{36CCCC3D-70CE-D25C-FCCB-86EC4FF6DE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 r="4" b="2375"/>
          <a:stretch>
            <a:fillRect/>
          </a:stretch>
        </p:blipFill>
        <p:spPr>
          <a:xfrm>
            <a:off x="1304636" y="2393296"/>
            <a:ext cx="3472080" cy="338233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5EF6734-F75B-F2D2-BCBE-11D031C2CD08}"/>
              </a:ext>
            </a:extLst>
          </p:cNvPr>
          <p:cNvSpPr txBox="1"/>
          <p:nvPr/>
        </p:nvSpPr>
        <p:spPr>
          <a:xfrm>
            <a:off x="1760654" y="5846544"/>
            <a:ext cx="286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TDM coupe axiale, crâne avec injection à J0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C4DFC7-D398-EA91-5A8A-D479AB89DC46}"/>
              </a:ext>
            </a:extLst>
          </p:cNvPr>
          <p:cNvSpPr txBox="1"/>
          <p:nvPr/>
        </p:nvSpPr>
        <p:spPr>
          <a:xfrm>
            <a:off x="6096000" y="5831295"/>
            <a:ext cx="3197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TDM de neuronavigation, crâne avec injection à J11, AVANT LA BIOPSIE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890A3319-09FB-76C5-9F26-312D5179B20D}"/>
              </a:ext>
            </a:extLst>
          </p:cNvPr>
          <p:cNvSpPr/>
          <p:nvPr/>
        </p:nvSpPr>
        <p:spPr>
          <a:xfrm rot="16200000">
            <a:off x="9977219" y="2434421"/>
            <a:ext cx="1143000" cy="134430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999E4A5-2A9D-86C4-E79E-5FC6F152B79B}"/>
              </a:ext>
            </a:extLst>
          </p:cNvPr>
          <p:cNvSpPr txBox="1"/>
          <p:nvPr/>
        </p:nvSpPr>
        <p:spPr>
          <a:xfrm>
            <a:off x="9492017" y="3869142"/>
            <a:ext cx="2402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Lésion corticosensible</a:t>
            </a:r>
          </a:p>
        </p:txBody>
      </p:sp>
    </p:spTree>
    <p:extLst>
      <p:ext uri="{BB962C8B-B14F-4D97-AF65-F5344CB8AC3E}">
        <p14:creationId xmlns:p14="http://schemas.microsoft.com/office/powerpoint/2010/main" val="90338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F1E33-BFFC-A807-2A00-109CBDF4A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22" y="187855"/>
            <a:ext cx="10515600" cy="1325563"/>
          </a:xfrm>
        </p:spPr>
        <p:txBody>
          <a:bodyPr/>
          <a:lstStyle/>
          <a:p>
            <a:r>
              <a:rPr lang="fr-FR" dirty="0"/>
              <a:t>PRINCIPAUX HYPOTHESES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440B7-5AF6-07C8-890A-C2D118E67F96}"/>
              </a:ext>
            </a:extLst>
          </p:cNvPr>
          <p:cNvSpPr txBox="1"/>
          <p:nvPr/>
        </p:nvSpPr>
        <p:spPr>
          <a:xfrm>
            <a:off x="772106" y="1213510"/>
            <a:ext cx="3755072" cy="2362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Tumeur gliale de haut grade </a:t>
            </a:r>
          </a:p>
          <a:p>
            <a:r>
              <a:rPr lang="fr-FR" b="1" dirty="0">
                <a:solidFill>
                  <a:srgbClr val="92D050"/>
                </a:solidFill>
              </a:rPr>
              <a:t>+</a:t>
            </a:r>
            <a:r>
              <a:rPr lang="fr-FR" dirty="0">
                <a:solidFill>
                  <a:srgbClr val="92D050"/>
                </a:solidFill>
              </a:rPr>
              <a:t> </a:t>
            </a:r>
            <a:r>
              <a:rPr lang="fr-FR" sz="2000" b="1" dirty="0">
                <a:solidFill>
                  <a:srgbClr val="92D050"/>
                </a:solidFill>
              </a:rPr>
              <a:t>prise de contraste </a:t>
            </a:r>
            <a:r>
              <a:rPr lang="fr-FR" sz="2000" b="1" dirty="0" err="1">
                <a:solidFill>
                  <a:srgbClr val="92D050"/>
                </a:solidFill>
              </a:rPr>
              <a:t>periphérique</a:t>
            </a:r>
            <a:r>
              <a:rPr lang="fr-FR" sz="2000" b="1" dirty="0">
                <a:solidFill>
                  <a:srgbClr val="92D050"/>
                </a:solidFill>
              </a:rPr>
              <a:t> </a:t>
            </a:r>
          </a:p>
          <a:p>
            <a:r>
              <a:rPr lang="fr-FR" sz="2000" b="1" dirty="0">
                <a:solidFill>
                  <a:srgbClr val="92D050"/>
                </a:solidFill>
              </a:rPr>
              <a:t>+ avec une nécrose centrale </a:t>
            </a:r>
          </a:p>
          <a:p>
            <a:r>
              <a:rPr lang="fr-FR" sz="2000" b="1" dirty="0">
                <a:solidFill>
                  <a:srgbClr val="92D050"/>
                </a:solidFill>
              </a:rPr>
              <a:t>+ Œdème vasogénique qui respecte la SG 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rcBV faible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5D1D02-AC01-0950-99DB-9E0E3D200202}"/>
              </a:ext>
            </a:extLst>
          </p:cNvPr>
          <p:cNvSpPr txBox="1"/>
          <p:nvPr/>
        </p:nvSpPr>
        <p:spPr>
          <a:xfrm>
            <a:off x="4641850" y="1213510"/>
            <a:ext cx="33528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Lymphome</a:t>
            </a:r>
          </a:p>
          <a:p>
            <a:r>
              <a:rPr lang="fr-FR" sz="2000" b="1" dirty="0">
                <a:solidFill>
                  <a:srgbClr val="92D050"/>
                </a:solidFill>
              </a:rPr>
              <a:t>+ corticosensible </a:t>
            </a:r>
          </a:p>
          <a:p>
            <a:r>
              <a:rPr lang="fr-FR" sz="2000" b="1" dirty="0">
                <a:solidFill>
                  <a:srgbClr val="92D050"/>
                </a:solidFill>
              </a:rPr>
              <a:t>+ contact ventriculaire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Rehaussement annulaire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Pas de rupture de la barrière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Pas de franche restriction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Beaucoup d’œdème 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Effet de masse important </a:t>
            </a:r>
          </a:p>
          <a:p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C6B2A-D889-6718-E96C-59FB2CCFD7C6}"/>
              </a:ext>
            </a:extLst>
          </p:cNvPr>
          <p:cNvSpPr txBox="1"/>
          <p:nvPr/>
        </p:nvSpPr>
        <p:spPr>
          <a:xfrm>
            <a:off x="8650263" y="1152095"/>
            <a:ext cx="36449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Métastases </a:t>
            </a:r>
          </a:p>
          <a:p>
            <a:r>
              <a:rPr lang="fr-FR" b="1" dirty="0">
                <a:solidFill>
                  <a:srgbClr val="92D050"/>
                </a:solidFill>
              </a:rPr>
              <a:t>+ primitif pulmonaire </a:t>
            </a:r>
          </a:p>
          <a:p>
            <a:r>
              <a:rPr lang="fr-FR" b="1" dirty="0">
                <a:solidFill>
                  <a:srgbClr val="92D050"/>
                </a:solidFill>
              </a:rPr>
              <a:t>+ œdème vasogénique disproportionné 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Régression sous corticoïdes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Plutôt  de topographie  jonction SB/SG  </a:t>
            </a:r>
          </a:p>
        </p:txBody>
      </p:sp>
      <p:pic>
        <p:nvPicPr>
          <p:cNvPr id="10" name="Picture 9" descr="A close-up of a brain scan&#10;&#10;Description automatically generated">
            <a:extLst>
              <a:ext uri="{FF2B5EF4-FFF2-40B4-BE49-F238E27FC236}">
                <a16:creationId xmlns:a16="http://schemas.microsoft.com/office/drawing/2014/main" id="{35B5DD1D-758A-C702-7FA0-FF83497D3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1390" r="2270" b="1922"/>
          <a:stretch>
            <a:fillRect/>
          </a:stretch>
        </p:blipFill>
        <p:spPr>
          <a:xfrm>
            <a:off x="239188" y="3666098"/>
            <a:ext cx="2121261" cy="25118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31EF71-D7CB-9873-988C-DCC7E297DED5}"/>
              </a:ext>
            </a:extLst>
          </p:cNvPr>
          <p:cNvSpPr txBox="1"/>
          <p:nvPr/>
        </p:nvSpPr>
        <p:spPr>
          <a:xfrm>
            <a:off x="5715001" y="5888769"/>
            <a:ext cx="175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</a:p>
        </p:txBody>
      </p:sp>
      <p:pic>
        <p:nvPicPr>
          <p:cNvPr id="3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CDAF1378-241A-6246-7688-C2AA1B66D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582" y="3557336"/>
            <a:ext cx="2203078" cy="2604644"/>
          </a:xfrm>
          <a:prstGeom prst="rect">
            <a:avLst/>
          </a:prstGeom>
        </p:spPr>
      </p:pic>
      <p:pic>
        <p:nvPicPr>
          <p:cNvPr id="8" name="Content Placeholder 4" descr="A close-up of a brain scan&#10;&#10;Description automatically generated">
            <a:extLst>
              <a:ext uri="{FF2B5EF4-FFF2-40B4-BE49-F238E27FC236}">
                <a16:creationId xmlns:a16="http://schemas.microsoft.com/office/drawing/2014/main" id="{485C0DCC-D475-5826-029E-343E13923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61" y="4128502"/>
            <a:ext cx="2283322" cy="262283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D6DF2FC-5E0C-85A8-98DF-D5B1E3DD68B2}"/>
              </a:ext>
            </a:extLst>
          </p:cNvPr>
          <p:cNvSpPr txBox="1"/>
          <p:nvPr/>
        </p:nvSpPr>
        <p:spPr>
          <a:xfrm>
            <a:off x="246574" y="6208360"/>
            <a:ext cx="6148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Séquence axiale FLAIR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B25129-E21D-D712-E5C2-120BD72CB0B8}"/>
              </a:ext>
            </a:extLst>
          </p:cNvPr>
          <p:cNvSpPr txBox="1"/>
          <p:nvPr/>
        </p:nvSpPr>
        <p:spPr>
          <a:xfrm>
            <a:off x="9193782" y="6105008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Séquence axiale T1 sans et avec injection </a:t>
            </a:r>
          </a:p>
        </p:txBody>
      </p:sp>
    </p:spTree>
    <p:extLst>
      <p:ext uri="{BB962C8B-B14F-4D97-AF65-F5344CB8AC3E}">
        <p14:creationId xmlns:p14="http://schemas.microsoft.com/office/powerpoint/2010/main" val="172624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C0A95AC-F3B4-1A62-01E2-9B638159F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5650" r="29197" b="-1"/>
          <a:stretch>
            <a:fillRect/>
          </a:stretch>
        </p:blipFill>
        <p:spPr>
          <a:xfrm>
            <a:off x="7552944" y="10"/>
            <a:ext cx="4639056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E60398-905F-436C-AB6F-00D742F62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B968E-8B5E-A412-1912-3146D2D80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361590" cy="1325563"/>
          </a:xfrm>
        </p:spPr>
        <p:txBody>
          <a:bodyPr>
            <a:normAutofit/>
          </a:bodyPr>
          <a:lstStyle/>
          <a:p>
            <a:r>
              <a:rPr lang="fr-FR" dirty="0"/>
              <a:t>RCP oncologique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C6972-F0AB-5C5F-E5FA-FE734E0D0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079791" cy="4351338"/>
          </a:xfrm>
        </p:spPr>
        <p:txBody>
          <a:bodyPr>
            <a:normAutofit fontScale="92500"/>
          </a:bodyPr>
          <a:lstStyle/>
          <a:p>
            <a:r>
              <a:rPr lang="fr-FR" sz="2400" dirty="0"/>
              <a:t>Néoplasie pulmonaire concomitante</a:t>
            </a:r>
          </a:p>
          <a:p>
            <a:r>
              <a:rPr lang="fr-FR" sz="2400" dirty="0"/>
              <a:t>Patient n’est pas  immunodéprimé </a:t>
            </a:r>
          </a:p>
          <a:p>
            <a:r>
              <a:rPr lang="fr-FR" sz="2400" dirty="0"/>
              <a:t>Ponction lombaire négative </a:t>
            </a:r>
          </a:p>
          <a:p>
            <a:r>
              <a:rPr lang="fr-FR" sz="2400" dirty="0"/>
              <a:t>Le patient a bénéficié d’une résection de la lésion pulmonaire localisée, sans extension loco régionale, ganglion sentinelle négatif</a:t>
            </a:r>
          </a:p>
          <a:p>
            <a:r>
              <a:rPr lang="fr-FR" sz="2400" dirty="0"/>
              <a:t>Le patient n’a pas bénéficié d’une chimiothérapie ni immunothérapie adjuvante</a:t>
            </a:r>
          </a:p>
          <a:p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&gt; Décision de surveillance de la lésion cérébrale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50F404-7825-DC61-DD76-9A86D3F83B4A}"/>
              </a:ext>
            </a:extLst>
          </p:cNvPr>
          <p:cNvSpPr txBox="1"/>
          <p:nvPr/>
        </p:nvSpPr>
        <p:spPr>
          <a:xfrm>
            <a:off x="9710230" y="6657945"/>
            <a:ext cx="248177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700">
                <a:solidFill>
                  <a:srgbClr val="FFFFFF"/>
                </a:solidFill>
                <a:hlinkClick r:id="rId4" tooltip="https://oepass.eu/welcom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FR" sz="700">
                <a:solidFill>
                  <a:srgbClr val="FFFFFF"/>
                </a:solidFill>
              </a:rPr>
              <a:t> par Auteur inconnu est soumise à la licence </a:t>
            </a:r>
            <a:r>
              <a:rPr lang="fr-FR" sz="70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fr-F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42317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eur">
  <a:themeElements>
    <a:clrScheme name="Profondeur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ondeur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ondeu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EAB16BA1-7F36-4E73-B57C-DAFE110D629C}"/>
</file>

<file path=customXml/itemProps2.xml><?xml version="1.0" encoding="utf-8"?>
<ds:datastoreItem xmlns:ds="http://schemas.openxmlformats.org/officeDocument/2006/customXml" ds:itemID="{CFAE3DD6-2B41-4857-80B0-3AB00C1344B3}"/>
</file>

<file path=customXml/itemProps3.xml><?xml version="1.0" encoding="utf-8"?>
<ds:datastoreItem xmlns:ds="http://schemas.openxmlformats.org/officeDocument/2006/customXml" ds:itemID="{C59E3820-7574-416C-AC64-09D90FF5543B}"/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TM04033923[[fn=Profondeur]]</Template>
  <TotalTime>254</TotalTime>
  <Words>545</Words>
  <Application>Microsoft Office PowerPoint</Application>
  <PresentationFormat>Grand écran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0" baseType="lpstr">
      <vt:lpstr>Arial</vt:lpstr>
      <vt:lpstr>Corbel</vt:lpstr>
      <vt:lpstr>Profondeur</vt:lpstr>
      <vt:lpstr>CAS CLINIQUE  NRD NICE 2026</vt:lpstr>
      <vt:lpstr>Homme de 74 ans qui se présente aux Urgences pour perte d’équilibre évoluant depuis 2 mois avec aggravation depuis quelques semaines  </vt:lpstr>
      <vt:lpstr>IRM de 06/12/2024</vt:lpstr>
      <vt:lpstr>IRM de 06/12/2024</vt:lpstr>
      <vt:lpstr>IRM de 06/12/2024</vt:lpstr>
      <vt:lpstr>Présentation PowerPoint</vt:lpstr>
      <vt:lpstr>  Biopsie stéréotaxique 15/12/2026    - non contributive car retrouve uniquement des cellules inflammatoires aspécifiques -absence de cellules tumorales y compris lymphomateuses        </vt:lpstr>
      <vt:lpstr>PRINCIPAUX HYPOTHESES </vt:lpstr>
      <vt:lpstr>RCP oncologique </vt:lpstr>
      <vt:lpstr>IRM de suivi à 6 et 12 mois </vt:lpstr>
      <vt:lpstr>«  Open ring sign »</vt:lpstr>
      <vt:lpstr>ADEM  Encéphalite aigue dissémine </vt:lpstr>
      <vt:lpstr>Présentation PowerPoint</vt:lpstr>
      <vt:lpstr>MAID  mono focal acute inflammatory demyelination </vt:lpstr>
      <vt:lpstr>Présentation PowerPoint</vt:lpstr>
      <vt:lpstr>Présentation PowerPoint</vt:lpstr>
      <vt:lpstr>Merci pour votre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Kopecka</dc:creator>
  <cp:lastModifiedBy>Anna Kopecka</cp:lastModifiedBy>
  <cp:revision>10</cp:revision>
  <dcterms:created xsi:type="dcterms:W3CDTF">2026-05-24T09:20:30Z</dcterms:created>
  <dcterms:modified xsi:type="dcterms:W3CDTF">2026-05-24T13:35:24Z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  <property fmtid="{D5CDD505-2E9C-101B-9397-08002B2CF9AE}" pid="3" name="MediaServiceImageTags">
    <vt:lpwstr/>
  </property>
</Properties>
</file>