
<file path=[Content_Types].xml><?xml version="1.0" encoding="utf-8"?>
<Types xmlns="http://schemas.openxmlformats.org/package/2006/content-types">
  <Default Extension="jpeg" ContentType="image/jpeg"/>
  <Default Extension="jpg" ContentType="image/jpeg"/>
  <Default Extension="m4v" ContentType="video/unknown"/>
  <Default Extension="png" ContentType="image/png"/>
  <Default Extension="rels" ContentType="application/vnd.openxmlformats-package.relationships+xml"/>
  <Default Extension="xml" ContentType="application/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entation.xml" ContentType="application/vnd.openxmlformats-officedocument.presentationml.presentation.main+xml"/>
  <Override PartName="/ppt/slides/slide1.xml" ContentType="application/vnd.openxmlformats-officedocument.presentationml.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.xml" ContentType="application/vnd.openxmlformats-officedocument.presentationml.notesSlide+xml"/>
  <Override PartName="/ppt/notesSlides/notesSlide13.xml" ContentType="application/vnd.openxmlformats-officedocument.presentationml.notesSlide+xml"/>
  <Override PartName="/ppt/slideLayouts/slideLayout12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8.xml" ContentType="application/vnd.openxmlformats-officedocument.presentationml.slideLayout+xml"/>
  <Override PartName="/ppt/notesSlides/notesSlide14.xml" ContentType="application/vnd.openxmlformats-officedocument.presentationml.notesSlide+xml"/>
  <Override PartName="/ppt/slideLayouts/slideLayout7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4.xml" ContentType="application/vnd.openxmlformats-officedocument.presentationml.slideLayout+xml"/>
  <Override PartName="/ppt/notesSlides/notesSlide15.xml" ContentType="application/vnd.openxmlformats-officedocument.presentationml.notesSlide+xml"/>
  <Override PartName="/ppt/slideLayouts/slideLayout3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1.xml" ContentType="application/vnd.openxmlformats-officedocument.presentationml.slideLayout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slideMasters/slideMaster1.xml" ContentType="application/vnd.openxmlformats-officedocument.presentationml.slideMaster+xml"/>
  <Override PartName="/ppt/theme/theme2.xml" ContentType="application/vnd.openxmlformats-officedocument.theme+xml"/>
  <Override PartName="/ppt/theme/theme1.xml" ContentType="application/vnd.openxmlformats-officedocument.theme+xml"/>
  <Override PartName="/ppt/notesMasters/notesMaster1.xml" ContentType="application/vnd.openxmlformats-officedocument.presentationml.notesMaster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ppt/presProps.xml" ContentType="application/vnd.openxmlformats-officedocument.presentationml.pres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4260" r:id="rId1"/>
  </p:sldMasterIdLst>
  <p:notesMasterIdLst>
    <p:notesMasterId r:id="rId20"/>
  </p:notesMasterIdLst>
  <p:sldIdLst>
    <p:sldId id="612" r:id="rId2"/>
    <p:sldId id="461" r:id="rId3"/>
    <p:sldId id="496" r:id="rId4"/>
    <p:sldId id="538" r:id="rId5"/>
    <p:sldId id="595" r:id="rId6"/>
    <p:sldId id="591" r:id="rId7"/>
    <p:sldId id="564" r:id="rId8"/>
    <p:sldId id="592" r:id="rId9"/>
    <p:sldId id="593" r:id="rId10"/>
    <p:sldId id="594" r:id="rId11"/>
    <p:sldId id="596" r:id="rId12"/>
    <p:sldId id="597" r:id="rId13"/>
    <p:sldId id="598" r:id="rId14"/>
    <p:sldId id="599" r:id="rId15"/>
    <p:sldId id="600" r:id="rId16"/>
    <p:sldId id="601" r:id="rId17"/>
    <p:sldId id="463" r:id="rId18"/>
    <p:sldId id="471" r:id="rId19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1D9A78"/>
    <a:srgbClr val="133E6E"/>
    <a:srgbClr val="1D6FA9"/>
    <a:srgbClr val="FF00FF"/>
    <a:srgbClr val="00709C"/>
    <a:srgbClr val="000000"/>
    <a:srgbClr val="FF0066"/>
    <a:srgbClr val="FF33CC"/>
    <a:srgbClr val="75B72D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2D5ABB26-0587-4C30-8999-92F81FD0307C}" styleName="Aucun style, aucune grille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C22544A-7EE6-4342-B048-85BDC9FD1C3A}" styleName="Style moyen 2 - Accentuation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93296810-A885-4BE3-A3E7-6D5BEEA58F35}" styleName="Style moyen 2 - Accentuation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0A15C55-8517-42AA-B614-E9B94910E393}" styleName="Style moyen 2 - Accentuation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Style moyen 2 - Accentuation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2A488322-F2BA-4B5B-9748-0D474271808F}" styleName="Style moyen 3 - Accentuation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4C1A8A3-306A-4EB7-A6B1-4F7E0EB9C5D6}" styleName="Style moyen 3 - Accentuation 5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16D9F66E-5EB9-4882-86FB-DCBF35E3C3E4}" styleName="Style moyen 4 - Accentuation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69CF1AB2-1976-4502-BF36-3FF5EA218861}" styleName="Style moyen 4 - Accentuation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 w="12700" cmpd="sng">
              <a:solidFill>
                <a:schemeClr val="accen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1"/>
              </a:solidFill>
            </a:ln>
          </a:top>
        </a:tcBdr>
        <a:fill>
          <a:solidFill>
            <a:schemeClr val="accent1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1">
              <a:tint val="20000"/>
            </a:schemeClr>
          </a:solidFill>
        </a:fill>
      </a:tcStyle>
    </a:firstRow>
  </a:tblStyle>
  <a:tblStyle styleId="{0E3FDE45-AF77-4B5C-9715-49D594BDF05E}" styleName="Style léger 1 - Accentuation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3B4B98B0-60AC-42C2-AFA5-B58CD77FA1E5}" styleName="Style léger 1 - Accentuation 1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1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1"/>
              </a:solidFill>
            </a:ln>
          </a:bottom>
        </a:tcBdr>
        <a:fill>
          <a:noFill/>
        </a:fill>
      </a:tcStyle>
    </a:firstRow>
  </a:tblStyle>
  <a:tblStyle styleId="{3C2FFA5D-87B4-456A-9821-1D502468CF0F}" styleName="Style à thème 1 - Accentuation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D113A9D2-9D6B-4929-AA2D-F23B5EE8CBE7}" styleName="Style à thème 2 - Accentuation 1">
    <a:tblBg>
      <a:fillRef idx="3">
        <a:schemeClr val="accent1"/>
      </a:fillRef>
      <a:effectRef idx="3">
        <a:schemeClr val="accent1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1">
                <a:tint val="50000"/>
              </a:schemeClr>
            </a:lnRef>
          </a:left>
          <a:right>
            <a:lnRef idx="1">
              <a:schemeClr val="accent1">
                <a:tint val="50000"/>
              </a:schemeClr>
            </a:lnRef>
          </a:right>
          <a:top>
            <a:lnRef idx="1">
              <a:schemeClr val="accent1">
                <a:tint val="50000"/>
              </a:schemeClr>
            </a:lnRef>
          </a:top>
          <a:bottom>
            <a:lnRef idx="1">
              <a:schemeClr val="accent1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F5AB1C69-6EDB-4FF4-983F-18BD219EF322}" styleName="Style moyen 2 - Accentuation 3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3">
              <a:tint val="20000"/>
            </a:schemeClr>
          </a:solidFill>
        </a:fill>
      </a:tcStyle>
    </a:wholeTbl>
    <a:band1H>
      <a:tcStyle>
        <a:tcBdr/>
        <a:fill>
          <a:solidFill>
            <a:schemeClr val="accent3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3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3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3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3"/>
          </a:solidFill>
        </a:fill>
      </a:tcStyle>
    </a:firstRow>
  </a:tblStyle>
  <a:tblStyle styleId="{8A107856-5554-42FB-B03E-39F5DBC370BA}" styleName="Style moyen 4 - Accentuation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24483"/>
    <p:restoredTop sz="85646" autoAdjust="0"/>
  </p:normalViewPr>
  <p:slideViewPr>
    <p:cSldViewPr snapToGrid="0" snapToObjects="1">
      <p:cViewPr varScale="1">
        <p:scale>
          <a:sx n="109" d="100"/>
          <a:sy n="109" d="100"/>
        </p:scale>
        <p:origin x="656" y="17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napToObjects="1">
      <p:cViewPr varScale="1">
        <p:scale>
          <a:sx n="108" d="100"/>
          <a:sy n="108" d="100"/>
        </p:scale>
        <p:origin x="4528" y="200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customXml" Target="../customXml/item2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customXml" Target="../customXml/item1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notesMaster" Target="notesMasters/notes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Relationship Id="rId27" Type="http://schemas.openxmlformats.org/officeDocument/2006/relationships/customXml" Target="../customXml/item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en-tête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3" name="Espace réservé de la date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5FC2AFE-11E5-214D-80AD-9F426088505C}" type="datetimeFigureOut">
              <a:rPr lang="fr-FR" smtClean="0"/>
              <a:t>30/03/2026</a:t>
            </a:fld>
            <a:endParaRPr lang="fr-FR"/>
          </a:p>
        </p:txBody>
      </p:sp>
      <p:sp>
        <p:nvSpPr>
          <p:cNvPr id="4" name="Espace réservé de l'image des diapositives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r-FR"/>
          </a:p>
        </p:txBody>
      </p:sp>
      <p:sp>
        <p:nvSpPr>
          <p:cNvPr id="5" name="Espace réservé des note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390D7C6-61BC-0640-B5BB-FAD87DE336CC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85677810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r-FR" dirty="0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90D7C6-61BC-0640-B5BB-FAD87DE336CC}" type="slidenum">
              <a:rPr lang="fr-FR" smtClean="0"/>
              <a:t>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96404632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E5BC515-6845-D134-8807-89066F08A21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DB1E994A-7779-F664-C5D1-FD87E3C5148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562FE39-FA13-4C87-9B01-651D3DDD82A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TDM C- coupes axiales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70E82A8-141E-C6E0-B51F-0403F2E5BC3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90D7C6-61BC-0640-B5BB-FAD87DE336CC}" type="slidenum">
              <a:rPr lang="fr-FR" smtClean="0"/>
              <a:t>10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92648021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7E2267-A13F-68DB-1D32-42DB5D64DF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DCF578A-4E97-3B9C-C804-53933495AAB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C9302C1D-0097-5D05-A45E-62BDBF38620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TDM C- coupes axiales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5609898-6C14-E013-6F45-A5CF5851412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90D7C6-61BC-0640-B5BB-FAD87DE336CC}" type="slidenum">
              <a:rPr lang="fr-FR" smtClean="0"/>
              <a:t>11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58757558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697E2267-A13F-68DB-1D32-42DB5D64DF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DCF578A-4E97-3B9C-C804-53933495AAB9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C9302C1D-0097-5D05-A45E-62BDBF386203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TDM C- coupes axiales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5609898-6C14-E013-6F45-A5CF5851412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90D7C6-61BC-0640-B5BB-FAD87DE336CC}" type="slidenum">
              <a:rPr lang="fr-FR" smtClean="0"/>
              <a:t>12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715899653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4B1F1409-19AE-81F8-1A03-09B64280F64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E5863E4-6B03-99C0-9C1C-C740B1DA918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BC89657B-4955-49EA-27DD-45412C5536A7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TDM C- coupes axiales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32166030-9529-9FA1-9BD5-C597F2A837F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90D7C6-61BC-0640-B5BB-FAD87DE336CC}" type="slidenum">
              <a:rPr lang="fr-FR" smtClean="0"/>
              <a:t>13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2246512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9FC7042-4D0B-13E7-6DAD-073D3529F32B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0D1034A2-1950-186D-1934-EAF87A6110C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01FED4E9-CD29-9F74-EAB3-3029C9BDF89E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TDM C- coupes axiales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78815F01-1E5C-E943-AD05-A5F29C60A895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90D7C6-61BC-0640-B5BB-FAD87DE336CC}" type="slidenum">
              <a:rPr lang="fr-FR" smtClean="0"/>
              <a:t>14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54632080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0E1A8C3E-04AF-40FC-2D19-5A9F137FCA0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E726B9B7-951A-DDD6-801E-55B6E2DFB0F0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64E03C95-906D-B733-B78F-7D29A993F1DD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TDM C- coupes axiales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6DEE767A-ABF5-FADB-DCCF-D96DE673AB1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90D7C6-61BC-0640-B5BB-FAD87DE336CC}" type="slidenum">
              <a:rPr lang="fr-FR" smtClean="0"/>
              <a:t>15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623332418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812E348E-884D-73DC-CC15-1A3226B65FA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FFC6C5F4-3FDE-E59A-B266-4D917EE85CD8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E6AC582C-C3B2-FCC1-8C68-6F4927771B61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TDM C- coupes axiales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924DF09C-F7EE-8F26-3C8F-B8A213216B0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90D7C6-61BC-0640-B5BB-FAD87DE336CC}" type="slidenum">
              <a:rPr lang="fr-FR" smtClean="0"/>
              <a:t>16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53942728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5A53B19-6015-9A56-1530-AD39CEC403FE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>
            <a:extLst>
              <a:ext uri="{FF2B5EF4-FFF2-40B4-BE49-F238E27FC236}">
                <a16:creationId xmlns:a16="http://schemas.microsoft.com/office/drawing/2014/main" id="{40B24677-4E62-6248-FD22-7117FBC1C4F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6E31CB1D-EB1E-A0E8-A25E-622AFDBBD26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E542EAA-CB74-B48D-52C6-56A8299D4AF9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fld id="{A89C7E07-3C67-C64C-8DA0-0404F6303970}" type="slidenum">
              <a:rPr lang="fr-FR" smtClean="0"/>
              <a:t>17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21121694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F07EC9A0-188F-8308-209E-E26FA0CE245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>
            <a:extLst>
              <a:ext uri="{FF2B5EF4-FFF2-40B4-BE49-F238E27FC236}">
                <a16:creationId xmlns:a16="http://schemas.microsoft.com/office/drawing/2014/main" id="{256D4437-A00B-383A-D1DB-F559E0D8D0A6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35973D37-1708-0DE9-5BE5-4B8B37C84E3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F66295A1-7913-7580-61AF-5AC0308AF498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fld id="{A89C7E07-3C67-C64C-8DA0-0404F6303970}" type="slidenum">
              <a:rPr lang="fr-FR" smtClean="0"/>
              <a:t>18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23487740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6CE919E-3BFC-CCD0-91C2-2B79E1730F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’image des diapositives 1">
            <a:extLst>
              <a:ext uri="{FF2B5EF4-FFF2-40B4-BE49-F238E27FC236}">
                <a16:creationId xmlns:a16="http://schemas.microsoft.com/office/drawing/2014/main" id="{F1F3235E-2F42-04F9-7930-C7D23D36508E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commentaires 2">
            <a:extLst>
              <a:ext uri="{FF2B5EF4-FFF2-40B4-BE49-F238E27FC236}">
                <a16:creationId xmlns:a16="http://schemas.microsoft.com/office/drawing/2014/main" id="{ADA08C41-3326-05C0-60AB-CC9EDFAE9A5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endParaRPr lang="fr-FR" dirty="0"/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C423DD6C-8ABB-AEBE-A6E2-49CBD1DB559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fld id="{A89C7E07-3C67-C64C-8DA0-0404F6303970}" type="slidenum">
              <a:rPr lang="fr-FR" smtClean="0"/>
              <a:t>2</a:t>
            </a:fld>
            <a:endParaRPr lang="fr-FR" dirty="0"/>
          </a:p>
        </p:txBody>
      </p:sp>
    </p:spTree>
    <p:extLst>
      <p:ext uri="{BB962C8B-B14F-4D97-AF65-F5344CB8AC3E}">
        <p14:creationId xmlns:p14="http://schemas.microsoft.com/office/powerpoint/2010/main" val="1296641236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TDM C- coupes axiales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90D7C6-61BC-0640-B5BB-FAD87DE336CC}" type="slidenum">
              <a:rPr lang="fr-FR" smtClean="0"/>
              <a:t>3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1964046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4E8D4F1-D7D5-4DBB-6146-1F8D3504371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8B27CFAE-4BEC-A9D4-126E-0A7A26B1B82F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5FFFBA41-F17C-A51A-5567-9B9850FA84E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TDM C- coupes axiales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462D0B7B-6DA8-98F4-9D7F-EC4A1DF1DCF0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90D7C6-61BC-0640-B5BB-FAD87DE336CC}" type="slidenum">
              <a:rPr lang="fr-FR" smtClean="0"/>
              <a:t>4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18396525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16208F3A-960E-4154-BF91-E61EE1C4048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8CD654F8-C8DD-DDB2-CFB3-BA16E1D5D244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5389044B-3823-4540-33A8-6DA3DA98E60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TDM C- coupes axiales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26FD9E9-334D-26C6-A650-3001BAAD3F7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90D7C6-61BC-0640-B5BB-FAD87DE336CC}" type="slidenum">
              <a:rPr lang="fr-FR" smtClean="0"/>
              <a:t>5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1236983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1F55A95-ED11-C6D2-B7E9-AC8FE80A95C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C3814F7A-7770-A5D3-D52C-96FD635BA213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060486D3-BBC5-A14D-12F0-A5CA75E5809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TDM C- coupes axiales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D7EA14D1-EA4D-408D-B44E-FA6C2D0C3263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90D7C6-61BC-0640-B5BB-FAD87DE336CC}" type="slidenum">
              <a:rPr lang="fr-FR" smtClean="0"/>
              <a:t>6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89406573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TDM C- coupes axiales</a:t>
            </a:r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90D7C6-61BC-0640-B5BB-FAD87DE336CC}" type="slidenum">
              <a:rPr lang="fr-FR" smtClean="0"/>
              <a:t>7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51725717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F7E23ED-C7D4-342A-6125-8DA4769179B1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A5F6F687-ADC5-AFE2-B9F0-F082AFEAADE2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5A5923DF-6AFF-BD01-DC80-0638D3AF2CC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TDM C- coupes axiales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BFE3AF61-598E-FEB7-4D73-5ACC3FB8A612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90D7C6-61BC-0640-B5BB-FAD87DE336CC}" type="slidenum">
              <a:rPr lang="fr-FR" smtClean="0"/>
              <a:t>8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476427970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23EDE8F6-6F79-13B4-6F88-C520EB3138E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ce réservé de l'image des diapositives 1">
            <a:extLst>
              <a:ext uri="{FF2B5EF4-FFF2-40B4-BE49-F238E27FC236}">
                <a16:creationId xmlns:a16="http://schemas.microsoft.com/office/drawing/2014/main" id="{DB4DB17A-255E-8264-0597-46AB8B3F5857}"/>
              </a:ext>
            </a:extLst>
          </p:cNvPr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Espace réservé des notes 2">
            <a:extLst>
              <a:ext uri="{FF2B5EF4-FFF2-40B4-BE49-F238E27FC236}">
                <a16:creationId xmlns:a16="http://schemas.microsoft.com/office/drawing/2014/main" id="{29B72DA1-8776-C9DA-DFDE-12FF08B05579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fr-FR" dirty="0"/>
              <a:t>TDM C- coupes axiales</a:t>
            </a:r>
          </a:p>
        </p:txBody>
      </p:sp>
      <p:sp>
        <p:nvSpPr>
          <p:cNvPr id="4" name="Espace réservé du numéro de diapositive 3">
            <a:extLst>
              <a:ext uri="{FF2B5EF4-FFF2-40B4-BE49-F238E27FC236}">
                <a16:creationId xmlns:a16="http://schemas.microsoft.com/office/drawing/2014/main" id="{54B25E59-1085-106F-91DF-16BA6660111F}"/>
              </a:ext>
            </a:extLst>
          </p:cNvPr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390D7C6-61BC-0640-B5BB-FAD87DE336CC}" type="slidenum">
              <a:rPr lang="fr-FR" smtClean="0"/>
              <a:t>9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07567344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e de titr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r-FR"/>
              <a:t>Modifiez le style des sous-titres du masque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ADADE-82BC-4042-8ADD-F6E1B8FA52CD}" type="datetimeFigureOut">
              <a:rPr lang="fr-FR" smtClean="0"/>
              <a:t>30/03/2026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81482-E114-C142-9057-6E05C177576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1676024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ADADE-82BC-4042-8ADD-F6E1B8FA52CD}" type="datetimeFigureOut">
              <a:rPr lang="fr-FR" smtClean="0"/>
              <a:t>30/03/2026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81482-E114-C142-9057-6E05C177576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4620435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itre vertical et tex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ADADE-82BC-4042-8ADD-F6E1B8FA52CD}" type="datetimeFigureOut">
              <a:rPr lang="fr-FR" smtClean="0"/>
              <a:t>30/03/2026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81482-E114-C142-9057-6E05C177576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83929133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itre et deux contenus 2">
    <p:bg>
      <p:bgPr>
        <a:solidFill>
          <a:schemeClr val="tx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1" name="Groupe 10">
            <a:extLst>
              <a:ext uri="{FF2B5EF4-FFF2-40B4-BE49-F238E27FC236}">
                <a16:creationId xmlns:a16="http://schemas.microsoft.com/office/drawing/2014/main" id="{C97D5AF2-684A-4A8D-3D82-B57D7AC44677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GrpSpPr>
            <a:grpSpLocks/>
          </p:cNvGrpSpPr>
          <p:nvPr userDrawn="1"/>
        </p:nvGrpSpPr>
        <p:grpSpPr bwMode="auto">
          <a:xfrm rot="10800000">
            <a:off x="8870040" y="0"/>
            <a:ext cx="3325208" cy="3325208"/>
            <a:chOff x="0" y="12289"/>
            <a:chExt cx="3550" cy="3551"/>
          </a:xfrm>
        </p:grpSpPr>
        <p:sp>
          <p:nvSpPr>
            <p:cNvPr id="12" name="Forme libre 4">
              <a:extLst>
                <a:ext uri="{FF2B5EF4-FFF2-40B4-BE49-F238E27FC236}">
                  <a16:creationId xmlns:a16="http://schemas.microsoft.com/office/drawing/2014/main" id="{8CF5F650-F8F0-F4FE-44DA-1F14ADE428B2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2289"/>
              <a:ext cx="1789" cy="2386"/>
            </a:xfrm>
            <a:custGeom>
              <a:avLst/>
              <a:gdLst>
                <a:gd name="T0" fmla="*/ 0 w 1789"/>
                <a:gd name="T1" fmla="+- 0 12290 12290"/>
                <a:gd name="T2" fmla="*/ 12290 h 2386"/>
                <a:gd name="T3" fmla="*/ 0 w 1789"/>
                <a:gd name="T4" fmla="+- 0 13484 12290"/>
                <a:gd name="T5" fmla="*/ 13484 h 2386"/>
                <a:gd name="T6" fmla="*/ 1192 w 1789"/>
                <a:gd name="T7" fmla="+- 0 14676 12290"/>
                <a:gd name="T8" fmla="*/ 14676 h 2386"/>
                <a:gd name="T9" fmla="*/ 1789 w 1789"/>
                <a:gd name="T10" fmla="+- 0 14079 12290"/>
                <a:gd name="T11" fmla="*/ 14079 h 2386"/>
                <a:gd name="T12" fmla="*/ 0 w 1789"/>
                <a:gd name="T13" fmla="+- 0 12290 12290"/>
                <a:gd name="T14" fmla="*/ 12290 h 2386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  <a:cxn ang="0">
                  <a:pos x="T12" y="T14"/>
                </a:cxn>
              </a:cxnLst>
              <a:rect l="0" t="0" r="r" b="b"/>
              <a:pathLst>
                <a:path w="1789" h="2386">
                  <a:moveTo>
                    <a:pt x="0" y="0"/>
                  </a:moveTo>
                  <a:lnTo>
                    <a:pt x="0" y="1194"/>
                  </a:lnTo>
                  <a:lnTo>
                    <a:pt x="1192" y="2386"/>
                  </a:lnTo>
                  <a:lnTo>
                    <a:pt x="1789" y="1789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3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fr-FR"/>
              </a:defPPr>
            </a:lstStyle>
            <a:p>
              <a:pPr rtl="0"/>
              <a:endParaRPr lang="fr-FR" dirty="0"/>
            </a:p>
          </p:txBody>
        </p:sp>
        <p:sp>
          <p:nvSpPr>
            <p:cNvPr id="13" name="Forme libre 5">
              <a:extLst>
                <a:ext uri="{FF2B5EF4-FFF2-40B4-BE49-F238E27FC236}">
                  <a16:creationId xmlns:a16="http://schemas.microsoft.com/office/drawing/2014/main" id="{18870924-E47D-404F-59B5-BD1C58F7B04C}"/>
                </a:ext>
              </a:extLst>
            </p:cNvPr>
            <p:cNvSpPr>
              <a:spLocks/>
            </p:cNvSpPr>
            <p:nvPr/>
          </p:nvSpPr>
          <p:spPr bwMode="auto">
            <a:xfrm>
              <a:off x="0" y="14678"/>
              <a:ext cx="1162" cy="1162"/>
            </a:xfrm>
            <a:custGeom>
              <a:avLst/>
              <a:gdLst>
                <a:gd name="T0" fmla="*/ 0 w 1162"/>
                <a:gd name="T1" fmla="+- 0 14679 14679"/>
                <a:gd name="T2" fmla="*/ 14679 h 1162"/>
                <a:gd name="T3" fmla="*/ 0 w 1162"/>
                <a:gd name="T4" fmla="+- 0 15840 14679"/>
                <a:gd name="T5" fmla="*/ 15840 h 1162"/>
                <a:gd name="T6" fmla="*/ 1161 w 1162"/>
                <a:gd name="T7" fmla="+- 0 15840 14679"/>
                <a:gd name="T8" fmla="*/ 15840 h 1162"/>
                <a:gd name="T9" fmla="*/ 0 w 1162"/>
                <a:gd name="T10" fmla="+- 0 14679 14679"/>
                <a:gd name="T11" fmla="*/ 14679 h 1162"/>
              </a:gdLst>
              <a:ahLst/>
              <a:cxnLst>
                <a:cxn ang="0">
                  <a:pos x="T0" y="T2"/>
                </a:cxn>
                <a:cxn ang="0">
                  <a:pos x="T3" y="T5"/>
                </a:cxn>
                <a:cxn ang="0">
                  <a:pos x="T6" y="T8"/>
                </a:cxn>
                <a:cxn ang="0">
                  <a:pos x="T9" y="T11"/>
                </a:cxn>
              </a:cxnLst>
              <a:rect l="0" t="0" r="r" b="b"/>
              <a:pathLst>
                <a:path w="1162" h="1162">
                  <a:moveTo>
                    <a:pt x="0" y="0"/>
                  </a:moveTo>
                  <a:lnTo>
                    <a:pt x="0" y="1161"/>
                  </a:lnTo>
                  <a:lnTo>
                    <a:pt x="1161" y="1161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tx2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fr-FR"/>
              </a:defPPr>
            </a:lstStyle>
            <a:p>
              <a:pPr rtl="0"/>
              <a:endParaRPr lang="fr-FR" dirty="0"/>
            </a:p>
          </p:txBody>
        </p:sp>
        <p:sp>
          <p:nvSpPr>
            <p:cNvPr id="14" name="Forme libre 7">
              <a:extLst>
                <a:ext uri="{FF2B5EF4-FFF2-40B4-BE49-F238E27FC236}">
                  <a16:creationId xmlns:a16="http://schemas.microsoft.com/office/drawing/2014/main" id="{80806A65-E4FC-2F52-65B3-CC181E620C29}"/>
                </a:ext>
              </a:extLst>
            </p:cNvPr>
            <p:cNvSpPr>
              <a:spLocks/>
            </p:cNvSpPr>
            <p:nvPr/>
          </p:nvSpPr>
          <p:spPr bwMode="auto">
            <a:xfrm>
              <a:off x="1221" y="14675"/>
              <a:ext cx="2329" cy="1165"/>
            </a:xfrm>
            <a:custGeom>
              <a:avLst/>
              <a:gdLst>
                <a:gd name="T0" fmla="+- 0 3550 1221"/>
                <a:gd name="T1" fmla="*/ T0 w 2329"/>
                <a:gd name="T2" fmla="+- 0 15840 14676"/>
                <a:gd name="T3" fmla="*/ 15840 h 1165"/>
                <a:gd name="T4" fmla="+- 0 2386 1221"/>
                <a:gd name="T5" fmla="*/ T4 w 2329"/>
                <a:gd name="T6" fmla="+- 0 14676 14676"/>
                <a:gd name="T7" fmla="*/ 14676 h 1165"/>
                <a:gd name="T8" fmla="+- 0 1221 1221"/>
                <a:gd name="T9" fmla="*/ T8 w 2329"/>
                <a:gd name="T10" fmla="+- 0 15840 14676"/>
                <a:gd name="T11" fmla="*/ 15840 h 1165"/>
                <a:gd name="T12" fmla="+- 0 3550 1221"/>
                <a:gd name="T13" fmla="*/ T12 w 2329"/>
                <a:gd name="T14" fmla="+- 0 15840 14676"/>
                <a:gd name="T15" fmla="*/ 15840 h 1165"/>
              </a:gdLst>
              <a:ahLst/>
              <a:cxnLst>
                <a:cxn ang="0">
                  <a:pos x="T1" y="T3"/>
                </a:cxn>
                <a:cxn ang="0">
                  <a:pos x="T5" y="T7"/>
                </a:cxn>
                <a:cxn ang="0">
                  <a:pos x="T9" y="T11"/>
                </a:cxn>
                <a:cxn ang="0">
                  <a:pos x="T13" y="T15"/>
                </a:cxn>
              </a:cxnLst>
              <a:rect l="0" t="0" r="r" b="b"/>
              <a:pathLst>
                <a:path w="2329" h="1165">
                  <a:moveTo>
                    <a:pt x="2329" y="1164"/>
                  </a:moveTo>
                  <a:lnTo>
                    <a:pt x="1165" y="0"/>
                  </a:lnTo>
                  <a:lnTo>
                    <a:pt x="0" y="1164"/>
                  </a:lnTo>
                  <a:lnTo>
                    <a:pt x="2329" y="1164"/>
                  </a:lnTo>
                </a:path>
              </a:pathLst>
            </a:custGeom>
            <a:solidFill>
              <a:schemeClr val="accent6"/>
            </a:solidFill>
            <a:ln>
              <a:noFill/>
            </a:ln>
            <a:extLst>
              <a:ext uri="{91240B29-F687-4F45-9708-019B960494DF}">
                <a14:hiddenLine xmlns:a14="http://schemas.microsoft.com/office/drawing/2010/main" w="9525">
                  <a:solidFill>
                    <a:srgbClr val="000000"/>
                  </a:solidFill>
                  <a:round/>
                  <a:headEnd/>
                  <a:tailEnd/>
                </a14:hiddenLine>
              </a:ext>
            </a:extLst>
          </p:spPr>
          <p:txBody>
            <a:bodyPr rot="0" vert="horz" wrap="square" lIns="91440" tIns="45720" rIns="91440" bIns="45720" rtlCol="0" anchor="t" anchorCtr="0" upright="1">
              <a:noAutofit/>
            </a:bodyPr>
            <a:lstStyle>
              <a:defPPr>
                <a:defRPr lang="fr-FR"/>
              </a:defPPr>
            </a:lstStyle>
            <a:p>
              <a:pPr rtl="0"/>
              <a:endParaRPr lang="fr-FR" dirty="0"/>
            </a:p>
          </p:txBody>
        </p:sp>
      </p:grpSp>
      <p:sp>
        <p:nvSpPr>
          <p:cNvPr id="16" name="Titre 1">
            <a:extLst>
              <a:ext uri="{FF2B5EF4-FFF2-40B4-BE49-F238E27FC236}">
                <a16:creationId xmlns:a16="http://schemas.microsoft.com/office/drawing/2014/main" id="{109B023A-F28F-184D-BA48-3F1C0502AE0A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594360" y="278129"/>
            <a:ext cx="9778365" cy="1494596"/>
          </a:xfrm>
          <a:prstGeom prst="rect">
            <a:avLst/>
          </a:prstGeom>
        </p:spPr>
        <p:txBody>
          <a:bodyPr lIns="0" tIns="0" rIns="0" bIns="0" rtlCol="0" anchor="b" anchorCtr="0">
            <a:noAutofit/>
          </a:bodyPr>
          <a:lstStyle>
            <a:lvl1pPr>
              <a:defRPr lang="fr-FR" sz="4400" b="1" i="0">
                <a:solidFill>
                  <a:schemeClr val="bg1"/>
                </a:solidFill>
                <a:latin typeface="+mj-lt"/>
              </a:defRPr>
            </a:lvl1pPr>
          </a:lstStyle>
          <a:p>
            <a:pPr rtl="0"/>
            <a:r>
              <a:rPr lang="fr-FR"/>
              <a:t>Cliquez pour ajouter un titre </a:t>
            </a:r>
          </a:p>
        </p:txBody>
      </p:sp>
      <p:sp>
        <p:nvSpPr>
          <p:cNvPr id="2" name="Espace réservé du contenu 5">
            <a:extLst>
              <a:ext uri="{FF2B5EF4-FFF2-40B4-BE49-F238E27FC236}">
                <a16:creationId xmlns:a16="http://schemas.microsoft.com/office/drawing/2014/main" id="{F14DA3C5-63E4-BAFB-1D68-47F71EEEE538}"/>
              </a:ext>
            </a:extLst>
          </p:cNvPr>
          <p:cNvSpPr>
            <a:spLocks noGrp="1"/>
          </p:cNvSpPr>
          <p:nvPr>
            <p:ph sz="quarter" idx="15" hasCustomPrompt="1"/>
          </p:nvPr>
        </p:nvSpPr>
        <p:spPr>
          <a:xfrm>
            <a:off x="594360" y="2676525"/>
            <a:ext cx="4490827" cy="3597470"/>
          </a:xfrm>
        </p:spPr>
        <p:txBody>
          <a:bodyPr lIns="0" tIns="45720" rIns="0" bIns="0" rtlCol="0">
            <a:normAutofit/>
          </a:bodyPr>
          <a:lstStyle>
            <a:lvl1pPr marL="0" indent="0">
              <a:spcBef>
                <a:spcPts val="1800"/>
              </a:spcBef>
              <a:buFont typeface="Arial" panose="020B0604020202020204" pitchFamily="34" charset="0"/>
              <a:buNone/>
              <a:defRPr lang="fr-FR" sz="2000"/>
            </a:lvl1pPr>
            <a:lvl2pPr marL="283464" indent="-283464">
              <a:spcBef>
                <a:spcPts val="1800"/>
              </a:spcBef>
              <a:defRPr lang="fr-FR" sz="2000"/>
            </a:lvl2pPr>
            <a:lvl3pPr marL="594360" indent="-283464">
              <a:spcBef>
                <a:spcPts val="1800"/>
              </a:spcBef>
              <a:defRPr lang="fr-FR" sz="2000"/>
            </a:lvl3pPr>
            <a:lvl4pPr marL="822960" indent="-283464">
              <a:spcBef>
                <a:spcPts val="1800"/>
              </a:spcBef>
              <a:defRPr lang="fr-FR" sz="2000"/>
            </a:lvl4pPr>
            <a:lvl5pPr marL="1005840" indent="-283464">
              <a:spcBef>
                <a:spcPts val="1800"/>
              </a:spcBef>
              <a:defRPr lang="fr-FR" sz="2000"/>
            </a:lvl5pPr>
          </a:lstStyle>
          <a:p>
            <a:pPr lvl="0" rtl="0"/>
            <a:r>
              <a:rPr lang="fr-FR"/>
              <a:t>Cliquer pour ajouter du contenu</a:t>
            </a:r>
          </a:p>
          <a:p>
            <a:pPr lvl="1" rtl="0"/>
            <a:r>
              <a:rPr lang="fr-FR"/>
              <a:t>Deuxième niveau</a:t>
            </a:r>
          </a:p>
          <a:p>
            <a:pPr lvl="2" rtl="0"/>
            <a:r>
              <a:rPr lang="fr-FR"/>
              <a:t>Troisième niveau</a:t>
            </a:r>
          </a:p>
          <a:p>
            <a:pPr lvl="3" rtl="0"/>
            <a:r>
              <a:rPr lang="fr-FR"/>
              <a:t>Quatrième niveau</a:t>
            </a:r>
          </a:p>
          <a:p>
            <a:pPr lvl="4" rtl="0"/>
            <a:r>
              <a:rPr lang="fr-FR"/>
              <a:t>Cinquième niveau</a:t>
            </a:r>
          </a:p>
        </p:txBody>
      </p:sp>
      <p:sp>
        <p:nvSpPr>
          <p:cNvPr id="3" name="Espace réservé du contenu 5">
            <a:extLst>
              <a:ext uri="{FF2B5EF4-FFF2-40B4-BE49-F238E27FC236}">
                <a16:creationId xmlns:a16="http://schemas.microsoft.com/office/drawing/2014/main" id="{BD11386D-847E-8CF5-E56A-42E80A65A089}"/>
              </a:ext>
            </a:extLst>
          </p:cNvPr>
          <p:cNvSpPr>
            <a:spLocks noGrp="1"/>
          </p:cNvSpPr>
          <p:nvPr>
            <p:ph sz="quarter" idx="16" hasCustomPrompt="1"/>
          </p:nvPr>
        </p:nvSpPr>
        <p:spPr>
          <a:xfrm>
            <a:off x="5881898" y="2676525"/>
            <a:ext cx="4490827" cy="3597470"/>
          </a:xfrm>
        </p:spPr>
        <p:txBody>
          <a:bodyPr lIns="0" tIns="45720" rIns="0" bIns="0" rtlCol="0">
            <a:normAutofit/>
          </a:bodyPr>
          <a:lstStyle>
            <a:lvl1pPr marL="0" indent="0">
              <a:spcBef>
                <a:spcPts val="1800"/>
              </a:spcBef>
              <a:buFont typeface="Arial" panose="020B0604020202020204" pitchFamily="34" charset="0"/>
              <a:buNone/>
              <a:defRPr lang="fr-FR" sz="2000"/>
            </a:lvl1pPr>
            <a:lvl2pPr marL="283464" indent="-283464">
              <a:spcBef>
                <a:spcPts val="1800"/>
              </a:spcBef>
              <a:defRPr lang="fr-FR" sz="2000"/>
            </a:lvl2pPr>
            <a:lvl3pPr marL="548640" indent="-283464">
              <a:spcBef>
                <a:spcPts val="1800"/>
              </a:spcBef>
              <a:defRPr lang="fr-FR" sz="2000"/>
            </a:lvl3pPr>
            <a:lvl4pPr marL="822960" indent="-283464">
              <a:spcBef>
                <a:spcPts val="1800"/>
              </a:spcBef>
              <a:defRPr lang="fr-FR" sz="2000"/>
            </a:lvl4pPr>
            <a:lvl5pPr marL="1005840" indent="-283464">
              <a:spcBef>
                <a:spcPts val="1800"/>
              </a:spcBef>
              <a:defRPr lang="fr-FR" sz="2000"/>
            </a:lvl5pPr>
          </a:lstStyle>
          <a:p>
            <a:pPr lvl="0" rtl="0"/>
            <a:r>
              <a:rPr lang="fr-FR"/>
              <a:t>Cliquer pour ajouter du contenu</a:t>
            </a:r>
          </a:p>
          <a:p>
            <a:pPr lvl="1" rtl="0"/>
            <a:r>
              <a:rPr lang="fr-FR"/>
              <a:t>Deuxième niveau</a:t>
            </a:r>
          </a:p>
          <a:p>
            <a:pPr lvl="2" rtl="0"/>
            <a:r>
              <a:rPr lang="fr-FR"/>
              <a:t>Troisième niveau</a:t>
            </a:r>
          </a:p>
          <a:p>
            <a:pPr lvl="3" rtl="0"/>
            <a:r>
              <a:rPr lang="fr-FR"/>
              <a:t>Quatrième niveau</a:t>
            </a:r>
          </a:p>
          <a:p>
            <a:pPr lvl="4" rtl="0"/>
            <a:r>
              <a:rPr lang="fr-FR"/>
              <a:t>Cinquième niveau</a:t>
            </a:r>
          </a:p>
        </p:txBody>
      </p:sp>
      <p:sp>
        <p:nvSpPr>
          <p:cNvPr id="10" name="Espace réservé du numéro de diapositive 9">
            <a:extLst>
              <a:ext uri="{FF2B5EF4-FFF2-40B4-BE49-F238E27FC236}">
                <a16:creationId xmlns:a16="http://schemas.microsoft.com/office/drawing/2014/main" id="{05D79B4B-A9BD-581F-536E-DE7CF728F8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fld id="{294A09A9-5501-47C1-A89A-A340965A2BE2}" type="slidenum">
              <a:rPr lang="fr-FR" smtClean="0"/>
              <a:pPr/>
              <a:t>‹N°›</a:t>
            </a:fld>
            <a:endParaRPr lang="fr-FR" dirty="0">
              <a:latin typeface="+mn-lt"/>
            </a:endParaRPr>
          </a:p>
        </p:txBody>
      </p:sp>
      <p:sp>
        <p:nvSpPr>
          <p:cNvPr id="8" name="Espace réservé de la date 7">
            <a:extLst>
              <a:ext uri="{FF2B5EF4-FFF2-40B4-BE49-F238E27FC236}">
                <a16:creationId xmlns:a16="http://schemas.microsoft.com/office/drawing/2014/main" id="{C5EA2E64-5690-A56B-7051-476EC7BADA55}"/>
              </a:ext>
            </a:extLst>
          </p:cNvPr>
          <p:cNvSpPr>
            <a:spLocks noGrp="1"/>
          </p:cNvSpPr>
          <p:nvPr>
            <p:ph type="dt" sz="half" idx="11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endParaRPr lang="fr-FR" dirty="0">
              <a:latin typeface="+mn-lt"/>
            </a:endParaRPr>
          </a:p>
        </p:txBody>
      </p:sp>
      <p:cxnSp>
        <p:nvCxnSpPr>
          <p:cNvPr id="4" name="Connecteur droit 3">
            <a:extLst>
              <a:ext uri="{FF2B5EF4-FFF2-40B4-BE49-F238E27FC236}">
                <a16:creationId xmlns:a16="http://schemas.microsoft.com/office/drawing/2014/main" id="{E66081BA-9135-73B1-DCE5-77FD12431F13}"/>
              </a:ext>
              <a:ext uri="{C183D7F6-B498-43B3-948B-1728B52AA6E4}">
                <adec:decorative xmlns:adec="http://schemas.microsoft.com/office/drawing/2017/decorative" val="1"/>
              </a:ext>
            </a:extLst>
          </p:cNvPr>
          <p:cNvCxnSpPr>
            <a:cxnSpLocks/>
          </p:cNvCxnSpPr>
          <p:nvPr userDrawn="1"/>
        </p:nvCxnSpPr>
        <p:spPr>
          <a:xfrm>
            <a:off x="594360" y="2148840"/>
            <a:ext cx="2133600" cy="3992"/>
          </a:xfrm>
          <a:prstGeom prst="line">
            <a:avLst/>
          </a:prstGeom>
          <a:ln w="101600">
            <a:solidFill>
              <a:schemeClr val="tx2">
                <a:lumMod val="75000"/>
              </a:schemeClr>
            </a:solidFill>
          </a:ln>
        </p:spPr>
        <p:style>
          <a:lnRef idx="1">
            <a:schemeClr val="dk1"/>
          </a:lnRef>
          <a:fillRef idx="0">
            <a:schemeClr val="dk1"/>
          </a:fillRef>
          <a:effectRef idx="0">
            <a:schemeClr val="dk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019504579"/>
      </p:ext>
    </p:extLst>
  </p:cSld>
  <p:clrMapOvr>
    <a:masterClrMapping/>
  </p:clrMapOvr>
  <p:extLst>
    <p:ext uri="{DCECCB84-F9BA-43D5-87BE-67443E8EF086}">
      <p15:sldGuideLst xmlns:p15="http://schemas.microsoft.com/office/powerpoint/2012/main">
        <p15:guide id="1" pos="600">
          <p15:clr>
            <a:srgbClr val="FBAE40"/>
          </p15:clr>
        </p15:guide>
        <p15:guide id="2" pos="7080">
          <p15:clr>
            <a:srgbClr val="FBAE40"/>
          </p15:clr>
        </p15:guide>
        <p15:guide id="3" pos="2880">
          <p15:clr>
            <a:srgbClr val="FBAE40"/>
          </p15:clr>
        </p15:guide>
        <p15:guide id="4" pos="5160">
          <p15:clr>
            <a:srgbClr val="FBAE40"/>
          </p15:clr>
        </p15:guide>
        <p15:guide id="5" pos="2520">
          <p15:clr>
            <a:srgbClr val="FBAE40"/>
          </p15:clr>
        </p15:guide>
        <p15:guide id="6" pos="4800">
          <p15:clr>
            <a:srgbClr val="FBAE40"/>
          </p15:clr>
        </p15:guide>
        <p15:guide id="7" orient="horz" pos="1224">
          <p15:clr>
            <a:srgbClr val="FBAE40"/>
          </p15:clr>
        </p15:guide>
        <p15:guide id="8" orient="horz" pos="1392">
          <p15:clr>
            <a:srgbClr val="FBAE40"/>
          </p15:clr>
        </p15:guide>
        <p15:guide id="10" orient="horz" pos="552">
          <p15:clr>
            <a:srgbClr val="FBAE40"/>
          </p15:clr>
        </p15:guide>
      </p15:sldGuideLst>
    </p:ext>
  </p:extLst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ADADE-82BC-4042-8ADD-F6E1B8FA52CD}" type="datetimeFigureOut">
              <a:rPr lang="fr-FR" smtClean="0"/>
              <a:t>30/03/2026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81482-E114-C142-9057-6E05C177576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29877362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Titre de sec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ADADE-82BC-4042-8ADD-F6E1B8FA52CD}" type="datetimeFigureOut">
              <a:rPr lang="fr-FR" smtClean="0"/>
              <a:t>30/03/2026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81482-E114-C142-9057-6E05C177576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8218384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ADADE-82BC-4042-8ADD-F6E1B8FA52CD}" type="datetimeFigureOut">
              <a:rPr lang="fr-FR" smtClean="0"/>
              <a:t>30/03/2026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81482-E114-C142-9057-6E05C177576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3480779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ADADE-82BC-4042-8ADD-F6E1B8FA52CD}" type="datetimeFigureOut">
              <a:rPr lang="fr-FR" smtClean="0"/>
              <a:t>30/03/2026</a:t>
            </a:fld>
            <a:endParaRPr lang="fr-F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81482-E114-C142-9057-6E05C177576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854563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ADADE-82BC-4042-8ADD-F6E1B8FA52CD}" type="datetimeFigureOut">
              <a:rPr lang="fr-FR" smtClean="0"/>
              <a:t>30/03/2026</a:t>
            </a:fld>
            <a:endParaRPr lang="fr-F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81482-E114-C142-9057-6E05C177576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42878357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ADADE-82BC-4042-8ADD-F6E1B8FA52CD}" type="datetimeFigureOut">
              <a:rPr lang="fr-FR" smtClean="0"/>
              <a:t>30/03/2026</a:t>
            </a:fld>
            <a:endParaRPr lang="fr-F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81482-E114-C142-9057-6E05C177576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36231150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u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ADADE-82BC-4042-8ADD-F6E1B8FA52CD}" type="datetimeFigureOut">
              <a:rPr lang="fr-FR" smtClean="0"/>
              <a:t>30/03/2026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81482-E114-C142-9057-6E05C177576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162572356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r-FR"/>
              <a:t>Cliquez sur l'icône pour ajouter une image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r-FR"/>
              <a:t>Cliquez pour modifier les styles du texte du masque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6ADADE-82BC-4042-8ADD-F6E1B8FA52CD}" type="datetimeFigureOut">
              <a:rPr lang="fr-FR" smtClean="0"/>
              <a:t>30/03/2026</a:t>
            </a:fld>
            <a:endParaRPr lang="fr-F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7981482-E114-C142-9057-6E05C177576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1989319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r-FR"/>
              <a:t>Modifiez le style du titre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r-FR"/>
              <a:t>Cliquez pour modifier les styles du texte du masque</a:t>
            </a:r>
          </a:p>
          <a:p>
            <a:pPr lvl="1"/>
            <a:r>
              <a:rPr lang="fr-FR"/>
              <a:t>Deuxième niveau</a:t>
            </a:r>
          </a:p>
          <a:p>
            <a:pPr lvl="2"/>
            <a:r>
              <a:rPr lang="fr-FR"/>
              <a:t>Troisième niveau</a:t>
            </a:r>
          </a:p>
          <a:p>
            <a:pPr lvl="3"/>
            <a:r>
              <a:rPr lang="fr-FR"/>
              <a:t>Quatrième niveau</a:t>
            </a:r>
          </a:p>
          <a:p>
            <a:pPr lvl="4"/>
            <a:r>
              <a:rPr lang="fr-FR"/>
              <a:t>Cinquième niveau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6ADADE-82BC-4042-8ADD-F6E1B8FA52CD}" type="datetimeFigureOut">
              <a:rPr lang="fr-FR" smtClean="0"/>
              <a:t>30/03/2026</a:t>
            </a:fld>
            <a:endParaRPr lang="fr-F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r-F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7981482-E114-C142-9057-6E05C177576E}" type="slidenum">
              <a:rPr lang="fr-FR" smtClean="0"/>
              <a:t>‹N°›</a:t>
            </a:fld>
            <a:endParaRPr lang="fr-FR"/>
          </a:p>
        </p:txBody>
      </p:sp>
    </p:spTree>
    <p:extLst>
      <p:ext uri="{BB962C8B-B14F-4D97-AF65-F5344CB8AC3E}">
        <p14:creationId xmlns:p14="http://schemas.microsoft.com/office/powerpoint/2010/main" val="32326899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4261" r:id="rId1"/>
    <p:sldLayoutId id="2147484262" r:id="rId2"/>
    <p:sldLayoutId id="2147484263" r:id="rId3"/>
    <p:sldLayoutId id="2147484264" r:id="rId4"/>
    <p:sldLayoutId id="2147484265" r:id="rId5"/>
    <p:sldLayoutId id="2147484266" r:id="rId6"/>
    <p:sldLayoutId id="2147484267" r:id="rId7"/>
    <p:sldLayoutId id="2147484268" r:id="rId8"/>
    <p:sldLayoutId id="2147484269" r:id="rId9"/>
    <p:sldLayoutId id="2147484270" r:id="rId10"/>
    <p:sldLayoutId id="2147484271" r:id="rId11"/>
    <p:sldLayoutId id="2147484274" r:id="rId1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7" Type="http://schemas.openxmlformats.org/officeDocument/2006/relationships/image" Target="../media/image18.jpg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jpg"/><Relationship Id="rId5" Type="http://schemas.openxmlformats.org/officeDocument/2006/relationships/image" Target="../media/image16.jpg"/><Relationship Id="rId4" Type="http://schemas.openxmlformats.org/officeDocument/2006/relationships/image" Target="../media/image15.jp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2.m4v"/><Relationship Id="rId1" Type="http://schemas.microsoft.com/office/2007/relationships/media" Target="../media/media2.m4v"/><Relationship Id="rId5" Type="http://schemas.openxmlformats.org/officeDocument/2006/relationships/image" Target="../media/image19.png"/><Relationship Id="rId4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3.jpg"/><Relationship Id="rId5" Type="http://schemas.openxmlformats.org/officeDocument/2006/relationships/image" Target="../media/image22.jpg"/><Relationship Id="rId4" Type="http://schemas.openxmlformats.org/officeDocument/2006/relationships/image" Target="../media/image21.jpg"/></Relationships>
</file>

<file path=ppt/slides/_rels/slide13.xml.rels><?xml version="1.0" encoding="UTF-8" standalone="yes"?>
<Relationships xmlns="http://schemas.openxmlformats.org/package/2006/relationships"><Relationship Id="rId8" Type="http://schemas.openxmlformats.org/officeDocument/2006/relationships/image" Target="../media/image29.jpg"/><Relationship Id="rId3" Type="http://schemas.openxmlformats.org/officeDocument/2006/relationships/image" Target="../media/image24.jpg"/><Relationship Id="rId7" Type="http://schemas.openxmlformats.org/officeDocument/2006/relationships/image" Target="../media/image28.jp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7.jpg"/><Relationship Id="rId5" Type="http://schemas.openxmlformats.org/officeDocument/2006/relationships/image" Target="../media/image26.jpg"/><Relationship Id="rId4" Type="http://schemas.openxmlformats.org/officeDocument/2006/relationships/image" Target="../media/image25.jp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3.jpg"/><Relationship Id="rId5" Type="http://schemas.openxmlformats.org/officeDocument/2006/relationships/image" Target="../media/image32.jpg"/><Relationship Id="rId4" Type="http://schemas.openxmlformats.org/officeDocument/2006/relationships/image" Target="../media/image31.jp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7" Type="http://schemas.openxmlformats.org/officeDocument/2006/relationships/image" Target="../media/image36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.jpg"/><Relationship Id="rId5" Type="http://schemas.openxmlformats.org/officeDocument/2006/relationships/image" Target="../media/image27.jpg"/><Relationship Id="rId4" Type="http://schemas.openxmlformats.org/officeDocument/2006/relationships/image" Target="../media/image13.jp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g"/><Relationship Id="rId7" Type="http://schemas.openxmlformats.org/officeDocument/2006/relationships/image" Target="../media/image36.jp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35.jpg"/><Relationship Id="rId5" Type="http://schemas.openxmlformats.org/officeDocument/2006/relationships/image" Target="../media/image27.jpg"/><Relationship Id="rId4" Type="http://schemas.openxmlformats.org/officeDocument/2006/relationships/image" Target="../media/image13.jp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2.xml"/><Relationship Id="rId6" Type="http://schemas.openxmlformats.org/officeDocument/2006/relationships/image" Target="../media/image37.png"/><Relationship Id="rId5" Type="http://schemas.openxmlformats.org/officeDocument/2006/relationships/image" Target="../media/image36.jpg"/><Relationship Id="rId4" Type="http://schemas.openxmlformats.org/officeDocument/2006/relationships/image" Target="../media/image13.jp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hyperlink" Target="https://doi.org/10.3174/ajnr.A6016" TargetMode="External"/><Relationship Id="rId13" Type="http://schemas.openxmlformats.org/officeDocument/2006/relationships/hyperlink" Target="https://doi.org/10.1212/WNL.0000000000002986" TargetMode="External"/><Relationship Id="rId3" Type="http://schemas.openxmlformats.org/officeDocument/2006/relationships/image" Target="../media/image2.png"/><Relationship Id="rId7" Type="http://schemas.openxmlformats.org/officeDocument/2006/relationships/hyperlink" Target="https://doi.org/10.1001/jamaneurol.2018.4921" TargetMode="External"/><Relationship Id="rId12" Type="http://schemas.openxmlformats.org/officeDocument/2006/relationships/hyperlink" Target="https://doi.org/10.1007/s00234-021-02766-z" TargetMode="External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12.xml"/><Relationship Id="rId6" Type="http://schemas.openxmlformats.org/officeDocument/2006/relationships/hyperlink" Target="https://doi.org/10.1007/s11547-025-02116-6" TargetMode="External"/><Relationship Id="rId11" Type="http://schemas.openxmlformats.org/officeDocument/2006/relationships/hyperlink" Target="https://doi.org/10.3390/diagnostics14090881" TargetMode="External"/><Relationship Id="rId5" Type="http://schemas.openxmlformats.org/officeDocument/2006/relationships/hyperlink" Target="https://doi.org/10.1186/s12880-025-01975-9" TargetMode="External"/><Relationship Id="rId10" Type="http://schemas.openxmlformats.org/officeDocument/2006/relationships/hyperlink" Target="https://doi.org/10.3174/ajnr.A8082" TargetMode="External"/><Relationship Id="rId4" Type="http://schemas.openxmlformats.org/officeDocument/2006/relationships/hyperlink" Target="https://doi.org/10.1177/15910199221116011" TargetMode="External"/><Relationship Id="rId9" Type="http://schemas.openxmlformats.org/officeDocument/2006/relationships/hyperlink" Target="https://doi.org/10.3174/ajnr.A7962" TargetMode="Externa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video" Target="../media/media1.m4v"/><Relationship Id="rId1" Type="http://schemas.microsoft.com/office/2007/relationships/media" Target="../media/media1.m4v"/><Relationship Id="rId5" Type="http://schemas.openxmlformats.org/officeDocument/2006/relationships/image" Target="../media/image3.png"/><Relationship Id="rId4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jpg"/><Relationship Id="rId4" Type="http://schemas.openxmlformats.org/officeDocument/2006/relationships/image" Target="../media/image5.jp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6.jpg"/><Relationship Id="rId4" Type="http://schemas.openxmlformats.org/officeDocument/2006/relationships/image" Target="../media/image5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9.jpg"/><Relationship Id="rId4" Type="http://schemas.openxmlformats.org/officeDocument/2006/relationships/image" Target="../media/image8.jp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jpg"/><Relationship Id="rId5" Type="http://schemas.openxmlformats.org/officeDocument/2006/relationships/image" Target="../media/image12.jpg"/><Relationship Id="rId4" Type="http://schemas.openxmlformats.org/officeDocument/2006/relationships/image" Target="../media/image11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3.jpg"/><Relationship Id="rId5" Type="http://schemas.openxmlformats.org/officeDocument/2006/relationships/image" Target="../media/image12.jpg"/><Relationship Id="rId4" Type="http://schemas.openxmlformats.org/officeDocument/2006/relationships/image" Target="../media/image11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jpg"/><Relationship Id="rId7" Type="http://schemas.openxmlformats.org/officeDocument/2006/relationships/image" Target="../media/image18.jp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17.jpg"/><Relationship Id="rId5" Type="http://schemas.openxmlformats.org/officeDocument/2006/relationships/image" Target="../media/image16.jpg"/><Relationship Id="rId4" Type="http://schemas.openxmlformats.org/officeDocument/2006/relationships/image" Target="../media/image15.jp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167DB49-07B0-22EB-E132-3BADA268BF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>
            <a:extLst>
              <a:ext uri="{FF2B5EF4-FFF2-40B4-BE49-F238E27FC236}">
                <a16:creationId xmlns:a16="http://schemas.microsoft.com/office/drawing/2014/main" id="{931AD33E-8D5D-9AC9-02E8-D8AA6857283B}"/>
              </a:ext>
            </a:extLst>
          </p:cNvPr>
          <p:cNvSpPr/>
          <p:nvPr/>
        </p:nvSpPr>
        <p:spPr>
          <a:xfrm>
            <a:off x="0" y="5349894"/>
            <a:ext cx="12192000" cy="1508105"/>
          </a:xfrm>
          <a:prstGeom prst="rect">
            <a:avLst/>
          </a:prstGeom>
          <a:solidFill>
            <a:schemeClr val="accent1">
              <a:lumMod val="40000"/>
              <a:lumOff val="60000"/>
              <a:alpha val="44573"/>
            </a:schemeClr>
          </a:solidFill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5" name="ZoneTexte 4">
            <a:extLst>
              <a:ext uri="{FF2B5EF4-FFF2-40B4-BE49-F238E27FC236}">
                <a16:creationId xmlns:a16="http://schemas.microsoft.com/office/drawing/2014/main" id="{BFBAC77D-F133-92C5-D181-754F8FF8B9DB}"/>
              </a:ext>
            </a:extLst>
          </p:cNvPr>
          <p:cNvSpPr txBox="1"/>
          <p:nvPr/>
        </p:nvSpPr>
        <p:spPr>
          <a:xfrm>
            <a:off x="0" y="5349895"/>
            <a:ext cx="117856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4400" b="1" dirty="0">
                <a:latin typeface="Calibri" panose="020F0502020204030204" pitchFamily="34" charset="0"/>
                <a:cs typeface="Calibri" panose="020F0502020204030204" pitchFamily="34" charset="0"/>
              </a:rPr>
              <a:t>Ateliers NRD Mai 2026</a:t>
            </a:r>
          </a:p>
          <a:p>
            <a:r>
              <a:rPr lang="fr-FR" sz="2800" b="1" dirty="0">
                <a:latin typeface="Calibri" panose="020F0502020204030204" pitchFamily="34" charset="0"/>
                <a:cs typeface="Calibri" panose="020F0502020204030204" pitchFamily="34" charset="0"/>
              </a:rPr>
              <a:t>CH Saint-Anne - Service d’imagerie diagnostique et thérapeutique</a:t>
            </a:r>
          </a:p>
          <a:p>
            <a:r>
              <a:rPr lang="fr-FR" sz="2400" b="1" dirty="0">
                <a:latin typeface="Calibri" panose="020F0502020204030204" pitchFamily="34" charset="0"/>
                <a:cs typeface="Calibri" panose="020F0502020204030204" pitchFamily="34" charset="0"/>
              </a:rPr>
              <a:t>Romain INGLEBERT, interne</a:t>
            </a:r>
          </a:p>
        </p:txBody>
      </p:sp>
      <p:pic>
        <p:nvPicPr>
          <p:cNvPr id="2" name="Image 1">
            <a:extLst>
              <a:ext uri="{FF2B5EF4-FFF2-40B4-BE49-F238E27FC236}">
                <a16:creationId xmlns:a16="http://schemas.microsoft.com/office/drawing/2014/main" id="{759124F9-3190-A320-3A66-5B45C36D85B0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88000"/>
          </a:blip>
          <a:stretch>
            <a:fillRect/>
          </a:stretch>
        </p:blipFill>
        <p:spPr>
          <a:xfrm>
            <a:off x="10474152" y="121608"/>
            <a:ext cx="1578219" cy="20333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202987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1BA8B68-D7EF-C8F1-CFEC-DB190ADBE99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2E891F82-1FAB-8124-0FA6-0801CC129972}"/>
              </a:ext>
            </a:extLst>
          </p:cNvPr>
          <p:cNvSpPr txBox="1"/>
          <p:nvPr/>
        </p:nvSpPr>
        <p:spPr>
          <a:xfrm>
            <a:off x="543374" y="12149"/>
            <a:ext cx="9379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bg1"/>
                </a:solidFill>
              </a:rPr>
              <a:t>STIR</a:t>
            </a:r>
          </a:p>
        </p:txBody>
      </p:sp>
      <p:pic>
        <p:nvPicPr>
          <p:cNvPr id="5" name="Image 4" descr="Une image contenant film radiographique, noir, Imagerie médicale, noir et blanc&#10;&#10;Le contenu généré par l’IA peut être incorrect.">
            <a:extLst>
              <a:ext uri="{FF2B5EF4-FFF2-40B4-BE49-F238E27FC236}">
                <a16:creationId xmlns:a16="http://schemas.microsoft.com/office/drawing/2014/main" id="{F4497287-571D-7152-5527-A5DB466C482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9744" r="36588"/>
          <a:stretch>
            <a:fillRect/>
          </a:stretch>
        </p:blipFill>
        <p:spPr>
          <a:xfrm>
            <a:off x="0" y="381483"/>
            <a:ext cx="1684035" cy="6476517"/>
          </a:xfrm>
          <a:prstGeom prst="rect">
            <a:avLst/>
          </a:prstGeom>
        </p:spPr>
      </p:pic>
      <p:pic>
        <p:nvPicPr>
          <p:cNvPr id="8" name="Image 7" descr="Une image contenant film radiographique, noir, Imagerie médicale, noir et blanc&#10;&#10;Le contenu généré par l’IA peut être incorrect.">
            <a:extLst>
              <a:ext uri="{FF2B5EF4-FFF2-40B4-BE49-F238E27FC236}">
                <a16:creationId xmlns:a16="http://schemas.microsoft.com/office/drawing/2014/main" id="{F5046E52-52CC-42A1-739A-D75D9F3EB28E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39744" r="32840"/>
          <a:stretch>
            <a:fillRect/>
          </a:stretch>
        </p:blipFill>
        <p:spPr>
          <a:xfrm>
            <a:off x="1684035" y="381482"/>
            <a:ext cx="1950674" cy="6476518"/>
          </a:xfrm>
          <a:prstGeom prst="rect">
            <a:avLst/>
          </a:prstGeom>
        </p:spPr>
      </p:pic>
      <p:pic>
        <p:nvPicPr>
          <p:cNvPr id="14" name="Image 13" descr="Une image contenant film radiographique, noir, Imagerie médicale, noir et blanc&#10;&#10;Le contenu généré par l’IA peut être incorrect.">
            <a:extLst>
              <a:ext uri="{FF2B5EF4-FFF2-40B4-BE49-F238E27FC236}">
                <a16:creationId xmlns:a16="http://schemas.microsoft.com/office/drawing/2014/main" id="{66C4AAB4-10B8-9B6B-3786-4368BB066DF5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34616" r="37969" b="29142"/>
          <a:stretch>
            <a:fillRect/>
          </a:stretch>
        </p:blipFill>
        <p:spPr>
          <a:xfrm>
            <a:off x="3368070" y="381480"/>
            <a:ext cx="2752950" cy="6476517"/>
          </a:xfrm>
          <a:prstGeom prst="rect">
            <a:avLst/>
          </a:prstGeom>
        </p:spPr>
      </p:pic>
      <p:pic>
        <p:nvPicPr>
          <p:cNvPr id="16" name="Image 15" descr="Une image contenant capture d’écran, noir, obscurité, nature&#10;&#10;Le contenu généré par l’IA peut être incorrect.">
            <a:extLst>
              <a:ext uri="{FF2B5EF4-FFF2-40B4-BE49-F238E27FC236}">
                <a16:creationId xmlns:a16="http://schemas.microsoft.com/office/drawing/2014/main" id="{3E0600A6-C1FB-423E-1D81-273C9578AF50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31854" t="29957" r="32248" b="27789"/>
          <a:stretch>
            <a:fillRect/>
          </a:stretch>
        </p:blipFill>
        <p:spPr>
          <a:xfrm>
            <a:off x="8604339" y="1683509"/>
            <a:ext cx="3587661" cy="3843921"/>
          </a:xfrm>
          <a:prstGeom prst="rect">
            <a:avLst/>
          </a:prstGeom>
        </p:spPr>
      </p:pic>
      <p:pic>
        <p:nvPicPr>
          <p:cNvPr id="18" name="Image 17" descr="Une image contenant noir et blanc, capture d’écran, noir&#10;&#10;Le contenu généré par l’IA peut être incorrect.">
            <a:extLst>
              <a:ext uri="{FF2B5EF4-FFF2-40B4-BE49-F238E27FC236}">
                <a16:creationId xmlns:a16="http://schemas.microsoft.com/office/drawing/2014/main" id="{AC1F4719-70FB-B04C-19EE-9F828F04B656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31065" r="30079"/>
          <a:stretch>
            <a:fillRect/>
          </a:stretch>
        </p:blipFill>
        <p:spPr>
          <a:xfrm>
            <a:off x="5851389" y="381476"/>
            <a:ext cx="2764627" cy="6476523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913DBC66-B843-84EF-A54F-0BBE9A7CB123}"/>
              </a:ext>
            </a:extLst>
          </p:cNvPr>
          <p:cNvSpPr txBox="1"/>
          <p:nvPr/>
        </p:nvSpPr>
        <p:spPr>
          <a:xfrm>
            <a:off x="4167354" y="12149"/>
            <a:ext cx="9379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bg1"/>
                </a:solidFill>
              </a:rPr>
              <a:t>STIR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967D651C-668E-20E2-D973-9FE01BE4307D}"/>
              </a:ext>
            </a:extLst>
          </p:cNvPr>
          <p:cNvSpPr txBox="1"/>
          <p:nvPr/>
        </p:nvSpPr>
        <p:spPr>
          <a:xfrm>
            <a:off x="2328745" y="12149"/>
            <a:ext cx="9379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bg1"/>
                </a:solidFill>
              </a:rPr>
              <a:t>STIR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F5DF1BE3-BCC1-2272-8497-43F7A94EFC82}"/>
              </a:ext>
            </a:extLst>
          </p:cNvPr>
          <p:cNvSpPr txBox="1"/>
          <p:nvPr/>
        </p:nvSpPr>
        <p:spPr>
          <a:xfrm>
            <a:off x="6893685" y="12149"/>
            <a:ext cx="14440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bg1"/>
                </a:solidFill>
              </a:rPr>
              <a:t>3D T2 FS TSE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8B7B38A3-8B02-BE74-DE33-13945B7C434A}"/>
              </a:ext>
            </a:extLst>
          </p:cNvPr>
          <p:cNvSpPr txBox="1"/>
          <p:nvPr/>
        </p:nvSpPr>
        <p:spPr>
          <a:xfrm>
            <a:off x="9388681" y="876273"/>
            <a:ext cx="14440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bg1"/>
                </a:solidFill>
              </a:rPr>
              <a:t>3D T2 FS TSE, axiale L2</a:t>
            </a: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5D7D6DF9-106E-F0EB-5093-747C5552B3B7}"/>
              </a:ext>
            </a:extLst>
          </p:cNvPr>
          <p:cNvSpPr/>
          <p:nvPr/>
        </p:nvSpPr>
        <p:spPr>
          <a:xfrm>
            <a:off x="0" y="5146430"/>
            <a:ext cx="12154454" cy="1221609"/>
          </a:xfrm>
          <a:prstGeom prst="rect">
            <a:avLst/>
          </a:prstGeom>
          <a:solidFill>
            <a:schemeClr val="bg1">
              <a:alpha val="50196"/>
            </a:schemeClr>
          </a:solidFill>
          <a:ln>
            <a:solidFill>
              <a:schemeClr val="accent1">
                <a:shade val="1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0A663724-F127-2E06-474A-0321F3E15A6B}"/>
              </a:ext>
            </a:extLst>
          </p:cNvPr>
          <p:cNvSpPr txBox="1"/>
          <p:nvPr/>
        </p:nvSpPr>
        <p:spPr>
          <a:xfrm>
            <a:off x="5125684" y="5295569"/>
            <a:ext cx="237031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5400" b="1" dirty="0"/>
              <a:t>SLEC -</a:t>
            </a:r>
          </a:p>
        </p:txBody>
      </p:sp>
    </p:spTree>
    <p:extLst>
      <p:ext uri="{BB962C8B-B14F-4D97-AF65-F5344CB8AC3E}">
        <p14:creationId xmlns:p14="http://schemas.microsoft.com/office/powerpoint/2010/main" val="228906679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583A2F2-17A9-9AAA-5B26-5B33F86B62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F20726B2-067A-DE5E-DE91-52BBB0534B98}"/>
              </a:ext>
            </a:extLst>
          </p:cNvPr>
          <p:cNvSpPr txBox="1"/>
          <p:nvPr/>
        </p:nvSpPr>
        <p:spPr>
          <a:xfrm>
            <a:off x="402697" y="211441"/>
            <a:ext cx="23756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err="1">
                <a:solidFill>
                  <a:schemeClr val="bg1"/>
                </a:solidFill>
              </a:rPr>
              <a:t>Myéloscanner</a:t>
            </a:r>
            <a:r>
              <a:rPr lang="fr-FR" dirty="0">
                <a:solidFill>
                  <a:schemeClr val="bg1"/>
                </a:solidFill>
              </a:rPr>
              <a:t>, axiale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5C169D89-AF67-9F8A-1842-65BA5B2BD06B}"/>
              </a:ext>
            </a:extLst>
          </p:cNvPr>
          <p:cNvSpPr txBox="1"/>
          <p:nvPr/>
        </p:nvSpPr>
        <p:spPr>
          <a:xfrm>
            <a:off x="5125684" y="5295569"/>
            <a:ext cx="237031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5400" b="1" dirty="0"/>
              <a:t>SLEC -</a:t>
            </a:r>
          </a:p>
        </p:txBody>
      </p:sp>
      <p:pic>
        <p:nvPicPr>
          <p:cNvPr id="7" name="Myeloscan ax">
            <a:hlinkClick r:id="" action="ppaction://media"/>
            <a:extLst>
              <a:ext uri="{FF2B5EF4-FFF2-40B4-BE49-F238E27FC236}">
                <a16:creationId xmlns:a16="http://schemas.microsoft.com/office/drawing/2014/main" id="{6B226B6E-E349-8570-72E7-8B43EA0E1566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926983" y="-1"/>
            <a:ext cx="6861785" cy="6861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852460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23595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A583A2F2-17A9-9AAA-5B26-5B33F86B62A2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F20726B2-067A-DE5E-DE91-52BBB0534B98}"/>
              </a:ext>
            </a:extLst>
          </p:cNvPr>
          <p:cNvSpPr txBox="1"/>
          <p:nvPr/>
        </p:nvSpPr>
        <p:spPr>
          <a:xfrm>
            <a:off x="72394" y="131856"/>
            <a:ext cx="237567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err="1">
                <a:solidFill>
                  <a:schemeClr val="bg1"/>
                </a:solidFill>
              </a:rPr>
              <a:t>Myéloscanner</a:t>
            </a:r>
            <a:r>
              <a:rPr lang="fr-FR" dirty="0">
                <a:solidFill>
                  <a:schemeClr val="bg1"/>
                </a:solidFill>
              </a:rPr>
              <a:t>, axiale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5C169D89-AF67-9F8A-1842-65BA5B2BD06B}"/>
              </a:ext>
            </a:extLst>
          </p:cNvPr>
          <p:cNvSpPr txBox="1"/>
          <p:nvPr/>
        </p:nvSpPr>
        <p:spPr>
          <a:xfrm>
            <a:off x="5125684" y="5295569"/>
            <a:ext cx="237031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5400" b="1" dirty="0"/>
              <a:t>SLEC -</a:t>
            </a:r>
          </a:p>
        </p:txBody>
      </p:sp>
      <p:pic>
        <p:nvPicPr>
          <p:cNvPr id="5" name="Image 4" descr="Une image contenant noir et blanc&#10;&#10;Le contenu généré par l’IA peut être incorrect.">
            <a:extLst>
              <a:ext uri="{FF2B5EF4-FFF2-40B4-BE49-F238E27FC236}">
                <a16:creationId xmlns:a16="http://schemas.microsoft.com/office/drawing/2014/main" id="{F1A534BE-DB95-6BBB-85B1-6B9AE52DB06B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3870" t="28591" r="32676" b="31750"/>
          <a:stretch>
            <a:fillRect/>
          </a:stretch>
        </p:blipFill>
        <p:spPr>
          <a:xfrm>
            <a:off x="0" y="501188"/>
            <a:ext cx="3364782" cy="3630836"/>
          </a:xfrm>
          <a:prstGeom prst="rect">
            <a:avLst/>
          </a:prstGeom>
        </p:spPr>
      </p:pic>
      <p:pic>
        <p:nvPicPr>
          <p:cNvPr id="8" name="Image 7" descr="Une image contenant noir et blanc, art&#10;&#10;Le contenu généré par l’IA peut être incorrect.">
            <a:extLst>
              <a:ext uri="{FF2B5EF4-FFF2-40B4-BE49-F238E27FC236}">
                <a16:creationId xmlns:a16="http://schemas.microsoft.com/office/drawing/2014/main" id="{EA2B38AB-82E0-38B0-6B77-720286B4A45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35694" t="29573" r="35694" b="30769"/>
          <a:stretch>
            <a:fillRect/>
          </a:stretch>
        </p:blipFill>
        <p:spPr>
          <a:xfrm>
            <a:off x="3099854" y="501188"/>
            <a:ext cx="2864160" cy="3613611"/>
          </a:xfrm>
          <a:prstGeom prst="rect">
            <a:avLst/>
          </a:prstGeom>
        </p:spPr>
      </p:pic>
      <p:pic>
        <p:nvPicPr>
          <p:cNvPr id="10" name="Image 9">
            <a:extLst>
              <a:ext uri="{FF2B5EF4-FFF2-40B4-BE49-F238E27FC236}">
                <a16:creationId xmlns:a16="http://schemas.microsoft.com/office/drawing/2014/main" id="{D58017BB-3EC9-F21F-E017-0872AF688C25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34410" t="29913" r="34129" b="30428"/>
          <a:stretch>
            <a:fillRect/>
          </a:stretch>
        </p:blipFill>
        <p:spPr>
          <a:xfrm>
            <a:off x="5913829" y="501189"/>
            <a:ext cx="3164339" cy="3630835"/>
          </a:xfrm>
          <a:prstGeom prst="rect">
            <a:avLst/>
          </a:prstGeom>
        </p:spPr>
      </p:pic>
      <p:pic>
        <p:nvPicPr>
          <p:cNvPr id="12" name="Image 11">
            <a:extLst>
              <a:ext uri="{FF2B5EF4-FFF2-40B4-BE49-F238E27FC236}">
                <a16:creationId xmlns:a16="http://schemas.microsoft.com/office/drawing/2014/main" id="{AF372B7B-B032-515D-357D-05743DA09276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32729" t="31453" r="35810" b="28889"/>
          <a:stretch>
            <a:fillRect/>
          </a:stretch>
        </p:blipFill>
        <p:spPr>
          <a:xfrm>
            <a:off x="9027661" y="501189"/>
            <a:ext cx="3164339" cy="363083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436387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0F9723DC-20CE-ABDF-F9CD-D65658AA063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073C469B-280D-D10C-6B12-CBB6E20D7FEA}"/>
              </a:ext>
            </a:extLst>
          </p:cNvPr>
          <p:cNvSpPr txBox="1"/>
          <p:nvPr/>
        </p:nvSpPr>
        <p:spPr>
          <a:xfrm>
            <a:off x="72394" y="131856"/>
            <a:ext cx="23756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err="1">
                <a:solidFill>
                  <a:schemeClr val="bg1"/>
                </a:solidFill>
              </a:rPr>
              <a:t>Myéloscanner</a:t>
            </a:r>
            <a:endParaRPr lang="fr-FR" dirty="0">
              <a:solidFill>
                <a:schemeClr val="bg1"/>
              </a:solidFill>
            </a:endParaRPr>
          </a:p>
          <a:p>
            <a:r>
              <a:rPr lang="fr-FR" dirty="0">
                <a:solidFill>
                  <a:schemeClr val="bg1"/>
                </a:solidFill>
              </a:rPr>
              <a:t>coronal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49DB7597-844A-922A-95E9-F1346FA5050D}"/>
              </a:ext>
            </a:extLst>
          </p:cNvPr>
          <p:cNvSpPr txBox="1"/>
          <p:nvPr/>
        </p:nvSpPr>
        <p:spPr>
          <a:xfrm>
            <a:off x="5125684" y="5295569"/>
            <a:ext cx="237031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5400" b="1" dirty="0"/>
              <a:t>SLEC -</a:t>
            </a:r>
          </a:p>
        </p:txBody>
      </p:sp>
      <p:pic>
        <p:nvPicPr>
          <p:cNvPr id="6" name="Image 5" descr="Une image contenant film radiographique, Imagerie médicale, Rayon X, radiographie&#10;&#10;Le contenu généré par l’IA peut être incorrect.">
            <a:extLst>
              <a:ext uri="{FF2B5EF4-FFF2-40B4-BE49-F238E27FC236}">
                <a16:creationId xmlns:a16="http://schemas.microsoft.com/office/drawing/2014/main" id="{54789A0C-5627-8B6B-95DF-5ECF916B944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9400" r="37773"/>
          <a:stretch>
            <a:fillRect/>
          </a:stretch>
        </p:blipFill>
        <p:spPr>
          <a:xfrm>
            <a:off x="10472182" y="0"/>
            <a:ext cx="1719818" cy="6858000"/>
          </a:xfrm>
          <a:prstGeom prst="rect">
            <a:avLst/>
          </a:prstGeom>
        </p:spPr>
      </p:pic>
      <p:pic>
        <p:nvPicPr>
          <p:cNvPr id="9" name="Image 8" descr="Une image contenant film radiographique, capture d’écran, Imagerie médicale, noir&#10;&#10;Le contenu généré par l’IA peut être incorrect.">
            <a:extLst>
              <a:ext uri="{FF2B5EF4-FFF2-40B4-BE49-F238E27FC236}">
                <a16:creationId xmlns:a16="http://schemas.microsoft.com/office/drawing/2014/main" id="{F114F25E-8B6E-D165-5152-441F49A05F55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38677" r="39073"/>
          <a:stretch>
            <a:fillRect/>
          </a:stretch>
        </p:blipFill>
        <p:spPr>
          <a:xfrm>
            <a:off x="8795782" y="0"/>
            <a:ext cx="1676400" cy="6858000"/>
          </a:xfrm>
          <a:prstGeom prst="rect">
            <a:avLst/>
          </a:prstGeom>
        </p:spPr>
      </p:pic>
      <p:pic>
        <p:nvPicPr>
          <p:cNvPr id="13" name="Image 12" descr="Une image contenant film radiographique, Imagerie médicale, capture d’écran, Rayon X&#10;&#10;Le contenu généré par l’IA peut être incorrect.">
            <a:extLst>
              <a:ext uri="{FF2B5EF4-FFF2-40B4-BE49-F238E27FC236}">
                <a16:creationId xmlns:a16="http://schemas.microsoft.com/office/drawing/2014/main" id="{924E0105-8A18-C2DC-C488-BCB7D298E319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39922" r="34907"/>
          <a:stretch>
            <a:fillRect/>
          </a:stretch>
        </p:blipFill>
        <p:spPr>
          <a:xfrm>
            <a:off x="6899342" y="0"/>
            <a:ext cx="1896440" cy="6858000"/>
          </a:xfrm>
          <a:prstGeom prst="rect">
            <a:avLst/>
          </a:prstGeom>
        </p:spPr>
      </p:pic>
      <p:pic>
        <p:nvPicPr>
          <p:cNvPr id="15" name="Image 14" descr="Une image contenant film radiographique, Imagerie médicale, radiologie, Rayon X&#10;&#10;Le contenu généré par l’IA peut être incorrect.">
            <a:extLst>
              <a:ext uri="{FF2B5EF4-FFF2-40B4-BE49-F238E27FC236}">
                <a16:creationId xmlns:a16="http://schemas.microsoft.com/office/drawing/2014/main" id="{980BBDF8-7245-519B-7559-CB05B0DF3D05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39832" r="36673"/>
          <a:stretch>
            <a:fillRect/>
          </a:stretch>
        </p:blipFill>
        <p:spPr>
          <a:xfrm>
            <a:off x="5125684" y="-17585"/>
            <a:ext cx="1770184" cy="6858000"/>
          </a:xfrm>
          <a:prstGeom prst="rect">
            <a:avLst/>
          </a:prstGeom>
        </p:spPr>
      </p:pic>
      <p:pic>
        <p:nvPicPr>
          <p:cNvPr id="17" name="Image 16" descr="Une image contenant film radiographique, Imagerie médicale, Rayon X, radiologie&#10;&#10;Le contenu généré par l’IA peut être incorrect.">
            <a:extLst>
              <a:ext uri="{FF2B5EF4-FFF2-40B4-BE49-F238E27FC236}">
                <a16:creationId xmlns:a16="http://schemas.microsoft.com/office/drawing/2014/main" id="{7B29C23C-1DAB-2673-52F4-DD47FC52C92A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40197" r="37552"/>
          <a:stretch>
            <a:fillRect/>
          </a:stretch>
        </p:blipFill>
        <p:spPr>
          <a:xfrm>
            <a:off x="3564429" y="0"/>
            <a:ext cx="1676400" cy="6858000"/>
          </a:xfrm>
          <a:prstGeom prst="rect">
            <a:avLst/>
          </a:prstGeom>
        </p:spPr>
      </p:pic>
      <p:pic>
        <p:nvPicPr>
          <p:cNvPr id="19" name="Image 18" descr="Une image contenant film radiographique, Imagerie médicale, Rayon X, radiographie&#10;&#10;Le contenu généré par l’IA peut être incorrect.">
            <a:extLst>
              <a:ext uri="{FF2B5EF4-FFF2-40B4-BE49-F238E27FC236}">
                <a16:creationId xmlns:a16="http://schemas.microsoft.com/office/drawing/2014/main" id="{FB78F1B5-ABAA-9084-9501-0C5FBECBC702}"/>
              </a:ext>
            </a:extLst>
          </p:cNvPr>
          <p:cNvPicPr>
            <a:picLocks noChangeAspect="1"/>
          </p:cNvPicPr>
          <p:nvPr/>
        </p:nvPicPr>
        <p:blipFill>
          <a:blip r:embed="rId8"/>
          <a:srcRect l="37121" r="35374"/>
          <a:stretch>
            <a:fillRect/>
          </a:stretch>
        </p:blipFill>
        <p:spPr>
          <a:xfrm>
            <a:off x="1607289" y="0"/>
            <a:ext cx="207228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1754540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F546F794-2596-CC83-BECC-5630648E1C4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00B786DC-BB63-CB6B-264D-403F85FCF0E5}"/>
              </a:ext>
            </a:extLst>
          </p:cNvPr>
          <p:cNvSpPr txBox="1"/>
          <p:nvPr/>
        </p:nvSpPr>
        <p:spPr>
          <a:xfrm>
            <a:off x="72394" y="131856"/>
            <a:ext cx="23756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err="1">
                <a:solidFill>
                  <a:schemeClr val="bg1"/>
                </a:solidFill>
              </a:rPr>
              <a:t>Myéloscanner</a:t>
            </a:r>
            <a:endParaRPr lang="fr-FR" dirty="0">
              <a:solidFill>
                <a:schemeClr val="bg1"/>
              </a:solidFill>
            </a:endParaRPr>
          </a:p>
          <a:p>
            <a:r>
              <a:rPr lang="fr-FR" dirty="0">
                <a:solidFill>
                  <a:schemeClr val="bg1"/>
                </a:solidFill>
              </a:rPr>
              <a:t>sagittal</a:t>
            </a: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AC4EC5C2-2146-C347-50A4-51CD4C8BDC93}"/>
              </a:ext>
            </a:extLst>
          </p:cNvPr>
          <p:cNvSpPr txBox="1"/>
          <p:nvPr/>
        </p:nvSpPr>
        <p:spPr>
          <a:xfrm>
            <a:off x="5125684" y="5295569"/>
            <a:ext cx="237031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5400" b="1" dirty="0"/>
              <a:t>SLEC -</a:t>
            </a:r>
          </a:p>
        </p:txBody>
      </p:sp>
      <p:pic>
        <p:nvPicPr>
          <p:cNvPr id="5" name="Image 4" descr="Une image contenant film radiographique, Imagerie médicale, Rayon X, radiologie&#10;&#10;Le contenu généré par l’IA peut être incorrect.">
            <a:extLst>
              <a:ext uri="{FF2B5EF4-FFF2-40B4-BE49-F238E27FC236}">
                <a16:creationId xmlns:a16="http://schemas.microsoft.com/office/drawing/2014/main" id="{A3CFBB35-2679-2279-63C7-845F9410156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8702" r="31418"/>
          <a:stretch>
            <a:fillRect/>
          </a:stretch>
        </p:blipFill>
        <p:spPr>
          <a:xfrm>
            <a:off x="3844821" y="0"/>
            <a:ext cx="2251179" cy="6858000"/>
          </a:xfrm>
          <a:prstGeom prst="rect">
            <a:avLst/>
          </a:prstGeom>
        </p:spPr>
      </p:pic>
      <p:pic>
        <p:nvPicPr>
          <p:cNvPr id="8" name="Image 7" descr="Une image contenant film radiographique, Imagerie médicale, Rayon X, radiographie&#10;&#10;Le contenu généré par l’IA peut être incorrect.">
            <a:extLst>
              <a:ext uri="{FF2B5EF4-FFF2-40B4-BE49-F238E27FC236}">
                <a16:creationId xmlns:a16="http://schemas.microsoft.com/office/drawing/2014/main" id="{0909A3B9-EF2F-9B71-D47E-FE501139778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38702" r="27594"/>
          <a:stretch>
            <a:fillRect/>
          </a:stretch>
        </p:blipFill>
        <p:spPr>
          <a:xfrm>
            <a:off x="1610666" y="0"/>
            <a:ext cx="2539303" cy="6858000"/>
          </a:xfrm>
          <a:prstGeom prst="rect">
            <a:avLst/>
          </a:prstGeom>
        </p:spPr>
      </p:pic>
      <p:pic>
        <p:nvPicPr>
          <p:cNvPr id="11" name="Image 10" descr="Une image contenant film radiographique, Imagerie médicale, Rayon X, radiologie&#10;&#10;Le contenu généré par l’IA peut être incorrect.">
            <a:extLst>
              <a:ext uri="{FF2B5EF4-FFF2-40B4-BE49-F238E27FC236}">
                <a16:creationId xmlns:a16="http://schemas.microsoft.com/office/drawing/2014/main" id="{63D2DEEA-1894-4CEE-5964-920A2A9FD4B6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38702" r="28527"/>
          <a:stretch>
            <a:fillRect/>
          </a:stretch>
        </p:blipFill>
        <p:spPr>
          <a:xfrm>
            <a:off x="6096000" y="0"/>
            <a:ext cx="2468965" cy="6858000"/>
          </a:xfrm>
          <a:prstGeom prst="rect">
            <a:avLst/>
          </a:prstGeom>
        </p:spPr>
      </p:pic>
      <p:pic>
        <p:nvPicPr>
          <p:cNvPr id="14" name="Image 13" descr="Une image contenant film radiographique, Imagerie médicale, radiologie, Rayon X&#10;&#10;Le contenu généré par l’IA peut être incorrect.">
            <a:extLst>
              <a:ext uri="{FF2B5EF4-FFF2-40B4-BE49-F238E27FC236}">
                <a16:creationId xmlns:a16="http://schemas.microsoft.com/office/drawing/2014/main" id="{8A67413C-3384-9EAB-242B-67237839CC4B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38702" r="28527"/>
          <a:stretch>
            <a:fillRect/>
          </a:stretch>
        </p:blipFill>
        <p:spPr>
          <a:xfrm>
            <a:off x="8564965" y="0"/>
            <a:ext cx="2468964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722125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C6B3C726-E913-4F3B-21C1-C45943DDCF14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712E6682-1532-19BF-6D4D-E27026E9F7AC}"/>
              </a:ext>
            </a:extLst>
          </p:cNvPr>
          <p:cNvSpPr txBox="1"/>
          <p:nvPr/>
        </p:nvSpPr>
        <p:spPr>
          <a:xfrm>
            <a:off x="5137407" y="5319015"/>
            <a:ext cx="237031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5400" b="1" dirty="0"/>
              <a:t>SLEC -</a:t>
            </a:r>
          </a:p>
        </p:txBody>
      </p:sp>
      <p:pic>
        <p:nvPicPr>
          <p:cNvPr id="9" name="Image 8" descr="Une image contenant film radiographique, Imagerie médicale, Rayon X, noir et blanc&#10;&#10;Le contenu généré par l’IA peut être incorrect.">
            <a:extLst>
              <a:ext uri="{FF2B5EF4-FFF2-40B4-BE49-F238E27FC236}">
                <a16:creationId xmlns:a16="http://schemas.microsoft.com/office/drawing/2014/main" id="{44C96293-8074-2F66-71B8-5373A3FB1733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0794" r="26762" b="9319"/>
          <a:stretch>
            <a:fillRect/>
          </a:stretch>
        </p:blipFill>
        <p:spPr>
          <a:xfrm>
            <a:off x="9496461" y="5862"/>
            <a:ext cx="2695539" cy="6858000"/>
          </a:xfrm>
          <a:prstGeom prst="rect">
            <a:avLst/>
          </a:prstGeom>
        </p:spPr>
      </p:pic>
      <p:pic>
        <p:nvPicPr>
          <p:cNvPr id="10" name="Image 9" descr="Une image contenant monochrome, noir et blanc&#10;&#10;Le contenu généré par l’IA peut être incorrect.">
            <a:extLst>
              <a:ext uri="{FF2B5EF4-FFF2-40B4-BE49-F238E27FC236}">
                <a16:creationId xmlns:a16="http://schemas.microsoft.com/office/drawing/2014/main" id="{E620ED0C-9589-338C-61BD-5A89F8B7F276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7196" t="17836" r="11146" b="13221"/>
          <a:stretch>
            <a:fillRect/>
          </a:stretch>
        </p:blipFill>
        <p:spPr>
          <a:xfrm>
            <a:off x="0" y="0"/>
            <a:ext cx="3942969" cy="3793504"/>
          </a:xfrm>
          <a:prstGeom prst="rect">
            <a:avLst/>
          </a:prstGeom>
        </p:spPr>
      </p:pic>
      <p:pic>
        <p:nvPicPr>
          <p:cNvPr id="12" name="Image 11" descr="Une image contenant film radiographique, Imagerie médicale, radiologie, Rayon X&#10;&#10;Le contenu généré par l’IA peut être incorrect.">
            <a:extLst>
              <a:ext uri="{FF2B5EF4-FFF2-40B4-BE49-F238E27FC236}">
                <a16:creationId xmlns:a16="http://schemas.microsoft.com/office/drawing/2014/main" id="{147D2EF4-B6F3-722D-61F8-5600B69202EA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39832" r="36673"/>
          <a:stretch>
            <a:fillRect/>
          </a:stretch>
        </p:blipFill>
        <p:spPr>
          <a:xfrm>
            <a:off x="7726277" y="0"/>
            <a:ext cx="1770184" cy="6858000"/>
          </a:xfrm>
          <a:prstGeom prst="rect">
            <a:avLst/>
          </a:prstGeom>
        </p:spPr>
      </p:pic>
      <p:pic>
        <p:nvPicPr>
          <p:cNvPr id="15" name="Image 14" descr="Une image contenant Imagerie médicale, radiologie, film radiographique, radiographie&#10;&#10;Le contenu généré par l’IA peut être incorrect.">
            <a:extLst>
              <a:ext uri="{FF2B5EF4-FFF2-40B4-BE49-F238E27FC236}">
                <a16:creationId xmlns:a16="http://schemas.microsoft.com/office/drawing/2014/main" id="{1600E652-8F3D-0929-E832-C00B4C84FA29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42219" t="26666" r="20747" b="30940"/>
          <a:stretch>
            <a:fillRect/>
          </a:stretch>
        </p:blipFill>
        <p:spPr>
          <a:xfrm>
            <a:off x="4783016" y="3793504"/>
            <a:ext cx="2943262" cy="3066877"/>
          </a:xfrm>
          <a:prstGeom prst="rect">
            <a:avLst/>
          </a:prstGeom>
        </p:spPr>
      </p:pic>
      <p:pic>
        <p:nvPicPr>
          <p:cNvPr id="17" name="Image 16" descr="Une image contenant film radiographique, Imagerie médicale, radiologie, os&#10;&#10;Le contenu généré par l’IA peut être incorrect.">
            <a:extLst>
              <a:ext uri="{FF2B5EF4-FFF2-40B4-BE49-F238E27FC236}">
                <a16:creationId xmlns:a16="http://schemas.microsoft.com/office/drawing/2014/main" id="{90E0A248-BCED-FF1F-614C-1C74ECEF807B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12740" r="14423" b="32091"/>
          <a:stretch>
            <a:fillRect/>
          </a:stretch>
        </p:blipFill>
        <p:spPr>
          <a:xfrm>
            <a:off x="3681432" y="22319"/>
            <a:ext cx="4044845" cy="37711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190497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76D4A43D-5CD1-E6B5-62B4-E9E96158C1F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oneTexte 3">
            <a:extLst>
              <a:ext uri="{FF2B5EF4-FFF2-40B4-BE49-F238E27FC236}">
                <a16:creationId xmlns:a16="http://schemas.microsoft.com/office/drawing/2014/main" id="{A09086FB-57B8-7BE0-8C12-F1E677C78204}"/>
              </a:ext>
            </a:extLst>
          </p:cNvPr>
          <p:cNvSpPr txBox="1"/>
          <p:nvPr/>
        </p:nvSpPr>
        <p:spPr>
          <a:xfrm>
            <a:off x="5137407" y="5319015"/>
            <a:ext cx="2370315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5400" b="1" dirty="0"/>
              <a:t>SLEC -</a:t>
            </a:r>
          </a:p>
        </p:txBody>
      </p:sp>
      <p:pic>
        <p:nvPicPr>
          <p:cNvPr id="9" name="Image 8" descr="Une image contenant film radiographique, Imagerie médicale, Rayon X, noir et blanc&#10;&#10;Le contenu généré par l’IA peut être incorrect.">
            <a:extLst>
              <a:ext uri="{FF2B5EF4-FFF2-40B4-BE49-F238E27FC236}">
                <a16:creationId xmlns:a16="http://schemas.microsoft.com/office/drawing/2014/main" id="{9F9D77CB-15AF-AEA7-0202-2CB86125B171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40794" r="26762" b="9319"/>
          <a:stretch>
            <a:fillRect/>
          </a:stretch>
        </p:blipFill>
        <p:spPr>
          <a:xfrm>
            <a:off x="9496461" y="5862"/>
            <a:ext cx="2695539" cy="6858000"/>
          </a:xfrm>
          <a:prstGeom prst="rect">
            <a:avLst/>
          </a:prstGeom>
        </p:spPr>
      </p:pic>
      <p:pic>
        <p:nvPicPr>
          <p:cNvPr id="10" name="Image 9" descr="Une image contenant monochrome, noir et blanc&#10;&#10;Le contenu généré par l’IA peut être incorrect.">
            <a:extLst>
              <a:ext uri="{FF2B5EF4-FFF2-40B4-BE49-F238E27FC236}">
                <a16:creationId xmlns:a16="http://schemas.microsoft.com/office/drawing/2014/main" id="{6A9442D0-6DF5-C783-20D6-3FE342C1B359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7196" t="17836" r="11146" b="13221"/>
          <a:stretch>
            <a:fillRect/>
          </a:stretch>
        </p:blipFill>
        <p:spPr>
          <a:xfrm>
            <a:off x="0" y="0"/>
            <a:ext cx="3942969" cy="3793504"/>
          </a:xfrm>
          <a:prstGeom prst="rect">
            <a:avLst/>
          </a:prstGeom>
        </p:spPr>
      </p:pic>
      <p:pic>
        <p:nvPicPr>
          <p:cNvPr id="12" name="Image 11" descr="Une image contenant film radiographique, Imagerie médicale, radiologie, Rayon X&#10;&#10;Le contenu généré par l’IA peut être incorrect.">
            <a:extLst>
              <a:ext uri="{FF2B5EF4-FFF2-40B4-BE49-F238E27FC236}">
                <a16:creationId xmlns:a16="http://schemas.microsoft.com/office/drawing/2014/main" id="{E739B2E0-1ACE-54B9-511C-A89528807FE8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39832" r="36673"/>
          <a:stretch>
            <a:fillRect/>
          </a:stretch>
        </p:blipFill>
        <p:spPr>
          <a:xfrm>
            <a:off x="7726277" y="0"/>
            <a:ext cx="1770184" cy="6858000"/>
          </a:xfrm>
          <a:prstGeom prst="rect">
            <a:avLst/>
          </a:prstGeom>
        </p:spPr>
      </p:pic>
      <p:pic>
        <p:nvPicPr>
          <p:cNvPr id="15" name="Image 14" descr="Une image contenant Imagerie médicale, radiologie, film radiographique, radiographie&#10;&#10;Le contenu généré par l’IA peut être incorrect.">
            <a:extLst>
              <a:ext uri="{FF2B5EF4-FFF2-40B4-BE49-F238E27FC236}">
                <a16:creationId xmlns:a16="http://schemas.microsoft.com/office/drawing/2014/main" id="{9DABC54E-1749-9F0F-8525-0619C7AE1001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42219" t="26666" r="20747" b="30940"/>
          <a:stretch>
            <a:fillRect/>
          </a:stretch>
        </p:blipFill>
        <p:spPr>
          <a:xfrm>
            <a:off x="4783016" y="3793504"/>
            <a:ext cx="2943262" cy="3066877"/>
          </a:xfrm>
          <a:prstGeom prst="rect">
            <a:avLst/>
          </a:prstGeom>
        </p:spPr>
      </p:pic>
      <p:pic>
        <p:nvPicPr>
          <p:cNvPr id="17" name="Image 16" descr="Une image contenant film radiographique, Imagerie médicale, radiologie, os&#10;&#10;Le contenu généré par l’IA peut être incorrect.">
            <a:extLst>
              <a:ext uri="{FF2B5EF4-FFF2-40B4-BE49-F238E27FC236}">
                <a16:creationId xmlns:a16="http://schemas.microsoft.com/office/drawing/2014/main" id="{D0035C9F-05B9-C9E4-A5F8-42F7BFCFDCF0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12740" r="14423" b="32091"/>
          <a:stretch>
            <a:fillRect/>
          </a:stretch>
        </p:blipFill>
        <p:spPr>
          <a:xfrm>
            <a:off x="3681432" y="22319"/>
            <a:ext cx="4044845" cy="3771185"/>
          </a:xfrm>
          <a:prstGeom prst="rect">
            <a:avLst/>
          </a:prstGeom>
        </p:spPr>
      </p:pic>
      <p:sp>
        <p:nvSpPr>
          <p:cNvPr id="18" name="Rectangle 17">
            <a:extLst>
              <a:ext uri="{FF2B5EF4-FFF2-40B4-BE49-F238E27FC236}">
                <a16:creationId xmlns:a16="http://schemas.microsoft.com/office/drawing/2014/main" id="{4065BEC8-BBE6-47F7-4815-E43A1A34D4F4}"/>
              </a:ext>
            </a:extLst>
          </p:cNvPr>
          <p:cNvSpPr/>
          <p:nvPr/>
        </p:nvSpPr>
        <p:spPr>
          <a:xfrm>
            <a:off x="0" y="5146430"/>
            <a:ext cx="12154454" cy="1221609"/>
          </a:xfrm>
          <a:prstGeom prst="rect">
            <a:avLst/>
          </a:prstGeom>
          <a:solidFill>
            <a:schemeClr val="bg1">
              <a:alpha val="50196"/>
            </a:schemeClr>
          </a:solidFill>
          <a:ln>
            <a:solidFill>
              <a:schemeClr val="accent1">
                <a:shade val="1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2" name="ZoneTexte 1">
            <a:extLst>
              <a:ext uri="{FF2B5EF4-FFF2-40B4-BE49-F238E27FC236}">
                <a16:creationId xmlns:a16="http://schemas.microsoft.com/office/drawing/2014/main" id="{B9BEA5A8-107B-B8B5-F74C-E3C3D353E4CA}"/>
              </a:ext>
            </a:extLst>
          </p:cNvPr>
          <p:cNvSpPr txBox="1"/>
          <p:nvPr/>
        </p:nvSpPr>
        <p:spPr>
          <a:xfrm>
            <a:off x="1200427" y="5295569"/>
            <a:ext cx="97535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5400" b="1" dirty="0"/>
              <a:t>FISTULE DURO-VEINEUSE (type 3)</a:t>
            </a:r>
          </a:p>
        </p:txBody>
      </p:sp>
    </p:spTree>
    <p:extLst>
      <p:ext uri="{BB962C8B-B14F-4D97-AF65-F5344CB8AC3E}">
        <p14:creationId xmlns:p14="http://schemas.microsoft.com/office/powerpoint/2010/main" val="55325084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4CC4A2F-A20E-9193-D904-DE681DFBF2CD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1D9D6705-246C-31AB-DF0C-1A7EABC436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94360" y="545729"/>
            <a:ext cx="3073730" cy="1494596"/>
          </a:xfrm>
        </p:spPr>
        <p:txBody>
          <a:bodyPr rtlCol="0"/>
          <a:lstStyle>
            <a:defPPr>
              <a:defRPr lang="fr-FR"/>
            </a:defPPr>
          </a:lstStyle>
          <a:p>
            <a:pPr rtl="0"/>
            <a:r>
              <a:rPr lang="fr-FR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Au total</a:t>
            </a:r>
            <a:br>
              <a:rPr lang="fr-FR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r>
              <a:rPr lang="fr-FR" sz="18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Hypotension intracrânienne spontanée sur fistule </a:t>
            </a:r>
            <a:r>
              <a:rPr lang="fr-FR" sz="1800" dirty="0" err="1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duro</a:t>
            </a:r>
            <a:r>
              <a:rPr lang="fr-FR" sz="180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-veineuse (fuite type 3)</a:t>
            </a:r>
            <a:br>
              <a:rPr lang="fr-FR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endParaRPr lang="fr-FR" sz="2400" b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4" name="ZoneTexte 3">
            <a:extLst>
              <a:ext uri="{FF2B5EF4-FFF2-40B4-BE49-F238E27FC236}">
                <a16:creationId xmlns:a16="http://schemas.microsoft.com/office/drawing/2014/main" id="{404801C9-3C29-6783-6500-0908650BC147}"/>
              </a:ext>
            </a:extLst>
          </p:cNvPr>
          <p:cNvSpPr txBox="1"/>
          <p:nvPr/>
        </p:nvSpPr>
        <p:spPr>
          <a:xfrm>
            <a:off x="9318586" y="1725059"/>
            <a:ext cx="77501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bg1"/>
                </a:solidFill>
              </a:rPr>
              <a:t>IV+  4’</a:t>
            </a:r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C7FFC399-982C-3B6A-D6C5-29BBA70A03F2}"/>
              </a:ext>
            </a:extLst>
          </p:cNvPr>
          <p:cNvSpPr txBox="1"/>
          <p:nvPr/>
        </p:nvSpPr>
        <p:spPr>
          <a:xfrm>
            <a:off x="594360" y="3541321"/>
            <a:ext cx="10495671" cy="31393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>
                <a:solidFill>
                  <a:srgbClr val="0070C0"/>
                </a:solidFill>
              </a:rPr>
              <a:t>IRM cérébrale </a:t>
            </a:r>
          </a:p>
          <a:p>
            <a:r>
              <a:rPr lang="fr-FR" dirty="0"/>
              <a:t>  Hypotension intracrânienne</a:t>
            </a:r>
          </a:p>
          <a:p>
            <a:endParaRPr lang="fr-FR" dirty="0"/>
          </a:p>
          <a:p>
            <a:r>
              <a:rPr lang="fr-FR" b="1" dirty="0">
                <a:solidFill>
                  <a:srgbClr val="0070C0"/>
                </a:solidFill>
              </a:rPr>
              <a:t>IRM médullaire </a:t>
            </a:r>
          </a:p>
          <a:p>
            <a:r>
              <a:rPr lang="fr-FR" dirty="0"/>
              <a:t>  Absence de collection épidurale (SLEC-P), pas de cible</a:t>
            </a:r>
          </a:p>
          <a:p>
            <a:endParaRPr lang="fr-FR" dirty="0"/>
          </a:p>
          <a:p>
            <a:r>
              <a:rPr lang="fr-FR" b="1" dirty="0" err="1">
                <a:solidFill>
                  <a:srgbClr val="0070C0"/>
                </a:solidFill>
              </a:rPr>
              <a:t>Myéloscanner</a:t>
            </a:r>
            <a:r>
              <a:rPr lang="fr-FR" b="1" dirty="0">
                <a:solidFill>
                  <a:srgbClr val="0070C0"/>
                </a:solidFill>
              </a:rPr>
              <a:t> dynamique </a:t>
            </a:r>
          </a:p>
          <a:p>
            <a:r>
              <a:rPr lang="fr-FR" dirty="0"/>
              <a:t>  Fuite de produit de contraste iodé en dehors du compartiment épidural,</a:t>
            </a:r>
          </a:p>
          <a:p>
            <a:r>
              <a:rPr lang="fr-FR" dirty="0"/>
              <a:t>fistule </a:t>
            </a:r>
            <a:r>
              <a:rPr lang="fr-FR" dirty="0" err="1"/>
              <a:t>duro</a:t>
            </a:r>
            <a:r>
              <a:rPr lang="fr-FR" dirty="0"/>
              <a:t>-veineuse (fuite type 3) </a:t>
            </a:r>
          </a:p>
          <a:p>
            <a:endParaRPr lang="fr-FR" dirty="0"/>
          </a:p>
          <a:p>
            <a:r>
              <a:rPr lang="fr-FR" dirty="0"/>
              <a:t>-&gt; Régression de la symptomatologie après traitement endovasculaire</a:t>
            </a:r>
          </a:p>
        </p:txBody>
      </p:sp>
      <p:pic>
        <p:nvPicPr>
          <p:cNvPr id="5" name="Image 4" descr="Une image contenant film radiographique, Imagerie médicale, radiologie, Rayon X&#10;&#10;Le contenu généré par l’IA peut être incorrect.">
            <a:extLst>
              <a:ext uri="{FF2B5EF4-FFF2-40B4-BE49-F238E27FC236}">
                <a16:creationId xmlns:a16="http://schemas.microsoft.com/office/drawing/2014/main" id="{BD810862-0D64-BBC8-F78B-BDA2B73CBC79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9832" t="16239" r="36673" b="40684"/>
          <a:stretch>
            <a:fillRect/>
          </a:stretch>
        </p:blipFill>
        <p:spPr>
          <a:xfrm>
            <a:off x="10255493" y="203842"/>
            <a:ext cx="1823041" cy="3042428"/>
          </a:xfrm>
          <a:prstGeom prst="rect">
            <a:avLst/>
          </a:prstGeom>
        </p:spPr>
      </p:pic>
      <p:pic>
        <p:nvPicPr>
          <p:cNvPr id="6" name="Image 5" descr="Une image contenant monochrome, noir et blanc&#10;&#10;Le contenu généré par l’IA peut être incorrect.">
            <a:extLst>
              <a:ext uri="{FF2B5EF4-FFF2-40B4-BE49-F238E27FC236}">
                <a16:creationId xmlns:a16="http://schemas.microsoft.com/office/drawing/2014/main" id="{63E8D6A1-8CC9-8E87-6E2E-D1A89B44857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17196" t="17836" r="11146" b="13221"/>
          <a:stretch>
            <a:fillRect/>
          </a:stretch>
        </p:blipFill>
        <p:spPr>
          <a:xfrm>
            <a:off x="3829987" y="203844"/>
            <a:ext cx="3162301" cy="3042429"/>
          </a:xfrm>
          <a:prstGeom prst="rect">
            <a:avLst/>
          </a:prstGeom>
        </p:spPr>
      </p:pic>
      <p:pic>
        <p:nvPicPr>
          <p:cNvPr id="7" name="Image 6" descr="Une image contenant film radiographique, Imagerie médicale, radiologie, os&#10;&#10;Le contenu généré par l’IA peut être incorrect.">
            <a:extLst>
              <a:ext uri="{FF2B5EF4-FFF2-40B4-BE49-F238E27FC236}">
                <a16:creationId xmlns:a16="http://schemas.microsoft.com/office/drawing/2014/main" id="{E922329F-62BE-99E6-D19D-B68471037601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2740" r="14423" b="32091"/>
          <a:stretch>
            <a:fillRect/>
          </a:stretch>
        </p:blipFill>
        <p:spPr>
          <a:xfrm>
            <a:off x="6992288" y="203843"/>
            <a:ext cx="3263206" cy="3042429"/>
          </a:xfrm>
          <a:prstGeom prst="rect">
            <a:avLst/>
          </a:prstGeom>
        </p:spPr>
      </p:pic>
      <p:pic>
        <p:nvPicPr>
          <p:cNvPr id="8" name="Image 7">
            <a:extLst>
              <a:ext uri="{FF2B5EF4-FFF2-40B4-BE49-F238E27FC236}">
                <a16:creationId xmlns:a16="http://schemas.microsoft.com/office/drawing/2014/main" id="{D4801391-EA7F-9B1F-A7AB-48D1D2A77F17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9784" t="760" r="680" b="5809"/>
          <a:stretch>
            <a:fillRect/>
          </a:stretch>
        </p:blipFill>
        <p:spPr>
          <a:xfrm>
            <a:off x="8018642" y="3662138"/>
            <a:ext cx="4059892" cy="2897686"/>
          </a:xfrm>
          <a:prstGeom prst="rect">
            <a:avLst/>
          </a:prstGeom>
        </p:spPr>
      </p:pic>
      <p:sp>
        <p:nvSpPr>
          <p:cNvPr id="9" name="Rectangle 8">
            <a:extLst>
              <a:ext uri="{FF2B5EF4-FFF2-40B4-BE49-F238E27FC236}">
                <a16:creationId xmlns:a16="http://schemas.microsoft.com/office/drawing/2014/main" id="{EC97F27D-B7F0-45E3-FEE5-C65976EC53C7}"/>
              </a:ext>
            </a:extLst>
          </p:cNvPr>
          <p:cNvSpPr/>
          <p:nvPr/>
        </p:nvSpPr>
        <p:spPr>
          <a:xfrm>
            <a:off x="263122" y="309568"/>
            <a:ext cx="3162301" cy="1494596"/>
          </a:xfrm>
          <a:prstGeom prst="rect">
            <a:avLst/>
          </a:prstGeom>
          <a:solidFill>
            <a:schemeClr val="accent3">
              <a:alpha val="50196"/>
            </a:schemeClr>
          </a:solidFill>
          <a:ln>
            <a:solidFill>
              <a:schemeClr val="accent1">
                <a:shade val="1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>
              <a:solidFill>
                <a:schemeClr val="accent3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35789142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7C50C43-D121-CEFC-4114-238D82CA1128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62D96A8C-8D5A-52EA-2880-858DF060AF7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r>
              <a:rPr lang="fr-FR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Merci !</a:t>
            </a:r>
            <a:br>
              <a:rPr lang="fr-FR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endParaRPr lang="fr-FR" sz="3200" b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pic>
        <p:nvPicPr>
          <p:cNvPr id="6" name="Image 5">
            <a:extLst>
              <a:ext uri="{FF2B5EF4-FFF2-40B4-BE49-F238E27FC236}">
                <a16:creationId xmlns:a16="http://schemas.microsoft.com/office/drawing/2014/main" id="{00C5C67B-9605-04F2-AF19-C0D9CB24739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253971" y="191333"/>
            <a:ext cx="1578219" cy="2033361"/>
          </a:xfrm>
          <a:prstGeom prst="rect">
            <a:avLst/>
          </a:prstGeom>
        </p:spPr>
      </p:pic>
      <p:sp>
        <p:nvSpPr>
          <p:cNvPr id="5" name="ZoneTexte 4">
            <a:extLst>
              <a:ext uri="{FF2B5EF4-FFF2-40B4-BE49-F238E27FC236}">
                <a16:creationId xmlns:a16="http://schemas.microsoft.com/office/drawing/2014/main" id="{43174BF4-AE7E-FFF6-1701-1FC4C99818E1}"/>
              </a:ext>
            </a:extLst>
          </p:cNvPr>
          <p:cNvSpPr txBox="1"/>
          <p:nvPr/>
        </p:nvSpPr>
        <p:spPr>
          <a:xfrm>
            <a:off x="276997" y="2311490"/>
            <a:ext cx="11124181" cy="440120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buNone/>
            </a:pPr>
            <a:r>
              <a:rPr lang="fr-FR" sz="1400" dirty="0"/>
              <a:t>- </a:t>
            </a:r>
            <a:r>
              <a:rPr lang="fr-FR" sz="1400" dirty="0" err="1">
                <a:effectLst/>
              </a:rPr>
              <a:t>Bergui</a:t>
            </a:r>
            <a:r>
              <a:rPr lang="fr-FR" sz="1400" dirty="0">
                <a:effectLst/>
              </a:rPr>
              <a:t> et al, 2024. CSF-</a:t>
            </a:r>
            <a:r>
              <a:rPr lang="fr-FR" sz="1400" dirty="0" err="1">
                <a:effectLst/>
              </a:rPr>
              <a:t>venous</a:t>
            </a:r>
            <a:r>
              <a:rPr lang="fr-FR" sz="1400" dirty="0">
                <a:effectLst/>
              </a:rPr>
              <a:t> </a:t>
            </a:r>
            <a:r>
              <a:rPr lang="fr-FR" sz="1400" dirty="0" err="1">
                <a:effectLst/>
              </a:rPr>
              <a:t>leak</a:t>
            </a:r>
            <a:r>
              <a:rPr lang="fr-FR" sz="1400" dirty="0">
                <a:effectLst/>
              </a:rPr>
              <a:t> </a:t>
            </a:r>
            <a:r>
              <a:rPr lang="fr-FR" sz="1400" dirty="0" err="1">
                <a:effectLst/>
              </a:rPr>
              <a:t>responsible</a:t>
            </a:r>
            <a:r>
              <a:rPr lang="fr-FR" sz="1400" dirty="0">
                <a:effectLst/>
              </a:rPr>
              <a:t> for </a:t>
            </a:r>
            <a:r>
              <a:rPr lang="fr-FR" sz="1400" dirty="0" err="1">
                <a:effectLst/>
              </a:rPr>
              <a:t>spontaneous</a:t>
            </a:r>
            <a:r>
              <a:rPr lang="fr-FR" sz="1400" dirty="0">
                <a:effectLst/>
              </a:rPr>
              <a:t> </a:t>
            </a:r>
            <a:r>
              <a:rPr lang="fr-FR" sz="1400" dirty="0" err="1">
                <a:effectLst/>
              </a:rPr>
              <a:t>intracranial</a:t>
            </a:r>
            <a:r>
              <a:rPr lang="fr-FR" sz="1400" dirty="0">
                <a:effectLst/>
              </a:rPr>
              <a:t> hypotension </a:t>
            </a:r>
            <a:r>
              <a:rPr lang="fr-FR" sz="1400" dirty="0" err="1">
                <a:effectLst/>
              </a:rPr>
              <a:t>treated</a:t>
            </a:r>
            <a:r>
              <a:rPr lang="fr-FR" sz="1400" dirty="0">
                <a:effectLst/>
              </a:rPr>
              <a:t> by </a:t>
            </a:r>
            <a:r>
              <a:rPr lang="fr-FR" sz="1400" dirty="0" err="1">
                <a:effectLst/>
              </a:rPr>
              <a:t>endovascular</a:t>
            </a:r>
            <a:r>
              <a:rPr lang="fr-FR" sz="1400" dirty="0">
                <a:effectLst/>
              </a:rPr>
              <a:t> </a:t>
            </a:r>
            <a:r>
              <a:rPr lang="fr-FR" sz="1400" dirty="0" err="1">
                <a:effectLst/>
              </a:rPr>
              <a:t>venous</a:t>
            </a:r>
            <a:r>
              <a:rPr lang="fr-FR" sz="1400" dirty="0">
                <a:effectLst/>
              </a:rPr>
              <a:t> route: First cases in </a:t>
            </a:r>
            <a:r>
              <a:rPr lang="fr-FR" sz="1400" dirty="0" err="1">
                <a:effectLst/>
              </a:rPr>
              <a:t>Italy</a:t>
            </a:r>
            <a:r>
              <a:rPr lang="fr-FR" sz="1400" dirty="0">
                <a:effectLst/>
              </a:rPr>
              <a:t>. </a:t>
            </a:r>
            <a:r>
              <a:rPr lang="fr-FR" sz="1400" dirty="0" err="1">
                <a:effectLst/>
              </a:rPr>
              <a:t>Interv</a:t>
            </a:r>
            <a:r>
              <a:rPr lang="fr-FR" sz="1400" dirty="0">
                <a:effectLst/>
              </a:rPr>
              <a:t> </a:t>
            </a:r>
            <a:r>
              <a:rPr lang="fr-FR" sz="1400" dirty="0" err="1">
                <a:effectLst/>
              </a:rPr>
              <a:t>Neuroradiol</a:t>
            </a:r>
            <a:r>
              <a:rPr lang="fr-FR" sz="1400" dirty="0">
                <a:effectLst/>
              </a:rPr>
              <a:t> 30, 428–432. </a:t>
            </a:r>
            <a:r>
              <a:rPr lang="fr-FR" sz="1400" dirty="0">
                <a:effectLst/>
                <a:hlinkClick r:id="rId4"/>
              </a:rPr>
              <a:t>https://doi.org/10.1177/15910199221116011</a:t>
            </a:r>
            <a:endParaRPr lang="fr-FR" sz="1400" dirty="0">
              <a:effectLst/>
            </a:endParaRPr>
          </a:p>
          <a:p>
            <a:pPr>
              <a:buNone/>
            </a:pPr>
            <a:r>
              <a:rPr lang="fr-FR" sz="1400" dirty="0">
                <a:effectLst/>
              </a:rPr>
              <a:t>- Cheng et al, 2025. Diagnostic </a:t>
            </a:r>
            <a:r>
              <a:rPr lang="fr-FR" sz="1400" dirty="0" err="1">
                <a:effectLst/>
              </a:rPr>
              <a:t>analysis</a:t>
            </a:r>
            <a:r>
              <a:rPr lang="fr-FR" sz="1400" dirty="0">
                <a:effectLst/>
              </a:rPr>
              <a:t> of a new </a:t>
            </a:r>
            <a:r>
              <a:rPr lang="fr-FR" sz="1400" dirty="0" err="1">
                <a:effectLst/>
              </a:rPr>
              <a:t>sign</a:t>
            </a:r>
            <a:r>
              <a:rPr lang="fr-FR" sz="1400" dirty="0">
                <a:effectLst/>
              </a:rPr>
              <a:t> (</a:t>
            </a:r>
            <a:r>
              <a:rPr lang="fr-FR" sz="1400" dirty="0" err="1">
                <a:effectLst/>
              </a:rPr>
              <a:t>superior</a:t>
            </a:r>
            <a:r>
              <a:rPr lang="fr-FR" sz="1400" dirty="0">
                <a:effectLst/>
              </a:rPr>
              <a:t> sagittal sinus </a:t>
            </a:r>
            <a:r>
              <a:rPr lang="fr-FR" sz="1400" dirty="0" err="1">
                <a:effectLst/>
              </a:rPr>
              <a:t>distention</a:t>
            </a:r>
            <a:r>
              <a:rPr lang="fr-FR" sz="1400" dirty="0">
                <a:effectLst/>
              </a:rPr>
              <a:t>) on </a:t>
            </a:r>
            <a:r>
              <a:rPr lang="fr-FR" sz="1400" dirty="0" err="1">
                <a:effectLst/>
              </a:rPr>
              <a:t>spontaneous</a:t>
            </a:r>
            <a:r>
              <a:rPr lang="fr-FR" sz="1400" dirty="0">
                <a:effectLst/>
              </a:rPr>
              <a:t> </a:t>
            </a:r>
            <a:r>
              <a:rPr lang="fr-FR" sz="1400" dirty="0" err="1">
                <a:effectLst/>
              </a:rPr>
              <a:t>intracranial</a:t>
            </a:r>
            <a:r>
              <a:rPr lang="fr-FR" sz="1400" dirty="0">
                <a:effectLst/>
              </a:rPr>
              <a:t> hypotension MR </a:t>
            </a:r>
            <a:r>
              <a:rPr lang="fr-FR" sz="1400" dirty="0" err="1">
                <a:effectLst/>
              </a:rPr>
              <a:t>imaging</a:t>
            </a:r>
            <a:r>
              <a:rPr lang="fr-FR" sz="1400" dirty="0">
                <a:effectLst/>
              </a:rPr>
              <a:t>: a </a:t>
            </a:r>
            <a:r>
              <a:rPr lang="fr-FR" sz="1400" dirty="0" err="1">
                <a:effectLst/>
              </a:rPr>
              <a:t>retrospective</a:t>
            </a:r>
            <a:r>
              <a:rPr lang="fr-FR" sz="1400" dirty="0">
                <a:effectLst/>
              </a:rPr>
              <a:t> </a:t>
            </a:r>
            <a:r>
              <a:rPr lang="fr-FR" sz="1400" dirty="0" err="1">
                <a:effectLst/>
              </a:rPr>
              <a:t>study</a:t>
            </a:r>
            <a:r>
              <a:rPr lang="fr-FR" sz="1400" dirty="0">
                <a:effectLst/>
              </a:rPr>
              <a:t>. BMC Med Imaging 25, 425. </a:t>
            </a:r>
            <a:r>
              <a:rPr lang="fr-FR" sz="1400" dirty="0">
                <a:effectLst/>
                <a:hlinkClick r:id="rId5"/>
              </a:rPr>
              <a:t>https://doi.org/10.1186/s12880-025-01975-9</a:t>
            </a:r>
            <a:endParaRPr lang="fr-FR" sz="1400" dirty="0">
              <a:effectLst/>
            </a:endParaRPr>
          </a:p>
          <a:p>
            <a:pPr>
              <a:buNone/>
            </a:pPr>
            <a:r>
              <a:rPr lang="fr-FR" sz="1400" dirty="0">
                <a:effectLst/>
              </a:rPr>
              <a:t>- </a:t>
            </a:r>
            <a:r>
              <a:rPr lang="fr-FR" sz="1400" dirty="0" err="1">
                <a:effectLst/>
              </a:rPr>
              <a:t>Ciceri</a:t>
            </a:r>
            <a:r>
              <a:rPr lang="fr-FR" sz="1400" dirty="0">
                <a:effectLst/>
              </a:rPr>
              <a:t> et al, 2025. </a:t>
            </a:r>
            <a:r>
              <a:rPr lang="fr-FR" sz="1400" dirty="0" err="1">
                <a:effectLst/>
              </a:rPr>
              <a:t>Recommendations</a:t>
            </a:r>
            <a:r>
              <a:rPr lang="fr-FR" sz="1400" dirty="0">
                <a:effectLst/>
              </a:rPr>
              <a:t> for the </a:t>
            </a:r>
            <a:r>
              <a:rPr lang="fr-FR" sz="1400" dirty="0" err="1">
                <a:effectLst/>
              </a:rPr>
              <a:t>diagnosis</a:t>
            </a:r>
            <a:r>
              <a:rPr lang="fr-FR" sz="1400" dirty="0">
                <a:effectLst/>
              </a:rPr>
              <a:t> and </a:t>
            </a:r>
            <a:r>
              <a:rPr lang="fr-FR" sz="1400" dirty="0" err="1">
                <a:effectLst/>
              </a:rPr>
              <a:t>treatment</a:t>
            </a:r>
            <a:r>
              <a:rPr lang="fr-FR" sz="1400" dirty="0">
                <a:effectLst/>
              </a:rPr>
              <a:t> of </a:t>
            </a:r>
            <a:r>
              <a:rPr lang="fr-FR" sz="1400" dirty="0" err="1">
                <a:effectLst/>
              </a:rPr>
              <a:t>spontaneous</a:t>
            </a:r>
            <a:r>
              <a:rPr lang="fr-FR" sz="1400" dirty="0">
                <a:effectLst/>
              </a:rPr>
              <a:t> </a:t>
            </a:r>
            <a:r>
              <a:rPr lang="fr-FR" sz="1400" dirty="0" err="1">
                <a:effectLst/>
              </a:rPr>
              <a:t>intracranial</a:t>
            </a:r>
            <a:r>
              <a:rPr lang="fr-FR" sz="1400" dirty="0">
                <a:effectLst/>
              </a:rPr>
              <a:t> hypotension. </a:t>
            </a:r>
            <a:r>
              <a:rPr lang="fr-FR" sz="1400" dirty="0" err="1">
                <a:effectLst/>
              </a:rPr>
              <a:t>Radiol</a:t>
            </a:r>
            <a:r>
              <a:rPr lang="fr-FR" sz="1400" dirty="0">
                <a:effectLst/>
              </a:rPr>
              <a:t> </a:t>
            </a:r>
            <a:r>
              <a:rPr lang="fr-FR" sz="1400" dirty="0" err="1">
                <a:effectLst/>
              </a:rPr>
              <a:t>med</a:t>
            </a:r>
            <a:r>
              <a:rPr lang="fr-FR" sz="1400" dirty="0">
                <a:effectLst/>
              </a:rPr>
              <a:t> 131, 332–339. </a:t>
            </a:r>
            <a:r>
              <a:rPr lang="fr-FR" sz="1400" dirty="0">
                <a:effectLst/>
                <a:hlinkClick r:id="rId6"/>
              </a:rPr>
              <a:t>https://doi.org/10.1007/s11547-025-02116-6</a:t>
            </a:r>
            <a:endParaRPr lang="fr-FR" sz="1400" dirty="0">
              <a:effectLst/>
            </a:endParaRPr>
          </a:p>
          <a:p>
            <a:pPr>
              <a:buNone/>
            </a:pPr>
            <a:r>
              <a:rPr lang="fr-FR" sz="1400" dirty="0">
                <a:effectLst/>
              </a:rPr>
              <a:t>- </a:t>
            </a:r>
            <a:r>
              <a:rPr lang="fr-FR" sz="1400" dirty="0" err="1">
                <a:effectLst/>
              </a:rPr>
              <a:t>Dobrocky</a:t>
            </a:r>
            <a:r>
              <a:rPr lang="fr-FR" sz="1400" dirty="0">
                <a:effectLst/>
              </a:rPr>
              <a:t> et al, 2019. </a:t>
            </a:r>
            <a:r>
              <a:rPr lang="fr-FR" sz="1400" dirty="0" err="1">
                <a:effectLst/>
              </a:rPr>
              <a:t>Assessing</a:t>
            </a:r>
            <a:r>
              <a:rPr lang="fr-FR" sz="1400" dirty="0">
                <a:effectLst/>
              </a:rPr>
              <a:t> Spinal </a:t>
            </a:r>
            <a:r>
              <a:rPr lang="fr-FR" sz="1400" dirty="0" err="1">
                <a:effectLst/>
              </a:rPr>
              <a:t>Cerebrospinal</a:t>
            </a:r>
            <a:r>
              <a:rPr lang="fr-FR" sz="1400" dirty="0">
                <a:effectLst/>
              </a:rPr>
              <a:t> </a:t>
            </a:r>
            <a:r>
              <a:rPr lang="fr-FR" sz="1400" dirty="0" err="1">
                <a:effectLst/>
              </a:rPr>
              <a:t>Fluid</a:t>
            </a:r>
            <a:r>
              <a:rPr lang="fr-FR" sz="1400" dirty="0">
                <a:effectLst/>
              </a:rPr>
              <a:t> </a:t>
            </a:r>
            <a:r>
              <a:rPr lang="fr-FR" sz="1400" dirty="0" err="1">
                <a:effectLst/>
              </a:rPr>
              <a:t>Leaks</a:t>
            </a:r>
            <a:r>
              <a:rPr lang="fr-FR" sz="1400" dirty="0">
                <a:effectLst/>
              </a:rPr>
              <a:t> in </a:t>
            </a:r>
            <a:r>
              <a:rPr lang="fr-FR" sz="1400" dirty="0" err="1">
                <a:effectLst/>
              </a:rPr>
              <a:t>Spontaneous</a:t>
            </a:r>
            <a:r>
              <a:rPr lang="fr-FR" sz="1400" dirty="0">
                <a:effectLst/>
              </a:rPr>
              <a:t> </a:t>
            </a:r>
            <a:r>
              <a:rPr lang="fr-FR" sz="1400" dirty="0" err="1">
                <a:effectLst/>
              </a:rPr>
              <a:t>Intracranial</a:t>
            </a:r>
            <a:r>
              <a:rPr lang="fr-FR" sz="1400" dirty="0">
                <a:effectLst/>
              </a:rPr>
              <a:t> Hypotension </a:t>
            </a:r>
            <a:r>
              <a:rPr lang="fr-FR" sz="1400" dirty="0" err="1">
                <a:effectLst/>
              </a:rPr>
              <a:t>With</a:t>
            </a:r>
            <a:r>
              <a:rPr lang="fr-FR" sz="1400" dirty="0">
                <a:effectLst/>
              </a:rPr>
              <a:t> a </a:t>
            </a:r>
            <a:r>
              <a:rPr lang="fr-FR" sz="1400" dirty="0" err="1">
                <a:effectLst/>
              </a:rPr>
              <a:t>Scoring</a:t>
            </a:r>
            <a:r>
              <a:rPr lang="fr-FR" sz="1400" dirty="0">
                <a:effectLst/>
              </a:rPr>
              <a:t> System </a:t>
            </a:r>
            <a:r>
              <a:rPr lang="fr-FR" sz="1400" dirty="0" err="1">
                <a:effectLst/>
              </a:rPr>
              <a:t>Based</a:t>
            </a:r>
            <a:r>
              <a:rPr lang="fr-FR" sz="1400" dirty="0">
                <a:effectLst/>
              </a:rPr>
              <a:t> on Brain Magnetic </a:t>
            </a:r>
            <a:r>
              <a:rPr lang="fr-FR" sz="1400" dirty="0" err="1">
                <a:effectLst/>
              </a:rPr>
              <a:t>Resonance</a:t>
            </a:r>
            <a:r>
              <a:rPr lang="fr-FR" sz="1400" dirty="0">
                <a:effectLst/>
              </a:rPr>
              <a:t> Imaging </a:t>
            </a:r>
            <a:r>
              <a:rPr lang="fr-FR" sz="1400" dirty="0" err="1">
                <a:effectLst/>
              </a:rPr>
              <a:t>Findings</a:t>
            </a:r>
            <a:r>
              <a:rPr lang="fr-FR" sz="1400" dirty="0">
                <a:effectLst/>
              </a:rPr>
              <a:t>. JAMA </a:t>
            </a:r>
            <a:r>
              <a:rPr lang="fr-FR" sz="1400" dirty="0" err="1">
                <a:effectLst/>
              </a:rPr>
              <a:t>Neurol</a:t>
            </a:r>
            <a:r>
              <a:rPr lang="fr-FR" sz="1400" dirty="0">
                <a:effectLst/>
              </a:rPr>
              <a:t> 76, 580. </a:t>
            </a:r>
            <a:r>
              <a:rPr lang="fr-FR" sz="1400" dirty="0">
                <a:effectLst/>
                <a:hlinkClick r:id="rId7"/>
              </a:rPr>
              <a:t>https://doi.org/10.1001/jamaneurol.2018.4921</a:t>
            </a:r>
            <a:endParaRPr lang="fr-FR" sz="1400" dirty="0">
              <a:effectLst/>
            </a:endParaRPr>
          </a:p>
          <a:p>
            <a:pPr>
              <a:buNone/>
            </a:pPr>
            <a:r>
              <a:rPr lang="fr-FR" sz="1400" dirty="0">
                <a:effectLst/>
              </a:rPr>
              <a:t>- </a:t>
            </a:r>
            <a:r>
              <a:rPr lang="fr-FR" sz="1400" dirty="0" err="1">
                <a:effectLst/>
              </a:rPr>
              <a:t>Farb</a:t>
            </a:r>
            <a:r>
              <a:rPr lang="fr-FR" sz="1400" dirty="0">
                <a:effectLst/>
              </a:rPr>
              <a:t> et al, 2019. </a:t>
            </a:r>
            <a:r>
              <a:rPr lang="fr-FR" sz="1400" dirty="0" err="1">
                <a:effectLst/>
              </a:rPr>
              <a:t>Spontaneous</a:t>
            </a:r>
            <a:r>
              <a:rPr lang="fr-FR" sz="1400" dirty="0">
                <a:effectLst/>
              </a:rPr>
              <a:t> </a:t>
            </a:r>
            <a:r>
              <a:rPr lang="fr-FR" sz="1400" dirty="0" err="1">
                <a:effectLst/>
              </a:rPr>
              <a:t>Intracranial</a:t>
            </a:r>
            <a:r>
              <a:rPr lang="fr-FR" sz="1400" dirty="0">
                <a:effectLst/>
              </a:rPr>
              <a:t> Hypotension: A </a:t>
            </a:r>
            <a:r>
              <a:rPr lang="fr-FR" sz="1400" dirty="0" err="1">
                <a:effectLst/>
              </a:rPr>
              <a:t>Systematic</a:t>
            </a:r>
            <a:r>
              <a:rPr lang="fr-FR" sz="1400" dirty="0">
                <a:effectLst/>
              </a:rPr>
              <a:t> Imaging </a:t>
            </a:r>
            <a:r>
              <a:rPr lang="fr-FR" sz="1400" dirty="0" err="1">
                <a:effectLst/>
              </a:rPr>
              <a:t>Approach</a:t>
            </a:r>
            <a:r>
              <a:rPr lang="fr-FR" sz="1400" dirty="0">
                <a:effectLst/>
              </a:rPr>
              <a:t> for CSF </a:t>
            </a:r>
            <a:r>
              <a:rPr lang="fr-FR" sz="1400" dirty="0" err="1">
                <a:effectLst/>
              </a:rPr>
              <a:t>Leak</a:t>
            </a:r>
            <a:r>
              <a:rPr lang="fr-FR" sz="1400" dirty="0">
                <a:effectLst/>
              </a:rPr>
              <a:t> </a:t>
            </a:r>
            <a:r>
              <a:rPr lang="fr-FR" sz="1400" dirty="0" err="1">
                <a:effectLst/>
              </a:rPr>
              <a:t>Localization</a:t>
            </a:r>
            <a:r>
              <a:rPr lang="fr-FR" sz="1400" dirty="0">
                <a:effectLst/>
              </a:rPr>
              <a:t> and Management </a:t>
            </a:r>
            <a:r>
              <a:rPr lang="fr-FR" sz="1400" dirty="0" err="1">
                <a:effectLst/>
              </a:rPr>
              <a:t>Based</a:t>
            </a:r>
            <a:r>
              <a:rPr lang="fr-FR" sz="1400" dirty="0">
                <a:effectLst/>
              </a:rPr>
              <a:t> on MRI and Digital </a:t>
            </a:r>
            <a:r>
              <a:rPr lang="fr-FR" sz="1400" dirty="0" err="1">
                <a:effectLst/>
              </a:rPr>
              <a:t>Subtraction</a:t>
            </a:r>
            <a:r>
              <a:rPr lang="fr-FR" sz="1400" dirty="0">
                <a:effectLst/>
              </a:rPr>
              <a:t> </a:t>
            </a:r>
            <a:r>
              <a:rPr lang="fr-FR" sz="1400" dirty="0" err="1">
                <a:effectLst/>
              </a:rPr>
              <a:t>Myelography</a:t>
            </a:r>
            <a:r>
              <a:rPr lang="fr-FR" sz="1400" dirty="0">
                <a:effectLst/>
              </a:rPr>
              <a:t>. AJNR. </a:t>
            </a:r>
            <a:r>
              <a:rPr lang="fr-FR" sz="1400" dirty="0">
                <a:effectLst/>
                <a:hlinkClick r:id="rId8"/>
              </a:rPr>
              <a:t>https://doi.org/10.3174/ajnr.A6016</a:t>
            </a:r>
            <a:endParaRPr lang="fr-FR" sz="1400" dirty="0">
              <a:effectLst/>
            </a:endParaRPr>
          </a:p>
          <a:p>
            <a:pPr>
              <a:buNone/>
            </a:pPr>
            <a:r>
              <a:rPr lang="fr-FR" sz="1400" dirty="0">
                <a:effectLst/>
              </a:rPr>
              <a:t>- </a:t>
            </a:r>
            <a:r>
              <a:rPr lang="fr-FR" sz="1400" dirty="0" err="1">
                <a:effectLst/>
              </a:rPr>
              <a:t>Houk</a:t>
            </a:r>
            <a:r>
              <a:rPr lang="fr-FR" sz="1400" dirty="0">
                <a:effectLst/>
              </a:rPr>
              <a:t> et al, 2023. </a:t>
            </a:r>
            <a:r>
              <a:rPr lang="fr-FR" sz="1400" dirty="0" err="1">
                <a:effectLst/>
              </a:rPr>
              <a:t>Validity</a:t>
            </a:r>
            <a:r>
              <a:rPr lang="fr-FR" sz="1400" dirty="0">
                <a:effectLst/>
              </a:rPr>
              <a:t> of the Bern Score as a </a:t>
            </a:r>
            <a:r>
              <a:rPr lang="fr-FR" sz="1400" dirty="0" err="1">
                <a:effectLst/>
              </a:rPr>
              <a:t>Surrogate</a:t>
            </a:r>
            <a:r>
              <a:rPr lang="fr-FR" sz="1400" dirty="0">
                <a:effectLst/>
              </a:rPr>
              <a:t> Marker of </a:t>
            </a:r>
            <a:r>
              <a:rPr lang="fr-FR" sz="1400" dirty="0" err="1">
                <a:effectLst/>
              </a:rPr>
              <a:t>Clinical</a:t>
            </a:r>
            <a:r>
              <a:rPr lang="fr-FR" sz="1400" dirty="0">
                <a:effectLst/>
              </a:rPr>
              <a:t> </a:t>
            </a:r>
            <a:r>
              <a:rPr lang="fr-FR" sz="1400" dirty="0" err="1">
                <a:effectLst/>
              </a:rPr>
              <a:t>Severity</a:t>
            </a:r>
            <a:r>
              <a:rPr lang="fr-FR" sz="1400" dirty="0">
                <a:effectLst/>
              </a:rPr>
              <a:t> in Patients </a:t>
            </a:r>
            <a:r>
              <a:rPr lang="fr-FR" sz="1400" dirty="0" err="1">
                <a:effectLst/>
              </a:rPr>
              <a:t>with</a:t>
            </a:r>
            <a:r>
              <a:rPr lang="fr-FR" sz="1400" dirty="0">
                <a:effectLst/>
              </a:rPr>
              <a:t> </a:t>
            </a:r>
            <a:r>
              <a:rPr lang="fr-FR" sz="1400" dirty="0" err="1">
                <a:effectLst/>
              </a:rPr>
              <a:t>Spontaneous</a:t>
            </a:r>
            <a:r>
              <a:rPr lang="fr-FR" sz="1400" dirty="0">
                <a:effectLst/>
              </a:rPr>
              <a:t> </a:t>
            </a:r>
            <a:r>
              <a:rPr lang="fr-FR" sz="1400" dirty="0" err="1">
                <a:effectLst/>
              </a:rPr>
              <a:t>Intracranial</a:t>
            </a:r>
            <a:r>
              <a:rPr lang="fr-FR" sz="1400" dirty="0">
                <a:effectLst/>
              </a:rPr>
              <a:t> Hypotension. AJNR. </a:t>
            </a:r>
            <a:r>
              <a:rPr lang="fr-FR" sz="1400" dirty="0">
                <a:effectLst/>
                <a:hlinkClick r:id="rId9"/>
              </a:rPr>
              <a:t>https://doi.org/10.3174/ajnr.A7962</a:t>
            </a:r>
            <a:endParaRPr lang="fr-FR" sz="1400" dirty="0">
              <a:effectLst/>
            </a:endParaRPr>
          </a:p>
          <a:p>
            <a:pPr>
              <a:buNone/>
            </a:pPr>
            <a:r>
              <a:rPr lang="fr-FR" sz="1400" dirty="0">
                <a:effectLst/>
              </a:rPr>
              <a:t>- Huynh et al, 2024. </a:t>
            </a:r>
            <a:r>
              <a:rPr lang="fr-FR" sz="1400" dirty="0" err="1">
                <a:effectLst/>
              </a:rPr>
              <a:t>Lateral</a:t>
            </a:r>
            <a:r>
              <a:rPr lang="fr-FR" sz="1400" dirty="0">
                <a:effectLst/>
              </a:rPr>
              <a:t> </a:t>
            </a:r>
            <a:r>
              <a:rPr lang="fr-FR" sz="1400" dirty="0" err="1">
                <a:effectLst/>
              </a:rPr>
              <a:t>Decubitus</a:t>
            </a:r>
            <a:r>
              <a:rPr lang="fr-FR" sz="1400" dirty="0">
                <a:effectLst/>
              </a:rPr>
              <a:t> Dynamic CT </a:t>
            </a:r>
            <a:r>
              <a:rPr lang="fr-FR" sz="1400" dirty="0" err="1">
                <a:effectLst/>
              </a:rPr>
              <a:t>Myelography</a:t>
            </a:r>
            <a:r>
              <a:rPr lang="fr-FR" sz="1400" dirty="0">
                <a:effectLst/>
              </a:rPr>
              <a:t> </a:t>
            </a:r>
            <a:r>
              <a:rPr lang="fr-FR" sz="1400" dirty="0" err="1">
                <a:effectLst/>
              </a:rPr>
              <a:t>with</a:t>
            </a:r>
            <a:r>
              <a:rPr lang="fr-FR" sz="1400" dirty="0">
                <a:effectLst/>
              </a:rPr>
              <a:t> Real-Time Bolus </a:t>
            </a:r>
            <a:r>
              <a:rPr lang="fr-FR" sz="1400" dirty="0" err="1">
                <a:effectLst/>
              </a:rPr>
              <a:t>Tracking</a:t>
            </a:r>
            <a:r>
              <a:rPr lang="fr-FR" sz="1400" dirty="0">
                <a:effectLst/>
              </a:rPr>
              <a:t> (</a:t>
            </a:r>
            <a:r>
              <a:rPr lang="fr-FR" sz="1400" dirty="0" err="1">
                <a:effectLst/>
              </a:rPr>
              <a:t>dCTM</a:t>
            </a:r>
            <a:r>
              <a:rPr lang="fr-FR" sz="1400" dirty="0">
                <a:effectLst/>
              </a:rPr>
              <a:t>-BT) for Evaluation of CSF-</a:t>
            </a:r>
            <a:r>
              <a:rPr lang="fr-FR" sz="1400" dirty="0" err="1">
                <a:effectLst/>
              </a:rPr>
              <a:t>Venous</a:t>
            </a:r>
            <a:r>
              <a:rPr lang="fr-FR" sz="1400" dirty="0">
                <a:effectLst/>
              </a:rPr>
              <a:t> </a:t>
            </a:r>
            <a:r>
              <a:rPr lang="fr-FR" sz="1400" dirty="0" err="1">
                <a:effectLst/>
              </a:rPr>
              <a:t>Fistulas</a:t>
            </a:r>
            <a:r>
              <a:rPr lang="fr-FR" sz="1400" dirty="0">
                <a:effectLst/>
              </a:rPr>
              <a:t>: Diagnostic </a:t>
            </a:r>
            <a:r>
              <a:rPr lang="fr-FR" sz="1400" dirty="0" err="1">
                <a:effectLst/>
              </a:rPr>
              <a:t>Yield</a:t>
            </a:r>
            <a:r>
              <a:rPr lang="fr-FR" sz="1400" dirty="0">
                <a:effectLst/>
              </a:rPr>
              <a:t> </a:t>
            </a:r>
            <a:r>
              <a:rPr lang="fr-FR" sz="1400" dirty="0" err="1">
                <a:effectLst/>
              </a:rPr>
              <a:t>Stratified</a:t>
            </a:r>
            <a:r>
              <a:rPr lang="fr-FR" sz="1400" dirty="0">
                <a:effectLst/>
              </a:rPr>
              <a:t> by Brain Imaging </a:t>
            </a:r>
            <a:r>
              <a:rPr lang="fr-FR" sz="1400" dirty="0" err="1">
                <a:effectLst/>
              </a:rPr>
              <a:t>Findings</a:t>
            </a:r>
            <a:r>
              <a:rPr lang="fr-FR" sz="1400" dirty="0">
                <a:effectLst/>
              </a:rPr>
              <a:t>. AJNR Am J </a:t>
            </a:r>
            <a:r>
              <a:rPr lang="fr-FR" sz="1400" dirty="0" err="1">
                <a:effectLst/>
              </a:rPr>
              <a:t>Neuroradiol</a:t>
            </a:r>
            <a:r>
              <a:rPr lang="fr-FR" sz="1400" dirty="0">
                <a:effectLst/>
              </a:rPr>
              <a:t> 45, 105–112. </a:t>
            </a:r>
            <a:r>
              <a:rPr lang="fr-FR" sz="1400" dirty="0">
                <a:effectLst/>
                <a:hlinkClick r:id="rId10"/>
              </a:rPr>
              <a:t>https://doi.org/10.3174/ajnr.A8082</a:t>
            </a:r>
            <a:endParaRPr lang="fr-FR" sz="1400" dirty="0">
              <a:effectLst/>
            </a:endParaRPr>
          </a:p>
          <a:p>
            <a:pPr>
              <a:buNone/>
            </a:pPr>
            <a:r>
              <a:rPr lang="fr-FR" sz="1400" dirty="0">
                <a:effectLst/>
              </a:rPr>
              <a:t>- </a:t>
            </a:r>
            <a:r>
              <a:rPr lang="fr-FR" sz="1400" dirty="0" err="1">
                <a:effectLst/>
              </a:rPr>
              <a:t>Jurcau</a:t>
            </a:r>
            <a:r>
              <a:rPr lang="fr-FR" sz="1400" dirty="0">
                <a:effectLst/>
              </a:rPr>
              <a:t> et al, 2024. </a:t>
            </a:r>
            <a:r>
              <a:rPr lang="fr-FR" sz="1400" dirty="0" err="1">
                <a:effectLst/>
              </a:rPr>
              <a:t>Spontaneous</a:t>
            </a:r>
            <a:r>
              <a:rPr lang="fr-FR" sz="1400" dirty="0">
                <a:effectLst/>
              </a:rPr>
              <a:t> </a:t>
            </a:r>
            <a:r>
              <a:rPr lang="fr-FR" sz="1400" dirty="0" err="1">
                <a:effectLst/>
              </a:rPr>
              <a:t>Intracranial</a:t>
            </a:r>
            <a:r>
              <a:rPr lang="fr-FR" sz="1400" dirty="0">
                <a:effectLst/>
              </a:rPr>
              <a:t> Hypotension: Case Report and Update on </a:t>
            </a:r>
            <a:r>
              <a:rPr lang="fr-FR" sz="1400" dirty="0" err="1">
                <a:effectLst/>
              </a:rPr>
              <a:t>Diagnosis</a:t>
            </a:r>
            <a:r>
              <a:rPr lang="fr-FR" sz="1400" dirty="0">
                <a:effectLst/>
              </a:rPr>
              <a:t> and </a:t>
            </a:r>
            <a:r>
              <a:rPr lang="fr-FR" sz="1400" dirty="0" err="1">
                <a:effectLst/>
              </a:rPr>
              <a:t>Treatment</a:t>
            </a:r>
            <a:r>
              <a:rPr lang="fr-FR" sz="1400" dirty="0">
                <a:effectLst/>
              </a:rPr>
              <a:t>. Diagnostics 14, 881. </a:t>
            </a:r>
            <a:r>
              <a:rPr lang="fr-FR" sz="1400" dirty="0">
                <a:effectLst/>
                <a:hlinkClick r:id="rId11"/>
              </a:rPr>
              <a:t>https://doi.org/10.3390/diagnostics14090881</a:t>
            </a:r>
            <a:endParaRPr lang="fr-FR" sz="1400" dirty="0">
              <a:effectLst/>
            </a:endParaRPr>
          </a:p>
          <a:p>
            <a:pPr>
              <a:buNone/>
            </a:pPr>
            <a:r>
              <a:rPr lang="fr-FR" sz="1400" dirty="0">
                <a:effectLst/>
              </a:rPr>
              <a:t>- </a:t>
            </a:r>
            <a:r>
              <a:rPr lang="fr-FR" sz="1400" dirty="0" err="1">
                <a:effectLst/>
              </a:rPr>
              <a:t>Luetzen</a:t>
            </a:r>
            <a:r>
              <a:rPr lang="fr-FR" sz="1400" dirty="0">
                <a:effectLst/>
              </a:rPr>
              <a:t> et al, 2021. </a:t>
            </a:r>
            <a:r>
              <a:rPr lang="fr-FR" sz="1400" dirty="0" err="1">
                <a:effectLst/>
              </a:rPr>
              <a:t>Spontaneous</a:t>
            </a:r>
            <a:r>
              <a:rPr lang="fr-FR" sz="1400" dirty="0">
                <a:effectLst/>
              </a:rPr>
              <a:t> </a:t>
            </a:r>
            <a:r>
              <a:rPr lang="fr-FR" sz="1400" dirty="0" err="1">
                <a:effectLst/>
              </a:rPr>
              <a:t>intracranial</a:t>
            </a:r>
            <a:r>
              <a:rPr lang="fr-FR" sz="1400" dirty="0">
                <a:effectLst/>
              </a:rPr>
              <a:t> hypotension: diagnostic and </a:t>
            </a:r>
            <a:r>
              <a:rPr lang="fr-FR" sz="1400" dirty="0" err="1">
                <a:effectLst/>
              </a:rPr>
              <a:t>therapeutic</a:t>
            </a:r>
            <a:r>
              <a:rPr lang="fr-FR" sz="1400" dirty="0">
                <a:effectLst/>
              </a:rPr>
              <a:t> </a:t>
            </a:r>
            <a:r>
              <a:rPr lang="fr-FR" sz="1400" dirty="0" err="1">
                <a:effectLst/>
              </a:rPr>
              <a:t>workup</a:t>
            </a:r>
            <a:r>
              <a:rPr lang="fr-FR" sz="1400" dirty="0">
                <a:effectLst/>
              </a:rPr>
              <a:t>. </a:t>
            </a:r>
            <a:r>
              <a:rPr lang="fr-FR" sz="1400" dirty="0" err="1">
                <a:effectLst/>
              </a:rPr>
              <a:t>Neuroradiology</a:t>
            </a:r>
            <a:r>
              <a:rPr lang="fr-FR" sz="1400" dirty="0">
                <a:effectLst/>
              </a:rPr>
              <a:t> 63, 1765–1772. </a:t>
            </a:r>
            <a:r>
              <a:rPr lang="fr-FR" sz="1400" dirty="0">
                <a:effectLst/>
                <a:hlinkClick r:id="rId12"/>
              </a:rPr>
              <a:t>https://doi.org/10.1007/s00234-021-02766-z</a:t>
            </a:r>
            <a:endParaRPr lang="fr-FR" sz="1400" dirty="0">
              <a:effectLst/>
            </a:endParaRPr>
          </a:p>
          <a:p>
            <a:pPr>
              <a:buNone/>
            </a:pPr>
            <a:r>
              <a:rPr lang="fr-FR" sz="1400" dirty="0">
                <a:effectLst/>
              </a:rPr>
              <a:t>- </a:t>
            </a:r>
            <a:r>
              <a:rPr lang="fr-FR" sz="1400" dirty="0" err="1">
                <a:effectLst/>
              </a:rPr>
              <a:t>Schievink</a:t>
            </a:r>
            <a:r>
              <a:rPr lang="fr-FR" sz="1400" dirty="0">
                <a:effectLst/>
              </a:rPr>
              <a:t> et al, 2016. A classification system of </a:t>
            </a:r>
            <a:r>
              <a:rPr lang="fr-FR" sz="1400" dirty="0" err="1">
                <a:effectLst/>
              </a:rPr>
              <a:t>spontaneous</a:t>
            </a:r>
            <a:r>
              <a:rPr lang="fr-FR" sz="1400" dirty="0">
                <a:effectLst/>
              </a:rPr>
              <a:t> spinal CSF </a:t>
            </a:r>
            <a:r>
              <a:rPr lang="fr-FR" sz="1400" dirty="0" err="1">
                <a:effectLst/>
              </a:rPr>
              <a:t>leaks</a:t>
            </a:r>
            <a:r>
              <a:rPr lang="fr-FR" sz="1400" dirty="0">
                <a:effectLst/>
              </a:rPr>
              <a:t>. </a:t>
            </a:r>
            <a:r>
              <a:rPr lang="fr-FR" sz="1400" dirty="0" err="1">
                <a:effectLst/>
              </a:rPr>
              <a:t>Neurology</a:t>
            </a:r>
            <a:r>
              <a:rPr lang="fr-FR" sz="1400" dirty="0">
                <a:effectLst/>
              </a:rPr>
              <a:t> 87, 673–679. </a:t>
            </a:r>
            <a:r>
              <a:rPr lang="fr-FR" sz="1400" dirty="0">
                <a:effectLst/>
                <a:hlinkClick r:id="rId13"/>
              </a:rPr>
              <a:t>https://doi.org/10.1212/WNL.0000000000002986</a:t>
            </a:r>
            <a:endParaRPr lang="fr-FR" sz="14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44627658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441ED14-0B52-3F26-F507-2748F03FFF96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>
            <a:extLst>
              <a:ext uri="{FF2B5EF4-FFF2-40B4-BE49-F238E27FC236}">
                <a16:creationId xmlns:a16="http://schemas.microsoft.com/office/drawing/2014/main" id="{8AFAA8B8-FA8B-4C39-2881-A804D76AEE5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rtlCol="0"/>
          <a:lstStyle>
            <a:defPPr>
              <a:defRPr lang="fr-FR"/>
            </a:defPPr>
          </a:lstStyle>
          <a:p>
            <a:pPr rtl="0"/>
            <a:r>
              <a:rPr lang="fr-FR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Introduction</a:t>
            </a:r>
            <a:br>
              <a:rPr lang="fr-FR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</a:br>
            <a:endParaRPr lang="fr-FR" sz="2400" b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  <p:sp>
        <p:nvSpPr>
          <p:cNvPr id="10" name="Titre 1">
            <a:extLst>
              <a:ext uri="{FF2B5EF4-FFF2-40B4-BE49-F238E27FC236}">
                <a16:creationId xmlns:a16="http://schemas.microsoft.com/office/drawing/2014/main" id="{34071B01-918D-2E6C-6476-EA86B4367345}"/>
              </a:ext>
            </a:extLst>
          </p:cNvPr>
          <p:cNvSpPr txBox="1">
            <a:spLocks/>
          </p:cNvSpPr>
          <p:nvPr/>
        </p:nvSpPr>
        <p:spPr>
          <a:xfrm>
            <a:off x="594360" y="2875807"/>
            <a:ext cx="10149840" cy="3882547"/>
          </a:xfrm>
          <a:prstGeom prst="rect">
            <a:avLst/>
          </a:prstGeom>
        </p:spPr>
        <p:txBody>
          <a:bodyPr vert="horz" lIns="0" tIns="0" rIns="0" bIns="0" rtlCol="0" anchor="b">
            <a:noAutofit/>
          </a:bodyPr>
          <a:lstStyle>
            <a:defPPr>
              <a:defRPr lang="fr-FR"/>
            </a:defPPr>
            <a:lvl1pPr algn="l" defTabSz="914400" rtl="0" eaLnBrk="1" latinLnBrk="0" hangingPunct="1">
              <a:lnSpc>
                <a:spcPct val="80000"/>
              </a:lnSpc>
              <a:spcBef>
                <a:spcPct val="0"/>
              </a:spcBef>
              <a:buNone/>
              <a:defRPr lang="fr-FR" sz="6000" b="1" i="0" kern="1200" spc="100" baseline="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  <a:lvl2pPr eaLnBrk="1" hangingPunct="1">
              <a:defRPr lang="fr-FR">
                <a:solidFill>
                  <a:schemeClr val="tx2"/>
                </a:solidFill>
              </a:defRPr>
            </a:lvl2pPr>
            <a:lvl3pPr eaLnBrk="1" hangingPunct="1">
              <a:defRPr lang="fr-FR">
                <a:solidFill>
                  <a:schemeClr val="tx2"/>
                </a:solidFill>
              </a:defRPr>
            </a:lvl3pPr>
            <a:lvl4pPr eaLnBrk="1" hangingPunct="1">
              <a:defRPr lang="fr-FR">
                <a:solidFill>
                  <a:schemeClr val="tx2"/>
                </a:solidFill>
              </a:defRPr>
            </a:lvl4pPr>
            <a:lvl5pPr eaLnBrk="1" hangingPunct="1">
              <a:defRPr lang="fr-FR">
                <a:solidFill>
                  <a:schemeClr val="tx2"/>
                </a:solidFill>
              </a:defRPr>
            </a:lvl5pPr>
            <a:lvl6pPr eaLnBrk="1" hangingPunct="1">
              <a:defRPr lang="fr-FR">
                <a:solidFill>
                  <a:schemeClr val="tx2"/>
                </a:solidFill>
              </a:defRPr>
            </a:lvl6pPr>
            <a:lvl7pPr eaLnBrk="1" hangingPunct="1">
              <a:defRPr lang="fr-FR">
                <a:solidFill>
                  <a:schemeClr val="tx2"/>
                </a:solidFill>
              </a:defRPr>
            </a:lvl7pPr>
            <a:lvl8pPr eaLnBrk="1" hangingPunct="1">
              <a:defRPr lang="fr-FR">
                <a:solidFill>
                  <a:schemeClr val="tx2"/>
                </a:solidFill>
              </a:defRPr>
            </a:lvl8pPr>
            <a:lvl9pPr eaLnBrk="1" hangingPunct="1">
              <a:defRPr lang="fr-FR">
                <a:solidFill>
                  <a:schemeClr val="tx2"/>
                </a:solidFill>
              </a:defRPr>
            </a:lvl9pPr>
          </a:lstStyle>
          <a:p>
            <a:pPr>
              <a:lnSpc>
                <a:spcPct val="100000"/>
              </a:lnSpc>
            </a:pPr>
            <a:r>
              <a:rPr lang="fr-FR" sz="2000" i="1" dirty="0">
                <a:solidFill>
                  <a:schemeClr val="accent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Clinique</a:t>
            </a:r>
          </a:p>
          <a:p>
            <a:pPr>
              <a:lnSpc>
                <a:spcPct val="100000"/>
              </a:lnSpc>
            </a:pPr>
            <a:r>
              <a:rPr lang="fr-FR" sz="2000" b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Femme 54 ans. Apyrétique.</a:t>
            </a:r>
          </a:p>
          <a:p>
            <a:pPr>
              <a:lnSpc>
                <a:spcPct val="100000"/>
              </a:lnSpc>
            </a:pPr>
            <a:r>
              <a:rPr lang="fr-FR" sz="2000" b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Bilan de céphalées chroniques, instabilité à la marche, vertiges.</a:t>
            </a:r>
          </a:p>
          <a:p>
            <a:pPr>
              <a:lnSpc>
                <a:spcPct val="100000"/>
              </a:lnSpc>
            </a:pPr>
            <a:endParaRPr lang="fr-FR" sz="2000" b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</a:pPr>
            <a:r>
              <a:rPr lang="fr-FR" sz="2000" i="1" dirty="0">
                <a:solidFill>
                  <a:schemeClr val="accent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Biologie</a:t>
            </a:r>
          </a:p>
          <a:p>
            <a:pPr>
              <a:lnSpc>
                <a:spcPct val="100000"/>
              </a:lnSpc>
            </a:pPr>
            <a:r>
              <a:rPr lang="fr-FR" sz="2000" b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RAS</a:t>
            </a:r>
          </a:p>
          <a:p>
            <a:pPr>
              <a:lnSpc>
                <a:spcPct val="100000"/>
              </a:lnSpc>
            </a:pPr>
            <a:endParaRPr lang="fr-FR" sz="2000" b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</a:pPr>
            <a:r>
              <a:rPr lang="fr-FR" sz="2000" i="1" dirty="0">
                <a:solidFill>
                  <a:schemeClr val="accent4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Antécédents</a:t>
            </a:r>
          </a:p>
          <a:p>
            <a:pPr>
              <a:lnSpc>
                <a:spcPct val="100000"/>
              </a:lnSpc>
            </a:pPr>
            <a:r>
              <a:rPr lang="fr-FR" sz="2000" b="0" dirty="0">
                <a:solidFill>
                  <a:schemeClr val="tx1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</a:rPr>
              <a:t>RAS</a:t>
            </a:r>
          </a:p>
          <a:p>
            <a:pPr>
              <a:lnSpc>
                <a:spcPct val="100000"/>
              </a:lnSpc>
            </a:pPr>
            <a:endParaRPr lang="fr-FR" sz="2000" b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  <a:p>
            <a:pPr>
              <a:lnSpc>
                <a:spcPct val="100000"/>
              </a:lnSpc>
            </a:pPr>
            <a:endParaRPr lang="fr-FR" sz="1800" b="0" dirty="0">
              <a:solidFill>
                <a:schemeClr val="tx1"/>
              </a:solidFill>
              <a:latin typeface="Calibri" panose="020F0502020204030204" pitchFamily="34" charset="0"/>
              <a:ea typeface="Calibri" panose="020F0502020204030204" pitchFamily="34" charset="0"/>
              <a:cs typeface="Calibri" panose="020F050202020403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11735129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167DB49-07B0-22EB-E132-3BADA268BF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ZoneTexte 5">
            <a:extLst>
              <a:ext uri="{FF2B5EF4-FFF2-40B4-BE49-F238E27FC236}">
                <a16:creationId xmlns:a16="http://schemas.microsoft.com/office/drawing/2014/main" id="{3A28B6DC-B176-5B35-57EA-6EA0CACD147B}"/>
              </a:ext>
            </a:extLst>
          </p:cNvPr>
          <p:cNvSpPr txBox="1"/>
          <p:nvPr/>
        </p:nvSpPr>
        <p:spPr>
          <a:xfrm>
            <a:off x="164123" y="203707"/>
            <a:ext cx="136703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bg1"/>
                </a:solidFill>
              </a:rPr>
              <a:t>TDM C-</a:t>
            </a:r>
          </a:p>
        </p:txBody>
      </p:sp>
      <p:pic>
        <p:nvPicPr>
          <p:cNvPr id="3" name="scanner sans ax">
            <a:hlinkClick r:id="" action="ppaction://media"/>
            <a:extLst>
              <a:ext uri="{FF2B5EF4-FFF2-40B4-BE49-F238E27FC236}">
                <a16:creationId xmlns:a16="http://schemas.microsoft.com/office/drawing/2014/main" id="{BC045802-D5E7-8EE7-9F74-D3D32E597FF8}"/>
              </a:ext>
            </a:extLst>
          </p:cNvPr>
          <p:cNvPicPr>
            <a:picLocks noChangeAspect="1"/>
          </p:cNvPicPr>
          <p:nvPr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2538535" y="0"/>
            <a:ext cx="7534275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2355194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0098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3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3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3"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5371CE3-36E1-92E8-5652-E403ADDBEC1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79CAABDE-0E97-E00B-58D2-10EA81DA7D92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1059" t="12261" r="23102" b="13265"/>
          <a:stretch>
            <a:fillRect/>
          </a:stretch>
        </p:blipFill>
        <p:spPr>
          <a:xfrm>
            <a:off x="0" y="0"/>
            <a:ext cx="3513643" cy="4686300"/>
          </a:xfrm>
          <a:prstGeom prst="rect">
            <a:avLst/>
          </a:prstGeom>
        </p:spPr>
      </p:pic>
      <p:pic>
        <p:nvPicPr>
          <p:cNvPr id="7" name="Image 6" descr="Une image contenant noir et blanc&#10;&#10;Le contenu généré par l’IA peut être incorrect.">
            <a:extLst>
              <a:ext uri="{FF2B5EF4-FFF2-40B4-BE49-F238E27FC236}">
                <a16:creationId xmlns:a16="http://schemas.microsoft.com/office/drawing/2014/main" id="{F4403579-FD29-DB89-7B84-3CFD6F25D9FF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7585" t="19047" r="25923" b="24035"/>
          <a:stretch>
            <a:fillRect/>
          </a:stretch>
        </p:blipFill>
        <p:spPr>
          <a:xfrm>
            <a:off x="3513643" y="0"/>
            <a:ext cx="4205196" cy="4686299"/>
          </a:xfrm>
          <a:prstGeom prst="rect">
            <a:avLst/>
          </a:prstGeom>
        </p:spPr>
      </p:pic>
      <p:pic>
        <p:nvPicPr>
          <p:cNvPr id="11" name="Image 10" descr="Une image contenant noir et blanc, lune&#10;&#10;Le contenu généré par l’IA peut être incorrect.">
            <a:extLst>
              <a:ext uri="{FF2B5EF4-FFF2-40B4-BE49-F238E27FC236}">
                <a16:creationId xmlns:a16="http://schemas.microsoft.com/office/drawing/2014/main" id="{605F4A16-67AF-EC24-7C0B-0805A8B08FE5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9561" t="19286" r="18832" b="21667"/>
          <a:stretch>
            <a:fillRect/>
          </a:stretch>
        </p:blipFill>
        <p:spPr>
          <a:xfrm>
            <a:off x="7673845" y="744457"/>
            <a:ext cx="4518155" cy="394184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0672271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B847610F-49EB-8FD6-324A-612F0DF8C910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Image 3">
            <a:extLst>
              <a:ext uri="{FF2B5EF4-FFF2-40B4-BE49-F238E27FC236}">
                <a16:creationId xmlns:a16="http://schemas.microsoft.com/office/drawing/2014/main" id="{3B2E9990-E3BB-7798-91C1-A7E7C8E0F8D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1059" t="12261" r="23102" b="13265"/>
          <a:stretch>
            <a:fillRect/>
          </a:stretch>
        </p:blipFill>
        <p:spPr>
          <a:xfrm>
            <a:off x="0" y="0"/>
            <a:ext cx="3513643" cy="4686300"/>
          </a:xfrm>
          <a:prstGeom prst="rect">
            <a:avLst/>
          </a:prstGeom>
        </p:spPr>
      </p:pic>
      <p:pic>
        <p:nvPicPr>
          <p:cNvPr id="7" name="Image 6" descr="Une image contenant noir et blanc&#10;&#10;Le contenu généré par l’IA peut être incorrect.">
            <a:extLst>
              <a:ext uri="{FF2B5EF4-FFF2-40B4-BE49-F238E27FC236}">
                <a16:creationId xmlns:a16="http://schemas.microsoft.com/office/drawing/2014/main" id="{7E490058-9142-9FDA-734B-092D7B367794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7585" t="19047" r="25923" b="24035"/>
          <a:stretch>
            <a:fillRect/>
          </a:stretch>
        </p:blipFill>
        <p:spPr>
          <a:xfrm>
            <a:off x="3513643" y="0"/>
            <a:ext cx="4205196" cy="4686299"/>
          </a:xfrm>
          <a:prstGeom prst="rect">
            <a:avLst/>
          </a:prstGeom>
        </p:spPr>
      </p:pic>
      <p:pic>
        <p:nvPicPr>
          <p:cNvPr id="11" name="Image 10" descr="Une image contenant noir et blanc, lune&#10;&#10;Le contenu généré par l’IA peut être incorrect.">
            <a:extLst>
              <a:ext uri="{FF2B5EF4-FFF2-40B4-BE49-F238E27FC236}">
                <a16:creationId xmlns:a16="http://schemas.microsoft.com/office/drawing/2014/main" id="{5EA59107-88A0-B6BD-920F-6A422D5ABC3B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19561" t="19286" r="18832" b="21667"/>
          <a:stretch>
            <a:fillRect/>
          </a:stretch>
        </p:blipFill>
        <p:spPr>
          <a:xfrm>
            <a:off x="7673845" y="744457"/>
            <a:ext cx="4518155" cy="3941842"/>
          </a:xfrm>
          <a:prstGeom prst="rect">
            <a:avLst/>
          </a:prstGeom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0557F7FC-B571-4596-1672-8FD381DE5236}"/>
              </a:ext>
            </a:extLst>
          </p:cNvPr>
          <p:cNvSpPr/>
          <p:nvPr/>
        </p:nvSpPr>
        <p:spPr>
          <a:xfrm>
            <a:off x="0" y="5146430"/>
            <a:ext cx="12154454" cy="1221609"/>
          </a:xfrm>
          <a:prstGeom prst="rect">
            <a:avLst/>
          </a:prstGeom>
          <a:solidFill>
            <a:schemeClr val="bg1">
              <a:alpha val="50196"/>
            </a:schemeClr>
          </a:solidFill>
          <a:ln>
            <a:solidFill>
              <a:schemeClr val="accent1">
                <a:shade val="1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3" name="ZoneTexte 2">
            <a:extLst>
              <a:ext uri="{FF2B5EF4-FFF2-40B4-BE49-F238E27FC236}">
                <a16:creationId xmlns:a16="http://schemas.microsoft.com/office/drawing/2014/main" id="{E07ED63F-1850-B4E4-E095-C8B8AC4E7C06}"/>
              </a:ext>
            </a:extLst>
          </p:cNvPr>
          <p:cNvSpPr txBox="1"/>
          <p:nvPr/>
        </p:nvSpPr>
        <p:spPr>
          <a:xfrm>
            <a:off x="37546" y="5343556"/>
            <a:ext cx="5108886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b="1" dirty="0"/>
              <a:t>&gt;COLLECTIONS SOUS-DURALES BILATÉRALES</a:t>
            </a:r>
          </a:p>
          <a:p>
            <a:r>
              <a:rPr lang="fr-FR" b="1" dirty="0"/>
              <a:t>&gt;AFFAISSEMENT DES STRUCTURES MÉDIANE</a:t>
            </a:r>
          </a:p>
        </p:txBody>
      </p:sp>
    </p:spTree>
    <p:extLst>
      <p:ext uri="{BB962C8B-B14F-4D97-AF65-F5344CB8AC3E}">
        <p14:creationId xmlns:p14="http://schemas.microsoft.com/office/powerpoint/2010/main" val="26971026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D7FD9E38-7575-EA64-ABAA-1F67CEE1EC8F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E62AF48F-B866-3D26-1F1E-4C3B996E84A9}"/>
              </a:ext>
            </a:extLst>
          </p:cNvPr>
          <p:cNvSpPr txBox="1"/>
          <p:nvPr/>
        </p:nvSpPr>
        <p:spPr>
          <a:xfrm>
            <a:off x="1742682" y="43989"/>
            <a:ext cx="13793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 err="1">
                <a:solidFill>
                  <a:schemeClr val="bg1"/>
                </a:solidFill>
              </a:rPr>
              <a:t>coro</a:t>
            </a:r>
            <a:r>
              <a:rPr lang="fr-FR" dirty="0">
                <a:solidFill>
                  <a:schemeClr val="bg1"/>
                </a:solidFill>
              </a:rPr>
              <a:t> T2 TSE</a:t>
            </a:r>
          </a:p>
        </p:txBody>
      </p:sp>
      <p:pic>
        <p:nvPicPr>
          <p:cNvPr id="5" name="Image 4" descr="Une image contenant film radiographique, croquis, Imagerie médicale, noir et blanc&#10;&#10;Le contenu généré par l’IA peut être incorrect.">
            <a:extLst>
              <a:ext uri="{FF2B5EF4-FFF2-40B4-BE49-F238E27FC236}">
                <a16:creationId xmlns:a16="http://schemas.microsoft.com/office/drawing/2014/main" id="{EFBA6C01-B145-EB99-BEE7-F64FD3CED45D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11778" t="-1" r="12019" b="32332"/>
          <a:stretch>
            <a:fillRect/>
          </a:stretch>
        </p:blipFill>
        <p:spPr>
          <a:xfrm>
            <a:off x="-1" y="512857"/>
            <a:ext cx="4864745" cy="4319954"/>
          </a:xfrm>
          <a:prstGeom prst="rect">
            <a:avLst/>
          </a:prstGeom>
        </p:spPr>
      </p:pic>
      <p:pic>
        <p:nvPicPr>
          <p:cNvPr id="8" name="Image 7" descr="Une image contenant noir et blanc&#10;&#10;Le contenu généré par l’IA peut être incorrect.">
            <a:extLst>
              <a:ext uri="{FF2B5EF4-FFF2-40B4-BE49-F238E27FC236}">
                <a16:creationId xmlns:a16="http://schemas.microsoft.com/office/drawing/2014/main" id="{BDE0AA2D-D77F-8F92-69C3-FB32968531E8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5523" t="19830" r="26500" b="11282"/>
          <a:stretch>
            <a:fillRect/>
          </a:stretch>
        </p:blipFill>
        <p:spPr>
          <a:xfrm>
            <a:off x="5174187" y="512857"/>
            <a:ext cx="3305210" cy="4319954"/>
          </a:xfrm>
          <a:prstGeom prst="rect">
            <a:avLst/>
          </a:prstGeom>
        </p:spPr>
      </p:pic>
      <p:pic>
        <p:nvPicPr>
          <p:cNvPr id="12" name="Image 11" descr="Une image contenant Imagerie médicale, noir et blanc, monochrome&#10;&#10;Le contenu généré par l’IA peut être incorrect.">
            <a:extLst>
              <a:ext uri="{FF2B5EF4-FFF2-40B4-BE49-F238E27FC236}">
                <a16:creationId xmlns:a16="http://schemas.microsoft.com/office/drawing/2014/main" id="{72A49BF6-7D05-0BC0-8F0E-C7BB51042E96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24793" t="19316" r="25259" b="10000"/>
          <a:stretch>
            <a:fillRect/>
          </a:stretch>
        </p:blipFill>
        <p:spPr>
          <a:xfrm>
            <a:off x="8493773" y="512857"/>
            <a:ext cx="3440955" cy="4432508"/>
          </a:xfrm>
          <a:prstGeom prst="rect">
            <a:avLst/>
          </a:prstGeom>
        </p:spPr>
      </p:pic>
      <p:sp>
        <p:nvSpPr>
          <p:cNvPr id="13" name="ZoneTexte 12">
            <a:extLst>
              <a:ext uri="{FF2B5EF4-FFF2-40B4-BE49-F238E27FC236}">
                <a16:creationId xmlns:a16="http://schemas.microsoft.com/office/drawing/2014/main" id="{A91A9533-9F49-FBA5-5F1D-DBF563ADF479}"/>
              </a:ext>
            </a:extLst>
          </p:cNvPr>
          <p:cNvSpPr txBox="1"/>
          <p:nvPr/>
        </p:nvSpPr>
        <p:spPr>
          <a:xfrm>
            <a:off x="7804084" y="43989"/>
            <a:ext cx="13793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bg1"/>
                </a:solidFill>
              </a:rPr>
              <a:t>3D FLAIR</a:t>
            </a:r>
          </a:p>
        </p:txBody>
      </p:sp>
    </p:spTree>
    <p:extLst>
      <p:ext uri="{BB962C8B-B14F-4D97-AF65-F5344CB8AC3E}">
        <p14:creationId xmlns:p14="http://schemas.microsoft.com/office/powerpoint/2010/main" val="148302104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4167DB49-07B0-22EB-E132-3BADA268BF23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A04CDD3A-21C2-4BC5-26B9-10CAE71BE251}"/>
              </a:ext>
            </a:extLst>
          </p:cNvPr>
          <p:cNvSpPr txBox="1"/>
          <p:nvPr/>
        </p:nvSpPr>
        <p:spPr>
          <a:xfrm>
            <a:off x="37546" y="0"/>
            <a:ext cx="13793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bg1"/>
                </a:solidFill>
              </a:rPr>
              <a:t>3D T1 EG iv+</a:t>
            </a:r>
          </a:p>
        </p:txBody>
      </p:sp>
      <p:pic>
        <p:nvPicPr>
          <p:cNvPr id="4" name="Image 3" descr="Une image contenant monochrome, noir et blanc&#10;&#10;Le contenu généré par l’IA peut être incorrect.">
            <a:extLst>
              <a:ext uri="{FF2B5EF4-FFF2-40B4-BE49-F238E27FC236}">
                <a16:creationId xmlns:a16="http://schemas.microsoft.com/office/drawing/2014/main" id="{FAFA9617-D64D-A52E-207A-F742EC77AB07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1442" t="17837" r="24327" b="15137"/>
          <a:stretch>
            <a:fillRect/>
          </a:stretch>
        </p:blipFill>
        <p:spPr>
          <a:xfrm>
            <a:off x="3613142" y="489961"/>
            <a:ext cx="2911020" cy="3597858"/>
          </a:xfrm>
          <a:prstGeom prst="rect">
            <a:avLst/>
          </a:prstGeom>
        </p:spPr>
      </p:pic>
      <p:pic>
        <p:nvPicPr>
          <p:cNvPr id="7" name="Image 6" descr="Une image contenant noir et blanc&#10;&#10;Le contenu généré par l’IA peut être incorrect.">
            <a:extLst>
              <a:ext uri="{FF2B5EF4-FFF2-40B4-BE49-F238E27FC236}">
                <a16:creationId xmlns:a16="http://schemas.microsoft.com/office/drawing/2014/main" id="{0DEB4001-EDD2-82F7-BB8A-A2A7EC21FCE7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3051" t="16683" r="24327" b="9183"/>
          <a:stretch>
            <a:fillRect/>
          </a:stretch>
        </p:blipFill>
        <p:spPr>
          <a:xfrm>
            <a:off x="6524162" y="489961"/>
            <a:ext cx="2608115" cy="3674332"/>
          </a:xfrm>
          <a:prstGeom prst="rect">
            <a:avLst/>
          </a:prstGeom>
        </p:spPr>
      </p:pic>
      <p:pic>
        <p:nvPicPr>
          <p:cNvPr id="9" name="Image 8" descr="Une image contenant cercle&#10;&#10;Le contenu généré par l’IA peut être incorrect.">
            <a:extLst>
              <a:ext uri="{FF2B5EF4-FFF2-40B4-BE49-F238E27FC236}">
                <a16:creationId xmlns:a16="http://schemas.microsoft.com/office/drawing/2014/main" id="{AD3F55FD-39ED-570B-49B8-0BC51954B106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23885" t="23318" r="25758" b="15459"/>
          <a:stretch>
            <a:fillRect/>
          </a:stretch>
        </p:blipFill>
        <p:spPr>
          <a:xfrm>
            <a:off x="9132277" y="489961"/>
            <a:ext cx="3022177" cy="3674332"/>
          </a:xfrm>
          <a:prstGeom prst="rect">
            <a:avLst/>
          </a:prstGeom>
        </p:spPr>
      </p:pic>
      <p:pic>
        <p:nvPicPr>
          <p:cNvPr id="11" name="Image 10" descr="Une image contenant monochrome, noir et blanc&#10;&#10;Le contenu généré par l’IA peut être incorrect.">
            <a:extLst>
              <a:ext uri="{FF2B5EF4-FFF2-40B4-BE49-F238E27FC236}">
                <a16:creationId xmlns:a16="http://schemas.microsoft.com/office/drawing/2014/main" id="{02E241E5-81F5-76F2-32E9-E5E7B3766264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17196" t="17836" r="11146" b="13221"/>
          <a:stretch>
            <a:fillRect/>
          </a:stretch>
        </p:blipFill>
        <p:spPr>
          <a:xfrm>
            <a:off x="37546" y="489961"/>
            <a:ext cx="3739615" cy="35978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3882437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535E6F1A-FA79-14D7-9272-5B373A37A0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166AED51-2C57-1D62-93B6-55CC5CF0E6EE}"/>
              </a:ext>
            </a:extLst>
          </p:cNvPr>
          <p:cNvSpPr txBox="1"/>
          <p:nvPr/>
        </p:nvSpPr>
        <p:spPr>
          <a:xfrm>
            <a:off x="37546" y="0"/>
            <a:ext cx="137937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bg1"/>
                </a:solidFill>
              </a:rPr>
              <a:t>3D T1 EG iv+</a:t>
            </a:r>
          </a:p>
        </p:txBody>
      </p:sp>
      <p:pic>
        <p:nvPicPr>
          <p:cNvPr id="4" name="Image 3" descr="Une image contenant monochrome, noir et blanc&#10;&#10;Le contenu généré par l’IA peut être incorrect.">
            <a:extLst>
              <a:ext uri="{FF2B5EF4-FFF2-40B4-BE49-F238E27FC236}">
                <a16:creationId xmlns:a16="http://schemas.microsoft.com/office/drawing/2014/main" id="{1A54202B-0848-0CA6-8098-A94CA56B7B44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21442" t="17837" r="24327" b="15137"/>
          <a:stretch>
            <a:fillRect/>
          </a:stretch>
        </p:blipFill>
        <p:spPr>
          <a:xfrm>
            <a:off x="3613142" y="489961"/>
            <a:ext cx="2911020" cy="3597858"/>
          </a:xfrm>
          <a:prstGeom prst="rect">
            <a:avLst/>
          </a:prstGeom>
        </p:spPr>
      </p:pic>
      <p:pic>
        <p:nvPicPr>
          <p:cNvPr id="7" name="Image 6" descr="Une image contenant noir et blanc&#10;&#10;Le contenu généré par l’IA peut être incorrect.">
            <a:extLst>
              <a:ext uri="{FF2B5EF4-FFF2-40B4-BE49-F238E27FC236}">
                <a16:creationId xmlns:a16="http://schemas.microsoft.com/office/drawing/2014/main" id="{B80B66E0-BF97-0C60-E46D-FB9D4161A03A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23051" t="16683" r="24327" b="9183"/>
          <a:stretch>
            <a:fillRect/>
          </a:stretch>
        </p:blipFill>
        <p:spPr>
          <a:xfrm>
            <a:off x="6524162" y="489961"/>
            <a:ext cx="2608115" cy="3674332"/>
          </a:xfrm>
          <a:prstGeom prst="rect">
            <a:avLst/>
          </a:prstGeom>
        </p:spPr>
      </p:pic>
      <p:pic>
        <p:nvPicPr>
          <p:cNvPr id="9" name="Image 8" descr="Une image contenant cercle&#10;&#10;Le contenu généré par l’IA peut être incorrect.">
            <a:extLst>
              <a:ext uri="{FF2B5EF4-FFF2-40B4-BE49-F238E27FC236}">
                <a16:creationId xmlns:a16="http://schemas.microsoft.com/office/drawing/2014/main" id="{91F58FB5-69A3-FEA7-6D04-C5AE93731890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23885" t="23318" r="25758" b="15459"/>
          <a:stretch>
            <a:fillRect/>
          </a:stretch>
        </p:blipFill>
        <p:spPr>
          <a:xfrm>
            <a:off x="9132277" y="489961"/>
            <a:ext cx="3022177" cy="3674332"/>
          </a:xfrm>
          <a:prstGeom prst="rect">
            <a:avLst/>
          </a:prstGeom>
        </p:spPr>
      </p:pic>
      <p:pic>
        <p:nvPicPr>
          <p:cNvPr id="11" name="Image 10" descr="Une image contenant monochrome, noir et blanc&#10;&#10;Le contenu généré par l’IA peut être incorrect.">
            <a:extLst>
              <a:ext uri="{FF2B5EF4-FFF2-40B4-BE49-F238E27FC236}">
                <a16:creationId xmlns:a16="http://schemas.microsoft.com/office/drawing/2014/main" id="{0D253616-17E4-4F0A-0DD5-CC911A80FC43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17196" t="17836" r="11146" b="13221"/>
          <a:stretch>
            <a:fillRect/>
          </a:stretch>
        </p:blipFill>
        <p:spPr>
          <a:xfrm>
            <a:off x="37546" y="489961"/>
            <a:ext cx="3739615" cy="3597858"/>
          </a:xfrm>
          <a:prstGeom prst="rect">
            <a:avLst/>
          </a:prstGeom>
        </p:spPr>
      </p:pic>
      <p:sp>
        <p:nvSpPr>
          <p:cNvPr id="12" name="Rectangle 11">
            <a:extLst>
              <a:ext uri="{FF2B5EF4-FFF2-40B4-BE49-F238E27FC236}">
                <a16:creationId xmlns:a16="http://schemas.microsoft.com/office/drawing/2014/main" id="{798B59E2-46B1-D656-E6F1-9DD5FBB61A27}"/>
              </a:ext>
            </a:extLst>
          </p:cNvPr>
          <p:cNvSpPr/>
          <p:nvPr/>
        </p:nvSpPr>
        <p:spPr>
          <a:xfrm>
            <a:off x="0" y="5146430"/>
            <a:ext cx="12154454" cy="1221609"/>
          </a:xfrm>
          <a:prstGeom prst="rect">
            <a:avLst/>
          </a:prstGeom>
          <a:solidFill>
            <a:schemeClr val="bg1">
              <a:alpha val="50196"/>
            </a:schemeClr>
          </a:solidFill>
          <a:ln>
            <a:solidFill>
              <a:schemeClr val="accent1">
                <a:shade val="15000"/>
              </a:schemeClr>
            </a:solidFill>
          </a:ln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fr-FR" dirty="0"/>
          </a:p>
        </p:txBody>
      </p:sp>
      <p:sp>
        <p:nvSpPr>
          <p:cNvPr id="13" name="ZoneTexte 12">
            <a:extLst>
              <a:ext uri="{FF2B5EF4-FFF2-40B4-BE49-F238E27FC236}">
                <a16:creationId xmlns:a16="http://schemas.microsoft.com/office/drawing/2014/main" id="{AF176310-29ED-9B8B-2371-C6D69E917B69}"/>
              </a:ext>
            </a:extLst>
          </p:cNvPr>
          <p:cNvSpPr txBox="1"/>
          <p:nvPr/>
        </p:nvSpPr>
        <p:spPr>
          <a:xfrm>
            <a:off x="1200427" y="5295569"/>
            <a:ext cx="9753599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sz="5400" b="1" dirty="0"/>
              <a:t>HYPOTENSION INTRACRÂNIENNE</a:t>
            </a:r>
          </a:p>
        </p:txBody>
      </p:sp>
    </p:spTree>
    <p:extLst>
      <p:ext uri="{BB962C8B-B14F-4D97-AF65-F5344CB8AC3E}">
        <p14:creationId xmlns:p14="http://schemas.microsoft.com/office/powerpoint/2010/main" val="177801839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tx1"/>
        </a:solidFill>
        <a:effectLst/>
      </p:bgPr>
    </p:bg>
    <p:spTree>
      <p:nvGrpSpPr>
        <p:cNvPr id="1" name="">
          <a:extLst>
            <a:ext uri="{FF2B5EF4-FFF2-40B4-BE49-F238E27FC236}">
              <a16:creationId xmlns:a16="http://schemas.microsoft.com/office/drawing/2014/main" id="{6925784B-3CB8-2C4C-3328-6BA1E4E1C95A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oneTexte 2">
            <a:extLst>
              <a:ext uri="{FF2B5EF4-FFF2-40B4-BE49-F238E27FC236}">
                <a16:creationId xmlns:a16="http://schemas.microsoft.com/office/drawing/2014/main" id="{F014DF61-8901-55A4-C816-9C3E970B6F34}"/>
              </a:ext>
            </a:extLst>
          </p:cNvPr>
          <p:cNvSpPr txBox="1"/>
          <p:nvPr/>
        </p:nvSpPr>
        <p:spPr>
          <a:xfrm>
            <a:off x="543374" y="12149"/>
            <a:ext cx="9379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bg1"/>
                </a:solidFill>
              </a:rPr>
              <a:t>STIR</a:t>
            </a:r>
          </a:p>
        </p:txBody>
      </p:sp>
      <p:pic>
        <p:nvPicPr>
          <p:cNvPr id="5" name="Image 4" descr="Une image contenant film radiographique, noir, Imagerie médicale, noir et blanc&#10;&#10;Le contenu généré par l’IA peut être incorrect.">
            <a:extLst>
              <a:ext uri="{FF2B5EF4-FFF2-40B4-BE49-F238E27FC236}">
                <a16:creationId xmlns:a16="http://schemas.microsoft.com/office/drawing/2014/main" id="{B9F3273D-F250-5881-7586-12337FBFCA8F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l="39744" r="36588"/>
          <a:stretch>
            <a:fillRect/>
          </a:stretch>
        </p:blipFill>
        <p:spPr>
          <a:xfrm>
            <a:off x="0" y="381483"/>
            <a:ext cx="1684035" cy="6476517"/>
          </a:xfrm>
          <a:prstGeom prst="rect">
            <a:avLst/>
          </a:prstGeom>
        </p:spPr>
      </p:pic>
      <p:pic>
        <p:nvPicPr>
          <p:cNvPr id="8" name="Image 7" descr="Une image contenant film radiographique, noir, Imagerie médicale, noir et blanc&#10;&#10;Le contenu généré par l’IA peut être incorrect.">
            <a:extLst>
              <a:ext uri="{FF2B5EF4-FFF2-40B4-BE49-F238E27FC236}">
                <a16:creationId xmlns:a16="http://schemas.microsoft.com/office/drawing/2014/main" id="{CADEB273-3572-2F5B-6F1F-D011AF895FAC}"/>
              </a:ext>
            </a:extLst>
          </p:cNvPr>
          <p:cNvPicPr>
            <a:picLocks noChangeAspect="1"/>
          </p:cNvPicPr>
          <p:nvPr/>
        </p:nvPicPr>
        <p:blipFill>
          <a:blip r:embed="rId4"/>
          <a:srcRect l="39744" r="32840"/>
          <a:stretch>
            <a:fillRect/>
          </a:stretch>
        </p:blipFill>
        <p:spPr>
          <a:xfrm>
            <a:off x="1684035" y="381482"/>
            <a:ext cx="1950674" cy="6476518"/>
          </a:xfrm>
          <a:prstGeom prst="rect">
            <a:avLst/>
          </a:prstGeom>
        </p:spPr>
      </p:pic>
      <p:pic>
        <p:nvPicPr>
          <p:cNvPr id="14" name="Image 13" descr="Une image contenant film radiographique, noir, Imagerie médicale, noir et blanc&#10;&#10;Le contenu généré par l’IA peut être incorrect.">
            <a:extLst>
              <a:ext uri="{FF2B5EF4-FFF2-40B4-BE49-F238E27FC236}">
                <a16:creationId xmlns:a16="http://schemas.microsoft.com/office/drawing/2014/main" id="{6F7268CD-92DF-6C48-D550-5DA6996AD6EE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34616" r="37969" b="29142"/>
          <a:stretch>
            <a:fillRect/>
          </a:stretch>
        </p:blipFill>
        <p:spPr>
          <a:xfrm>
            <a:off x="3368070" y="381480"/>
            <a:ext cx="2752950" cy="6476517"/>
          </a:xfrm>
          <a:prstGeom prst="rect">
            <a:avLst/>
          </a:prstGeom>
        </p:spPr>
      </p:pic>
      <p:pic>
        <p:nvPicPr>
          <p:cNvPr id="16" name="Image 15" descr="Une image contenant capture d’écran, noir, obscurité, nature&#10;&#10;Le contenu généré par l’IA peut être incorrect.">
            <a:extLst>
              <a:ext uri="{FF2B5EF4-FFF2-40B4-BE49-F238E27FC236}">
                <a16:creationId xmlns:a16="http://schemas.microsoft.com/office/drawing/2014/main" id="{29ACEB20-E327-797B-3B9F-08EED4B7C4D1}"/>
              </a:ext>
            </a:extLst>
          </p:cNvPr>
          <p:cNvPicPr>
            <a:picLocks noChangeAspect="1"/>
          </p:cNvPicPr>
          <p:nvPr/>
        </p:nvPicPr>
        <p:blipFill>
          <a:blip r:embed="rId6"/>
          <a:srcRect l="31854" t="29957" r="32248" b="27789"/>
          <a:stretch>
            <a:fillRect/>
          </a:stretch>
        </p:blipFill>
        <p:spPr>
          <a:xfrm>
            <a:off x="8604339" y="1683509"/>
            <a:ext cx="3587661" cy="3843921"/>
          </a:xfrm>
          <a:prstGeom prst="rect">
            <a:avLst/>
          </a:prstGeom>
        </p:spPr>
      </p:pic>
      <p:pic>
        <p:nvPicPr>
          <p:cNvPr id="18" name="Image 17" descr="Une image contenant noir et blanc, capture d’écran, noir&#10;&#10;Le contenu généré par l’IA peut être incorrect.">
            <a:extLst>
              <a:ext uri="{FF2B5EF4-FFF2-40B4-BE49-F238E27FC236}">
                <a16:creationId xmlns:a16="http://schemas.microsoft.com/office/drawing/2014/main" id="{FDE1219F-0FA8-F115-4019-163D92E9356A}"/>
              </a:ext>
            </a:extLst>
          </p:cNvPr>
          <p:cNvPicPr>
            <a:picLocks noChangeAspect="1"/>
          </p:cNvPicPr>
          <p:nvPr/>
        </p:nvPicPr>
        <p:blipFill>
          <a:blip r:embed="rId7"/>
          <a:srcRect l="31065" r="30079"/>
          <a:stretch>
            <a:fillRect/>
          </a:stretch>
        </p:blipFill>
        <p:spPr>
          <a:xfrm>
            <a:off x="5851389" y="381476"/>
            <a:ext cx="2764627" cy="6476523"/>
          </a:xfrm>
          <a:prstGeom prst="rect">
            <a:avLst/>
          </a:prstGeom>
        </p:spPr>
      </p:pic>
      <p:sp>
        <p:nvSpPr>
          <p:cNvPr id="19" name="ZoneTexte 18">
            <a:extLst>
              <a:ext uri="{FF2B5EF4-FFF2-40B4-BE49-F238E27FC236}">
                <a16:creationId xmlns:a16="http://schemas.microsoft.com/office/drawing/2014/main" id="{66FCFBCB-48D4-3F22-A08E-092A52DD5DEC}"/>
              </a:ext>
            </a:extLst>
          </p:cNvPr>
          <p:cNvSpPr txBox="1"/>
          <p:nvPr/>
        </p:nvSpPr>
        <p:spPr>
          <a:xfrm>
            <a:off x="4167354" y="12149"/>
            <a:ext cx="9379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bg1"/>
                </a:solidFill>
              </a:rPr>
              <a:t>STIR</a:t>
            </a:r>
          </a:p>
        </p:txBody>
      </p:sp>
      <p:sp>
        <p:nvSpPr>
          <p:cNvPr id="20" name="ZoneTexte 19">
            <a:extLst>
              <a:ext uri="{FF2B5EF4-FFF2-40B4-BE49-F238E27FC236}">
                <a16:creationId xmlns:a16="http://schemas.microsoft.com/office/drawing/2014/main" id="{5241E972-5F34-DCA9-DAC7-536555F29048}"/>
              </a:ext>
            </a:extLst>
          </p:cNvPr>
          <p:cNvSpPr txBox="1"/>
          <p:nvPr/>
        </p:nvSpPr>
        <p:spPr>
          <a:xfrm>
            <a:off x="2328745" y="12149"/>
            <a:ext cx="937989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bg1"/>
                </a:solidFill>
              </a:rPr>
              <a:t>STIR</a:t>
            </a:r>
          </a:p>
        </p:txBody>
      </p:sp>
      <p:sp>
        <p:nvSpPr>
          <p:cNvPr id="21" name="ZoneTexte 20">
            <a:extLst>
              <a:ext uri="{FF2B5EF4-FFF2-40B4-BE49-F238E27FC236}">
                <a16:creationId xmlns:a16="http://schemas.microsoft.com/office/drawing/2014/main" id="{3D1E7196-C66D-B7DC-757A-2838EC46EDE6}"/>
              </a:ext>
            </a:extLst>
          </p:cNvPr>
          <p:cNvSpPr txBox="1"/>
          <p:nvPr/>
        </p:nvSpPr>
        <p:spPr>
          <a:xfrm>
            <a:off x="6893685" y="12149"/>
            <a:ext cx="144401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bg1"/>
                </a:solidFill>
              </a:rPr>
              <a:t>3D T2 FS TSE</a:t>
            </a:r>
          </a:p>
        </p:txBody>
      </p:sp>
      <p:sp>
        <p:nvSpPr>
          <p:cNvPr id="22" name="ZoneTexte 21">
            <a:extLst>
              <a:ext uri="{FF2B5EF4-FFF2-40B4-BE49-F238E27FC236}">
                <a16:creationId xmlns:a16="http://schemas.microsoft.com/office/drawing/2014/main" id="{B794DBBF-81FE-EC11-C976-C28D489070AD}"/>
              </a:ext>
            </a:extLst>
          </p:cNvPr>
          <p:cNvSpPr txBox="1"/>
          <p:nvPr/>
        </p:nvSpPr>
        <p:spPr>
          <a:xfrm>
            <a:off x="9388681" y="876273"/>
            <a:ext cx="1444015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fr-FR" dirty="0">
                <a:solidFill>
                  <a:schemeClr val="bg1"/>
                </a:solidFill>
              </a:rPr>
              <a:t>3D T2 FS TSE, axiale L2</a:t>
            </a:r>
          </a:p>
        </p:txBody>
      </p:sp>
    </p:spTree>
    <p:extLst>
      <p:ext uri="{BB962C8B-B14F-4D97-AF65-F5344CB8AC3E}">
        <p14:creationId xmlns:p14="http://schemas.microsoft.com/office/powerpoint/2010/main" val="309823084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10"/>
    </mc:Choice>
    <mc:Fallback xmlns="">
      <p:transition/>
    </mc:Fallback>
  </mc:AlternateContent>
</p:sld>
</file>

<file path=ppt/theme/theme1.xml><?xml version="1.0" encoding="utf-8"?>
<a:theme xmlns:a="http://schemas.openxmlformats.org/drawingml/2006/main" name="Thème Office 2013 – 2022">
  <a:themeElements>
    <a:clrScheme name="Thème Office 2013 – 2022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1D9A78"/>
      </a:accent1>
      <a:accent2>
        <a:srgbClr val="8BC145"/>
      </a:accent2>
      <a:accent3>
        <a:srgbClr val="36AFCE"/>
      </a:accent3>
      <a:accent4>
        <a:srgbClr val="1D6FA9"/>
      </a:accent4>
      <a:accent5>
        <a:srgbClr val="B74919"/>
      </a:accent5>
      <a:accent6>
        <a:srgbClr val="F19D19"/>
      </a:accent6>
      <a:hlink>
        <a:srgbClr val="0563C1"/>
      </a:hlink>
      <a:folHlink>
        <a:srgbClr val="954F72"/>
      </a:folHlink>
    </a:clrScheme>
    <a:fontScheme name="Thème Office 2013 – 2022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Thème Office 2013 – 2022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2013 - 2022 Theme" id="{62F939B6-93AF-4DB8-9C6B-D6C7DFDC589F}" vid="{AE6F2518-B084-4896-AF52-66CC2144AA26}"/>
    </a:ext>
  </a:extLst>
</a:theme>
</file>

<file path=ppt/theme/theme2.xml><?xml version="1.0" encoding="utf-8"?>
<a:theme xmlns:a="http://schemas.openxmlformats.org/drawingml/2006/main" name="Thèm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3FBFBED4DCBB747A7B999C36989D11F" ma:contentTypeVersion="16" ma:contentTypeDescription="Crée un document." ma:contentTypeScope="" ma:versionID="02278a7806d85209905c0b05900dde03">
  <xsd:schema xmlns:xsd="http://www.w3.org/2001/XMLSchema" xmlns:xs="http://www.w3.org/2001/XMLSchema" xmlns:p="http://schemas.microsoft.com/office/2006/metadata/properties" xmlns:ns2="776f617d-dec6-4458-bb82-eba96361bdf7" xmlns:ns3="243533b7-6307-464f-89a7-4daa5a1f1905" targetNamespace="http://schemas.microsoft.com/office/2006/metadata/properties" ma:root="true" ma:fieldsID="0b1def9daf6c551341bb71672f0ec54f" ns2:_="" ns3:_="">
    <xsd:import namespace="776f617d-dec6-4458-bb82-eba96361bdf7"/>
    <xsd:import namespace="243533b7-6307-464f-89a7-4daa5a1f1905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MediaServiceMetadata" minOccurs="0"/>
                <xsd:element ref="ns3:MediaServiceFastMetadata" minOccurs="0"/>
                <xsd:element ref="ns3:lcf76f155ced4ddcb4097134ff3c332f" minOccurs="0"/>
                <xsd:element ref="ns2:TaxCatchAll" minOccurs="0"/>
                <xsd:element ref="ns3:MediaServiceGenerationTime" minOccurs="0"/>
                <xsd:element ref="ns3:MediaServiceEventHashCode" minOccurs="0"/>
                <xsd:element ref="ns3:MediaServiceOCR" minOccurs="0"/>
                <xsd:element ref="ns3:MediaServiceDateTaken" minOccurs="0"/>
                <xsd:element ref="ns3:MediaLengthInSeconds" minOccurs="0"/>
                <xsd:element ref="ns3:MediaServiceLocation" minOccurs="0"/>
                <xsd:element ref="ns3:MediaServiceObjectDetectorVersions" minOccurs="0"/>
                <xsd:element ref="ns3:MediaServiceSearchProperties" minOccurs="0"/>
                <xsd:element ref="ns3:MediaServiceBillingMetadata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776f617d-dec6-4458-bb82-eba96361bdf7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Partagé avec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Partagé avec détails" ma:internalName="SharedWithDetails" ma:readOnly="true">
      <xsd:simpleType>
        <xsd:restriction base="dms:Note">
          <xsd:maxLength value="255"/>
        </xsd:restriction>
      </xsd:simpleType>
    </xsd:element>
    <xsd:element name="TaxCatchAll" ma:index="14" nillable="true" ma:displayName="Taxonomy Catch All Column" ma:hidden="true" ma:list="{f67463d2-06fd-4373-81c4-c6a3196c614d}" ma:internalName="TaxCatchAll" ma:showField="CatchAllData" ma:web="776f617d-dec6-4458-bb82-eba96361bdf7">
      <xsd:complexType>
        <xsd:complexContent>
          <xsd:extension base="dms:MultiChoiceLookup">
            <xsd:sequence>
              <xsd:element name="Value" type="dms:Lookup" maxOccurs="unbounded" minOccurs="0" nillable="true"/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243533b7-6307-464f-89a7-4daa5a1f1905" elementFormDefault="qualified">
    <xsd:import namespace="http://schemas.microsoft.com/office/2006/documentManagement/types"/>
    <xsd:import namespace="http://schemas.microsoft.com/office/infopath/2007/PartnerControls"/>
    <xsd:element name="MediaServiceMetadata" ma:index="10" nillable="true" ma:displayName="MediaServiceMetadata" ma:hidden="true" ma:internalName="MediaServiceMetadata" ma:readOnly="true">
      <xsd:simpleType>
        <xsd:restriction base="dms:Note"/>
      </xsd:simpleType>
    </xsd:element>
    <xsd:element name="MediaServiceFastMetadata" ma:index="11" nillable="true" ma:displayName="MediaServiceFastMetadata" ma:hidden="true" ma:internalName="MediaServiceFastMetadata" ma:readOnly="true">
      <xsd:simpleType>
        <xsd:restriction base="dms:Note"/>
      </xsd:simpleType>
    </xsd:element>
    <xsd:element name="lcf76f155ced4ddcb4097134ff3c332f" ma:index="13" nillable="true" ma:taxonomy="true" ma:internalName="lcf76f155ced4ddcb4097134ff3c332f" ma:taxonomyFieldName="MediaServiceImageTags" ma:displayName="Balises d’images" ma:readOnly="false" ma:fieldId="{5cf76f15-5ced-4ddc-b409-7134ff3c332f}" ma:taxonomyMulti="true" ma:sspId="82a66883-1a7d-4a8a-8548-e9a6d2a79eb7" ma:termSetId="09814cd3-568e-fe90-9814-8d621ff8fb84" ma:anchorId="fba54fb3-c3e1-fe81-a776-ca4b69148c4d" ma:open="true" ma:isKeyword="false">
      <xsd:complexType>
        <xsd:sequence>
          <xsd:element ref="pc:Terms" minOccurs="0" maxOccurs="1"/>
        </xsd:sequence>
      </xsd:complexType>
    </xsd:element>
    <xsd:element name="MediaServiceGenerationTime" ma:index="15" nillable="true" ma:displayName="MediaServiceGenerationTime" ma:hidden="true" ma:internalName="MediaServiceGenerationTime" ma:readOnly="true">
      <xsd:simpleType>
        <xsd:restriction base="dms:Text"/>
      </xsd:simpleType>
    </xsd:element>
    <xsd:element name="MediaServiceEventHashCode" ma:index="16" nillable="true" ma:displayName="MediaServiceEventHashCode" ma:hidden="true" ma:internalName="MediaServiceEventHashCode" ma:readOnly="true">
      <xsd:simpleType>
        <xsd:restriction base="dms:Text"/>
      </xsd:simpleType>
    </xsd:element>
    <xsd:element name="MediaServiceOCR" ma:index="17" nillable="true" ma:displayName="Extracted Text" ma:internalName="MediaServiceOCR" ma:readOnly="true">
      <xsd:simpleType>
        <xsd:restriction base="dms:Note">
          <xsd:maxLength value="255"/>
        </xsd:restriction>
      </xsd:simpleType>
    </xsd:element>
    <xsd:element name="MediaServiceDateTaken" ma:index="18" nillable="true" ma:displayName="MediaServiceDateTaken" ma:description="" ma:hidden="true" ma:indexed="true" ma:internalName="MediaServiceDateTaken" ma:readOnly="true">
      <xsd:simpleType>
        <xsd:restriction base="dms:Text"/>
      </xsd:simpleType>
    </xsd:element>
    <xsd:element name="MediaLengthInSeconds" ma:index="19" nillable="true" ma:displayName="MediaLengthInSeconds" ma:hidden="true" ma:internalName="MediaLengthInSeconds" ma:readOnly="true">
      <xsd:simpleType>
        <xsd:restriction base="dms:Unknown"/>
      </xsd:simpleType>
    </xsd:element>
    <xsd:element name="MediaServiceLocation" ma:index="20" nillable="true" ma:displayName="Location" ma:description="" ma:indexed="true" ma:internalName="MediaServiceLocation" ma:readOnly="true">
      <xsd:simpleType>
        <xsd:restriction base="dms:Text"/>
      </xsd:simpleType>
    </xsd:element>
    <xsd:element name="MediaServiceObjectDetectorVersions" ma:index="21" nillable="true" ma:displayName="MediaServiceObjectDetectorVersions" ma:description="" ma:hidden="true" ma:indexed="true" ma:internalName="MediaServiceObjectDetectorVersions" ma:readOnly="true">
      <xsd:simpleType>
        <xsd:restriction base="dms:Text"/>
      </xsd:simpleType>
    </xsd:element>
    <xsd:element name="MediaServiceSearchProperties" ma:index="22" nillable="true" ma:displayName="MediaServiceSearchProperties" ma:hidden="true" ma:internalName="MediaServiceSearchProperties" ma:readOnly="true">
      <xsd:simpleType>
        <xsd:restriction base="dms:Note"/>
      </xsd:simpleType>
    </xsd:element>
    <xsd:element name="MediaServiceBillingMetadata" ma:index="23" nillable="true" ma:displayName="MediaServiceBillingMetadata" ma:hidden="true" ma:internalName="MediaServiceBillingMetadata" ma:readOnly="true">
      <xsd:simpleType>
        <xsd:restriction base="dms:Note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Type de contenu"/>
        <xsd:element ref="dc:title" minOccurs="0" maxOccurs="1" ma:index="4" ma:displayName="Titr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lcf76f155ced4ddcb4097134ff3c332f xmlns="243533b7-6307-464f-89a7-4daa5a1f1905">
      <Terms xmlns="http://schemas.microsoft.com/office/infopath/2007/PartnerControls"/>
    </lcf76f155ced4ddcb4097134ff3c332f>
    <TaxCatchAll xmlns="776f617d-dec6-4458-bb82-eba96361bdf7" xsi:nil="true"/>
  </documentManagement>
</p:properties>
</file>

<file path=customXml/itemProps1.xml><?xml version="1.0" encoding="utf-8"?>
<ds:datastoreItem xmlns:ds="http://schemas.openxmlformats.org/officeDocument/2006/customXml" ds:itemID="{B9514ED1-ED0F-4CF2-B001-ED593CCAC3C3}"/>
</file>

<file path=customXml/itemProps2.xml><?xml version="1.0" encoding="utf-8"?>
<ds:datastoreItem xmlns:ds="http://schemas.openxmlformats.org/officeDocument/2006/customXml" ds:itemID="{656CE2F3-1665-4FE6-9EB3-89776E578C12}"/>
</file>

<file path=customXml/itemProps3.xml><?xml version="1.0" encoding="utf-8"?>
<ds:datastoreItem xmlns:ds="http://schemas.openxmlformats.org/officeDocument/2006/customXml" ds:itemID="{6FA47308-97AD-461E-B6D8-2E2893CA884C}"/>
</file>

<file path=docProps/app.xml><?xml version="1.0" encoding="utf-8"?>
<Properties xmlns="http://schemas.openxmlformats.org/officeDocument/2006/extended-properties" xmlns:vt="http://schemas.openxmlformats.org/officeDocument/2006/docPropsVTypes">
  <Template>Office 2013 - 2022 Theme</Template>
  <TotalTime>42769</TotalTime>
  <Words>662</Words>
  <Application>Microsoft Macintosh PowerPoint</Application>
  <PresentationFormat>Grand écran</PresentationFormat>
  <Paragraphs>101</Paragraphs>
  <Slides>18</Slides>
  <Notes>18</Notes>
  <HiddenSlides>0</HiddenSlides>
  <MMClips>2</MMClips>
  <ScaleCrop>false</ScaleCrop>
  <HeadingPairs>
    <vt:vector size="6" baseType="variant">
      <vt:variant>
        <vt:lpstr>Polices utilisées</vt:lpstr>
      </vt:variant>
      <vt:variant>
        <vt:i4>3</vt:i4>
      </vt:variant>
      <vt:variant>
        <vt:lpstr>Thème</vt:lpstr>
      </vt:variant>
      <vt:variant>
        <vt:i4>1</vt:i4>
      </vt:variant>
      <vt:variant>
        <vt:lpstr>Titres des diapositives</vt:lpstr>
      </vt:variant>
      <vt:variant>
        <vt:i4>18</vt:i4>
      </vt:variant>
    </vt:vector>
  </HeadingPairs>
  <TitlesOfParts>
    <vt:vector size="22" baseType="lpstr">
      <vt:lpstr>Arial</vt:lpstr>
      <vt:lpstr>Calibri</vt:lpstr>
      <vt:lpstr>Calibri Light</vt:lpstr>
      <vt:lpstr>Thème Office 2013 – 2022</vt:lpstr>
      <vt:lpstr>Présentation PowerPoint</vt:lpstr>
      <vt:lpstr>Introduction 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Présentation PowerPoint</vt:lpstr>
      <vt:lpstr>Au total Hypotension intracrânienne spontanée sur fistule duro-veineuse (fuite type 3) </vt:lpstr>
      <vt:lpstr>Merci !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Le guide du radio-parasitologue hépatique</dc:title>
  <dc:creator>paul calame</dc:creator>
  <cp:lastModifiedBy>Margaux Legaignoux</cp:lastModifiedBy>
  <cp:revision>444</cp:revision>
  <dcterms:created xsi:type="dcterms:W3CDTF">2021-08-23T21:35:44Z</dcterms:created>
  <dcterms:modified xsi:type="dcterms:W3CDTF">2026-03-30T12:46:36Z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0x010100A3FBFBED4DCBB747A7B999C36989D11F</vt:lpwstr>
  </property>
  <property fmtid="{D5CDD505-2E9C-101B-9397-08002B2CF9AE}" pid="3" name="MediaServiceImageTags">
    <vt:lpwstr/>
  </property>
</Properties>
</file>