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v" ContentType="video/unknown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60" r:id="rId1"/>
  </p:sldMasterIdLst>
  <p:notesMasterIdLst>
    <p:notesMasterId r:id="rId13"/>
  </p:notesMasterIdLst>
  <p:sldIdLst>
    <p:sldId id="612" r:id="rId2"/>
    <p:sldId id="461" r:id="rId3"/>
    <p:sldId id="538" r:id="rId4"/>
    <p:sldId id="536" r:id="rId5"/>
    <p:sldId id="565" r:id="rId6"/>
    <p:sldId id="537" r:id="rId7"/>
    <p:sldId id="539" r:id="rId8"/>
    <p:sldId id="566" r:id="rId9"/>
    <p:sldId id="567" r:id="rId10"/>
    <p:sldId id="463" r:id="rId11"/>
    <p:sldId id="47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3E6E"/>
    <a:srgbClr val="1D9A78"/>
    <a:srgbClr val="000000"/>
    <a:srgbClr val="FF0066"/>
    <a:srgbClr val="FF00FF"/>
    <a:srgbClr val="FF33CC"/>
    <a:srgbClr val="75B7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25"/>
    <p:restoredTop sz="85646" autoAdjust="0"/>
  </p:normalViewPr>
  <p:slideViewPr>
    <p:cSldViewPr snapToGrid="0" snapToObjects="1">
      <p:cViewPr varScale="1">
        <p:scale>
          <a:sx n="103" d="100"/>
          <a:sy n="103" d="100"/>
        </p:scale>
        <p:origin x="168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08" d="100"/>
          <a:sy n="108" d="100"/>
        </p:scale>
        <p:origin x="45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FC2AFE-11E5-214D-80AD-9F426088505C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0D7C6-61BC-0640-B5BB-FAD87DE336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6778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6404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53B19-6015-9A56-1530-AD39CEC40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40B24677-4E62-6248-FD22-7117FBC1C4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6E31CB1D-EB1E-A0E8-A25E-622AFDBBD2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542EAA-CB74-B48D-52C6-56A8299D4A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A89C7E07-3C67-C64C-8DA0-0404F6303970}" type="slidenum">
              <a:rPr lang="fr-FR" smtClean="0"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1216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EC9A0-188F-8308-209E-E26FA0CE2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256D4437-A00B-383A-D1DB-F559E0D8D0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35973D37-1708-0DE9-5BE5-4B8B37C84E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6295A1-7913-7580-61AF-5AC0308AF4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A89C7E07-3C67-C64C-8DA0-0404F630397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8774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E919E-3BFC-CCD0-91C2-2B79E1730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F1F3235E-2F42-04F9-7930-C7D23D365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ADA08C41-3326-05C0-60AB-CC9EDFAE9A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423DD6C-8ABB-AEBE-A6E2-49CBD1DB55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A89C7E07-3C67-C64C-8DA0-0404F630397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6641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8D4F1-D7D5-4DBB-6146-1F8D35043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B27CFAE-4BEC-A9D4-126E-0A7A26B1B8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FFFBA41-F17C-A51A-5567-9B9850FA84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62D0B7B-6DA8-98F4-9D7F-EC4A1DF1D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965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1066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8503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67080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BB92D-6A70-01B1-6EAB-B1EFBE6D9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E0DDA9C-E698-BABB-DA7E-CE2B7F0343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342EDF3-AFE8-8647-C35A-FA72434A9C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0FF9A6-5D16-C431-CAC8-C1384170E2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793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3F858E-E3A2-8E54-7AAB-DE68A5CB95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F9BFCE6-B71B-2A31-4E79-5ED05C898F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2DD801C-CFEF-001B-7380-8D29C7C016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1FF774E-42B8-6152-3423-FCAFE2EA18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61513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48417-5D70-6EBC-B916-607866449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6E02DAD-50D9-98C0-9EC4-86F072923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FF79AAE-F892-8E76-817C-3A2122E69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A39987-2365-28DB-1455-6BDC6A036E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155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7602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204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9291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deux contenus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orme libre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fr-FR"/>
              </a:defPPr>
            </a:lstStyle>
            <a:p>
              <a:pPr rtl="0"/>
              <a:endParaRPr lang="fr-FR" dirty="0"/>
            </a:p>
          </p:txBody>
        </p:sp>
        <p:sp>
          <p:nvSpPr>
            <p:cNvPr id="13" name="Forme libre 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fr-FR"/>
              </a:defPPr>
            </a:lstStyle>
            <a:p>
              <a:pPr rtl="0"/>
              <a:endParaRPr lang="fr-FR" dirty="0"/>
            </a:p>
          </p:txBody>
        </p:sp>
        <p:sp>
          <p:nvSpPr>
            <p:cNvPr id="14" name="Forme libre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fr-FR"/>
              </a:defPPr>
            </a:lstStyle>
            <a:p>
              <a:pPr rtl="0"/>
              <a:endParaRPr lang="fr-FR" dirty="0"/>
            </a:p>
          </p:txBody>
        </p:sp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fr-FR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/>
              <a:t>Cliquez pour ajouter un titre </a:t>
            </a:r>
          </a:p>
        </p:txBody>
      </p:sp>
      <p:sp>
        <p:nvSpPr>
          <p:cNvPr id="2" name="Espace réservé du contenu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fr-FR" sz="2000"/>
            </a:lvl1pPr>
            <a:lvl2pPr marL="283464" indent="-283464">
              <a:spcBef>
                <a:spcPts val="1800"/>
              </a:spcBef>
              <a:defRPr lang="fr-FR" sz="2000"/>
            </a:lvl2pPr>
            <a:lvl3pPr marL="594360" indent="-283464">
              <a:spcBef>
                <a:spcPts val="1800"/>
              </a:spcBef>
              <a:defRPr lang="fr-FR" sz="2000"/>
            </a:lvl3pPr>
            <a:lvl4pPr marL="822960" indent="-283464">
              <a:spcBef>
                <a:spcPts val="1800"/>
              </a:spcBef>
              <a:defRPr lang="fr-FR" sz="2000"/>
            </a:lvl4pPr>
            <a:lvl5pPr marL="1005840" indent="-283464">
              <a:spcBef>
                <a:spcPts val="1800"/>
              </a:spcBef>
              <a:defRPr lang="fr-FR" sz="2000"/>
            </a:lvl5pPr>
          </a:lstStyle>
          <a:p>
            <a:pPr lvl="0" rtl="0"/>
            <a:r>
              <a:rPr lang="fr-FR"/>
              <a:t>Cliquer pour ajouter du contenu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3" name="Espace réservé du contenu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fr-FR" sz="2000"/>
            </a:lvl1pPr>
            <a:lvl2pPr marL="283464" indent="-283464">
              <a:spcBef>
                <a:spcPts val="1800"/>
              </a:spcBef>
              <a:defRPr lang="fr-FR" sz="2000"/>
            </a:lvl2pPr>
            <a:lvl3pPr marL="548640" indent="-283464">
              <a:spcBef>
                <a:spcPts val="1800"/>
              </a:spcBef>
              <a:defRPr lang="fr-FR" sz="2000"/>
            </a:lvl3pPr>
            <a:lvl4pPr marL="822960" indent="-283464">
              <a:spcBef>
                <a:spcPts val="1800"/>
              </a:spcBef>
              <a:defRPr lang="fr-FR" sz="2000"/>
            </a:lvl4pPr>
            <a:lvl5pPr marL="1005840" indent="-283464">
              <a:spcBef>
                <a:spcPts val="1800"/>
              </a:spcBef>
              <a:defRPr lang="fr-FR" sz="2000"/>
            </a:lvl5pPr>
          </a:lstStyle>
          <a:p>
            <a:pPr lvl="0" rtl="0"/>
            <a:r>
              <a:rPr lang="fr-FR"/>
              <a:t>Cliquer pour ajouter du contenu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>
              <a:latin typeface="+mn-lt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9504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773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838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807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854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783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311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723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931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68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  <p:sldLayoutId id="21474842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7.jpg"/><Relationship Id="rId4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16/j.jfo.2016.03.004" TargetMode="External"/><Relationship Id="rId3" Type="http://schemas.openxmlformats.org/officeDocument/2006/relationships/hyperlink" Target="https://doi.org/10.1016/j.clineuro.2020.105920" TargetMode="External"/><Relationship Id="rId7" Type="http://schemas.openxmlformats.org/officeDocument/2006/relationships/hyperlink" Target="https://doi.org/10.1016/j.mjafi.2017.11.007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doi.org/10.3171/2009.1.JNS081185" TargetMode="External"/><Relationship Id="rId5" Type="http://schemas.openxmlformats.org/officeDocument/2006/relationships/hyperlink" Target="https://doi.org/10.3174/ajnr.A4683" TargetMode="External"/><Relationship Id="rId4" Type="http://schemas.openxmlformats.org/officeDocument/2006/relationships/hyperlink" Target="https://doi.org/10.1159/000529231" TargetMode="Externa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4v"/><Relationship Id="rId1" Type="http://schemas.microsoft.com/office/2007/relationships/media" Target="../media/media2.m4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4v"/><Relationship Id="rId1" Type="http://schemas.microsoft.com/office/2007/relationships/media" Target="../media/media3.m4v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4v"/><Relationship Id="rId1" Type="http://schemas.microsoft.com/office/2007/relationships/media" Target="../media/media4.m4v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67DB49-07B0-22EB-E132-3BADA268B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31AD33E-8D5D-9AC9-02E8-D8AA6857283B}"/>
              </a:ext>
            </a:extLst>
          </p:cNvPr>
          <p:cNvSpPr/>
          <p:nvPr/>
        </p:nvSpPr>
        <p:spPr>
          <a:xfrm>
            <a:off x="0" y="5349894"/>
            <a:ext cx="12192000" cy="1508105"/>
          </a:xfrm>
          <a:prstGeom prst="rect">
            <a:avLst/>
          </a:prstGeom>
          <a:solidFill>
            <a:schemeClr val="accent1">
              <a:lumMod val="40000"/>
              <a:lumOff val="60000"/>
              <a:alpha val="44573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FBAC77D-F133-92C5-D181-754F8FF8B9DB}"/>
              </a:ext>
            </a:extLst>
          </p:cNvPr>
          <p:cNvSpPr txBox="1"/>
          <p:nvPr/>
        </p:nvSpPr>
        <p:spPr>
          <a:xfrm>
            <a:off x="0" y="5349895"/>
            <a:ext cx="1178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latin typeface="Calibri" panose="020F0502020204030204" pitchFamily="34" charset="0"/>
                <a:cs typeface="Calibri" panose="020F0502020204030204" pitchFamily="34" charset="0"/>
              </a:rPr>
              <a:t>Ateliers NRD Mai 2026</a:t>
            </a:r>
          </a:p>
          <a:p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CH Saint-Anne - Service d’imagerie diagnostique et thérapeutique</a:t>
            </a:r>
          </a:p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Romain INGLEBERT, interne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59124F9-3190-A320-3A66-5B45C36D85B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8000"/>
          </a:blip>
          <a:stretch>
            <a:fillRect/>
          </a:stretch>
        </p:blipFill>
        <p:spPr>
          <a:xfrm>
            <a:off x="10474152" y="121608"/>
            <a:ext cx="1578219" cy="203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CC4A2F-A20E-9193-D904-DE681DFBF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9D6705-246C-31AB-DF0C-1A7EABC43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 total</a:t>
            </a:r>
            <a:b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24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04801C9-3C29-6783-6500-0908650BC147}"/>
              </a:ext>
            </a:extLst>
          </p:cNvPr>
          <p:cNvSpPr txBox="1"/>
          <p:nvPr/>
        </p:nvSpPr>
        <p:spPr>
          <a:xfrm>
            <a:off x="9318586" y="1725059"/>
            <a:ext cx="775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IV+  4’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FFC399-982C-3B6A-D6C5-29BBA70A03F2}"/>
              </a:ext>
            </a:extLst>
          </p:cNvPr>
          <p:cNvSpPr txBox="1"/>
          <p:nvPr/>
        </p:nvSpPr>
        <p:spPr>
          <a:xfrm>
            <a:off x="594360" y="2743200"/>
            <a:ext cx="614007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Conflit vasculo-nerveux entre le III droit et une artère artérielle faisant communiquer </a:t>
            </a:r>
            <a:r>
              <a:rPr lang="fr-FR" b="1" dirty="0"/>
              <a:t>l’artère cérébrale postérieure droite de disposition fœtale (ACP) </a:t>
            </a:r>
            <a:r>
              <a:rPr lang="fr-FR" dirty="0"/>
              <a:t>et </a:t>
            </a:r>
            <a:r>
              <a:rPr lang="fr-FR" b="1" dirty="0"/>
              <a:t>l’artère cérébelleuse supérieure </a:t>
            </a:r>
            <a:r>
              <a:rPr lang="fr-FR" dirty="0"/>
              <a:t>droite :</a:t>
            </a:r>
          </a:p>
          <a:p>
            <a:endParaRPr lang="fr-FR" dirty="0"/>
          </a:p>
          <a:p>
            <a:r>
              <a:rPr lang="fr-FR" dirty="0"/>
              <a:t>Contact artériel avec le nerf III</a:t>
            </a:r>
          </a:p>
          <a:p>
            <a:endParaRPr lang="fr-FR" dirty="0"/>
          </a:p>
          <a:p>
            <a:r>
              <a:rPr lang="fr-FR" dirty="0"/>
              <a:t>Empreinte et distorsion du trajet nerveux</a:t>
            </a:r>
          </a:p>
          <a:p>
            <a:endParaRPr lang="fr-FR" dirty="0"/>
          </a:p>
          <a:p>
            <a:r>
              <a:rPr lang="fr-FR" dirty="0"/>
              <a:t>Discrète diminution de calibre focale du nerf III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086FC4C-54C6-4518-14D9-D81A63565A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954" t="42518" r="48569" b="43239"/>
          <a:stretch>
            <a:fillRect/>
          </a:stretch>
        </p:blipFill>
        <p:spPr>
          <a:xfrm>
            <a:off x="3067101" y="146851"/>
            <a:ext cx="2838082" cy="231295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59CFD0B-518F-7ABC-857E-36A14BF4755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488" t="43722" r="40424" b="44475"/>
          <a:stretch>
            <a:fillRect/>
          </a:stretch>
        </p:blipFill>
        <p:spPr>
          <a:xfrm>
            <a:off x="5647209" y="146851"/>
            <a:ext cx="3152670" cy="23129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D1BBE82-0356-D826-BDC4-F8B7AA0E078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1707" t="41019" r="40119" b="46414"/>
          <a:stretch>
            <a:fillRect/>
          </a:stretch>
        </p:blipFill>
        <p:spPr>
          <a:xfrm>
            <a:off x="8704677" y="146851"/>
            <a:ext cx="3344857" cy="23129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7BD3209-7CED-D2DD-86E5-317422DEA2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48185" y="3541321"/>
            <a:ext cx="4589589" cy="3115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789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C50C43-D121-CEFC-4114-238D82CA1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D96A8C-8D5A-52EA-2880-858DF060A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Merci !</a:t>
            </a:r>
            <a:br>
              <a:rPr lang="fr-FR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32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532B388-B28D-2D8E-6A2C-DA2FDEA3896B}"/>
              </a:ext>
            </a:extLst>
          </p:cNvPr>
          <p:cNvSpPr txBox="1"/>
          <p:nvPr/>
        </p:nvSpPr>
        <p:spPr>
          <a:xfrm>
            <a:off x="99645" y="2684049"/>
            <a:ext cx="11435862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400">
                <a:effectLst/>
              </a:rPr>
              <a:t>- Belotti, F., Zanin, L., Fontanella, M.M., Panciani, P.P., 2020. The oculomotor neurovascular conflict: Literature review and proposal of management. Clinical Neurology and Neurosurgery 195, 105920. </a:t>
            </a:r>
            <a:r>
              <a:rPr lang="fr-FR" sz="1400">
                <a:effectLst/>
                <a:hlinkClick r:id="rId3"/>
              </a:rPr>
              <a:t>https://doi.org/10.1016/j.clineuro.2020.105920</a:t>
            </a:r>
            <a:endParaRPr lang="fr-FR" sz="1400">
              <a:effectLst/>
            </a:endParaRPr>
          </a:p>
          <a:p>
            <a:pPr>
              <a:buNone/>
            </a:pPr>
            <a:r>
              <a:rPr lang="fr-FR" sz="1400">
                <a:effectLst/>
              </a:rPr>
              <a:t>- Chronopoulos, A., Consigli, A., Heim, J., Schutz, J.S., Becker, M., Krastel, H., Hattenbach, L.-O., 2023. Isolated Internal Ophthalmoplegia from Posterior Cerebral Artery Neurovascular Conflict. Case Rep Ophthalmol 108–114. </a:t>
            </a:r>
            <a:r>
              <a:rPr lang="fr-FR" sz="1400">
                <a:effectLst/>
                <a:hlinkClick r:id="rId4"/>
              </a:rPr>
              <a:t>https://doi.org/10.1159/000529231</a:t>
            </a:r>
            <a:endParaRPr lang="fr-FR" sz="1400">
              <a:effectLst/>
            </a:endParaRPr>
          </a:p>
          <a:p>
            <a:pPr>
              <a:buNone/>
            </a:pPr>
            <a:r>
              <a:rPr lang="fr-FR" sz="1400">
                <a:effectLst/>
              </a:rPr>
              <a:t>- Haller, S., Etienne, L., Ko vari, E., Varoquaux, A.D., Urbach, H., Becker, M., 2016. Imaging of Neurovascular Compression Syndromes: Trigeminal Neuralgia, - - Hemifacial Spasm, Vestibular Paroxysmia, and Glossopharyngeal Neuralgia. American Journal of Neuroradiology 37, 1384–1392. </a:t>
            </a:r>
            <a:r>
              <a:rPr lang="fr-FR" sz="1400">
                <a:effectLst/>
                <a:hlinkClick r:id="rId5"/>
              </a:rPr>
              <a:t>https://doi.org/10.3174/ajnr.A4683</a:t>
            </a:r>
            <a:endParaRPr lang="fr-FR" sz="1400">
              <a:effectLst/>
            </a:endParaRPr>
          </a:p>
          <a:p>
            <a:pPr>
              <a:buNone/>
            </a:pPr>
            <a:r>
              <a:rPr lang="fr-FR" sz="1400">
                <a:effectLst/>
              </a:rPr>
              <a:t>- Liang, C., Du, Y., Lin, X., Wu, L., Wu, D., Wang, X., 2009. Anatomical features of the cisternal segment of the oculomotor nerve: neurovascular relationships and abnormal compression on magnetic resonance imaging: Clinical article. JNS 111, 1193–1200. </a:t>
            </a:r>
            <a:r>
              <a:rPr lang="fr-FR" sz="1400">
                <a:effectLst/>
                <a:hlinkClick r:id="rId6"/>
              </a:rPr>
              <a:t>https://doi.org/10.3171/2009.1.JNS081185</a:t>
            </a:r>
            <a:endParaRPr lang="fr-FR" sz="1400">
              <a:effectLst/>
            </a:endParaRPr>
          </a:p>
          <a:p>
            <a:pPr>
              <a:buNone/>
            </a:pPr>
            <a:r>
              <a:rPr lang="fr-FR" sz="1400">
                <a:effectLst/>
              </a:rPr>
              <a:t>- Maurya, V., Sreedhar, C.M., Khera, A., Bhatia, M., Sharma, V., 2019. Trigeminal neuralgia: When does neurovascular contact turn into a conflict? Medical Journal Armed Forces India 75, 134–139. </a:t>
            </a:r>
            <a:r>
              <a:rPr lang="fr-FR" sz="1400">
                <a:effectLst/>
                <a:hlinkClick r:id="rId7"/>
              </a:rPr>
              <a:t>https://doi.org/10.1016/j.mjafi.2017.11.007</a:t>
            </a:r>
            <a:endParaRPr lang="fr-FR" sz="1400">
              <a:effectLst/>
            </a:endParaRPr>
          </a:p>
          <a:p>
            <a:pPr>
              <a:buNone/>
            </a:pPr>
            <a:r>
              <a:rPr lang="fr-FR" sz="1400">
                <a:effectLst/>
              </a:rPr>
              <a:t>- Ridder, D.D., n.d. IS THE ROOT ENTRY/EXIT ZONE IMPORTANT IN MICROVASCULAR COMPRESSION SYNDROMES?</a:t>
            </a:r>
          </a:p>
          <a:p>
            <a:r>
              <a:rPr lang="fr-FR" sz="1400">
                <a:effectLst/>
              </a:rPr>
              <a:t>- Tréchot, F., Tonnelet, R., Conart, J.-B., Legou, F., Braun, M., Angioi, K., 2016. Mydriasis revealing vascular and osteodural compression of the oculomotor nerve: An observational study on five cases. Journal Français d’Ophtalmologie 39, 491–497. </a:t>
            </a:r>
            <a:r>
              <a:rPr lang="fr-FR" sz="1400">
                <a:effectLst/>
                <a:hlinkClick r:id="rId8"/>
              </a:rPr>
              <a:t>https://doi.org/10.1016/j.jfo.2016.03.004</a:t>
            </a:r>
            <a:endParaRPr lang="fr-FR" sz="1400">
              <a:effectLst/>
            </a:endParaRPr>
          </a:p>
          <a:p>
            <a:pPr marL="285750" indent="-285750">
              <a:buFontTx/>
              <a:buChar char="-"/>
            </a:pPr>
            <a:endParaRPr lang="fr-FR" sz="1400"/>
          </a:p>
          <a:p>
            <a:pPr>
              <a:buNone/>
            </a:pPr>
            <a:r>
              <a:rPr lang="fr-FR" sz="1400"/>
              <a:t>- Diagnostic Imaging Anatomy Brain, Head-Neck and Spine, 3rd Edition 2017, Elsevier, p198-199</a:t>
            </a:r>
          </a:p>
          <a:p>
            <a:pPr>
              <a:buNone/>
            </a:pPr>
            <a:r>
              <a:rPr lang="fr-FR" sz="1400"/>
              <a:t>- Atlas interactif de Neuroanatomie Clinique, 2</a:t>
            </a:r>
            <a:r>
              <a:rPr lang="fr-FR" sz="1400" baseline="30000"/>
              <a:t>e</a:t>
            </a:r>
            <a:r>
              <a:rPr lang="fr-FR" sz="1400"/>
              <a:t> édition 2016, Elsevier, p84</a:t>
            </a:r>
            <a:endParaRPr lang="fr-FR" sz="1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B1D84C-519E-209B-F839-8BCE9CB21DCE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88000"/>
          </a:blip>
          <a:stretch>
            <a:fillRect/>
          </a:stretch>
        </p:blipFill>
        <p:spPr>
          <a:xfrm>
            <a:off x="3220736" y="179275"/>
            <a:ext cx="1771394" cy="2282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76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41ED14-0B52-3F26-F507-2748F03FF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FAA8B8-FA8B-4C39-2881-A804D76AE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</a:t>
            </a:r>
            <a:b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24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34071B01-918D-2E6C-6476-EA86B4367345}"/>
              </a:ext>
            </a:extLst>
          </p:cNvPr>
          <p:cNvSpPr txBox="1">
            <a:spLocks/>
          </p:cNvSpPr>
          <p:nvPr/>
        </p:nvSpPr>
        <p:spPr>
          <a:xfrm>
            <a:off x="594360" y="2799607"/>
            <a:ext cx="10149840" cy="3440555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fr-FR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fr-FR" sz="60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fr-FR">
                <a:solidFill>
                  <a:schemeClr val="tx2"/>
                </a:solidFill>
              </a:defRPr>
            </a:lvl2pPr>
            <a:lvl3pPr eaLnBrk="1" hangingPunct="1">
              <a:defRPr lang="fr-FR">
                <a:solidFill>
                  <a:schemeClr val="tx2"/>
                </a:solidFill>
              </a:defRPr>
            </a:lvl3pPr>
            <a:lvl4pPr eaLnBrk="1" hangingPunct="1">
              <a:defRPr lang="fr-FR">
                <a:solidFill>
                  <a:schemeClr val="tx2"/>
                </a:solidFill>
              </a:defRPr>
            </a:lvl4pPr>
            <a:lvl5pPr eaLnBrk="1" hangingPunct="1">
              <a:defRPr lang="fr-FR">
                <a:solidFill>
                  <a:schemeClr val="tx2"/>
                </a:solidFill>
              </a:defRPr>
            </a:lvl5pPr>
            <a:lvl6pPr eaLnBrk="1" hangingPunct="1">
              <a:defRPr lang="fr-FR">
                <a:solidFill>
                  <a:schemeClr val="tx2"/>
                </a:solidFill>
              </a:defRPr>
            </a:lvl6pPr>
            <a:lvl7pPr eaLnBrk="1" hangingPunct="1">
              <a:defRPr lang="fr-FR">
                <a:solidFill>
                  <a:schemeClr val="tx2"/>
                </a:solidFill>
              </a:defRPr>
            </a:lvl7pPr>
            <a:lvl8pPr eaLnBrk="1" hangingPunct="1">
              <a:defRPr lang="fr-FR">
                <a:solidFill>
                  <a:schemeClr val="tx2"/>
                </a:solidFill>
              </a:defRPr>
            </a:lvl8pPr>
            <a:lvl9pPr eaLnBrk="1" hangingPunct="1">
              <a:defRPr lang="fr-FR">
                <a:solidFill>
                  <a:schemeClr val="tx2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fr-FR" sz="2400" b="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Clinique</a:t>
            </a:r>
            <a:endParaRPr lang="fr-FR" sz="2000" b="0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Femme 23 ans. Apyrétique.</a:t>
            </a:r>
          </a:p>
          <a:p>
            <a:pPr>
              <a:lnSpc>
                <a:spcPct val="100000"/>
              </a:lnSpc>
            </a:pPr>
            <a:r>
              <a:rPr lang="fr-FR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Diplopie intermittente chronique, pas d’autre plainte.</a:t>
            </a:r>
          </a:p>
          <a:p>
            <a:pPr>
              <a:lnSpc>
                <a:spcPct val="100000"/>
              </a:lnSpc>
            </a:pPr>
            <a:endParaRPr lang="fr-FR" sz="20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2400" b="0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Antécédents</a:t>
            </a:r>
          </a:p>
          <a:p>
            <a:pPr>
              <a:lnSpc>
                <a:spcPct val="100000"/>
              </a:lnSpc>
            </a:pPr>
            <a:r>
              <a:rPr lang="fr-FR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RAS</a:t>
            </a:r>
          </a:p>
          <a:p>
            <a:pPr>
              <a:lnSpc>
                <a:spcPct val="100000"/>
              </a:lnSpc>
            </a:pPr>
            <a:endParaRPr lang="fr-FR" sz="20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fr-FR" sz="18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18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Scanner cérébral et des troncs supra-aortiques sans particularité</a:t>
            </a:r>
          </a:p>
        </p:txBody>
      </p:sp>
    </p:spTree>
    <p:extLst>
      <p:ext uri="{BB962C8B-B14F-4D97-AF65-F5344CB8AC3E}">
        <p14:creationId xmlns:p14="http://schemas.microsoft.com/office/powerpoint/2010/main" val="711735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371CE3-36E1-92E8-5652-E403ADDBE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A4733EA-AD99-ABF1-8C47-0481DAF748C2}"/>
              </a:ext>
            </a:extLst>
          </p:cNvPr>
          <p:cNvSpPr txBox="1"/>
          <p:nvPr/>
        </p:nvSpPr>
        <p:spPr>
          <a:xfrm>
            <a:off x="92100" y="187169"/>
            <a:ext cx="1143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FLAIR</a:t>
            </a:r>
          </a:p>
        </p:txBody>
      </p:sp>
      <p:pic>
        <p:nvPicPr>
          <p:cNvPr id="2" name="fl">
            <a:hlinkClick r:id="" action="ppaction://media"/>
            <a:extLst>
              <a:ext uri="{FF2B5EF4-FFF2-40B4-BE49-F238E27FC236}">
                <a16:creationId xmlns:a16="http://schemas.microsoft.com/office/drawing/2014/main" id="{5740D4AE-7377-ABBA-FEA5-F975A66575A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003383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72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67DB49-07B0-22EB-E132-3BADA268B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28B6DC-B176-5B35-57EA-6EA0CACD147B}"/>
              </a:ext>
            </a:extLst>
          </p:cNvPr>
          <p:cNvSpPr txBox="1"/>
          <p:nvPr/>
        </p:nvSpPr>
        <p:spPr>
          <a:xfrm>
            <a:off x="161366" y="107576"/>
            <a:ext cx="1917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T2 CUBE</a:t>
            </a:r>
          </a:p>
          <a:p>
            <a:r>
              <a:rPr lang="fr-FR" dirty="0">
                <a:solidFill>
                  <a:schemeClr val="bg1"/>
                </a:solidFill>
              </a:rPr>
              <a:t>Axiale</a:t>
            </a:r>
          </a:p>
        </p:txBody>
      </p:sp>
      <p:pic>
        <p:nvPicPr>
          <p:cNvPr id="2" name="ax T2 cube">
            <a:hlinkClick r:id="" action="ppaction://media"/>
            <a:extLst>
              <a:ext uri="{FF2B5EF4-FFF2-40B4-BE49-F238E27FC236}">
                <a16:creationId xmlns:a16="http://schemas.microsoft.com/office/drawing/2014/main" id="{6CAC12A3-E87B-47A8-6733-5D07089871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69943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79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67DB49-07B0-22EB-E132-3BADA268B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28B6DC-B176-5B35-57EA-6EA0CACD147B}"/>
              </a:ext>
            </a:extLst>
          </p:cNvPr>
          <p:cNvSpPr txBox="1"/>
          <p:nvPr/>
        </p:nvSpPr>
        <p:spPr>
          <a:xfrm>
            <a:off x="161366" y="107576"/>
            <a:ext cx="1917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T2 CUBE</a:t>
            </a:r>
          </a:p>
          <a:p>
            <a:r>
              <a:rPr lang="fr-FR" dirty="0">
                <a:solidFill>
                  <a:schemeClr val="bg1"/>
                </a:solidFill>
              </a:rPr>
              <a:t>Sagittale</a:t>
            </a:r>
          </a:p>
          <a:p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droit -&gt; gauche</a:t>
            </a:r>
          </a:p>
        </p:txBody>
      </p:sp>
      <p:pic>
        <p:nvPicPr>
          <p:cNvPr id="3" name="3D T2 CUBE sagit droit vers gauche">
            <a:hlinkClick r:id="" action="ppaction://media"/>
            <a:extLst>
              <a:ext uri="{FF2B5EF4-FFF2-40B4-BE49-F238E27FC236}">
                <a16:creationId xmlns:a16="http://schemas.microsoft.com/office/drawing/2014/main" id="{BA885561-9653-BDAC-882D-B52F3676699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67402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37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67DB49-07B0-22EB-E132-3BADA268B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28B6DC-B176-5B35-57EA-6EA0CACD147B}"/>
              </a:ext>
            </a:extLst>
          </p:cNvPr>
          <p:cNvSpPr txBox="1"/>
          <p:nvPr/>
        </p:nvSpPr>
        <p:spPr>
          <a:xfrm>
            <a:off x="377679" y="183897"/>
            <a:ext cx="1278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TOF</a:t>
            </a:r>
          </a:p>
          <a:p>
            <a:r>
              <a:rPr lang="fr-FR" dirty="0">
                <a:solidFill>
                  <a:schemeClr val="bg1"/>
                </a:solidFill>
              </a:rPr>
              <a:t>Axiale</a:t>
            </a:r>
          </a:p>
        </p:txBody>
      </p:sp>
      <p:pic>
        <p:nvPicPr>
          <p:cNvPr id="2" name="TOF axiale">
            <a:hlinkClick r:id="" action="ppaction://media"/>
            <a:extLst>
              <a:ext uri="{FF2B5EF4-FFF2-40B4-BE49-F238E27FC236}">
                <a16:creationId xmlns:a16="http://schemas.microsoft.com/office/drawing/2014/main" id="{C4DD6095-457A-C113-855F-AA31EBE768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94408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210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40D201-92C2-66CB-7823-62B2E60B53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7AF0B1F-27DA-4914-311E-47CB78437F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682" t="41202" r="42227" b="41389"/>
          <a:stretch>
            <a:fillRect/>
          </a:stretch>
        </p:blipFill>
        <p:spPr>
          <a:xfrm>
            <a:off x="0" y="41106"/>
            <a:ext cx="2883877" cy="356351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28F282-5507-3422-1662-43481FE61D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487" t="42923" r="40609" b="44555"/>
          <a:stretch>
            <a:fillRect/>
          </a:stretch>
        </p:blipFill>
        <p:spPr>
          <a:xfrm>
            <a:off x="2997777" y="15801"/>
            <a:ext cx="4844961" cy="381448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105541E-3BE2-1FE8-070D-EFCB8552E25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720" t="35103" r="36732" b="43897"/>
          <a:stretch>
            <a:fillRect/>
          </a:stretch>
        </p:blipFill>
        <p:spPr>
          <a:xfrm>
            <a:off x="7959969" y="15801"/>
            <a:ext cx="4232031" cy="362042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2EDB01D-2844-A249-1CF9-9C6A4507D10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4856" t="43932" r="47680" b="41798"/>
          <a:stretch>
            <a:fillRect/>
          </a:stretch>
        </p:blipFill>
        <p:spPr>
          <a:xfrm>
            <a:off x="0" y="3636221"/>
            <a:ext cx="3694670" cy="3018922"/>
          </a:xfrm>
          <a:prstGeom prst="rect">
            <a:avLst/>
          </a:prstGeom>
          <a:effectLst>
            <a:softEdge rad="0"/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B70B9E6-0166-40AB-F711-89A0AEE0F9B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8230" t="41337" r="43517" b="42157"/>
          <a:stretch>
            <a:fillRect/>
          </a:stretch>
        </p:blipFill>
        <p:spPr>
          <a:xfrm>
            <a:off x="3750988" y="3636222"/>
            <a:ext cx="3338537" cy="301892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1FC9C8A-73DC-3991-2014-86B9B7E404D5}"/>
              </a:ext>
            </a:extLst>
          </p:cNvPr>
          <p:cNvSpPr txBox="1"/>
          <p:nvPr/>
        </p:nvSpPr>
        <p:spPr>
          <a:xfrm>
            <a:off x="2757463" y="4040789"/>
            <a:ext cx="127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DROIT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7BCF574-2BD1-6AC9-0AEC-155E007A97D6}"/>
              </a:ext>
            </a:extLst>
          </p:cNvPr>
          <p:cNvSpPr txBox="1"/>
          <p:nvPr/>
        </p:nvSpPr>
        <p:spPr>
          <a:xfrm>
            <a:off x="5174008" y="4040789"/>
            <a:ext cx="1278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GAUCHE</a:t>
            </a:r>
          </a:p>
        </p:txBody>
      </p:sp>
    </p:spTree>
    <p:extLst>
      <p:ext uri="{BB962C8B-B14F-4D97-AF65-F5344CB8AC3E}">
        <p14:creationId xmlns:p14="http://schemas.microsoft.com/office/powerpoint/2010/main" val="31191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116539-B942-5B08-31FC-2E36554BE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A3522FED-79CD-B898-9C98-392DE1349D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356" t="7252" r="8253" b="10377"/>
          <a:stretch>
            <a:fillRect/>
          </a:stretch>
        </p:blipFill>
        <p:spPr>
          <a:xfrm>
            <a:off x="73539" y="199292"/>
            <a:ext cx="12044922" cy="620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1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033905-87C6-954B-5FC0-9F8C1070A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0F98FE1-DC03-562E-71A9-F2A5CAAC50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063" r="13323"/>
          <a:stretch>
            <a:fillRect/>
          </a:stretch>
        </p:blipFill>
        <p:spPr>
          <a:xfrm>
            <a:off x="205154" y="20584"/>
            <a:ext cx="11781692" cy="683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B058000B-CEA7-410A-A60E-9B4232D1D8E2}"/>
</file>

<file path=customXml/itemProps2.xml><?xml version="1.0" encoding="utf-8"?>
<ds:datastoreItem xmlns:ds="http://schemas.openxmlformats.org/officeDocument/2006/customXml" ds:itemID="{E4DEC033-8E60-4D1D-A345-340C63FEE901}"/>
</file>

<file path=customXml/itemProps3.xml><?xml version="1.0" encoding="utf-8"?>
<ds:datastoreItem xmlns:ds="http://schemas.openxmlformats.org/officeDocument/2006/customXml" ds:itemID="{9AD3FF68-DAA2-4782-BF06-45540F78832C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40433</TotalTime>
  <Words>575</Words>
  <Application>Microsoft Macintosh PowerPoint</Application>
  <PresentationFormat>Grand écran</PresentationFormat>
  <Paragraphs>59</Paragraphs>
  <Slides>11</Slides>
  <Notes>11</Notes>
  <HiddenSlides>0</HiddenSlides>
  <MMClips>4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Thème Office 2013 – 2022</vt:lpstr>
      <vt:lpstr>Présentation PowerPoint</vt:lpstr>
      <vt:lpstr>Introduction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Au total </vt:lpstr>
      <vt:lpstr>Merci 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guide du radio-parasitologue hépatique</dc:title>
  <dc:creator>paul calame</dc:creator>
  <cp:lastModifiedBy>Margaux Legaignoux</cp:lastModifiedBy>
  <cp:revision>354</cp:revision>
  <dcterms:created xsi:type="dcterms:W3CDTF">2021-08-23T21:35:44Z</dcterms:created>
  <dcterms:modified xsi:type="dcterms:W3CDTF">2026-03-30T13:01:02Z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  <property fmtid="{D5CDD505-2E9C-101B-9397-08002B2CF9AE}" pid="3" name="MediaServiceImageTags">
    <vt:lpwstr/>
  </property>
</Properties>
</file>