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</p:sldMasterIdLst>
  <p:notesMasterIdLst>
    <p:notesMasterId r:id="rId35"/>
  </p:notesMasterIdLst>
  <p:sldIdLst>
    <p:sldId id="758" r:id="rId2"/>
    <p:sldId id="258" r:id="rId3"/>
    <p:sldId id="740" r:id="rId4"/>
    <p:sldId id="737" r:id="rId5"/>
    <p:sldId id="296" r:id="rId6"/>
    <p:sldId id="741" r:id="rId7"/>
    <p:sldId id="765" r:id="rId8"/>
    <p:sldId id="751" r:id="rId9"/>
    <p:sldId id="767" r:id="rId10"/>
    <p:sldId id="766" r:id="rId11"/>
    <p:sldId id="743" r:id="rId12"/>
    <p:sldId id="744" r:id="rId13"/>
    <p:sldId id="745" r:id="rId14"/>
    <p:sldId id="754" r:id="rId15"/>
    <p:sldId id="755" r:id="rId16"/>
    <p:sldId id="768" r:id="rId17"/>
    <p:sldId id="769" r:id="rId18"/>
    <p:sldId id="770" r:id="rId19"/>
    <p:sldId id="747" r:id="rId20"/>
    <p:sldId id="762" r:id="rId21"/>
    <p:sldId id="763" r:id="rId22"/>
    <p:sldId id="761" r:id="rId23"/>
    <p:sldId id="256" r:id="rId24"/>
    <p:sldId id="273" r:id="rId25"/>
    <p:sldId id="274" r:id="rId26"/>
    <p:sldId id="756" r:id="rId27"/>
    <p:sldId id="284" r:id="rId28"/>
    <p:sldId id="270" r:id="rId29"/>
    <p:sldId id="277" r:id="rId30"/>
    <p:sldId id="279" r:id="rId31"/>
    <p:sldId id="280" r:id="rId32"/>
    <p:sldId id="749" r:id="rId33"/>
    <p:sldId id="759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CFF"/>
    <a:srgbClr val="F9F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83"/>
    <p:restoredTop sz="80211" autoAdjust="0"/>
  </p:normalViewPr>
  <p:slideViewPr>
    <p:cSldViewPr snapToGrid="0" snapToObjects="1">
      <p:cViewPr varScale="1">
        <p:scale>
          <a:sx n="117" d="100"/>
          <a:sy n="117" d="100"/>
        </p:scale>
        <p:origin x="204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0090E-783E-0040-A3EA-5ADA6D060E8B}" type="datetimeFigureOut">
              <a:rPr lang="fr-FR" smtClean="0"/>
              <a:t>21/05/2024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91BB9-A11E-AF4A-94E3-A5C5852BD3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92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91BB9-A11E-AF4A-94E3-A5C5852BD3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05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identifier de nouvelles cibles thérapeutiques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91BB9-A11E-AF4A-94E3-A5C5852BD3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13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puis montrer l’intérêt de ces différentes techniques </a:t>
            </a:r>
          </a:p>
          <a:p>
            <a:pPr marL="171450" indent="-171450">
              <a:buFontTx/>
              <a:buChar char="-"/>
            </a:pPr>
            <a:r>
              <a:rPr lang="fr-FR" dirty="0"/>
              <a:t>IRM structurelle : volumétrie, épaisseur corticale ... ex </a:t>
            </a:r>
          </a:p>
          <a:p>
            <a:pPr marL="171450" indent="-171450">
              <a:buFontTx/>
              <a:buChar char="-"/>
            </a:pPr>
            <a:r>
              <a:rPr lang="fr-FR" dirty="0"/>
              <a:t>machine / </a:t>
            </a:r>
            <a:r>
              <a:rPr lang="fr-FR" dirty="0" err="1"/>
              <a:t>deep</a:t>
            </a:r>
            <a:r>
              <a:rPr lang="fr-FR" dirty="0"/>
              <a:t> l</a:t>
            </a:r>
          </a:p>
          <a:p>
            <a:pPr marL="171450" indent="-171450">
              <a:buFontTx/>
              <a:buChar char="-"/>
            </a:pPr>
            <a:r>
              <a:rPr lang="fr-FR" dirty="0"/>
              <a:t>DTI</a:t>
            </a:r>
          </a:p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91BB9-A11E-AF4A-94E3-A5C5852BD3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91BB9-A11E-AF4A-94E3-A5C5852BD3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29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annexe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91BB9-A11E-AF4A-94E3-A5C5852BD3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38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référents nationaux pour l’imagerie psychiatrique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91BB9-A11E-AF4A-94E3-A5C5852BD31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35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91BB9-A11E-AF4A-94E3-A5C5852BD31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1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7FFAC0-C0CD-A84D-9929-D71260DC7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C7A54BF-C027-DE4E-B496-C1BBC8BA63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18079B-996E-714A-AF90-55FFE55D8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3F33-4F2D-C946-B0D0-E5B9683E4C8D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A53CC5-45AF-8941-9952-1C30440AF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737325-3091-354A-83A6-CC215004A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B62F-CA84-5541-A703-6350D6A5CE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936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989A43-3AE9-0640-A04F-64AB05ECD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1F8124B-1D72-D145-ACC1-835A979C8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1FC5CC-573B-7744-90FF-4D9B86179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3F33-4F2D-C946-B0D0-E5B9683E4C8D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8500CA-CBE3-2E4B-A08A-18DDE6D28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F3D631-DFB5-1E48-A013-CD6D16A1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B62F-CA84-5541-A703-6350D6A5CE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4980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DA81BFA-867B-9A48-BB66-AE3E49BD4E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819B282-8682-9F42-8ACC-D6EA28760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440C29-B771-D549-B8CD-039EDF7A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3F33-4F2D-C946-B0D0-E5B9683E4C8D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D685FB-BFA5-454A-9AB9-3F5A0D65E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190A5D-E25C-E541-8435-727B4FCAC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B62F-CA84-5541-A703-6350D6A5CE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506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7DBDCD-E7B4-D948-884E-56917F9EF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5D6A41-F014-7947-843E-7723B2719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23E747-CA08-6F42-97AA-190221D08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3F33-4F2D-C946-B0D0-E5B9683E4C8D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DD587D-2818-364E-8FA1-08D688BA1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178F7E-2C16-4C4C-ACA8-517BC519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B62F-CA84-5541-A703-6350D6A5CE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439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EB83FE-75F9-7B4C-AD55-61E32960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46EAF4-63FA-5240-8E2E-F0D6646CD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6328C7-A817-C842-810D-B54FA85A2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3F33-4F2D-C946-B0D0-E5B9683E4C8D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749ECA-0A4E-384D-B135-3F7D2D53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3B7B2E-5783-2247-BA58-4318C9AE5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B62F-CA84-5541-A703-6350D6A5CE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32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E10AA9-832D-084F-B355-CD2BE7B51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39F795-0C3E-EA4D-86B9-BD5A1B394B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251D895-892D-E74B-9DF3-48C481A43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72C18A-1EE3-FB40-B595-0B949CA95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3F33-4F2D-C946-B0D0-E5B9683E4C8D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A773D2B-2122-DC47-A7C5-2C3E032DF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0262D6C-F364-9449-91D2-31AA4CB57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B62F-CA84-5541-A703-6350D6A5CE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5503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FCAE39-F94B-0F48-BBC5-8ACF11EC5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9ABCEA-3CCE-C147-B247-D2DDBC3BA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5ACE25-25CD-E94F-8D83-7A283D88B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BED6486-4B93-E54C-9B1F-81017A9A6D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F13C9A4-26FB-3142-AC6D-A09019C436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0BE1A34-CCF3-6F4A-BBDA-47E085BEB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3F33-4F2D-C946-B0D0-E5B9683E4C8D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837A812-EECE-B34A-9225-3D36C61A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98B72AB-C5AF-FF4F-A7C4-F9E3C3507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B62F-CA84-5541-A703-6350D6A5CE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980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3B4B5-12FB-C54D-8A8F-64E225C5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91E2FE6-707E-B34B-BFF4-8D2444FD3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3F33-4F2D-C946-B0D0-E5B9683E4C8D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5AE3AA2-9414-E545-A4D1-1940238D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E3A9E2B-DB66-3340-9AA7-6D6AF6E3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B62F-CA84-5541-A703-6350D6A5CE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649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92CAAFC-294A-A440-9E4A-B39ED3F06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3F33-4F2D-C946-B0D0-E5B9683E4C8D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9E4AA6-68D5-9449-9BDC-8E7C7CBE1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5BC0ED-6A08-394B-9FE3-6229B84AE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B62F-CA84-5541-A703-6350D6A5CE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2729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3673EA-49B7-DF4C-B466-3081F85E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8CBC89-79BB-7B44-B90F-47B85691C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3799F9-64B9-E04B-AA51-C7EEA8F4E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BBEF14-4530-A548-AEEC-828D91B61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3F33-4F2D-C946-B0D0-E5B9683E4C8D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BFD25DB-790B-E042-9C72-93D6CDC61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8C6152-530D-324C-B8B8-CEF925F4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B62F-CA84-5541-A703-6350D6A5CE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743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5E3F27-B0C5-5540-8EC1-09D2822B7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A52DFC5-872B-0247-A6E1-2BA11F5EBB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4D80DF-60D0-9342-A5EF-C46E238A6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FDB8188-F248-C742-A857-10017B6FA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3F33-4F2D-C946-B0D0-E5B9683E4C8D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18D96D6-54EA-C341-B0AA-F72C15613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DF91B5-7DCB-474A-8017-7A76D18AD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B62F-CA84-5541-A703-6350D6A5CE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405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046F3D2-3055-454D-8D57-82983C5C4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799250-8206-9A47-97B1-2B735B63D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799A83-8CAB-2549-BFD8-2DF492D005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93F33-4F2D-C946-B0D0-E5B9683E4C8D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9EE20C-E038-8E46-9219-7E069D818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260E40-81EA-1141-9712-38BEA5E09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1B62F-CA84-5541-A703-6350D6A5CE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362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mailto:krystal.neuroimaging@gmail.com" TargetMode="External"/><Relationship Id="rId4" Type="http://schemas.openxmlformats.org/officeDocument/2006/relationships/hyperlink" Target="mailto:jppruvo@gmail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mailto:jppruvo@gmail.com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hyperlink" Target="mailto:krystal.neuroimaging@gmail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22920" y="2089782"/>
            <a:ext cx="6498158" cy="1724867"/>
          </a:xfrm>
        </p:spPr>
        <p:txBody>
          <a:bodyPr/>
          <a:lstStyle/>
          <a:p>
            <a:r>
              <a:rPr lang="fr-FR" sz="4000" b="1" dirty="0">
                <a:latin typeface="Times New Roman"/>
                <a:ea typeface="Calibri"/>
                <a:cs typeface="Times New Roman"/>
              </a:rPr>
              <a:t>Imagerie et santé mentale  </a:t>
            </a:r>
            <a:br>
              <a:rPr lang="fr-FR" sz="2800" b="1" dirty="0">
                <a:latin typeface="Times New Roman"/>
                <a:ea typeface="Calibri"/>
                <a:cs typeface="Times New Roman"/>
              </a:rPr>
            </a:br>
            <a:r>
              <a:rPr lang="fr-FR" sz="2800" b="1" dirty="0">
                <a:latin typeface="Times New Roman"/>
                <a:ea typeface="Calibri"/>
                <a:cs typeface="Times New Roman"/>
              </a:rPr>
              <a:t>Intérêt du réseau national</a:t>
            </a:r>
            <a:br>
              <a:rPr lang="fr-FR" sz="2800" b="1" dirty="0">
                <a:latin typeface="Times New Roman"/>
                <a:ea typeface="Calibri"/>
                <a:cs typeface="Times New Roman"/>
              </a:rPr>
            </a:br>
            <a:endParaRPr lang="en-US" sz="2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2736" y="4047201"/>
            <a:ext cx="6858524" cy="776057"/>
          </a:xfrm>
        </p:spPr>
        <p:txBody>
          <a:bodyPr>
            <a:noAutofit/>
          </a:bodyPr>
          <a:lstStyle/>
          <a:p>
            <a:r>
              <a:rPr lang="en-US" sz="2800" b="1" dirty="0"/>
              <a:t>Pr Jean-Pierre PRUVO – Dr Sidney KRYSTAL</a:t>
            </a:r>
          </a:p>
        </p:txBody>
      </p:sp>
      <p:pic>
        <p:nvPicPr>
          <p:cNvPr id="1026" name="Picture 2" descr="Résultat de recherche d'images pour &quot;ARIANES LILLE&quot;">
            <a:extLst>
              <a:ext uri="{FF2B5EF4-FFF2-40B4-BE49-F238E27FC236}">
                <a16:creationId xmlns:a16="http://schemas.microsoft.com/office/drawing/2014/main" id="{84BF2D63-C808-8145-8679-8DA3B4031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45" y="396181"/>
            <a:ext cx="989819" cy="97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Aperçu de l’image">
            <a:extLst>
              <a:ext uri="{FF2B5EF4-FFF2-40B4-BE49-F238E27FC236}">
                <a16:creationId xmlns:a16="http://schemas.microsoft.com/office/drawing/2014/main" id="{C24F3165-42F2-FC46-829E-1EBC55C486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62238" y="1759409"/>
            <a:ext cx="1369854" cy="136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D4EBF92-1567-D844-3BA3-B4D447773E06}"/>
              </a:ext>
            </a:extLst>
          </p:cNvPr>
          <p:cNvSpPr txBox="1"/>
          <p:nvPr/>
        </p:nvSpPr>
        <p:spPr>
          <a:xfrm>
            <a:off x="2731046" y="4475309"/>
            <a:ext cx="3681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hlinkClick r:id="rId4"/>
              </a:rPr>
              <a:t>jppruvo@gmail.com</a:t>
            </a:r>
            <a:endParaRPr lang="fr-FR" sz="2000" dirty="0"/>
          </a:p>
          <a:p>
            <a:pPr algn="ctr"/>
            <a:r>
              <a:rPr lang="fr-FR" sz="2000" dirty="0">
                <a:hlinkClick r:id="rId5"/>
              </a:rPr>
              <a:t>krystal.neuroimaging@gmail.com</a:t>
            </a:r>
            <a:endParaRPr lang="fr-FR" sz="2000" dirty="0"/>
          </a:p>
        </p:txBody>
      </p:sp>
      <p:pic>
        <p:nvPicPr>
          <p:cNvPr id="7" name="Picture 2" descr="Société Française de Neuroradiologie">
            <a:extLst>
              <a:ext uri="{FF2B5EF4-FFF2-40B4-BE49-F238E27FC236}">
                <a16:creationId xmlns:a16="http://schemas.microsoft.com/office/drawing/2014/main" id="{70DF36A1-B4EE-138F-6E4C-4BF52051A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01" y="546804"/>
            <a:ext cx="2067438" cy="66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749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C1310F-AFC1-450A-D15C-2A1B783AB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263559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Eliminer un diagnostic différentiel</a:t>
            </a:r>
            <a:br>
              <a:rPr lang="fr-FR" dirty="0"/>
            </a:br>
            <a:r>
              <a:rPr lang="fr-FR" dirty="0"/>
              <a:t>	Quelles pathologies? (1-2% d’origine organique)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AB226F-5DA0-5000-5408-15F96BEC0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400" dirty="0"/>
              <a:t>Atteinte du SYSTÈME LIMBIQUE / hémisphère droit</a:t>
            </a:r>
          </a:p>
          <a:p>
            <a:pPr lvl="1">
              <a:lnSpc>
                <a:spcPct val="150000"/>
              </a:lnSpc>
            </a:pPr>
            <a:r>
              <a:rPr lang="fr-FR" sz="2000" dirty="0"/>
              <a:t>Lésions ischémiques récentes </a:t>
            </a:r>
          </a:p>
          <a:p>
            <a:pPr lvl="1">
              <a:lnSpc>
                <a:spcPct val="150000"/>
              </a:lnSpc>
            </a:pPr>
            <a:r>
              <a:rPr lang="fr-FR" sz="2000" dirty="0"/>
              <a:t>Crises épileptiques</a:t>
            </a:r>
          </a:p>
          <a:p>
            <a:pPr lvl="1">
              <a:lnSpc>
                <a:spcPct val="150000"/>
              </a:lnSpc>
            </a:pPr>
            <a:r>
              <a:rPr lang="fr-FR" sz="2000" dirty="0"/>
              <a:t>Encéphalites</a:t>
            </a:r>
          </a:p>
          <a:p>
            <a:pPr lvl="1">
              <a:lnSpc>
                <a:spcPct val="150000"/>
              </a:lnSpc>
            </a:pPr>
            <a:r>
              <a:rPr lang="fr-FR" sz="2000" dirty="0"/>
              <a:t>SEP, SUSAC</a:t>
            </a:r>
          </a:p>
          <a:p>
            <a:pPr lvl="1">
              <a:lnSpc>
                <a:spcPct val="150000"/>
              </a:lnSpc>
            </a:pPr>
            <a:r>
              <a:rPr lang="fr-FR" sz="2000" dirty="0"/>
              <a:t>Parkinson</a:t>
            </a:r>
          </a:p>
          <a:p>
            <a:pPr lvl="1">
              <a:lnSpc>
                <a:spcPct val="150000"/>
              </a:lnSpc>
            </a:pPr>
            <a:r>
              <a:rPr lang="fr-FR" sz="2000" dirty="0"/>
              <a:t>Angiopathie amyloïde inflammatoire</a:t>
            </a:r>
          </a:p>
          <a:p>
            <a:pPr lvl="1">
              <a:lnSpc>
                <a:spcPct val="150000"/>
              </a:lnSpc>
            </a:pPr>
            <a:r>
              <a:rPr lang="fr-FR" sz="2000" dirty="0" err="1"/>
              <a:t>Creutzfeldt-Jacob</a:t>
            </a:r>
            <a:endParaRPr lang="fr-FR" sz="2000" dirty="0"/>
          </a:p>
          <a:p>
            <a:pPr lvl="1">
              <a:lnSpc>
                <a:spcPct val="150000"/>
              </a:lnSpc>
            </a:pPr>
            <a:r>
              <a:rPr lang="fr-FR" sz="2000" dirty="0"/>
              <a:t>Leucodystrophies</a:t>
            </a:r>
          </a:p>
        </p:txBody>
      </p:sp>
    </p:spTree>
    <p:extLst>
      <p:ext uri="{BB962C8B-B14F-4D97-AF65-F5344CB8AC3E}">
        <p14:creationId xmlns:p14="http://schemas.microsoft.com/office/powerpoint/2010/main" val="1198804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D31D5369-56D0-AF4A-9196-60CEAE45F18F}"/>
              </a:ext>
            </a:extLst>
          </p:cNvPr>
          <p:cNvSpPr/>
          <p:nvPr/>
        </p:nvSpPr>
        <p:spPr>
          <a:xfrm>
            <a:off x="359828" y="696281"/>
            <a:ext cx="377190" cy="37719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4EDB30-34D9-AD46-A88E-DBA4FC746E96}"/>
              </a:ext>
            </a:extLst>
          </p:cNvPr>
          <p:cNvSpPr txBox="1"/>
          <p:nvPr/>
        </p:nvSpPr>
        <p:spPr>
          <a:xfrm>
            <a:off x="931472" y="651327"/>
            <a:ext cx="571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Imagerie psychiatrique en pratique clinique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980433A-EDF4-9437-4134-64729BE14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4285"/>
            <a:ext cx="6539184" cy="511175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ACBDD0B-5040-5F2B-7BD3-6DF5314AE079}"/>
              </a:ext>
            </a:extLst>
          </p:cNvPr>
          <p:cNvSpPr txBox="1"/>
          <p:nvPr/>
        </p:nvSpPr>
        <p:spPr>
          <a:xfrm>
            <a:off x="6539184" y="1829344"/>
            <a:ext cx="25104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Patient de 51 ans, </a:t>
            </a:r>
            <a:r>
              <a:rPr lang="fr-FR" b="1" dirty="0"/>
              <a:t>Premier épisode psychotique </a:t>
            </a:r>
            <a:r>
              <a:rPr lang="fr-FR" dirty="0"/>
              <a:t>: </a:t>
            </a:r>
          </a:p>
          <a:p>
            <a:r>
              <a:rPr lang="fr-FR" dirty="0"/>
              <a:t>Dépersonnalisation, déréalisation, syndrome cérébelleux</a:t>
            </a:r>
          </a:p>
          <a:p>
            <a:r>
              <a:rPr lang="fr-FR" dirty="0"/>
              <a:t>Hypersignaux FLAIR bi thalamiques, hippocampiques et temporaux médiaux</a:t>
            </a:r>
          </a:p>
          <a:p>
            <a:r>
              <a:rPr lang="fr-FR" dirty="0"/>
              <a:t>=&gt; </a:t>
            </a:r>
            <a:r>
              <a:rPr lang="fr-FR" b="1" dirty="0"/>
              <a:t>Encéphalite dysimmunitaire paranéoplasique </a:t>
            </a:r>
            <a:r>
              <a:rPr lang="fr-FR" dirty="0"/>
              <a:t>sur cancer testiculaire.</a:t>
            </a:r>
          </a:p>
        </p:txBody>
      </p:sp>
    </p:spTree>
    <p:extLst>
      <p:ext uri="{BB962C8B-B14F-4D97-AF65-F5344CB8AC3E}">
        <p14:creationId xmlns:p14="http://schemas.microsoft.com/office/powerpoint/2010/main" val="2862266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D31D5369-56D0-AF4A-9196-60CEAE45F18F}"/>
              </a:ext>
            </a:extLst>
          </p:cNvPr>
          <p:cNvSpPr/>
          <p:nvPr/>
        </p:nvSpPr>
        <p:spPr>
          <a:xfrm>
            <a:off x="313699" y="308411"/>
            <a:ext cx="377190" cy="37719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4EDB30-34D9-AD46-A88E-DBA4FC746E96}"/>
              </a:ext>
            </a:extLst>
          </p:cNvPr>
          <p:cNvSpPr txBox="1"/>
          <p:nvPr/>
        </p:nvSpPr>
        <p:spPr>
          <a:xfrm>
            <a:off x="936393" y="307285"/>
            <a:ext cx="571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Imagerie psychiatrique en pratique clinique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6FFA85C-ABAB-9607-8123-3A0A9146D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6355" y="1519418"/>
            <a:ext cx="2608355" cy="33113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6EBB064-6391-CAB9-0597-7E07F19C5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989" y="1519418"/>
            <a:ext cx="3872366" cy="330711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5065740-14E1-8DA4-2645-EA6D5204FDC4}"/>
              </a:ext>
            </a:extLst>
          </p:cNvPr>
          <p:cNvSpPr txBox="1"/>
          <p:nvPr/>
        </p:nvSpPr>
        <p:spPr>
          <a:xfrm>
            <a:off x="1186068" y="4876917"/>
            <a:ext cx="70170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Premier épisode psychotique</a:t>
            </a:r>
          </a:p>
          <a:p>
            <a:r>
              <a:rPr lang="fr-FR" dirty="0"/>
              <a:t>Atypies : Troubles de la marche évoluant depuis plusieurs semaines</a:t>
            </a:r>
          </a:p>
          <a:p>
            <a:r>
              <a:rPr lang="fr-FR" dirty="0"/>
              <a:t>Syndrome de SUSAC (lésions « SEP-like » centrales du corps calleux et prises de contraste </a:t>
            </a:r>
            <a:r>
              <a:rPr lang="fr-FR" dirty="0" err="1"/>
              <a:t>leptoméningées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3173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6942" y="270932"/>
            <a:ext cx="8042276" cy="809533"/>
          </a:xfrm>
        </p:spPr>
        <p:txBody>
          <a:bodyPr/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PLAN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341842" y="1599142"/>
            <a:ext cx="8666691" cy="4386792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Contexte médical</a:t>
            </a: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endParaRPr lang="fr-FR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Imagerie psychiatrique en pratique clinique</a:t>
            </a:r>
          </a:p>
          <a:p>
            <a:pPr marL="457200" indent="-457200" eaLnBrk="1" hangingPunct="1">
              <a:buAutoNum type="arabicParenR"/>
            </a:pPr>
            <a:endParaRPr lang="fr-FR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Recherche clinique en imagerie psychiatrique</a:t>
            </a:r>
          </a:p>
          <a:p>
            <a:pPr marL="457200" indent="-457200" eaLnBrk="1" hangingPunct="1">
              <a:buAutoNum type="arabicParenR"/>
            </a:pPr>
            <a:endParaRPr lang="fr-FR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Innovations thérapeutiques guidées par l’imagerie</a:t>
            </a:r>
          </a:p>
          <a:p>
            <a:pPr marL="457200" indent="-457200" eaLnBrk="1" hangingPunct="1">
              <a:buAutoNum type="arabicParenR"/>
            </a:pPr>
            <a:endParaRPr lang="fr-FR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Intérêt d’un réseau national</a:t>
            </a: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25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4043E-C116-E768-74DD-F0D5A4E08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39608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200" dirty="0" err="1"/>
              <a:t>Mieux</a:t>
            </a:r>
            <a:r>
              <a:rPr lang="en-GB" sz="2200" dirty="0"/>
              <a:t> </a:t>
            </a:r>
            <a:r>
              <a:rPr lang="en-GB" sz="2200" dirty="0" err="1"/>
              <a:t>comprendre</a:t>
            </a:r>
            <a:r>
              <a:rPr lang="en-GB" sz="2200" dirty="0"/>
              <a:t> la </a:t>
            </a:r>
            <a:r>
              <a:rPr lang="en-GB" sz="2200" dirty="0" err="1"/>
              <a:t>physiopathologie</a:t>
            </a:r>
            <a:r>
              <a:rPr lang="en-GB" sz="2200" dirty="0"/>
              <a:t> des pathologies </a:t>
            </a:r>
            <a:r>
              <a:rPr lang="en-GB" sz="2200" dirty="0" err="1"/>
              <a:t>psychiatriques</a:t>
            </a:r>
            <a:endParaRPr lang="en-GB" sz="2200" dirty="0"/>
          </a:p>
          <a:p>
            <a:pPr>
              <a:lnSpc>
                <a:spcPct val="150000"/>
              </a:lnSpc>
            </a:pPr>
            <a:r>
              <a:rPr lang="en-GB" sz="2200" dirty="0"/>
              <a:t>Identifier des </a:t>
            </a:r>
            <a:r>
              <a:rPr lang="en-GB" sz="2200" dirty="0" err="1"/>
              <a:t>biomarqueurs</a:t>
            </a:r>
            <a:r>
              <a:rPr lang="en-GB" sz="2200" dirty="0"/>
              <a:t> </a:t>
            </a:r>
            <a:r>
              <a:rPr lang="en-GB" sz="2200" dirty="0" err="1"/>
              <a:t>objectifs</a:t>
            </a:r>
            <a:r>
              <a:rPr lang="en-GB" sz="2200" dirty="0"/>
              <a:t> 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Confirmer le diagnostic </a:t>
            </a:r>
            <a:r>
              <a:rPr lang="en-GB" sz="2200" dirty="0" err="1"/>
              <a:t>à</a:t>
            </a:r>
            <a:r>
              <a:rPr lang="en-GB" sz="2200" dirty="0"/>
              <a:t> </a:t>
            </a:r>
            <a:r>
              <a:rPr lang="en-GB" sz="2200" dirty="0" err="1"/>
              <a:t>l’échelle</a:t>
            </a:r>
            <a:r>
              <a:rPr lang="en-GB" sz="2200" dirty="0"/>
              <a:t> </a:t>
            </a:r>
            <a:r>
              <a:rPr lang="en-GB" sz="2200" dirty="0" err="1"/>
              <a:t>individuelle</a:t>
            </a:r>
            <a:endParaRPr lang="en-GB" sz="2200" dirty="0"/>
          </a:p>
          <a:p>
            <a:pPr>
              <a:lnSpc>
                <a:spcPct val="150000"/>
              </a:lnSpc>
            </a:pPr>
            <a:r>
              <a:rPr lang="en-GB" sz="2200" dirty="0" err="1"/>
              <a:t>Comprendre</a:t>
            </a:r>
            <a:r>
              <a:rPr lang="en-GB" sz="2200" dirty="0"/>
              <a:t> </a:t>
            </a:r>
            <a:r>
              <a:rPr lang="en-GB" sz="2200" dirty="0" err="1"/>
              <a:t>leur</a:t>
            </a:r>
            <a:r>
              <a:rPr lang="en-GB" sz="2200" dirty="0"/>
              <a:t> </a:t>
            </a:r>
            <a:r>
              <a:rPr lang="en-GB" sz="2200" dirty="0" err="1"/>
              <a:t>retentissement</a:t>
            </a:r>
            <a:r>
              <a:rPr lang="en-GB" sz="2200" dirty="0"/>
              <a:t> </a:t>
            </a:r>
            <a:r>
              <a:rPr lang="en-GB" sz="2200" dirty="0" err="1"/>
              <a:t>cérébral</a:t>
            </a:r>
            <a:endParaRPr lang="en-GB" sz="2200" dirty="0"/>
          </a:p>
          <a:p>
            <a:pPr>
              <a:lnSpc>
                <a:spcPct val="150000"/>
              </a:lnSpc>
            </a:pPr>
            <a:r>
              <a:rPr lang="en-GB" sz="2200" dirty="0" err="1"/>
              <a:t>Prédire</a:t>
            </a:r>
            <a:r>
              <a:rPr lang="en-GB" sz="2200" dirty="0"/>
              <a:t> </a:t>
            </a:r>
            <a:r>
              <a:rPr lang="en-GB" sz="2200" dirty="0" err="1"/>
              <a:t>leur</a:t>
            </a:r>
            <a:r>
              <a:rPr lang="en-GB" sz="2200" dirty="0"/>
              <a:t> </a:t>
            </a:r>
            <a:r>
              <a:rPr lang="en-GB" sz="2200" dirty="0" err="1"/>
              <a:t>évolution</a:t>
            </a:r>
            <a:r>
              <a:rPr lang="en-GB" sz="2200" dirty="0"/>
              <a:t>, </a:t>
            </a:r>
            <a:r>
              <a:rPr lang="en-GB" sz="2200" dirty="0" err="1"/>
              <a:t>ainsi</a:t>
            </a:r>
            <a:r>
              <a:rPr lang="en-GB" sz="2200" dirty="0"/>
              <a:t> que la </a:t>
            </a:r>
            <a:r>
              <a:rPr lang="en-GB" sz="2200" dirty="0" err="1"/>
              <a:t>réponse</a:t>
            </a:r>
            <a:r>
              <a:rPr lang="en-GB" sz="2200" dirty="0"/>
              <a:t> au </a:t>
            </a:r>
            <a:r>
              <a:rPr lang="en-GB" sz="2200" dirty="0" err="1"/>
              <a:t>traitement</a:t>
            </a:r>
            <a:endParaRPr lang="en-GB" sz="2200" dirty="0"/>
          </a:p>
          <a:p>
            <a:pPr>
              <a:lnSpc>
                <a:spcPct val="150000"/>
              </a:lnSpc>
            </a:pPr>
            <a:r>
              <a:rPr lang="en-GB" sz="2200" dirty="0"/>
              <a:t>Identifier des </a:t>
            </a:r>
            <a:r>
              <a:rPr lang="en-GB" sz="2200" dirty="0" err="1"/>
              <a:t>cibles</a:t>
            </a:r>
            <a:r>
              <a:rPr lang="en-GB" sz="2200" dirty="0"/>
              <a:t> </a:t>
            </a:r>
            <a:r>
              <a:rPr lang="en-GB" sz="2200" dirty="0" err="1"/>
              <a:t>thérapeutiques</a:t>
            </a:r>
            <a:r>
              <a:rPr lang="en-GB" sz="2200" dirty="0"/>
              <a:t>, pour proposer des </a:t>
            </a:r>
            <a:r>
              <a:rPr lang="en-GB" sz="2200" dirty="0" err="1"/>
              <a:t>traitements</a:t>
            </a:r>
            <a:r>
              <a:rPr lang="en-GB" sz="2200" dirty="0"/>
              <a:t> </a:t>
            </a:r>
            <a:r>
              <a:rPr lang="en-GB" sz="2200" dirty="0" err="1"/>
              <a:t>efficaces</a:t>
            </a:r>
            <a:r>
              <a:rPr lang="en-GB" sz="2200" dirty="0"/>
              <a:t> et </a:t>
            </a:r>
            <a:r>
              <a:rPr lang="en-GB" sz="2200" dirty="0" err="1"/>
              <a:t>moins</a:t>
            </a:r>
            <a:r>
              <a:rPr lang="en-GB" sz="2200" dirty="0"/>
              <a:t> </a:t>
            </a:r>
            <a:r>
              <a:rPr lang="en-GB" sz="2200" dirty="0" err="1"/>
              <a:t>lourds</a:t>
            </a:r>
            <a:r>
              <a:rPr lang="en-GB" sz="2200" dirty="0"/>
              <a:t> </a:t>
            </a:r>
            <a:endParaRPr lang="en-FR" sz="220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775D610-271D-3680-67B8-AE9E45241B8D}"/>
              </a:ext>
            </a:extLst>
          </p:cNvPr>
          <p:cNvSpPr/>
          <p:nvPr/>
        </p:nvSpPr>
        <p:spPr>
          <a:xfrm>
            <a:off x="628650" y="735192"/>
            <a:ext cx="377190" cy="37719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5" name="ZoneTexte 5">
            <a:extLst>
              <a:ext uri="{FF2B5EF4-FFF2-40B4-BE49-F238E27FC236}">
                <a16:creationId xmlns:a16="http://schemas.microsoft.com/office/drawing/2014/main" id="{C41C5EF7-A396-1187-0684-766CE2937936}"/>
              </a:ext>
            </a:extLst>
          </p:cNvPr>
          <p:cNvSpPr txBox="1"/>
          <p:nvPr/>
        </p:nvSpPr>
        <p:spPr>
          <a:xfrm>
            <a:off x="1232240" y="692954"/>
            <a:ext cx="3339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70C0"/>
                </a:solidFill>
              </a:rPr>
              <a:t>Objectifs</a:t>
            </a:r>
            <a:r>
              <a:rPr lang="en-GB" sz="2400" b="1" dirty="0">
                <a:solidFill>
                  <a:srgbClr val="0070C0"/>
                </a:solidFill>
              </a:rPr>
              <a:t> de la recherche</a:t>
            </a:r>
          </a:p>
        </p:txBody>
      </p:sp>
    </p:spTree>
    <p:extLst>
      <p:ext uri="{BB962C8B-B14F-4D97-AF65-F5344CB8AC3E}">
        <p14:creationId xmlns:p14="http://schemas.microsoft.com/office/powerpoint/2010/main" val="1319414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9280C-BE81-B28C-490F-CF69E98C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340" y="461403"/>
            <a:ext cx="6075080" cy="566103"/>
          </a:xfrm>
        </p:spPr>
        <p:txBody>
          <a:bodyPr>
            <a:normAutofit/>
          </a:bodyPr>
          <a:lstStyle/>
          <a:p>
            <a:pPr marL="457200" indent="-457200" eaLnBrk="1" hangingPunct="1"/>
            <a:r>
              <a:rPr lang="fr-FR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Méthodes : imagerie avancée</a:t>
            </a:r>
            <a:endParaRPr lang="en-FR" sz="2400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B9C77-659C-8AAF-2705-4C4E6DB75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260" y="1432938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200" b="1" dirty="0"/>
          </a:p>
          <a:p>
            <a:r>
              <a:rPr lang="en-GB" sz="2200" dirty="0"/>
              <a:t>IRM </a:t>
            </a:r>
            <a:r>
              <a:rPr lang="en-GB" sz="2200" dirty="0" err="1"/>
              <a:t>structurelle</a:t>
            </a:r>
            <a:endParaRPr lang="en-GB" sz="2200" dirty="0"/>
          </a:p>
          <a:p>
            <a:r>
              <a:rPr lang="en-GB" sz="2200" dirty="0"/>
              <a:t>Aide du </a:t>
            </a:r>
            <a:r>
              <a:rPr lang="en-GB" sz="2200" i="1" dirty="0"/>
              <a:t>Machine</a:t>
            </a:r>
            <a:r>
              <a:rPr lang="en-GB" sz="2200" dirty="0"/>
              <a:t> et du </a:t>
            </a:r>
            <a:r>
              <a:rPr lang="en-GB" sz="2200" i="1" dirty="0"/>
              <a:t>Deep Learning</a:t>
            </a:r>
          </a:p>
          <a:p>
            <a:r>
              <a:rPr lang="en-GB" sz="2200" dirty="0" err="1"/>
              <a:t>Imagerie</a:t>
            </a:r>
            <a:r>
              <a:rPr lang="en-GB" sz="2200" dirty="0"/>
              <a:t> </a:t>
            </a:r>
            <a:r>
              <a:rPr lang="en-GB" sz="2200" dirty="0" err="1"/>
              <a:t>en</a:t>
            </a:r>
            <a:r>
              <a:rPr lang="en-GB" sz="2200" dirty="0"/>
              <a:t> </a:t>
            </a:r>
            <a:r>
              <a:rPr lang="en-GB" sz="2200" dirty="0" err="1"/>
              <a:t>tenseur</a:t>
            </a:r>
            <a:r>
              <a:rPr lang="en-GB" sz="2200" dirty="0"/>
              <a:t> de diffusion (DTI)</a:t>
            </a:r>
            <a:endParaRPr lang="en-FR" sz="2200"/>
          </a:p>
          <a:p>
            <a:r>
              <a:rPr lang="en-GB" sz="2200" dirty="0"/>
              <a:t>IRM </a:t>
            </a:r>
            <a:r>
              <a:rPr lang="en-GB" sz="2200" dirty="0" err="1"/>
              <a:t>fonctionnelle</a:t>
            </a:r>
            <a:r>
              <a:rPr lang="en-GB" sz="2200" dirty="0"/>
              <a:t> </a:t>
            </a:r>
            <a:r>
              <a:rPr lang="en-GB" sz="2200" dirty="0" err="1"/>
              <a:t>d’activation</a:t>
            </a:r>
            <a:r>
              <a:rPr lang="en-GB" sz="2200" dirty="0"/>
              <a:t> et de repos</a:t>
            </a:r>
          </a:p>
          <a:p>
            <a:r>
              <a:rPr lang="en-GB" sz="2200" dirty="0" err="1"/>
              <a:t>Spectroscopie</a:t>
            </a:r>
            <a:endParaRPr lang="en-GB" sz="2200" dirty="0"/>
          </a:p>
          <a:p>
            <a:r>
              <a:rPr lang="en-GB" sz="2200" dirty="0"/>
              <a:t>IRM 7T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25DC04F-0D78-33F5-FC0F-E665CF9D244F}"/>
              </a:ext>
            </a:extLst>
          </p:cNvPr>
          <p:cNvSpPr/>
          <p:nvPr/>
        </p:nvSpPr>
        <p:spPr>
          <a:xfrm>
            <a:off x="628650" y="555860"/>
            <a:ext cx="377190" cy="37719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</p:spTree>
    <p:extLst>
      <p:ext uri="{BB962C8B-B14F-4D97-AF65-F5344CB8AC3E}">
        <p14:creationId xmlns:p14="http://schemas.microsoft.com/office/powerpoint/2010/main" val="506248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6523A4-2839-B1E9-613B-ADAA82D3B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Imagerie structurelle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8DE423B-40A8-A637-9BBA-CE110A64C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60" y="2482615"/>
            <a:ext cx="3855915" cy="29402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C51B9C6-CD66-FF0F-0A20-CBA1DAA92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903" y="2492216"/>
            <a:ext cx="4426447" cy="294655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00DD437-F028-3347-3A1E-8427155EB9F5}"/>
              </a:ext>
            </a:extLst>
          </p:cNvPr>
          <p:cNvSpPr txBox="1"/>
          <p:nvPr/>
        </p:nvSpPr>
        <p:spPr>
          <a:xfrm>
            <a:off x="628650" y="5713855"/>
            <a:ext cx="3596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Abé et al, </a:t>
            </a:r>
            <a:r>
              <a:rPr lang="fr-FR" i="1" dirty="0" err="1"/>
              <a:t>Molecular</a:t>
            </a:r>
            <a:r>
              <a:rPr lang="fr-FR" i="1" dirty="0"/>
              <a:t> </a:t>
            </a:r>
            <a:r>
              <a:rPr lang="fr-FR" i="1" dirty="0" err="1"/>
              <a:t>Psychiatry</a:t>
            </a:r>
            <a:r>
              <a:rPr lang="fr-FR" i="1" dirty="0"/>
              <a:t> 2023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670FC77-2143-62FF-3438-B5E0B886C72D}"/>
              </a:ext>
            </a:extLst>
          </p:cNvPr>
          <p:cNvSpPr txBox="1"/>
          <p:nvPr/>
        </p:nvSpPr>
        <p:spPr>
          <a:xfrm>
            <a:off x="4492487" y="5575355"/>
            <a:ext cx="4372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/>
              <a:t>Hibar</a:t>
            </a:r>
            <a:r>
              <a:rPr lang="fr-FR" i="1" dirty="0"/>
              <a:t> et al, ENIGMA </a:t>
            </a:r>
            <a:r>
              <a:rPr lang="fr-FR" i="1" dirty="0" err="1"/>
              <a:t>Bipolar</a:t>
            </a:r>
            <a:r>
              <a:rPr lang="fr-FR" i="1" dirty="0"/>
              <a:t> </a:t>
            </a:r>
            <a:r>
              <a:rPr lang="fr-FR" i="1" dirty="0" err="1"/>
              <a:t>Disorder</a:t>
            </a:r>
            <a:r>
              <a:rPr lang="fr-FR" i="1" dirty="0"/>
              <a:t> Group, </a:t>
            </a:r>
          </a:p>
          <a:p>
            <a:pPr algn="ctr"/>
            <a:r>
              <a:rPr lang="fr-FR" i="1" dirty="0" err="1"/>
              <a:t>Molecular</a:t>
            </a:r>
            <a:r>
              <a:rPr lang="fr-FR" i="1" dirty="0"/>
              <a:t> </a:t>
            </a:r>
            <a:r>
              <a:rPr lang="fr-FR" i="1" dirty="0" err="1"/>
              <a:t>Psychiatry</a:t>
            </a:r>
            <a:r>
              <a:rPr lang="fr-FR" i="1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189335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E4A402-869B-268C-852C-AB19A26A5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834" y="365126"/>
            <a:ext cx="6474515" cy="1325563"/>
          </a:xfrm>
        </p:spPr>
        <p:txBody>
          <a:bodyPr/>
          <a:lstStyle/>
          <a:p>
            <a:r>
              <a:rPr lang="en-US" b="1" dirty="0" err="1">
                <a:cs typeface="Calibri"/>
              </a:rPr>
              <a:t>Imagerie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en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tenseur</a:t>
            </a:r>
            <a:r>
              <a:rPr lang="en-US" b="1" dirty="0">
                <a:cs typeface="Calibri"/>
              </a:rPr>
              <a:t> de diffusion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6ED1E2B-380F-60A6-7011-F80F5F29B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3384"/>
            <a:ext cx="9135439" cy="311985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6A91A07-DF0B-BCFD-5E61-9BCDC67A711B}"/>
              </a:ext>
            </a:extLst>
          </p:cNvPr>
          <p:cNvSpPr txBox="1"/>
          <p:nvPr/>
        </p:nvSpPr>
        <p:spPr>
          <a:xfrm>
            <a:off x="1517714" y="2103571"/>
            <a:ext cx="6100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i="1" dirty="0"/>
              <a:t>Favre  et al, ENIGMA </a:t>
            </a:r>
            <a:r>
              <a:rPr lang="fr-FR" i="1" dirty="0" err="1"/>
              <a:t>Bipolar</a:t>
            </a:r>
            <a:r>
              <a:rPr lang="fr-FR" i="1" dirty="0"/>
              <a:t> </a:t>
            </a:r>
            <a:r>
              <a:rPr lang="fr-FR" i="1" dirty="0" err="1"/>
              <a:t>Disorder</a:t>
            </a:r>
            <a:r>
              <a:rPr lang="fr-FR" i="1" dirty="0"/>
              <a:t> Group, </a:t>
            </a:r>
            <a:r>
              <a:rPr lang="fr-FR" i="1" dirty="0" err="1"/>
              <a:t>Neuropsychopharmacology</a:t>
            </a:r>
            <a:r>
              <a:rPr lang="fr-FR" i="1" dirty="0"/>
              <a:t> 2019 </a:t>
            </a:r>
          </a:p>
        </p:txBody>
      </p:sp>
    </p:spTree>
    <p:extLst>
      <p:ext uri="{BB962C8B-B14F-4D97-AF65-F5344CB8AC3E}">
        <p14:creationId xmlns:p14="http://schemas.microsoft.com/office/powerpoint/2010/main" val="804083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53C438-B68F-D3A0-47EB-25797BBDB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56229"/>
          </a:xfrm>
        </p:spPr>
        <p:txBody>
          <a:bodyPr/>
          <a:lstStyle/>
          <a:p>
            <a:pPr algn="ctr"/>
            <a:r>
              <a:rPr lang="fr-FR" b="1" dirty="0"/>
              <a:t>IRM fonctionnelle de repos</a:t>
            </a:r>
          </a:p>
        </p:txBody>
      </p:sp>
      <p:pic>
        <p:nvPicPr>
          <p:cNvPr id="4" name="Espace réservé du contenu 10">
            <a:extLst>
              <a:ext uri="{FF2B5EF4-FFF2-40B4-BE49-F238E27FC236}">
                <a16:creationId xmlns:a16="http://schemas.microsoft.com/office/drawing/2014/main" id="{AEB7476A-DC76-947C-DD4E-9EE60B212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9" y="1690688"/>
            <a:ext cx="4459535" cy="51673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1F98080-6A43-73CE-75EE-04561561D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167"/>
          <a:stretch/>
        </p:blipFill>
        <p:spPr>
          <a:xfrm>
            <a:off x="6467685" y="1690688"/>
            <a:ext cx="2676315" cy="24203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4EA422-130A-7AFB-DAC3-CDFD58CABB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33"/>
          <a:stretch/>
        </p:blipFill>
        <p:spPr>
          <a:xfrm>
            <a:off x="6440914" y="4227442"/>
            <a:ext cx="2703086" cy="26305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0F2E25C-FEEA-B1EE-DC30-4C6B8C87AEF9}"/>
              </a:ext>
            </a:extLst>
          </p:cNvPr>
          <p:cNvSpPr txBox="1"/>
          <p:nvPr/>
        </p:nvSpPr>
        <p:spPr>
          <a:xfrm>
            <a:off x="119269" y="1321355"/>
            <a:ext cx="42274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1800" i="1" dirty="0"/>
              <a:t>Favre et al., Journal of affective </a:t>
            </a:r>
            <a:r>
              <a:rPr lang="fr-FR" sz="1800" i="1" dirty="0" err="1"/>
              <a:t>disorders</a:t>
            </a:r>
            <a:r>
              <a:rPr lang="fr-FR" sz="1800" i="1" dirty="0"/>
              <a:t> 2014</a:t>
            </a:r>
            <a:endParaRPr lang="en-US" sz="1800" i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326780-F324-ED30-6AB3-A81893DB65C9}"/>
              </a:ext>
            </a:extLst>
          </p:cNvPr>
          <p:cNvSpPr txBox="1"/>
          <p:nvPr/>
        </p:nvSpPr>
        <p:spPr>
          <a:xfrm>
            <a:off x="4572000" y="110256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1800" i="1" dirty="0"/>
              <a:t>Krystal et al., Mol </a:t>
            </a:r>
            <a:r>
              <a:rPr lang="fr-FR" sz="1800" i="1" dirty="0" err="1"/>
              <a:t>Psychiatry</a:t>
            </a:r>
            <a:r>
              <a:rPr lang="fr-FR" sz="1800" i="1" dirty="0"/>
              <a:t> 2024 </a:t>
            </a:r>
          </a:p>
          <a:p>
            <a:pPr algn="r">
              <a:defRPr/>
            </a:pPr>
            <a:r>
              <a:rPr lang="fr-FR" sz="1800" i="1" dirty="0"/>
              <a:t>(</a:t>
            </a:r>
            <a:r>
              <a:rPr lang="fr-FR" sz="1800" i="1" dirty="0" err="1"/>
              <a:t>revisions</a:t>
            </a:r>
            <a:r>
              <a:rPr lang="fr-FR" sz="1800" i="1" dirty="0"/>
              <a:t> </a:t>
            </a:r>
            <a:r>
              <a:rPr lang="fr-FR" sz="1800" i="1" dirty="0" err="1"/>
              <a:t>under</a:t>
            </a:r>
            <a:r>
              <a:rPr lang="fr-FR" sz="1800" i="1" dirty="0"/>
              <a:t> </a:t>
            </a:r>
            <a:r>
              <a:rPr lang="fr-FR" sz="1800" i="1" dirty="0" err="1"/>
              <a:t>review</a:t>
            </a:r>
            <a:r>
              <a:rPr lang="fr-FR" sz="1800" i="1" dirty="0"/>
              <a:t>)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48637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6942" y="270932"/>
            <a:ext cx="8042276" cy="809533"/>
          </a:xfrm>
        </p:spPr>
        <p:txBody>
          <a:bodyPr/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PLAN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341842" y="1599142"/>
            <a:ext cx="8666691" cy="4386792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Contexte médical</a:t>
            </a: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Imagerie psychiatrique en pratique clinique</a:t>
            </a:r>
          </a:p>
          <a:p>
            <a:pPr marL="457200" indent="-457200" eaLnBrk="1" hangingPunct="1">
              <a:buAutoNum type="arabicParenR"/>
            </a:pPr>
            <a:endParaRPr lang="fr-FR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fr-FR" alt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echerche clinique en imagerie psychiatrique</a:t>
            </a:r>
          </a:p>
          <a:p>
            <a:pPr marL="457200" indent="-457200" eaLnBrk="1" hangingPunct="1">
              <a:buAutoNum type="arabicParenR"/>
            </a:pP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Innovations thérapeutiques guidées par l’imagerie</a:t>
            </a:r>
          </a:p>
          <a:p>
            <a:pPr marL="457200" indent="-457200" eaLnBrk="1" hangingPunct="1">
              <a:buAutoNum type="arabicParenR"/>
            </a:pPr>
            <a:endParaRPr lang="fr-FR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Intérêt d’un réseau national</a:t>
            </a:r>
          </a:p>
          <a:p>
            <a:pPr marL="0" indent="0" eaLnBrk="1" hangingPunct="1">
              <a:buNone/>
            </a:pPr>
            <a:endParaRPr lang="fr-FR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659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6942" y="270932"/>
            <a:ext cx="8042276" cy="809533"/>
          </a:xfrm>
        </p:spPr>
        <p:txBody>
          <a:bodyPr/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PLAN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341842" y="1599142"/>
            <a:ext cx="8666691" cy="4386792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Contexte médical</a:t>
            </a: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Imagerie psychiatrique en pratique clinique</a:t>
            </a:r>
          </a:p>
          <a:p>
            <a:pPr marL="457200" indent="-457200" eaLnBrk="1" hangingPunct="1">
              <a:buAutoNum type="arabicParenR"/>
            </a:pPr>
            <a:endParaRPr lang="fr-FR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fr-FR" alt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echerche clinique en imagerie psychiatrique</a:t>
            </a:r>
          </a:p>
          <a:p>
            <a:pPr marL="457200" indent="-457200" eaLnBrk="1" hangingPunct="1">
              <a:buAutoNum type="arabicParenR"/>
            </a:pPr>
            <a:endParaRPr lang="fr-FR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Innovations thérapeutiques guidées par l’imagerie</a:t>
            </a: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endParaRPr lang="fr-FR" altLang="fr-FR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Intérêt d’un réseau national</a:t>
            </a: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143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AD74D3-AED9-DE89-1374-D31883155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2848"/>
            <a:ext cx="7886700" cy="1325563"/>
          </a:xfrm>
        </p:spPr>
        <p:txBody>
          <a:bodyPr/>
          <a:lstStyle/>
          <a:p>
            <a:r>
              <a:rPr lang="fr-FR" b="1" dirty="0"/>
              <a:t>Neurofeedback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09F1ECE-EAAA-C1E0-4ACC-0461075CE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205947"/>
            <a:ext cx="9202270" cy="565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03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48B2A5-2D62-F392-81AE-EEED5F6B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rTMS</a:t>
            </a:r>
            <a:r>
              <a:rPr lang="fr-FR" b="1" dirty="0"/>
              <a:t> : non invasif, ciblé par IRM fonctionnelle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D5C84F-31BB-1D04-49F1-19161AFFA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dirty="0"/>
              <a:t>Protocole SAINT (80% efficacité chez dépression résistante) reposant sur IRMf repos</a:t>
            </a:r>
          </a:p>
          <a:p>
            <a:pPr marL="342900" lvl="1" indent="0">
              <a:buNone/>
            </a:pPr>
            <a:endParaRPr lang="fr-FR" dirty="0"/>
          </a:p>
          <a:p>
            <a:pPr lvl="1"/>
            <a:r>
              <a:rPr lang="fr-FR" dirty="0"/>
              <a:t>Stimulation des voxels du Cortex </a:t>
            </a:r>
            <a:r>
              <a:rPr lang="fr-FR" dirty="0" err="1"/>
              <a:t>PréFrontal</a:t>
            </a:r>
            <a:r>
              <a:rPr lang="fr-FR" dirty="0"/>
              <a:t> dorsolatéral les plus fortement connectés au CCA </a:t>
            </a:r>
            <a:r>
              <a:rPr lang="fr-FR" dirty="0" err="1"/>
              <a:t>subgénual</a:t>
            </a:r>
            <a:r>
              <a:rPr lang="fr-FR" dirty="0"/>
              <a:t> (hyperactivé) pour favoriser le contrôle</a:t>
            </a:r>
          </a:p>
          <a:p>
            <a:pPr marL="342900" lvl="1" indent="0">
              <a:buNone/>
            </a:pPr>
            <a:endParaRPr lang="fr-FR" dirty="0"/>
          </a:p>
          <a:p>
            <a:pPr lvl="1"/>
            <a:r>
              <a:rPr lang="fr-FR" dirty="0"/>
              <a:t>Séries de courtes impulsions magnétiques orientées vers le cerveau, permettant de stimuler les neurones ciblés via une dépolarisation</a:t>
            </a:r>
          </a:p>
          <a:p>
            <a:pPr marL="342900" lvl="1" indent="0">
              <a:buNone/>
            </a:pPr>
            <a:endParaRPr lang="fr-FR" dirty="0"/>
          </a:p>
          <a:p>
            <a:pPr lvl="1"/>
            <a:r>
              <a:rPr lang="fr-FR" dirty="0"/>
              <a:t>Protocole condensé et intensifié (50 séances sur 5 jours contigus)</a:t>
            </a:r>
          </a:p>
        </p:txBody>
      </p:sp>
    </p:spTree>
    <p:extLst>
      <p:ext uri="{BB962C8B-B14F-4D97-AF65-F5344CB8AC3E}">
        <p14:creationId xmlns:p14="http://schemas.microsoft.com/office/powerpoint/2010/main" val="3785817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6942" y="270932"/>
            <a:ext cx="8042276" cy="809533"/>
          </a:xfrm>
        </p:spPr>
        <p:txBody>
          <a:bodyPr/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PLAN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341842" y="1599142"/>
            <a:ext cx="8666691" cy="4386792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Contexte médical</a:t>
            </a: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Imagerie psychiatrique en pratique clinique</a:t>
            </a:r>
          </a:p>
          <a:p>
            <a:pPr marL="457200" indent="-457200" eaLnBrk="1" hangingPunct="1">
              <a:buAutoNum type="arabicParenR"/>
            </a:pPr>
            <a:endParaRPr lang="fr-FR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fr-FR" alt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echerche clinique en imagerie psychiatrique</a:t>
            </a:r>
          </a:p>
          <a:p>
            <a:pPr marL="457200" indent="-457200" eaLnBrk="1" hangingPunct="1">
              <a:buAutoNum type="arabicParenR"/>
            </a:pP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Innovations thérapeutiques guidées par l’imagerie</a:t>
            </a: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endParaRPr lang="fr-FR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fr-FR" alt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Intérêt d’un réseau national</a:t>
            </a:r>
          </a:p>
          <a:p>
            <a:pPr marL="0" indent="0" eaLnBrk="1" hangingPunct="1">
              <a:buNone/>
            </a:pPr>
            <a:endParaRPr lang="fr-FR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775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91" y="734884"/>
            <a:ext cx="1836157" cy="17957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8762" y="1057830"/>
            <a:ext cx="5072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Preuve de concept : ARIANES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542728" y="2671632"/>
            <a:ext cx="1453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www.arianes.fr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23150" y="3528555"/>
            <a:ext cx="59461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00" b="1" i="1" dirty="0">
                <a:solidFill>
                  <a:schemeClr val="bg2">
                    <a:lumMod val="25000"/>
                  </a:schemeClr>
                </a:solidFill>
              </a:rPr>
              <a:t>A</a:t>
            </a:r>
            <a:r>
              <a:rPr lang="fr-FR" sz="2100" i="1" dirty="0">
                <a:solidFill>
                  <a:schemeClr val="bg2">
                    <a:lumMod val="25000"/>
                  </a:schemeClr>
                </a:solidFill>
              </a:rPr>
              <a:t>ssociation pour la </a:t>
            </a:r>
            <a:r>
              <a:rPr lang="fr-FR" sz="2100" b="1" i="1" dirty="0">
                <a:solidFill>
                  <a:schemeClr val="bg2">
                    <a:lumMod val="25000"/>
                  </a:schemeClr>
                </a:solidFill>
              </a:rPr>
              <a:t>R</a:t>
            </a:r>
            <a:r>
              <a:rPr lang="fr-FR" sz="2100" i="1" dirty="0">
                <a:solidFill>
                  <a:schemeClr val="bg2">
                    <a:lumMod val="25000"/>
                  </a:schemeClr>
                </a:solidFill>
              </a:rPr>
              <a:t>echerche en </a:t>
            </a:r>
            <a:r>
              <a:rPr lang="fr-FR" sz="2100" b="1" i="1" dirty="0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fr-FR" sz="2100" i="1" dirty="0">
                <a:solidFill>
                  <a:schemeClr val="bg2">
                    <a:lumMod val="25000"/>
                  </a:schemeClr>
                </a:solidFill>
              </a:rPr>
              <a:t>magerie </a:t>
            </a:r>
            <a:r>
              <a:rPr lang="fr-FR" sz="2100" b="1" i="1" dirty="0">
                <a:solidFill>
                  <a:schemeClr val="bg2">
                    <a:lumMod val="25000"/>
                  </a:schemeClr>
                </a:solidFill>
              </a:rPr>
              <a:t>A</a:t>
            </a:r>
            <a:r>
              <a:rPr lang="fr-FR" sz="2100" i="1" dirty="0">
                <a:solidFill>
                  <a:schemeClr val="bg2">
                    <a:lumMod val="25000"/>
                  </a:schemeClr>
                </a:solidFill>
              </a:rPr>
              <a:t>vancée en </a:t>
            </a:r>
            <a:r>
              <a:rPr lang="fr-FR" sz="2100" b="1" i="1" dirty="0">
                <a:solidFill>
                  <a:schemeClr val="bg2">
                    <a:lumMod val="25000"/>
                  </a:schemeClr>
                </a:solidFill>
              </a:rPr>
              <a:t>N</a:t>
            </a:r>
            <a:r>
              <a:rPr lang="fr-FR" sz="2100" i="1" dirty="0">
                <a:solidFill>
                  <a:schemeClr val="bg2">
                    <a:lumMod val="25000"/>
                  </a:schemeClr>
                </a:solidFill>
              </a:rPr>
              <a:t>eurosciences </a:t>
            </a:r>
            <a:r>
              <a:rPr lang="fr-FR" sz="2100" b="1" i="1" dirty="0">
                <a:solidFill>
                  <a:schemeClr val="bg2">
                    <a:lumMod val="25000"/>
                  </a:schemeClr>
                </a:solidFill>
              </a:rPr>
              <a:t>E</a:t>
            </a:r>
            <a:r>
              <a:rPr lang="fr-FR" sz="2100" i="1" dirty="0">
                <a:solidFill>
                  <a:schemeClr val="bg2">
                    <a:lumMod val="25000"/>
                  </a:schemeClr>
                </a:solidFill>
              </a:rPr>
              <a:t>t </a:t>
            </a:r>
            <a:r>
              <a:rPr lang="fr-FR" sz="2100" b="1" i="1" dirty="0">
                <a:solidFill>
                  <a:schemeClr val="bg2">
                    <a:lumMod val="25000"/>
                  </a:schemeClr>
                </a:solidFill>
              </a:rPr>
              <a:t>S</a:t>
            </a:r>
            <a:r>
              <a:rPr lang="fr-FR" sz="2100" i="1" dirty="0">
                <a:solidFill>
                  <a:schemeClr val="bg2">
                    <a:lumMod val="25000"/>
                  </a:schemeClr>
                </a:solidFill>
              </a:rPr>
              <a:t>anté mentale</a:t>
            </a:r>
          </a:p>
        </p:txBody>
      </p:sp>
    </p:spTree>
    <p:extLst>
      <p:ext uri="{BB962C8B-B14F-4D97-AF65-F5344CB8AC3E}">
        <p14:creationId xmlns:p14="http://schemas.microsoft.com/office/powerpoint/2010/main" val="2013162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/>
          <p:cNvSpPr/>
          <p:nvPr/>
        </p:nvSpPr>
        <p:spPr>
          <a:xfrm>
            <a:off x="377190" y="1165860"/>
            <a:ext cx="377190" cy="37719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4" name="ZoneTexte 13"/>
          <p:cNvSpPr txBox="1"/>
          <p:nvPr/>
        </p:nvSpPr>
        <p:spPr>
          <a:xfrm>
            <a:off x="937260" y="1135164"/>
            <a:ext cx="5252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Maillage des IRM 3T et Activités de soin</a:t>
            </a:r>
          </a:p>
        </p:txBody>
      </p:sp>
      <p:cxnSp>
        <p:nvCxnSpPr>
          <p:cNvPr id="15" name="Connecteur droit 14"/>
          <p:cNvCxnSpPr/>
          <p:nvPr/>
        </p:nvCxnSpPr>
        <p:spPr>
          <a:xfrm>
            <a:off x="1021850" y="1596605"/>
            <a:ext cx="621030" cy="0"/>
          </a:xfrm>
          <a:prstGeom prst="line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358858" y="2338112"/>
            <a:ext cx="6029587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00" b="1" dirty="0"/>
              <a:t>Amélioration de la qualité et de la pertinence des soins en permanence</a:t>
            </a:r>
          </a:p>
          <a:p>
            <a:endParaRPr lang="fr-FR" sz="21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100" dirty="0"/>
              <a:t>Homogénéisation des protocoles IRM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fr-FR" sz="21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100" dirty="0"/>
              <a:t>Fourniture d’outils de post-traitement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fr-FR" sz="21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100" dirty="0"/>
              <a:t>Facilite la possibilité d’un deuxième avis par télé-expertise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93F6C9E-EF5F-EC0E-490F-ECFB285C2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97" y="1831108"/>
            <a:ext cx="2948151" cy="184879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3B306EB-95E8-527E-313C-F80340D8F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42712"/>
            <a:ext cx="3342518" cy="221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9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/>
          <p:cNvSpPr/>
          <p:nvPr/>
        </p:nvSpPr>
        <p:spPr>
          <a:xfrm>
            <a:off x="377190" y="1165860"/>
            <a:ext cx="377190" cy="37719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4" name="ZoneTexte 13"/>
          <p:cNvSpPr txBox="1"/>
          <p:nvPr/>
        </p:nvSpPr>
        <p:spPr>
          <a:xfrm>
            <a:off x="937260" y="1135164"/>
            <a:ext cx="5304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Maillage des IRM 3T et Formations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73151" y="2223219"/>
            <a:ext cx="531495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00" b="1" dirty="0"/>
              <a:t>Un environnement pour la formation continue en radiologie : e-learning</a:t>
            </a:r>
          </a:p>
          <a:p>
            <a:endParaRPr lang="fr-FR" sz="21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fr-FR" sz="2100" b="1" dirty="0">
                <a:solidFill>
                  <a:schemeClr val="accent1"/>
                </a:solidFill>
              </a:rPr>
              <a:t>Echanges multidisciplinaires</a:t>
            </a:r>
          </a:p>
          <a:p>
            <a:endParaRPr lang="fr-FR" sz="21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100" dirty="0"/>
              <a:t>Discussion de cas cliniques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fr-FR" sz="21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100" dirty="0"/>
              <a:t>Présentations techniques et cliniques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fr-FR" sz="21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100" dirty="0"/>
              <a:t>Publications scientifiques associées </a:t>
            </a:r>
          </a:p>
        </p:txBody>
      </p:sp>
      <p:cxnSp>
        <p:nvCxnSpPr>
          <p:cNvPr id="17" name="Connecteur droit 16"/>
          <p:cNvCxnSpPr/>
          <p:nvPr/>
        </p:nvCxnSpPr>
        <p:spPr>
          <a:xfrm>
            <a:off x="1021850" y="1596605"/>
            <a:ext cx="621030" cy="0"/>
          </a:xfrm>
          <a:prstGeom prst="line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2377F9F6-EB49-4044-AC53-1E1D8C82D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3623"/>
            <a:ext cx="3113376" cy="439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05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card&#10;&#10;Description automatically generated">
            <a:extLst>
              <a:ext uri="{FF2B5EF4-FFF2-40B4-BE49-F238E27FC236}">
                <a16:creationId xmlns:a16="http://schemas.microsoft.com/office/drawing/2014/main" id="{13B3C8E2-F011-99D1-2B43-5435D5D89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522" y="2008664"/>
            <a:ext cx="8872191" cy="181938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E18DC9-B910-4999-B3E9-3FA57B7083D0}"/>
              </a:ext>
            </a:extLst>
          </p:cNvPr>
          <p:cNvSpPr txBox="1"/>
          <p:nvPr/>
        </p:nvSpPr>
        <p:spPr>
          <a:xfrm>
            <a:off x="1950098" y="4767082"/>
            <a:ext cx="4901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FR" sz="2400" dirty="0">
                <a:solidFill>
                  <a:srgbClr val="0070C0"/>
                </a:solidFill>
              </a:rPr>
              <a:t>https://g4-hdf.fr/sante-mentale/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8365CC-16A9-B38B-DBBA-40DE22170127}"/>
              </a:ext>
            </a:extLst>
          </p:cNvPr>
          <p:cNvSpPr txBox="1"/>
          <p:nvPr/>
        </p:nvSpPr>
        <p:spPr>
          <a:xfrm>
            <a:off x="364638" y="1147664"/>
            <a:ext cx="8672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i="0" u="none" strike="noStrike" dirty="0">
                <a:solidFill>
                  <a:srgbClr val="0070C0"/>
                </a:solidFill>
                <a:effectLst/>
                <a:latin typeface="Open Sans" panose="020F0502020204030204" pitchFamily="34" charset="0"/>
              </a:rPr>
              <a:t>ARIANES – </a:t>
            </a:r>
            <a:r>
              <a:rPr lang="en-GB" sz="2800" b="1" i="0" u="none" strike="noStrike" dirty="0">
                <a:solidFill>
                  <a:srgbClr val="0070C0"/>
                </a:solidFill>
                <a:effectLst/>
                <a:latin typeface="Open Sans" panose="020F0502020204030204" pitchFamily="34" charset="0"/>
              </a:rPr>
              <a:t>Webinar</a:t>
            </a:r>
            <a:r>
              <a:rPr lang="en-GB" sz="3200" b="1" i="0" u="none" strike="noStrike" dirty="0">
                <a:solidFill>
                  <a:srgbClr val="0070C0"/>
                </a:solidFill>
                <a:effectLst/>
                <a:latin typeface="Open Sans" panose="020F0502020204030204" pitchFamily="34" charset="0"/>
              </a:rPr>
              <a:t> – </a:t>
            </a:r>
            <a:r>
              <a:rPr lang="en-GB" sz="3200" b="1" i="0" u="none" strike="noStrike" dirty="0" err="1">
                <a:solidFill>
                  <a:srgbClr val="0070C0"/>
                </a:solidFill>
                <a:effectLst/>
                <a:latin typeface="Open Sans" panose="020F0502020204030204" pitchFamily="34" charset="0"/>
              </a:rPr>
              <a:t>Imagerie</a:t>
            </a:r>
            <a:r>
              <a:rPr lang="en-GB" sz="3200" b="1" i="0" u="none" strike="noStrike" dirty="0">
                <a:solidFill>
                  <a:srgbClr val="0070C0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en-GB" sz="3200" b="1" i="0" u="none" strike="noStrike" dirty="0" err="1">
                <a:solidFill>
                  <a:srgbClr val="0070C0"/>
                </a:solidFill>
                <a:effectLst/>
                <a:latin typeface="Open Sans" panose="020F0502020204030204" pitchFamily="34" charset="0"/>
              </a:rPr>
              <a:t>psychiatrie</a:t>
            </a:r>
            <a:endParaRPr lang="en-GB" sz="3200" b="1" dirty="0">
              <a:solidFill>
                <a:srgbClr val="0070C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0FE191-02C6-C7F4-844E-1D8AAE364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478" y="4694336"/>
            <a:ext cx="2019300" cy="2032000"/>
          </a:xfrm>
          <a:prstGeom prst="rect">
            <a:avLst/>
          </a:prstGeom>
        </p:spPr>
      </p:pic>
      <p:pic>
        <p:nvPicPr>
          <p:cNvPr id="6" name="Picture 5" descr="A screen shot of a phone&#10;&#10;Description automatically generated">
            <a:extLst>
              <a:ext uri="{FF2B5EF4-FFF2-40B4-BE49-F238E27FC236}">
                <a16:creationId xmlns:a16="http://schemas.microsoft.com/office/drawing/2014/main" id="{D874DD41-E7AD-A139-FFAA-5A90F7B1A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22" y="4203668"/>
            <a:ext cx="1808922" cy="252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57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/>
          <p:cNvSpPr/>
          <p:nvPr/>
        </p:nvSpPr>
        <p:spPr>
          <a:xfrm>
            <a:off x="377190" y="1165860"/>
            <a:ext cx="377190" cy="37719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4" name="ZoneTexte 13"/>
          <p:cNvSpPr txBox="1"/>
          <p:nvPr/>
        </p:nvSpPr>
        <p:spPr>
          <a:xfrm>
            <a:off x="937261" y="1135164"/>
            <a:ext cx="5222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Maillage des IRM 3T et Recherche</a:t>
            </a:r>
          </a:p>
        </p:txBody>
      </p:sp>
      <p:cxnSp>
        <p:nvCxnSpPr>
          <p:cNvPr id="15" name="Connecteur droit 14"/>
          <p:cNvCxnSpPr/>
          <p:nvPr/>
        </p:nvCxnSpPr>
        <p:spPr>
          <a:xfrm>
            <a:off x="1021850" y="1596605"/>
            <a:ext cx="621030" cy="0"/>
          </a:xfrm>
          <a:prstGeom prst="line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358858" y="1795243"/>
            <a:ext cx="6029587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00" b="1" dirty="0"/>
              <a:t>Un environnement pour la recherche clinique en neurosciences</a:t>
            </a:r>
          </a:p>
          <a:p>
            <a:endParaRPr lang="fr-FR" sz="21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100" dirty="0"/>
              <a:t>Constitution de cohortes de patients (anonymes)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fr-FR" sz="21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100" dirty="0"/>
              <a:t>Fourniture d’outils de post-traitement et d’IA</a:t>
            </a:r>
          </a:p>
          <a:p>
            <a:endParaRPr lang="fr-FR" sz="2100" dirty="0"/>
          </a:p>
        </p:txBody>
      </p:sp>
      <p:sp>
        <p:nvSpPr>
          <p:cNvPr id="2" name="Rectangle 1"/>
          <p:cNvSpPr/>
          <p:nvPr/>
        </p:nvSpPr>
        <p:spPr>
          <a:xfrm>
            <a:off x="6015014" y="4643448"/>
            <a:ext cx="982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b="1" dirty="0">
                <a:solidFill>
                  <a:srgbClr val="0070C0"/>
                </a:solidFill>
              </a:rPr>
              <a:t>SEP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16631" y="4994478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b="1" dirty="0">
                <a:solidFill>
                  <a:srgbClr val="0070C0"/>
                </a:solidFill>
              </a:rPr>
              <a:t>Oncologie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97975" y="4625146"/>
            <a:ext cx="2200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b="1" dirty="0" err="1">
                <a:solidFill>
                  <a:srgbClr val="0070C0"/>
                </a:solidFill>
              </a:rPr>
              <a:t>Neuropédiatrie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33086" y="4994478"/>
            <a:ext cx="971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b="1" dirty="0">
                <a:solidFill>
                  <a:srgbClr val="0070C0"/>
                </a:solidFill>
              </a:rPr>
              <a:t>MA²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47436" y="4632297"/>
            <a:ext cx="986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b="1" dirty="0">
                <a:solidFill>
                  <a:srgbClr val="0070C0"/>
                </a:solidFill>
              </a:rPr>
              <a:t>AVC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275681" y="4994478"/>
            <a:ext cx="1700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b="1" dirty="0">
                <a:solidFill>
                  <a:srgbClr val="0070C0"/>
                </a:solidFill>
              </a:rPr>
              <a:t>Parkinson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275681" y="4642935"/>
            <a:ext cx="1760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b="1" dirty="0">
                <a:solidFill>
                  <a:srgbClr val="0070C0"/>
                </a:solidFill>
              </a:rPr>
              <a:t>Psychiatrie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015014" y="4994478"/>
            <a:ext cx="1547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b="1" dirty="0">
                <a:solidFill>
                  <a:srgbClr val="0070C0"/>
                </a:solidFill>
              </a:rPr>
              <a:t>Epilepsie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0915747-FCFC-B6DA-04C1-B0B451B39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01" y="1886315"/>
            <a:ext cx="2922357" cy="183261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BA0310A-1F12-5B49-1980-A80EDEBFD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42712"/>
            <a:ext cx="3342518" cy="221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99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/>
          <p:cNvSpPr/>
          <p:nvPr/>
        </p:nvSpPr>
        <p:spPr>
          <a:xfrm>
            <a:off x="377190" y="1165860"/>
            <a:ext cx="377190" cy="37719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4" name="ZoneTexte 13"/>
          <p:cNvSpPr txBox="1"/>
          <p:nvPr/>
        </p:nvSpPr>
        <p:spPr>
          <a:xfrm>
            <a:off x="937260" y="1135164"/>
            <a:ext cx="266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Résonance des IRM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15AD64F-AF71-4046-B007-97EE74094B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174" y="3913221"/>
            <a:ext cx="1864346" cy="13982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ZoneTexte 18"/>
          <p:cNvSpPr txBox="1"/>
          <p:nvPr/>
        </p:nvSpPr>
        <p:spPr>
          <a:xfrm>
            <a:off x="47540" y="4143506"/>
            <a:ext cx="2290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Acquisition</a:t>
            </a:r>
          </a:p>
          <a:p>
            <a:pPr algn="ctr"/>
            <a:r>
              <a:rPr lang="fr-FR" sz="2400" dirty="0"/>
              <a:t>d’une IRM 7T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533221" y="4237093"/>
            <a:ext cx="3563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2400" dirty="0"/>
              <a:t>Création de cohortes spécifiques à 7T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4917765" y="2866421"/>
            <a:ext cx="432048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4917765" y="4615808"/>
            <a:ext cx="432048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6713200" y="3342587"/>
            <a:ext cx="0" cy="918102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6939711" y="3570550"/>
            <a:ext cx="48605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IA</a:t>
            </a:r>
          </a:p>
        </p:txBody>
      </p:sp>
      <p:cxnSp>
        <p:nvCxnSpPr>
          <p:cNvPr id="25" name="Connecteur droit 24"/>
          <p:cNvCxnSpPr/>
          <p:nvPr/>
        </p:nvCxnSpPr>
        <p:spPr>
          <a:xfrm>
            <a:off x="1020030" y="1600513"/>
            <a:ext cx="621030" cy="0"/>
          </a:xfrm>
          <a:prstGeom prst="line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32932" y="2437822"/>
            <a:ext cx="16864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Maillage</a:t>
            </a:r>
          </a:p>
          <a:p>
            <a:pPr algn="ctr"/>
            <a:r>
              <a:rPr lang="fr-FR" sz="2400" dirty="0"/>
              <a:t>des IRM 3T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533221" y="2469041"/>
            <a:ext cx="3304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2400" dirty="0"/>
              <a:t>Larges cohortes du réseau 3T régional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4E0615F-F56B-F862-E6E3-85AB1D580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887" y="1884561"/>
            <a:ext cx="2999624" cy="188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71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/>
          <p:cNvSpPr/>
          <p:nvPr/>
        </p:nvSpPr>
        <p:spPr>
          <a:xfrm>
            <a:off x="377190" y="1165860"/>
            <a:ext cx="377190" cy="37719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4" name="ZoneTexte 13"/>
          <p:cNvSpPr txBox="1"/>
          <p:nvPr/>
        </p:nvSpPr>
        <p:spPr>
          <a:xfrm>
            <a:off x="937261" y="1135164"/>
            <a:ext cx="4645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Acquisition d’une IRM 7T régionale</a:t>
            </a:r>
          </a:p>
        </p:txBody>
      </p:sp>
      <p:cxnSp>
        <p:nvCxnSpPr>
          <p:cNvPr id="15" name="Connecteur droit 14"/>
          <p:cNvCxnSpPr/>
          <p:nvPr/>
        </p:nvCxnSpPr>
        <p:spPr>
          <a:xfrm>
            <a:off x="713240" y="1745195"/>
            <a:ext cx="621030" cy="0"/>
          </a:xfrm>
          <a:prstGeom prst="line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A15AD64F-AF71-4046-B007-97EE74094B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17" y="2153962"/>
            <a:ext cx="1864346" cy="13982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434590" y="2153963"/>
            <a:ext cx="62750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100" dirty="0"/>
              <a:t>Apprendre l’information acquise en IRM 7T et la déployer sur les IRM 3T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fr-FR" sz="2100" dirty="0"/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fr-FR" sz="2100" dirty="0"/>
          </a:p>
        </p:txBody>
      </p:sp>
      <p:sp>
        <p:nvSpPr>
          <p:cNvPr id="4" name="ZoneTexte 3"/>
          <p:cNvSpPr txBox="1"/>
          <p:nvPr/>
        </p:nvSpPr>
        <p:spPr>
          <a:xfrm>
            <a:off x="6869430" y="3718172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IRM 7T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986310" y="3733554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IRM 3T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50" y="3042091"/>
            <a:ext cx="2983230" cy="175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52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6942" y="270932"/>
            <a:ext cx="8042276" cy="809533"/>
          </a:xfrm>
        </p:spPr>
        <p:txBody>
          <a:bodyPr/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PLAN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341842" y="1599142"/>
            <a:ext cx="8666691" cy="4386792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Contexte médical</a:t>
            </a:r>
          </a:p>
          <a:p>
            <a:pPr marL="457200" indent="-457200" eaLnBrk="1" hangingPunct="1">
              <a:buAutoNum type="arabicParenR"/>
            </a:pP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Imagerie psychiatrique en pratique clinique</a:t>
            </a:r>
          </a:p>
          <a:p>
            <a:pPr marL="457200" indent="-457200" eaLnBrk="1" hangingPunct="1">
              <a:buAutoNum type="arabicParenR"/>
            </a:pPr>
            <a:endParaRPr lang="fr-FR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fr-FR" alt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echerche clinique en imagerie psychiatrique</a:t>
            </a:r>
          </a:p>
          <a:p>
            <a:pPr marL="457200" indent="-457200" eaLnBrk="1" hangingPunct="1">
              <a:buAutoNum type="arabicParenR"/>
            </a:pPr>
            <a:endParaRPr lang="fr-FR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Innovations thérapeutiques guidées par l’imagerie</a:t>
            </a: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endParaRPr lang="fr-FR" altLang="fr-FR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Intérêt d’un réseau national</a:t>
            </a: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3752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/>
          <p:cNvSpPr/>
          <p:nvPr/>
        </p:nvSpPr>
        <p:spPr>
          <a:xfrm>
            <a:off x="377190" y="1165860"/>
            <a:ext cx="377190" cy="37719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4" name="ZoneTexte 13"/>
          <p:cNvSpPr txBox="1"/>
          <p:nvPr/>
        </p:nvSpPr>
        <p:spPr>
          <a:xfrm>
            <a:off x="937260" y="1135164"/>
            <a:ext cx="4220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Déploiement des biomarqueurs</a:t>
            </a:r>
          </a:p>
        </p:txBody>
      </p:sp>
      <p:cxnSp>
        <p:nvCxnSpPr>
          <p:cNvPr id="15" name="Connecteur droit 14"/>
          <p:cNvCxnSpPr/>
          <p:nvPr/>
        </p:nvCxnSpPr>
        <p:spPr>
          <a:xfrm>
            <a:off x="1021850" y="1593011"/>
            <a:ext cx="621030" cy="0"/>
          </a:xfrm>
          <a:prstGeom prst="line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191" t="6838" r="14103"/>
          <a:stretch/>
        </p:blipFill>
        <p:spPr>
          <a:xfrm>
            <a:off x="3549015" y="1895747"/>
            <a:ext cx="4613678" cy="358205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4280" b="79488"/>
          <a:stretch/>
        </p:blipFill>
        <p:spPr>
          <a:xfrm>
            <a:off x="1184727" y="2898102"/>
            <a:ext cx="1138421" cy="78867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BC17650-DFFC-254F-B21C-6DCBF571E7FE}"/>
              </a:ext>
            </a:extLst>
          </p:cNvPr>
          <p:cNvSpPr/>
          <p:nvPr/>
        </p:nvSpPr>
        <p:spPr>
          <a:xfrm>
            <a:off x="7527073" y="2520176"/>
            <a:ext cx="635620" cy="11665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534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/>
          <p:cNvSpPr/>
          <p:nvPr/>
        </p:nvSpPr>
        <p:spPr>
          <a:xfrm>
            <a:off x="377190" y="1165860"/>
            <a:ext cx="377190" cy="37719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4" name="ZoneTexte 13"/>
          <p:cNvSpPr txBox="1"/>
          <p:nvPr/>
        </p:nvSpPr>
        <p:spPr>
          <a:xfrm>
            <a:off x="937260" y="1135164"/>
            <a:ext cx="4220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Déploiement des biomarqueurs</a:t>
            </a:r>
          </a:p>
        </p:txBody>
      </p:sp>
      <p:cxnSp>
        <p:nvCxnSpPr>
          <p:cNvPr id="15" name="Connecteur droit 14"/>
          <p:cNvCxnSpPr/>
          <p:nvPr/>
        </p:nvCxnSpPr>
        <p:spPr>
          <a:xfrm>
            <a:off x="1021850" y="1593011"/>
            <a:ext cx="621030" cy="0"/>
          </a:xfrm>
          <a:prstGeom prst="line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014" t="2742" r="16763" b="6980"/>
          <a:stretch/>
        </p:blipFill>
        <p:spPr>
          <a:xfrm>
            <a:off x="3401615" y="1696538"/>
            <a:ext cx="5336618" cy="37701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00950" y="4508319"/>
            <a:ext cx="1268730" cy="587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Rectangle 9"/>
          <p:cNvSpPr/>
          <p:nvPr/>
        </p:nvSpPr>
        <p:spPr>
          <a:xfrm>
            <a:off x="7600950" y="4908369"/>
            <a:ext cx="320040" cy="373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" name="Rectangle 10"/>
          <p:cNvSpPr/>
          <p:nvPr/>
        </p:nvSpPr>
        <p:spPr>
          <a:xfrm>
            <a:off x="7920990" y="5091892"/>
            <a:ext cx="948690" cy="205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994" t="70203" r="1621" b="9426"/>
          <a:stretch/>
        </p:blipFill>
        <p:spPr>
          <a:xfrm>
            <a:off x="565785" y="4057630"/>
            <a:ext cx="2395960" cy="85073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51" t="4101" r="83382" b="60353"/>
          <a:stretch/>
        </p:blipFill>
        <p:spPr>
          <a:xfrm>
            <a:off x="1047581" y="2403731"/>
            <a:ext cx="1432367" cy="1484453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CEEDC95-C155-0648-966C-3CE06BB1BBDA}"/>
              </a:ext>
            </a:extLst>
          </p:cNvPr>
          <p:cNvSpPr/>
          <p:nvPr/>
        </p:nvSpPr>
        <p:spPr>
          <a:xfrm>
            <a:off x="7469503" y="2520176"/>
            <a:ext cx="1268730" cy="1237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043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E4F9320-1275-97B8-0176-4CC5EAB363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38" b="21301"/>
          <a:stretch/>
        </p:blipFill>
        <p:spPr>
          <a:xfrm>
            <a:off x="2079193" y="365126"/>
            <a:ext cx="4985613" cy="62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87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entre hospitalier régional universitaire de Lille — Wikipédia">
            <a:extLst>
              <a:ext uri="{FF2B5EF4-FFF2-40B4-BE49-F238E27FC236}">
                <a16:creationId xmlns:a16="http://schemas.microsoft.com/office/drawing/2014/main" id="{CFD1742B-524F-A245-8815-465225183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1" y="0"/>
            <a:ext cx="2633474" cy="207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22920" y="2089782"/>
            <a:ext cx="6498158" cy="1724867"/>
          </a:xfrm>
        </p:spPr>
        <p:txBody>
          <a:bodyPr/>
          <a:lstStyle/>
          <a:p>
            <a:r>
              <a:rPr lang="fr-FR" sz="4000" b="1" dirty="0">
                <a:latin typeface="Times New Roman"/>
                <a:ea typeface="Calibri"/>
                <a:cs typeface="Times New Roman"/>
              </a:rPr>
              <a:t>Imagerie et santé mentale  </a:t>
            </a:r>
            <a:br>
              <a:rPr lang="fr-FR" sz="2800" b="1" dirty="0">
                <a:latin typeface="Times New Roman"/>
                <a:ea typeface="Calibri"/>
                <a:cs typeface="Times New Roman"/>
              </a:rPr>
            </a:br>
            <a:endParaRPr lang="en-US" sz="2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2736" y="4047201"/>
            <a:ext cx="6858524" cy="776057"/>
          </a:xfrm>
        </p:spPr>
        <p:txBody>
          <a:bodyPr>
            <a:noAutofit/>
          </a:bodyPr>
          <a:lstStyle/>
          <a:p>
            <a:r>
              <a:rPr lang="en-US" sz="2800" b="1" dirty="0"/>
              <a:t>Pr Jean-Pierre PRUVO – Dr Sidney KRYSTAL</a:t>
            </a:r>
          </a:p>
        </p:txBody>
      </p:sp>
      <p:pic>
        <p:nvPicPr>
          <p:cNvPr id="1026" name="Picture 2" descr="Résultat de recherche d'images pour &quot;ARIANES LILLE&quot;">
            <a:extLst>
              <a:ext uri="{FF2B5EF4-FFF2-40B4-BE49-F238E27FC236}">
                <a16:creationId xmlns:a16="http://schemas.microsoft.com/office/drawing/2014/main" id="{84BF2D63-C808-8145-8679-8DA3B4031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058" y="5381597"/>
            <a:ext cx="1506072" cy="147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Aperçu de l’image">
            <a:extLst>
              <a:ext uri="{FF2B5EF4-FFF2-40B4-BE49-F238E27FC236}">
                <a16:creationId xmlns:a16="http://schemas.microsoft.com/office/drawing/2014/main" id="{C24F3165-42F2-FC46-829E-1EBC55C486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62238" y="1759409"/>
            <a:ext cx="1369854" cy="136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Picture 8" descr="Accueil - Université de Lille">
            <a:extLst>
              <a:ext uri="{FF2B5EF4-FFF2-40B4-BE49-F238E27FC236}">
                <a16:creationId xmlns:a16="http://schemas.microsoft.com/office/drawing/2014/main" id="{77FC09EC-0197-DF4F-8C08-90A877CDF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" y="5863218"/>
            <a:ext cx="3022904" cy="99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uroSpin - Intelligence artificielle">
            <a:extLst>
              <a:ext uri="{FF2B5EF4-FFF2-40B4-BE49-F238E27FC236}">
                <a16:creationId xmlns:a16="http://schemas.microsoft.com/office/drawing/2014/main" id="{8B15EBB3-11F3-42AB-E56E-9CA56717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928" y="5381597"/>
            <a:ext cx="1506071" cy="147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ôpital Fondation Adolphe de Rothschild — Wikipédia">
            <a:extLst>
              <a:ext uri="{FF2B5EF4-FFF2-40B4-BE49-F238E27FC236}">
                <a16:creationId xmlns:a16="http://schemas.microsoft.com/office/drawing/2014/main" id="{D2829FCF-6629-5CBF-E06A-8F1ABBD3A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83" y="0"/>
            <a:ext cx="3223717" cy="24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D4EBF92-1567-D844-3BA3-B4D447773E06}"/>
              </a:ext>
            </a:extLst>
          </p:cNvPr>
          <p:cNvSpPr txBox="1"/>
          <p:nvPr/>
        </p:nvSpPr>
        <p:spPr>
          <a:xfrm>
            <a:off x="2731046" y="4475309"/>
            <a:ext cx="3681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hlinkClick r:id="rId8"/>
              </a:rPr>
              <a:t>jppruvo@gmail.com</a:t>
            </a:r>
            <a:endParaRPr lang="fr-FR" sz="2000" dirty="0"/>
          </a:p>
          <a:p>
            <a:pPr algn="ctr"/>
            <a:r>
              <a:rPr lang="fr-FR" sz="2000" dirty="0">
                <a:hlinkClick r:id="rId9"/>
              </a:rPr>
              <a:t>krystal.neuroimaging@gmail.com</a:t>
            </a:r>
            <a:endParaRPr lang="fr-FR" sz="2000" dirty="0"/>
          </a:p>
        </p:txBody>
      </p:sp>
      <p:pic>
        <p:nvPicPr>
          <p:cNvPr id="7" name="Picture 2" descr="Société Française de Neuroradiologie">
            <a:extLst>
              <a:ext uri="{FF2B5EF4-FFF2-40B4-BE49-F238E27FC236}">
                <a16:creationId xmlns:a16="http://schemas.microsoft.com/office/drawing/2014/main" id="{70DF36A1-B4EE-138F-6E4C-4BF52051A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" y="3424719"/>
            <a:ext cx="2067438" cy="66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ciété Française de Radiologie">
            <a:extLst>
              <a:ext uri="{FF2B5EF4-FFF2-40B4-BE49-F238E27FC236}">
                <a16:creationId xmlns:a16="http://schemas.microsoft.com/office/drawing/2014/main" id="{4E2579A8-8745-955D-FA73-FF7CAAFFE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231" y="3126194"/>
            <a:ext cx="1766767" cy="70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122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460466" y="757974"/>
            <a:ext cx="377190" cy="37719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" name="ZoneTexte 3"/>
          <p:cNvSpPr txBox="1"/>
          <p:nvPr/>
        </p:nvSpPr>
        <p:spPr>
          <a:xfrm>
            <a:off x="937260" y="744851"/>
            <a:ext cx="2733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Contexte médical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60466" y="2588813"/>
            <a:ext cx="842021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5"/>
                </a:solidFill>
              </a:rPr>
              <a:t>En Europe et dans le monde</a:t>
            </a:r>
          </a:p>
          <a:p>
            <a:endParaRPr lang="fr-FR" dirty="0"/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fr-FR" dirty="0"/>
              <a:t>Pathologies les plus fréquentes</a:t>
            </a:r>
          </a:p>
          <a:p>
            <a:endParaRPr lang="fr-FR" dirty="0"/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fr-FR" dirty="0"/>
              <a:t>1 personne sur 8 présentera un trouble psychiatrique (OMS, 2022)</a:t>
            </a:r>
          </a:p>
          <a:p>
            <a:endParaRPr lang="fr-FR" dirty="0"/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cause de handicap (OMS, 2022)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fr-FR" sz="1500" i="1" dirty="0"/>
          </a:p>
          <a:p>
            <a:r>
              <a:rPr lang="fr-FR" sz="1500" i="1" dirty="0">
                <a:solidFill>
                  <a:srgbClr val="00B0F0"/>
                </a:solidFill>
              </a:rPr>
              <a:t>     </a:t>
            </a:r>
            <a:r>
              <a:rPr lang="fr-FR" i="1" dirty="0">
                <a:solidFill>
                  <a:srgbClr val="00B0F0"/>
                </a:solidFill>
              </a:rPr>
              <a:t>https://www.who.int/publications-detail-redirect/9789240049338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fr-FR" sz="1500" dirty="0"/>
          </a:p>
          <a:p>
            <a:endParaRPr lang="fr-FR" sz="1500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1034415" y="1573745"/>
            <a:ext cx="621030" cy="0"/>
          </a:xfrm>
          <a:prstGeom prst="line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792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377190" y="800237"/>
            <a:ext cx="377190" cy="37719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" name="ZoneTexte 3"/>
          <p:cNvSpPr txBox="1"/>
          <p:nvPr/>
        </p:nvSpPr>
        <p:spPr>
          <a:xfrm>
            <a:off x="903806" y="765713"/>
            <a:ext cx="2823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Contexte médical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77190" y="1738993"/>
            <a:ext cx="8420210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5"/>
                </a:solidFill>
              </a:rPr>
              <a:t>Trouble dépressif caractérisé</a:t>
            </a:r>
          </a:p>
          <a:p>
            <a:endParaRPr lang="fr-FR" b="1" dirty="0">
              <a:solidFill>
                <a:schemeClr val="accent5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15-20% de la population au cours de sa vie</a:t>
            </a:r>
          </a:p>
          <a:p>
            <a:endParaRPr lang="fr-FR" b="1" dirty="0">
              <a:solidFill>
                <a:schemeClr val="accent5"/>
              </a:solidFill>
            </a:endParaRPr>
          </a:p>
          <a:p>
            <a:r>
              <a:rPr lang="fr-FR" b="1" dirty="0">
                <a:solidFill>
                  <a:schemeClr val="accent5"/>
                </a:solidFill>
              </a:rPr>
              <a:t>Troubles bipolaires</a:t>
            </a:r>
          </a:p>
          <a:p>
            <a:endParaRPr lang="fr-FR" dirty="0"/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fr-FR" dirty="0"/>
              <a:t>1-2,5% de la population générale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fr-FR" dirty="0"/>
          </a:p>
          <a:p>
            <a:r>
              <a:rPr lang="fr-FR" b="1" dirty="0">
                <a:solidFill>
                  <a:schemeClr val="accent5"/>
                </a:solidFill>
              </a:rPr>
              <a:t>Schizophrénie</a:t>
            </a:r>
          </a:p>
          <a:p>
            <a:endParaRPr lang="fr-FR" sz="1500" b="1" dirty="0">
              <a:solidFill>
                <a:schemeClr val="accent5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fr-FR" dirty="0"/>
              <a:t>0,7-1% de la population générale</a:t>
            </a:r>
          </a:p>
          <a:p>
            <a:endParaRPr lang="fr-FR" dirty="0"/>
          </a:p>
          <a:p>
            <a:r>
              <a:rPr lang="fr-FR" b="1" dirty="0">
                <a:solidFill>
                  <a:schemeClr val="accent5"/>
                </a:solidFill>
              </a:rPr>
              <a:t>Troubles du spectre autistique</a:t>
            </a:r>
          </a:p>
          <a:p>
            <a:endParaRPr lang="fr-FR" b="1" dirty="0">
              <a:solidFill>
                <a:schemeClr val="accent5"/>
              </a:solidFill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fr-FR" dirty="0"/>
              <a:t>0.9-1.2% des naissances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fr-FR" dirty="0"/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fr-FR" dirty="0"/>
              <a:t>100 000 jeunes de moins de 20 ans et 600 000 adultes en France (HAS)</a:t>
            </a:r>
          </a:p>
          <a:p>
            <a:endParaRPr lang="fr-FR" b="1" dirty="0">
              <a:solidFill>
                <a:schemeClr val="accent5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1034415" y="1573745"/>
            <a:ext cx="621030" cy="0"/>
          </a:xfrm>
          <a:prstGeom prst="line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9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6942" y="270932"/>
            <a:ext cx="8042276" cy="809533"/>
          </a:xfrm>
        </p:spPr>
        <p:txBody>
          <a:bodyPr/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PLAN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341842" y="1599142"/>
            <a:ext cx="8666691" cy="4386792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Contexte médical</a:t>
            </a: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Imagerie psychiatrique en pratique clinique</a:t>
            </a:r>
          </a:p>
          <a:p>
            <a:pPr marL="457200" indent="-457200" eaLnBrk="1" hangingPunct="1">
              <a:buAutoNum type="arabicParenR"/>
            </a:pPr>
            <a:endParaRPr lang="fr-FR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fr-FR" alt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echerche clinique en imagerie psychiatrique</a:t>
            </a:r>
          </a:p>
          <a:p>
            <a:pPr marL="457200" indent="-457200" eaLnBrk="1" hangingPunct="1">
              <a:buAutoNum type="arabicParenR"/>
            </a:pPr>
            <a:endParaRPr lang="fr-FR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Innovations thérapeutiques guidées par l’imagerie</a:t>
            </a:r>
          </a:p>
          <a:p>
            <a:pPr marL="457200" indent="-457200" eaLnBrk="1" hangingPunct="1">
              <a:buAutoNum type="arabicParenR"/>
            </a:pPr>
            <a:endParaRPr lang="fr-FR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Intérêt d’un réseau national</a:t>
            </a:r>
          </a:p>
        </p:txBody>
      </p:sp>
    </p:spTree>
    <p:extLst>
      <p:ext uri="{BB962C8B-B14F-4D97-AF65-F5344CB8AC3E}">
        <p14:creationId xmlns:p14="http://schemas.microsoft.com/office/powerpoint/2010/main" val="857723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41AC9B-5A4C-58B6-76AB-D8EF66F12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Eliminer un diagnostic différentiel	</a:t>
            </a:r>
            <a:br>
              <a:rPr lang="fr-FR" dirty="0"/>
            </a:br>
            <a:r>
              <a:rPr lang="fr-FR" dirty="0"/>
              <a:t>	Quel examen?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D90CBE-679F-536E-017B-4CEE57550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IRM</a:t>
            </a:r>
          </a:p>
          <a:p>
            <a:r>
              <a:rPr lang="fr-FR" sz="2400" dirty="0"/>
              <a:t>Un protocole standardisé : </a:t>
            </a:r>
          </a:p>
          <a:p>
            <a:pPr lvl="1">
              <a:lnSpc>
                <a:spcPct val="150000"/>
              </a:lnSpc>
            </a:pPr>
            <a:r>
              <a:rPr lang="fr-FR" sz="2000" dirty="0"/>
              <a:t>3D T1 EG (BRAVO / TFE / MPRAGE)</a:t>
            </a:r>
          </a:p>
          <a:p>
            <a:pPr lvl="1">
              <a:lnSpc>
                <a:spcPct val="150000"/>
              </a:lnSpc>
            </a:pPr>
            <a:r>
              <a:rPr lang="fr-FR" sz="2000" dirty="0"/>
              <a:t>3D FLAIR</a:t>
            </a:r>
          </a:p>
          <a:p>
            <a:pPr lvl="1">
              <a:lnSpc>
                <a:spcPct val="150000"/>
              </a:lnSpc>
            </a:pPr>
            <a:r>
              <a:rPr lang="fr-FR" sz="2000" dirty="0"/>
              <a:t>axiale diffusion</a:t>
            </a:r>
          </a:p>
          <a:p>
            <a:pPr lvl="1">
              <a:lnSpc>
                <a:spcPct val="150000"/>
              </a:lnSpc>
            </a:pPr>
            <a:r>
              <a:rPr lang="fr-FR" sz="2000" dirty="0"/>
              <a:t>SWI</a:t>
            </a:r>
            <a:endParaRPr lang="fr-FR" sz="2400" dirty="0"/>
          </a:p>
          <a:p>
            <a:r>
              <a:rPr lang="fr-FR" sz="2400" dirty="0"/>
              <a:t>Orienté par un examen clinique précis </a:t>
            </a:r>
          </a:p>
          <a:p>
            <a:pPr lvl="1"/>
            <a:r>
              <a:rPr lang="fr-FR" sz="2000" b="1" dirty="0" err="1">
                <a:cs typeface="Times New Roman" panose="02020603050405020304" pitchFamily="18" charset="0"/>
              </a:rPr>
              <a:t>Dicosemiopsy</a:t>
            </a:r>
            <a:endParaRPr lang="fr-FR" sz="2000" b="1" dirty="0">
              <a:cs typeface="Times New Roman" panose="02020603050405020304" pitchFamily="18" charset="0"/>
            </a:endParaRPr>
          </a:p>
          <a:p>
            <a:pPr marL="342900" lvl="1" indent="0">
              <a:buNone/>
            </a:pPr>
            <a:r>
              <a:rPr lang="fr-FR" sz="2000" b="1" i="1" dirty="0">
                <a:solidFill>
                  <a:schemeClr val="tx2"/>
                </a:solidFill>
                <a:cs typeface="Times New Roman" panose="02020603050405020304" pitchFamily="18" charset="0"/>
              </a:rPr>
              <a:t>http://</a:t>
            </a:r>
            <a:r>
              <a:rPr lang="fr-FR" sz="2000" b="1" i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www.asso-aesp.fr</a:t>
            </a:r>
            <a:r>
              <a:rPr lang="fr-FR" sz="2000" b="1" i="1" dirty="0">
                <a:solidFill>
                  <a:schemeClr val="tx2"/>
                </a:solidFill>
                <a:cs typeface="Times New Roman" panose="02020603050405020304" pitchFamily="18" charset="0"/>
              </a:rPr>
              <a:t>/</a:t>
            </a:r>
            <a:r>
              <a:rPr lang="fr-FR" sz="2000" b="1" i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semiologie</a:t>
            </a:r>
            <a:r>
              <a:rPr lang="fr-FR" sz="2000" b="1" i="1" dirty="0">
                <a:solidFill>
                  <a:schemeClr val="tx2"/>
                </a:solidFill>
                <a:cs typeface="Times New Roman" panose="02020603050405020304" pitchFamily="18" charset="0"/>
              </a:rPr>
              <a:t>/outils-pratiques/</a:t>
            </a:r>
            <a:r>
              <a:rPr lang="fr-FR" sz="2000" b="1" i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dicosemiopsy</a:t>
            </a:r>
            <a:r>
              <a:rPr lang="fr-FR" sz="2000" b="1" i="1" dirty="0">
                <a:solidFill>
                  <a:schemeClr val="tx2"/>
                </a:solidFill>
                <a:cs typeface="Times New Roman" panose="02020603050405020304" pitchFamily="18" charset="0"/>
              </a:rPr>
              <a:t>/</a:t>
            </a:r>
            <a:endParaRPr lang="fr-FR" sz="2100" dirty="0"/>
          </a:p>
          <a:p>
            <a:pPr marL="0" indent="0">
              <a:buNone/>
            </a:pPr>
            <a:endParaRPr lang="fr-FR" sz="2000" dirty="0"/>
          </a:p>
        </p:txBody>
      </p:sp>
      <p:pic>
        <p:nvPicPr>
          <p:cNvPr id="4" name="Picture 2" descr="DICOSEMIOPSY – Applications sur Google Play">
            <a:extLst>
              <a:ext uri="{FF2B5EF4-FFF2-40B4-BE49-F238E27FC236}">
                <a16:creationId xmlns:a16="http://schemas.microsoft.com/office/drawing/2014/main" id="{9C975178-5F54-A25E-1B04-E0A662643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800" y="5711687"/>
            <a:ext cx="1146313" cy="11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188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cument with many boxes and text&#10;&#10;Description automatically generated with medium confidence">
            <a:extLst>
              <a:ext uri="{FF2B5EF4-FFF2-40B4-BE49-F238E27FC236}">
                <a16:creationId xmlns:a16="http://schemas.microsoft.com/office/drawing/2014/main" id="{E396B03E-3B94-D7FF-789F-234F8A3C3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782" y="0"/>
            <a:ext cx="5262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32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C405E6-365E-91B0-7DBE-2B85EA80E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Eliminer un diagnostic différentiel</a:t>
            </a:r>
            <a:br>
              <a:rPr lang="fr-FR" dirty="0"/>
            </a:br>
            <a:r>
              <a:rPr lang="fr-FR" dirty="0"/>
              <a:t>	Quel délai?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582A06-4FDD-33C3-120E-33E485AC8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/>
              <a:t>En urgence, si : </a:t>
            </a:r>
          </a:p>
          <a:p>
            <a:pPr marL="342900" indent="-342900">
              <a:lnSpc>
                <a:spcPct val="150000"/>
              </a:lnSpc>
              <a:buFont typeface="Adv OT 5fa 4e"/>
              <a:buChar char="-"/>
            </a:pP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dv OT 5fa 4e"/>
              </a:rPr>
              <a:t>premier épisode psychotique 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20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Premier épisode d’hallucinations ou désorganisation psychique d’intensité significative &gt; 7 jours)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dv OT 5fa 4e"/>
              </a:rPr>
              <a:t>;</a:t>
            </a:r>
            <a:endParaRPr lang="fr-FR" sz="2000" dirty="0">
              <a:solidFill>
                <a:srgbClr val="000000"/>
              </a:solidFill>
              <a:effectLst/>
              <a:latin typeface="Adv OT 5fa 4e"/>
              <a:ea typeface="Calibri" panose="020F0502020204030204" pitchFamily="34" charset="0"/>
              <a:cs typeface="Adv OT 5fa 4e"/>
            </a:endParaRPr>
          </a:p>
          <a:p>
            <a:pPr marL="342900" lvl="0" indent="-342900">
              <a:lnSpc>
                <a:spcPct val="150000"/>
              </a:lnSpc>
              <a:buFont typeface="Adv OT 5fa 4e"/>
              <a:buChar char="-"/>
            </a:pP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dv OT 5fa 4e"/>
              </a:rPr>
              <a:t>début brutal des symptômes 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dv OT 5fa 4e"/>
              </a:rPr>
              <a:t>;</a:t>
            </a:r>
            <a:endParaRPr lang="fr-FR" sz="2000" dirty="0">
              <a:solidFill>
                <a:srgbClr val="000000"/>
              </a:solidFill>
              <a:effectLst/>
              <a:latin typeface="Adv OT 5fa 4e"/>
              <a:ea typeface="Calibri" panose="020F0502020204030204" pitchFamily="34" charset="0"/>
              <a:cs typeface="Adv OT 5fa 4e"/>
            </a:endParaRPr>
          </a:p>
          <a:p>
            <a:pPr marL="342900" lvl="0" indent="-342900">
              <a:lnSpc>
                <a:spcPct val="150000"/>
              </a:lnSpc>
              <a:buFont typeface="Adv OT 5fa 4e"/>
              <a:buChar char="-"/>
            </a:pP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dv OT 5fa 4e"/>
              </a:rPr>
              <a:t>modification brutale de la personnalité ;</a:t>
            </a:r>
            <a:endParaRPr lang="fr-FR" sz="2000" b="1" dirty="0">
              <a:solidFill>
                <a:srgbClr val="000000"/>
              </a:solidFill>
              <a:effectLst/>
              <a:latin typeface="Adv OT 5fa 4e"/>
              <a:ea typeface="Calibri" panose="020F0502020204030204" pitchFamily="34" charset="0"/>
              <a:cs typeface="Adv OT 5fa 4e"/>
            </a:endParaRPr>
          </a:p>
          <a:p>
            <a:pPr marL="342900" lvl="0" indent="-342900">
              <a:lnSpc>
                <a:spcPct val="150000"/>
              </a:lnSpc>
              <a:buFont typeface="Adv OT 5fa 4e"/>
              <a:buChar char="-"/>
            </a:pP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dv OT 5fa 4e"/>
              </a:rPr>
              <a:t>survenue post-traumatique des symptômes ;</a:t>
            </a:r>
            <a:endParaRPr lang="fr-FR" sz="2000" b="1" dirty="0">
              <a:solidFill>
                <a:srgbClr val="000000"/>
              </a:solidFill>
              <a:latin typeface="Adv OT 5fa 4e"/>
              <a:ea typeface="Calibri" panose="020F0502020204030204" pitchFamily="34" charset="0"/>
              <a:cs typeface="Adv OT 5fa 4e"/>
            </a:endParaRPr>
          </a:p>
          <a:p>
            <a:pPr marL="342900" lvl="0" indent="-342900">
              <a:lnSpc>
                <a:spcPct val="150000"/>
              </a:lnSpc>
              <a:buFont typeface="Adv OT 5fa 4e"/>
              <a:buChar char="-"/>
            </a:pPr>
            <a:r>
              <a:rPr lang="fr-F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présence de signes de focalisation neurologiques</a:t>
            </a:r>
            <a:r>
              <a:rPr lang="fr-FR" sz="2000" b="1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DC21F-33A8-67D3-D532-CDA92BF75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391" y="3188929"/>
            <a:ext cx="3549418" cy="12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0429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944</Words>
  <Application>Microsoft Office PowerPoint</Application>
  <PresentationFormat>Affichage à l'écran (4:3)</PresentationFormat>
  <Paragraphs>237</Paragraphs>
  <Slides>33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1" baseType="lpstr">
      <vt:lpstr>Adv OT 5fa 4e</vt:lpstr>
      <vt:lpstr>Arial</vt:lpstr>
      <vt:lpstr>Calibri</vt:lpstr>
      <vt:lpstr>Calibri Light</vt:lpstr>
      <vt:lpstr>Open Sans</vt:lpstr>
      <vt:lpstr>Times New Roman</vt:lpstr>
      <vt:lpstr>Wingdings</vt:lpstr>
      <vt:lpstr>Thème Office</vt:lpstr>
      <vt:lpstr>Imagerie et santé mentale   Intérêt du réseau national </vt:lpstr>
      <vt:lpstr>PLAN</vt:lpstr>
      <vt:lpstr>PLAN</vt:lpstr>
      <vt:lpstr>Présentation PowerPoint</vt:lpstr>
      <vt:lpstr>Présentation PowerPoint</vt:lpstr>
      <vt:lpstr>PLAN</vt:lpstr>
      <vt:lpstr>Eliminer un diagnostic différentiel   Quel examen?</vt:lpstr>
      <vt:lpstr>Présentation PowerPoint</vt:lpstr>
      <vt:lpstr>Eliminer un diagnostic différentiel  Quel délai?</vt:lpstr>
      <vt:lpstr>Eliminer un diagnostic différentiel  Quelles pathologies? (1-2% d’origine organique)</vt:lpstr>
      <vt:lpstr>Présentation PowerPoint</vt:lpstr>
      <vt:lpstr>Présentation PowerPoint</vt:lpstr>
      <vt:lpstr>PLAN</vt:lpstr>
      <vt:lpstr>Présentation PowerPoint</vt:lpstr>
      <vt:lpstr>Méthodes : imagerie avancée</vt:lpstr>
      <vt:lpstr>Imagerie structurelle</vt:lpstr>
      <vt:lpstr>Imagerie en tenseur de diffusion</vt:lpstr>
      <vt:lpstr>IRM fonctionnelle de repos</vt:lpstr>
      <vt:lpstr>PLAN</vt:lpstr>
      <vt:lpstr>Neurofeedback</vt:lpstr>
      <vt:lpstr>rTMS : non invasif, ciblé par IRM fonctionnelle</vt:lpstr>
      <vt:lpstr>PLAN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Imagerie et santé mentale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Imagerie et épilepsie :  Situation actuelle et perspectives</dc:title>
  <dc:creator>Sandy Mournet</dc:creator>
  <cp:lastModifiedBy>Florent Marseille</cp:lastModifiedBy>
  <cp:revision>109</cp:revision>
  <dcterms:created xsi:type="dcterms:W3CDTF">2021-01-07T09:55:28Z</dcterms:created>
  <dcterms:modified xsi:type="dcterms:W3CDTF">2024-05-21T07:39:53Z</dcterms:modified>
</cp:coreProperties>
</file>