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73" r:id="rId3"/>
    <p:sldId id="257" r:id="rId4"/>
    <p:sldId id="259" r:id="rId5"/>
    <p:sldId id="261" r:id="rId6"/>
    <p:sldId id="262" r:id="rId7"/>
    <p:sldId id="264" r:id="rId8"/>
    <p:sldId id="265" r:id="rId9"/>
    <p:sldId id="267" r:id="rId10"/>
    <p:sldId id="266" r:id="rId11"/>
    <p:sldId id="269" r:id="rId12"/>
    <p:sldId id="270" r:id="rId13"/>
    <p:sldId id="271" r:id="rId14"/>
    <p:sldId id="272" r:id="rId15"/>
    <p:sldId id="268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82" d="100"/>
          <a:sy n="82" d="100"/>
        </p:scale>
        <p:origin x="58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ECBC4-C60C-4C3F-8A6D-ADEF6B2AC4CE}" type="datetimeFigureOut">
              <a:rPr lang="fr-FR" smtClean="0"/>
              <a:t>21/05/2026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A032-A89E-4AAD-BCDD-A192B71BA7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1818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ECBC4-C60C-4C3F-8A6D-ADEF6B2AC4CE}" type="datetimeFigureOut">
              <a:rPr lang="fr-FR" smtClean="0"/>
              <a:t>21/05/2026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A032-A89E-4AAD-BCDD-A192B71BA7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7730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ECBC4-C60C-4C3F-8A6D-ADEF6B2AC4CE}" type="datetimeFigureOut">
              <a:rPr lang="fr-FR" smtClean="0"/>
              <a:t>21/05/2026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A032-A89E-4AAD-BCDD-A192B71BA7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84042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ECBC4-C60C-4C3F-8A6D-ADEF6B2AC4CE}" type="datetimeFigureOut">
              <a:rPr lang="fr-FR" smtClean="0"/>
              <a:t>21/05/2026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A032-A89E-4AAD-BCDD-A192B71BA762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150574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ECBC4-C60C-4C3F-8A6D-ADEF6B2AC4CE}" type="datetimeFigureOut">
              <a:rPr lang="fr-FR" smtClean="0"/>
              <a:t>21/05/2026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A032-A89E-4AAD-BCDD-A192B71BA7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11133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ECBC4-C60C-4C3F-8A6D-ADEF6B2AC4CE}" type="datetimeFigureOut">
              <a:rPr lang="fr-FR" smtClean="0"/>
              <a:t>21/05/2026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A032-A89E-4AAD-BCDD-A192B71BA7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45594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ECBC4-C60C-4C3F-8A6D-ADEF6B2AC4CE}" type="datetimeFigureOut">
              <a:rPr lang="fr-FR" smtClean="0"/>
              <a:t>21/05/2026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A032-A89E-4AAD-BCDD-A192B71BA7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83171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ECBC4-C60C-4C3F-8A6D-ADEF6B2AC4CE}" type="datetimeFigureOut">
              <a:rPr lang="fr-FR" smtClean="0"/>
              <a:t>21/05/2026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A032-A89E-4AAD-BCDD-A192B71BA7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83683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ECBC4-C60C-4C3F-8A6D-ADEF6B2AC4CE}" type="datetimeFigureOut">
              <a:rPr lang="fr-FR" smtClean="0"/>
              <a:t>21/05/2026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A032-A89E-4AAD-BCDD-A192B71BA7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5677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ECBC4-C60C-4C3F-8A6D-ADEF6B2AC4CE}" type="datetimeFigureOut">
              <a:rPr lang="fr-FR" smtClean="0"/>
              <a:t>21/05/2026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A032-A89E-4AAD-BCDD-A192B71BA7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3858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ECBC4-C60C-4C3F-8A6D-ADEF6B2AC4CE}" type="datetimeFigureOut">
              <a:rPr lang="fr-FR" smtClean="0"/>
              <a:t>21/05/2026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A032-A89E-4AAD-BCDD-A192B71BA7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772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ECBC4-C60C-4C3F-8A6D-ADEF6B2AC4CE}" type="datetimeFigureOut">
              <a:rPr lang="fr-FR" smtClean="0"/>
              <a:t>21/05/2026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A032-A89E-4AAD-BCDD-A192B71BA7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3892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ECBC4-C60C-4C3F-8A6D-ADEF6B2AC4CE}" type="datetimeFigureOut">
              <a:rPr lang="fr-FR" smtClean="0"/>
              <a:t>21/05/2026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A032-A89E-4AAD-BCDD-A192B71BA7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6548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ECBC4-C60C-4C3F-8A6D-ADEF6B2AC4CE}" type="datetimeFigureOut">
              <a:rPr lang="fr-FR" smtClean="0"/>
              <a:t>21/05/2026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A032-A89E-4AAD-BCDD-A192B71BA7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881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ECBC4-C60C-4C3F-8A6D-ADEF6B2AC4CE}" type="datetimeFigureOut">
              <a:rPr lang="fr-FR" smtClean="0"/>
              <a:t>21/05/2026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A032-A89E-4AAD-BCDD-A192B71BA7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4861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ECBC4-C60C-4C3F-8A6D-ADEF6B2AC4CE}" type="datetimeFigureOut">
              <a:rPr lang="fr-FR" smtClean="0"/>
              <a:t>21/05/2026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A032-A89E-4AAD-BCDD-A192B71BA7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1302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ECBC4-C60C-4C3F-8A6D-ADEF6B2AC4CE}" type="datetimeFigureOut">
              <a:rPr lang="fr-FR" smtClean="0"/>
              <a:t>21/05/2026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DA032-A89E-4AAD-BCDD-A192B71BA7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1343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A33ECBC4-C60C-4C3F-8A6D-ADEF6B2AC4CE}" type="datetimeFigureOut">
              <a:rPr lang="fr-FR" smtClean="0"/>
              <a:t>21/05/2026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C47DA032-A89E-4AAD-BCDD-A192B71BA7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03552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75983" y="715181"/>
            <a:ext cx="9440034" cy="1828801"/>
          </a:xfrm>
        </p:spPr>
        <p:txBody>
          <a:bodyPr/>
          <a:lstStyle/>
          <a:p>
            <a:r>
              <a:rPr lang="fr-FR" dirty="0"/>
              <a:t>Monsieur M, D, 87 ans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BBEC573-E12D-DAF6-75BF-90C896D27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1523" y="3670874"/>
            <a:ext cx="3150247" cy="1963358"/>
          </a:xfrm>
          <a:prstGeom prst="rect">
            <a:avLst/>
          </a:prstGeom>
        </p:spPr>
      </p:pic>
      <p:pic>
        <p:nvPicPr>
          <p:cNvPr id="2050" name="Picture 2" descr="CH Libourne | Libourne">
            <a:extLst>
              <a:ext uri="{FF2B5EF4-FFF2-40B4-BE49-F238E27FC236}">
                <a16:creationId xmlns:a16="http://schemas.microsoft.com/office/drawing/2014/main" id="{DAD1B315-4D59-6475-10B2-A6170EA9E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5845" y="5702355"/>
            <a:ext cx="1166155" cy="1166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E650548-758C-EF94-3A8A-5405C00548C2}"/>
              </a:ext>
            </a:extLst>
          </p:cNvPr>
          <p:cNvSpPr txBox="1"/>
          <p:nvPr/>
        </p:nvSpPr>
        <p:spPr>
          <a:xfrm>
            <a:off x="7210097" y="6176349"/>
            <a:ext cx="3815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Dr </a:t>
            </a:r>
            <a:r>
              <a:rPr lang="fr-FR" sz="1200" dirty="0"/>
              <a:t>HAMITOUCHE</a:t>
            </a:r>
            <a:r>
              <a:rPr lang="fr-FR" sz="1600" dirty="0"/>
              <a:t> Lydia</a:t>
            </a:r>
          </a:p>
          <a:p>
            <a:r>
              <a:rPr lang="fr-FR" sz="1600" dirty="0"/>
              <a:t>PH au centre Hospitalier de Libourne</a:t>
            </a:r>
          </a:p>
        </p:txBody>
      </p:sp>
    </p:spTree>
    <p:extLst>
      <p:ext uri="{BB962C8B-B14F-4D97-AF65-F5344CB8AC3E}">
        <p14:creationId xmlns:p14="http://schemas.microsoft.com/office/powerpoint/2010/main" val="125927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err="1"/>
              <a:t>Striatopathie</a:t>
            </a:r>
            <a:r>
              <a:rPr lang="fr-FR" dirty="0"/>
              <a:t> diabétique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Ou hémichorée hyperglycémique sans cétose (NHH) </a:t>
            </a:r>
          </a:p>
          <a:p>
            <a:r>
              <a:rPr lang="fr-FR" dirty="0"/>
              <a:t>Rare, secondaire à un diabète sucré décompensé </a:t>
            </a:r>
          </a:p>
          <a:p>
            <a:r>
              <a:rPr lang="fr-FR" dirty="0"/>
              <a:t>Une des causes du syndrome hémichorée/hémiballisme</a:t>
            </a:r>
          </a:p>
          <a:p>
            <a:r>
              <a:rPr lang="fr-FR" dirty="0"/>
              <a:t>Mouvements anormaux d’hémichorée et/ou d’hémiballisme + anomalies de signal du striatum.</a:t>
            </a:r>
          </a:p>
          <a:p>
            <a:r>
              <a:rPr lang="fr-FR" dirty="0"/>
              <a:t>Personnes âgées, sexe féminin, DT2</a:t>
            </a:r>
          </a:p>
          <a:p>
            <a:r>
              <a:rPr lang="fr-FR" dirty="0"/>
              <a:t>Diagnostic souvent exclusivement clinique</a:t>
            </a:r>
          </a:p>
          <a:p>
            <a:r>
              <a:rPr lang="fr-FR" dirty="0"/>
              <a:t>Imagerie peut être pathologique et constituer un outil diagnostique </a:t>
            </a:r>
          </a:p>
        </p:txBody>
      </p:sp>
      <p:pic>
        <p:nvPicPr>
          <p:cNvPr id="4" name="Picture 2" descr="CH Libourne | Libourne">
            <a:extLst>
              <a:ext uri="{FF2B5EF4-FFF2-40B4-BE49-F238E27FC236}">
                <a16:creationId xmlns:a16="http://schemas.microsoft.com/office/drawing/2014/main" id="{B5D4A5FE-3910-BDDA-4601-957956A3F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5845" y="5691845"/>
            <a:ext cx="1166155" cy="1166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742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FB7FD95-E968-C04E-10BE-F727111CCD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Symptômes unilatéraux : membres inférieurs et supérieurs +++</a:t>
            </a:r>
          </a:p>
          <a:p>
            <a:r>
              <a:rPr lang="fr-FR" dirty="0"/>
              <a:t>Physiopathologie, mal connue :</a:t>
            </a:r>
          </a:p>
          <a:p>
            <a:pPr>
              <a:buFontTx/>
              <a:buChar char="-"/>
            </a:pPr>
            <a:r>
              <a:rPr lang="fr-FR" dirty="0"/>
              <a:t>Hyperviscosité secondaire à l’hyperglycémie : rupture de BHE, lésions métaboliques </a:t>
            </a:r>
          </a:p>
          <a:p>
            <a:pPr>
              <a:buFontTx/>
              <a:buChar char="-"/>
            </a:pPr>
            <a:r>
              <a:rPr lang="fr-FR" dirty="0"/>
              <a:t>Sensibilité accrue des récepteurs dopaminergiques après la ménopause </a:t>
            </a:r>
          </a:p>
          <a:p>
            <a:pPr>
              <a:buFontTx/>
              <a:buChar char="-"/>
            </a:pPr>
            <a:r>
              <a:rPr lang="fr-FR" dirty="0"/>
              <a:t>Diminution de l’acide GABA dans le striatum secondaire à l’absence de cétose </a:t>
            </a:r>
          </a:p>
          <a:p>
            <a:pPr>
              <a:buFontTx/>
              <a:buChar char="-"/>
            </a:pPr>
            <a:endParaRPr lang="fr-FR" dirty="0"/>
          </a:p>
        </p:txBody>
      </p:sp>
      <p:pic>
        <p:nvPicPr>
          <p:cNvPr id="4" name="Picture 2" descr="CH Libourne | Libourne">
            <a:extLst>
              <a:ext uri="{FF2B5EF4-FFF2-40B4-BE49-F238E27FC236}">
                <a16:creationId xmlns:a16="http://schemas.microsoft.com/office/drawing/2014/main" id="{1DDE5D41-6015-D8EE-E030-062CCFD33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5845" y="5691845"/>
            <a:ext cx="1166155" cy="1166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145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437E39-37A4-0A70-B34F-5981C9D4F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Imagerie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D9929CE-0CD6-E38C-C366-1F3FD17222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Anormale chez les patients symptomatiques. Striatum &gt; pallidum &gt; temporal ou mésencéphalique</a:t>
            </a:r>
          </a:p>
          <a:p>
            <a:r>
              <a:rPr lang="fr-FR" dirty="0"/>
              <a:t>Unilatéral</a:t>
            </a:r>
          </a:p>
          <a:p>
            <a:r>
              <a:rPr lang="fr-FR" dirty="0"/>
              <a:t>TDM normal</a:t>
            </a:r>
          </a:p>
          <a:p>
            <a:r>
              <a:rPr lang="fr-FR" dirty="0"/>
              <a:t>IRM  : hyperT1 (</a:t>
            </a:r>
            <a:r>
              <a:rPr lang="fr-FR" b="1" dirty="0"/>
              <a:t>le plus constant</a:t>
            </a:r>
            <a:r>
              <a:rPr lang="fr-FR" dirty="0"/>
              <a:t>), hypoT2/FLAIR, hyposignal sur la séquence de susceptibilité magnétique, hypersignal diffusion</a:t>
            </a:r>
          </a:p>
          <a:p>
            <a:r>
              <a:rPr lang="fr-FR" dirty="0"/>
              <a:t>Normalisation de l’imagerie après correction de l’hyperglycémie (plus lente que les signes cliniques)</a:t>
            </a:r>
          </a:p>
          <a:p>
            <a:pPr marL="36900" indent="0">
              <a:buNone/>
            </a:pPr>
            <a:endParaRPr lang="fr-FR" dirty="0"/>
          </a:p>
        </p:txBody>
      </p:sp>
      <p:pic>
        <p:nvPicPr>
          <p:cNvPr id="4" name="Picture 2" descr="CH Libourne | Libourne">
            <a:extLst>
              <a:ext uri="{FF2B5EF4-FFF2-40B4-BE49-F238E27FC236}">
                <a16:creationId xmlns:a16="http://schemas.microsoft.com/office/drawing/2014/main" id="{A8305AD7-1488-0B0E-94F3-910D81CA3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5845" y="5691845"/>
            <a:ext cx="1166155" cy="1166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555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F55DE7F-C61F-FB20-D265-8AE6594AC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3600" y="4774400"/>
            <a:ext cx="6120882" cy="917445"/>
          </a:xfrm>
        </p:spPr>
        <p:txBody>
          <a:bodyPr>
            <a:normAutofit/>
          </a:bodyPr>
          <a:lstStyle/>
          <a:p>
            <a:r>
              <a:rPr lang="fr-FR" sz="1400" dirty="0"/>
              <a:t>Découverte inaugurale de diabète chez une patiente de 56 ans atteinte d’hémichorée gauche-hémiballisme. Symptômes diminués avec la prise en charge de l’hyperglycémie.</a:t>
            </a:r>
          </a:p>
        </p:txBody>
      </p:sp>
      <p:sp>
        <p:nvSpPr>
          <p:cNvPr id="4" name="AutoShape 2" descr="Figure 2. . Hyperintensité striatale droite sur IRM pondérée T1 chez une femme de 56 ans atteinte de diabète non diagnostiqué précédemment présenté avec l'hémichorémie gauche-hémiballisme persistant pendant 1 semaine.">
            <a:extLst>
              <a:ext uri="{FF2B5EF4-FFF2-40B4-BE49-F238E27FC236}">
                <a16:creationId xmlns:a16="http://schemas.microsoft.com/office/drawing/2014/main" id="{54F6D7EC-2643-0782-F209-1C8F95F2DD7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5364" name="Picture 4" descr="Figure 2. . Hyperintensité striatale droite sur IRM pondérée T1 chez une femme de 56 ans atteinte de diabète non diagnostiqué précédemment présenté avec l'hémichorémie gauche-hémiballisme persistant pendant 1 semaine.">
            <a:extLst>
              <a:ext uri="{FF2B5EF4-FFF2-40B4-BE49-F238E27FC236}">
                <a16:creationId xmlns:a16="http://schemas.microsoft.com/office/drawing/2014/main" id="{6711EFC6-08D2-38FD-B98D-179D1F60A7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839" y="600075"/>
            <a:ext cx="5019675" cy="565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H Libourne | Libourne">
            <a:extLst>
              <a:ext uri="{FF2B5EF4-FFF2-40B4-BE49-F238E27FC236}">
                <a16:creationId xmlns:a16="http://schemas.microsoft.com/office/drawing/2014/main" id="{00A78ABC-F683-AF35-AC19-0840E1E236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5845" y="5691845"/>
            <a:ext cx="1166155" cy="1166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9058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igure 1">
            <a:extLst>
              <a:ext uri="{FF2B5EF4-FFF2-40B4-BE49-F238E27FC236}">
                <a16:creationId xmlns:a16="http://schemas.microsoft.com/office/drawing/2014/main" id="{CD45D904-68EE-57E7-7188-A165B66D0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269" y="1333500"/>
            <a:ext cx="39624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Figure 2">
            <a:extLst>
              <a:ext uri="{FF2B5EF4-FFF2-40B4-BE49-F238E27FC236}">
                <a16:creationId xmlns:a16="http://schemas.microsoft.com/office/drawing/2014/main" id="{236FA717-263A-BDEA-123B-11E4BA9238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672" y="1333500"/>
            <a:ext cx="375285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H Libourne | Libourne">
            <a:extLst>
              <a:ext uri="{FF2B5EF4-FFF2-40B4-BE49-F238E27FC236}">
                <a16:creationId xmlns:a16="http://schemas.microsoft.com/office/drawing/2014/main" id="{8469B3EF-E109-B51A-2F63-D8300114E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5845" y="5691845"/>
            <a:ext cx="1166155" cy="1166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8729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9288F9-04C1-A9FB-0929-4D199CA41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Références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CABE177-CA9B-1356-10B5-BDE1BD9001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b="1" dirty="0"/>
              <a:t>Diabetic </a:t>
            </a:r>
            <a:r>
              <a:rPr lang="en-US" sz="1600" b="1" dirty="0" err="1"/>
              <a:t>striatopathy</a:t>
            </a:r>
            <a:r>
              <a:rPr lang="en-US" sz="1600" b="1" dirty="0"/>
              <a:t>: A rare and treatable complication of diabetes mellitus </a:t>
            </a:r>
          </a:p>
          <a:p>
            <a:r>
              <a:rPr lang="fr-FR" sz="1600" dirty="0"/>
              <a:t>Radiopaedia.org</a:t>
            </a:r>
          </a:p>
          <a:p>
            <a:r>
              <a:rPr lang="fr-FR" sz="1600" dirty="0" err="1"/>
              <a:t>Subhankar</a:t>
            </a:r>
            <a:r>
              <a:rPr lang="fr-FR" sz="1600" dirty="0"/>
              <a:t> Chatterjee, MBBS, MD, Ritwik Ghosh, MBBS, MD, and </a:t>
            </a:r>
            <a:r>
              <a:rPr lang="fr-FR" sz="1600" dirty="0" err="1"/>
              <a:t>Souvik</a:t>
            </a:r>
            <a:r>
              <a:rPr lang="fr-FR" sz="1600" dirty="0"/>
              <a:t> Dubey, MBBS, MD, DM. </a:t>
            </a:r>
            <a:r>
              <a:rPr lang="fr-FR" sz="1600" b="1" dirty="0" err="1"/>
              <a:t>Diabetic</a:t>
            </a:r>
            <a:r>
              <a:rPr lang="fr-FR" sz="1600" b="1" dirty="0"/>
              <a:t> </a:t>
            </a:r>
            <a:r>
              <a:rPr lang="fr-FR" sz="1600" b="1" dirty="0" err="1"/>
              <a:t>Striatopathy</a:t>
            </a:r>
            <a:r>
              <a:rPr lang="fr-FR" sz="1600" b="1" dirty="0"/>
              <a:t>, </a:t>
            </a:r>
            <a:endParaRPr lang="fr-FR" sz="1600" dirty="0"/>
          </a:p>
          <a:p>
            <a:r>
              <a:rPr lang="fr-FR" sz="1600" dirty="0"/>
              <a:t> </a:t>
            </a:r>
            <a:r>
              <a:rPr lang="fr-FR" sz="1600" dirty="0" err="1"/>
              <a:t>Chua</a:t>
            </a:r>
            <a:r>
              <a:rPr lang="fr-FR" sz="1600" dirty="0"/>
              <a:t> C-B, Sun C-K, Hsu C-W, et al "</a:t>
            </a:r>
            <a:r>
              <a:rPr lang="fr-FR" sz="1600" dirty="0" err="1"/>
              <a:t>Diabetic</a:t>
            </a:r>
            <a:r>
              <a:rPr lang="fr-FR" sz="1600" dirty="0"/>
              <a:t> </a:t>
            </a:r>
            <a:r>
              <a:rPr lang="fr-FR" sz="1600" dirty="0" err="1"/>
              <a:t>striatopathy</a:t>
            </a:r>
            <a:r>
              <a:rPr lang="fr-FR" sz="1600" dirty="0"/>
              <a:t>": </a:t>
            </a:r>
            <a:r>
              <a:rPr lang="fr-FR" sz="1600" dirty="0" err="1"/>
              <a:t>clinical</a:t>
            </a:r>
            <a:r>
              <a:rPr lang="fr-FR" sz="1600" dirty="0"/>
              <a:t> </a:t>
            </a:r>
            <a:r>
              <a:rPr lang="fr-FR" sz="1600" dirty="0" err="1"/>
              <a:t>presentations</a:t>
            </a:r>
            <a:r>
              <a:rPr lang="fr-FR" sz="1600" dirty="0"/>
              <a:t>, </a:t>
            </a:r>
            <a:r>
              <a:rPr lang="fr-FR" sz="1600" dirty="0" err="1"/>
              <a:t>controversy</a:t>
            </a:r>
            <a:r>
              <a:rPr lang="fr-FR" sz="1600" dirty="0"/>
              <a:t>, </a:t>
            </a:r>
            <a:r>
              <a:rPr lang="fr-FR" sz="1600" dirty="0" err="1"/>
              <a:t>pathogenesis</a:t>
            </a:r>
            <a:r>
              <a:rPr lang="fr-FR" sz="1600" dirty="0"/>
              <a:t>, </a:t>
            </a:r>
            <a:r>
              <a:rPr lang="fr-FR" sz="1600" dirty="0" err="1"/>
              <a:t>treatments</a:t>
            </a:r>
            <a:r>
              <a:rPr lang="fr-FR" sz="1600" dirty="0"/>
              <a:t>, and </a:t>
            </a:r>
            <a:r>
              <a:rPr lang="fr-FR" sz="1600" dirty="0" err="1"/>
              <a:t>outcomes</a:t>
            </a:r>
            <a:r>
              <a:rPr lang="fr-FR" sz="1600" dirty="0"/>
              <a:t>. </a:t>
            </a:r>
            <a:r>
              <a:rPr lang="fr-FR" sz="1600" dirty="0" err="1"/>
              <a:t>Sci</a:t>
            </a:r>
            <a:r>
              <a:rPr lang="fr-FR" sz="1600" dirty="0"/>
              <a:t> Rep 2020;10:1594. doi:10.1038/s41598-020-58555-wpmid:http://www.ncbi.nlm.nih.gov/pubmed/32005905</a:t>
            </a:r>
          </a:p>
          <a:p>
            <a:r>
              <a:rPr lang="fr-FR" sz="1600" dirty="0"/>
              <a:t> A </a:t>
            </a:r>
            <a:r>
              <a:rPr lang="fr-FR" sz="1600" dirty="0" err="1"/>
              <a:t>Arecco</a:t>
            </a:r>
            <a:r>
              <a:rPr lang="fr-FR" sz="1600" dirty="0"/>
              <a:t>  1 , S Ottaviani  2 , M </a:t>
            </a:r>
            <a:r>
              <a:rPr lang="fr-FR" sz="1600" dirty="0" err="1"/>
              <a:t>Boschetti</a:t>
            </a:r>
            <a:r>
              <a:rPr lang="fr-FR" sz="1600" dirty="0"/>
              <a:t>  3   4 , P </a:t>
            </a:r>
            <a:r>
              <a:rPr lang="fr-FR" sz="1600" dirty="0" err="1"/>
              <a:t>Renzetti</a:t>
            </a:r>
            <a:r>
              <a:rPr lang="fr-FR" sz="1600" dirty="0"/>
              <a:t>  5 , L Marinelli  5   6 </a:t>
            </a:r>
            <a:r>
              <a:rPr lang="fr-FR" sz="1600" dirty="0" err="1"/>
              <a:t>Diabetic</a:t>
            </a:r>
            <a:r>
              <a:rPr lang="fr-FR" sz="1600" dirty="0"/>
              <a:t> </a:t>
            </a:r>
            <a:r>
              <a:rPr lang="fr-FR" sz="1600" dirty="0" err="1"/>
              <a:t>striatopathy</a:t>
            </a:r>
            <a:r>
              <a:rPr lang="fr-FR" sz="1600" dirty="0"/>
              <a:t>: an </a:t>
            </a:r>
            <a:r>
              <a:rPr lang="fr-FR" sz="1600" dirty="0" err="1"/>
              <a:t>updated</a:t>
            </a:r>
            <a:r>
              <a:rPr lang="fr-FR" sz="1600" dirty="0"/>
              <a:t> </a:t>
            </a:r>
            <a:r>
              <a:rPr lang="fr-FR" sz="1600" dirty="0" err="1"/>
              <a:t>overview</a:t>
            </a:r>
            <a:r>
              <a:rPr lang="fr-FR" sz="1600" dirty="0"/>
              <a:t> of </a:t>
            </a:r>
            <a:r>
              <a:rPr lang="fr-FR" sz="1600" dirty="0" err="1"/>
              <a:t>current</a:t>
            </a:r>
            <a:r>
              <a:rPr lang="fr-FR" sz="1600" dirty="0"/>
              <a:t> </a:t>
            </a:r>
            <a:r>
              <a:rPr lang="fr-FR" sz="1600" dirty="0" err="1"/>
              <a:t>knowledge</a:t>
            </a:r>
            <a:r>
              <a:rPr lang="fr-FR" sz="1600" dirty="0"/>
              <a:t> and future perspectives  DOI: 10.1007/s40618-023-02166-5 </a:t>
            </a:r>
          </a:p>
          <a:p>
            <a:r>
              <a:rPr lang="fr-FR" sz="1600" dirty="0" err="1"/>
              <a:t>Iri</a:t>
            </a:r>
            <a:r>
              <a:rPr lang="fr-FR" sz="1600" dirty="0"/>
              <a:t> T, et al. BMJ Case Rep 2021;14:e244248. doi:10.1136/bcr-2021-244248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6" name="Picture 2" descr="CH Libourne | Libourne">
            <a:extLst>
              <a:ext uri="{FF2B5EF4-FFF2-40B4-BE49-F238E27FC236}">
                <a16:creationId xmlns:a16="http://schemas.microsoft.com/office/drawing/2014/main" id="{3F0846F9-3598-03C1-29B2-12EF632C8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5845" y="5691845"/>
            <a:ext cx="1166155" cy="1166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5211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1B6BF4-E237-9D63-57F0-3BF2F1C0AE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900" indent="0" algn="ctr">
              <a:buNone/>
            </a:pPr>
            <a:r>
              <a:rPr lang="fr-FR" dirty="0"/>
              <a:t>L’auteur déclare n’avoir aucun conflit d’intérêt</a:t>
            </a:r>
          </a:p>
        </p:txBody>
      </p:sp>
    </p:spTree>
    <p:extLst>
      <p:ext uri="{BB962C8B-B14F-4D97-AF65-F5344CB8AC3E}">
        <p14:creationId xmlns:p14="http://schemas.microsoft.com/office/powerpoint/2010/main" val="4036137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Histoire de la maladie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/>
              <a:t>Apparition et aggravation progressive de mouvements anormaux de l'hémicorps droit </a:t>
            </a:r>
          </a:p>
          <a:p>
            <a:pPr marL="0" indent="0">
              <a:buNone/>
            </a:pPr>
            <a:r>
              <a:rPr lang="fr-FR" sz="2400" dirty="0"/>
              <a:t>Pas de contexte infectieux</a:t>
            </a:r>
          </a:p>
          <a:p>
            <a:pPr marL="0" indent="0">
              <a:buNone/>
            </a:pPr>
            <a:r>
              <a:rPr lang="fr-FR" sz="2400" dirty="0"/>
              <a:t>ATCD : HTA, DT2, Maladie rénale chronique de stade IV, AIT, FA</a:t>
            </a:r>
          </a:p>
          <a:p>
            <a:pPr marL="0" indent="0">
              <a:buNone/>
            </a:pPr>
            <a:r>
              <a:rPr lang="fr-FR" sz="2400" dirty="0"/>
              <a:t>Mise en route d’un traitement </a:t>
            </a:r>
            <a:r>
              <a:rPr lang="fr-FR" sz="2400" dirty="0" err="1"/>
              <a:t>anti-épileptique</a:t>
            </a:r>
            <a:endParaRPr lang="fr-FR" sz="2400" dirty="0"/>
          </a:p>
          <a:p>
            <a:pPr marL="0" indent="0">
              <a:buNone/>
            </a:pPr>
            <a:r>
              <a:rPr lang="fr-FR" sz="2400" dirty="0"/>
              <a:t>Récidive sous traitement</a:t>
            </a:r>
          </a:p>
        </p:txBody>
      </p:sp>
      <p:pic>
        <p:nvPicPr>
          <p:cNvPr id="4" name="Picture 2" descr="CH Libourne | Libourne">
            <a:extLst>
              <a:ext uri="{FF2B5EF4-FFF2-40B4-BE49-F238E27FC236}">
                <a16:creationId xmlns:a16="http://schemas.microsoft.com/office/drawing/2014/main" id="{5763BA22-D27A-63A8-579E-642DA0D30C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5845" y="5702355"/>
            <a:ext cx="1166155" cy="1166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389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Examen clinique et complémentaires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Mouvements anormaux brusques irréguliers de l’hémicorps droit (mouvements choréiques)</a:t>
            </a:r>
          </a:p>
          <a:p>
            <a:r>
              <a:rPr lang="fr-FR" dirty="0"/>
              <a:t>Biologie normale, </a:t>
            </a:r>
          </a:p>
          <a:p>
            <a:r>
              <a:rPr lang="fr-FR" dirty="0"/>
              <a:t>Anticorps antinucléaires, </a:t>
            </a:r>
            <a:r>
              <a:rPr lang="fr-FR" dirty="0" err="1"/>
              <a:t>anticardiolipine</a:t>
            </a:r>
            <a:r>
              <a:rPr lang="fr-FR" dirty="0"/>
              <a:t>, antiB2GP1, anti-</a:t>
            </a:r>
            <a:r>
              <a:rPr lang="fr-FR" dirty="0" err="1"/>
              <a:t>antigenes</a:t>
            </a:r>
            <a:r>
              <a:rPr lang="fr-FR" dirty="0"/>
              <a:t> soluble nucléaires négatifs.</a:t>
            </a:r>
          </a:p>
          <a:p>
            <a:r>
              <a:rPr lang="fr-FR" b="1" dirty="0">
                <a:solidFill>
                  <a:srgbClr val="FF0000"/>
                </a:solidFill>
              </a:rPr>
              <a:t>HbA1c à 9,6%, très élevée. </a:t>
            </a:r>
          </a:p>
          <a:p>
            <a:r>
              <a:rPr lang="fr-FR" dirty="0"/>
              <a:t>EEG : Tracé correctement structuré sans anomalie franche de la série comitiale. </a:t>
            </a:r>
            <a:r>
              <a:rPr lang="fr-FR" i="1" dirty="0"/>
              <a:t>Ralentissements aspécifiques </a:t>
            </a:r>
            <a:r>
              <a:rPr lang="fr-FR" i="1" dirty="0" err="1"/>
              <a:t>thétâ</a:t>
            </a:r>
            <a:r>
              <a:rPr lang="fr-FR" i="1" dirty="0"/>
              <a:t> intermittents sur la région temporo-occipitale droite concomitante de la survenue de mouvements d'allure choréiques au niveau de l'hémicorps droit ou artéfacts ? </a:t>
            </a:r>
          </a:p>
          <a:p>
            <a:endParaRPr lang="fr-FR" dirty="0"/>
          </a:p>
        </p:txBody>
      </p:sp>
      <p:pic>
        <p:nvPicPr>
          <p:cNvPr id="4" name="Picture 2" descr="CH Libourne | Libourne">
            <a:extLst>
              <a:ext uri="{FF2B5EF4-FFF2-40B4-BE49-F238E27FC236}">
                <a16:creationId xmlns:a16="http://schemas.microsoft.com/office/drawing/2014/main" id="{4B9C8096-2316-75F2-6D7E-F2FBD5C26C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5845" y="5702355"/>
            <a:ext cx="1166155" cy="1166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Examen clinique / Examen paraclinique - Encyclopédie médicale">
            <a:extLst>
              <a:ext uri="{FF2B5EF4-FFF2-40B4-BE49-F238E27FC236}">
                <a16:creationId xmlns:a16="http://schemas.microsoft.com/office/drawing/2014/main" id="{8D78B8F4-ADF5-7F42-0E28-32C95561D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2923" y="277659"/>
            <a:ext cx="1376855" cy="145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7299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ANGIOSCANNER CEREBRAL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264" y="1690688"/>
            <a:ext cx="4175522" cy="470856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487142"/>
            <a:ext cx="4442978" cy="5136677"/>
          </a:xfrm>
          <a:prstGeom prst="rect">
            <a:avLst/>
          </a:prstGeom>
        </p:spPr>
      </p:pic>
      <p:pic>
        <p:nvPicPr>
          <p:cNvPr id="3" name="Picture 2" descr="CH Libourne | Libourne">
            <a:extLst>
              <a:ext uri="{FF2B5EF4-FFF2-40B4-BE49-F238E27FC236}">
                <a16:creationId xmlns:a16="http://schemas.microsoft.com/office/drawing/2014/main" id="{87F914CF-4AEA-5523-69CA-8DD54B21C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5845" y="5691845"/>
            <a:ext cx="1166155" cy="1166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0633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01020" y="659503"/>
            <a:ext cx="3458782" cy="675311"/>
          </a:xfrm>
        </p:spPr>
        <p:txBody>
          <a:bodyPr>
            <a:noAutofit/>
          </a:bodyPr>
          <a:lstStyle/>
          <a:p>
            <a:pPr algn="ctr"/>
            <a:r>
              <a:rPr lang="fr-FR" sz="2000" dirty="0"/>
              <a:t>IRM ENCEPHALIQUE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48" y="122105"/>
            <a:ext cx="4115057" cy="492638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rcRect b="3683"/>
          <a:stretch>
            <a:fillRect/>
          </a:stretch>
        </p:blipFill>
        <p:spPr>
          <a:xfrm>
            <a:off x="7602616" y="41254"/>
            <a:ext cx="4589384" cy="458329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1488" y="2863664"/>
            <a:ext cx="3771128" cy="3872231"/>
          </a:xfrm>
          <a:prstGeom prst="rect">
            <a:avLst/>
          </a:prstGeom>
        </p:spPr>
      </p:pic>
      <p:pic>
        <p:nvPicPr>
          <p:cNvPr id="3" name="Picture 2" descr="CH Libourne | Libourne">
            <a:extLst>
              <a:ext uri="{FF2B5EF4-FFF2-40B4-BE49-F238E27FC236}">
                <a16:creationId xmlns:a16="http://schemas.microsoft.com/office/drawing/2014/main" id="{F64A99F6-B387-163A-E1A4-98D864607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5845" y="5691845"/>
            <a:ext cx="1166155" cy="1166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8995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602" y="271792"/>
            <a:ext cx="3448050" cy="428625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1627" y="1166812"/>
            <a:ext cx="3524250" cy="452437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6516" y="214642"/>
            <a:ext cx="3448050" cy="4400550"/>
          </a:xfrm>
          <a:prstGeom prst="rect">
            <a:avLst/>
          </a:prstGeom>
        </p:spPr>
      </p:pic>
      <p:pic>
        <p:nvPicPr>
          <p:cNvPr id="2" name="Picture 2" descr="CH Libourne | Libourne">
            <a:extLst>
              <a:ext uri="{FF2B5EF4-FFF2-40B4-BE49-F238E27FC236}">
                <a16:creationId xmlns:a16="http://schemas.microsoft.com/office/drawing/2014/main" id="{9AFC2517-6D6B-4603-EADF-557CDC4F6D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5845" y="5691845"/>
            <a:ext cx="1166155" cy="1166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2323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930" y="228306"/>
            <a:ext cx="4018277" cy="481272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166" y="1097081"/>
            <a:ext cx="5230904" cy="4663837"/>
          </a:xfrm>
          <a:prstGeom prst="rect">
            <a:avLst/>
          </a:prstGeom>
        </p:spPr>
      </p:pic>
      <p:pic>
        <p:nvPicPr>
          <p:cNvPr id="2" name="Picture 2" descr="CH Libourne | Libourne">
            <a:extLst>
              <a:ext uri="{FF2B5EF4-FFF2-40B4-BE49-F238E27FC236}">
                <a16:creationId xmlns:a16="http://schemas.microsoft.com/office/drawing/2014/main" id="{BD030EE2-5D7B-F017-6751-E4D0606D0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5845" y="5702355"/>
            <a:ext cx="1166155" cy="1166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908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147911-4FB9-01A5-5806-64C9570BD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9119" y="1490711"/>
            <a:ext cx="10353762" cy="1326061"/>
          </a:xfrm>
        </p:spPr>
        <p:txBody>
          <a:bodyPr/>
          <a:lstStyle/>
          <a:p>
            <a:r>
              <a:rPr lang="fr-FR" dirty="0"/>
              <a:t>Hypersignal T1 du putamen gauche et hyposignal sur la séquence de susceptibilité magnétique sans traduction sur les autres séquences et sans rehaussement après injection.</a:t>
            </a:r>
          </a:p>
        </p:txBody>
      </p:sp>
      <p:pic>
        <p:nvPicPr>
          <p:cNvPr id="4" name="Picture 2" descr="CH Libourne | Libourne">
            <a:extLst>
              <a:ext uri="{FF2B5EF4-FFF2-40B4-BE49-F238E27FC236}">
                <a16:creationId xmlns:a16="http://schemas.microsoft.com/office/drawing/2014/main" id="{C0B7C406-7EAC-CECB-79A4-BD0DA12FF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5845" y="5691845"/>
            <a:ext cx="1166155" cy="1166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ETUDIER FRANÇAIS: C´EST DU LUXE !: L´INTERROGATION: LES TROIS FORMES ET LES  MOTS INTERROGATIFS. LES ADJECTIFS ET LES PRONOMS INTERROGATIFS">
            <a:extLst>
              <a:ext uri="{FF2B5EF4-FFF2-40B4-BE49-F238E27FC236}">
                <a16:creationId xmlns:a16="http://schemas.microsoft.com/office/drawing/2014/main" id="{A3663C30-0597-E3AF-A0D0-7627FFC90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370" y="3012529"/>
            <a:ext cx="2219325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03124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doise">
  <a:themeElements>
    <a:clrScheme name="Ardois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Ardois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rdois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FBFBED4DCBB747A7B999C36989D11F" ma:contentTypeVersion="16" ma:contentTypeDescription="Crée un document." ma:contentTypeScope="" ma:versionID="02278a7806d85209905c0b05900dde03">
  <xsd:schema xmlns:xsd="http://www.w3.org/2001/XMLSchema" xmlns:xs="http://www.w3.org/2001/XMLSchema" xmlns:p="http://schemas.microsoft.com/office/2006/metadata/properties" xmlns:ns2="776f617d-dec6-4458-bb82-eba96361bdf7" xmlns:ns3="243533b7-6307-464f-89a7-4daa5a1f1905" targetNamespace="http://schemas.microsoft.com/office/2006/metadata/properties" ma:root="true" ma:fieldsID="0b1def9daf6c551341bb71672f0ec54f" ns2:_="" ns3:_="">
    <xsd:import namespace="776f617d-dec6-4458-bb82-eba96361bdf7"/>
    <xsd:import namespace="243533b7-6307-464f-89a7-4daa5a1f190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f617d-dec6-4458-bb82-eba96361bdf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67463d2-06fd-4373-81c4-c6a3196c614d}" ma:internalName="TaxCatchAll" ma:showField="CatchAllData" ma:web="776f617d-dec6-4458-bb82-eba96361bd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533b7-6307-464f-89a7-4daa5a1f1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82a66883-1a7d-4a8a-8548-e9a6d2a79e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3533b7-6307-464f-89a7-4daa5a1f1905">
      <Terms xmlns="http://schemas.microsoft.com/office/infopath/2007/PartnerControls"/>
    </lcf76f155ced4ddcb4097134ff3c332f>
    <TaxCatchAll xmlns="776f617d-dec6-4458-bb82-eba96361bdf7" xsi:nil="true"/>
  </documentManagement>
</p:properties>
</file>

<file path=customXml/itemProps1.xml><?xml version="1.0" encoding="utf-8"?>
<ds:datastoreItem xmlns:ds="http://schemas.openxmlformats.org/officeDocument/2006/customXml" ds:itemID="{751C9229-87B2-41DE-8D17-058A7DDBD5AB}"/>
</file>

<file path=customXml/itemProps2.xml><?xml version="1.0" encoding="utf-8"?>
<ds:datastoreItem xmlns:ds="http://schemas.openxmlformats.org/officeDocument/2006/customXml" ds:itemID="{01F5D7EF-6CE1-4C4B-9A5B-20AE7BE9B76D}"/>
</file>

<file path=customXml/itemProps3.xml><?xml version="1.0" encoding="utf-8"?>
<ds:datastoreItem xmlns:ds="http://schemas.openxmlformats.org/officeDocument/2006/customXml" ds:itemID="{F4673E3B-C932-4943-90E3-C0AB30A69264}"/>
</file>

<file path=docProps/app.xml><?xml version="1.0" encoding="utf-8"?>
<Properties xmlns="http://schemas.openxmlformats.org/officeDocument/2006/extended-properties" xmlns:vt="http://schemas.openxmlformats.org/officeDocument/2006/docPropsVTypes">
  <Template>Ardoise</Template>
  <TotalTime>946</TotalTime>
  <Words>503</Words>
  <Application>Microsoft Office PowerPoint</Application>
  <PresentationFormat>Grand écran</PresentationFormat>
  <Paragraphs>48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8" baseType="lpstr">
      <vt:lpstr>Calisto MT</vt:lpstr>
      <vt:lpstr>Wingdings 2</vt:lpstr>
      <vt:lpstr>Ardoise</vt:lpstr>
      <vt:lpstr>Monsieur M, D, 87 ans</vt:lpstr>
      <vt:lpstr>Présentation PowerPoint</vt:lpstr>
      <vt:lpstr>Histoire de la maladie</vt:lpstr>
      <vt:lpstr>Examen clinique et complémentaires </vt:lpstr>
      <vt:lpstr>ANGIOSCANNER CEREBRAL</vt:lpstr>
      <vt:lpstr>IRM ENCEPHALIQUE</vt:lpstr>
      <vt:lpstr>Présentation PowerPoint</vt:lpstr>
      <vt:lpstr>Présentation PowerPoint</vt:lpstr>
      <vt:lpstr>Présentation PowerPoint</vt:lpstr>
      <vt:lpstr>Striatopathie diabétique </vt:lpstr>
      <vt:lpstr>Présentation PowerPoint</vt:lpstr>
      <vt:lpstr>Imagerie </vt:lpstr>
      <vt:lpstr>Présentation PowerPoint</vt:lpstr>
      <vt:lpstr>Présentation PowerPoint</vt:lpstr>
      <vt:lpstr>Références</vt:lpstr>
    </vt:vector>
  </TitlesOfParts>
  <Company>CH Libourne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Monsieur M, D, 87 ans</dc:title>
  <dc:creator>uinf11273</dc:creator>
  <cp:lastModifiedBy>Lydia hamitouche</cp:lastModifiedBy>
  <cp:revision>9</cp:revision>
  <dcterms:created xsi:type="dcterms:W3CDTF">2026-03-11T08:27:45Z</dcterms:created>
  <dcterms:modified xsi:type="dcterms:W3CDTF">2026-05-21T19:26:28Z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0x010100A3FBFBED4DCBB747A7B999C36989D11F</vt:lpwstr>
  </property>
</Properties>
</file>