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e2e6585335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e2e6585335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e2e6585335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e2e6585335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32fea000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e32fea000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32fea0006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e32fea0006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e37e6b08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e37e6b08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e0ad15f7d6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e0ad15f7d6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e0ad15f7d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e0ad15f7d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e0ea97f1b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e0ea97f1b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0ea97f1b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e0ea97f1b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e0ea97f1bd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e0ea97f1bd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e0ea97f1bd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e0ea97f1bd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e2e6585335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e2e658533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Relationship Id="rId7" Type="http://schemas.openxmlformats.org/officeDocument/2006/relationships/image" Target="../media/image25.png"/><Relationship Id="rId8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png"/><Relationship Id="rId4" Type="http://schemas.openxmlformats.org/officeDocument/2006/relationships/image" Target="../media/image23.png"/><Relationship Id="rId5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Relationship Id="rId4" Type="http://schemas.openxmlformats.org/officeDocument/2006/relationships/image" Target="../media/image20.png"/><Relationship Id="rId5" Type="http://schemas.openxmlformats.org/officeDocument/2006/relationships/image" Target="../media/image19.png"/><Relationship Id="rId6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26.png"/><Relationship Id="rId10" Type="http://schemas.openxmlformats.org/officeDocument/2006/relationships/image" Target="../media/image18.png"/><Relationship Id="rId9" Type="http://schemas.openxmlformats.org/officeDocument/2006/relationships/image" Target="../media/image11.png"/><Relationship Id="rId5" Type="http://schemas.openxmlformats.org/officeDocument/2006/relationships/image" Target="../media/image4.png"/><Relationship Id="rId6" Type="http://schemas.openxmlformats.org/officeDocument/2006/relationships/image" Target="../media/image16.png"/><Relationship Id="rId7" Type="http://schemas.openxmlformats.org/officeDocument/2006/relationships/image" Target="../media/image7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7.png"/><Relationship Id="rId5" Type="http://schemas.openxmlformats.org/officeDocument/2006/relationships/image" Target="../media/image28.png"/><Relationship Id="rId6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39633" y="4887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>
                <a:latin typeface="Calibri"/>
                <a:ea typeface="Calibri"/>
                <a:cs typeface="Calibri"/>
                <a:sym typeface="Calibri"/>
              </a:rPr>
              <a:t>Ateliers de Neuroradiologie de la SFNR</a:t>
            </a:r>
            <a:endParaRPr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Florent Gariel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56;p13" title="Capture d’écran 2026-05-11 à 10.55.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0675" y="76750"/>
            <a:ext cx="1322625" cy="8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0464" y="3919475"/>
            <a:ext cx="2398924" cy="1162225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252425"/>
            <a:ext cx="8520600" cy="10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Complications des bandes </a:t>
            </a:r>
            <a:r>
              <a:rPr lang="fr">
                <a:latin typeface="Calibri"/>
                <a:ea typeface="Calibri"/>
                <a:cs typeface="Calibri"/>
                <a:sym typeface="Calibri"/>
              </a:rPr>
              <a:t>MIRAgel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332825"/>
            <a:ext cx="5038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-30638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Symptomatologie non spécifique : douleurs, exophtalmie, diplopie, ptosis, masse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Recours à l’imagerie +++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Chirurgie difficile = fragmentation du matériel, adhérences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Anatomopathologie = matériel riche en </a:t>
            </a: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mucopolysaccharides, réaction granulomateuse chronique</a:t>
            </a: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6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2" title="unnamed.jpg"/>
          <p:cNvPicPr preferRelativeResize="0"/>
          <p:nvPr/>
        </p:nvPicPr>
        <p:blipFill rotWithShape="1">
          <a:blip r:embed="rId3">
            <a:alphaModFix/>
          </a:blip>
          <a:srcRect b="4251" l="0" r="14734" t="43593"/>
          <a:stretch/>
        </p:blipFill>
        <p:spPr>
          <a:xfrm>
            <a:off x="6558800" y="1201043"/>
            <a:ext cx="2452374" cy="200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 title="Capture d’écran 2026-05-19 à 09.50.3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8810" y="3288975"/>
            <a:ext cx="2452365" cy="170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2"/>
          <p:cNvSpPr txBox="1"/>
          <p:nvPr/>
        </p:nvSpPr>
        <p:spPr>
          <a:xfrm>
            <a:off x="0" y="4786525"/>
            <a:ext cx="3000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900">
                <a:solidFill>
                  <a:schemeClr val="lt2"/>
                </a:solidFill>
              </a:rPr>
              <a:t>Roldan-Pallares et al, Arch Opht 2007</a:t>
            </a:r>
            <a:endParaRPr i="1" sz="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type="title"/>
          </p:nvPr>
        </p:nvSpPr>
        <p:spPr>
          <a:xfrm>
            <a:off x="311700" y="252425"/>
            <a:ext cx="8520600" cy="10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Imagerie des c</a:t>
            </a:r>
            <a:r>
              <a:rPr lang="fr">
                <a:latin typeface="Calibri"/>
                <a:ea typeface="Calibri"/>
                <a:cs typeface="Calibri"/>
                <a:sym typeface="Calibri"/>
              </a:rPr>
              <a:t>omplications des bandes MIRAgel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311700" y="1332825"/>
            <a:ext cx="4584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32500"/>
          </a:bodyPr>
          <a:lstStyle/>
          <a:p>
            <a:pPr indent="-298259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3375">
                <a:latin typeface="Calibri"/>
                <a:ea typeface="Calibri"/>
                <a:cs typeface="Calibri"/>
                <a:sym typeface="Calibri"/>
              </a:rPr>
              <a:t>Pseudo-tumeur orbitaire</a:t>
            </a:r>
            <a:endParaRPr sz="3375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375">
              <a:latin typeface="Calibri"/>
              <a:ea typeface="Calibri"/>
              <a:cs typeface="Calibri"/>
              <a:sym typeface="Calibri"/>
            </a:endParaRPr>
          </a:p>
          <a:p>
            <a:pPr indent="-298259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3375">
                <a:latin typeface="Calibri"/>
                <a:ea typeface="Calibri"/>
                <a:cs typeface="Calibri"/>
                <a:sym typeface="Calibri"/>
              </a:rPr>
              <a:t>Masse péri-sclérale +++, bien délimitée, pseudo-kystique, parfois multi-loculée (fragmentation)</a:t>
            </a:r>
            <a:endParaRPr sz="3375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375">
              <a:latin typeface="Calibri"/>
              <a:ea typeface="Calibri"/>
              <a:cs typeface="Calibri"/>
              <a:sym typeface="Calibri"/>
            </a:endParaRPr>
          </a:p>
          <a:p>
            <a:pPr indent="-298259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3375">
                <a:latin typeface="Calibri"/>
                <a:ea typeface="Calibri"/>
                <a:cs typeface="Calibri"/>
                <a:sym typeface="Calibri"/>
              </a:rPr>
              <a:t>Scanner = densité variable (degré hydrolyse), calcifs fréquentes</a:t>
            </a:r>
            <a:endParaRPr sz="3375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375">
              <a:latin typeface="Calibri"/>
              <a:ea typeface="Calibri"/>
              <a:cs typeface="Calibri"/>
              <a:sym typeface="Calibri"/>
            </a:endParaRPr>
          </a:p>
          <a:p>
            <a:pPr indent="-298259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3375">
                <a:latin typeface="Calibri"/>
                <a:ea typeface="Calibri"/>
                <a:cs typeface="Calibri"/>
                <a:sym typeface="Calibri"/>
              </a:rPr>
              <a:t>IRM = hyperT2, hypoT1, fin </a:t>
            </a:r>
            <a:r>
              <a:rPr lang="fr" sz="3375">
                <a:latin typeface="Calibri"/>
                <a:ea typeface="Calibri"/>
                <a:cs typeface="Calibri"/>
                <a:sym typeface="Calibri"/>
              </a:rPr>
              <a:t>rehaussement</a:t>
            </a:r>
            <a:r>
              <a:rPr lang="fr" sz="3375">
                <a:latin typeface="Calibri"/>
                <a:ea typeface="Calibri"/>
                <a:cs typeface="Calibri"/>
                <a:sym typeface="Calibri"/>
              </a:rPr>
              <a:t> périphérique fréquent</a:t>
            </a:r>
            <a:endParaRPr sz="3375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375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3" title="Capture d’écran 2026-05-19 à 09.21.1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95150" y="908525"/>
            <a:ext cx="3409324" cy="185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3"/>
          <p:cNvSpPr txBox="1"/>
          <p:nvPr/>
        </p:nvSpPr>
        <p:spPr>
          <a:xfrm>
            <a:off x="40075" y="4786525"/>
            <a:ext cx="21843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7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Reshef et al, Clinical Imaging 2020</a:t>
            </a:r>
            <a:endParaRPr i="1" sz="7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23" title="Capture d’écran 2026-05-11 à 21.45.28.png"/>
          <p:cNvPicPr preferRelativeResize="0"/>
          <p:nvPr/>
        </p:nvPicPr>
        <p:blipFill rotWithShape="1">
          <a:blip r:embed="rId4">
            <a:alphaModFix/>
          </a:blip>
          <a:srcRect b="0" l="0" r="0" t="10080"/>
          <a:stretch/>
        </p:blipFill>
        <p:spPr>
          <a:xfrm>
            <a:off x="5154275" y="2995975"/>
            <a:ext cx="1138174" cy="1043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3" title="Capture d’écran 2026-05-11 à 22.01.23.png"/>
          <p:cNvPicPr preferRelativeResize="0"/>
          <p:nvPr/>
        </p:nvPicPr>
        <p:blipFill rotWithShape="1">
          <a:blip r:embed="rId5">
            <a:alphaModFix/>
          </a:blip>
          <a:srcRect b="0" l="0" r="0" t="10080"/>
          <a:stretch/>
        </p:blipFill>
        <p:spPr>
          <a:xfrm>
            <a:off x="6352975" y="2995975"/>
            <a:ext cx="1024226" cy="104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3" title="Capture d’écran 2026-05-11 à 21.55.12.png"/>
          <p:cNvPicPr preferRelativeResize="0"/>
          <p:nvPr/>
        </p:nvPicPr>
        <p:blipFill rotWithShape="1">
          <a:blip r:embed="rId6">
            <a:alphaModFix/>
          </a:blip>
          <a:srcRect b="30953" l="16207" r="16010" t="10458"/>
          <a:stretch/>
        </p:blipFill>
        <p:spPr>
          <a:xfrm>
            <a:off x="7513075" y="2995975"/>
            <a:ext cx="1206902" cy="104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3" title="Capture d’écran 2026-05-11 à 11.15.41.png"/>
          <p:cNvPicPr preferRelativeResize="0"/>
          <p:nvPr/>
        </p:nvPicPr>
        <p:blipFill rotWithShape="1">
          <a:blip r:embed="rId7">
            <a:alphaModFix/>
          </a:blip>
          <a:srcRect b="10897" l="0" r="0" t="0"/>
          <a:stretch/>
        </p:blipFill>
        <p:spPr>
          <a:xfrm>
            <a:off x="5167825" y="4108125"/>
            <a:ext cx="1111075" cy="992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3" title="Capture d’écran 2026-05-11 à 21.29.0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52975" y="4115548"/>
            <a:ext cx="1086034" cy="99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 title="Capture d’écran 2026-05-19 à 09.43.59.png"/>
          <p:cNvPicPr preferRelativeResize="0"/>
          <p:nvPr/>
        </p:nvPicPr>
        <p:blipFill rotWithShape="1">
          <a:blip r:embed="rId9">
            <a:alphaModFix/>
          </a:blip>
          <a:srcRect b="17702" l="0" r="0" t="15345"/>
          <a:stretch/>
        </p:blipFill>
        <p:spPr>
          <a:xfrm>
            <a:off x="7513075" y="4108125"/>
            <a:ext cx="1206909" cy="99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311700" y="252425"/>
            <a:ext cx="8520600" cy="10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Imagerie des complications des bandes MIRAgel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4"/>
          <p:cNvSpPr txBox="1"/>
          <p:nvPr>
            <p:ph idx="1" type="body"/>
          </p:nvPr>
        </p:nvSpPr>
        <p:spPr>
          <a:xfrm>
            <a:off x="311700" y="1332825"/>
            <a:ext cx="4584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/>
          </a:bodyPr>
          <a:lstStyle/>
          <a:p>
            <a:pPr indent="-31771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2954">
                <a:latin typeface="Calibri"/>
                <a:ea typeface="Calibri"/>
                <a:cs typeface="Calibri"/>
                <a:sym typeface="Calibri"/>
              </a:rPr>
              <a:t>A rechercher = compression du globe, déplacement muscles, infiltration graisse, inflammation, érosion sclérale, extension intra-oculaire</a:t>
            </a:r>
            <a:endParaRPr sz="2954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954">
              <a:latin typeface="Calibri"/>
              <a:ea typeface="Calibri"/>
              <a:cs typeface="Calibri"/>
              <a:sym typeface="Calibri"/>
            </a:endParaRPr>
          </a:p>
          <a:p>
            <a:pPr indent="-317710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2954">
                <a:latin typeface="Calibri"/>
                <a:ea typeface="Calibri"/>
                <a:cs typeface="Calibri"/>
                <a:sym typeface="Calibri"/>
              </a:rPr>
              <a:t>Extension intracrânienne possible</a:t>
            </a:r>
            <a:endParaRPr sz="2954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954">
              <a:latin typeface="Calibri"/>
              <a:ea typeface="Calibri"/>
              <a:cs typeface="Calibri"/>
              <a:sym typeface="Calibri"/>
            </a:endParaRPr>
          </a:p>
          <a:p>
            <a:pPr indent="-317710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2954">
                <a:latin typeface="Calibri"/>
                <a:ea typeface="Calibri"/>
                <a:cs typeface="Calibri"/>
                <a:sym typeface="Calibri"/>
              </a:rPr>
              <a:t>Diagnostic différentiels = dacryops, malformations vasculaires (veineuses / lymphatiques),hémangiome caverneux</a:t>
            </a:r>
            <a:endParaRPr sz="2954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4"/>
          <p:cNvSpPr txBox="1"/>
          <p:nvPr/>
        </p:nvSpPr>
        <p:spPr>
          <a:xfrm>
            <a:off x="40075" y="4786525"/>
            <a:ext cx="21843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700">
                <a:solidFill>
                  <a:schemeClr val="lt2"/>
                </a:solidFill>
              </a:rPr>
              <a:t>Reshef et al, Clinical Imaging 2020</a:t>
            </a:r>
            <a:endParaRPr i="1" sz="700">
              <a:solidFill>
                <a:schemeClr val="lt2"/>
              </a:solidFill>
            </a:endParaRPr>
          </a:p>
        </p:txBody>
      </p:sp>
      <p:pic>
        <p:nvPicPr>
          <p:cNvPr id="149" name="Google Shape;149;p24" title="Capture d’écran 2026-05-19 à 14.19.1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5975" y="1810024"/>
            <a:ext cx="1715924" cy="1373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27150" y="3436875"/>
            <a:ext cx="1408620" cy="147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2405" y="3436876"/>
            <a:ext cx="1559518" cy="147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/>
          <p:nvPr>
            <p:ph type="title"/>
          </p:nvPr>
        </p:nvSpPr>
        <p:spPr>
          <a:xfrm>
            <a:off x="311700" y="252425"/>
            <a:ext cx="8520600" cy="10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Bibliographie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5"/>
          <p:cNvSpPr txBox="1"/>
          <p:nvPr/>
        </p:nvSpPr>
        <p:spPr>
          <a:xfrm>
            <a:off x="100200" y="4726400"/>
            <a:ext cx="21843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7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Reshef et al, Clinical Imaging 2020</a:t>
            </a:r>
            <a:endParaRPr i="1" sz="7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7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Roldan-Pallares et al, Arch Opht 2007</a:t>
            </a:r>
            <a:endParaRPr i="1" sz="7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Google Shape;158;p25" title="Capture d’écran 2026-05-19 à 14.25.18.png"/>
          <p:cNvPicPr preferRelativeResize="0"/>
          <p:nvPr/>
        </p:nvPicPr>
        <p:blipFill rotWithShape="1">
          <a:blip r:embed="rId3">
            <a:alphaModFix/>
          </a:blip>
          <a:srcRect b="22402" l="0" r="0" t="0"/>
          <a:stretch/>
        </p:blipFill>
        <p:spPr>
          <a:xfrm>
            <a:off x="2688650" y="2309225"/>
            <a:ext cx="3766707" cy="111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5" title="Capture d’écran 2026-05-19 à 14.27.09.png"/>
          <p:cNvPicPr preferRelativeResize="0"/>
          <p:nvPr/>
        </p:nvPicPr>
        <p:blipFill rotWithShape="1">
          <a:blip r:embed="rId4">
            <a:alphaModFix/>
          </a:blip>
          <a:srcRect b="0" l="0" r="12450" t="0"/>
          <a:stretch/>
        </p:blipFill>
        <p:spPr>
          <a:xfrm>
            <a:off x="2671575" y="1070025"/>
            <a:ext cx="3800850" cy="111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5"/>
          <p:cNvSpPr txBox="1"/>
          <p:nvPr/>
        </p:nvSpPr>
        <p:spPr>
          <a:xfrm>
            <a:off x="3253100" y="3739825"/>
            <a:ext cx="30000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Merci pour votre attention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f.gariel@lecai.fr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9375" y="1048975"/>
            <a:ext cx="4385250" cy="292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Contexte clinique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332825"/>
            <a:ext cx="5038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-30638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Patiente de 71 ans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Suivie pour glaucome 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Adressée pour exploration d’une masse palpébrale supérieure droite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Cliniquement  :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-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masse palpable en sup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-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rétraction palpébrale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-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exophtalmie inférieure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-306388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-"/>
            </a:pPr>
            <a:r>
              <a:rPr lang="fr" sz="1960">
                <a:latin typeface="Calibri"/>
                <a:ea typeface="Calibri"/>
                <a:cs typeface="Calibri"/>
                <a:sym typeface="Calibri"/>
              </a:rPr>
              <a:t>hypertonie oculaire</a:t>
            </a:r>
            <a:endParaRPr sz="196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5" title="fiche_no_64499_CHARPENTIER_ANNIE_26mar2026_ima_2.jpeg"/>
          <p:cNvPicPr preferRelativeResize="0"/>
          <p:nvPr/>
        </p:nvPicPr>
        <p:blipFill rotWithShape="1">
          <a:blip r:embed="rId3">
            <a:alphaModFix/>
          </a:blip>
          <a:srcRect b="36557" l="0" r="0" t="14622"/>
          <a:stretch/>
        </p:blipFill>
        <p:spPr>
          <a:xfrm>
            <a:off x="5409050" y="1900875"/>
            <a:ext cx="2948974" cy="1919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 title="Capture d’écran 2026-05-11 à 11.15.4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4486" y="258875"/>
            <a:ext cx="2123383" cy="2128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 title="Capture d’écran 2026-05-11 à 21.29.2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1937" y="2526925"/>
            <a:ext cx="2329249" cy="2147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 title="Capture d’écran 2026-05-11 à 21.29.0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21913" y="258875"/>
            <a:ext cx="2329250" cy="212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 title="Capture d’écran 2026-05-11 à 21.32.34.png"/>
          <p:cNvPicPr preferRelativeResize="0"/>
          <p:nvPr/>
        </p:nvPicPr>
        <p:blipFill rotWithShape="1">
          <a:blip r:embed="rId6">
            <a:alphaModFix/>
          </a:blip>
          <a:srcRect b="0" l="0" r="1652" t="0"/>
          <a:stretch/>
        </p:blipFill>
        <p:spPr>
          <a:xfrm>
            <a:off x="4684475" y="2526925"/>
            <a:ext cx="2123400" cy="214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 title="Capture d’écran 2026-05-11 à 21.47.11.png"/>
          <p:cNvPicPr preferRelativeResize="0"/>
          <p:nvPr/>
        </p:nvPicPr>
        <p:blipFill rotWithShape="1">
          <a:blip r:embed="rId3">
            <a:alphaModFix/>
          </a:blip>
          <a:srcRect b="0" l="0" r="0" t="2095"/>
          <a:stretch/>
        </p:blipFill>
        <p:spPr>
          <a:xfrm>
            <a:off x="6768700" y="2599150"/>
            <a:ext cx="2165175" cy="228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 title="Capture d’écran 2026-05-11 à 21.47.03.png"/>
          <p:cNvPicPr preferRelativeResize="0"/>
          <p:nvPr/>
        </p:nvPicPr>
        <p:blipFill rotWithShape="1">
          <a:blip r:embed="rId4">
            <a:alphaModFix/>
          </a:blip>
          <a:srcRect b="0" l="0" r="0" t="6059"/>
          <a:stretch/>
        </p:blipFill>
        <p:spPr>
          <a:xfrm>
            <a:off x="6706950" y="287450"/>
            <a:ext cx="2130175" cy="217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 title="Capture d’écran 2026-05-11 à 21.46.4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31674" y="2599154"/>
            <a:ext cx="2130182" cy="228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 title="Capture d’écran 2026-05-11 à 21.46.41.png"/>
          <p:cNvPicPr preferRelativeResize="0"/>
          <p:nvPr/>
        </p:nvPicPr>
        <p:blipFill rotWithShape="1">
          <a:blip r:embed="rId6">
            <a:alphaModFix/>
          </a:blip>
          <a:srcRect b="0" l="0" r="0" t="2903"/>
          <a:stretch/>
        </p:blipFill>
        <p:spPr>
          <a:xfrm>
            <a:off x="4514625" y="287450"/>
            <a:ext cx="2130174" cy="217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 title="Capture d’écran 2026-05-11 à 21.45.36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21459" y="2599154"/>
            <a:ext cx="2103360" cy="2289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 title="Capture d’écran 2026-05-11 à 21.45.28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22302" y="287438"/>
            <a:ext cx="2130181" cy="2171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 title="Capture d’écran 2026-05-11 à 21.45.10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9675" y="2613443"/>
            <a:ext cx="2103355" cy="2260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 title="Capture d’écran 2026-05-11 à 21.50.46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9528" y="287449"/>
            <a:ext cx="2063644" cy="2171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 title="Capture d’écran 2026-05-11 à 21.55.12.png"/>
          <p:cNvPicPr preferRelativeResize="0"/>
          <p:nvPr/>
        </p:nvPicPr>
        <p:blipFill rotWithShape="1">
          <a:blip r:embed="rId3">
            <a:alphaModFix/>
          </a:blip>
          <a:srcRect b="24383" l="14315" r="14108" t="10458"/>
          <a:stretch/>
        </p:blipFill>
        <p:spPr>
          <a:xfrm>
            <a:off x="4956200" y="763600"/>
            <a:ext cx="3426777" cy="3119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 title="Capture d’écran 2026-05-11 à 21.55.01.png"/>
          <p:cNvPicPr preferRelativeResize="0"/>
          <p:nvPr/>
        </p:nvPicPr>
        <p:blipFill rotWithShape="1">
          <a:blip r:embed="rId4">
            <a:alphaModFix/>
          </a:blip>
          <a:srcRect b="24282" l="15820" r="12598" t="10303"/>
          <a:stretch/>
        </p:blipFill>
        <p:spPr>
          <a:xfrm>
            <a:off x="1267875" y="763600"/>
            <a:ext cx="3426776" cy="3119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9" title="Capture d’écran 2026-05-11 à 22.01.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5200" y="152400"/>
            <a:ext cx="4093750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 title="Capture d’écran 2026-05-11 à 22.01.2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925" y="152400"/>
            <a:ext cx="4272073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51775" y="4178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Quelle question poser à la patiente à la sortie de l’IRM ?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20" title="Capture d’écran 2026-05-19 à 09.44.35.png"/>
          <p:cNvPicPr preferRelativeResize="0"/>
          <p:nvPr/>
        </p:nvPicPr>
        <p:blipFill rotWithShape="1">
          <a:blip r:embed="rId3">
            <a:alphaModFix/>
          </a:blip>
          <a:srcRect b="18361" l="0" r="0" t="5703"/>
          <a:stretch/>
        </p:blipFill>
        <p:spPr>
          <a:xfrm>
            <a:off x="6914100" y="1128900"/>
            <a:ext cx="2156426" cy="2010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 title="Capture d’écran 2026-05-19 à 09.44.17.png"/>
          <p:cNvPicPr preferRelativeResize="0"/>
          <p:nvPr/>
        </p:nvPicPr>
        <p:blipFill rotWithShape="1">
          <a:blip r:embed="rId4">
            <a:alphaModFix/>
          </a:blip>
          <a:srcRect b="18147" l="0" r="0" t="5412"/>
          <a:stretch/>
        </p:blipFill>
        <p:spPr>
          <a:xfrm>
            <a:off x="4621300" y="1128900"/>
            <a:ext cx="2156425" cy="2010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 title="Capture d’écran 2026-05-19 à 09.43.59.png"/>
          <p:cNvPicPr preferRelativeResize="0"/>
          <p:nvPr/>
        </p:nvPicPr>
        <p:blipFill rotWithShape="1">
          <a:blip r:embed="rId5">
            <a:alphaModFix/>
          </a:blip>
          <a:srcRect b="17703" l="0" r="0" t="6384"/>
          <a:stretch/>
        </p:blipFill>
        <p:spPr>
          <a:xfrm>
            <a:off x="2417375" y="1128900"/>
            <a:ext cx="2156424" cy="201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 title="Capture d’écran 2026-05-19 à 09.43.40.png"/>
          <p:cNvPicPr preferRelativeResize="0"/>
          <p:nvPr/>
        </p:nvPicPr>
        <p:blipFill rotWithShape="1">
          <a:blip r:embed="rId6">
            <a:alphaModFix/>
          </a:blip>
          <a:srcRect b="17693" l="0" r="0" t="6371"/>
          <a:stretch/>
        </p:blipFill>
        <p:spPr>
          <a:xfrm>
            <a:off x="175250" y="1135580"/>
            <a:ext cx="2156426" cy="2010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252425"/>
            <a:ext cx="8520600" cy="104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latin typeface="Calibri"/>
                <a:ea typeface="Calibri"/>
                <a:cs typeface="Calibri"/>
                <a:sym typeface="Calibri"/>
              </a:rPr>
              <a:t>Antécédent de chirurgie de décollement de rétine par bande MIRAgel en 1991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1425475"/>
            <a:ext cx="5038800" cy="165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17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37"/>
              <a:buFont typeface="Calibri"/>
              <a:buChar char="●"/>
            </a:pPr>
            <a:r>
              <a:rPr lang="fr" sz="837">
                <a:latin typeface="Calibri"/>
                <a:ea typeface="Calibri"/>
                <a:cs typeface="Calibri"/>
                <a:sym typeface="Calibri"/>
              </a:rPr>
              <a:t>MIRAgel = bande d’indentation sclérale utilisée dans les décollements de rétine périphériques à partir du début des années 1980</a:t>
            </a:r>
            <a:endParaRPr sz="837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837">
              <a:latin typeface="Calibri"/>
              <a:ea typeface="Calibri"/>
              <a:cs typeface="Calibri"/>
              <a:sym typeface="Calibri"/>
            </a:endParaRPr>
          </a:p>
          <a:p>
            <a:pPr indent="-28175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837"/>
              <a:buFont typeface="Calibri"/>
              <a:buChar char="●"/>
            </a:pPr>
            <a:r>
              <a:rPr lang="fr" sz="837">
                <a:latin typeface="Calibri"/>
                <a:ea typeface="Calibri"/>
                <a:cs typeface="Calibri"/>
                <a:sym typeface="Calibri"/>
              </a:rPr>
              <a:t>Alternative au silicone</a:t>
            </a:r>
            <a:endParaRPr sz="837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837">
              <a:latin typeface="Calibri"/>
              <a:ea typeface="Calibri"/>
              <a:cs typeface="Calibri"/>
              <a:sym typeface="Calibri"/>
            </a:endParaRPr>
          </a:p>
          <a:p>
            <a:pPr indent="-28175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837"/>
              <a:buFont typeface="Calibri"/>
              <a:buChar char="●"/>
            </a:pPr>
            <a:r>
              <a:rPr lang="fr" sz="837">
                <a:latin typeface="Calibri"/>
                <a:ea typeface="Calibri"/>
                <a:cs typeface="Calibri"/>
                <a:sym typeface="Calibri"/>
              </a:rPr>
              <a:t>Co-polymère hydrophile (méthylacrylate–2-hydroxyéthyl acrylate)</a:t>
            </a:r>
            <a:endParaRPr sz="837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837"/>
          </a:p>
        </p:txBody>
      </p:sp>
      <p:pic>
        <p:nvPicPr>
          <p:cNvPr id="117" name="Google Shape;11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1250" y="1554975"/>
            <a:ext cx="3041050" cy="152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 txBox="1"/>
          <p:nvPr/>
        </p:nvSpPr>
        <p:spPr>
          <a:xfrm>
            <a:off x="311700" y="3112825"/>
            <a:ext cx="4932000" cy="16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Calibri"/>
              <a:buChar char="●"/>
            </a:pPr>
            <a:r>
              <a:rPr lang="fr" sz="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Retirées du marché en 1995 aux USA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Calibri"/>
              <a:buChar char="●"/>
            </a:pPr>
            <a:r>
              <a:rPr lang="fr" sz="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Physiopathologie = hydrolyse progressive des liaisons ester menant à la formation de groupes carboxyles ionisés = absorption d’eau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Calibri"/>
              <a:buChar char="●"/>
            </a:pPr>
            <a:r>
              <a:rPr lang="fr" sz="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Complications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Calibri"/>
              <a:buChar char="-"/>
            </a:pPr>
            <a:r>
              <a:rPr lang="fr" sz="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expansion volumique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Calibri"/>
              <a:buChar char="-"/>
            </a:pPr>
            <a:r>
              <a:rPr lang="fr" sz="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fragmentation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Calibri"/>
              <a:buChar char="-"/>
            </a:pPr>
            <a:r>
              <a:rPr lang="fr" sz="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transformation gélatineuse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Calibri"/>
              <a:buChar char="-"/>
            </a:pPr>
            <a:r>
              <a:rPr lang="fr" sz="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réaction inflammatoire granulomateuse chronique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Calibri"/>
              <a:buChar char="-"/>
            </a:pPr>
            <a:r>
              <a:rPr lang="fr" sz="8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infection</a:t>
            </a:r>
            <a:endParaRPr sz="8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9CFC4745-2365-4904-ABF7-D24AF8229A62}"/>
</file>

<file path=customXml/itemProps2.xml><?xml version="1.0" encoding="utf-8"?>
<ds:datastoreItem xmlns:ds="http://schemas.openxmlformats.org/officeDocument/2006/customXml" ds:itemID="{487FAA60-7368-44A9-AF86-98A9C5B253E2}"/>
</file>

<file path=customXml/itemProps3.xml><?xml version="1.0" encoding="utf-8"?>
<ds:datastoreItem xmlns:ds="http://schemas.openxmlformats.org/officeDocument/2006/customXml" ds:itemID="{7F6CBDC6-A7EA-447B-A99D-E29D0B2824F2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