
<file path=[Content_Types].xml><?xml version="1.0" encoding="utf-8"?>
<Types xmlns="http://schemas.openxmlformats.org/package/2006/content-types">
  <Default Extension="avi" ContentType="video/x-msvideo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70" r:id="rId1"/>
  </p:sldMasterIdLst>
  <p:notesMasterIdLst>
    <p:notesMasterId r:id="rId31"/>
  </p:notesMasterIdLst>
  <p:sldIdLst>
    <p:sldId id="256" r:id="rId2"/>
    <p:sldId id="261" r:id="rId3"/>
    <p:sldId id="332" r:id="rId4"/>
    <p:sldId id="337" r:id="rId5"/>
    <p:sldId id="338" r:id="rId6"/>
    <p:sldId id="340" r:id="rId7"/>
    <p:sldId id="341" r:id="rId8"/>
    <p:sldId id="342" r:id="rId9"/>
    <p:sldId id="343" r:id="rId10"/>
    <p:sldId id="344" r:id="rId11"/>
    <p:sldId id="346" r:id="rId12"/>
    <p:sldId id="334" r:id="rId13"/>
    <p:sldId id="348" r:id="rId14"/>
    <p:sldId id="351" r:id="rId15"/>
    <p:sldId id="267" r:id="rId16"/>
    <p:sldId id="329" r:id="rId17"/>
    <p:sldId id="310" r:id="rId18"/>
    <p:sldId id="309" r:id="rId19"/>
    <p:sldId id="311" r:id="rId20"/>
    <p:sldId id="314" r:id="rId21"/>
    <p:sldId id="350" r:id="rId22"/>
    <p:sldId id="316" r:id="rId23"/>
    <p:sldId id="318" r:id="rId24"/>
    <p:sldId id="331" r:id="rId25"/>
    <p:sldId id="349" r:id="rId26"/>
    <p:sldId id="324" r:id="rId27"/>
    <p:sldId id="325" r:id="rId28"/>
    <p:sldId id="304" r:id="rId29"/>
    <p:sldId id="326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9" autoAdjust="0"/>
    <p:restoredTop sz="71186" autoAdjust="0"/>
  </p:normalViewPr>
  <p:slideViewPr>
    <p:cSldViewPr snapToGrid="0">
      <p:cViewPr varScale="1">
        <p:scale>
          <a:sx n="79" d="100"/>
          <a:sy n="79" d="100"/>
        </p:scale>
        <p:origin x="286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241fa721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3" name="Google Shape;443;g3241fa721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g3241fa7211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1844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309A9-BC05-ABE5-32F2-36A2ED762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CE20CF7-BDD9-C928-FE75-F7895FD8E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F2D0B92-D0C6-0994-3167-1520B919CC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quoi pensez vous.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Evolution progressivement et lentement favorable sous corticothérapie..</a:t>
            </a:r>
          </a:p>
          <a:p>
            <a:r>
              <a:rPr lang="fr-FR" dirty="0"/>
              <a:t>Au séquençage de l’exome, pas de variant pathogène retrouvé.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AC81C5-7FD9-80BB-CBD3-C60B1E1F993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9418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L’encéphalopathie aigue nécrosante est une entité </a:t>
            </a:r>
            <a:r>
              <a:rPr lang="fr-FR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clinicoradiologique</a:t>
            </a: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rare, affectant principalement les enfants et dans une moindre mesure les adultes jeunes.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Elle peut être acquise, suite à un trigger infectieux ou congénital par mutation du gène RANBP2.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800" kern="100" dirty="0">
              <a:effectLst/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800" dirty="0"/>
              <a:t>La phase </a:t>
            </a:r>
            <a:r>
              <a:rPr lang="fr-FR" sz="1800" dirty="0" err="1"/>
              <a:t>prodromale</a:t>
            </a:r>
            <a:r>
              <a:rPr lang="fr-FR" sz="1800" dirty="0"/>
              <a:t> est aspécifique et dépend de l’agent infectieux responsable:  fièvre, des troubles respiratoires ou des signes de gastroentérite.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800" dirty="0"/>
              <a:t>L’atteinte neurologique se caractérise par des signes d’encéphalopathie avec des troubles de la conscience, des déficit neurologiques focaux, des crises,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800" dirty="0"/>
              <a:t>Il peut y avoir aussi secondairement des signes de choc et de défaillance multiviscérale.</a:t>
            </a:r>
          </a:p>
          <a:p>
            <a:endParaRPr lang="fr-FR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Elle est caractérisée par un mauvais pronostic avec un taux de mortalité avoisinant les 30% et avec seulement 10% des enfants sans séquelles.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1" name="Google Shape;5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B5FDE-41F1-0730-CAC0-F4BD4F852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DEE487-A407-3C2C-3517-17C939AA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0095FA-F926-EB34-474C-705AA9CC4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Physiopathologie encore mal comprise.</a:t>
            </a:r>
          </a:p>
          <a:p>
            <a:r>
              <a:rPr lang="fr-FR" dirty="0"/>
              <a:t>Les encéphalopathies nécrosantes se développeraient secondairement à une infection, le plus souvent virale.</a:t>
            </a:r>
          </a:p>
          <a:p>
            <a:r>
              <a:rPr lang="fr-FR" dirty="0"/>
              <a:t>Malgré cet antécédant infectieux, il n’y a pas le plus souvent de </a:t>
            </a:r>
            <a:r>
              <a:rPr lang="fr-FR" dirty="0" err="1"/>
              <a:t>pléiocytose</a:t>
            </a:r>
            <a:r>
              <a:rPr lang="fr-FR" dirty="0"/>
              <a:t> dans le LCR ni le plus souvent d’agent pathogène retrouvé.</a:t>
            </a:r>
          </a:p>
          <a:p>
            <a:r>
              <a:rPr lang="fr-FR" dirty="0"/>
              <a:t>L’hypothèse principale évoque une « tempête cytokinique » du à une réaction </a:t>
            </a:r>
            <a:r>
              <a:rPr lang="fr-FR" dirty="0" err="1"/>
              <a:t>immuinitaire</a:t>
            </a:r>
            <a:r>
              <a:rPr lang="fr-FR" dirty="0"/>
              <a:t> exagérée contre l’agent infectieux.</a:t>
            </a:r>
          </a:p>
          <a:p>
            <a:r>
              <a:rPr lang="fr-FR" dirty="0"/>
              <a:t>Il peut y avoir alors un syndrome de réponse inflammatoire systémique entrainant une défaillance hépatique ou rénale associée.</a:t>
            </a:r>
          </a:p>
          <a:p>
            <a:r>
              <a:rPr lang="fr-FR" dirty="0"/>
              <a:t>Dans ces cytokines en très grand nombre dans le sérum IL-6 et le </a:t>
            </a:r>
            <a:r>
              <a:rPr lang="fr-FR" dirty="0" err="1"/>
              <a:t>TNFa</a:t>
            </a:r>
            <a:r>
              <a:rPr lang="fr-FR" dirty="0"/>
              <a:t> sont neurotoxique à haut taux et peuvent endommager l’endothélium des vaisseaux et donc altérer la barrière hématoencéphalique causant alors œdème, saignements et nécrose.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C61070-4FE6-89BA-C364-0876577BAB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1079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116CB-890A-6ABF-A60B-18F52311E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FE8A70F-36E8-422F-2986-3C3DF4B113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C98F7D-18E5-98B5-8FD9-A4C154A808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Principaux pathogènes incriminés dans la littérature.</a:t>
            </a:r>
          </a:p>
          <a:p>
            <a:r>
              <a:rPr lang="fr-FR" dirty="0"/>
              <a:t>Le virus de la grippe en premier. </a:t>
            </a:r>
          </a:p>
          <a:p>
            <a:r>
              <a:rPr lang="fr-FR" dirty="0"/>
              <a:t>Des trigger bactériens ont été également rapporté.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9D2A26-6CBF-195F-3708-77D559790F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08429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BDBE6-C2EB-62BD-3E4B-C5CE099FD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124E06-768D-301A-1720-8C67878ED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DCFD0E2-8220-AAAA-D20D-1D4FEADC8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 plupart des encéphalopathies nécrosante sont acquises mais de rares cas de formes récurrentes ou familiales ont été décrites.</a:t>
            </a:r>
          </a:p>
          <a:p>
            <a:r>
              <a:rPr lang="fr-FR" dirty="0"/>
              <a:t>En 2009 Neilson et ses collègues ont identifiés une prédisposition génétique correspondant à des mutations du gêne RANBP2 (Ran Binding </a:t>
            </a:r>
            <a:r>
              <a:rPr lang="fr-FR" dirty="0" err="1"/>
              <a:t>Protein</a:t>
            </a:r>
            <a:r>
              <a:rPr lang="fr-FR" dirty="0"/>
              <a:t> 2).</a:t>
            </a:r>
          </a:p>
          <a:p>
            <a:r>
              <a:rPr lang="fr-FR" dirty="0"/>
              <a:t>Appelé ANE1 ou IIAE3 (</a:t>
            </a:r>
            <a:r>
              <a:rPr lang="en-US" dirty="0">
                <a:effectLst/>
                <a:latin typeface="Times New Roman" panose="02020603050405020304" pitchFamily="18" charset="0"/>
              </a:rPr>
              <a:t>ANE1 or IIAE3 i.e. infection-induced acute encephalopathy-3 ).</a:t>
            </a:r>
          </a:p>
          <a:p>
            <a:r>
              <a:rPr lang="en-US" dirty="0">
                <a:effectLst/>
                <a:latin typeface="Times New Roman" panose="02020603050405020304" pitchFamily="18" charset="0"/>
              </a:rPr>
              <a:t>Il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s’agit</a:t>
            </a:r>
            <a:r>
              <a:rPr lang="en-US" dirty="0">
                <a:effectLst/>
                <a:latin typeface="Times New Roman" panose="02020603050405020304" pitchFamily="18" charset="0"/>
              </a:rPr>
              <a:t> de mutations à transmission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autosomique</a:t>
            </a:r>
            <a:r>
              <a:rPr lang="en-US" dirty="0">
                <a:effectLst/>
                <a:latin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dominante</a:t>
            </a:r>
            <a:r>
              <a:rPr lang="en-US" dirty="0">
                <a:effectLst/>
                <a:latin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mais</a:t>
            </a:r>
            <a:r>
              <a:rPr lang="en-US" dirty="0">
                <a:effectLst/>
                <a:latin typeface="Times New Roman" panose="02020603050405020304" pitchFamily="18" charset="0"/>
              </a:rPr>
              <a:t> à penetrance incomplete.</a:t>
            </a:r>
          </a:p>
          <a:p>
            <a:r>
              <a:rPr lang="en-US" dirty="0">
                <a:effectLst/>
                <a:latin typeface="Times New Roman" panose="02020603050405020304" pitchFamily="18" charset="0"/>
              </a:rPr>
              <a:t>Comme pour les forms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acquises</a:t>
            </a:r>
            <a:r>
              <a:rPr lang="en-US" dirty="0">
                <a:effectLst/>
                <a:latin typeface="Times New Roman" panose="02020603050405020304" pitchFamily="18" charset="0"/>
              </a:rPr>
              <a:t>, le trigger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est</a:t>
            </a:r>
            <a:r>
              <a:rPr lang="en-US" dirty="0">
                <a:effectLst/>
                <a:latin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infectieux</a:t>
            </a:r>
            <a:r>
              <a:rPr lang="en-US" dirty="0">
                <a:effectLst/>
                <a:latin typeface="Times New Roman" panose="02020603050405020304" pitchFamily="18" charset="0"/>
              </a:rPr>
              <a:t> et le plus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souvent</a:t>
            </a:r>
            <a:r>
              <a:rPr lang="en-US" dirty="0">
                <a:effectLst/>
                <a:latin typeface="Times New Roman" panose="02020603050405020304" pitchFamily="18" charset="0"/>
              </a:rPr>
              <a:t> viral.</a:t>
            </a:r>
          </a:p>
          <a:p>
            <a:endParaRPr lang="en-US" dirty="0">
              <a:effectLst/>
              <a:latin typeface="Times New Roman" panose="02020603050405020304" pitchFamily="18" charset="0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dirty="0"/>
              <a:t>Neilson et son équipe ont proposé des critères diagnostics qui plaideraient en faveur d’une encéphalopathie aigue nécrosante d’origine génétique versus sporadique.</a:t>
            </a:r>
          </a:p>
          <a:p>
            <a:endParaRPr lang="en-US" dirty="0">
              <a:effectLst/>
              <a:latin typeface="Times New Roman" panose="02020603050405020304" pitchFamily="18" charset="0"/>
            </a:endParaRP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8053C5-886A-503C-3060-9E5024323C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8472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  <a:latin typeface="Times New Roman" panose="02020603050405020304" pitchFamily="18" charset="0"/>
              </a:rPr>
              <a:t>RANBP2 a des roles multiples et complexes, les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principaux</a:t>
            </a:r>
            <a:r>
              <a:rPr lang="en-US" dirty="0">
                <a:effectLst/>
                <a:latin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étant</a:t>
            </a:r>
            <a:r>
              <a:rPr lang="en-US" dirty="0">
                <a:effectLst/>
                <a:latin typeface="Times New Roman" panose="02020603050405020304" pitchFamily="18" charset="0"/>
              </a:rPr>
              <a:t> le transport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nucléocytoplasmique</a:t>
            </a:r>
            <a:r>
              <a:rPr lang="en-US" dirty="0">
                <a:effectLst/>
                <a:latin typeface="Times New Roman" panose="02020603050405020304" pitchFamily="18" charset="0"/>
              </a:rPr>
              <a:t>, la regulation de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l’expression</a:t>
            </a:r>
            <a:r>
              <a:rPr lang="en-US" dirty="0">
                <a:effectLst/>
                <a:latin typeface="Times New Roman" panose="02020603050405020304" pitchFamily="18" charset="0"/>
              </a:rPr>
              <a:t> de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gêne</a:t>
            </a:r>
            <a:r>
              <a:rPr lang="en-US" dirty="0">
                <a:effectLst/>
                <a:latin typeface="Times New Roman" panose="02020603050405020304" pitchFamily="18" charset="0"/>
              </a:rPr>
              <a:t>, le bon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fonctionnement</a:t>
            </a:r>
            <a:r>
              <a:rPr lang="en-US" dirty="0">
                <a:effectLst/>
                <a:latin typeface="Times New Roman" panose="02020603050405020304" pitchFamily="18" charset="0"/>
              </a:rPr>
              <a:t> mitochondrial et dans la regulation de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l’immunité</a:t>
            </a:r>
            <a:r>
              <a:rPr lang="en-US" dirty="0">
                <a:effectLst/>
                <a:latin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</a:rPr>
              <a:t>innée</a:t>
            </a:r>
            <a:r>
              <a:rPr lang="en-US" dirty="0"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2189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Lésions bilatérales, symétriques.</a:t>
            </a:r>
          </a:p>
          <a:p>
            <a:r>
              <a:rPr lang="fr-FR" dirty="0"/>
              <a:t>Noyaux gris centraux: </a:t>
            </a:r>
            <a:r>
              <a:rPr lang="fr-FR" dirty="0" err="1"/>
              <a:t>thalami</a:t>
            </a:r>
            <a:r>
              <a:rPr lang="fr-FR" dirty="0"/>
              <a:t> (100%)&gt; tronc cérébral &gt; SB &gt; cervelet. +/- moelle</a:t>
            </a:r>
          </a:p>
          <a:p>
            <a:endParaRPr lang="fr-FR" dirty="0"/>
          </a:p>
          <a:p>
            <a:r>
              <a:rPr lang="fr-FR" dirty="0"/>
              <a:t>Modification dynamique:</a:t>
            </a:r>
          </a:p>
          <a:p>
            <a:r>
              <a:rPr lang="fr-FR" dirty="0"/>
              <a:t>Au début: œdème cytotoxique en restriction de diffusion.</a:t>
            </a:r>
          </a:p>
          <a:p>
            <a:r>
              <a:rPr lang="fr-FR" dirty="0"/>
              <a:t>Une prise de contraste peut être le premier signe alors que le reste des séquences est normal témoignant que la rupture de la barrière hématoencéphalique est la première étape.</a:t>
            </a:r>
          </a:p>
          <a:p>
            <a:r>
              <a:rPr lang="fr-FR" dirty="0"/>
              <a:t>Puis apparition de remaniements hémorragiques.</a:t>
            </a:r>
          </a:p>
          <a:p>
            <a:r>
              <a:rPr lang="fr-FR" dirty="0"/>
              <a:t>Les lésions peuvent régresser totalement ou partiellement, laisser place à des dépôts </a:t>
            </a:r>
            <a:r>
              <a:rPr lang="fr-FR" dirty="0" err="1"/>
              <a:t>hémosidériniques</a:t>
            </a:r>
            <a:r>
              <a:rPr lang="fr-FR" dirty="0"/>
              <a:t>, une atrophie ou des kystes.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Puis apparition de foyers hémorragiques.</a:t>
            </a:r>
          </a:p>
          <a:p>
            <a:endParaRPr lang="fr-FR" dirty="0"/>
          </a:p>
          <a:p>
            <a:r>
              <a:rPr lang="fr-FR" dirty="0"/>
              <a:t>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63317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cas</a:t>
            </a:r>
            <a:r>
              <a:rPr lang="en-US" dirty="0"/>
              <a:t> vu dans le service avec </a:t>
            </a:r>
            <a:r>
              <a:rPr lang="en-US" dirty="0" err="1"/>
              <a:t>atteinte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4654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B1234-C0FE-7ACE-839E-3975D95C5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1EAFA85-8D1E-304D-8CCE-106BD716B7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539B5F-4D1D-71E9-65B6-D40CE7D939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 signe assez caractéristique a été décrit sur la cartographie ADC: « </a:t>
            </a:r>
            <a:r>
              <a:rPr lang="fr-FR" dirty="0" err="1"/>
              <a:t>trilaminar</a:t>
            </a:r>
            <a:r>
              <a:rPr lang="fr-FR" dirty="0"/>
              <a:t> </a:t>
            </a:r>
            <a:r>
              <a:rPr lang="fr-FR" dirty="0" err="1"/>
              <a:t>sign</a:t>
            </a:r>
            <a:r>
              <a:rPr lang="fr-FR" dirty="0"/>
              <a:t> »:  succession d’un centre en hypersignal, puis d’une couche en restriction et enfin d’une couche la plus externe en hypersignal.</a:t>
            </a:r>
          </a:p>
          <a:p>
            <a:r>
              <a:rPr lang="fr-FR" dirty="0"/>
              <a:t>Centre: </a:t>
            </a:r>
            <a:r>
              <a:rPr lang="fr-FR" dirty="0" err="1"/>
              <a:t>hyperintense</a:t>
            </a:r>
            <a:r>
              <a:rPr lang="fr-FR" dirty="0"/>
              <a:t> car nécrose hémorragique</a:t>
            </a:r>
          </a:p>
          <a:p>
            <a:r>
              <a:rPr lang="fr-FR" dirty="0"/>
              <a:t>Anneau moyen: œdème cytotoxique</a:t>
            </a:r>
          </a:p>
          <a:p>
            <a:r>
              <a:rPr lang="fr-FR" dirty="0"/>
              <a:t>Anneau externe: œdème </a:t>
            </a:r>
            <a:r>
              <a:rPr lang="fr-FR" dirty="0" err="1"/>
              <a:t>vasogénique</a:t>
            </a:r>
            <a:endParaRPr lang="fr-FR" dirty="0"/>
          </a:p>
          <a:p>
            <a:r>
              <a:rPr lang="fr-FR" dirty="0"/>
              <a:t> 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17F961-0877-38C4-C75F-FFACE31705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4343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 cas d’un enfant de 2 ans avec trouble de la conscience et crise généralisée.</a:t>
            </a:r>
          </a:p>
          <a:p>
            <a:r>
              <a:rPr lang="fr-FR" dirty="0"/>
              <a:t>Prise de contraste marquée des deux thalamus alors que séquence de diffusion et T2 normaux.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4290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Séquellaire: atrophie </a:t>
            </a:r>
            <a:r>
              <a:rPr lang="fr-FR" dirty="0" err="1"/>
              <a:t>bithalamique</a:t>
            </a:r>
            <a:r>
              <a:rPr lang="fr-FR" dirty="0"/>
              <a:t> avec cavitation.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03988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Syndrome de Reye à une présentation clinique très proche de l’ENA avec un syndrome viral (grippal++ ou varicelle)  précédent l’atteinte neurologique sous forme de déficit ou de trouble de la conscience.</a:t>
            </a:r>
          </a:p>
          <a:p>
            <a:r>
              <a:rPr lang="fr-FR" dirty="0"/>
              <a:t>Historiquement rapporté secondairement à la prise d’aspirine mais ne serait pas obligatoire.</a:t>
            </a:r>
          </a:p>
          <a:p>
            <a:endParaRPr lang="fr-FR" dirty="0"/>
          </a:p>
          <a:p>
            <a:r>
              <a:rPr lang="fr-FR" dirty="0"/>
              <a:t>Encéphalite japonaise: substance noire + cortex, atteinte thalamique +/- asymétrique, tronc cérébral rare, contexte.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93816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09203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 conclusion je terminerai par la définition de l’encéphalopathie aigue nécrosante proposé par l’équipe de </a:t>
            </a:r>
            <a:r>
              <a:rPr lang="fr-FR" dirty="0" err="1"/>
              <a:t>Mizuguchi</a:t>
            </a:r>
            <a:r>
              <a:rPr lang="fr-FR" dirty="0"/>
              <a:t>.</a:t>
            </a:r>
          </a:p>
          <a:p>
            <a:endParaRPr lang="fr-FR" dirty="0"/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/>
              <a:t>Encéphalopathie aigue précédée par une infection de type virale avec fièvre. Détérioration neurologique rapide.</a:t>
            </a:r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/>
              <a:t>Augmentation des protéines dans le LCR sans </a:t>
            </a:r>
            <a:r>
              <a:rPr lang="fr-FR" sz="1200" dirty="0" err="1"/>
              <a:t>pléiocytose</a:t>
            </a:r>
            <a:r>
              <a:rPr lang="fr-FR" sz="1200" dirty="0"/>
              <a:t>.</a:t>
            </a:r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/>
              <a:t>A l’imagerie: atteinte symétrique, multifocale, touchant les deux </a:t>
            </a:r>
            <a:r>
              <a:rPr lang="fr-FR" sz="1200" dirty="0" err="1"/>
              <a:t>thalami</a:t>
            </a:r>
            <a:r>
              <a:rPr lang="fr-FR" sz="1200" dirty="0"/>
              <a:t>, la SB périventriculaire, la capsule interne, les putamens, le tronc cérébral, le cervelet et/ou la moelle sans autres localisations.</a:t>
            </a:r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/>
              <a:t>Augmentation de l'alanine aminotransférase dans le sang sans </a:t>
            </a:r>
            <a:r>
              <a:rPr lang="fr-FR" sz="1200" dirty="0" err="1"/>
              <a:t>hyperammoniémie</a:t>
            </a:r>
            <a:r>
              <a:rPr lang="fr-FR" sz="1200" dirty="0"/>
              <a:t>.</a:t>
            </a:r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/>
              <a:t>Exclusion des diagnostics différentiels. 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03316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3" name="Google Shape;80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Pleurs, vomissements et diarrhée profuse en pleine nuit.</a:t>
            </a:r>
          </a:p>
          <a:p>
            <a:r>
              <a:rPr lang="fr-FR" dirty="0"/>
              <a:t>Notion d’épisode brutale il y a 2 semaine traité par amoxicilline.</a:t>
            </a:r>
          </a:p>
          <a:p>
            <a:r>
              <a:rPr lang="fr-FR" dirty="0"/>
              <a:t>Aux urgences d’un hôpital périphérique malgré traitement symptomatique apparition de trouble de la conscience rapidement progressif à Glasgow 8.</a:t>
            </a:r>
          </a:p>
          <a:p>
            <a:r>
              <a:rPr lang="fr-FR" dirty="0"/>
              <a:t>Transfert aux urgences du CHU de Montpellier.</a:t>
            </a:r>
          </a:p>
          <a:p>
            <a:r>
              <a:rPr lang="fr-FR" dirty="0"/>
              <a:t>Apparition d’une crise généralisée.</a:t>
            </a:r>
          </a:p>
          <a:p>
            <a:r>
              <a:rPr lang="fr-FR" dirty="0"/>
              <a:t>Dégradation neurologique progressive jusqu’à Glasgow 4 avec admission en réanimation pédiatrique.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3275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Diffusion.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2088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T1 EG sans injection.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3569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T2 axial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8156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SWI.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7464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T1 EG après injection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2288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4335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45317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86653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37052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">
  <p:cSld name="titr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>
            <a:off x="685800" y="1277000"/>
            <a:ext cx="7772400" cy="14700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1367063" y="2897535"/>
            <a:ext cx="6400800" cy="136698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ft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3346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culty-disclosure">
  <p:cSld name="faculty-disclosur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ft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457200" y="1682750"/>
            <a:ext cx="8229600" cy="45005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5199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-concl">
  <p:cSld name="intro-concl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ft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body" idx="1"/>
          </p:nvPr>
        </p:nvSpPr>
        <p:spPr>
          <a:xfrm>
            <a:off x="457200" y="1682750"/>
            <a:ext cx="8229600" cy="45005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/>
              <a:defRPr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lphaLcPeriod"/>
              <a:defRPr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  <a:defRPr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  <a:defRPr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5211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semeiologie">
  <p:cSld name="8_semeiologi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 txBox="1">
            <a:spLocks noGrp="1"/>
          </p:cNvSpPr>
          <p:nvPr>
            <p:ph type="title"/>
          </p:nvPr>
        </p:nvSpPr>
        <p:spPr>
          <a:xfrm>
            <a:off x="457200" y="380361"/>
            <a:ext cx="7355840" cy="91375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ft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body" idx="1"/>
          </p:nvPr>
        </p:nvSpPr>
        <p:spPr>
          <a:xfrm>
            <a:off x="5872480" y="5502760"/>
            <a:ext cx="2814320" cy="1185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  <a:defRPr sz="1100" i="1"/>
            </a:lvl1pPr>
            <a:lvl2pPr marL="914400" lvl="1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 i="1"/>
            </a:lvl2pPr>
            <a:lvl3pPr marL="1371600" lvl="2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 i="1"/>
            </a:lvl3pPr>
            <a:lvl4pPr marL="1828800" lvl="3" indent="-295275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–"/>
              <a:defRPr sz="1050" i="1"/>
            </a:lvl4pPr>
            <a:lvl5pPr marL="2286000" lvl="4" indent="-295275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»"/>
              <a:defRPr sz="1050" i="1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body" idx="2"/>
          </p:nvPr>
        </p:nvSpPr>
        <p:spPr>
          <a:xfrm>
            <a:off x="457200" y="1402080"/>
            <a:ext cx="5253096" cy="528652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AutoNum type="arabicPeriod"/>
              <a:defRPr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lphaLcPeriod"/>
              <a:defRPr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  <a:defRPr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  <a:defRPr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5527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5342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771428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957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79731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582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615259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30516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58852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6587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g"/><Relationship Id="rId11" Type="http://schemas.openxmlformats.org/officeDocument/2006/relationships/image" Target="../media/image31.jpg"/><Relationship Id="rId5" Type="http://schemas.openxmlformats.org/officeDocument/2006/relationships/image" Target="../media/image27.jpg"/><Relationship Id="rId10" Type="http://schemas.openxmlformats.org/officeDocument/2006/relationships/image" Target="../media/image30.jpg"/><Relationship Id="rId4" Type="http://schemas.openxmlformats.org/officeDocument/2006/relationships/image" Target="../media/image26.jpg"/><Relationship Id="rId9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Relationship Id="rId9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3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40.png"/><Relationship Id="rId4" Type="http://schemas.openxmlformats.org/officeDocument/2006/relationships/image" Target="../media/image3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13" Type="http://schemas.openxmlformats.org/officeDocument/2006/relationships/image" Target="../media/image55.jpg"/><Relationship Id="rId18" Type="http://schemas.openxmlformats.org/officeDocument/2006/relationships/image" Target="../media/image60.jpg"/><Relationship Id="rId3" Type="http://schemas.openxmlformats.org/officeDocument/2006/relationships/image" Target="../media/image45.jpg"/><Relationship Id="rId7" Type="http://schemas.openxmlformats.org/officeDocument/2006/relationships/image" Target="../media/image49.jpg"/><Relationship Id="rId12" Type="http://schemas.openxmlformats.org/officeDocument/2006/relationships/image" Target="../media/image54.jpg"/><Relationship Id="rId17" Type="http://schemas.openxmlformats.org/officeDocument/2006/relationships/image" Target="../media/image59.jp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58.jpg"/><Relationship Id="rId20" Type="http://schemas.openxmlformats.org/officeDocument/2006/relationships/image" Target="../media/image34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8.jpg"/><Relationship Id="rId11" Type="http://schemas.openxmlformats.org/officeDocument/2006/relationships/image" Target="../media/image53.jpg"/><Relationship Id="rId5" Type="http://schemas.openxmlformats.org/officeDocument/2006/relationships/image" Target="../media/image47.jpg"/><Relationship Id="rId15" Type="http://schemas.openxmlformats.org/officeDocument/2006/relationships/image" Target="../media/image57.jpg"/><Relationship Id="rId10" Type="http://schemas.openxmlformats.org/officeDocument/2006/relationships/image" Target="../media/image52.jpg"/><Relationship Id="rId19" Type="http://schemas.openxmlformats.org/officeDocument/2006/relationships/image" Target="../media/image33.png"/><Relationship Id="rId4" Type="http://schemas.openxmlformats.org/officeDocument/2006/relationships/image" Target="../media/image46.jpg"/><Relationship Id="rId9" Type="http://schemas.openxmlformats.org/officeDocument/2006/relationships/image" Target="../media/image51.jpg"/><Relationship Id="rId14" Type="http://schemas.openxmlformats.org/officeDocument/2006/relationships/image" Target="../media/image5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5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.sv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.sv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.sv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g"/><Relationship Id="rId11" Type="http://schemas.openxmlformats.org/officeDocument/2006/relationships/image" Target="../media/image8.svg"/><Relationship Id="rId5" Type="http://schemas.openxmlformats.org/officeDocument/2006/relationships/image" Target="../media/image19.jpg"/><Relationship Id="rId10" Type="http://schemas.openxmlformats.org/officeDocument/2006/relationships/image" Target="../media/image7.pn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6D9477-1804-74F4-6C6F-293261E94B61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6" name="Google Shape;446;p59"/>
          <p:cNvSpPr txBox="1">
            <a:spLocks noGrp="1"/>
          </p:cNvSpPr>
          <p:nvPr>
            <p:ph type="ctrTitle"/>
          </p:nvPr>
        </p:nvSpPr>
        <p:spPr>
          <a:xfrm>
            <a:off x="685800" y="1959000"/>
            <a:ext cx="7772400" cy="1470000"/>
          </a:xfrm>
          <a:prstGeom prst="rect">
            <a:avLst/>
          </a:prstGeom>
          <a:ln w="57150">
            <a:solidFill>
              <a:srgbClr val="00B0F0"/>
            </a:solidFill>
            <a:headEnd type="none" w="sm" len="sm"/>
            <a:tailEnd type="none" w="sm" len="sm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fr-FR" dirty="0"/>
              <a:t>Ateliers de neuroradiologie Nice 28-29 mai 2026</a:t>
            </a:r>
            <a:endParaRPr dirty="0"/>
          </a:p>
        </p:txBody>
      </p:sp>
      <p:sp>
        <p:nvSpPr>
          <p:cNvPr id="447" name="Google Shape;447;p59"/>
          <p:cNvSpPr txBox="1">
            <a:spLocks noGrp="1"/>
          </p:cNvSpPr>
          <p:nvPr>
            <p:ph type="subTitle" idx="1"/>
          </p:nvPr>
        </p:nvSpPr>
        <p:spPr>
          <a:xfrm>
            <a:off x="1383457" y="4175674"/>
            <a:ext cx="6292169" cy="94773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fr-FR" sz="2000" b="1" dirty="0">
                <a:solidFill>
                  <a:schemeClr val="tx1"/>
                </a:solidFill>
              </a:rPr>
              <a:t>Dr Arnaud Dzierwa</a:t>
            </a:r>
            <a:endParaRPr dirty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fr-FR" sz="1400" dirty="0">
                <a:solidFill>
                  <a:schemeClr val="tx1"/>
                </a:solidFill>
              </a:rPr>
              <a:t>Service de Neuroradiologie, CHRU de Montpellier</a:t>
            </a:r>
            <a:endParaRPr sz="1400" dirty="0">
              <a:solidFill>
                <a:schemeClr val="tx1"/>
              </a:solidFill>
            </a:endParaRPr>
          </a:p>
        </p:txBody>
      </p:sp>
      <p:pic>
        <p:nvPicPr>
          <p:cNvPr id="2" name="Google Shape;40;p3">
            <a:extLst>
              <a:ext uri="{FF2B5EF4-FFF2-40B4-BE49-F238E27FC236}">
                <a16:creationId xmlns:a16="http://schemas.microsoft.com/office/drawing/2014/main" id="{49EE19D3-53A7-E806-553C-67CA09D9004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46" y="39744"/>
            <a:ext cx="1053773" cy="754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36;p3" descr="image001.png">
            <a:extLst>
              <a:ext uri="{FF2B5EF4-FFF2-40B4-BE49-F238E27FC236}">
                <a16:creationId xmlns:a16="http://schemas.microsoft.com/office/drawing/2014/main" id="{1D4AF58D-109A-A5B2-B3BD-85D6CB30BB3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98236" y="60138"/>
            <a:ext cx="689024" cy="71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9;p3" descr="chu.jpg">
            <a:extLst>
              <a:ext uri="{FF2B5EF4-FFF2-40B4-BE49-F238E27FC236}">
                <a16:creationId xmlns:a16="http://schemas.microsoft.com/office/drawing/2014/main" id="{E2F42926-CBB7-C17B-A098-08EDB3CC426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3566" t="6737" r="3170" b="4844"/>
          <a:stretch/>
        </p:blipFill>
        <p:spPr>
          <a:xfrm>
            <a:off x="2770077" y="122566"/>
            <a:ext cx="1211379" cy="588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8;p3" descr="LOGO_original_CMJN.jpg">
            <a:extLst>
              <a:ext uri="{FF2B5EF4-FFF2-40B4-BE49-F238E27FC236}">
                <a16:creationId xmlns:a16="http://schemas.microsoft.com/office/drawing/2014/main" id="{DFD00951-7D07-7E1B-CA8F-79B5C61D2D9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61032" y="57617"/>
            <a:ext cx="715863" cy="715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7;p3" descr="Medecine_logo_2015.jpg">
            <a:extLst>
              <a:ext uri="{FF2B5EF4-FFF2-40B4-BE49-F238E27FC236}">
                <a16:creationId xmlns:a16="http://schemas.microsoft.com/office/drawing/2014/main" id="{D0E00EEC-8B49-7AFC-2E20-5D5B217886D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39764" y="47238"/>
            <a:ext cx="1406757" cy="70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1;p3">
            <a:extLst>
              <a:ext uri="{FF2B5EF4-FFF2-40B4-BE49-F238E27FC236}">
                <a16:creationId xmlns:a16="http://schemas.microsoft.com/office/drawing/2014/main" id="{FAE24109-E4CC-17F4-7C10-875CDF62C92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675626" y="39441"/>
            <a:ext cx="1053773" cy="752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EFC05E-D8FE-60CE-FA92-56FBEFD5A6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Une image contenant noir et blanc, monochrome, art&#10;&#10;Le contenu généré par l’IA peut être incorrect.">
            <a:extLst>
              <a:ext uri="{FF2B5EF4-FFF2-40B4-BE49-F238E27FC236}">
                <a16:creationId xmlns:a16="http://schemas.microsoft.com/office/drawing/2014/main" id="{51E1877D-3BB5-2C4B-E438-5398B91A6D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276" t="27600" r="18669" b="19534"/>
          <a:stretch/>
        </p:blipFill>
        <p:spPr>
          <a:xfrm>
            <a:off x="211392" y="1138241"/>
            <a:ext cx="1832907" cy="2480400"/>
          </a:xfrm>
          <a:prstGeom prst="rect">
            <a:avLst/>
          </a:prstGeom>
        </p:spPr>
      </p:pic>
      <p:pic>
        <p:nvPicPr>
          <p:cNvPr id="6" name="Image 5" descr="Une image contenant monochrome, noir et blanc, cercle, noir&#10;&#10;Le contenu généré par l’IA peut être incorrect.">
            <a:extLst>
              <a:ext uri="{FF2B5EF4-FFF2-40B4-BE49-F238E27FC236}">
                <a16:creationId xmlns:a16="http://schemas.microsoft.com/office/drawing/2014/main" id="{16718884-8552-F130-91D0-EAFA65C6D2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94" t="27919" r="17276" b="17728"/>
          <a:stretch/>
        </p:blipFill>
        <p:spPr>
          <a:xfrm>
            <a:off x="125864" y="3903300"/>
            <a:ext cx="1918435" cy="2480400"/>
          </a:xfrm>
          <a:prstGeom prst="rect">
            <a:avLst/>
          </a:prstGeom>
        </p:spPr>
      </p:pic>
      <p:pic>
        <p:nvPicPr>
          <p:cNvPr id="14" name="Image 13" descr="Une image contenant cercle, noir et blanc, coup-de-poing américain, art&#10;&#10;Le contenu généré par l’IA peut être incorrect.">
            <a:extLst>
              <a:ext uri="{FF2B5EF4-FFF2-40B4-BE49-F238E27FC236}">
                <a16:creationId xmlns:a16="http://schemas.microsoft.com/office/drawing/2014/main" id="{C5E29C12-FEA6-74A8-9D1C-2FD4242507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545" t="28551" r="17236" b="20281"/>
          <a:stretch/>
        </p:blipFill>
        <p:spPr>
          <a:xfrm>
            <a:off x="6941715" y="1101988"/>
            <a:ext cx="2075994" cy="2480400"/>
          </a:xfrm>
          <a:prstGeom prst="rect">
            <a:avLst/>
          </a:prstGeom>
        </p:spPr>
      </p:pic>
      <p:pic>
        <p:nvPicPr>
          <p:cNvPr id="16" name="Image 15" descr="Une image contenant cercle&#10;&#10;Le contenu généré par l’IA peut être incorrect.">
            <a:extLst>
              <a:ext uri="{FF2B5EF4-FFF2-40B4-BE49-F238E27FC236}">
                <a16:creationId xmlns:a16="http://schemas.microsoft.com/office/drawing/2014/main" id="{0F25CEDC-0B54-D472-8910-D2B8D82DBCA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846" t="26858" r="15934" b="18577"/>
          <a:stretch/>
        </p:blipFill>
        <p:spPr>
          <a:xfrm>
            <a:off x="7006338" y="3873137"/>
            <a:ext cx="1946748" cy="2480400"/>
          </a:xfrm>
          <a:prstGeom prst="rect">
            <a:avLst/>
          </a:prstGeom>
        </p:spPr>
      </p:pic>
      <p:pic>
        <p:nvPicPr>
          <p:cNvPr id="17" name="Image 16" descr="Une image contenant Imagerie médicale, radiologie, médical, noir et blanc&#10;&#10;Le contenu généré par l’IA peut être incorrect.">
            <a:extLst>
              <a:ext uri="{FF2B5EF4-FFF2-40B4-BE49-F238E27FC236}">
                <a16:creationId xmlns:a16="http://schemas.microsoft.com/office/drawing/2014/main" id="{686AA7EE-7DAF-5FF3-AC0D-615EBAFC155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583" t="9605" r="14237" b="7479"/>
          <a:stretch/>
        </p:blipFill>
        <p:spPr>
          <a:xfrm>
            <a:off x="4818799" y="1138241"/>
            <a:ext cx="1862571" cy="2480400"/>
          </a:xfrm>
          <a:prstGeom prst="rect">
            <a:avLst/>
          </a:prstGeom>
        </p:spPr>
      </p:pic>
      <p:pic>
        <p:nvPicPr>
          <p:cNvPr id="18" name="Image 17" descr="Une image contenant cercle, monochrome&#10;&#10;Le contenu généré par l’IA peut être incorrect.">
            <a:extLst>
              <a:ext uri="{FF2B5EF4-FFF2-40B4-BE49-F238E27FC236}">
                <a16:creationId xmlns:a16="http://schemas.microsoft.com/office/drawing/2014/main" id="{C966884A-EC6A-8779-6E9E-B0035240774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1305" r="4117"/>
          <a:stretch/>
        </p:blipFill>
        <p:spPr>
          <a:xfrm>
            <a:off x="4451045" y="3923261"/>
            <a:ext cx="2345472" cy="24804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0948531-5796-B883-B4AD-D3CF62FE50B6}"/>
              </a:ext>
            </a:extLst>
          </p:cNvPr>
          <p:cNvSpPr/>
          <p:nvPr/>
        </p:nvSpPr>
        <p:spPr>
          <a:xfrm>
            <a:off x="-12702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099233-4246-2A64-9472-EBFEB5EA9C3E}"/>
              </a:ext>
            </a:extLst>
          </p:cNvPr>
          <p:cNvSpPr/>
          <p:nvPr/>
        </p:nvSpPr>
        <p:spPr>
          <a:xfrm>
            <a:off x="-25404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5308190D-3CBC-83E0-4568-FA3E5762A5DC}"/>
              </a:ext>
            </a:extLst>
          </p:cNvPr>
          <p:cNvSpPr/>
          <p:nvPr/>
        </p:nvSpPr>
        <p:spPr>
          <a:xfrm rot="5400000">
            <a:off x="1142746" y="26665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F29904-C869-758F-8232-5944C0064B57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 descr="Médical avec un remplissage uni">
            <a:extLst>
              <a:ext uri="{FF2B5EF4-FFF2-40B4-BE49-F238E27FC236}">
                <a16:creationId xmlns:a16="http://schemas.microsoft.com/office/drawing/2014/main" id="{919F2CC8-5B13-CD56-7F52-81EBCD9710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95488" y="-41306"/>
            <a:ext cx="914400" cy="914400"/>
          </a:xfrm>
          <a:prstGeom prst="rect">
            <a:avLst/>
          </a:prstGeom>
        </p:spPr>
      </p:pic>
      <p:sp>
        <p:nvSpPr>
          <p:cNvPr id="12" name="Google Shape;489;p64">
            <a:extLst>
              <a:ext uri="{FF2B5EF4-FFF2-40B4-BE49-F238E27FC236}">
                <a16:creationId xmlns:a16="http://schemas.microsoft.com/office/drawing/2014/main" id="{FE85E01B-4380-6B25-8A7B-296DBF65A55F}"/>
              </a:ext>
            </a:extLst>
          </p:cNvPr>
          <p:cNvSpPr txBox="1">
            <a:spLocks/>
          </p:cNvSpPr>
          <p:nvPr/>
        </p:nvSpPr>
        <p:spPr>
          <a:xfrm>
            <a:off x="1975105" y="84576"/>
            <a:ext cx="5839967" cy="662636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l"/>
            <a:r>
              <a:rPr lang="fr-FR" sz="2800" b="1" dirty="0">
                <a:solidFill>
                  <a:schemeClr val="bg1"/>
                </a:solidFill>
              </a:rPr>
              <a:t>                    CAS CLINIQUE</a:t>
            </a:r>
          </a:p>
        </p:txBody>
      </p:sp>
      <p:pic>
        <p:nvPicPr>
          <p:cNvPr id="15" name="Image 14" descr="Une image contenant art, Photographie de nature morte, noir et blanc, cercle&#10;&#10;Le contenu généré par l’IA peut être incorrect.">
            <a:extLst>
              <a:ext uri="{FF2B5EF4-FFF2-40B4-BE49-F238E27FC236}">
                <a16:creationId xmlns:a16="http://schemas.microsoft.com/office/drawing/2014/main" id="{F97AA766-4E04-1FC7-B06D-2797AD861C2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1200" t="10896" r="21954" b="11289"/>
          <a:stretch/>
        </p:blipFill>
        <p:spPr>
          <a:xfrm>
            <a:off x="2304644" y="1138241"/>
            <a:ext cx="1811962" cy="24804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A98C071-1221-4A24-A35A-1D24E157E12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9244" t="13389" r="21547" b="7356"/>
          <a:stretch/>
        </p:blipFill>
        <p:spPr>
          <a:xfrm>
            <a:off x="2228086" y="3903300"/>
            <a:ext cx="1888520" cy="252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27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AFB66FD-52DE-57C7-56AF-13449EA311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98704" y="1488458"/>
            <a:ext cx="5602224" cy="4555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00B0F0"/>
                </a:solidFill>
              </a:rPr>
              <a:t>Bilan biologique et autres examens complémentaires:</a:t>
            </a:r>
          </a:p>
          <a:p>
            <a:pPr>
              <a:lnSpc>
                <a:spcPct val="100000"/>
              </a:lnSpc>
            </a:pPr>
            <a:endParaRPr lang="fr-FR" sz="2000" u="sng" dirty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2000" dirty="0"/>
              <a:t>- Evolution vers une hépatite fulminante.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- Acidose lactique.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- Pas d’</a:t>
            </a:r>
            <a:r>
              <a:rPr lang="fr-FR" sz="2000" dirty="0" err="1"/>
              <a:t>hyperamoniémie</a:t>
            </a:r>
            <a:r>
              <a:rPr lang="fr-F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- Pas de  </a:t>
            </a:r>
            <a:r>
              <a:rPr lang="fr-FR" sz="2000" dirty="0" err="1"/>
              <a:t>pléiocytose</a:t>
            </a:r>
            <a:r>
              <a:rPr lang="fr-FR" sz="2000" dirty="0"/>
              <a:t> à la PL.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- Bilan infectieux négatif.</a:t>
            </a:r>
          </a:p>
          <a:p>
            <a:pPr>
              <a:lnSpc>
                <a:spcPct val="150000"/>
              </a:lnSpc>
            </a:pPr>
            <a:r>
              <a:rPr lang="fr-FR" sz="2000" dirty="0"/>
              <a:t>- Toxique négatif.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EF89B1-D4FA-54EC-0F77-17DAED846A6B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Google Shape;489;p64">
            <a:extLst>
              <a:ext uri="{FF2B5EF4-FFF2-40B4-BE49-F238E27FC236}">
                <a16:creationId xmlns:a16="http://schemas.microsoft.com/office/drawing/2014/main" id="{B2622BF2-F917-7D9A-C518-6F97B59EFF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064" y="66449"/>
            <a:ext cx="7357872" cy="70072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FR" sz="2800" b="1" dirty="0">
                <a:solidFill>
                  <a:schemeClr val="bg1"/>
                </a:solidFill>
              </a:rPr>
              <a:t>CAS CLINIQUE</a:t>
            </a:r>
            <a:endParaRPr sz="28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46B80E-4EF4-0C83-9838-3DA7D29EFEAE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D68893-9149-DF12-21C0-30D7D9E01B7F}"/>
              </a:ext>
            </a:extLst>
          </p:cNvPr>
          <p:cNvSpPr/>
          <p:nvPr/>
        </p:nvSpPr>
        <p:spPr>
          <a:xfrm>
            <a:off x="7949184" y="-6559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A78979-575D-6A3B-4117-729FC7F866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32" t="14248" r="12353" b="5815"/>
          <a:stretch/>
        </p:blipFill>
        <p:spPr>
          <a:xfrm>
            <a:off x="6144767" y="1708247"/>
            <a:ext cx="2560321" cy="3441506"/>
          </a:xfrm>
          <a:prstGeom prst="rect">
            <a:avLst/>
          </a:prstGeom>
        </p:spPr>
      </p:pic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EB0A89DF-2A4C-0DEA-933A-6C27B29F0D52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 descr="Médical avec un remplissage uni">
            <a:extLst>
              <a:ext uri="{FF2B5EF4-FFF2-40B4-BE49-F238E27FC236}">
                <a16:creationId xmlns:a16="http://schemas.microsoft.com/office/drawing/2014/main" id="{777396A0-622E-D449-AEFE-D73719136C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95488" y="-413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90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1C2B19-424D-6FE1-8622-1D71066C3AF3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Google Shape;489;p64">
            <a:extLst>
              <a:ext uri="{FF2B5EF4-FFF2-40B4-BE49-F238E27FC236}">
                <a16:creationId xmlns:a16="http://schemas.microsoft.com/office/drawing/2014/main" id="{4EE8CA2E-0C04-9C73-B19D-E7CA27939403}"/>
              </a:ext>
            </a:extLst>
          </p:cNvPr>
          <p:cNvSpPr txBox="1">
            <a:spLocks/>
          </p:cNvSpPr>
          <p:nvPr/>
        </p:nvSpPr>
        <p:spPr>
          <a:xfrm>
            <a:off x="893064" y="66449"/>
            <a:ext cx="7357872" cy="70072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CAS CLINIQUE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005E29C3-7CC6-4123-1D8A-19E872639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90142"/>
            <a:ext cx="8229600" cy="450056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fr-FR" sz="2400" dirty="0">
                <a:solidFill>
                  <a:srgbClr val="00B0F0"/>
                </a:solidFill>
              </a:rPr>
              <a:t>Quelles étiologies évoquez-vous:</a:t>
            </a:r>
          </a:p>
          <a:p>
            <a:pPr>
              <a:lnSpc>
                <a:spcPct val="200000"/>
              </a:lnSpc>
            </a:pPr>
            <a:r>
              <a:rPr lang="fr-FR" sz="2400" dirty="0"/>
              <a:t>A: </a:t>
            </a:r>
            <a:r>
              <a:rPr lang="fr-FR" sz="2400" dirty="0" err="1"/>
              <a:t>Cytopathie</a:t>
            </a:r>
            <a:r>
              <a:rPr lang="fr-FR" sz="2400" dirty="0"/>
              <a:t> mitochondriale (Syndrome de Leigh)</a:t>
            </a:r>
          </a:p>
          <a:p>
            <a:pPr>
              <a:lnSpc>
                <a:spcPct val="200000"/>
              </a:lnSpc>
            </a:pPr>
            <a:r>
              <a:rPr lang="fr-FR" sz="2400" dirty="0"/>
              <a:t>B: Encéphalopathie aigue nécrosante</a:t>
            </a:r>
          </a:p>
          <a:p>
            <a:pPr>
              <a:lnSpc>
                <a:spcPct val="200000"/>
              </a:lnSpc>
            </a:pPr>
            <a:r>
              <a:rPr lang="fr-FR" sz="2400" dirty="0"/>
              <a:t>C: Syndrome de Reye</a:t>
            </a:r>
          </a:p>
          <a:p>
            <a:pPr>
              <a:lnSpc>
                <a:spcPct val="200000"/>
              </a:lnSpc>
            </a:pPr>
            <a:r>
              <a:rPr lang="fr-FR" sz="2400" dirty="0"/>
              <a:t>D: ADEM</a:t>
            </a:r>
          </a:p>
          <a:p>
            <a:pPr>
              <a:lnSpc>
                <a:spcPct val="200000"/>
              </a:lnSpc>
            </a:pPr>
            <a:r>
              <a:rPr lang="fr-FR" sz="2400" dirty="0"/>
              <a:t>E: Syndrome de Gayet Wernicke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60108A-188C-DBB0-A37D-020D1696E5A7}"/>
              </a:ext>
            </a:extLst>
          </p:cNvPr>
          <p:cNvSpPr/>
          <p:nvPr/>
        </p:nvSpPr>
        <p:spPr>
          <a:xfrm>
            <a:off x="0" y="0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F532B9-623A-48FA-7E7C-E560F9CB4E2D}"/>
              </a:ext>
            </a:extLst>
          </p:cNvPr>
          <p:cNvSpPr/>
          <p:nvPr/>
        </p:nvSpPr>
        <p:spPr>
          <a:xfrm>
            <a:off x="7940040" y="-12048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69C1CA76-C789-7781-2518-F2DD3EFE1CBA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Graphique 6" descr="Médical avec un remplissage uni">
            <a:extLst>
              <a:ext uri="{FF2B5EF4-FFF2-40B4-BE49-F238E27FC236}">
                <a16:creationId xmlns:a16="http://schemas.microsoft.com/office/drawing/2014/main" id="{15E69C4A-35AF-A903-E1B2-748695424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5488" y="-413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7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48BB6-8409-ECDC-D9BF-4CE42157A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7A2F107-B6F9-4BC3-383C-FBEF414167EF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Google Shape;489;p64">
            <a:extLst>
              <a:ext uri="{FF2B5EF4-FFF2-40B4-BE49-F238E27FC236}">
                <a16:creationId xmlns:a16="http://schemas.microsoft.com/office/drawing/2014/main" id="{42FD8C54-E80E-4AE2-F6D5-25C98B297106}"/>
              </a:ext>
            </a:extLst>
          </p:cNvPr>
          <p:cNvSpPr txBox="1">
            <a:spLocks/>
          </p:cNvSpPr>
          <p:nvPr/>
        </p:nvSpPr>
        <p:spPr>
          <a:xfrm>
            <a:off x="893064" y="66449"/>
            <a:ext cx="7357872" cy="70072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CAS CLINIQUE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F00D4275-40E4-5A7C-874E-8699C4C83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90142"/>
            <a:ext cx="8229600" cy="450056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fr-FR" sz="2400" dirty="0">
                <a:solidFill>
                  <a:srgbClr val="00B0F0"/>
                </a:solidFill>
              </a:rPr>
              <a:t>Quelle étiologie apparait comme la plus probable :</a:t>
            </a:r>
          </a:p>
          <a:p>
            <a:pPr>
              <a:lnSpc>
                <a:spcPct val="200000"/>
              </a:lnSpc>
            </a:pPr>
            <a:r>
              <a:rPr lang="fr-FR" sz="2400" dirty="0">
                <a:solidFill>
                  <a:srgbClr val="FF0000"/>
                </a:solidFill>
              </a:rPr>
              <a:t>A: </a:t>
            </a:r>
            <a:r>
              <a:rPr lang="fr-FR" sz="2400" dirty="0" err="1">
                <a:solidFill>
                  <a:srgbClr val="FF0000"/>
                </a:solidFill>
              </a:rPr>
              <a:t>Cytopathie</a:t>
            </a:r>
            <a:r>
              <a:rPr lang="fr-FR" sz="2400" dirty="0">
                <a:solidFill>
                  <a:srgbClr val="FF0000"/>
                </a:solidFill>
              </a:rPr>
              <a:t> mitochondriale (Syndrome de Leigh)</a:t>
            </a:r>
          </a:p>
          <a:p>
            <a:pPr>
              <a:lnSpc>
                <a:spcPct val="200000"/>
              </a:lnSpc>
            </a:pPr>
            <a:r>
              <a:rPr lang="fr-FR" sz="2400" dirty="0">
                <a:solidFill>
                  <a:srgbClr val="00B050"/>
                </a:solidFill>
              </a:rPr>
              <a:t>B: Encéphalopathie aigue nécrosante</a:t>
            </a:r>
          </a:p>
          <a:p>
            <a:pPr>
              <a:lnSpc>
                <a:spcPct val="200000"/>
              </a:lnSpc>
            </a:pPr>
            <a:r>
              <a:rPr lang="fr-FR" sz="2400" dirty="0">
                <a:solidFill>
                  <a:srgbClr val="FF0000"/>
                </a:solidFill>
              </a:rPr>
              <a:t>C: Syndrome de Reye</a:t>
            </a:r>
          </a:p>
          <a:p>
            <a:pPr>
              <a:lnSpc>
                <a:spcPct val="200000"/>
              </a:lnSpc>
            </a:pPr>
            <a:r>
              <a:rPr lang="fr-FR" sz="2400" dirty="0">
                <a:solidFill>
                  <a:srgbClr val="FF0000"/>
                </a:solidFill>
              </a:rPr>
              <a:t>D: ADEM</a:t>
            </a:r>
          </a:p>
          <a:p>
            <a:pPr>
              <a:lnSpc>
                <a:spcPct val="200000"/>
              </a:lnSpc>
            </a:pPr>
            <a:r>
              <a:rPr lang="fr-FR" sz="2400" dirty="0">
                <a:solidFill>
                  <a:srgbClr val="FF0000"/>
                </a:solidFill>
              </a:rPr>
              <a:t>E: Syndrome de Gayet Wernicke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BEF5BB-F567-D5FE-9417-A8E60690E552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15FBE9-1CB1-C35F-FC0F-9CFE836CC1F5}"/>
              </a:ext>
            </a:extLst>
          </p:cNvPr>
          <p:cNvSpPr/>
          <p:nvPr/>
        </p:nvSpPr>
        <p:spPr>
          <a:xfrm>
            <a:off x="7949184" y="-2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FED3226B-C81A-BE04-1980-299549603769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Graphique 6" descr="Médical avec un remplissage uni">
            <a:extLst>
              <a:ext uri="{FF2B5EF4-FFF2-40B4-BE49-F238E27FC236}">
                <a16:creationId xmlns:a16="http://schemas.microsoft.com/office/drawing/2014/main" id="{8380687F-F482-CD67-C00C-A9E89F9D0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5488" y="-413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11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726473-D13C-4721-981E-C05CEB5CC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42350"/>
            <a:ext cx="8229600" cy="1143000"/>
          </a:xfrm>
          <a:ln w="57150">
            <a:solidFill>
              <a:srgbClr val="00B0F0"/>
            </a:solidFill>
          </a:ln>
        </p:spPr>
        <p:txBody>
          <a:bodyPr/>
          <a:lstStyle/>
          <a:p>
            <a:r>
              <a:rPr lang="fr-FR" dirty="0"/>
              <a:t>Encéphalite aigue nécrosante</a:t>
            </a:r>
          </a:p>
        </p:txBody>
      </p:sp>
    </p:spTree>
    <p:extLst>
      <p:ext uri="{BB962C8B-B14F-4D97-AF65-F5344CB8AC3E}">
        <p14:creationId xmlns:p14="http://schemas.microsoft.com/office/powerpoint/2010/main" val="3958524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70"/>
          <p:cNvSpPr txBox="1">
            <a:spLocks noGrp="1"/>
          </p:cNvSpPr>
          <p:nvPr>
            <p:ph type="body" idx="1"/>
          </p:nvPr>
        </p:nvSpPr>
        <p:spPr>
          <a:xfrm>
            <a:off x="298704" y="1438910"/>
            <a:ext cx="5541264" cy="455955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2032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dirty="0"/>
              <a:t>- Enfant +++, adulte jeune</a:t>
            </a:r>
          </a:p>
          <a:p>
            <a:pPr marL="203200" indent="0">
              <a:lnSpc>
                <a:spcPct val="150000"/>
              </a:lnSpc>
              <a:spcBef>
                <a:spcPts val="0"/>
              </a:spcBef>
              <a:buNone/>
            </a:pPr>
            <a:endParaRPr lang="fr-FR" sz="2000" dirty="0"/>
          </a:p>
          <a:p>
            <a:pPr marL="2032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dirty="0"/>
              <a:t>- Phase </a:t>
            </a:r>
            <a:r>
              <a:rPr lang="fr-FR" sz="2000" dirty="0" err="1"/>
              <a:t>prodromale</a:t>
            </a:r>
            <a:r>
              <a:rPr lang="fr-FR" sz="2000" dirty="0"/>
              <a:t> virale aspécifique antérieure.</a:t>
            </a:r>
          </a:p>
          <a:p>
            <a:pPr marL="203200" indent="0">
              <a:lnSpc>
                <a:spcPct val="150000"/>
              </a:lnSpc>
              <a:spcBef>
                <a:spcPts val="0"/>
              </a:spcBef>
              <a:buNone/>
            </a:pPr>
            <a:endParaRPr lang="fr-FR" sz="2000" dirty="0"/>
          </a:p>
          <a:p>
            <a:pPr marL="2032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2000" dirty="0"/>
              <a:t>- Puis trouble de la conscience/ déficit focaux, défaillance multiviscérale.</a:t>
            </a:r>
          </a:p>
          <a:p>
            <a:pPr marL="51435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fr-FR" sz="2000" dirty="0"/>
          </a:p>
          <a:p>
            <a:pPr marL="51435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FR" sz="2000" dirty="0"/>
              <a:t>- Acquis vs congénital</a:t>
            </a:r>
          </a:p>
          <a:p>
            <a:pPr marL="51435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fr-FR" sz="2000" dirty="0"/>
          </a:p>
          <a:p>
            <a:pPr marL="51435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FR" sz="2000" dirty="0"/>
              <a:t>- Mauvais pronostic: 30% de mortalité, 90% de séquelle.</a:t>
            </a:r>
            <a:endParaRPr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C3B3CF-C27B-6AC3-F138-56CBE34F343E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Google Shape;489;p64">
            <a:extLst>
              <a:ext uri="{FF2B5EF4-FFF2-40B4-BE49-F238E27FC236}">
                <a16:creationId xmlns:a16="http://schemas.microsoft.com/office/drawing/2014/main" id="{0CCA3390-405F-2231-D84F-EE9FC182C7EC}"/>
              </a:ext>
            </a:extLst>
          </p:cNvPr>
          <p:cNvSpPr txBox="1">
            <a:spLocks/>
          </p:cNvSpPr>
          <p:nvPr/>
        </p:nvSpPr>
        <p:spPr>
          <a:xfrm>
            <a:off x="1194816" y="66448"/>
            <a:ext cx="6736080" cy="750856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55219B-DA17-825C-40AE-D54EC88FBBB4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157AC9-F7AD-36E8-58DB-5812BD4C4172}"/>
              </a:ext>
            </a:extLst>
          </p:cNvPr>
          <p:cNvSpPr/>
          <p:nvPr/>
        </p:nvSpPr>
        <p:spPr>
          <a:xfrm>
            <a:off x="7930896" y="-16317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974DC3B9-8134-8A77-70EC-914B8352F056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Graphique 6" descr="Livres avec un remplissage uni">
            <a:extLst>
              <a:ext uri="{FF2B5EF4-FFF2-40B4-BE49-F238E27FC236}">
                <a16:creationId xmlns:a16="http://schemas.microsoft.com/office/drawing/2014/main" id="{15E9F79C-2CC0-5115-3F14-618B3AAAA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pic>
        <p:nvPicPr>
          <p:cNvPr id="10" name="Graphique 9" descr="Bébé avec un remplissage uni">
            <a:extLst>
              <a:ext uri="{FF2B5EF4-FFF2-40B4-BE49-F238E27FC236}">
                <a16:creationId xmlns:a16="http://schemas.microsoft.com/office/drawing/2014/main" id="{4D6DA48B-471A-8F14-CB2E-9205BF5867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60693" y="1218439"/>
            <a:ext cx="1485899" cy="148589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6C172BD-5982-727A-D685-3ED6970F70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3529" y="3041013"/>
            <a:ext cx="1800225" cy="1485900"/>
          </a:xfrm>
          <a:prstGeom prst="rect">
            <a:avLst/>
          </a:prstGeom>
        </p:spPr>
      </p:pic>
      <p:pic>
        <p:nvPicPr>
          <p:cNvPr id="16" name="Graphique 15" descr="Crâne avec un remplissage uni">
            <a:extLst>
              <a:ext uri="{FF2B5EF4-FFF2-40B4-BE49-F238E27FC236}">
                <a16:creationId xmlns:a16="http://schemas.microsoft.com/office/drawing/2014/main" id="{14E94EF5-4729-EE5F-F003-7FAC7EF740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86811" y="4863587"/>
            <a:ext cx="1233660" cy="123366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332DB-B89E-2424-830A-958442193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E46D0B-7C4F-AB09-6FF1-EE1B0B978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262" y="1355306"/>
            <a:ext cx="7773738" cy="3919016"/>
          </a:xfrm>
        </p:spPr>
        <p:txBody>
          <a:bodyPr/>
          <a:lstStyle/>
          <a:p>
            <a:pPr marL="25400" indent="0">
              <a:buNone/>
            </a:pPr>
            <a:r>
              <a:rPr lang="fr-FR" sz="2400" u="sng" dirty="0">
                <a:solidFill>
                  <a:srgbClr val="00B0F0"/>
                </a:solidFill>
              </a:rPr>
              <a:t>Acquis:</a:t>
            </a:r>
          </a:p>
          <a:p>
            <a:pPr marL="25400" indent="0">
              <a:buNone/>
            </a:pPr>
            <a:endParaRPr lang="fr-FR" u="sng" dirty="0"/>
          </a:p>
          <a:p>
            <a:pPr marL="25400" indent="0">
              <a:buNone/>
            </a:pPr>
            <a:endParaRPr lang="fr-FR" u="sng" dirty="0"/>
          </a:p>
          <a:p>
            <a:pPr marL="25400" indent="0">
              <a:buNone/>
            </a:pPr>
            <a:endParaRPr lang="fr-FR" u="sng" dirty="0"/>
          </a:p>
          <a:p>
            <a:pPr marL="25400" indent="0">
              <a:buNone/>
            </a:pPr>
            <a:endParaRPr lang="fr-FR" u="sng" dirty="0"/>
          </a:p>
          <a:p>
            <a:pPr marL="25400" indent="0">
              <a:buNone/>
            </a:pPr>
            <a:endParaRPr lang="fr-FR" dirty="0"/>
          </a:p>
          <a:p>
            <a:pPr marL="508000" lvl="1" indent="0">
              <a:buNone/>
            </a:pPr>
            <a:endParaRPr lang="fr-FR" dirty="0"/>
          </a:p>
        </p:txBody>
      </p:sp>
      <p:sp>
        <p:nvSpPr>
          <p:cNvPr id="5" name="Flèche : chevron 4">
            <a:extLst>
              <a:ext uri="{FF2B5EF4-FFF2-40B4-BE49-F238E27FC236}">
                <a16:creationId xmlns:a16="http://schemas.microsoft.com/office/drawing/2014/main" id="{F9AB2527-A52E-D633-F6A5-B76F7369BC01}"/>
              </a:ext>
            </a:extLst>
          </p:cNvPr>
          <p:cNvSpPr/>
          <p:nvPr/>
        </p:nvSpPr>
        <p:spPr>
          <a:xfrm>
            <a:off x="346227" y="3212239"/>
            <a:ext cx="2021305" cy="770021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00" b="1" dirty="0">
                <a:solidFill>
                  <a:schemeClr val="tx1"/>
                </a:solidFill>
              </a:rPr>
              <a:t>AGENT INFECTIEUX</a:t>
            </a:r>
          </a:p>
        </p:txBody>
      </p:sp>
      <p:sp>
        <p:nvSpPr>
          <p:cNvPr id="6" name="Flèche : chevron 5">
            <a:extLst>
              <a:ext uri="{FF2B5EF4-FFF2-40B4-BE49-F238E27FC236}">
                <a16:creationId xmlns:a16="http://schemas.microsoft.com/office/drawing/2014/main" id="{73C38FE8-A9BA-2806-9AF5-4CAC4FF0B02D}"/>
              </a:ext>
            </a:extLst>
          </p:cNvPr>
          <p:cNvSpPr/>
          <p:nvPr/>
        </p:nvSpPr>
        <p:spPr>
          <a:xfrm>
            <a:off x="2344792" y="3212240"/>
            <a:ext cx="2165683" cy="770021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00" b="1" dirty="0">
                <a:solidFill>
                  <a:schemeClr val="tx1"/>
                </a:solidFill>
              </a:rPr>
              <a:t>REPONSE IMMUNITAIRE EXAGEREE</a:t>
            </a:r>
          </a:p>
        </p:txBody>
      </p:sp>
      <p:sp>
        <p:nvSpPr>
          <p:cNvPr id="7" name="Flèche : chevron 6">
            <a:extLst>
              <a:ext uri="{FF2B5EF4-FFF2-40B4-BE49-F238E27FC236}">
                <a16:creationId xmlns:a16="http://schemas.microsoft.com/office/drawing/2014/main" id="{99FD662C-0FF1-8F1F-1FFC-7A292A647A0D}"/>
              </a:ext>
            </a:extLst>
          </p:cNvPr>
          <p:cNvSpPr/>
          <p:nvPr/>
        </p:nvSpPr>
        <p:spPr>
          <a:xfrm>
            <a:off x="4470489" y="3212241"/>
            <a:ext cx="2213809" cy="770021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00" b="1" dirty="0">
                <a:solidFill>
                  <a:schemeClr val="tx1"/>
                </a:solidFill>
              </a:rPr>
              <a:t>TEMPETE CYTOKINIQUE</a:t>
            </a:r>
          </a:p>
        </p:txBody>
      </p:sp>
      <p:sp>
        <p:nvSpPr>
          <p:cNvPr id="8" name="Flèche : chevron 7">
            <a:extLst>
              <a:ext uri="{FF2B5EF4-FFF2-40B4-BE49-F238E27FC236}">
                <a16:creationId xmlns:a16="http://schemas.microsoft.com/office/drawing/2014/main" id="{F11DE26A-F4B8-61F2-2085-B3B1EFE3332B}"/>
              </a:ext>
            </a:extLst>
          </p:cNvPr>
          <p:cNvSpPr/>
          <p:nvPr/>
        </p:nvSpPr>
        <p:spPr>
          <a:xfrm>
            <a:off x="6649810" y="3226742"/>
            <a:ext cx="2213808" cy="770021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00" b="1" dirty="0">
                <a:solidFill>
                  <a:schemeClr val="tx1"/>
                </a:solidFill>
              </a:rPr>
              <a:t>ALTERATION DE LA BHE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FEF9CF-04BF-5980-14FE-F4FFC8C9909F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Google Shape;489;p64">
            <a:extLst>
              <a:ext uri="{FF2B5EF4-FFF2-40B4-BE49-F238E27FC236}">
                <a16:creationId xmlns:a16="http://schemas.microsoft.com/office/drawing/2014/main" id="{35444F42-4213-F7CD-9501-51E520930576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PHYSIOPATHOLOGIE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7D9F00-628F-886B-4C87-CBD57E600034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9A9B9823-1B36-83C8-8AF7-6BBF976552BC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8FB9F7-7438-601B-CCE7-0CA0AC4575C6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pic>
        <p:nvPicPr>
          <p:cNvPr id="12" name="Graphique 11" descr="Livres avec un remplissage uni">
            <a:extLst>
              <a:ext uri="{FF2B5EF4-FFF2-40B4-BE49-F238E27FC236}">
                <a16:creationId xmlns:a16="http://schemas.microsoft.com/office/drawing/2014/main" id="{1D771154-FD8B-2926-8862-0A7BF8B01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7B80CB2-ED94-7B1A-94A3-C583B31218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8643" y="4722417"/>
            <a:ext cx="742154" cy="72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216A7DD-8F76-B672-B7C2-6B441459E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193" y="4759745"/>
            <a:ext cx="1800225" cy="14859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8618529-0652-4020-E202-BB05ACEF61FB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50000"/>
          </a:blip>
          <a:stretch>
            <a:fillRect/>
          </a:stretch>
        </p:blipFill>
        <p:spPr>
          <a:xfrm>
            <a:off x="2481152" y="4635481"/>
            <a:ext cx="1707884" cy="161387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31956CC-162B-8763-70CF-DE3F641424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2105" y="4714013"/>
            <a:ext cx="742154" cy="72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0E6CD07-3656-84A3-B200-E0D11784F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229" y="5460742"/>
            <a:ext cx="742154" cy="720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E53C117-CE37-556F-B47B-32E796D619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4860" y="5448556"/>
            <a:ext cx="742154" cy="720000"/>
          </a:xfrm>
          <a:prstGeom prst="rect">
            <a:avLst/>
          </a:prstGeom>
        </p:spPr>
      </p:pic>
      <p:sp>
        <p:nvSpPr>
          <p:cNvPr id="23" name="Organigramme : Disque magnétique 22">
            <a:extLst>
              <a:ext uri="{FF2B5EF4-FFF2-40B4-BE49-F238E27FC236}">
                <a16:creationId xmlns:a16="http://schemas.microsoft.com/office/drawing/2014/main" id="{ABACC011-EA95-D822-74B3-57D4E91D0D33}"/>
              </a:ext>
            </a:extLst>
          </p:cNvPr>
          <p:cNvSpPr/>
          <p:nvPr/>
        </p:nvSpPr>
        <p:spPr>
          <a:xfrm>
            <a:off x="6744207" y="4714013"/>
            <a:ext cx="487680" cy="1440417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droite 23">
            <a:extLst>
              <a:ext uri="{FF2B5EF4-FFF2-40B4-BE49-F238E27FC236}">
                <a16:creationId xmlns:a16="http://schemas.microsoft.com/office/drawing/2014/main" id="{DDC53F9B-11B3-FA15-7653-1C7ABF12891F}"/>
              </a:ext>
            </a:extLst>
          </p:cNvPr>
          <p:cNvSpPr/>
          <p:nvPr/>
        </p:nvSpPr>
        <p:spPr>
          <a:xfrm>
            <a:off x="7337326" y="5020430"/>
            <a:ext cx="426720" cy="25389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319128F3-27A1-4E92-504A-0675FD25BDFE}"/>
              </a:ext>
            </a:extLst>
          </p:cNvPr>
          <p:cNvSpPr/>
          <p:nvPr/>
        </p:nvSpPr>
        <p:spPr>
          <a:xfrm>
            <a:off x="7345286" y="5375749"/>
            <a:ext cx="426720" cy="25389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3A5A04F8-ADBB-FA75-6461-77EA4098A649}"/>
              </a:ext>
            </a:extLst>
          </p:cNvPr>
          <p:cNvSpPr/>
          <p:nvPr/>
        </p:nvSpPr>
        <p:spPr>
          <a:xfrm>
            <a:off x="7345286" y="5669920"/>
            <a:ext cx="426720" cy="25389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946A25F6-C949-C2D2-E335-5EAB257DF6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8520" y="4817804"/>
            <a:ext cx="12096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3627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D5FEC-58C1-80B7-10F4-384966C48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E7E4BBD-A581-ED05-9587-83F3B52C5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365" y="890366"/>
            <a:ext cx="7246571" cy="59011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8259DE-1970-6FC8-AB58-53477BAA40B3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ADCEBC-B7EE-74AB-0359-36CED4D7EDD3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701CF2BC-FCE3-87BF-8198-90463B79DC9C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F69BC1-5A68-CBD7-4D1E-CAB60AD8C962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 descr="Livres avec un remplissage uni">
            <a:extLst>
              <a:ext uri="{FF2B5EF4-FFF2-40B4-BE49-F238E27FC236}">
                <a16:creationId xmlns:a16="http://schemas.microsoft.com/office/drawing/2014/main" id="{6492E2C3-C196-A91D-36FD-524EFE83F0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9" name="Google Shape;489;p64">
            <a:extLst>
              <a:ext uri="{FF2B5EF4-FFF2-40B4-BE49-F238E27FC236}">
                <a16:creationId xmlns:a16="http://schemas.microsoft.com/office/drawing/2014/main" id="{00FE4DBD-CABA-2E18-168F-1343C0A38D1D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PHYSIOPATHOLOGIE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1718A73-48AD-2BE1-7D99-FCE41251E676}"/>
              </a:ext>
            </a:extLst>
          </p:cNvPr>
          <p:cNvSpPr txBox="1"/>
          <p:nvPr/>
        </p:nvSpPr>
        <p:spPr>
          <a:xfrm>
            <a:off x="6317488" y="5384800"/>
            <a:ext cx="1637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Shukla P, </a:t>
            </a:r>
            <a:r>
              <a:rPr lang="fr-FR" sz="800" dirty="0" err="1">
                <a:solidFill>
                  <a:schemeClr val="bg1"/>
                </a:solidFill>
              </a:rPr>
              <a:t>Mandalla</a:t>
            </a:r>
            <a:r>
              <a:rPr lang="fr-FR" sz="800" dirty="0">
                <a:solidFill>
                  <a:schemeClr val="bg1"/>
                </a:solidFill>
              </a:rPr>
              <a:t> A, </a:t>
            </a:r>
            <a:r>
              <a:rPr lang="fr-FR" sz="800" dirty="0" err="1">
                <a:solidFill>
                  <a:schemeClr val="bg1"/>
                </a:solidFill>
              </a:rPr>
              <a:t>Elrick</a:t>
            </a:r>
            <a:r>
              <a:rPr lang="fr-FR" sz="800" dirty="0">
                <a:solidFill>
                  <a:schemeClr val="bg1"/>
                </a:solidFill>
              </a:rPr>
              <a:t> MJ and </a:t>
            </a:r>
            <a:r>
              <a:rPr lang="fr-FR" sz="800" dirty="0" err="1">
                <a:solidFill>
                  <a:schemeClr val="bg1"/>
                </a:solidFill>
              </a:rPr>
              <a:t>Venkatesan</a:t>
            </a:r>
            <a:r>
              <a:rPr lang="fr-FR" sz="800" dirty="0">
                <a:solidFill>
                  <a:schemeClr val="bg1"/>
                </a:solidFill>
              </a:rPr>
              <a:t> A (2022) </a:t>
            </a:r>
            <a:r>
              <a:rPr lang="fr-FR" sz="800" dirty="0" err="1">
                <a:solidFill>
                  <a:schemeClr val="bg1"/>
                </a:solidFill>
              </a:rPr>
              <a:t>Clinical</a:t>
            </a:r>
            <a:r>
              <a:rPr lang="fr-FR" sz="800" dirty="0">
                <a:solidFill>
                  <a:schemeClr val="bg1"/>
                </a:solidFill>
              </a:rPr>
              <a:t> Manifestations and </a:t>
            </a:r>
            <a:r>
              <a:rPr lang="fr-FR" sz="800" dirty="0" err="1">
                <a:solidFill>
                  <a:schemeClr val="bg1"/>
                </a:solidFill>
              </a:rPr>
              <a:t>Pathogenesis</a:t>
            </a:r>
            <a:r>
              <a:rPr lang="fr-FR" sz="800" dirty="0">
                <a:solidFill>
                  <a:schemeClr val="bg1"/>
                </a:solidFill>
              </a:rPr>
              <a:t> of Acute </a:t>
            </a:r>
            <a:r>
              <a:rPr lang="fr-FR" sz="800" dirty="0" err="1">
                <a:solidFill>
                  <a:schemeClr val="bg1"/>
                </a:solidFill>
              </a:rPr>
              <a:t>Necrotizing</a:t>
            </a:r>
            <a:r>
              <a:rPr lang="fr-FR" sz="800" dirty="0">
                <a:solidFill>
                  <a:schemeClr val="bg1"/>
                </a:solidFill>
              </a:rPr>
              <a:t> </a:t>
            </a:r>
            <a:r>
              <a:rPr lang="fr-FR" sz="800" dirty="0" err="1">
                <a:solidFill>
                  <a:schemeClr val="bg1"/>
                </a:solidFill>
              </a:rPr>
              <a:t>Encephalopathy</a:t>
            </a:r>
            <a:r>
              <a:rPr lang="fr-FR" sz="800" dirty="0">
                <a:solidFill>
                  <a:schemeClr val="bg1"/>
                </a:solidFill>
              </a:rPr>
              <a:t>: The Interface </a:t>
            </a:r>
            <a:r>
              <a:rPr lang="fr-FR" sz="800" dirty="0" err="1">
                <a:solidFill>
                  <a:schemeClr val="bg1"/>
                </a:solidFill>
              </a:rPr>
              <a:t>Between</a:t>
            </a:r>
            <a:r>
              <a:rPr lang="fr-FR" sz="800" dirty="0">
                <a:solidFill>
                  <a:schemeClr val="bg1"/>
                </a:solidFill>
              </a:rPr>
              <a:t> </a:t>
            </a:r>
            <a:r>
              <a:rPr lang="fr-FR" sz="800" dirty="0" err="1">
                <a:solidFill>
                  <a:schemeClr val="bg1"/>
                </a:solidFill>
              </a:rPr>
              <a:t>Systemic</a:t>
            </a:r>
            <a:r>
              <a:rPr lang="fr-FR" sz="800" dirty="0">
                <a:solidFill>
                  <a:schemeClr val="bg1"/>
                </a:solidFill>
              </a:rPr>
              <a:t> Infection and </a:t>
            </a:r>
            <a:r>
              <a:rPr lang="fr-FR" sz="800" dirty="0" err="1">
                <a:solidFill>
                  <a:schemeClr val="bg1"/>
                </a:solidFill>
              </a:rPr>
              <a:t>Neurologic</a:t>
            </a:r>
            <a:r>
              <a:rPr lang="fr-FR" sz="800" dirty="0">
                <a:solidFill>
                  <a:schemeClr val="bg1"/>
                </a:solidFill>
              </a:rPr>
              <a:t> </a:t>
            </a:r>
            <a:r>
              <a:rPr lang="fr-FR" sz="800" dirty="0" err="1">
                <a:solidFill>
                  <a:schemeClr val="bg1"/>
                </a:solidFill>
              </a:rPr>
              <a:t>Injury</a:t>
            </a:r>
            <a:r>
              <a:rPr lang="fr-FR" sz="800" dirty="0">
                <a:solidFill>
                  <a:schemeClr val="bg1"/>
                </a:solidFill>
              </a:rPr>
              <a:t>. </a:t>
            </a:r>
            <a:r>
              <a:rPr lang="fr-FR" sz="800" i="1" dirty="0">
                <a:solidFill>
                  <a:schemeClr val="bg1"/>
                </a:solidFill>
              </a:rPr>
              <a:t>Front. </a:t>
            </a:r>
            <a:r>
              <a:rPr lang="fr-FR" sz="800" i="1" dirty="0" err="1">
                <a:solidFill>
                  <a:schemeClr val="bg1"/>
                </a:solidFill>
              </a:rPr>
              <a:t>Neurol</a:t>
            </a:r>
            <a:r>
              <a:rPr lang="fr-FR" sz="800" i="1" dirty="0">
                <a:solidFill>
                  <a:schemeClr val="bg1"/>
                </a:solidFill>
              </a:rPr>
              <a:t>.</a:t>
            </a:r>
            <a:r>
              <a:rPr lang="fr-FR" sz="800" dirty="0">
                <a:solidFill>
                  <a:schemeClr val="bg1"/>
                </a:solidFill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4923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2FFF4-FDBA-382F-5426-1C0FF73A2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A7AF33-BBDD-C714-B55B-0662472AA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992" y="954064"/>
            <a:ext cx="8446008" cy="5243536"/>
          </a:xfrm>
        </p:spPr>
        <p:txBody>
          <a:bodyPr>
            <a:normAutofit fontScale="92500" lnSpcReduction="20000"/>
          </a:bodyPr>
          <a:lstStyle/>
          <a:p>
            <a:pPr marL="50800" indent="0">
              <a:buNone/>
            </a:pPr>
            <a:endParaRPr lang="fr-FR" u="sng" dirty="0"/>
          </a:p>
          <a:p>
            <a:pPr marL="50800" indent="0">
              <a:lnSpc>
                <a:spcPct val="200000"/>
              </a:lnSpc>
              <a:buNone/>
            </a:pPr>
            <a:r>
              <a:rPr lang="fr-FR" sz="2600" u="sng" dirty="0">
                <a:solidFill>
                  <a:srgbClr val="00B0F0"/>
                </a:solidFill>
              </a:rPr>
              <a:t>Congénital (ANE1/ IIAE3 ex ADANE):</a:t>
            </a:r>
            <a:endParaRPr lang="fr-FR" sz="2600" dirty="0">
              <a:solidFill>
                <a:srgbClr val="00B0F0"/>
              </a:solidFill>
            </a:endParaRPr>
          </a:p>
          <a:p>
            <a:pPr marL="50800" indent="0">
              <a:lnSpc>
                <a:spcPct val="120000"/>
              </a:lnSpc>
              <a:buNone/>
            </a:pPr>
            <a:r>
              <a:rPr lang="fr-FR" sz="2200" dirty="0"/>
              <a:t>-Autosomique dominant - Pénétrance incomplète</a:t>
            </a:r>
          </a:p>
          <a:p>
            <a:pPr marL="50800" indent="0">
              <a:lnSpc>
                <a:spcPct val="120000"/>
              </a:lnSpc>
              <a:buNone/>
            </a:pPr>
            <a:r>
              <a:rPr lang="fr-FR" sz="2200" dirty="0"/>
              <a:t>- Mutation gêne RANBP2</a:t>
            </a:r>
          </a:p>
          <a:p>
            <a:pPr marL="50800" indent="0">
              <a:lnSpc>
                <a:spcPct val="120000"/>
              </a:lnSpc>
              <a:buNone/>
            </a:pPr>
            <a:r>
              <a:rPr lang="fr-FR" sz="2200" dirty="0"/>
              <a:t>- Trigger infectieux</a:t>
            </a:r>
          </a:p>
          <a:p>
            <a:pPr marL="50800" indent="0">
              <a:lnSpc>
                <a:spcPct val="120000"/>
              </a:lnSpc>
              <a:buNone/>
            </a:pPr>
            <a:endParaRPr lang="fr-FR" sz="2200" dirty="0"/>
          </a:p>
          <a:p>
            <a:pPr marL="25400" indent="0">
              <a:lnSpc>
                <a:spcPct val="120000"/>
              </a:lnSpc>
              <a:buNone/>
            </a:pPr>
            <a:r>
              <a:rPr lang="fr-FR" sz="2200" dirty="0"/>
              <a:t>- Y penser (Neilson, all) :</a:t>
            </a:r>
          </a:p>
          <a:p>
            <a:pPr marL="25400" indent="0">
              <a:lnSpc>
                <a:spcPct val="120000"/>
              </a:lnSpc>
              <a:buNone/>
            </a:pPr>
            <a:r>
              <a:rPr lang="fr-FR" sz="2200" dirty="0"/>
              <a:t>	-Histoire familiale de symptômes neurologique dans un contexte 	infectieux.</a:t>
            </a:r>
          </a:p>
          <a:p>
            <a:pPr marL="25400" indent="0">
              <a:lnSpc>
                <a:spcPct val="120000"/>
              </a:lnSpc>
              <a:buNone/>
            </a:pPr>
            <a:r>
              <a:rPr lang="fr-FR" sz="2200" dirty="0"/>
              <a:t>	-Encéphalopathie récurrente.</a:t>
            </a:r>
          </a:p>
          <a:p>
            <a:pPr marL="25400" indent="0">
              <a:lnSpc>
                <a:spcPct val="120000"/>
              </a:lnSpc>
              <a:buNone/>
            </a:pPr>
            <a:r>
              <a:rPr lang="fr-FR" sz="2200" dirty="0"/>
              <a:t>	- Atteinte en plus des localisations habituelles de l’ANE d’une de 	ces régions: partie médiale des lobes temporaux, le claustrum, 	capsule externe, système limbique ou la moelle.</a:t>
            </a:r>
          </a:p>
          <a:p>
            <a:pPr marL="50800" indent="0">
              <a:lnSpc>
                <a:spcPct val="120000"/>
              </a:lnSpc>
              <a:buNone/>
            </a:pPr>
            <a:endParaRPr lang="fr-FR" sz="2600" dirty="0"/>
          </a:p>
          <a:p>
            <a:pPr marL="508000" lvl="1" indent="0">
              <a:buNone/>
            </a:pPr>
            <a:endParaRPr lang="fr-FR" dirty="0"/>
          </a:p>
          <a:p>
            <a:pPr marL="508000" lvl="1" indent="0">
              <a:buNone/>
            </a:pP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3EA549-C13A-62D5-0C9F-E415567FFD8E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82DA97-BBB7-7F75-25C3-B86A0489C034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5C866061-8FD3-F5FD-6392-430284E94E69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32522D-F0A6-2EDA-42FD-A82122274D12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 descr="Livres avec un remplissage uni">
            <a:extLst>
              <a:ext uri="{FF2B5EF4-FFF2-40B4-BE49-F238E27FC236}">
                <a16:creationId xmlns:a16="http://schemas.microsoft.com/office/drawing/2014/main" id="{F3F1CE92-115F-E2D2-07D1-78AD495E2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9" name="Google Shape;489;p64">
            <a:extLst>
              <a:ext uri="{FF2B5EF4-FFF2-40B4-BE49-F238E27FC236}">
                <a16:creationId xmlns:a16="http://schemas.microsoft.com/office/drawing/2014/main" id="{2DF68FE5-BE3C-6C77-B309-7D577AE22BFC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PHYSIOPATHOLOGIE</a:t>
            </a:r>
          </a:p>
        </p:txBody>
      </p:sp>
    </p:spTree>
    <p:extLst>
      <p:ext uri="{BB962C8B-B14F-4D97-AF65-F5344CB8AC3E}">
        <p14:creationId xmlns:p14="http://schemas.microsoft.com/office/powerpoint/2010/main" val="1443937388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A0DA86B-5AD7-3C32-108F-DB90758D3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3394"/>
            <a:ext cx="9144000" cy="47112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826ACEB-1B56-5210-FEFF-FB8EE30C640B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F086B1-6512-0421-D36F-0A02286544B9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11EE93B0-0E83-1DCE-1B89-47283103BEFA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99793C-DB89-6D10-22FB-FF662E1E6D5E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 descr="Livres avec un remplissage uni">
            <a:extLst>
              <a:ext uri="{FF2B5EF4-FFF2-40B4-BE49-F238E27FC236}">
                <a16:creationId xmlns:a16="http://schemas.microsoft.com/office/drawing/2014/main" id="{15DBB732-2C4D-16E0-CDA2-0AD4B555A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9" name="Google Shape;489;p64">
            <a:extLst>
              <a:ext uri="{FF2B5EF4-FFF2-40B4-BE49-F238E27FC236}">
                <a16:creationId xmlns:a16="http://schemas.microsoft.com/office/drawing/2014/main" id="{04797C8B-0DEE-1070-5040-C97704C2C141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PHYSIOPATHOLOGIE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E298B2F-1A35-DD6C-09A9-2428DCF9E4D3}"/>
              </a:ext>
            </a:extLst>
          </p:cNvPr>
          <p:cNvSpPr txBox="1"/>
          <p:nvPr/>
        </p:nvSpPr>
        <p:spPr>
          <a:xfrm>
            <a:off x="2705862" y="5976236"/>
            <a:ext cx="4450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Shukla P, </a:t>
            </a:r>
            <a:r>
              <a:rPr lang="fr-FR" sz="800" dirty="0" err="1"/>
              <a:t>Mandalla</a:t>
            </a:r>
            <a:r>
              <a:rPr lang="fr-FR" sz="800" dirty="0"/>
              <a:t> A, </a:t>
            </a:r>
            <a:r>
              <a:rPr lang="fr-FR" sz="800" dirty="0" err="1"/>
              <a:t>Elrick</a:t>
            </a:r>
            <a:r>
              <a:rPr lang="fr-FR" sz="800" dirty="0"/>
              <a:t> MJ and </a:t>
            </a:r>
            <a:r>
              <a:rPr lang="fr-FR" sz="800" dirty="0" err="1"/>
              <a:t>Venkatesan</a:t>
            </a:r>
            <a:r>
              <a:rPr lang="fr-FR" sz="800" dirty="0"/>
              <a:t> A (2022) </a:t>
            </a:r>
            <a:r>
              <a:rPr lang="fr-FR" sz="800" dirty="0" err="1"/>
              <a:t>Clinical</a:t>
            </a:r>
            <a:r>
              <a:rPr lang="fr-FR" sz="800" dirty="0"/>
              <a:t> Manifestations and </a:t>
            </a:r>
            <a:r>
              <a:rPr lang="fr-FR" sz="800" dirty="0" err="1"/>
              <a:t>Pathogenesis</a:t>
            </a:r>
            <a:r>
              <a:rPr lang="fr-FR" sz="800" dirty="0"/>
              <a:t> of Acute </a:t>
            </a:r>
            <a:r>
              <a:rPr lang="fr-FR" sz="800" dirty="0" err="1"/>
              <a:t>Necrotizing</a:t>
            </a:r>
            <a:r>
              <a:rPr lang="fr-FR" sz="800" dirty="0"/>
              <a:t> </a:t>
            </a:r>
            <a:r>
              <a:rPr lang="fr-FR" sz="800" dirty="0" err="1"/>
              <a:t>Encephalopathy</a:t>
            </a:r>
            <a:r>
              <a:rPr lang="fr-FR" sz="800" dirty="0"/>
              <a:t>: The Interface </a:t>
            </a:r>
            <a:r>
              <a:rPr lang="fr-FR" sz="800" dirty="0" err="1"/>
              <a:t>Between</a:t>
            </a:r>
            <a:r>
              <a:rPr lang="fr-FR" sz="800" dirty="0"/>
              <a:t> </a:t>
            </a:r>
            <a:r>
              <a:rPr lang="fr-FR" sz="800" dirty="0" err="1"/>
              <a:t>Systemic</a:t>
            </a:r>
            <a:r>
              <a:rPr lang="fr-FR" sz="800" dirty="0"/>
              <a:t> Infection and </a:t>
            </a:r>
            <a:r>
              <a:rPr lang="fr-FR" sz="800" dirty="0" err="1"/>
              <a:t>Neurologic</a:t>
            </a:r>
            <a:r>
              <a:rPr lang="fr-FR" sz="800" dirty="0"/>
              <a:t> </a:t>
            </a:r>
            <a:r>
              <a:rPr lang="fr-FR" sz="800" dirty="0" err="1"/>
              <a:t>Injury</a:t>
            </a:r>
            <a:r>
              <a:rPr lang="fr-FR" sz="800" dirty="0"/>
              <a:t>. </a:t>
            </a:r>
            <a:r>
              <a:rPr lang="fr-FR" sz="800" i="1" dirty="0"/>
              <a:t>Front. </a:t>
            </a:r>
            <a:r>
              <a:rPr lang="fr-FR" sz="800" i="1" dirty="0" err="1"/>
              <a:t>Neurol</a:t>
            </a:r>
            <a:r>
              <a:rPr lang="fr-FR" sz="800" i="1" dirty="0"/>
              <a:t>.</a:t>
            </a:r>
            <a:r>
              <a:rPr lang="fr-FR" sz="800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876122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5158D9-676D-0D80-0FE6-652BB0D2930C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89" name="Google Shape;489;p64"/>
          <p:cNvSpPr txBox="1">
            <a:spLocks noGrp="1"/>
          </p:cNvSpPr>
          <p:nvPr>
            <p:ph type="title"/>
          </p:nvPr>
        </p:nvSpPr>
        <p:spPr>
          <a:xfrm>
            <a:off x="893064" y="66449"/>
            <a:ext cx="7357872" cy="70072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FR" sz="2800" b="1" dirty="0">
                <a:solidFill>
                  <a:schemeClr val="bg1"/>
                </a:solidFill>
              </a:rPr>
              <a:t>CONFLITS D’INTERETS</a:t>
            </a:r>
            <a:endParaRPr sz="2800" b="1" dirty="0">
              <a:solidFill>
                <a:schemeClr val="bg1"/>
              </a:solidFill>
            </a:endParaRPr>
          </a:p>
        </p:txBody>
      </p:sp>
      <p:sp>
        <p:nvSpPr>
          <p:cNvPr id="490" name="Google Shape;490;p64"/>
          <p:cNvSpPr txBox="1">
            <a:spLocks noGrp="1"/>
          </p:cNvSpPr>
          <p:nvPr>
            <p:ph type="body" idx="1"/>
          </p:nvPr>
        </p:nvSpPr>
        <p:spPr>
          <a:xfrm>
            <a:off x="457200" y="1718294"/>
            <a:ext cx="8229600" cy="439845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 sz="2800" i="1" dirty="0">
                <a:solidFill>
                  <a:schemeClr val="tx2">
                    <a:lumMod val="90000"/>
                  </a:schemeClr>
                </a:solidFill>
              </a:rPr>
              <a:t>Je n’ai aucune relation financière à déclarer dans le cadre de cette présentation.</a:t>
            </a:r>
            <a:endParaRPr i="1" dirty="0">
              <a:solidFill>
                <a:schemeClr val="tx2">
                  <a:lumMod val="90000"/>
                </a:schemeClr>
              </a:solidFill>
            </a:endParaRPr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82EEA9-8291-2E86-932A-96B9AB8A5CF7}"/>
              </a:ext>
            </a:extLst>
          </p:cNvPr>
          <p:cNvSpPr/>
          <p:nvPr/>
        </p:nvSpPr>
        <p:spPr>
          <a:xfrm>
            <a:off x="0" y="0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7302C77B-1E64-245E-FE11-38653DD1B71A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FD79AD-61C2-DCFB-4877-414F40BA8DFC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Graphique 9" descr="Médical avec un remplissage uni">
            <a:extLst>
              <a:ext uri="{FF2B5EF4-FFF2-40B4-BE49-F238E27FC236}">
                <a16:creationId xmlns:a16="http://schemas.microsoft.com/office/drawing/2014/main" id="{3BA52FBC-C808-4C4E-37F2-43ADAD2D8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5488" y="-40391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BEAA9C-F8BB-0791-534B-C7B251EE7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43001"/>
            <a:ext cx="8229600" cy="5281862"/>
          </a:xfrm>
        </p:spPr>
        <p:txBody>
          <a:bodyPr>
            <a:normAutofit/>
          </a:bodyPr>
          <a:lstStyle/>
          <a:p>
            <a:pPr marL="25400" indent="0">
              <a:buNone/>
            </a:pPr>
            <a:r>
              <a:rPr lang="fr-FR" sz="2400" u="sng" dirty="0">
                <a:solidFill>
                  <a:srgbClr val="00B0F0"/>
                </a:solidFill>
              </a:rPr>
              <a:t>Imagerie:</a:t>
            </a:r>
          </a:p>
          <a:p>
            <a:pPr marL="25400" indent="0">
              <a:buNone/>
            </a:pPr>
            <a:endParaRPr lang="fr-FR" sz="2000" dirty="0"/>
          </a:p>
          <a:p>
            <a:pPr marL="25400" indent="0">
              <a:buNone/>
            </a:pPr>
            <a:r>
              <a:rPr lang="fr-FR" sz="2000" dirty="0"/>
              <a:t>- </a:t>
            </a:r>
            <a:r>
              <a:rPr lang="fr-FR" sz="2000" u="sng" dirty="0"/>
              <a:t>Topographie: </a:t>
            </a:r>
          </a:p>
          <a:p>
            <a:pPr marL="25400" indent="0">
              <a:buNone/>
            </a:pPr>
            <a:r>
              <a:rPr lang="fr-FR" sz="2000" dirty="0"/>
              <a:t>	- Bilatéral, +/- symétrique</a:t>
            </a:r>
          </a:p>
          <a:p>
            <a:pPr marL="25400" indent="0">
              <a:buNone/>
            </a:pPr>
            <a:r>
              <a:rPr lang="fr-FR" sz="2000" dirty="0"/>
              <a:t>	- </a:t>
            </a:r>
            <a:r>
              <a:rPr lang="fr-FR" sz="2000" dirty="0">
                <a:solidFill>
                  <a:srgbClr val="FF0000"/>
                </a:solidFill>
              </a:rPr>
              <a:t>Thalamus</a:t>
            </a:r>
            <a:r>
              <a:rPr lang="fr-FR" sz="2000" dirty="0"/>
              <a:t> (100%) &gt; tronc cérébral &gt; SB périventriculaire &gt; 	 cervelet +/- moelle</a:t>
            </a:r>
          </a:p>
          <a:p>
            <a:pPr marL="25400" indent="0">
              <a:buNone/>
            </a:pPr>
            <a:endParaRPr lang="fr-FR" dirty="0"/>
          </a:p>
          <a:p>
            <a:pPr marL="25400" indent="0">
              <a:buNone/>
            </a:pPr>
            <a:r>
              <a:rPr lang="fr-FR" sz="2000" dirty="0"/>
              <a:t>-</a:t>
            </a:r>
            <a:r>
              <a:rPr lang="fr-FR" sz="2000" u="sng" dirty="0"/>
              <a:t> Aigu:</a:t>
            </a:r>
            <a:r>
              <a:rPr lang="fr-FR" sz="2000" dirty="0"/>
              <a:t> œdème cytotoxique </a:t>
            </a:r>
            <a:r>
              <a:rPr lang="fr-FR" sz="2000" dirty="0">
                <a:sym typeface="Wingdings" panose="05000000000000000000" pitchFamily="2" charset="2"/>
              </a:rPr>
              <a:t> restriction diffusion +/- rehaussement</a:t>
            </a:r>
          </a:p>
          <a:p>
            <a:pPr marL="25400" indent="0">
              <a:buNone/>
            </a:pPr>
            <a:endParaRPr lang="fr-FR" sz="2000" dirty="0"/>
          </a:p>
          <a:p>
            <a:pPr marL="25400" indent="0">
              <a:buNone/>
            </a:pPr>
            <a:r>
              <a:rPr lang="fr-FR" sz="2000" dirty="0"/>
              <a:t>-</a:t>
            </a:r>
            <a:r>
              <a:rPr lang="fr-FR" sz="2000" u="sng" dirty="0"/>
              <a:t> </a:t>
            </a:r>
            <a:r>
              <a:rPr lang="fr-FR" sz="2000" u="sng" dirty="0" err="1"/>
              <a:t>Sub-aigu</a:t>
            </a:r>
            <a:r>
              <a:rPr lang="fr-FR" sz="2000" u="sng" dirty="0"/>
              <a:t>:</a:t>
            </a:r>
            <a:r>
              <a:rPr lang="fr-FR" sz="2000" dirty="0"/>
              <a:t> nécrose/ remaniements hémorragiques</a:t>
            </a:r>
          </a:p>
          <a:p>
            <a:pPr marL="25400" indent="0">
              <a:buNone/>
            </a:pPr>
            <a:endParaRPr lang="fr-FR" sz="2000" dirty="0"/>
          </a:p>
          <a:p>
            <a:pPr marL="25400" indent="0">
              <a:buNone/>
            </a:pPr>
            <a:r>
              <a:rPr lang="fr-FR" sz="2000" dirty="0"/>
              <a:t>- </a:t>
            </a:r>
            <a:r>
              <a:rPr lang="fr-FR" sz="2000" u="sng" dirty="0"/>
              <a:t>Tardif/ séquellaire: </a:t>
            </a:r>
            <a:r>
              <a:rPr lang="fr-FR" sz="2000" dirty="0"/>
              <a:t>tatouage </a:t>
            </a:r>
            <a:r>
              <a:rPr lang="fr-FR" sz="2000" dirty="0" err="1"/>
              <a:t>hémosidériniques</a:t>
            </a:r>
            <a:r>
              <a:rPr lang="fr-FR" sz="2000" dirty="0"/>
              <a:t>, atrophie, kystes</a:t>
            </a:r>
          </a:p>
          <a:p>
            <a:pPr marL="25400" indent="0">
              <a:buNone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1D6C04-2955-E1E4-EDA5-F237FB43BFA6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74AFF1-41B5-4643-5EDA-4DCCD183180F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1520011E-13DB-1D82-1D02-6BF08CCEBD64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8C6D90-4669-D682-159D-C8715C46E3DF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 descr="Livres avec un remplissage uni">
            <a:extLst>
              <a:ext uri="{FF2B5EF4-FFF2-40B4-BE49-F238E27FC236}">
                <a16:creationId xmlns:a16="http://schemas.microsoft.com/office/drawing/2014/main" id="{B5460402-6FF8-DF54-4DF0-F6C0325AD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9" name="Google Shape;489;p64">
            <a:extLst>
              <a:ext uri="{FF2B5EF4-FFF2-40B4-BE49-F238E27FC236}">
                <a16:creationId xmlns:a16="http://schemas.microsoft.com/office/drawing/2014/main" id="{7382FDBE-CD60-0972-4871-302008AB3F91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IMAGERIE</a:t>
            </a:r>
          </a:p>
        </p:txBody>
      </p:sp>
    </p:spTree>
    <p:extLst>
      <p:ext uri="{BB962C8B-B14F-4D97-AF65-F5344CB8AC3E}">
        <p14:creationId xmlns:p14="http://schemas.microsoft.com/office/powerpoint/2010/main" val="2368741609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noir, capture d’écran, film radiographique, monochrome&#10;&#10;Le contenu généré par l’IA peut être incorrect.">
            <a:extLst>
              <a:ext uri="{FF2B5EF4-FFF2-40B4-BE49-F238E27FC236}">
                <a16:creationId xmlns:a16="http://schemas.microsoft.com/office/drawing/2014/main" id="{A5A0E634-2E83-FC3A-48E9-38E9044C37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00" t="29146" r="27804" b="22481"/>
          <a:stretch/>
        </p:blipFill>
        <p:spPr>
          <a:xfrm>
            <a:off x="623766" y="1054820"/>
            <a:ext cx="1523996" cy="1440000"/>
          </a:xfrm>
          <a:prstGeom prst="rect">
            <a:avLst/>
          </a:prstGeom>
        </p:spPr>
      </p:pic>
      <p:pic>
        <p:nvPicPr>
          <p:cNvPr id="14" name="Image 13" descr="Une image contenant capture d’écran, cercle, noir et blanc&#10;&#10;Le contenu généré par l’IA peut être incorrect.">
            <a:extLst>
              <a:ext uri="{FF2B5EF4-FFF2-40B4-BE49-F238E27FC236}">
                <a16:creationId xmlns:a16="http://schemas.microsoft.com/office/drawing/2014/main" id="{5B56C3DD-13FC-4658-E990-2A6A09831A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168" t="22945" r="25205" b="17516"/>
          <a:stretch/>
        </p:blipFill>
        <p:spPr>
          <a:xfrm>
            <a:off x="2811439" y="1066657"/>
            <a:ext cx="1200266" cy="1440000"/>
          </a:xfrm>
          <a:prstGeom prst="rect">
            <a:avLst/>
          </a:prstGeom>
        </p:spPr>
      </p:pic>
      <p:pic>
        <p:nvPicPr>
          <p:cNvPr id="22" name="Image 21" descr="Une image contenant cercle, nature, lune&#10;&#10;Le contenu généré par l’IA peut être incorrect.">
            <a:extLst>
              <a:ext uri="{FF2B5EF4-FFF2-40B4-BE49-F238E27FC236}">
                <a16:creationId xmlns:a16="http://schemas.microsoft.com/office/drawing/2014/main" id="{D10CAE9F-734D-668B-35DD-40A7FBB4233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993" t="18917" r="27208" b="13917"/>
          <a:stretch/>
        </p:blipFill>
        <p:spPr>
          <a:xfrm>
            <a:off x="5029093" y="950139"/>
            <a:ext cx="1003354" cy="1440000"/>
          </a:xfrm>
          <a:prstGeom prst="rect">
            <a:avLst/>
          </a:prstGeom>
        </p:spPr>
      </p:pic>
      <p:pic>
        <p:nvPicPr>
          <p:cNvPr id="30" name="Image 29" descr="Une image contenant noir, Imagerie médicale, film radiographique, noir et blanc&#10;&#10;Le contenu généré par l’IA peut être incorrect.">
            <a:extLst>
              <a:ext uri="{FF2B5EF4-FFF2-40B4-BE49-F238E27FC236}">
                <a16:creationId xmlns:a16="http://schemas.microsoft.com/office/drawing/2014/main" id="{90246905-A925-CA28-BE54-0B0B881EE90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020" t="20033" r="28396" b="15083"/>
          <a:stretch/>
        </p:blipFill>
        <p:spPr>
          <a:xfrm>
            <a:off x="7286658" y="811813"/>
            <a:ext cx="1033836" cy="1440000"/>
          </a:xfrm>
          <a:prstGeom prst="rect">
            <a:avLst/>
          </a:prstGeom>
        </p:spPr>
      </p:pic>
      <p:pic>
        <p:nvPicPr>
          <p:cNvPr id="2" name="Image 1" descr="Une image contenant lune, cratère&#10;&#10;Le contenu généré par l’IA peut être incorrect.">
            <a:extLst>
              <a:ext uri="{FF2B5EF4-FFF2-40B4-BE49-F238E27FC236}">
                <a16:creationId xmlns:a16="http://schemas.microsoft.com/office/drawing/2014/main" id="{8BD39006-916D-25C0-1A4B-856596D7B53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666" t="27666" r="26663" b="19600"/>
          <a:stretch/>
        </p:blipFill>
        <p:spPr>
          <a:xfrm>
            <a:off x="745674" y="2543186"/>
            <a:ext cx="1356356" cy="1440000"/>
          </a:xfrm>
          <a:prstGeom prst="rect">
            <a:avLst/>
          </a:prstGeom>
        </p:spPr>
      </p:pic>
      <p:pic>
        <p:nvPicPr>
          <p:cNvPr id="4" name="Image 3" descr="Une image contenant capture d’écran, cercle, noir et blanc&#10;&#10;Le contenu généré par l’IA peut être incorrect.">
            <a:extLst>
              <a:ext uri="{FF2B5EF4-FFF2-40B4-BE49-F238E27FC236}">
                <a16:creationId xmlns:a16="http://schemas.microsoft.com/office/drawing/2014/main" id="{809CFCCB-F5D7-588D-64FD-B0071B7F829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0279" t="18495" r="22334" b="13198"/>
          <a:stretch/>
        </p:blipFill>
        <p:spPr>
          <a:xfrm>
            <a:off x="2827707" y="2506657"/>
            <a:ext cx="1209790" cy="1440000"/>
          </a:xfrm>
          <a:prstGeom prst="rect">
            <a:avLst/>
          </a:prstGeom>
        </p:spPr>
      </p:pic>
      <p:pic>
        <p:nvPicPr>
          <p:cNvPr id="5" name="Image 4" descr="Une image contenant capture d’écran, sphère, lune&#10;&#10;Le contenu généré par l’IA peut être incorrect.">
            <a:extLst>
              <a:ext uri="{FF2B5EF4-FFF2-40B4-BE49-F238E27FC236}">
                <a16:creationId xmlns:a16="http://schemas.microsoft.com/office/drawing/2014/main" id="{6DFEE1D6-2D67-31A1-9D37-4BC95ED087F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2328" t="18535" r="28355" b="10072"/>
          <a:stretch/>
        </p:blipFill>
        <p:spPr>
          <a:xfrm>
            <a:off x="5056678" y="2506657"/>
            <a:ext cx="994713" cy="1440000"/>
          </a:xfrm>
          <a:prstGeom prst="rect">
            <a:avLst/>
          </a:prstGeom>
        </p:spPr>
      </p:pic>
      <p:pic>
        <p:nvPicPr>
          <p:cNvPr id="6" name="Image 5" descr="Une image contenant capture d’écran&#10;&#10;Le contenu généré par l’IA peut être incorrect.">
            <a:extLst>
              <a:ext uri="{FF2B5EF4-FFF2-40B4-BE49-F238E27FC236}">
                <a16:creationId xmlns:a16="http://schemas.microsoft.com/office/drawing/2014/main" id="{0151A6E8-6DD2-4A4A-3028-D9CF8D2C297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1330" t="16584" r="25000" b="13416"/>
          <a:stretch/>
        </p:blipFill>
        <p:spPr>
          <a:xfrm>
            <a:off x="7236100" y="2343626"/>
            <a:ext cx="1104069" cy="1440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78F4F72-AEA2-89BA-2B9D-5B0E5D1977F2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 descr="Une image contenant noir, Photographie monochrome, noir et blanc, monochrome&#10;&#10;Le contenu généré par l’IA peut être incorrect.">
            <a:extLst>
              <a:ext uri="{FF2B5EF4-FFF2-40B4-BE49-F238E27FC236}">
                <a16:creationId xmlns:a16="http://schemas.microsoft.com/office/drawing/2014/main" id="{39726CE1-B6AC-3F27-42DF-3314375A46E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1699" t="34471" r="25805" b="30369"/>
          <a:stretch/>
        </p:blipFill>
        <p:spPr>
          <a:xfrm>
            <a:off x="837043" y="3929634"/>
            <a:ext cx="1229409" cy="1440000"/>
          </a:xfrm>
          <a:prstGeom prst="rect">
            <a:avLst/>
          </a:prstGeom>
        </p:spPr>
      </p:pic>
      <p:pic>
        <p:nvPicPr>
          <p:cNvPr id="11" name="Image 10" descr="Une image contenant noir, noir et blanc, Photographie monochrome, monochrome&#10;&#10;Le contenu généré par l’IA peut être incorrect.">
            <a:extLst>
              <a:ext uri="{FF2B5EF4-FFF2-40B4-BE49-F238E27FC236}">
                <a16:creationId xmlns:a16="http://schemas.microsoft.com/office/drawing/2014/main" id="{BB007C98-9BF6-9A77-2B59-E25F8E99F4F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7518" t="27150" r="20091" b="24299"/>
          <a:stretch/>
        </p:blipFill>
        <p:spPr>
          <a:xfrm>
            <a:off x="2953524" y="3921924"/>
            <a:ext cx="1058181" cy="1440000"/>
          </a:xfrm>
          <a:prstGeom prst="rect">
            <a:avLst/>
          </a:prstGeom>
        </p:spPr>
      </p:pic>
      <p:pic>
        <p:nvPicPr>
          <p:cNvPr id="13" name="Image 12" descr="Une image contenant noir et blanc, Photographie monochrome, monochrome, noir&#10;&#10;Le contenu généré par l’IA peut être incorrect.">
            <a:extLst>
              <a:ext uri="{FF2B5EF4-FFF2-40B4-BE49-F238E27FC236}">
                <a16:creationId xmlns:a16="http://schemas.microsoft.com/office/drawing/2014/main" id="{E8EF7F0A-2E41-2514-0DAC-76BC305AAF3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18161" t="28069" r="24672" b="26732"/>
          <a:stretch/>
        </p:blipFill>
        <p:spPr>
          <a:xfrm>
            <a:off x="5074155" y="3983186"/>
            <a:ext cx="1041453" cy="1440000"/>
          </a:xfrm>
          <a:prstGeom prst="rect">
            <a:avLst/>
          </a:prstGeom>
        </p:spPr>
      </p:pic>
      <p:pic>
        <p:nvPicPr>
          <p:cNvPr id="15" name="Image 14" descr="Une image contenant léger, noir et blanc, Photographie monochrome, Photographie de nature morte&#10;&#10;Le contenu généré par l’IA peut être incorrect.">
            <a:extLst>
              <a:ext uri="{FF2B5EF4-FFF2-40B4-BE49-F238E27FC236}">
                <a16:creationId xmlns:a16="http://schemas.microsoft.com/office/drawing/2014/main" id="{85139A35-772E-43E7-53BA-297C7DBE46D4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25237" t="31931" r="27488" b="30552"/>
          <a:stretch/>
        </p:blipFill>
        <p:spPr>
          <a:xfrm>
            <a:off x="7269310" y="3929634"/>
            <a:ext cx="1037647" cy="1440000"/>
          </a:xfrm>
          <a:prstGeom prst="rect">
            <a:avLst/>
          </a:prstGeom>
        </p:spPr>
      </p:pic>
      <p:pic>
        <p:nvPicPr>
          <p:cNvPr id="19" name="Image 18" descr="Une image contenant noir, noir et blanc&#10;&#10;Le contenu généré par l’IA peut être incorrect.">
            <a:extLst>
              <a:ext uri="{FF2B5EF4-FFF2-40B4-BE49-F238E27FC236}">
                <a16:creationId xmlns:a16="http://schemas.microsoft.com/office/drawing/2014/main" id="{DEC094A6-4CE5-A2EE-A628-708F6859DE5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21696" t="23580" r="25557" b="17754"/>
          <a:stretch/>
        </p:blipFill>
        <p:spPr>
          <a:xfrm>
            <a:off x="857603" y="5418000"/>
            <a:ext cx="1132498" cy="1440000"/>
          </a:xfrm>
          <a:prstGeom prst="rect">
            <a:avLst/>
          </a:prstGeom>
        </p:spPr>
      </p:pic>
      <p:pic>
        <p:nvPicPr>
          <p:cNvPr id="21" name="Image 20" descr="Une image contenant cercle, Imagerie médicale, noir et blanc&#10;&#10;Le contenu généré par l’IA peut être incorrect.">
            <a:extLst>
              <a:ext uri="{FF2B5EF4-FFF2-40B4-BE49-F238E27FC236}">
                <a16:creationId xmlns:a16="http://schemas.microsoft.com/office/drawing/2014/main" id="{BFEE2589-A3E8-9439-DEA0-CEBF1DAB8134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16908" t="13502" r="16424" b="11002"/>
          <a:stretch/>
        </p:blipFill>
        <p:spPr>
          <a:xfrm>
            <a:off x="2975980" y="5299796"/>
            <a:ext cx="1112296" cy="1440000"/>
          </a:xfrm>
          <a:prstGeom prst="rect">
            <a:avLst/>
          </a:prstGeom>
        </p:spPr>
      </p:pic>
      <p:pic>
        <p:nvPicPr>
          <p:cNvPr id="23" name="Image 22" descr="Une image contenant sphère, lune, cratère, nature&#10;&#10;Le contenu généré par l’IA peut être incorrect.">
            <a:extLst>
              <a:ext uri="{FF2B5EF4-FFF2-40B4-BE49-F238E27FC236}">
                <a16:creationId xmlns:a16="http://schemas.microsoft.com/office/drawing/2014/main" id="{0CA6A5E4-D089-33E7-1B7D-971472B286F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18151" t="19827" r="20714" b="10456"/>
          <a:stretch/>
        </p:blipFill>
        <p:spPr>
          <a:xfrm>
            <a:off x="5140913" y="5418000"/>
            <a:ext cx="1104524" cy="1440000"/>
          </a:xfrm>
          <a:prstGeom prst="rect">
            <a:avLst/>
          </a:prstGeom>
        </p:spPr>
      </p:pic>
      <p:pic>
        <p:nvPicPr>
          <p:cNvPr id="25" name="Image 24" descr="Une image contenant Imagerie médicale, film radiographique&#10;&#10;Le contenu généré par l’IA peut être incorrect.">
            <a:extLst>
              <a:ext uri="{FF2B5EF4-FFF2-40B4-BE49-F238E27FC236}">
                <a16:creationId xmlns:a16="http://schemas.microsoft.com/office/drawing/2014/main" id="{E6C3B9EA-D77F-60F1-EF3D-C963F9CCA72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21134" t="15166" r="21131" b="12752"/>
          <a:stretch/>
        </p:blipFill>
        <p:spPr>
          <a:xfrm>
            <a:off x="7298075" y="5350976"/>
            <a:ext cx="1008882" cy="1440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4CA41DA-52F2-332B-3D26-780BB2FE0748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83C3CEC3-6B5C-A181-5524-8CD7872E31DD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416258F-5554-99D5-EDBB-FCA5F15505A2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Graphique 34" descr="Livres avec un remplissage uni">
            <a:extLst>
              <a:ext uri="{FF2B5EF4-FFF2-40B4-BE49-F238E27FC236}">
                <a16:creationId xmlns:a16="http://schemas.microsoft.com/office/drawing/2014/main" id="{FCEF3E1F-ED27-B1BD-9B9D-01F595A5DD0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37" name="Google Shape;489;p64">
            <a:extLst>
              <a:ext uri="{FF2B5EF4-FFF2-40B4-BE49-F238E27FC236}">
                <a16:creationId xmlns:a16="http://schemas.microsoft.com/office/drawing/2014/main" id="{FB61B75D-A750-9CCE-EFA6-CE281DED8E3C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IMAGERIE</a:t>
            </a:r>
          </a:p>
        </p:txBody>
      </p:sp>
    </p:spTree>
    <p:extLst>
      <p:ext uri="{BB962C8B-B14F-4D97-AF65-F5344CB8AC3E}">
        <p14:creationId xmlns:p14="http://schemas.microsoft.com/office/powerpoint/2010/main" val="725368741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3231D-6E55-136F-F6FC-6F0342277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F055919-BCA8-CC04-9331-4606D90FFC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86" t="4745" r="49942" b="3305"/>
          <a:stretch/>
        </p:blipFill>
        <p:spPr>
          <a:xfrm>
            <a:off x="780288" y="2560320"/>
            <a:ext cx="2985083" cy="3267456"/>
          </a:xfrm>
          <a:prstGeom prst="rect">
            <a:avLst/>
          </a:prstGeom>
        </p:spPr>
      </p:pic>
      <p:pic>
        <p:nvPicPr>
          <p:cNvPr id="3" name="Image 2" descr="Une image contenant capture d’écran, cercle, noir et blanc&#10;&#10;Le contenu généré par l’IA peut être incorrect.">
            <a:extLst>
              <a:ext uri="{FF2B5EF4-FFF2-40B4-BE49-F238E27FC236}">
                <a16:creationId xmlns:a16="http://schemas.microsoft.com/office/drawing/2014/main" id="{3FBB4C70-7E70-3432-22AA-2DB80CB470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t="-1" r="4000" b="11614"/>
          <a:stretch>
            <a:fillRect/>
          </a:stretch>
        </p:blipFill>
        <p:spPr>
          <a:xfrm>
            <a:off x="3976623" y="1778000"/>
            <a:ext cx="4520039" cy="416153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31075CD-613A-2CD2-E704-DA256EBC700E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E840BA9D-17E9-B64B-0063-287C5DADA3AE}"/>
              </a:ext>
            </a:extLst>
          </p:cNvPr>
          <p:cNvSpPr txBox="1">
            <a:spLocks/>
          </p:cNvSpPr>
          <p:nvPr/>
        </p:nvSpPr>
        <p:spPr>
          <a:xfrm>
            <a:off x="893064" y="1219087"/>
            <a:ext cx="7357872" cy="70072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dirty="0" err="1">
                <a:solidFill>
                  <a:srgbClr val="00B0F0"/>
                </a:solidFill>
              </a:rPr>
              <a:t>Trilaminar</a:t>
            </a:r>
            <a:r>
              <a:rPr lang="fr-FR" sz="2800" dirty="0">
                <a:solidFill>
                  <a:srgbClr val="00B0F0"/>
                </a:solidFill>
              </a:rPr>
              <a:t> </a:t>
            </a:r>
            <a:r>
              <a:rPr lang="fr-FR" sz="2800" dirty="0" err="1">
                <a:solidFill>
                  <a:srgbClr val="00B0F0"/>
                </a:solidFill>
              </a:rPr>
              <a:t>sign</a:t>
            </a:r>
            <a:endParaRPr lang="fr-FR" sz="2800" dirty="0">
              <a:solidFill>
                <a:srgbClr val="00B0F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16F737-99CE-1E8D-7D27-56BCEBC19112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90B57FA9-A0CB-3FF3-B60A-588E7AB6B8A9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9192C9-3E75-1978-1411-E9FE46FFFECE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Graphique 9" descr="Livres avec un remplissage uni">
            <a:extLst>
              <a:ext uri="{FF2B5EF4-FFF2-40B4-BE49-F238E27FC236}">
                <a16:creationId xmlns:a16="http://schemas.microsoft.com/office/drawing/2014/main" id="{AD4D6DFF-388F-B25A-22A8-BC781FD86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11" name="Google Shape;489;p64">
            <a:extLst>
              <a:ext uri="{FF2B5EF4-FFF2-40B4-BE49-F238E27FC236}">
                <a16:creationId xmlns:a16="http://schemas.microsoft.com/office/drawing/2014/main" id="{89D9F155-F480-4B42-B771-2F9911EC6A9E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IMAGERIE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1A1458-5FD6-9266-ADF4-5FC3EE02FD3D}"/>
              </a:ext>
            </a:extLst>
          </p:cNvPr>
          <p:cNvSpPr txBox="1"/>
          <p:nvPr/>
        </p:nvSpPr>
        <p:spPr>
          <a:xfrm>
            <a:off x="1043723" y="6114344"/>
            <a:ext cx="2458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Wu X, Wu W, Pan W, Wu L, Liu K, Zhang HL. Acute </a:t>
            </a:r>
            <a:r>
              <a:rPr lang="fr-FR" sz="800" dirty="0" err="1"/>
              <a:t>necrotizing</a:t>
            </a:r>
            <a:r>
              <a:rPr lang="fr-FR" sz="800" dirty="0"/>
              <a:t> </a:t>
            </a:r>
            <a:r>
              <a:rPr lang="fr-FR" sz="800" dirty="0" err="1"/>
              <a:t>encephalopathy</a:t>
            </a:r>
            <a:r>
              <a:rPr lang="fr-FR" sz="800" dirty="0"/>
              <a:t>: an </a:t>
            </a:r>
            <a:r>
              <a:rPr lang="fr-FR" sz="800" dirty="0" err="1"/>
              <a:t>underrecognized</a:t>
            </a:r>
            <a:r>
              <a:rPr lang="fr-FR" sz="800" dirty="0"/>
              <a:t> </a:t>
            </a:r>
            <a:r>
              <a:rPr lang="fr-FR" sz="800" dirty="0" err="1"/>
              <a:t>clinicoradiologic</a:t>
            </a:r>
            <a:r>
              <a:rPr lang="fr-FR" sz="800" dirty="0"/>
              <a:t> </a:t>
            </a:r>
            <a:r>
              <a:rPr lang="fr-FR" sz="800" dirty="0" err="1"/>
              <a:t>disorder</a:t>
            </a:r>
            <a:r>
              <a:rPr lang="fr-FR" sz="800" dirty="0"/>
              <a:t>. </a:t>
            </a:r>
            <a:r>
              <a:rPr lang="fr-FR" sz="800" dirty="0" err="1"/>
              <a:t>Mediators</a:t>
            </a:r>
            <a:r>
              <a:rPr lang="fr-FR" sz="800" dirty="0"/>
              <a:t> </a:t>
            </a:r>
            <a:r>
              <a:rPr lang="fr-FR" sz="800" dirty="0" err="1"/>
              <a:t>Inflamm</a:t>
            </a:r>
            <a:r>
              <a:rPr lang="fr-FR" sz="800" dirty="0"/>
              <a:t>.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2502535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AA007AA-3C77-C3B3-D4E1-42BAAA7F8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681" y="2073769"/>
            <a:ext cx="3580638" cy="41650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4716190-A914-13C1-5CC4-1326AAE57262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29577-0A16-B75F-4A67-D01AF30AD497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E8386B75-BFAF-C173-6443-16DC6B9229BA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A5C760-49F2-1EC3-17AF-24F5AB538DF7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 descr="Livres avec un remplissage uni">
            <a:extLst>
              <a:ext uri="{FF2B5EF4-FFF2-40B4-BE49-F238E27FC236}">
                <a16:creationId xmlns:a16="http://schemas.microsoft.com/office/drawing/2014/main" id="{A20C83CB-25B8-A7F0-1E0E-DC01E25AF3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9" name="Google Shape;489;p64">
            <a:extLst>
              <a:ext uri="{FF2B5EF4-FFF2-40B4-BE49-F238E27FC236}">
                <a16:creationId xmlns:a16="http://schemas.microsoft.com/office/drawing/2014/main" id="{FE6589B3-CA23-263A-EEA8-5E8FB9A5E684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IMAGERIE</a:t>
            </a:r>
          </a:p>
        </p:txBody>
      </p:sp>
      <p:sp>
        <p:nvSpPr>
          <p:cNvPr id="3" name="Google Shape;489;p64">
            <a:extLst>
              <a:ext uri="{FF2B5EF4-FFF2-40B4-BE49-F238E27FC236}">
                <a16:creationId xmlns:a16="http://schemas.microsoft.com/office/drawing/2014/main" id="{13B9B4E4-242B-358C-6959-77AB90FC61DB}"/>
              </a:ext>
            </a:extLst>
          </p:cNvPr>
          <p:cNvSpPr txBox="1">
            <a:spLocks/>
          </p:cNvSpPr>
          <p:nvPr/>
        </p:nvSpPr>
        <p:spPr>
          <a:xfrm>
            <a:off x="3970782" y="1136138"/>
            <a:ext cx="1202436" cy="63511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400" dirty="0">
                <a:solidFill>
                  <a:srgbClr val="00B0F0"/>
                </a:solidFill>
              </a:rPr>
              <a:t>Aigu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3CC5B9-5085-84F6-50CE-A9E32A513613}"/>
              </a:ext>
            </a:extLst>
          </p:cNvPr>
          <p:cNvSpPr txBox="1"/>
          <p:nvPr/>
        </p:nvSpPr>
        <p:spPr>
          <a:xfrm>
            <a:off x="7151814" y="3615356"/>
            <a:ext cx="16069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Yoshida T, </a:t>
            </a:r>
            <a:r>
              <a:rPr lang="fr-FR" sz="800" dirty="0" err="1"/>
              <a:t>Tamura</a:t>
            </a:r>
            <a:r>
              <a:rPr lang="fr-FR" sz="800" dirty="0"/>
              <a:t> T, </a:t>
            </a:r>
            <a:r>
              <a:rPr lang="fr-FR" sz="800" dirty="0" err="1"/>
              <a:t>Nagai</a:t>
            </a:r>
            <a:r>
              <a:rPr lang="fr-FR" sz="800" dirty="0"/>
              <a:t> Y, Ueda H, </a:t>
            </a:r>
            <a:r>
              <a:rPr lang="fr-FR" sz="800" dirty="0" err="1"/>
              <a:t>Awaya</a:t>
            </a:r>
            <a:r>
              <a:rPr lang="fr-FR" sz="800" dirty="0"/>
              <a:t> T, </a:t>
            </a:r>
            <a:r>
              <a:rPr lang="fr-FR" sz="800" dirty="0" err="1"/>
              <a:t>Shibata</a:t>
            </a:r>
            <a:r>
              <a:rPr lang="fr-FR" sz="800" dirty="0"/>
              <a:t> M, Kato T, Heike T. MRI gadolinium </a:t>
            </a:r>
            <a:r>
              <a:rPr lang="fr-FR" sz="800" dirty="0" err="1"/>
              <a:t>enhancement</a:t>
            </a:r>
            <a:r>
              <a:rPr lang="fr-FR" sz="800" dirty="0"/>
              <a:t> </a:t>
            </a:r>
            <a:r>
              <a:rPr lang="fr-FR" sz="800" dirty="0" err="1"/>
              <a:t>precedes</a:t>
            </a:r>
            <a:r>
              <a:rPr lang="fr-FR" sz="800" dirty="0"/>
              <a:t> </a:t>
            </a:r>
            <a:r>
              <a:rPr lang="fr-FR" sz="800" dirty="0" err="1"/>
              <a:t>neuroradiological</a:t>
            </a:r>
            <a:r>
              <a:rPr lang="fr-FR" sz="800" dirty="0"/>
              <a:t> </a:t>
            </a:r>
            <a:r>
              <a:rPr lang="fr-FR" sz="800" dirty="0" err="1"/>
              <a:t>findings</a:t>
            </a:r>
            <a:r>
              <a:rPr lang="fr-FR" sz="800" dirty="0"/>
              <a:t> in acute </a:t>
            </a:r>
            <a:r>
              <a:rPr lang="fr-FR" sz="800" dirty="0" err="1"/>
              <a:t>necrotizing</a:t>
            </a:r>
            <a:r>
              <a:rPr lang="fr-FR" sz="800" dirty="0"/>
              <a:t> </a:t>
            </a:r>
            <a:r>
              <a:rPr lang="fr-FR" sz="800" dirty="0" err="1"/>
              <a:t>encephalopathy</a:t>
            </a:r>
            <a:r>
              <a:rPr lang="fr-FR" sz="800" dirty="0"/>
              <a:t>. Brain Dev. 2013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8827981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2A33B75-C300-87EE-0DF5-09C751B5C7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88" t="5679" r="4778" b="3777"/>
          <a:stretch>
            <a:fillRect/>
          </a:stretch>
        </p:blipFill>
        <p:spPr>
          <a:xfrm>
            <a:off x="2956560" y="2369062"/>
            <a:ext cx="3230880" cy="3352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F8E2E4F-9A50-9FCD-F014-ECA4B9B8B79B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4F4DB0-26D7-3D61-EF20-8421CF9AC8E0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1CDF0C8D-47C4-F96B-AD9C-DA6015FD0A3D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C9E008-92C0-1AF3-57BC-FDCD966E705C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 descr="Livres avec un remplissage uni">
            <a:extLst>
              <a:ext uri="{FF2B5EF4-FFF2-40B4-BE49-F238E27FC236}">
                <a16:creationId xmlns:a16="http://schemas.microsoft.com/office/drawing/2014/main" id="{88EF8049-2D35-A1C1-6637-ED14A9AD3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9" name="Google Shape;489;p64">
            <a:extLst>
              <a:ext uri="{FF2B5EF4-FFF2-40B4-BE49-F238E27FC236}">
                <a16:creationId xmlns:a16="http://schemas.microsoft.com/office/drawing/2014/main" id="{0088657A-F248-BC8A-DEF2-9D824888D7BD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IMAGERIE</a:t>
            </a:r>
          </a:p>
        </p:txBody>
      </p:sp>
      <p:sp>
        <p:nvSpPr>
          <p:cNvPr id="3" name="Google Shape;489;p64">
            <a:extLst>
              <a:ext uri="{FF2B5EF4-FFF2-40B4-BE49-F238E27FC236}">
                <a16:creationId xmlns:a16="http://schemas.microsoft.com/office/drawing/2014/main" id="{694A5D4F-0744-5D25-B4B7-E5C6E660B5B6}"/>
              </a:ext>
            </a:extLst>
          </p:cNvPr>
          <p:cNvSpPr txBox="1">
            <a:spLocks/>
          </p:cNvSpPr>
          <p:nvPr/>
        </p:nvSpPr>
        <p:spPr>
          <a:xfrm>
            <a:off x="3970782" y="1136138"/>
            <a:ext cx="1202436" cy="63511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400" dirty="0">
                <a:solidFill>
                  <a:srgbClr val="00B0F0"/>
                </a:solidFill>
              </a:rPr>
              <a:t>Tardif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F15368-3CFE-508D-C38C-CDC1CA1E7244}"/>
              </a:ext>
            </a:extLst>
          </p:cNvPr>
          <p:cNvSpPr txBox="1"/>
          <p:nvPr/>
        </p:nvSpPr>
        <p:spPr>
          <a:xfrm>
            <a:off x="6939661" y="3742356"/>
            <a:ext cx="16069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Wong AM, Simon EM, Zimmerman RA, Wang HS, </a:t>
            </a:r>
            <a:r>
              <a:rPr lang="fr-FR" sz="800" dirty="0" err="1"/>
              <a:t>Toh</a:t>
            </a:r>
            <a:r>
              <a:rPr lang="fr-FR" sz="800" dirty="0"/>
              <a:t> CH, </a:t>
            </a:r>
            <a:r>
              <a:rPr lang="fr-FR" sz="800" dirty="0" err="1"/>
              <a:t>Ng</a:t>
            </a:r>
            <a:r>
              <a:rPr lang="fr-FR" sz="800" dirty="0"/>
              <a:t> SH. Acute </a:t>
            </a:r>
            <a:r>
              <a:rPr lang="fr-FR" sz="800" dirty="0" err="1"/>
              <a:t>necrotizing</a:t>
            </a:r>
            <a:r>
              <a:rPr lang="fr-FR" sz="800" dirty="0"/>
              <a:t> </a:t>
            </a:r>
            <a:r>
              <a:rPr lang="fr-FR" sz="800" dirty="0" err="1"/>
              <a:t>encephalopathy</a:t>
            </a:r>
            <a:r>
              <a:rPr lang="fr-FR" sz="800" dirty="0"/>
              <a:t> of </a:t>
            </a:r>
            <a:r>
              <a:rPr lang="fr-FR" sz="800" dirty="0" err="1"/>
              <a:t>childhood</a:t>
            </a:r>
            <a:r>
              <a:rPr lang="fr-FR" sz="800" dirty="0"/>
              <a:t>: </a:t>
            </a:r>
            <a:r>
              <a:rPr lang="fr-FR" sz="800" dirty="0" err="1"/>
              <a:t>correlation</a:t>
            </a:r>
            <a:r>
              <a:rPr lang="fr-FR" sz="800" dirty="0"/>
              <a:t> of MR </a:t>
            </a:r>
            <a:r>
              <a:rPr lang="fr-FR" sz="800" dirty="0" err="1"/>
              <a:t>findings</a:t>
            </a:r>
            <a:r>
              <a:rPr lang="fr-FR" sz="800" dirty="0"/>
              <a:t> and </a:t>
            </a:r>
            <a:r>
              <a:rPr lang="fr-FR" sz="800" dirty="0" err="1"/>
              <a:t>clinical</a:t>
            </a:r>
            <a:r>
              <a:rPr lang="fr-FR" sz="800" dirty="0"/>
              <a:t> </a:t>
            </a:r>
            <a:r>
              <a:rPr lang="fr-FR" sz="800" dirty="0" err="1"/>
              <a:t>outcome</a:t>
            </a:r>
            <a:r>
              <a:rPr lang="fr-FR" sz="800" dirty="0"/>
              <a:t>. AJNR Am J </a:t>
            </a:r>
            <a:r>
              <a:rPr lang="fr-FR" sz="800" dirty="0" err="1"/>
              <a:t>Neuroradiol</a:t>
            </a:r>
            <a:r>
              <a:rPr lang="fr-FR" sz="800" dirty="0"/>
              <a:t>. 2006 </a:t>
            </a:r>
            <a:r>
              <a:rPr lang="fr-FR" sz="800" dirty="0" err="1"/>
              <a:t>Oct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3955597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3736A4-0C01-53BA-97BF-B4E20CC38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050" y="1181100"/>
            <a:ext cx="8248650" cy="5556455"/>
          </a:xfrm>
        </p:spPr>
        <p:txBody>
          <a:bodyPr>
            <a:normAutofit fontScale="70000" lnSpcReduction="20000"/>
          </a:bodyPr>
          <a:lstStyle/>
          <a:p>
            <a:pPr marL="2540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Syndrome de Leigh: </a:t>
            </a:r>
            <a:r>
              <a:rPr lang="fr-FR" sz="2400" dirty="0"/>
              <a:t>évolution chronique/</a:t>
            </a:r>
            <a:r>
              <a:rPr lang="fr-FR" sz="2400" dirty="0" err="1"/>
              <a:t>subaigue</a:t>
            </a:r>
            <a:r>
              <a:rPr lang="fr-FR" sz="2400" dirty="0"/>
              <a:t>++, surtout striatum++, noyaux </a:t>
            </a:r>
            <a:r>
              <a:rPr lang="fr-FR" sz="2400" dirty="0" err="1"/>
              <a:t>dorsomédian</a:t>
            </a:r>
            <a:r>
              <a:rPr lang="fr-FR" sz="2400" dirty="0"/>
              <a:t> des thalamus.</a:t>
            </a:r>
          </a:p>
          <a:p>
            <a:pPr marL="25400" indent="0">
              <a:buNone/>
            </a:pPr>
            <a:endParaRPr lang="fr-FR" sz="2400" dirty="0"/>
          </a:p>
          <a:p>
            <a:pPr marL="2540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Syndrome de Reye: </a:t>
            </a:r>
            <a:r>
              <a:rPr lang="fr-FR" sz="2400" dirty="0" err="1"/>
              <a:t>hyperamoniémie</a:t>
            </a:r>
            <a:r>
              <a:rPr lang="fr-FR" sz="2400" dirty="0"/>
              <a:t>, hypoglycémie et acidose lactique. Œdème cérébral diffus mais atteinte des NGC (thalamus++) possible.</a:t>
            </a:r>
          </a:p>
          <a:p>
            <a:pPr marL="25400" indent="0">
              <a:buNone/>
            </a:pPr>
            <a:endParaRPr lang="fr-FR" sz="2400" dirty="0"/>
          </a:p>
          <a:p>
            <a:pPr marL="2540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ADEM: </a:t>
            </a:r>
            <a:r>
              <a:rPr lang="fr-FR" sz="2400" dirty="0"/>
              <a:t>asymétrique++, pas ou peu remaniement hémorragique, </a:t>
            </a:r>
            <a:r>
              <a:rPr lang="fr-FR" sz="2400" dirty="0" err="1"/>
              <a:t>pléiocytose</a:t>
            </a:r>
            <a:r>
              <a:rPr lang="fr-FR" sz="2400" dirty="0"/>
              <a:t>.</a:t>
            </a:r>
          </a:p>
          <a:p>
            <a:pPr marL="25400" indent="0">
              <a:buNone/>
            </a:pPr>
            <a:endParaRPr lang="fr-FR" sz="2400" dirty="0"/>
          </a:p>
          <a:p>
            <a:pPr marL="2540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AHLE (Acute </a:t>
            </a:r>
            <a:r>
              <a:rPr lang="fr-FR" sz="2400" dirty="0" err="1">
                <a:solidFill>
                  <a:srgbClr val="00B0F0"/>
                </a:solidFill>
              </a:rPr>
              <a:t>hemorrhagic</a:t>
            </a:r>
            <a:r>
              <a:rPr lang="fr-FR" sz="2400" dirty="0">
                <a:solidFill>
                  <a:srgbClr val="00B0F0"/>
                </a:solidFill>
              </a:rPr>
              <a:t> </a:t>
            </a:r>
            <a:r>
              <a:rPr lang="fr-FR" sz="2400" dirty="0" err="1">
                <a:solidFill>
                  <a:srgbClr val="00B0F0"/>
                </a:solidFill>
              </a:rPr>
              <a:t>leukoencephalitis</a:t>
            </a:r>
            <a:r>
              <a:rPr lang="fr-FR" sz="2400" dirty="0">
                <a:solidFill>
                  <a:srgbClr val="00B0F0"/>
                </a:solidFill>
              </a:rPr>
              <a:t>/ Weston Hurst </a:t>
            </a:r>
            <a:r>
              <a:rPr lang="fr-FR" sz="2400" dirty="0" err="1">
                <a:solidFill>
                  <a:srgbClr val="00B0F0"/>
                </a:solidFill>
              </a:rPr>
              <a:t>disease</a:t>
            </a:r>
            <a:r>
              <a:rPr lang="fr-FR" sz="2400" dirty="0">
                <a:solidFill>
                  <a:srgbClr val="00B0F0"/>
                </a:solidFill>
              </a:rPr>
              <a:t>): </a:t>
            </a:r>
            <a:r>
              <a:rPr lang="fr-FR" sz="2400" dirty="0"/>
              <a:t>Difficile. Surtout asymétrique, périvasculaire.</a:t>
            </a:r>
          </a:p>
          <a:p>
            <a:pPr marL="25400" indent="0">
              <a:buNone/>
            </a:pPr>
            <a:endParaRPr lang="fr-FR" sz="2400" dirty="0"/>
          </a:p>
          <a:p>
            <a:pPr marL="2540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Encéphalites virales japonaise, dengue: </a:t>
            </a:r>
            <a:r>
              <a:rPr lang="fr-FR" sz="2400" dirty="0"/>
              <a:t>peut être difficile, contexte!, localisation pouvant être très proche (thalamus, tronc cérébral possible), signe du double donuts.</a:t>
            </a:r>
          </a:p>
          <a:p>
            <a:pPr marL="25400" indent="0">
              <a:buNone/>
            </a:pPr>
            <a:endParaRPr lang="fr-FR" sz="2400" dirty="0"/>
          </a:p>
          <a:p>
            <a:pPr marL="2540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Thrombose artérielle ou veineuse: </a:t>
            </a:r>
            <a:r>
              <a:rPr lang="fr-FR" sz="2400" dirty="0"/>
              <a:t>séquence vasculaire, atteinte systématisée+++</a:t>
            </a:r>
          </a:p>
          <a:p>
            <a:pPr marL="25400" indent="0">
              <a:buNone/>
            </a:pPr>
            <a:endParaRPr lang="fr-FR" sz="2400" dirty="0"/>
          </a:p>
          <a:p>
            <a:pPr marL="2540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Encéphalopathie </a:t>
            </a:r>
            <a:r>
              <a:rPr lang="fr-FR" sz="2400" dirty="0" err="1">
                <a:solidFill>
                  <a:srgbClr val="00B0F0"/>
                </a:solidFill>
              </a:rPr>
              <a:t>anoxo</a:t>
            </a:r>
            <a:r>
              <a:rPr lang="fr-FR" sz="2400" dirty="0">
                <a:solidFill>
                  <a:srgbClr val="00B0F0"/>
                </a:solidFill>
              </a:rPr>
              <a:t>-ischémique: </a:t>
            </a:r>
            <a:r>
              <a:rPr lang="fr-FR" sz="2400" dirty="0"/>
              <a:t>contexte.</a:t>
            </a:r>
          </a:p>
          <a:p>
            <a:pPr marL="25400" indent="0">
              <a:buNone/>
            </a:pPr>
            <a:endParaRPr lang="fr-FR" sz="2400" dirty="0"/>
          </a:p>
          <a:p>
            <a:pPr marL="2540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Maladie de Gayet Wernicke: </a:t>
            </a:r>
            <a:r>
              <a:rPr lang="fr-FR" sz="2400" dirty="0"/>
              <a:t>contexte, corps mamillaires, noyaux </a:t>
            </a:r>
            <a:r>
              <a:rPr lang="fr-FR" sz="2400" dirty="0" err="1"/>
              <a:t>dorsomédians</a:t>
            </a:r>
            <a:r>
              <a:rPr lang="fr-FR" sz="2400" dirty="0"/>
              <a:t>++, pas d’hémorragie.</a:t>
            </a:r>
          </a:p>
          <a:p>
            <a:pPr marL="25400" indent="0">
              <a:buNone/>
            </a:pPr>
            <a:endParaRPr lang="fr-FR" sz="2400" dirty="0"/>
          </a:p>
          <a:p>
            <a:pPr marL="2540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Toxique (CO, méthanol): </a:t>
            </a:r>
            <a:r>
              <a:rPr lang="fr-FR" sz="2400" dirty="0"/>
              <a:t>surtout pallidum et noyaux dentelés respectivement.</a:t>
            </a:r>
          </a:p>
          <a:p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644E95-EC8C-8066-BA1F-94007503B3AD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0EFE6E3-9B1B-5CC6-CC93-14D582C1CBC0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D822508B-1075-AA4D-C969-15E79837B746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41EBD0-885D-8F58-7577-3304A26D2958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 descr="Livres avec un remplissage uni">
            <a:extLst>
              <a:ext uri="{FF2B5EF4-FFF2-40B4-BE49-F238E27FC236}">
                <a16:creationId xmlns:a16="http://schemas.microsoft.com/office/drawing/2014/main" id="{3D944509-62A9-61DC-D866-C6361E896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9" name="Google Shape;489;p64">
            <a:extLst>
              <a:ext uri="{FF2B5EF4-FFF2-40B4-BE49-F238E27FC236}">
                <a16:creationId xmlns:a16="http://schemas.microsoft.com/office/drawing/2014/main" id="{A55EACC3-C07F-8658-50F8-6F9A1C685F3E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DIAGNOSTICS DIFFERENTIELS</a:t>
            </a:r>
          </a:p>
        </p:txBody>
      </p:sp>
    </p:spTree>
    <p:extLst>
      <p:ext uri="{BB962C8B-B14F-4D97-AF65-F5344CB8AC3E}">
        <p14:creationId xmlns:p14="http://schemas.microsoft.com/office/powerpoint/2010/main" val="393863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E4611B-3F1E-97A0-1555-44B5D33FD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5400" indent="0">
              <a:buNone/>
            </a:pPr>
            <a:r>
              <a:rPr lang="fr-FR" sz="2000" dirty="0"/>
              <a:t>-Pas de recommandation.</a:t>
            </a:r>
          </a:p>
          <a:p>
            <a:pPr marL="25400" indent="0">
              <a:buNone/>
            </a:pPr>
            <a:endParaRPr lang="fr-FR" sz="2000" dirty="0"/>
          </a:p>
          <a:p>
            <a:pPr marL="25400" indent="0">
              <a:buNone/>
            </a:pPr>
            <a:r>
              <a:rPr lang="fr-FR" sz="2000" dirty="0"/>
              <a:t>-Le plus souvent symptomatique.</a:t>
            </a:r>
          </a:p>
          <a:p>
            <a:pPr marL="25400" indent="0">
              <a:buNone/>
            </a:pPr>
            <a:endParaRPr lang="fr-FR" sz="2000" dirty="0"/>
          </a:p>
          <a:p>
            <a:pPr marL="25400" indent="0">
              <a:buNone/>
            </a:pPr>
            <a:r>
              <a:rPr lang="fr-FR" sz="2000" dirty="0"/>
              <a:t>- Corticothérapie (</a:t>
            </a:r>
            <a:r>
              <a:rPr lang="fr-FR" sz="2000" dirty="0" err="1"/>
              <a:t>Méthylprédnisolone</a:t>
            </a:r>
            <a:r>
              <a:rPr lang="fr-FR" sz="2000" dirty="0"/>
              <a:t>/ Dexaméthasone) </a:t>
            </a:r>
            <a:r>
              <a:rPr lang="fr-FR" sz="2000" dirty="0">
                <a:sym typeface="Wingdings" panose="05000000000000000000" pitchFamily="2" charset="2"/>
              </a:rPr>
              <a:t></a:t>
            </a:r>
            <a:r>
              <a:rPr lang="fr-FR" sz="2000" dirty="0"/>
              <a:t> résultats controversés dans les études!</a:t>
            </a:r>
          </a:p>
          <a:p>
            <a:pPr marL="25400" indent="0">
              <a:buNone/>
            </a:pPr>
            <a:endParaRPr lang="fr-FR" sz="2000" dirty="0"/>
          </a:p>
          <a:p>
            <a:pPr marL="25400" indent="0">
              <a:buNone/>
            </a:pPr>
            <a:r>
              <a:rPr lang="fr-FR" sz="2000" dirty="0"/>
              <a:t>- Immunoglobulines </a:t>
            </a:r>
          </a:p>
          <a:p>
            <a:pPr marL="25400" indent="0">
              <a:buNone/>
            </a:pPr>
            <a:endParaRPr lang="fr-FR" sz="2000" dirty="0"/>
          </a:p>
          <a:p>
            <a:pPr marL="25400" indent="0">
              <a:buNone/>
            </a:pPr>
            <a:r>
              <a:rPr lang="fr-FR" sz="2000" dirty="0"/>
              <a:t>- Plasmaphérèse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04FE4-88DB-59B0-A47D-429CABB20B70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2326DF-A873-EEAC-B1BC-23F9523DC6E6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B9E874F7-5DE2-28FE-FC7D-5FD3913B78FC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947A37-5B99-562E-C58A-B027FE3DD5D6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 descr="Livres avec un remplissage uni">
            <a:extLst>
              <a:ext uri="{FF2B5EF4-FFF2-40B4-BE49-F238E27FC236}">
                <a16:creationId xmlns:a16="http://schemas.microsoft.com/office/drawing/2014/main" id="{91C35B93-8879-3B81-D210-48B6CB2CB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9" name="Google Shape;489;p64">
            <a:extLst>
              <a:ext uri="{FF2B5EF4-FFF2-40B4-BE49-F238E27FC236}">
                <a16:creationId xmlns:a16="http://schemas.microsoft.com/office/drawing/2014/main" id="{E67AC4E8-DC78-D094-9AAD-469F6B9682AA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TRAITEMENT</a:t>
            </a:r>
          </a:p>
        </p:txBody>
      </p:sp>
    </p:spTree>
    <p:extLst>
      <p:ext uri="{BB962C8B-B14F-4D97-AF65-F5344CB8AC3E}">
        <p14:creationId xmlns:p14="http://schemas.microsoft.com/office/powerpoint/2010/main" val="1554818498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CC85A2E-72BE-B513-AD3C-5A259A9D5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992" y="1352550"/>
            <a:ext cx="8229600" cy="4790239"/>
          </a:xfrm>
        </p:spPr>
        <p:txBody>
          <a:bodyPr>
            <a:normAutofit fontScale="92500"/>
          </a:bodyPr>
          <a:lstStyle/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- Phase </a:t>
            </a:r>
            <a:r>
              <a:rPr lang="fr-FR" sz="2200" dirty="0" err="1"/>
              <a:t>prodromale</a:t>
            </a:r>
            <a:r>
              <a:rPr lang="fr-FR" sz="2200" dirty="0"/>
              <a:t> virale.</a:t>
            </a:r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2200" dirty="0"/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- Dégradation neurologique rapide.</a:t>
            </a:r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2200" dirty="0"/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- IRM: symétrique, multifocale, thalamus ++, SB périventriculaire,  capsule interne,  putamens, le tronc cérébral,  cervelet et/ou moelle.</a:t>
            </a:r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2200" dirty="0"/>
          </a:p>
          <a:p>
            <a:pPr marL="4826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200" dirty="0"/>
              <a:t>- Exclusion des diagnostics différentiels.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750469-225B-7F97-4B59-743999E3B6F8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4D6588-31D9-D9B2-7F06-F0F048538092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Triangle isocèle 3">
            <a:extLst>
              <a:ext uri="{FF2B5EF4-FFF2-40B4-BE49-F238E27FC236}">
                <a16:creationId xmlns:a16="http://schemas.microsoft.com/office/drawing/2014/main" id="{3D3EF450-EA47-0070-3B13-E8DF59278A89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FF0F2B-F7BA-9DD7-DB54-16CF95A8A93D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 descr="Livres avec un remplissage uni">
            <a:extLst>
              <a:ext uri="{FF2B5EF4-FFF2-40B4-BE49-F238E27FC236}">
                <a16:creationId xmlns:a16="http://schemas.microsoft.com/office/drawing/2014/main" id="{B140A8DD-E832-B2EE-F168-B075E5B2D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  <p:sp>
        <p:nvSpPr>
          <p:cNvPr id="9" name="Google Shape;489;p64">
            <a:extLst>
              <a:ext uri="{FF2B5EF4-FFF2-40B4-BE49-F238E27FC236}">
                <a16:creationId xmlns:a16="http://schemas.microsoft.com/office/drawing/2014/main" id="{DCCF32DF-4D78-C7C7-AF98-E1118A1EB4D4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926297310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07"/>
          <p:cNvSpPr txBox="1">
            <a:spLocks noGrp="1"/>
          </p:cNvSpPr>
          <p:nvPr>
            <p:ph type="body" idx="1"/>
          </p:nvPr>
        </p:nvSpPr>
        <p:spPr>
          <a:xfrm>
            <a:off x="457200" y="1002208"/>
            <a:ext cx="8051800" cy="560179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203200" indent="0">
              <a:spcBef>
                <a:spcPts val="0"/>
              </a:spcBef>
              <a:buNone/>
            </a:pPr>
            <a:r>
              <a:rPr lang="fr-FR" sz="1200" dirty="0">
                <a:solidFill>
                  <a:srgbClr val="00B0F0"/>
                </a:solidFill>
              </a:rPr>
              <a:t>- </a:t>
            </a:r>
            <a:r>
              <a:rPr lang="fr-FR" sz="1200" dirty="0"/>
              <a:t>Wu X, Wu W, Pan W, Wu L, Liu K, Zhang HL. Acute </a:t>
            </a:r>
            <a:r>
              <a:rPr lang="fr-FR" sz="1200" dirty="0" err="1"/>
              <a:t>necrotizing</a:t>
            </a:r>
            <a:r>
              <a:rPr lang="fr-FR" sz="1200" dirty="0"/>
              <a:t> </a:t>
            </a:r>
            <a:r>
              <a:rPr lang="fr-FR" sz="1200" dirty="0" err="1"/>
              <a:t>encephalopathy</a:t>
            </a:r>
            <a:r>
              <a:rPr lang="fr-FR" sz="1200" dirty="0"/>
              <a:t>: an </a:t>
            </a:r>
            <a:r>
              <a:rPr lang="fr-FR" sz="1200" dirty="0" err="1"/>
              <a:t>underrecognized</a:t>
            </a:r>
            <a:r>
              <a:rPr lang="fr-FR" sz="1200" dirty="0"/>
              <a:t> </a:t>
            </a:r>
            <a:r>
              <a:rPr lang="fr-FR" sz="1200" dirty="0" err="1"/>
              <a:t>clinicoradiologic</a:t>
            </a:r>
            <a:r>
              <a:rPr lang="fr-FR" sz="1200" dirty="0"/>
              <a:t> </a:t>
            </a:r>
            <a:r>
              <a:rPr lang="fr-FR" sz="1200" dirty="0" err="1"/>
              <a:t>disorder</a:t>
            </a:r>
            <a:r>
              <a:rPr lang="fr-FR" sz="1200" dirty="0"/>
              <a:t>. </a:t>
            </a:r>
            <a:r>
              <a:rPr lang="fr-FR" sz="1200" dirty="0" err="1"/>
              <a:t>Mediators</a:t>
            </a:r>
            <a:r>
              <a:rPr lang="fr-FR" sz="1200" dirty="0"/>
              <a:t> </a:t>
            </a:r>
            <a:r>
              <a:rPr lang="fr-FR" sz="1200" dirty="0" err="1"/>
              <a:t>Inflamm</a:t>
            </a:r>
            <a:r>
              <a:rPr lang="fr-FR" sz="1200" dirty="0"/>
              <a:t>. 2015;2015:792578. </a:t>
            </a:r>
          </a:p>
          <a:p>
            <a:pPr marL="203200" indent="0">
              <a:spcBef>
                <a:spcPts val="0"/>
              </a:spcBef>
              <a:buNone/>
            </a:pPr>
            <a:endParaRPr lang="fr-FR" sz="1200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dirty="0">
                <a:solidFill>
                  <a:srgbClr val="00B0F0"/>
                </a:solidFill>
              </a:rPr>
              <a:t>-</a:t>
            </a:r>
            <a:r>
              <a:rPr lang="fr-FR" sz="1200" dirty="0"/>
              <a:t> </a:t>
            </a:r>
            <a:r>
              <a:rPr lang="fr-FR" sz="1200" dirty="0" err="1"/>
              <a:t>Kansagra</a:t>
            </a:r>
            <a:r>
              <a:rPr lang="fr-FR" sz="1200" dirty="0"/>
              <a:t> SM, </a:t>
            </a:r>
            <a:r>
              <a:rPr lang="fr-FR" sz="1200" dirty="0" err="1"/>
              <a:t>Gallentine</a:t>
            </a:r>
            <a:r>
              <a:rPr lang="fr-FR" sz="1200" dirty="0"/>
              <a:t> WB. Cytokine </a:t>
            </a:r>
            <a:r>
              <a:rPr lang="fr-FR" sz="1200" dirty="0" err="1"/>
              <a:t>storm</a:t>
            </a:r>
            <a:r>
              <a:rPr lang="fr-FR" sz="1200" dirty="0"/>
              <a:t> of acute </a:t>
            </a:r>
            <a:r>
              <a:rPr lang="fr-FR" sz="1200" dirty="0" err="1"/>
              <a:t>necrotizing</a:t>
            </a:r>
            <a:r>
              <a:rPr lang="fr-FR" sz="1200" dirty="0"/>
              <a:t> </a:t>
            </a:r>
            <a:r>
              <a:rPr lang="fr-FR" sz="1200" dirty="0" err="1"/>
              <a:t>encephalopathy</a:t>
            </a:r>
            <a:r>
              <a:rPr lang="fr-FR" sz="1200" dirty="0"/>
              <a:t>. </a:t>
            </a:r>
            <a:r>
              <a:rPr lang="fr-FR" sz="1200" dirty="0" err="1"/>
              <a:t>Pediatr</a:t>
            </a:r>
            <a:r>
              <a:rPr lang="fr-FR" sz="1200" dirty="0"/>
              <a:t> </a:t>
            </a:r>
            <a:r>
              <a:rPr lang="fr-FR" sz="1200" dirty="0" err="1"/>
              <a:t>Neurol</a:t>
            </a:r>
            <a:r>
              <a:rPr lang="fr-FR" sz="1200" dirty="0"/>
              <a:t>. 2011 Dec;45(6):400-2.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200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dirty="0">
                <a:solidFill>
                  <a:srgbClr val="00B0F0"/>
                </a:solidFill>
              </a:rPr>
              <a:t>- </a:t>
            </a:r>
            <a:r>
              <a:rPr lang="fr-FR" sz="1200" dirty="0"/>
              <a:t>Shukla P, </a:t>
            </a:r>
            <a:r>
              <a:rPr lang="fr-FR" sz="1200" dirty="0" err="1"/>
              <a:t>Mandalla</a:t>
            </a:r>
            <a:r>
              <a:rPr lang="fr-FR" sz="1200" dirty="0"/>
              <a:t> A, </a:t>
            </a:r>
            <a:r>
              <a:rPr lang="fr-FR" sz="1200" dirty="0" err="1"/>
              <a:t>Elrick</a:t>
            </a:r>
            <a:r>
              <a:rPr lang="fr-FR" sz="1200" dirty="0"/>
              <a:t> MJ and </a:t>
            </a:r>
            <a:r>
              <a:rPr lang="fr-FR" sz="1200" dirty="0" err="1"/>
              <a:t>Venkatesan</a:t>
            </a:r>
            <a:r>
              <a:rPr lang="fr-FR" sz="1200" dirty="0"/>
              <a:t> A (2022) </a:t>
            </a:r>
            <a:r>
              <a:rPr lang="fr-FR" sz="1200" dirty="0" err="1"/>
              <a:t>Clinical</a:t>
            </a:r>
            <a:r>
              <a:rPr lang="fr-FR" sz="1200" dirty="0"/>
              <a:t> Manifestations and </a:t>
            </a:r>
            <a:r>
              <a:rPr lang="fr-FR" sz="1200" dirty="0" err="1"/>
              <a:t>Pathogenesis</a:t>
            </a:r>
            <a:r>
              <a:rPr lang="fr-FR" sz="1200" dirty="0"/>
              <a:t> of Acute </a:t>
            </a:r>
            <a:r>
              <a:rPr lang="fr-FR" sz="1200" dirty="0" err="1"/>
              <a:t>Necrotizing</a:t>
            </a:r>
            <a:r>
              <a:rPr lang="fr-FR" sz="1200" dirty="0"/>
              <a:t> </a:t>
            </a:r>
            <a:r>
              <a:rPr lang="fr-FR" sz="1200" dirty="0" err="1"/>
              <a:t>Encephalopathy</a:t>
            </a:r>
            <a:r>
              <a:rPr lang="fr-FR" sz="1200" dirty="0"/>
              <a:t>: The Interface </a:t>
            </a:r>
            <a:r>
              <a:rPr lang="fr-FR" sz="1200" dirty="0" err="1"/>
              <a:t>Between</a:t>
            </a:r>
            <a:r>
              <a:rPr lang="fr-FR" sz="1200" dirty="0"/>
              <a:t> </a:t>
            </a:r>
            <a:r>
              <a:rPr lang="fr-FR" sz="1200" dirty="0" err="1"/>
              <a:t>Systemic</a:t>
            </a:r>
            <a:r>
              <a:rPr lang="fr-FR" sz="1200" dirty="0"/>
              <a:t> Infection and </a:t>
            </a:r>
            <a:r>
              <a:rPr lang="fr-FR" sz="1200" dirty="0" err="1"/>
              <a:t>Neurologic</a:t>
            </a:r>
            <a:r>
              <a:rPr lang="fr-FR" sz="1200" dirty="0"/>
              <a:t> </a:t>
            </a:r>
            <a:r>
              <a:rPr lang="fr-FR" sz="1200" dirty="0" err="1"/>
              <a:t>Injury</a:t>
            </a:r>
            <a:r>
              <a:rPr lang="fr-FR" sz="1200" dirty="0"/>
              <a:t>. Front. </a:t>
            </a:r>
            <a:r>
              <a:rPr lang="fr-FR" sz="1200" dirty="0" err="1"/>
              <a:t>Neurol</a:t>
            </a:r>
            <a:r>
              <a:rPr lang="fr-FR" sz="1200" dirty="0"/>
              <a:t>. 12:628811.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200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dirty="0">
                <a:solidFill>
                  <a:srgbClr val="00B0F0"/>
                </a:solidFill>
              </a:rPr>
              <a:t>-</a:t>
            </a:r>
            <a:r>
              <a:rPr lang="fr-FR" sz="1200" dirty="0"/>
              <a:t> Denier C, Balu L, Husson B, Nasser G, </a:t>
            </a:r>
            <a:r>
              <a:rPr lang="fr-FR" sz="1200" dirty="0" err="1"/>
              <a:t>Burglen</a:t>
            </a:r>
            <a:r>
              <a:rPr lang="fr-FR" sz="1200" dirty="0"/>
              <a:t> L, Rodriguez D, </a:t>
            </a:r>
            <a:r>
              <a:rPr lang="fr-FR" sz="1200" dirty="0" err="1"/>
              <a:t>Labauge</a:t>
            </a:r>
            <a:r>
              <a:rPr lang="fr-FR" sz="1200" dirty="0"/>
              <a:t> P, </a:t>
            </a:r>
            <a:r>
              <a:rPr lang="fr-FR" sz="1200" dirty="0" err="1"/>
              <a:t>Chevret</a:t>
            </a:r>
            <a:r>
              <a:rPr lang="fr-FR" sz="1200" dirty="0"/>
              <a:t> L. Familial acute </a:t>
            </a:r>
            <a:r>
              <a:rPr lang="fr-FR" sz="1200" dirty="0" err="1"/>
              <a:t>necrotizing</a:t>
            </a:r>
            <a:r>
              <a:rPr lang="fr-FR" sz="1200" dirty="0"/>
              <a:t> </a:t>
            </a:r>
            <a:r>
              <a:rPr lang="fr-FR" sz="1200" dirty="0" err="1"/>
              <a:t>encephalopathy</a:t>
            </a:r>
            <a:r>
              <a:rPr lang="fr-FR" sz="1200" dirty="0"/>
              <a:t> due to mutation in the RANBP2 </a:t>
            </a:r>
            <a:r>
              <a:rPr lang="fr-FR" sz="1200" dirty="0" err="1"/>
              <a:t>gene</a:t>
            </a:r>
            <a:r>
              <a:rPr lang="fr-FR" sz="1200" dirty="0"/>
              <a:t>. J </a:t>
            </a:r>
            <a:r>
              <a:rPr lang="fr-FR" sz="1200" dirty="0" err="1"/>
              <a:t>Neurol</a:t>
            </a:r>
            <a:r>
              <a:rPr lang="fr-FR" sz="1200" dirty="0"/>
              <a:t> </a:t>
            </a:r>
            <a:r>
              <a:rPr lang="fr-FR" sz="1200" dirty="0" err="1"/>
              <a:t>Sci</a:t>
            </a:r>
            <a:r>
              <a:rPr lang="fr-FR" sz="1200" dirty="0"/>
              <a:t>. 2014 </a:t>
            </a:r>
            <a:r>
              <a:rPr lang="fr-FR" sz="1200" dirty="0" err="1"/>
              <a:t>Oct</a:t>
            </a:r>
            <a:r>
              <a:rPr lang="fr-FR" sz="1200" dirty="0"/>
              <a:t> 15;345(1-2):236-8.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200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dirty="0">
                <a:solidFill>
                  <a:srgbClr val="00B0F0"/>
                </a:solidFill>
              </a:rPr>
              <a:t>-</a:t>
            </a:r>
            <a:r>
              <a:rPr lang="fr-FR" sz="1200" dirty="0"/>
              <a:t> Neilson DE, Adams MD, Orr CM, Schelling DK, </a:t>
            </a:r>
            <a:r>
              <a:rPr lang="fr-FR" sz="1200" dirty="0" err="1"/>
              <a:t>Eiben</a:t>
            </a:r>
            <a:r>
              <a:rPr lang="fr-FR" sz="1200" dirty="0"/>
              <a:t> RM, Kerr DS, Anderson J, </a:t>
            </a:r>
            <a:r>
              <a:rPr lang="fr-FR" sz="1200" dirty="0" err="1"/>
              <a:t>Bassuk</a:t>
            </a:r>
            <a:r>
              <a:rPr lang="fr-FR" sz="1200" dirty="0"/>
              <a:t> AG, Bye AM, </a:t>
            </a:r>
            <a:r>
              <a:rPr lang="fr-FR" sz="1200" dirty="0" err="1"/>
              <a:t>Childs</a:t>
            </a:r>
            <a:r>
              <a:rPr lang="fr-FR" sz="1200" dirty="0"/>
              <a:t> AM, Clarke A, Crow YJ, Di Rocco M, </a:t>
            </a:r>
            <a:r>
              <a:rPr lang="fr-FR" sz="1200" dirty="0" err="1"/>
              <a:t>Dohna-Schwake</a:t>
            </a:r>
            <a:r>
              <a:rPr lang="fr-FR" sz="1200" dirty="0"/>
              <a:t> C, </a:t>
            </a:r>
            <a:r>
              <a:rPr lang="fr-FR" sz="1200" dirty="0" err="1"/>
              <a:t>Dueckers</a:t>
            </a:r>
            <a:r>
              <a:rPr lang="fr-FR" sz="1200" dirty="0"/>
              <a:t> G, </a:t>
            </a:r>
            <a:r>
              <a:rPr lang="fr-FR" sz="1200" dirty="0" err="1"/>
              <a:t>Fasano</a:t>
            </a:r>
            <a:r>
              <a:rPr lang="fr-FR" sz="1200" dirty="0"/>
              <a:t> AE, </a:t>
            </a:r>
            <a:r>
              <a:rPr lang="fr-FR" sz="1200" dirty="0" err="1"/>
              <a:t>Gika</a:t>
            </a:r>
            <a:r>
              <a:rPr lang="fr-FR" sz="1200" dirty="0"/>
              <a:t> AD, </a:t>
            </a:r>
            <a:r>
              <a:rPr lang="fr-FR" sz="1200" dirty="0" err="1"/>
              <a:t>Gionnis</a:t>
            </a:r>
            <a:r>
              <a:rPr lang="fr-FR" sz="1200" dirty="0"/>
              <a:t> D, Gorman MP, </a:t>
            </a:r>
            <a:r>
              <a:rPr lang="fr-FR" sz="1200" dirty="0" err="1"/>
              <a:t>Grattan</a:t>
            </a:r>
            <a:r>
              <a:rPr lang="fr-FR" sz="1200" dirty="0"/>
              <a:t>-Smith PJ, </a:t>
            </a:r>
            <a:r>
              <a:rPr lang="fr-FR" sz="1200" dirty="0" err="1"/>
              <a:t>Hackenberg</a:t>
            </a:r>
            <a:r>
              <a:rPr lang="fr-FR" sz="1200" dirty="0"/>
              <a:t> A, </a:t>
            </a:r>
            <a:r>
              <a:rPr lang="fr-FR" sz="1200" dirty="0" err="1"/>
              <a:t>Kuster</a:t>
            </a:r>
            <a:r>
              <a:rPr lang="fr-FR" sz="1200" dirty="0"/>
              <a:t> A, </a:t>
            </a:r>
            <a:r>
              <a:rPr lang="fr-FR" sz="1200" dirty="0" err="1"/>
              <a:t>Lentschig</a:t>
            </a:r>
            <a:r>
              <a:rPr lang="fr-FR" sz="1200" dirty="0"/>
              <a:t> MG, Lopez-</a:t>
            </a:r>
            <a:r>
              <a:rPr lang="fr-FR" sz="1200" dirty="0" err="1"/>
              <a:t>Laso</a:t>
            </a:r>
            <a:r>
              <a:rPr lang="fr-FR" sz="1200" dirty="0"/>
              <a:t> E, Marco EJ, </a:t>
            </a:r>
            <a:r>
              <a:rPr lang="fr-FR" sz="1200" dirty="0" err="1"/>
              <a:t>Mastroyianni</a:t>
            </a:r>
            <a:r>
              <a:rPr lang="fr-FR" sz="1200" dirty="0"/>
              <a:t> S, Perrier J, Schmitt-</a:t>
            </a:r>
            <a:r>
              <a:rPr lang="fr-FR" sz="1200" dirty="0" err="1"/>
              <a:t>Mechelke</a:t>
            </a:r>
            <a:r>
              <a:rPr lang="fr-FR" sz="1200" dirty="0"/>
              <a:t> T, </a:t>
            </a:r>
            <a:r>
              <a:rPr lang="fr-FR" sz="1200" dirty="0" err="1"/>
              <a:t>Servidei</a:t>
            </a:r>
            <a:r>
              <a:rPr lang="fr-FR" sz="1200" dirty="0"/>
              <a:t> S, </a:t>
            </a:r>
            <a:r>
              <a:rPr lang="fr-FR" sz="1200" dirty="0" err="1"/>
              <a:t>Skardoutsou</a:t>
            </a:r>
            <a:r>
              <a:rPr lang="fr-FR" sz="1200" dirty="0"/>
              <a:t> A, </a:t>
            </a:r>
            <a:r>
              <a:rPr lang="fr-FR" sz="1200" dirty="0" err="1"/>
              <a:t>Uldall</a:t>
            </a:r>
            <a:r>
              <a:rPr lang="fr-FR" sz="1200" dirty="0"/>
              <a:t> P, van der Knaap MS, </a:t>
            </a:r>
            <a:r>
              <a:rPr lang="fr-FR" sz="1200" dirty="0" err="1"/>
              <a:t>Goglin</a:t>
            </a:r>
            <a:r>
              <a:rPr lang="fr-FR" sz="1200" dirty="0"/>
              <a:t> KC, </a:t>
            </a:r>
            <a:r>
              <a:rPr lang="fr-FR" sz="1200" dirty="0" err="1"/>
              <a:t>Tefft</a:t>
            </a:r>
            <a:r>
              <a:rPr lang="fr-FR" sz="1200" dirty="0"/>
              <a:t> DL, Aubin C, de Jager P, </a:t>
            </a:r>
            <a:r>
              <a:rPr lang="fr-FR" sz="1200" dirty="0" err="1"/>
              <a:t>Hafler</a:t>
            </a:r>
            <a:r>
              <a:rPr lang="fr-FR" sz="1200" dirty="0"/>
              <a:t> D, </a:t>
            </a:r>
            <a:r>
              <a:rPr lang="fr-FR" sz="1200" dirty="0" err="1"/>
              <a:t>Warman</a:t>
            </a:r>
            <a:r>
              <a:rPr lang="fr-FR" sz="1200" dirty="0"/>
              <a:t> ML. Infection-</a:t>
            </a:r>
            <a:r>
              <a:rPr lang="fr-FR" sz="1200" dirty="0" err="1"/>
              <a:t>triggered</a:t>
            </a:r>
            <a:r>
              <a:rPr lang="fr-FR" sz="1200" dirty="0"/>
              <a:t> familial or </a:t>
            </a:r>
            <a:r>
              <a:rPr lang="fr-FR" sz="1200" dirty="0" err="1"/>
              <a:t>recurrent</a:t>
            </a:r>
            <a:r>
              <a:rPr lang="fr-FR" sz="1200" dirty="0"/>
              <a:t> cases of acute </a:t>
            </a:r>
            <a:r>
              <a:rPr lang="fr-FR" sz="1200" dirty="0" err="1"/>
              <a:t>necrotizing</a:t>
            </a:r>
            <a:r>
              <a:rPr lang="fr-FR" sz="1200" dirty="0"/>
              <a:t> </a:t>
            </a:r>
            <a:r>
              <a:rPr lang="fr-FR" sz="1200" dirty="0" err="1"/>
              <a:t>encephalopathy</a:t>
            </a:r>
            <a:r>
              <a:rPr lang="fr-FR" sz="1200" dirty="0"/>
              <a:t> </a:t>
            </a:r>
            <a:r>
              <a:rPr lang="fr-FR" sz="1200" dirty="0" err="1"/>
              <a:t>caused</a:t>
            </a:r>
            <a:r>
              <a:rPr lang="fr-FR" sz="1200" dirty="0"/>
              <a:t> by mutations in a component of the </a:t>
            </a:r>
            <a:r>
              <a:rPr lang="fr-FR" sz="1200" dirty="0" err="1"/>
              <a:t>nuclear</a:t>
            </a:r>
            <a:r>
              <a:rPr lang="fr-FR" sz="1200" dirty="0"/>
              <a:t> pore, RANBP2. Am J Hum Genet. 2009 Jan;84(1):44-51.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200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dirty="0">
                <a:solidFill>
                  <a:srgbClr val="00B0F0"/>
                </a:solidFill>
              </a:rPr>
              <a:t>-</a:t>
            </a:r>
            <a:r>
              <a:rPr lang="fr-FR" sz="1200" dirty="0"/>
              <a:t> Yoshida T, </a:t>
            </a:r>
            <a:r>
              <a:rPr lang="fr-FR" sz="1200" dirty="0" err="1"/>
              <a:t>Tamura</a:t>
            </a:r>
            <a:r>
              <a:rPr lang="fr-FR" sz="1200" dirty="0"/>
              <a:t> T, </a:t>
            </a:r>
            <a:r>
              <a:rPr lang="fr-FR" sz="1200" dirty="0" err="1"/>
              <a:t>Nagai</a:t>
            </a:r>
            <a:r>
              <a:rPr lang="fr-FR" sz="1200" dirty="0"/>
              <a:t> Y, Ueda H, </a:t>
            </a:r>
            <a:r>
              <a:rPr lang="fr-FR" sz="1200" dirty="0" err="1"/>
              <a:t>Awaya</a:t>
            </a:r>
            <a:r>
              <a:rPr lang="fr-FR" sz="1200" dirty="0"/>
              <a:t> T, </a:t>
            </a:r>
            <a:r>
              <a:rPr lang="fr-FR" sz="1200" dirty="0" err="1"/>
              <a:t>Shibata</a:t>
            </a:r>
            <a:r>
              <a:rPr lang="fr-FR" sz="1200" dirty="0"/>
              <a:t> M, Kato T, Heike T. MRI gadolinium </a:t>
            </a:r>
            <a:r>
              <a:rPr lang="fr-FR" sz="1200" dirty="0" err="1"/>
              <a:t>enhancement</a:t>
            </a:r>
            <a:r>
              <a:rPr lang="fr-FR" sz="1200" dirty="0"/>
              <a:t> </a:t>
            </a:r>
            <a:r>
              <a:rPr lang="fr-FR" sz="1200" dirty="0" err="1"/>
              <a:t>precedes</a:t>
            </a:r>
            <a:r>
              <a:rPr lang="fr-FR" sz="1200" dirty="0"/>
              <a:t> </a:t>
            </a:r>
            <a:r>
              <a:rPr lang="fr-FR" sz="1200" dirty="0" err="1"/>
              <a:t>neuroradiological</a:t>
            </a:r>
            <a:r>
              <a:rPr lang="fr-FR" sz="1200" dirty="0"/>
              <a:t> </a:t>
            </a:r>
            <a:r>
              <a:rPr lang="fr-FR" sz="1200" dirty="0" err="1"/>
              <a:t>findings</a:t>
            </a:r>
            <a:r>
              <a:rPr lang="fr-FR" sz="1200" dirty="0"/>
              <a:t> in acute </a:t>
            </a:r>
            <a:r>
              <a:rPr lang="fr-FR" sz="1200" dirty="0" err="1"/>
              <a:t>necrotizing</a:t>
            </a:r>
            <a:r>
              <a:rPr lang="fr-FR" sz="1200" dirty="0"/>
              <a:t> </a:t>
            </a:r>
            <a:r>
              <a:rPr lang="fr-FR" sz="1200" dirty="0" err="1"/>
              <a:t>encephalopathy</a:t>
            </a:r>
            <a:r>
              <a:rPr lang="fr-FR" sz="1200" dirty="0"/>
              <a:t>. Brain Dev. 2013 Nov;35(10):921-4.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200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dirty="0">
                <a:solidFill>
                  <a:srgbClr val="00B0F0"/>
                </a:solidFill>
              </a:rPr>
              <a:t>-</a:t>
            </a:r>
            <a:r>
              <a:rPr lang="fr-FR" sz="1200" dirty="0"/>
              <a:t> </a:t>
            </a:r>
            <a:r>
              <a:rPr lang="fr-FR" sz="1200" dirty="0" err="1"/>
              <a:t>Albayram</a:t>
            </a:r>
            <a:r>
              <a:rPr lang="fr-FR" sz="1200" dirty="0"/>
              <a:t> S, </a:t>
            </a:r>
            <a:r>
              <a:rPr lang="fr-FR" sz="1200" dirty="0" err="1"/>
              <a:t>Bilgi</a:t>
            </a:r>
            <a:r>
              <a:rPr lang="fr-FR" sz="1200" dirty="0"/>
              <a:t> Z, </a:t>
            </a:r>
            <a:r>
              <a:rPr lang="fr-FR" sz="1200" dirty="0" err="1"/>
              <a:t>Selcuk</a:t>
            </a:r>
            <a:r>
              <a:rPr lang="fr-FR" sz="1200" dirty="0"/>
              <a:t> H, </a:t>
            </a:r>
            <a:r>
              <a:rPr lang="fr-FR" sz="1200" dirty="0" err="1"/>
              <a:t>Selcuk</a:t>
            </a:r>
            <a:r>
              <a:rPr lang="fr-FR" sz="1200" dirty="0"/>
              <a:t> D, Cam H, </a:t>
            </a:r>
            <a:r>
              <a:rPr lang="fr-FR" sz="1200" dirty="0" err="1"/>
              <a:t>Koçer</a:t>
            </a:r>
            <a:r>
              <a:rPr lang="fr-FR" sz="1200" dirty="0"/>
              <a:t> N, </a:t>
            </a:r>
            <a:r>
              <a:rPr lang="fr-FR" sz="1200" dirty="0" err="1"/>
              <a:t>Islak</a:t>
            </a:r>
            <a:r>
              <a:rPr lang="fr-FR" sz="1200" dirty="0"/>
              <a:t> C. Diffusion-</a:t>
            </a:r>
            <a:r>
              <a:rPr lang="fr-FR" sz="1200" dirty="0" err="1"/>
              <a:t>weighted</a:t>
            </a:r>
            <a:r>
              <a:rPr lang="fr-FR" sz="1200" dirty="0"/>
              <a:t> MR </a:t>
            </a:r>
            <a:r>
              <a:rPr lang="fr-FR" sz="1200" dirty="0" err="1"/>
              <a:t>imaging</a:t>
            </a:r>
            <a:r>
              <a:rPr lang="fr-FR" sz="1200" dirty="0"/>
              <a:t> </a:t>
            </a:r>
            <a:r>
              <a:rPr lang="fr-FR" sz="1200" dirty="0" err="1"/>
              <a:t>findings</a:t>
            </a:r>
            <a:r>
              <a:rPr lang="fr-FR" sz="1200" dirty="0"/>
              <a:t> of acute </a:t>
            </a:r>
            <a:r>
              <a:rPr lang="fr-FR" sz="1200" dirty="0" err="1"/>
              <a:t>necrotizing</a:t>
            </a:r>
            <a:r>
              <a:rPr lang="fr-FR" sz="1200" dirty="0"/>
              <a:t> </a:t>
            </a:r>
            <a:r>
              <a:rPr lang="fr-FR" sz="1200" dirty="0" err="1"/>
              <a:t>encephalopathy</a:t>
            </a:r>
            <a:r>
              <a:rPr lang="fr-FR" sz="1200" dirty="0"/>
              <a:t>. AJNR Am J </a:t>
            </a:r>
            <a:r>
              <a:rPr lang="fr-FR" sz="1200" dirty="0" err="1"/>
              <a:t>Neuroradiol</a:t>
            </a:r>
            <a:r>
              <a:rPr lang="fr-FR" sz="1200" dirty="0"/>
              <a:t>. 2004 May;25(5):792-7.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fr-FR" sz="1200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  <a:tabLst/>
              <a:defRPr/>
            </a:pPr>
            <a:r>
              <a:rPr lang="fr-FR" sz="1200" dirty="0"/>
              <a:t>Wong AM, Simon EM, Zimmerman RA, Wang HS, </a:t>
            </a:r>
            <a:r>
              <a:rPr lang="fr-FR" sz="1200" dirty="0" err="1"/>
              <a:t>Toh</a:t>
            </a:r>
            <a:r>
              <a:rPr lang="fr-FR" sz="1200" dirty="0"/>
              <a:t> CH, </a:t>
            </a:r>
            <a:r>
              <a:rPr lang="fr-FR" sz="1200" dirty="0" err="1"/>
              <a:t>Ng</a:t>
            </a:r>
            <a:r>
              <a:rPr lang="fr-FR" sz="1200" dirty="0"/>
              <a:t> SH. Acute </a:t>
            </a:r>
            <a:r>
              <a:rPr lang="fr-FR" sz="1200" dirty="0" err="1"/>
              <a:t>necrotizing</a:t>
            </a:r>
            <a:r>
              <a:rPr lang="fr-FR" sz="1200" dirty="0"/>
              <a:t> </a:t>
            </a:r>
            <a:r>
              <a:rPr lang="fr-FR" sz="1200" dirty="0" err="1"/>
              <a:t>encephalopathy</a:t>
            </a:r>
            <a:r>
              <a:rPr lang="fr-FR" sz="1200" dirty="0"/>
              <a:t> of </a:t>
            </a:r>
            <a:r>
              <a:rPr lang="fr-FR" sz="1200" dirty="0" err="1"/>
              <a:t>childhood</a:t>
            </a:r>
            <a:r>
              <a:rPr lang="fr-FR" sz="1200" dirty="0"/>
              <a:t>: </a:t>
            </a:r>
            <a:r>
              <a:rPr lang="fr-FR" sz="1200" dirty="0" err="1"/>
              <a:t>correlation</a:t>
            </a:r>
            <a:r>
              <a:rPr lang="fr-FR" sz="1200" dirty="0"/>
              <a:t> of MR </a:t>
            </a:r>
            <a:r>
              <a:rPr lang="fr-FR" sz="1200" dirty="0" err="1"/>
              <a:t>findings</a:t>
            </a:r>
            <a:r>
              <a:rPr lang="fr-FR" sz="1200" dirty="0"/>
              <a:t> and </a:t>
            </a:r>
            <a:r>
              <a:rPr lang="fr-FR" sz="1200" dirty="0" err="1"/>
              <a:t>clinical</a:t>
            </a:r>
            <a:r>
              <a:rPr lang="fr-FR" sz="1200" dirty="0"/>
              <a:t> </a:t>
            </a:r>
            <a:r>
              <a:rPr lang="fr-FR" sz="1200" dirty="0" err="1"/>
              <a:t>outcome</a:t>
            </a:r>
            <a:r>
              <a:rPr lang="fr-FR" sz="1200" dirty="0"/>
              <a:t>. AJNR Am J </a:t>
            </a:r>
            <a:r>
              <a:rPr lang="fr-FR" sz="1200" dirty="0" err="1"/>
              <a:t>Neuroradiol</a:t>
            </a:r>
            <a:r>
              <a:rPr lang="fr-FR" sz="1200" dirty="0"/>
              <a:t>. 2006 Oct;27(9):1919-23.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  <a:tabLst/>
              <a:defRPr/>
            </a:pPr>
            <a:endParaRPr lang="fr-FR" sz="1200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dirty="0">
                <a:solidFill>
                  <a:srgbClr val="00B0F0"/>
                </a:solidFill>
              </a:rPr>
              <a:t>-</a:t>
            </a:r>
            <a:r>
              <a:rPr lang="fr-FR" sz="1200" dirty="0"/>
              <a:t> </a:t>
            </a:r>
            <a:r>
              <a:rPr lang="fr-FR" sz="1200" dirty="0" err="1"/>
              <a:t>Mizuguchi</a:t>
            </a:r>
            <a:r>
              <a:rPr lang="fr-FR" sz="1200" dirty="0"/>
              <a:t> M, Abe J, </a:t>
            </a:r>
            <a:r>
              <a:rPr lang="fr-FR" sz="1200" dirty="0" err="1"/>
              <a:t>Mikkaichi</a:t>
            </a:r>
            <a:r>
              <a:rPr lang="fr-FR" sz="1200" dirty="0"/>
              <a:t> K, </a:t>
            </a:r>
            <a:r>
              <a:rPr lang="fr-FR" sz="1200" dirty="0" err="1"/>
              <a:t>Noma</a:t>
            </a:r>
            <a:r>
              <a:rPr lang="fr-FR" sz="1200" dirty="0"/>
              <a:t> S, Yoshida K, </a:t>
            </a:r>
            <a:r>
              <a:rPr lang="fr-FR" sz="1200" dirty="0" err="1"/>
              <a:t>Yamanaka</a:t>
            </a:r>
            <a:r>
              <a:rPr lang="fr-FR" sz="1200" dirty="0"/>
              <a:t> T, </a:t>
            </a:r>
            <a:r>
              <a:rPr lang="fr-FR" sz="1200" dirty="0" err="1"/>
              <a:t>Kamoshita</a:t>
            </a:r>
            <a:r>
              <a:rPr lang="fr-FR" sz="1200" dirty="0"/>
              <a:t> S. Acute </a:t>
            </a:r>
            <a:r>
              <a:rPr lang="fr-FR" sz="1200" dirty="0" err="1"/>
              <a:t>necrotising</a:t>
            </a:r>
            <a:r>
              <a:rPr lang="fr-FR" sz="1200" dirty="0"/>
              <a:t> </a:t>
            </a:r>
            <a:r>
              <a:rPr lang="fr-FR" sz="1200" dirty="0" err="1"/>
              <a:t>encephalopathy</a:t>
            </a:r>
            <a:r>
              <a:rPr lang="fr-FR" sz="1200" dirty="0"/>
              <a:t> of </a:t>
            </a:r>
            <a:r>
              <a:rPr lang="fr-FR" sz="1200" dirty="0" err="1"/>
              <a:t>childhood</a:t>
            </a:r>
            <a:r>
              <a:rPr lang="fr-FR" sz="1200" dirty="0"/>
              <a:t>: a new syndrome </a:t>
            </a:r>
            <a:r>
              <a:rPr lang="fr-FR" sz="1200" dirty="0" err="1"/>
              <a:t>presenting</a:t>
            </a:r>
            <a:r>
              <a:rPr lang="fr-FR" sz="1200" dirty="0"/>
              <a:t> </a:t>
            </a:r>
            <a:r>
              <a:rPr lang="fr-FR" sz="1200" dirty="0" err="1"/>
              <a:t>with</a:t>
            </a:r>
            <a:r>
              <a:rPr lang="fr-FR" sz="1200" dirty="0"/>
              <a:t> multifocal, </a:t>
            </a:r>
            <a:r>
              <a:rPr lang="fr-FR" sz="1200" dirty="0" err="1"/>
              <a:t>symmetric</a:t>
            </a:r>
            <a:r>
              <a:rPr lang="fr-FR" sz="1200" dirty="0"/>
              <a:t> </a:t>
            </a:r>
            <a:r>
              <a:rPr lang="fr-FR" sz="1200" dirty="0" err="1"/>
              <a:t>brain</a:t>
            </a:r>
            <a:r>
              <a:rPr lang="fr-FR" sz="1200" dirty="0"/>
              <a:t> </a:t>
            </a:r>
            <a:r>
              <a:rPr lang="fr-FR" sz="1200" dirty="0" err="1"/>
              <a:t>lesions</a:t>
            </a:r>
            <a:r>
              <a:rPr lang="fr-FR" sz="1200" dirty="0"/>
              <a:t>. J </a:t>
            </a:r>
            <a:r>
              <a:rPr lang="fr-FR" sz="1200" dirty="0" err="1"/>
              <a:t>Neurol</a:t>
            </a:r>
            <a:r>
              <a:rPr lang="fr-FR" sz="1200" dirty="0"/>
              <a:t> </a:t>
            </a:r>
            <a:r>
              <a:rPr lang="fr-FR" sz="1200" dirty="0" err="1"/>
              <a:t>Neurosurg</a:t>
            </a:r>
            <a:r>
              <a:rPr lang="fr-FR" sz="1200" dirty="0"/>
              <a:t> </a:t>
            </a:r>
            <a:r>
              <a:rPr lang="fr-FR" sz="1200" dirty="0" err="1"/>
              <a:t>Psychiatry</a:t>
            </a:r>
            <a:r>
              <a:rPr lang="fr-FR" sz="1200" dirty="0"/>
              <a:t>. 1995 May;58(5):555-61. </a:t>
            </a:r>
            <a:r>
              <a:rPr lang="fr-FR" sz="1200" dirty="0" err="1"/>
              <a:t>doi</a:t>
            </a:r>
            <a:r>
              <a:rPr lang="fr-FR" sz="1200" dirty="0"/>
              <a:t>: 10.1136/jnnp.58.5.555.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8F3B30-502E-2012-B74B-03A4EA2C02CA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E51423-AC7E-69EC-B5DE-D8B884A4D7C0}"/>
              </a:ext>
            </a:extLst>
          </p:cNvPr>
          <p:cNvSpPr/>
          <p:nvPr/>
        </p:nvSpPr>
        <p:spPr>
          <a:xfrm>
            <a:off x="0" y="-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riangle isocèle 5">
            <a:extLst>
              <a:ext uri="{FF2B5EF4-FFF2-40B4-BE49-F238E27FC236}">
                <a16:creationId xmlns:a16="http://schemas.microsoft.com/office/drawing/2014/main" id="{012900D4-DAEB-7995-65AF-C186A05D1EF5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Google Shape;489;p64">
            <a:extLst>
              <a:ext uri="{FF2B5EF4-FFF2-40B4-BE49-F238E27FC236}">
                <a16:creationId xmlns:a16="http://schemas.microsoft.com/office/drawing/2014/main" id="{D042974C-12E3-CA1D-95FD-15BB0146F2AC}"/>
              </a:ext>
            </a:extLst>
          </p:cNvPr>
          <p:cNvSpPr txBox="1">
            <a:spLocks/>
          </p:cNvSpPr>
          <p:nvPr/>
        </p:nvSpPr>
        <p:spPr>
          <a:xfrm>
            <a:off x="1261872" y="120445"/>
            <a:ext cx="6760464" cy="60823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z="2800" b="1" dirty="0">
                <a:solidFill>
                  <a:schemeClr val="bg1"/>
                </a:solidFill>
              </a:rPr>
              <a:t>BIBLIOGRAPHIE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B4B5EE-8BEA-7874-5459-6D7B986BE68F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Graphique 9" descr="Livres avec un remplissage uni">
            <a:extLst>
              <a:ext uri="{FF2B5EF4-FFF2-40B4-BE49-F238E27FC236}">
                <a16:creationId xmlns:a16="http://schemas.microsoft.com/office/drawing/2014/main" id="{99F81BAC-B106-60AE-7988-1C0C4BF23B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9392" y="-32636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827C49-C05F-FC53-51A1-871D2316E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093203"/>
            <a:ext cx="8229600" cy="4500563"/>
          </a:xfrm>
        </p:spPr>
        <p:txBody>
          <a:bodyPr/>
          <a:lstStyle/>
          <a:p>
            <a:pPr marL="25400" indent="0" algn="ctr">
              <a:buNone/>
            </a:pPr>
            <a:r>
              <a:rPr lang="fr-FR" dirty="0">
                <a:solidFill>
                  <a:srgbClr val="00B0F0"/>
                </a:solidFill>
              </a:rPr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162778358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34EDA4-032B-6534-F69C-EFEF64732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4696" y="1266436"/>
            <a:ext cx="5361432" cy="46223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fr-FR" sz="2400" u="sng" dirty="0">
                <a:solidFill>
                  <a:srgbClr val="00B0F0"/>
                </a:solidFill>
              </a:rPr>
              <a:t>Liam 2 ans et 8 mois</a:t>
            </a:r>
          </a:p>
          <a:p>
            <a:pPr>
              <a:lnSpc>
                <a:spcPct val="200000"/>
              </a:lnSpc>
            </a:pPr>
            <a:r>
              <a:rPr lang="fr-FR" sz="2000" dirty="0"/>
              <a:t>Pleurs, vomissements, diarrhée + fièvre </a:t>
            </a:r>
            <a:r>
              <a:rPr lang="fr-FR" sz="2000" dirty="0">
                <a:sym typeface="Wingdings" panose="05000000000000000000" pitchFamily="2" charset="2"/>
              </a:rPr>
              <a:t> urgence périphérique</a:t>
            </a:r>
          </a:p>
          <a:p>
            <a:pPr>
              <a:lnSpc>
                <a:spcPct val="200000"/>
              </a:lnSpc>
            </a:pPr>
            <a:r>
              <a:rPr lang="fr-FR" sz="2000" dirty="0">
                <a:sym typeface="Wingdings" panose="05000000000000000000" pitchFamily="2" charset="2"/>
              </a:rPr>
              <a:t>ATCD épisode virale il y a 15 jours.</a:t>
            </a:r>
          </a:p>
          <a:p>
            <a:pPr>
              <a:lnSpc>
                <a:spcPct val="200000"/>
              </a:lnSpc>
            </a:pPr>
            <a:r>
              <a:rPr lang="fr-FR" sz="2000" dirty="0">
                <a:sym typeface="Wingdings" panose="05000000000000000000" pitchFamily="2" charset="2"/>
              </a:rPr>
              <a:t>Trouble de la conscience + crise généralisée  Glasgow 8</a:t>
            </a:r>
          </a:p>
          <a:p>
            <a:pPr>
              <a:lnSpc>
                <a:spcPct val="200000"/>
              </a:lnSpc>
            </a:pPr>
            <a:r>
              <a:rPr lang="fr-FR" sz="2000" dirty="0">
                <a:sym typeface="Wingdings" panose="05000000000000000000" pitchFamily="2" charset="2"/>
              </a:rPr>
              <a:t>Transfert service de réanimation pédiatrique  Glasgow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53AED5-B1DC-275B-BF82-D8D4725C78EB}"/>
              </a:ext>
            </a:extLst>
          </p:cNvPr>
          <p:cNvSpPr/>
          <p:nvPr/>
        </p:nvSpPr>
        <p:spPr>
          <a:xfrm>
            <a:off x="0" y="-31325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Google Shape;489;p64">
            <a:extLst>
              <a:ext uri="{FF2B5EF4-FFF2-40B4-BE49-F238E27FC236}">
                <a16:creationId xmlns:a16="http://schemas.microsoft.com/office/drawing/2014/main" id="{AABAF1E7-B1B5-1970-80B3-E74C828856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064" y="-1"/>
            <a:ext cx="7357872" cy="70072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FR" sz="2800" b="1" dirty="0">
                <a:solidFill>
                  <a:schemeClr val="bg1"/>
                </a:solidFill>
              </a:rPr>
              <a:t>CAS CLINIQUE</a:t>
            </a:r>
            <a:endParaRPr sz="2800" b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882DE5-A409-3A49-59A3-841DF2C961B5}"/>
              </a:ext>
            </a:extLst>
          </p:cNvPr>
          <p:cNvSpPr/>
          <p:nvPr/>
        </p:nvSpPr>
        <p:spPr>
          <a:xfrm>
            <a:off x="0" y="-35810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E1D2F1F-F205-27C4-526B-D964CC76F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8664" y="1482700"/>
            <a:ext cx="1310640" cy="222535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F916C13-FA11-D1E9-CF14-7AB422F0A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0235" y="4154466"/>
            <a:ext cx="2979069" cy="1656553"/>
          </a:xfrm>
          <a:prstGeom prst="rect">
            <a:avLst/>
          </a:prstGeom>
        </p:spPr>
      </p:pic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B54E26E3-9673-56B7-E2A5-B626739FF42C}"/>
              </a:ext>
            </a:extLst>
          </p:cNvPr>
          <p:cNvSpPr/>
          <p:nvPr/>
        </p:nvSpPr>
        <p:spPr>
          <a:xfrm rot="5400000">
            <a:off x="1154434" y="-174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41DB26-FCE8-0AC0-D365-3FA7EA26DDA9}"/>
              </a:ext>
            </a:extLst>
          </p:cNvPr>
          <p:cNvSpPr/>
          <p:nvPr/>
        </p:nvSpPr>
        <p:spPr>
          <a:xfrm>
            <a:off x="7949184" y="-31325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Graphique 12" descr="Médical avec un remplissage uni">
            <a:extLst>
              <a:ext uri="{FF2B5EF4-FFF2-40B4-BE49-F238E27FC236}">
                <a16:creationId xmlns:a16="http://schemas.microsoft.com/office/drawing/2014/main" id="{99F55662-A1D2-282B-00D1-B556A4209F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89392" y="-7171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67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194B6D-D8C0-412F-E034-D96D309C90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diffusion">
            <a:hlinkClick r:id="" action="ppaction://media"/>
            <a:extLst>
              <a:ext uri="{FF2B5EF4-FFF2-40B4-BE49-F238E27FC236}">
                <a16:creationId xmlns:a16="http://schemas.microsoft.com/office/drawing/2014/main" id="{0064AFD5-8064-3432-118D-1D92E5DF9F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43200" y="1600200"/>
            <a:ext cx="3657600" cy="3657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8C2F276-3C24-2324-2728-C01910F559A2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Google Shape;489;p64">
            <a:extLst>
              <a:ext uri="{FF2B5EF4-FFF2-40B4-BE49-F238E27FC236}">
                <a16:creationId xmlns:a16="http://schemas.microsoft.com/office/drawing/2014/main" id="{6EE64539-CCEF-440F-794F-00D132F020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064" y="66449"/>
            <a:ext cx="7357872" cy="70072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FR" sz="2800" b="1" dirty="0">
                <a:solidFill>
                  <a:schemeClr val="bg1"/>
                </a:solidFill>
              </a:rPr>
              <a:t>CAS CLINIQUE</a:t>
            </a:r>
            <a:endParaRPr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6E2F34-0032-B156-F24A-C5FFFCCE3DCF}"/>
              </a:ext>
            </a:extLst>
          </p:cNvPr>
          <p:cNvSpPr/>
          <p:nvPr/>
        </p:nvSpPr>
        <p:spPr>
          <a:xfrm>
            <a:off x="0" y="0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22DEEF-BEFE-3DFE-EAC5-AD9D8D49824F}"/>
              </a:ext>
            </a:extLst>
          </p:cNvPr>
          <p:cNvSpPr/>
          <p:nvPr/>
        </p:nvSpPr>
        <p:spPr>
          <a:xfrm>
            <a:off x="7949184" y="0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Graphique 7" descr="Médical avec un remplissage uni">
            <a:extLst>
              <a:ext uri="{FF2B5EF4-FFF2-40B4-BE49-F238E27FC236}">
                <a16:creationId xmlns:a16="http://schemas.microsoft.com/office/drawing/2014/main" id="{147B9A1E-339B-4D5C-DC6A-29944D809E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5488" y="-41306"/>
            <a:ext cx="914400" cy="914400"/>
          </a:xfrm>
          <a:prstGeom prst="rect">
            <a:avLst/>
          </a:prstGeom>
        </p:spPr>
      </p:pic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D24CD648-386F-FFE3-A45D-BE83FAF49E97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2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194B6D-D8C0-412F-E034-D96D309C90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T1">
            <a:hlinkClick r:id="" action="ppaction://media"/>
            <a:extLst>
              <a:ext uri="{FF2B5EF4-FFF2-40B4-BE49-F238E27FC236}">
                <a16:creationId xmlns:a16="http://schemas.microsoft.com/office/drawing/2014/main" id="{E7E01E97-5ABB-E06B-7263-2AC16859E8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43200" y="669798"/>
            <a:ext cx="3657600" cy="59817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B253C26-DA1F-D416-C416-C1F3121DD609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Google Shape;489;p64">
            <a:extLst>
              <a:ext uri="{FF2B5EF4-FFF2-40B4-BE49-F238E27FC236}">
                <a16:creationId xmlns:a16="http://schemas.microsoft.com/office/drawing/2014/main" id="{68AB9F0E-CF54-0DAB-3F4C-304A4CEA6E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064" y="66449"/>
            <a:ext cx="7357872" cy="70072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FR" sz="2800" b="1" dirty="0">
                <a:solidFill>
                  <a:schemeClr val="bg1"/>
                </a:solidFill>
              </a:rPr>
              <a:t>CAS CLINIQUE</a:t>
            </a:r>
            <a:endParaRPr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456139-A966-5DDB-8212-AE021A0D8661}"/>
              </a:ext>
            </a:extLst>
          </p:cNvPr>
          <p:cNvSpPr/>
          <p:nvPr/>
        </p:nvSpPr>
        <p:spPr>
          <a:xfrm>
            <a:off x="0" y="0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841B75-61A2-CCDA-279F-145D0F3FA090}"/>
              </a:ext>
            </a:extLst>
          </p:cNvPr>
          <p:cNvSpPr/>
          <p:nvPr/>
        </p:nvSpPr>
        <p:spPr>
          <a:xfrm>
            <a:off x="7949184" y="-6252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FE5C3E69-6373-FF43-27EE-6FB31B23462F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Médical avec un remplissage uni">
            <a:extLst>
              <a:ext uri="{FF2B5EF4-FFF2-40B4-BE49-F238E27FC236}">
                <a16:creationId xmlns:a16="http://schemas.microsoft.com/office/drawing/2014/main" id="{53942950-813E-FE32-34F2-CA3A3CEACC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5488" y="-413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9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194B6D-D8C0-412F-E034-D96D309C90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8065FC-3742-2B03-1EF8-D34041D9FE2F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Google Shape;489;p64">
            <a:extLst>
              <a:ext uri="{FF2B5EF4-FFF2-40B4-BE49-F238E27FC236}">
                <a16:creationId xmlns:a16="http://schemas.microsoft.com/office/drawing/2014/main" id="{005B75C7-374B-D6AC-5DA4-7DB3ACCCA9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064" y="66449"/>
            <a:ext cx="7357872" cy="70072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FR" sz="2800" b="1" dirty="0">
                <a:solidFill>
                  <a:schemeClr val="bg1"/>
                </a:solidFill>
              </a:rPr>
              <a:t>CAS CLINIQUE</a:t>
            </a:r>
            <a:endParaRPr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8F434E-2769-C955-7127-E5BA2334E944}"/>
              </a:ext>
            </a:extLst>
          </p:cNvPr>
          <p:cNvSpPr/>
          <p:nvPr/>
        </p:nvSpPr>
        <p:spPr>
          <a:xfrm>
            <a:off x="0" y="0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CADDA4-28EC-4D12-F176-35527EBE9F87}"/>
              </a:ext>
            </a:extLst>
          </p:cNvPr>
          <p:cNvSpPr/>
          <p:nvPr/>
        </p:nvSpPr>
        <p:spPr>
          <a:xfrm>
            <a:off x="7949184" y="0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F2B53D99-D67D-C449-DB29-6FD88806D630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Médical avec un remplissage uni">
            <a:extLst>
              <a:ext uri="{FF2B5EF4-FFF2-40B4-BE49-F238E27FC236}">
                <a16:creationId xmlns:a16="http://schemas.microsoft.com/office/drawing/2014/main" id="{E1A6DE2E-BCA7-BC5C-8375-BEF614A218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95488" y="-41306"/>
            <a:ext cx="914400" cy="914400"/>
          </a:xfrm>
          <a:prstGeom prst="rect">
            <a:avLst/>
          </a:prstGeom>
        </p:spPr>
      </p:pic>
      <p:pic>
        <p:nvPicPr>
          <p:cNvPr id="10" name="SynapseExport">
            <a:hlinkClick r:id="" action="ppaction://media"/>
            <a:extLst>
              <a:ext uri="{FF2B5EF4-FFF2-40B4-BE49-F238E27FC236}">
                <a16:creationId xmlns:a16="http://schemas.microsoft.com/office/drawing/2014/main" id="{BADE26B9-4109-4CEF-85E1-E3ABF43350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64792" y="937418"/>
            <a:ext cx="5903976" cy="590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5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194B6D-D8C0-412F-E034-D96D309C90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SWI">
            <a:hlinkClick r:id="" action="ppaction://media"/>
            <a:extLst>
              <a:ext uri="{FF2B5EF4-FFF2-40B4-BE49-F238E27FC236}">
                <a16:creationId xmlns:a16="http://schemas.microsoft.com/office/drawing/2014/main" id="{F20432B4-53A0-48D3-C875-17DE614134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43200" y="1338263"/>
            <a:ext cx="3657600" cy="41814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EAB053-1483-851E-36A7-268FD29ACEF6}"/>
              </a:ext>
            </a:extLst>
          </p:cNvPr>
          <p:cNvSpPr/>
          <p:nvPr/>
        </p:nvSpPr>
        <p:spPr>
          <a:xfrm>
            <a:off x="0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Google Shape;489;p64">
            <a:extLst>
              <a:ext uri="{FF2B5EF4-FFF2-40B4-BE49-F238E27FC236}">
                <a16:creationId xmlns:a16="http://schemas.microsoft.com/office/drawing/2014/main" id="{201193D8-CE5E-5066-AFF0-1BB139F3C7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064" y="66449"/>
            <a:ext cx="7357872" cy="70072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FR" sz="2800" b="1" dirty="0">
                <a:solidFill>
                  <a:schemeClr val="bg1"/>
                </a:solidFill>
              </a:rPr>
              <a:t>CAS CLINIQUE</a:t>
            </a:r>
            <a:endParaRPr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A5043A-C447-D5E9-78A4-A0C1DF6B8AB3}"/>
              </a:ext>
            </a:extLst>
          </p:cNvPr>
          <p:cNvSpPr/>
          <p:nvPr/>
        </p:nvSpPr>
        <p:spPr>
          <a:xfrm>
            <a:off x="0" y="0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C7F4AA-73F4-EE55-9008-783710BE2AF9}"/>
              </a:ext>
            </a:extLst>
          </p:cNvPr>
          <p:cNvSpPr/>
          <p:nvPr/>
        </p:nvSpPr>
        <p:spPr>
          <a:xfrm>
            <a:off x="794004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B0EC0CFD-E3F2-11B2-B345-8DCFB894156E}"/>
              </a:ext>
            </a:extLst>
          </p:cNvPr>
          <p:cNvSpPr/>
          <p:nvPr/>
        </p:nvSpPr>
        <p:spPr>
          <a:xfrm rot="5400000">
            <a:off x="1168150" y="26668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Médical avec un remplissage uni">
            <a:extLst>
              <a:ext uri="{FF2B5EF4-FFF2-40B4-BE49-F238E27FC236}">
                <a16:creationId xmlns:a16="http://schemas.microsoft.com/office/drawing/2014/main" id="{FEB9FA9F-2919-5179-B156-469C110DE4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5488" y="-413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3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194B6D-D8C0-412F-E034-D96D309C90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T1 gado">
            <a:hlinkClick r:id="" action="ppaction://media"/>
            <a:extLst>
              <a:ext uri="{FF2B5EF4-FFF2-40B4-BE49-F238E27FC236}">
                <a16:creationId xmlns:a16="http://schemas.microsoft.com/office/drawing/2014/main" id="{A3B7CF68-3C0B-7408-A104-431CC6F8B7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43200" y="896746"/>
            <a:ext cx="3377184" cy="55231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00CF78E-2D31-F3F8-8C3E-E03B3F4EEFE7}"/>
              </a:ext>
            </a:extLst>
          </p:cNvPr>
          <p:cNvSpPr/>
          <p:nvPr/>
        </p:nvSpPr>
        <p:spPr>
          <a:xfrm>
            <a:off x="0" y="-6645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Google Shape;489;p64">
            <a:extLst>
              <a:ext uri="{FF2B5EF4-FFF2-40B4-BE49-F238E27FC236}">
                <a16:creationId xmlns:a16="http://schemas.microsoft.com/office/drawing/2014/main" id="{17C64257-98F9-C003-D63C-B8D30D58F7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064" y="-1"/>
            <a:ext cx="7357872" cy="70072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FR" sz="2800" b="1" dirty="0">
                <a:solidFill>
                  <a:schemeClr val="bg1"/>
                </a:solidFill>
              </a:rPr>
              <a:t>CAS CLINIQUE</a:t>
            </a:r>
            <a:endParaRPr sz="2800" b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02552A-48CE-68FA-050E-6E44D4BDF44E}"/>
              </a:ext>
            </a:extLst>
          </p:cNvPr>
          <p:cNvSpPr/>
          <p:nvPr/>
        </p:nvSpPr>
        <p:spPr>
          <a:xfrm>
            <a:off x="0" y="-66451"/>
            <a:ext cx="1194816" cy="8336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68D4CD-26DF-C720-DC02-4AB363CCB236}"/>
              </a:ext>
            </a:extLst>
          </p:cNvPr>
          <p:cNvSpPr/>
          <p:nvPr/>
        </p:nvSpPr>
        <p:spPr>
          <a:xfrm>
            <a:off x="7949184" y="-66452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8BE293CC-1149-E041-11D0-864B179DA8AD}"/>
              </a:ext>
            </a:extLst>
          </p:cNvPr>
          <p:cNvSpPr/>
          <p:nvPr/>
        </p:nvSpPr>
        <p:spPr>
          <a:xfrm rot="5400000">
            <a:off x="1168149" y="-39785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 descr="Médical avec un remplissage uni">
            <a:extLst>
              <a:ext uri="{FF2B5EF4-FFF2-40B4-BE49-F238E27FC236}">
                <a16:creationId xmlns:a16="http://schemas.microsoft.com/office/drawing/2014/main" id="{771440D4-EA43-18DD-8A3E-924674AED9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89392" y="-1068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14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443BB0-80AA-60D7-057B-BD41582E0EB1}"/>
              </a:ext>
            </a:extLst>
          </p:cNvPr>
          <p:cNvSpPr/>
          <p:nvPr/>
        </p:nvSpPr>
        <p:spPr>
          <a:xfrm>
            <a:off x="-12702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Une image contenant cercle, capture d’écran, Imagerie médicale, noir&#10;&#10;Le contenu généré par l’IA peut être incorrect.">
            <a:extLst>
              <a:ext uri="{FF2B5EF4-FFF2-40B4-BE49-F238E27FC236}">
                <a16:creationId xmlns:a16="http://schemas.microsoft.com/office/drawing/2014/main" id="{2631CDAB-2394-D2F3-81B7-652F535C24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98" t="23265" r="21968" b="5530"/>
          <a:stretch/>
        </p:blipFill>
        <p:spPr>
          <a:xfrm>
            <a:off x="284657" y="1182623"/>
            <a:ext cx="2017282" cy="2527355"/>
          </a:xfrm>
          <a:prstGeom prst="rect">
            <a:avLst/>
          </a:prstGeom>
        </p:spPr>
      </p:pic>
      <p:pic>
        <p:nvPicPr>
          <p:cNvPr id="8" name="Image 7" descr="Une image contenant capture d’écran, cercle, art&#10;&#10;Le contenu généré par l’IA peut être incorrect.">
            <a:extLst>
              <a:ext uri="{FF2B5EF4-FFF2-40B4-BE49-F238E27FC236}">
                <a16:creationId xmlns:a16="http://schemas.microsoft.com/office/drawing/2014/main" id="{90630FDD-F9B6-E336-FF39-A1225E0CCA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11" t="9600" r="20278" b="3333"/>
          <a:stretch/>
        </p:blipFill>
        <p:spPr>
          <a:xfrm>
            <a:off x="527985" y="3901440"/>
            <a:ext cx="1643302" cy="2527355"/>
          </a:xfrm>
          <a:prstGeom prst="rect">
            <a:avLst/>
          </a:prstGeom>
        </p:spPr>
      </p:pic>
      <p:pic>
        <p:nvPicPr>
          <p:cNvPr id="10" name="Image 9" descr="Une image contenant cercle, capture d’écran, noir et blanc, monochrome&#10;&#10;Le contenu généré par l’IA peut être incorrect.">
            <a:extLst>
              <a:ext uri="{FF2B5EF4-FFF2-40B4-BE49-F238E27FC236}">
                <a16:creationId xmlns:a16="http://schemas.microsoft.com/office/drawing/2014/main" id="{26F988F1-10C9-97FE-C76E-88275E467D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365" t="16739" r="19727" b="6398"/>
          <a:stretch/>
        </p:blipFill>
        <p:spPr>
          <a:xfrm>
            <a:off x="4655048" y="1238614"/>
            <a:ext cx="1990534" cy="2471364"/>
          </a:xfrm>
          <a:prstGeom prst="rect">
            <a:avLst/>
          </a:prstGeom>
        </p:spPr>
      </p:pic>
      <p:pic>
        <p:nvPicPr>
          <p:cNvPr id="12" name="Image 11" descr="Une image contenant cercle, art&#10;&#10;Le contenu généré par l’IA peut être incorrect.">
            <a:extLst>
              <a:ext uri="{FF2B5EF4-FFF2-40B4-BE49-F238E27FC236}">
                <a16:creationId xmlns:a16="http://schemas.microsoft.com/office/drawing/2014/main" id="{C545479A-FC92-4B86-BD52-6F270856BE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57" t="17183" r="19976" b="3334"/>
          <a:stretch/>
        </p:blipFill>
        <p:spPr>
          <a:xfrm>
            <a:off x="4740968" y="3978650"/>
            <a:ext cx="1887429" cy="2480966"/>
          </a:xfrm>
          <a:prstGeom prst="rect">
            <a:avLst/>
          </a:prstGeom>
        </p:spPr>
      </p:pic>
      <p:pic>
        <p:nvPicPr>
          <p:cNvPr id="14" name="Image 13" descr="Une image contenant noir et blanc, noir, cerc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06D79F3-C69D-FD67-1CB7-2638A5CE08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035" t="15377" r="20929" b="5963"/>
          <a:stretch/>
        </p:blipFill>
        <p:spPr>
          <a:xfrm>
            <a:off x="2561127" y="1238614"/>
            <a:ext cx="1886224" cy="2471364"/>
          </a:xfrm>
          <a:prstGeom prst="rect">
            <a:avLst/>
          </a:prstGeom>
        </p:spPr>
      </p:pic>
      <p:pic>
        <p:nvPicPr>
          <p:cNvPr id="16" name="Image 15" descr="Une image contenant cercle, capture d’écran, art&#10;&#10;Le contenu généré par l’IA peut être incorrect.">
            <a:extLst>
              <a:ext uri="{FF2B5EF4-FFF2-40B4-BE49-F238E27FC236}">
                <a16:creationId xmlns:a16="http://schemas.microsoft.com/office/drawing/2014/main" id="{A34CA25D-59D5-F060-5B37-3E47B5408DD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0556" t="14408" r="19400" b="5556"/>
          <a:stretch/>
        </p:blipFill>
        <p:spPr>
          <a:xfrm>
            <a:off x="2645479" y="3901440"/>
            <a:ext cx="1842684" cy="2456202"/>
          </a:xfrm>
          <a:prstGeom prst="rect">
            <a:avLst/>
          </a:prstGeom>
        </p:spPr>
      </p:pic>
      <p:pic>
        <p:nvPicPr>
          <p:cNvPr id="18" name="Image 17" descr="Une image contenant cercle&#10;&#10;Le contenu généré par l’IA peut être incorrect.">
            <a:extLst>
              <a:ext uri="{FF2B5EF4-FFF2-40B4-BE49-F238E27FC236}">
                <a16:creationId xmlns:a16="http://schemas.microsoft.com/office/drawing/2014/main" id="{FD9AAE45-D85E-6A07-A4F6-197F5335884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256" t="29908" r="29476" b="15036"/>
          <a:stretch/>
        </p:blipFill>
        <p:spPr>
          <a:xfrm>
            <a:off x="6921762" y="1182623"/>
            <a:ext cx="2076929" cy="2471364"/>
          </a:xfrm>
          <a:prstGeom prst="rect">
            <a:avLst/>
          </a:prstGeom>
        </p:spPr>
      </p:pic>
      <p:pic>
        <p:nvPicPr>
          <p:cNvPr id="20" name="Image 19" descr="Une image contenant cercle, pièce&#10;&#10;Le contenu généré par l’IA peut être incorrect.">
            <a:extLst>
              <a:ext uri="{FF2B5EF4-FFF2-40B4-BE49-F238E27FC236}">
                <a16:creationId xmlns:a16="http://schemas.microsoft.com/office/drawing/2014/main" id="{4E93F9B0-B2C0-4252-A6B2-06B1F586490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4524" t="21615" r="25574" b="15750"/>
          <a:stretch/>
        </p:blipFill>
        <p:spPr>
          <a:xfrm>
            <a:off x="6989107" y="3929436"/>
            <a:ext cx="1976609" cy="248096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C56B9F9-1766-F11A-1A34-27E71957192E}"/>
              </a:ext>
            </a:extLst>
          </p:cNvPr>
          <p:cNvSpPr/>
          <p:nvPr/>
        </p:nvSpPr>
        <p:spPr>
          <a:xfrm>
            <a:off x="-12702" y="0"/>
            <a:ext cx="9144000" cy="8336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49C72E-3850-B538-5875-4651D60A77C2}"/>
              </a:ext>
            </a:extLst>
          </p:cNvPr>
          <p:cNvSpPr/>
          <p:nvPr/>
        </p:nvSpPr>
        <p:spPr>
          <a:xfrm>
            <a:off x="-12702" y="12395"/>
            <a:ext cx="1176017" cy="82122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50CAA7C3-4657-9AFA-A835-1AA188BAE12D}"/>
              </a:ext>
            </a:extLst>
          </p:cNvPr>
          <p:cNvSpPr/>
          <p:nvPr/>
        </p:nvSpPr>
        <p:spPr>
          <a:xfrm rot="5400000">
            <a:off x="1136648" y="26665"/>
            <a:ext cx="833621" cy="780288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1EE57B-72B8-0621-4A46-DC618C364255}"/>
              </a:ext>
            </a:extLst>
          </p:cNvPr>
          <p:cNvSpPr/>
          <p:nvPr/>
        </p:nvSpPr>
        <p:spPr>
          <a:xfrm>
            <a:off x="7955280" y="-1"/>
            <a:ext cx="1194816" cy="8336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Médical avec un remplissage uni">
            <a:extLst>
              <a:ext uri="{FF2B5EF4-FFF2-40B4-BE49-F238E27FC236}">
                <a16:creationId xmlns:a16="http://schemas.microsoft.com/office/drawing/2014/main" id="{C82B056E-8998-2A17-E567-AF05AC2C75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95488" y="-41306"/>
            <a:ext cx="914400" cy="914400"/>
          </a:xfrm>
          <a:prstGeom prst="rect">
            <a:avLst/>
          </a:prstGeom>
        </p:spPr>
      </p:pic>
      <p:sp>
        <p:nvSpPr>
          <p:cNvPr id="13" name="Google Shape;489;p64">
            <a:extLst>
              <a:ext uri="{FF2B5EF4-FFF2-40B4-BE49-F238E27FC236}">
                <a16:creationId xmlns:a16="http://schemas.microsoft.com/office/drawing/2014/main" id="{0FBFF59D-9D86-B742-DCD0-858184F1D95B}"/>
              </a:ext>
            </a:extLst>
          </p:cNvPr>
          <p:cNvSpPr txBox="1">
            <a:spLocks/>
          </p:cNvSpPr>
          <p:nvPr/>
        </p:nvSpPr>
        <p:spPr>
          <a:xfrm>
            <a:off x="1975105" y="84576"/>
            <a:ext cx="5839967" cy="662636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l"/>
            <a:r>
              <a:rPr lang="fr-FR" sz="2800" b="1" dirty="0">
                <a:solidFill>
                  <a:schemeClr val="bg1"/>
                </a:solidFill>
              </a:rPr>
              <a:t>                    CAS CLINIQUE</a:t>
            </a:r>
          </a:p>
        </p:txBody>
      </p:sp>
    </p:spTree>
    <p:extLst>
      <p:ext uri="{BB962C8B-B14F-4D97-AF65-F5344CB8AC3E}">
        <p14:creationId xmlns:p14="http://schemas.microsoft.com/office/powerpoint/2010/main" val="1224364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C3F7B0FB-7B6E-4D4F-8B4D-C15BBD6D506E}"/>
</file>

<file path=customXml/itemProps2.xml><?xml version="1.0" encoding="utf-8"?>
<ds:datastoreItem xmlns:ds="http://schemas.openxmlformats.org/officeDocument/2006/customXml" ds:itemID="{91E67DB5-DC9D-4C73-BEB9-3D5B7ED10F35}"/>
</file>

<file path=customXml/itemProps3.xml><?xml version="1.0" encoding="utf-8"?>
<ds:datastoreItem xmlns:ds="http://schemas.openxmlformats.org/officeDocument/2006/customXml" ds:itemID="{B79AD65E-25DD-45CA-9EC2-18E95288C0A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1657</TotalTime>
  <Words>2223</Words>
  <Application>Microsoft Office PowerPoint</Application>
  <PresentationFormat>Affichage à l'écran (4:3)</PresentationFormat>
  <Paragraphs>273</Paragraphs>
  <Slides>29</Slides>
  <Notes>25</Notes>
  <HiddenSlides>0</HiddenSlides>
  <MMClips>5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Times New Roman</vt:lpstr>
      <vt:lpstr>Wingdings</vt:lpstr>
      <vt:lpstr>Office Theme</vt:lpstr>
      <vt:lpstr>Ateliers de neuroradiologie Nice 28-29 mai 2026</vt:lpstr>
      <vt:lpstr>CONFLITS D’INTERETS</vt:lpstr>
      <vt:lpstr>CAS CLINIQUE</vt:lpstr>
      <vt:lpstr>CAS CLINIQUE</vt:lpstr>
      <vt:lpstr>CAS CLINIQUE</vt:lpstr>
      <vt:lpstr>CAS CLINIQUE</vt:lpstr>
      <vt:lpstr>CAS CLINIQUE</vt:lpstr>
      <vt:lpstr>CAS CLINIQUE</vt:lpstr>
      <vt:lpstr>Présentation PowerPoint</vt:lpstr>
      <vt:lpstr>Présentation PowerPoint</vt:lpstr>
      <vt:lpstr>CAS CLINIQUE</vt:lpstr>
      <vt:lpstr>Présentation PowerPoint</vt:lpstr>
      <vt:lpstr>Présentation PowerPoint</vt:lpstr>
      <vt:lpstr>Encéphalite aigue nécrosante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arnaud</dc:creator>
  <cp:lastModifiedBy>DZIERWA ARNAUD</cp:lastModifiedBy>
  <cp:revision>28</cp:revision>
  <dcterms:modified xsi:type="dcterms:W3CDTF">2026-05-24T16:56:29Z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