
<file path=[Content_Types].xml><?xml version="1.0" encoding="utf-8"?>
<Types xmlns="http://schemas.openxmlformats.org/package/2006/content-types">
  <Default Extension="avi" ContentType="video/x-msvideo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diagrams/data3.xml" ContentType="application/vnd.openxmlformats-officedocument.drawingml.diagramData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diagrams/data4.xml" ContentType="application/vnd.openxmlformats-officedocument.drawingml.diagramData+xml"/>
  <Override PartName="/ppt/presentation.xml" ContentType="application/vnd.openxmlformats-officedocument.presentationml.presentation.main+xml"/>
  <Override PartName="/ppt/diagrams/data2.xml" ContentType="application/vnd.openxmlformats-officedocument.drawingml.diagramData+xml"/>
  <Override PartName="/ppt/slides/slide1.xml" ContentType="application/vnd.openxmlformats-officedocument.presentationml.slide+xml"/>
  <Override PartName="/ppt/diagrams/data1.xml" ContentType="application/vnd.openxmlformats-officedocument.drawingml.diagramData+xml"/>
  <Override PartName="/ppt/notesSlides/notesSlide2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20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Masters/notesMaster1.xml" ContentType="application/vnd.openxmlformats-officedocument.presentationml.notesMaster+xml"/>
  <Override PartName="/ppt/diagrams/drawing3.xml" ContentType="application/vnd.ms-office.drawingml.diagramDrawing+xml"/>
  <Override PartName="/ppt/diagrams/colors3.xml" ContentType="application/vnd.openxmlformats-officedocument.drawingml.diagramColors+xml"/>
  <Override PartName="/ppt/diagrams/quickStyle3.xml" ContentType="application/vnd.openxmlformats-officedocument.drawingml.diagramStyle+xml"/>
  <Override PartName="/ppt/diagrams/layout3.xml" ContentType="application/vnd.openxmlformats-officedocument.drawingml.diagramLayout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theme/theme1.xml" ContentType="application/vnd.openxmlformats-officedocument.theme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diagrams/layout4.xml" ContentType="application/vnd.openxmlformats-officedocument.drawingml.diagram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7" r:id="rId2"/>
    <p:sldId id="256" r:id="rId3"/>
    <p:sldId id="261" r:id="rId4"/>
    <p:sldId id="259" r:id="rId5"/>
    <p:sldId id="262" r:id="rId6"/>
    <p:sldId id="263" r:id="rId7"/>
    <p:sldId id="266" r:id="rId8"/>
    <p:sldId id="264" r:id="rId9"/>
    <p:sldId id="265" r:id="rId10"/>
    <p:sldId id="274" r:id="rId11"/>
    <p:sldId id="273" r:id="rId12"/>
    <p:sldId id="287" r:id="rId13"/>
    <p:sldId id="278" r:id="rId14"/>
    <p:sldId id="267" r:id="rId15"/>
    <p:sldId id="276" r:id="rId16"/>
    <p:sldId id="277" r:id="rId17"/>
    <p:sldId id="286" r:id="rId18"/>
    <p:sldId id="270" r:id="rId19"/>
    <p:sldId id="284" r:id="rId20"/>
    <p:sldId id="289" r:id="rId21"/>
    <p:sldId id="290" r:id="rId22"/>
    <p:sldId id="271" r:id="rId23"/>
    <p:sldId id="283" r:id="rId24"/>
    <p:sldId id="280" r:id="rId2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84041"/>
  </p:normalViewPr>
  <p:slideViewPr>
    <p:cSldViewPr snapToGrid="0">
      <p:cViewPr>
        <p:scale>
          <a:sx n="111" d="100"/>
          <a:sy n="111" d="100"/>
        </p:scale>
        <p:origin x="1176" y="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svg"/><Relationship Id="rId1" Type="http://schemas.openxmlformats.org/officeDocument/2006/relationships/image" Target="../media/image31.sv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svg"/><Relationship Id="rId1" Type="http://schemas.openxmlformats.org/officeDocument/2006/relationships/image" Target="../media/image3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CA81A3-CA4A-3745-B5AA-CD14153D31AB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BD7FA047-AB21-7E4F-92EF-928CCDF066BB}">
      <dgm:prSet phldrT="[Texte]"/>
      <dgm:spPr/>
      <dgm:t>
        <a:bodyPr/>
        <a:lstStyle/>
        <a:p>
          <a:r>
            <a:rPr lang="fr-FR" noProof="0" dirty="0"/>
            <a:t>Mesure de pression (N)</a:t>
          </a:r>
        </a:p>
      </dgm:t>
    </dgm:pt>
    <dgm:pt modelId="{DD65BDA7-7D7F-8848-9189-F5CA08D3E48C}" type="parTrans" cxnId="{D1DD7201-CD63-4243-9E96-ACD38E18D9F1}">
      <dgm:prSet/>
      <dgm:spPr/>
      <dgm:t>
        <a:bodyPr/>
        <a:lstStyle/>
        <a:p>
          <a:endParaRPr lang="fr-FR"/>
        </a:p>
      </dgm:t>
    </dgm:pt>
    <dgm:pt modelId="{0F500180-1E16-6845-9861-F9EBC2659197}" type="sibTrans" cxnId="{D1DD7201-CD63-4243-9E96-ACD38E18D9F1}">
      <dgm:prSet/>
      <dgm:spPr/>
      <dgm:t>
        <a:bodyPr/>
        <a:lstStyle/>
        <a:p>
          <a:endParaRPr lang="fr-FR" noProof="0" dirty="0"/>
        </a:p>
      </dgm:t>
    </dgm:pt>
    <dgm:pt modelId="{FA678EC0-BA3F-224E-BAE1-4B739CEB4936}">
      <dgm:prSet phldrT="[Texte]"/>
      <dgm:spPr/>
      <dgm:t>
        <a:bodyPr/>
        <a:lstStyle/>
        <a:p>
          <a:r>
            <a:rPr lang="fr-FR" noProof="0" dirty="0"/>
            <a:t>Cs neurochirurgie</a:t>
          </a:r>
        </a:p>
      </dgm:t>
    </dgm:pt>
    <dgm:pt modelId="{314A3462-016B-0B47-806C-F57B539EF90B}" type="parTrans" cxnId="{D23394D7-A33C-5E45-9C12-48AF81AF8939}">
      <dgm:prSet/>
      <dgm:spPr/>
      <dgm:t>
        <a:bodyPr/>
        <a:lstStyle/>
        <a:p>
          <a:endParaRPr lang="fr-FR"/>
        </a:p>
      </dgm:t>
    </dgm:pt>
    <dgm:pt modelId="{C27ABD6C-9D7D-8943-99FA-019904214A69}" type="sibTrans" cxnId="{D23394D7-A33C-5E45-9C12-48AF81AF8939}">
      <dgm:prSet/>
      <dgm:spPr/>
      <dgm:t>
        <a:bodyPr/>
        <a:lstStyle/>
        <a:p>
          <a:endParaRPr lang="fr-FR" noProof="0" dirty="0"/>
        </a:p>
      </dgm:t>
    </dgm:pt>
    <dgm:pt modelId="{4998DB2A-6A70-5941-9FD0-38B7B6C20EA3}">
      <dgm:prSet phldrT="[Texte]"/>
      <dgm:spPr/>
      <dgm:t>
        <a:bodyPr/>
        <a:lstStyle/>
        <a:p>
          <a:r>
            <a:rPr lang="fr-FR" noProof="0" dirty="0"/>
            <a:t>Surveillance  + </a:t>
          </a:r>
        </a:p>
        <a:p>
          <a:r>
            <a:rPr lang="fr-FR" noProof="0" dirty="0"/>
            <a:t>Autres hypothèses</a:t>
          </a:r>
        </a:p>
      </dgm:t>
    </dgm:pt>
    <dgm:pt modelId="{D3A1BBE0-6527-CE4E-B987-6EFC7F2A7570}" type="parTrans" cxnId="{A0DF289C-814A-994F-8CA7-BE5661BE1774}">
      <dgm:prSet/>
      <dgm:spPr/>
      <dgm:t>
        <a:bodyPr/>
        <a:lstStyle/>
        <a:p>
          <a:endParaRPr lang="fr-FR"/>
        </a:p>
      </dgm:t>
    </dgm:pt>
    <dgm:pt modelId="{9B528CF3-325A-9546-9721-88627BCA3B91}" type="sibTrans" cxnId="{A0DF289C-814A-994F-8CA7-BE5661BE1774}">
      <dgm:prSet/>
      <dgm:spPr/>
      <dgm:t>
        <a:bodyPr/>
        <a:lstStyle/>
        <a:p>
          <a:endParaRPr lang="fr-FR"/>
        </a:p>
      </dgm:t>
    </dgm:pt>
    <dgm:pt modelId="{C09B7A51-3DB0-3D4C-9C68-4E361596A378}" type="pres">
      <dgm:prSet presAssocID="{48CA81A3-CA4A-3745-B5AA-CD14153D31AB}" presName="Name0" presStyleCnt="0">
        <dgm:presLayoutVars>
          <dgm:dir/>
          <dgm:resizeHandles val="exact"/>
        </dgm:presLayoutVars>
      </dgm:prSet>
      <dgm:spPr/>
    </dgm:pt>
    <dgm:pt modelId="{AAC5868B-F1F2-4E49-A5FC-A8CBF5B34C6C}" type="pres">
      <dgm:prSet presAssocID="{BD7FA047-AB21-7E4F-92EF-928CCDF066BB}" presName="node" presStyleLbl="node1" presStyleIdx="0" presStyleCnt="3">
        <dgm:presLayoutVars>
          <dgm:bulletEnabled val="1"/>
        </dgm:presLayoutVars>
      </dgm:prSet>
      <dgm:spPr/>
    </dgm:pt>
    <dgm:pt modelId="{279BE0AC-BFBD-6F41-95AF-89642F586CC5}" type="pres">
      <dgm:prSet presAssocID="{0F500180-1E16-6845-9861-F9EBC2659197}" presName="sibTrans" presStyleLbl="sibTrans2D1" presStyleIdx="0" presStyleCnt="2"/>
      <dgm:spPr/>
    </dgm:pt>
    <dgm:pt modelId="{83600D14-8711-B746-BB02-B1BB0EBADA2C}" type="pres">
      <dgm:prSet presAssocID="{0F500180-1E16-6845-9861-F9EBC2659197}" presName="connectorText" presStyleLbl="sibTrans2D1" presStyleIdx="0" presStyleCnt="2"/>
      <dgm:spPr/>
    </dgm:pt>
    <dgm:pt modelId="{87DCC87B-3DEC-E64A-88CE-BD06CB8C01B8}" type="pres">
      <dgm:prSet presAssocID="{FA678EC0-BA3F-224E-BAE1-4B739CEB4936}" presName="node" presStyleLbl="node1" presStyleIdx="1" presStyleCnt="3">
        <dgm:presLayoutVars>
          <dgm:bulletEnabled val="1"/>
        </dgm:presLayoutVars>
      </dgm:prSet>
      <dgm:spPr/>
    </dgm:pt>
    <dgm:pt modelId="{6EC3A351-E5A0-3244-B48C-A9906A318D3E}" type="pres">
      <dgm:prSet presAssocID="{C27ABD6C-9D7D-8943-99FA-019904214A69}" presName="sibTrans" presStyleLbl="sibTrans2D1" presStyleIdx="1" presStyleCnt="2"/>
      <dgm:spPr/>
    </dgm:pt>
    <dgm:pt modelId="{EDC8C0D4-D952-6F4E-BC63-1F5CF4A5D95B}" type="pres">
      <dgm:prSet presAssocID="{C27ABD6C-9D7D-8943-99FA-019904214A69}" presName="connectorText" presStyleLbl="sibTrans2D1" presStyleIdx="1" presStyleCnt="2"/>
      <dgm:spPr/>
    </dgm:pt>
    <dgm:pt modelId="{D1176545-E549-1E4D-9440-BF2047ADF504}" type="pres">
      <dgm:prSet presAssocID="{4998DB2A-6A70-5941-9FD0-38B7B6C20EA3}" presName="node" presStyleLbl="node1" presStyleIdx="2" presStyleCnt="3">
        <dgm:presLayoutVars>
          <dgm:bulletEnabled val="1"/>
        </dgm:presLayoutVars>
      </dgm:prSet>
      <dgm:spPr/>
    </dgm:pt>
  </dgm:ptLst>
  <dgm:cxnLst>
    <dgm:cxn modelId="{D1DD7201-CD63-4243-9E96-ACD38E18D9F1}" srcId="{48CA81A3-CA4A-3745-B5AA-CD14153D31AB}" destId="{BD7FA047-AB21-7E4F-92EF-928CCDF066BB}" srcOrd="0" destOrd="0" parTransId="{DD65BDA7-7D7F-8848-9189-F5CA08D3E48C}" sibTransId="{0F500180-1E16-6845-9861-F9EBC2659197}"/>
    <dgm:cxn modelId="{5FB4701F-DB90-9142-8E48-B2D8551410E2}" type="presOf" srcId="{FA678EC0-BA3F-224E-BAE1-4B739CEB4936}" destId="{87DCC87B-3DEC-E64A-88CE-BD06CB8C01B8}" srcOrd="0" destOrd="0" presId="urn:microsoft.com/office/officeart/2005/8/layout/process1"/>
    <dgm:cxn modelId="{464AF320-E067-5A43-9FC2-1AEA265DF3A7}" type="presOf" srcId="{C27ABD6C-9D7D-8943-99FA-019904214A69}" destId="{6EC3A351-E5A0-3244-B48C-A9906A318D3E}" srcOrd="0" destOrd="0" presId="urn:microsoft.com/office/officeart/2005/8/layout/process1"/>
    <dgm:cxn modelId="{82443531-91D8-BB4C-B81C-367C715A916E}" type="presOf" srcId="{C27ABD6C-9D7D-8943-99FA-019904214A69}" destId="{EDC8C0D4-D952-6F4E-BC63-1F5CF4A5D95B}" srcOrd="1" destOrd="0" presId="urn:microsoft.com/office/officeart/2005/8/layout/process1"/>
    <dgm:cxn modelId="{447DC34D-18BA-2744-A8EA-63B0BAA2C648}" type="presOf" srcId="{4998DB2A-6A70-5941-9FD0-38B7B6C20EA3}" destId="{D1176545-E549-1E4D-9440-BF2047ADF504}" srcOrd="0" destOrd="0" presId="urn:microsoft.com/office/officeart/2005/8/layout/process1"/>
    <dgm:cxn modelId="{00DDF688-5878-4842-80A9-1766FCD36D3F}" type="presOf" srcId="{48CA81A3-CA4A-3745-B5AA-CD14153D31AB}" destId="{C09B7A51-3DB0-3D4C-9C68-4E361596A378}" srcOrd="0" destOrd="0" presId="urn:microsoft.com/office/officeart/2005/8/layout/process1"/>
    <dgm:cxn modelId="{A0DF289C-814A-994F-8CA7-BE5661BE1774}" srcId="{48CA81A3-CA4A-3745-B5AA-CD14153D31AB}" destId="{4998DB2A-6A70-5941-9FD0-38B7B6C20EA3}" srcOrd="2" destOrd="0" parTransId="{D3A1BBE0-6527-CE4E-B987-6EFC7F2A7570}" sibTransId="{9B528CF3-325A-9546-9721-88627BCA3B91}"/>
    <dgm:cxn modelId="{192C69AF-230B-DF44-863E-2CF914E1A429}" type="presOf" srcId="{BD7FA047-AB21-7E4F-92EF-928CCDF066BB}" destId="{AAC5868B-F1F2-4E49-A5FC-A8CBF5B34C6C}" srcOrd="0" destOrd="0" presId="urn:microsoft.com/office/officeart/2005/8/layout/process1"/>
    <dgm:cxn modelId="{C2FE25B9-A765-3440-A7BF-9322C42F754A}" type="presOf" srcId="{0F500180-1E16-6845-9861-F9EBC2659197}" destId="{83600D14-8711-B746-BB02-B1BB0EBADA2C}" srcOrd="1" destOrd="0" presId="urn:microsoft.com/office/officeart/2005/8/layout/process1"/>
    <dgm:cxn modelId="{970A09D6-4B58-2145-B1BB-6CAB5B4E28E2}" type="presOf" srcId="{0F500180-1E16-6845-9861-F9EBC2659197}" destId="{279BE0AC-BFBD-6F41-95AF-89642F586CC5}" srcOrd="0" destOrd="0" presId="urn:microsoft.com/office/officeart/2005/8/layout/process1"/>
    <dgm:cxn modelId="{D23394D7-A33C-5E45-9C12-48AF81AF8939}" srcId="{48CA81A3-CA4A-3745-B5AA-CD14153D31AB}" destId="{FA678EC0-BA3F-224E-BAE1-4B739CEB4936}" srcOrd="1" destOrd="0" parTransId="{314A3462-016B-0B47-806C-F57B539EF90B}" sibTransId="{C27ABD6C-9D7D-8943-99FA-019904214A69}"/>
    <dgm:cxn modelId="{3053E965-09AE-564A-BEE4-21F51C0A3C60}" type="presParOf" srcId="{C09B7A51-3DB0-3D4C-9C68-4E361596A378}" destId="{AAC5868B-F1F2-4E49-A5FC-A8CBF5B34C6C}" srcOrd="0" destOrd="0" presId="urn:microsoft.com/office/officeart/2005/8/layout/process1"/>
    <dgm:cxn modelId="{CCC45F04-A656-8E45-AA94-2AE836CA4C1F}" type="presParOf" srcId="{C09B7A51-3DB0-3D4C-9C68-4E361596A378}" destId="{279BE0AC-BFBD-6F41-95AF-89642F586CC5}" srcOrd="1" destOrd="0" presId="urn:microsoft.com/office/officeart/2005/8/layout/process1"/>
    <dgm:cxn modelId="{9484E762-E2D9-C54F-AD6E-8ABBB694487B}" type="presParOf" srcId="{279BE0AC-BFBD-6F41-95AF-89642F586CC5}" destId="{83600D14-8711-B746-BB02-B1BB0EBADA2C}" srcOrd="0" destOrd="0" presId="urn:microsoft.com/office/officeart/2005/8/layout/process1"/>
    <dgm:cxn modelId="{58C4240D-5D40-5147-A8DF-F480EE2C9420}" type="presParOf" srcId="{C09B7A51-3DB0-3D4C-9C68-4E361596A378}" destId="{87DCC87B-3DEC-E64A-88CE-BD06CB8C01B8}" srcOrd="2" destOrd="0" presId="urn:microsoft.com/office/officeart/2005/8/layout/process1"/>
    <dgm:cxn modelId="{9DF7F11F-B33C-1C46-8A0D-80DA3106FD73}" type="presParOf" srcId="{C09B7A51-3DB0-3D4C-9C68-4E361596A378}" destId="{6EC3A351-E5A0-3244-B48C-A9906A318D3E}" srcOrd="3" destOrd="0" presId="urn:microsoft.com/office/officeart/2005/8/layout/process1"/>
    <dgm:cxn modelId="{4BA824F4-0421-F144-8B3A-2E5417C4F8E0}" type="presParOf" srcId="{6EC3A351-E5A0-3244-B48C-A9906A318D3E}" destId="{EDC8C0D4-D952-6F4E-BC63-1F5CF4A5D95B}" srcOrd="0" destOrd="0" presId="urn:microsoft.com/office/officeart/2005/8/layout/process1"/>
    <dgm:cxn modelId="{118E9C47-F394-D14A-B3EA-152508771CCC}" type="presParOf" srcId="{C09B7A51-3DB0-3D4C-9C68-4E361596A378}" destId="{D1176545-E549-1E4D-9440-BF2047ADF504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CA81A3-CA4A-3745-B5AA-CD14153D31AB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C09B7A51-3DB0-3D4C-9C68-4E361596A378}" type="pres">
      <dgm:prSet presAssocID="{48CA81A3-CA4A-3745-B5AA-CD14153D31AB}" presName="Name0" presStyleCnt="0">
        <dgm:presLayoutVars>
          <dgm:dir/>
          <dgm:resizeHandles val="exact"/>
        </dgm:presLayoutVars>
      </dgm:prSet>
      <dgm:spPr/>
    </dgm:pt>
  </dgm:ptLst>
  <dgm:cxnLst>
    <dgm:cxn modelId="{00DDF688-5878-4842-80A9-1766FCD36D3F}" type="presOf" srcId="{48CA81A3-CA4A-3745-B5AA-CD14153D31AB}" destId="{C09B7A51-3DB0-3D4C-9C68-4E361596A378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A6A476-E5BC-4702-A4C1-F132E70CB147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F36ED4A-B12B-4890-AB1A-97C6500CFB1C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dirty="0"/>
            <a:t>Bilan tumoral négatif</a:t>
          </a:r>
          <a:endParaRPr lang="en-US" dirty="0"/>
        </a:p>
      </dgm:t>
    </dgm:pt>
    <dgm:pt modelId="{9E588C0E-9C97-4EC8-A1AA-FF8BD539309E}" type="parTrans" cxnId="{B8DC28EB-4A62-449D-9EC3-E82C7A5CD57A}">
      <dgm:prSet/>
      <dgm:spPr/>
      <dgm:t>
        <a:bodyPr/>
        <a:lstStyle/>
        <a:p>
          <a:endParaRPr lang="en-US"/>
        </a:p>
      </dgm:t>
    </dgm:pt>
    <dgm:pt modelId="{8254DDB4-0778-425A-886F-544561791EAA}" type="sibTrans" cxnId="{B8DC28EB-4A62-449D-9EC3-E82C7A5CD57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C203EA1-D8A3-4F22-8E33-808B9446786E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dirty="0"/>
            <a:t>Bilan infectieux négatif </a:t>
          </a:r>
          <a:endParaRPr lang="en-US" dirty="0"/>
        </a:p>
      </dgm:t>
    </dgm:pt>
    <dgm:pt modelId="{B0402FDE-AE97-4A25-A773-9AF24977760E}" type="parTrans" cxnId="{B053A8BA-62E0-4BE8-8042-94CF0542DF5C}">
      <dgm:prSet/>
      <dgm:spPr/>
      <dgm:t>
        <a:bodyPr/>
        <a:lstStyle/>
        <a:p>
          <a:endParaRPr lang="en-US"/>
        </a:p>
      </dgm:t>
    </dgm:pt>
    <dgm:pt modelId="{6BA8B80C-0425-44EA-B966-429650B31585}" type="sibTrans" cxnId="{B053A8BA-62E0-4BE8-8042-94CF0542DF5C}">
      <dgm:prSet/>
      <dgm:spPr/>
      <dgm:t>
        <a:bodyPr/>
        <a:lstStyle/>
        <a:p>
          <a:endParaRPr lang="en-US"/>
        </a:p>
      </dgm:t>
    </dgm:pt>
    <dgm:pt modelId="{26228C66-8753-4A43-827F-52EE16C3F2F5}" type="pres">
      <dgm:prSet presAssocID="{96A6A476-E5BC-4702-A4C1-F132E70CB147}" presName="root" presStyleCnt="0">
        <dgm:presLayoutVars>
          <dgm:dir/>
          <dgm:resizeHandles val="exact"/>
        </dgm:presLayoutVars>
      </dgm:prSet>
      <dgm:spPr/>
    </dgm:pt>
    <dgm:pt modelId="{B409BC6E-013F-45BD-8132-F12903C33EFA}" type="pres">
      <dgm:prSet presAssocID="{96A6A476-E5BC-4702-A4C1-F132E70CB147}" presName="container" presStyleCnt="0">
        <dgm:presLayoutVars>
          <dgm:dir/>
          <dgm:resizeHandles val="exact"/>
        </dgm:presLayoutVars>
      </dgm:prSet>
      <dgm:spPr/>
    </dgm:pt>
    <dgm:pt modelId="{40BA7379-A94A-4E85-A5B4-D3DCC1416FA5}" type="pres">
      <dgm:prSet presAssocID="{EF36ED4A-B12B-4890-AB1A-97C6500CFB1C}" presName="compNode" presStyleCnt="0"/>
      <dgm:spPr/>
    </dgm:pt>
    <dgm:pt modelId="{E4F2D640-8A59-4568-B1E9-3966C0D186A8}" type="pres">
      <dgm:prSet presAssocID="{EF36ED4A-B12B-4890-AB1A-97C6500CFB1C}" presName="iconBgRect" presStyleLbl="bgShp" presStyleIdx="0" presStyleCnt="2"/>
      <dgm:spPr/>
    </dgm:pt>
    <dgm:pt modelId="{22650164-E1EC-45EF-AF7A-3CDE927B69EC}" type="pres">
      <dgm:prSet presAssocID="{EF36ED4A-B12B-4890-AB1A-97C6500CFB1C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eb Design"/>
        </a:ext>
      </dgm:extLst>
    </dgm:pt>
    <dgm:pt modelId="{FEA0D674-97F3-4E14-A3AF-1804C5DF24EB}" type="pres">
      <dgm:prSet presAssocID="{EF36ED4A-B12B-4890-AB1A-97C6500CFB1C}" presName="spaceRect" presStyleCnt="0"/>
      <dgm:spPr/>
    </dgm:pt>
    <dgm:pt modelId="{591AD4C8-C033-4E33-A693-004FAE3C1A81}" type="pres">
      <dgm:prSet presAssocID="{EF36ED4A-B12B-4890-AB1A-97C6500CFB1C}" presName="textRect" presStyleLbl="revTx" presStyleIdx="0" presStyleCnt="2">
        <dgm:presLayoutVars>
          <dgm:chMax val="1"/>
          <dgm:chPref val="1"/>
        </dgm:presLayoutVars>
      </dgm:prSet>
      <dgm:spPr/>
    </dgm:pt>
    <dgm:pt modelId="{545BEDFF-DB21-4759-8035-CA2545A08506}" type="pres">
      <dgm:prSet presAssocID="{8254DDB4-0778-425A-886F-544561791EAA}" presName="sibTrans" presStyleLbl="sibTrans2D1" presStyleIdx="0" presStyleCnt="0"/>
      <dgm:spPr/>
    </dgm:pt>
    <dgm:pt modelId="{34E82551-2570-4EEB-9B4E-24199130B23D}" type="pres">
      <dgm:prSet presAssocID="{2C203EA1-D8A3-4F22-8E33-808B9446786E}" presName="compNode" presStyleCnt="0"/>
      <dgm:spPr/>
    </dgm:pt>
    <dgm:pt modelId="{0866E5C4-99C3-44FC-B4B6-91354F31D6E5}" type="pres">
      <dgm:prSet presAssocID="{2C203EA1-D8A3-4F22-8E33-808B9446786E}" presName="iconBgRect" presStyleLbl="bgShp" presStyleIdx="1" presStyleCnt="2"/>
      <dgm:spPr/>
    </dgm:pt>
    <dgm:pt modelId="{D821EF36-A335-4837-A3DE-9C841745D070}" type="pres">
      <dgm:prSet presAssocID="{2C203EA1-D8A3-4F22-8E33-808B9446786E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teur"/>
        </a:ext>
      </dgm:extLst>
    </dgm:pt>
    <dgm:pt modelId="{5965BA03-B1C7-4075-9AF0-B607A12C368B}" type="pres">
      <dgm:prSet presAssocID="{2C203EA1-D8A3-4F22-8E33-808B9446786E}" presName="spaceRect" presStyleCnt="0"/>
      <dgm:spPr/>
    </dgm:pt>
    <dgm:pt modelId="{8E24B5CC-35D9-44BE-8B6D-EEB8BEF9E8C9}" type="pres">
      <dgm:prSet presAssocID="{2C203EA1-D8A3-4F22-8E33-808B9446786E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A3369C6C-0413-4037-89C2-1368C7BFC6D7}" type="presOf" srcId="{96A6A476-E5BC-4702-A4C1-F132E70CB147}" destId="{26228C66-8753-4A43-827F-52EE16C3F2F5}" srcOrd="0" destOrd="0" presId="urn:microsoft.com/office/officeart/2018/2/layout/IconCircleList"/>
    <dgm:cxn modelId="{6D6279B0-AD60-4652-9FA6-AD2E61E70203}" type="presOf" srcId="{8254DDB4-0778-425A-886F-544561791EAA}" destId="{545BEDFF-DB21-4759-8035-CA2545A08506}" srcOrd="0" destOrd="0" presId="urn:microsoft.com/office/officeart/2018/2/layout/IconCircleList"/>
    <dgm:cxn modelId="{E79237B8-6C6A-4F5E-BAFC-8097F79ABD83}" type="presOf" srcId="{EF36ED4A-B12B-4890-AB1A-97C6500CFB1C}" destId="{591AD4C8-C033-4E33-A693-004FAE3C1A81}" srcOrd="0" destOrd="0" presId="urn:microsoft.com/office/officeart/2018/2/layout/IconCircleList"/>
    <dgm:cxn modelId="{B053A8BA-62E0-4BE8-8042-94CF0542DF5C}" srcId="{96A6A476-E5BC-4702-A4C1-F132E70CB147}" destId="{2C203EA1-D8A3-4F22-8E33-808B9446786E}" srcOrd="1" destOrd="0" parTransId="{B0402FDE-AE97-4A25-A773-9AF24977760E}" sibTransId="{6BA8B80C-0425-44EA-B966-429650B31585}"/>
    <dgm:cxn modelId="{EC5DFBD3-4ECD-4AAD-90DA-8320B44A8B07}" type="presOf" srcId="{2C203EA1-D8A3-4F22-8E33-808B9446786E}" destId="{8E24B5CC-35D9-44BE-8B6D-EEB8BEF9E8C9}" srcOrd="0" destOrd="0" presId="urn:microsoft.com/office/officeart/2018/2/layout/IconCircleList"/>
    <dgm:cxn modelId="{B8DC28EB-4A62-449D-9EC3-E82C7A5CD57A}" srcId="{96A6A476-E5BC-4702-A4C1-F132E70CB147}" destId="{EF36ED4A-B12B-4890-AB1A-97C6500CFB1C}" srcOrd="0" destOrd="0" parTransId="{9E588C0E-9C97-4EC8-A1AA-FF8BD539309E}" sibTransId="{8254DDB4-0778-425A-886F-544561791EAA}"/>
    <dgm:cxn modelId="{2E1F75ED-29D0-451E-A0DC-BFADAEC637CF}" type="presParOf" srcId="{26228C66-8753-4A43-827F-52EE16C3F2F5}" destId="{B409BC6E-013F-45BD-8132-F12903C33EFA}" srcOrd="0" destOrd="0" presId="urn:microsoft.com/office/officeart/2018/2/layout/IconCircleList"/>
    <dgm:cxn modelId="{2ED5E040-C380-4122-ABFD-B14EC1924580}" type="presParOf" srcId="{B409BC6E-013F-45BD-8132-F12903C33EFA}" destId="{40BA7379-A94A-4E85-A5B4-D3DCC1416FA5}" srcOrd="0" destOrd="0" presId="urn:microsoft.com/office/officeart/2018/2/layout/IconCircleList"/>
    <dgm:cxn modelId="{D789DBA7-B82E-4325-8052-13F9B34B30AD}" type="presParOf" srcId="{40BA7379-A94A-4E85-A5B4-D3DCC1416FA5}" destId="{E4F2D640-8A59-4568-B1E9-3966C0D186A8}" srcOrd="0" destOrd="0" presId="urn:microsoft.com/office/officeart/2018/2/layout/IconCircleList"/>
    <dgm:cxn modelId="{60EE5254-1D8D-437B-8E4C-BA9B7C69AF5D}" type="presParOf" srcId="{40BA7379-A94A-4E85-A5B4-D3DCC1416FA5}" destId="{22650164-E1EC-45EF-AF7A-3CDE927B69EC}" srcOrd="1" destOrd="0" presId="urn:microsoft.com/office/officeart/2018/2/layout/IconCircleList"/>
    <dgm:cxn modelId="{287841AE-29B6-4EEC-BC80-21C47497C9F9}" type="presParOf" srcId="{40BA7379-A94A-4E85-A5B4-D3DCC1416FA5}" destId="{FEA0D674-97F3-4E14-A3AF-1804C5DF24EB}" srcOrd="2" destOrd="0" presId="urn:microsoft.com/office/officeart/2018/2/layout/IconCircleList"/>
    <dgm:cxn modelId="{AC989F3E-8D5A-4E6A-8FD2-4A8C1BFAB338}" type="presParOf" srcId="{40BA7379-A94A-4E85-A5B4-D3DCC1416FA5}" destId="{591AD4C8-C033-4E33-A693-004FAE3C1A81}" srcOrd="3" destOrd="0" presId="urn:microsoft.com/office/officeart/2018/2/layout/IconCircleList"/>
    <dgm:cxn modelId="{81CB6B9B-2D65-491E-9D04-035CF4780533}" type="presParOf" srcId="{B409BC6E-013F-45BD-8132-F12903C33EFA}" destId="{545BEDFF-DB21-4759-8035-CA2545A08506}" srcOrd="1" destOrd="0" presId="urn:microsoft.com/office/officeart/2018/2/layout/IconCircleList"/>
    <dgm:cxn modelId="{5287D057-D7EF-482A-BFD3-4BDE9195880B}" type="presParOf" srcId="{B409BC6E-013F-45BD-8132-F12903C33EFA}" destId="{34E82551-2570-4EEB-9B4E-24199130B23D}" srcOrd="2" destOrd="0" presId="urn:microsoft.com/office/officeart/2018/2/layout/IconCircleList"/>
    <dgm:cxn modelId="{67E14101-5820-4475-8A94-CF27D98183BA}" type="presParOf" srcId="{34E82551-2570-4EEB-9B4E-24199130B23D}" destId="{0866E5C4-99C3-44FC-B4B6-91354F31D6E5}" srcOrd="0" destOrd="0" presId="urn:microsoft.com/office/officeart/2018/2/layout/IconCircleList"/>
    <dgm:cxn modelId="{7E2D7861-F0B2-4FA3-8C8C-F18FF4CEBAC8}" type="presParOf" srcId="{34E82551-2570-4EEB-9B4E-24199130B23D}" destId="{D821EF36-A335-4837-A3DE-9C841745D070}" srcOrd="1" destOrd="0" presId="urn:microsoft.com/office/officeart/2018/2/layout/IconCircleList"/>
    <dgm:cxn modelId="{BDF433BA-959F-49ED-B1A5-45E3BA5F2576}" type="presParOf" srcId="{34E82551-2570-4EEB-9B4E-24199130B23D}" destId="{5965BA03-B1C7-4075-9AF0-B607A12C368B}" srcOrd="2" destOrd="0" presId="urn:microsoft.com/office/officeart/2018/2/layout/IconCircleList"/>
    <dgm:cxn modelId="{D5B6AF89-947F-4C4E-83D2-2516A2BF7F65}" type="presParOf" srcId="{34E82551-2570-4EEB-9B4E-24199130B23D}" destId="{8E24B5CC-35D9-44BE-8B6D-EEB8BEF9E8C9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EDD152-5402-451D-B625-D09FC91EF232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3CD6A3F-1B72-4613-8ED9-CE6126F4CCAA}">
      <dgm:prSet/>
      <dgm:spPr/>
      <dgm:t>
        <a:bodyPr/>
        <a:lstStyle/>
        <a:p>
          <a:r>
            <a:rPr lang="fr-FR" noProof="0" dirty="0" err="1"/>
            <a:t>hémangioblastome</a:t>
          </a:r>
          <a:endParaRPr lang="fr-FR" noProof="0" dirty="0"/>
        </a:p>
      </dgm:t>
    </dgm:pt>
    <dgm:pt modelId="{D0A4B949-6837-4EA2-B0E5-B09B027F02A3}" type="parTrans" cxnId="{23B8B48C-2F9D-4AFD-A718-29112E3CFA1A}">
      <dgm:prSet/>
      <dgm:spPr/>
      <dgm:t>
        <a:bodyPr/>
        <a:lstStyle/>
        <a:p>
          <a:endParaRPr lang="en-US"/>
        </a:p>
      </dgm:t>
    </dgm:pt>
    <dgm:pt modelId="{95705E59-3C61-4076-BDF7-FFFB1315DDBA}" type="sibTrans" cxnId="{23B8B48C-2F9D-4AFD-A718-29112E3CFA1A}">
      <dgm:prSet/>
      <dgm:spPr/>
      <dgm:t>
        <a:bodyPr/>
        <a:lstStyle/>
        <a:p>
          <a:endParaRPr lang="en-US"/>
        </a:p>
      </dgm:t>
    </dgm:pt>
    <dgm:pt modelId="{F1AC13A7-DF26-4777-A31F-E8F62B63BB9A}">
      <dgm:prSet/>
      <dgm:spPr/>
      <dgm:t>
        <a:bodyPr/>
        <a:lstStyle/>
        <a:p>
          <a:r>
            <a:rPr lang="fr-FR" noProof="0" dirty="0"/>
            <a:t>IgG4</a:t>
          </a:r>
        </a:p>
      </dgm:t>
    </dgm:pt>
    <dgm:pt modelId="{B84BA3FA-8742-491F-BF17-9AD63EBCCF04}" type="parTrans" cxnId="{977EDA89-CD31-4997-AEF9-8265CF638532}">
      <dgm:prSet/>
      <dgm:spPr/>
      <dgm:t>
        <a:bodyPr/>
        <a:lstStyle/>
        <a:p>
          <a:endParaRPr lang="en-US"/>
        </a:p>
      </dgm:t>
    </dgm:pt>
    <dgm:pt modelId="{3A1B9B6B-DB95-48D5-8E7D-D912C9F8BE29}" type="sibTrans" cxnId="{977EDA89-CD31-4997-AEF9-8265CF638532}">
      <dgm:prSet/>
      <dgm:spPr/>
      <dgm:t>
        <a:bodyPr/>
        <a:lstStyle/>
        <a:p>
          <a:endParaRPr lang="en-US"/>
        </a:p>
      </dgm:t>
    </dgm:pt>
    <dgm:pt modelId="{0EC7160A-9ED9-48A6-BFD4-04F891F01CAB}">
      <dgm:prSet/>
      <dgm:spPr/>
      <dgm:t>
        <a:bodyPr/>
        <a:lstStyle/>
        <a:p>
          <a:r>
            <a:rPr lang="fr-FR" noProof="0" dirty="0"/>
            <a:t>Granulomatoses (</a:t>
          </a:r>
          <a:r>
            <a:rPr lang="fr-FR" noProof="0" dirty="0" err="1"/>
            <a:t>sarcoidoses</a:t>
          </a:r>
          <a:r>
            <a:rPr lang="fr-FR" noProof="0" dirty="0"/>
            <a:t>, </a:t>
          </a:r>
          <a:r>
            <a:rPr lang="fr-FR" noProof="0" dirty="0" err="1"/>
            <a:t>wegner</a:t>
          </a:r>
          <a:r>
            <a:rPr lang="fr-FR" noProof="0" dirty="0"/>
            <a:t>, tuberculose)</a:t>
          </a:r>
        </a:p>
      </dgm:t>
    </dgm:pt>
    <dgm:pt modelId="{B9DA42F5-150B-4E55-B1AA-407B8D80188E}" type="parTrans" cxnId="{1F95A8CA-49E6-4DC3-8D50-40616189C3A0}">
      <dgm:prSet/>
      <dgm:spPr/>
      <dgm:t>
        <a:bodyPr/>
        <a:lstStyle/>
        <a:p>
          <a:endParaRPr lang="en-US"/>
        </a:p>
      </dgm:t>
    </dgm:pt>
    <dgm:pt modelId="{4E9923CB-FF1F-4593-8448-EF9D2316D790}" type="sibTrans" cxnId="{1F95A8CA-49E6-4DC3-8D50-40616189C3A0}">
      <dgm:prSet/>
      <dgm:spPr/>
      <dgm:t>
        <a:bodyPr/>
        <a:lstStyle/>
        <a:p>
          <a:endParaRPr lang="en-US"/>
        </a:p>
      </dgm:t>
    </dgm:pt>
    <dgm:pt modelId="{3C3BF907-1068-49F6-B28A-DBAF2BAB19FE}">
      <dgm:prSet/>
      <dgm:spPr/>
      <dgm:t>
        <a:bodyPr/>
        <a:lstStyle/>
        <a:p>
          <a:r>
            <a:rPr lang="fr-FR" noProof="0" dirty="0"/>
            <a:t>Infectieuses (tuberculose, aspergilloses, syphilis)</a:t>
          </a:r>
        </a:p>
      </dgm:t>
    </dgm:pt>
    <dgm:pt modelId="{91D864B6-8938-4EF0-B83B-FFE2A3AC98DD}" type="parTrans" cxnId="{84661B13-110D-47DD-9EEA-0D56A32C0592}">
      <dgm:prSet/>
      <dgm:spPr/>
      <dgm:t>
        <a:bodyPr/>
        <a:lstStyle/>
        <a:p>
          <a:endParaRPr lang="en-US"/>
        </a:p>
      </dgm:t>
    </dgm:pt>
    <dgm:pt modelId="{104AFAB8-7381-4B80-B749-AC030A64E68A}" type="sibTrans" cxnId="{84661B13-110D-47DD-9EEA-0D56A32C0592}">
      <dgm:prSet/>
      <dgm:spPr/>
      <dgm:t>
        <a:bodyPr/>
        <a:lstStyle/>
        <a:p>
          <a:endParaRPr lang="en-US"/>
        </a:p>
      </dgm:t>
    </dgm:pt>
    <dgm:pt modelId="{679EFAA8-F586-4E55-A8E2-A02671BCEE91}">
      <dgm:prSet/>
      <dgm:spPr/>
      <dgm:t>
        <a:bodyPr/>
        <a:lstStyle/>
        <a:p>
          <a:r>
            <a:rPr lang="fr-FR" noProof="0" dirty="0"/>
            <a:t>Tumeur fibreuse solitaire/</a:t>
          </a:r>
          <a:r>
            <a:rPr lang="fr-FR" noProof="0" dirty="0" err="1"/>
            <a:t>hémangiopéricytome</a:t>
          </a:r>
          <a:r>
            <a:rPr lang="fr-FR" noProof="0" dirty="0"/>
            <a:t>. </a:t>
          </a:r>
        </a:p>
      </dgm:t>
    </dgm:pt>
    <dgm:pt modelId="{B9B85278-17AB-47AE-A182-A9AF56CF7A64}" type="parTrans" cxnId="{7ADE2625-949A-42BA-8063-94F84D6B01F8}">
      <dgm:prSet/>
      <dgm:spPr/>
      <dgm:t>
        <a:bodyPr/>
        <a:lstStyle/>
        <a:p>
          <a:endParaRPr lang="en-US"/>
        </a:p>
      </dgm:t>
    </dgm:pt>
    <dgm:pt modelId="{C96924F6-295A-4941-BE22-EDDB92E473A1}" type="sibTrans" cxnId="{7ADE2625-949A-42BA-8063-94F84D6B01F8}">
      <dgm:prSet/>
      <dgm:spPr/>
      <dgm:t>
        <a:bodyPr/>
        <a:lstStyle/>
        <a:p>
          <a:endParaRPr lang="en-US"/>
        </a:p>
      </dgm:t>
    </dgm:pt>
    <dgm:pt modelId="{3780949F-CDC5-40FB-A603-45BFDC033A5F}">
      <dgm:prSet/>
      <dgm:spPr/>
      <dgm:t>
        <a:bodyPr/>
        <a:lstStyle/>
        <a:p>
          <a:r>
            <a:rPr lang="fr-FR" noProof="0" dirty="0"/>
            <a:t>Maladie de rosai </a:t>
          </a:r>
          <a:r>
            <a:rPr lang="fr-FR" noProof="0" dirty="0" err="1"/>
            <a:t>dorfmann</a:t>
          </a:r>
          <a:endParaRPr lang="fr-FR" noProof="0" dirty="0"/>
        </a:p>
      </dgm:t>
    </dgm:pt>
    <dgm:pt modelId="{B2D89429-EE23-4CA7-9563-C434892AF999}" type="parTrans" cxnId="{AEE25BD1-61BF-4C72-BCE9-2A71887BF3ED}">
      <dgm:prSet/>
      <dgm:spPr/>
      <dgm:t>
        <a:bodyPr/>
        <a:lstStyle/>
        <a:p>
          <a:endParaRPr lang="en-US"/>
        </a:p>
      </dgm:t>
    </dgm:pt>
    <dgm:pt modelId="{E81AAF01-CB34-4209-937E-4AB3CABEC2F0}" type="sibTrans" cxnId="{AEE25BD1-61BF-4C72-BCE9-2A71887BF3ED}">
      <dgm:prSet/>
      <dgm:spPr/>
      <dgm:t>
        <a:bodyPr/>
        <a:lstStyle/>
        <a:p>
          <a:endParaRPr lang="en-US"/>
        </a:p>
      </dgm:t>
    </dgm:pt>
    <dgm:pt modelId="{0E96F65D-86B2-4296-8BCC-4F23DF1F5D2E}">
      <dgm:prSet/>
      <dgm:spPr/>
      <dgm:t>
        <a:bodyPr/>
        <a:lstStyle/>
        <a:p>
          <a:r>
            <a:rPr lang="fr-FR" noProof="0" dirty="0"/>
            <a:t>Lymphome</a:t>
          </a:r>
        </a:p>
      </dgm:t>
    </dgm:pt>
    <dgm:pt modelId="{133C0867-D6DF-4222-B092-940BDA606FAF}" type="parTrans" cxnId="{A4AA2038-7288-4891-A01C-A54E34551820}">
      <dgm:prSet/>
      <dgm:spPr/>
      <dgm:t>
        <a:bodyPr/>
        <a:lstStyle/>
        <a:p>
          <a:endParaRPr lang="en-US"/>
        </a:p>
      </dgm:t>
    </dgm:pt>
    <dgm:pt modelId="{14CFF8BB-9136-4609-8032-ED6A2BA16780}" type="sibTrans" cxnId="{A4AA2038-7288-4891-A01C-A54E34551820}">
      <dgm:prSet/>
      <dgm:spPr/>
      <dgm:t>
        <a:bodyPr/>
        <a:lstStyle/>
        <a:p>
          <a:endParaRPr lang="en-US"/>
        </a:p>
      </dgm:t>
    </dgm:pt>
    <dgm:pt modelId="{220D4C4F-BFC0-49B3-95B0-DEDFA1ACBF8D}">
      <dgm:prSet/>
      <dgm:spPr/>
      <dgm:t>
        <a:bodyPr/>
        <a:lstStyle/>
        <a:p>
          <a:r>
            <a:rPr lang="fr-FR" noProof="0" dirty="0"/>
            <a:t>Métastases durales</a:t>
          </a:r>
        </a:p>
      </dgm:t>
    </dgm:pt>
    <dgm:pt modelId="{FDFA5C0D-4B20-499E-BC2D-23228E2F5051}" type="parTrans" cxnId="{B49DBC51-855F-487C-883E-FEA3C7941471}">
      <dgm:prSet/>
      <dgm:spPr/>
      <dgm:t>
        <a:bodyPr/>
        <a:lstStyle/>
        <a:p>
          <a:endParaRPr lang="en-US"/>
        </a:p>
      </dgm:t>
    </dgm:pt>
    <dgm:pt modelId="{B621415D-D28D-49F1-B718-93A15C60D3C5}" type="sibTrans" cxnId="{B49DBC51-855F-487C-883E-FEA3C7941471}">
      <dgm:prSet/>
      <dgm:spPr/>
      <dgm:t>
        <a:bodyPr/>
        <a:lstStyle/>
        <a:p>
          <a:endParaRPr lang="en-US"/>
        </a:p>
      </dgm:t>
    </dgm:pt>
    <dgm:pt modelId="{C218E074-8553-C64F-AD7E-77F0D5339E14}" type="pres">
      <dgm:prSet presAssocID="{D4EDD152-5402-451D-B625-D09FC91EF232}" presName="diagram" presStyleCnt="0">
        <dgm:presLayoutVars>
          <dgm:dir/>
          <dgm:resizeHandles val="exact"/>
        </dgm:presLayoutVars>
      </dgm:prSet>
      <dgm:spPr/>
    </dgm:pt>
    <dgm:pt modelId="{31801322-FCF8-884D-B02A-7893750F98E7}" type="pres">
      <dgm:prSet presAssocID="{33CD6A3F-1B72-4613-8ED9-CE6126F4CCAA}" presName="node" presStyleLbl="node1" presStyleIdx="0" presStyleCnt="8">
        <dgm:presLayoutVars>
          <dgm:bulletEnabled val="1"/>
        </dgm:presLayoutVars>
      </dgm:prSet>
      <dgm:spPr/>
    </dgm:pt>
    <dgm:pt modelId="{A4B58B0C-B20A-CD4F-AE93-090688CF1DA8}" type="pres">
      <dgm:prSet presAssocID="{95705E59-3C61-4076-BDF7-FFFB1315DDBA}" presName="sibTrans" presStyleCnt="0"/>
      <dgm:spPr/>
    </dgm:pt>
    <dgm:pt modelId="{4A049B9F-A765-F144-9D63-3FF6B55DF924}" type="pres">
      <dgm:prSet presAssocID="{F1AC13A7-DF26-4777-A31F-E8F62B63BB9A}" presName="node" presStyleLbl="node1" presStyleIdx="1" presStyleCnt="8">
        <dgm:presLayoutVars>
          <dgm:bulletEnabled val="1"/>
        </dgm:presLayoutVars>
      </dgm:prSet>
      <dgm:spPr/>
    </dgm:pt>
    <dgm:pt modelId="{7156BA6D-8B0E-6A46-BCD1-98E6DD2FD6D9}" type="pres">
      <dgm:prSet presAssocID="{3A1B9B6B-DB95-48D5-8E7D-D912C9F8BE29}" presName="sibTrans" presStyleCnt="0"/>
      <dgm:spPr/>
    </dgm:pt>
    <dgm:pt modelId="{40054017-1FBF-AF40-A8EC-BC498E0CC0A3}" type="pres">
      <dgm:prSet presAssocID="{0EC7160A-9ED9-48A6-BFD4-04F891F01CAB}" presName="node" presStyleLbl="node1" presStyleIdx="2" presStyleCnt="8">
        <dgm:presLayoutVars>
          <dgm:bulletEnabled val="1"/>
        </dgm:presLayoutVars>
      </dgm:prSet>
      <dgm:spPr/>
    </dgm:pt>
    <dgm:pt modelId="{49E6DB6A-D614-F442-A90A-B9A0C5D6AE95}" type="pres">
      <dgm:prSet presAssocID="{4E9923CB-FF1F-4593-8448-EF9D2316D790}" presName="sibTrans" presStyleCnt="0"/>
      <dgm:spPr/>
    </dgm:pt>
    <dgm:pt modelId="{D511A44C-7BAE-E24D-94CA-2ED8A0015093}" type="pres">
      <dgm:prSet presAssocID="{3C3BF907-1068-49F6-B28A-DBAF2BAB19FE}" presName="node" presStyleLbl="node1" presStyleIdx="3" presStyleCnt="8">
        <dgm:presLayoutVars>
          <dgm:bulletEnabled val="1"/>
        </dgm:presLayoutVars>
      </dgm:prSet>
      <dgm:spPr/>
    </dgm:pt>
    <dgm:pt modelId="{5672C116-3849-6F47-9B31-BBBD24CAE9AB}" type="pres">
      <dgm:prSet presAssocID="{104AFAB8-7381-4B80-B749-AC030A64E68A}" presName="sibTrans" presStyleCnt="0"/>
      <dgm:spPr/>
    </dgm:pt>
    <dgm:pt modelId="{E9CC8448-B2B4-C04B-BF34-1FDEC8590A1E}" type="pres">
      <dgm:prSet presAssocID="{679EFAA8-F586-4E55-A8E2-A02671BCEE91}" presName="node" presStyleLbl="node1" presStyleIdx="4" presStyleCnt="8">
        <dgm:presLayoutVars>
          <dgm:bulletEnabled val="1"/>
        </dgm:presLayoutVars>
      </dgm:prSet>
      <dgm:spPr/>
    </dgm:pt>
    <dgm:pt modelId="{6A692C50-3B27-684E-9BF5-AD82D54B1BD8}" type="pres">
      <dgm:prSet presAssocID="{C96924F6-295A-4941-BE22-EDDB92E473A1}" presName="sibTrans" presStyleCnt="0"/>
      <dgm:spPr/>
    </dgm:pt>
    <dgm:pt modelId="{1C4717B4-CAA6-C946-B1C0-936CB660A8E2}" type="pres">
      <dgm:prSet presAssocID="{3780949F-CDC5-40FB-A603-45BFDC033A5F}" presName="node" presStyleLbl="node1" presStyleIdx="5" presStyleCnt="8">
        <dgm:presLayoutVars>
          <dgm:bulletEnabled val="1"/>
        </dgm:presLayoutVars>
      </dgm:prSet>
      <dgm:spPr/>
    </dgm:pt>
    <dgm:pt modelId="{1FCBFECF-E4A0-0747-8FE2-BB0BC684F895}" type="pres">
      <dgm:prSet presAssocID="{E81AAF01-CB34-4209-937E-4AB3CABEC2F0}" presName="sibTrans" presStyleCnt="0"/>
      <dgm:spPr/>
    </dgm:pt>
    <dgm:pt modelId="{9CC10757-7911-4C47-BD5B-E2503C93080E}" type="pres">
      <dgm:prSet presAssocID="{0E96F65D-86B2-4296-8BCC-4F23DF1F5D2E}" presName="node" presStyleLbl="node1" presStyleIdx="6" presStyleCnt="8">
        <dgm:presLayoutVars>
          <dgm:bulletEnabled val="1"/>
        </dgm:presLayoutVars>
      </dgm:prSet>
      <dgm:spPr/>
    </dgm:pt>
    <dgm:pt modelId="{26B2C028-EBB5-DA40-8396-41B310FE1E43}" type="pres">
      <dgm:prSet presAssocID="{14CFF8BB-9136-4609-8032-ED6A2BA16780}" presName="sibTrans" presStyleCnt="0"/>
      <dgm:spPr/>
    </dgm:pt>
    <dgm:pt modelId="{719169B7-1445-DF48-9423-6128B1D9D0AD}" type="pres">
      <dgm:prSet presAssocID="{220D4C4F-BFC0-49B3-95B0-DEDFA1ACBF8D}" presName="node" presStyleLbl="node1" presStyleIdx="7" presStyleCnt="8">
        <dgm:presLayoutVars>
          <dgm:bulletEnabled val="1"/>
        </dgm:presLayoutVars>
      </dgm:prSet>
      <dgm:spPr/>
    </dgm:pt>
  </dgm:ptLst>
  <dgm:cxnLst>
    <dgm:cxn modelId="{84661B13-110D-47DD-9EEA-0D56A32C0592}" srcId="{D4EDD152-5402-451D-B625-D09FC91EF232}" destId="{3C3BF907-1068-49F6-B28A-DBAF2BAB19FE}" srcOrd="3" destOrd="0" parTransId="{91D864B6-8938-4EF0-B83B-FFE2A3AC98DD}" sibTransId="{104AFAB8-7381-4B80-B749-AC030A64E68A}"/>
    <dgm:cxn modelId="{CD083324-7EF1-EE4D-BF90-DEE43912B108}" type="presOf" srcId="{679EFAA8-F586-4E55-A8E2-A02671BCEE91}" destId="{E9CC8448-B2B4-C04B-BF34-1FDEC8590A1E}" srcOrd="0" destOrd="0" presId="urn:microsoft.com/office/officeart/2005/8/layout/default"/>
    <dgm:cxn modelId="{7ADE2625-949A-42BA-8063-94F84D6B01F8}" srcId="{D4EDD152-5402-451D-B625-D09FC91EF232}" destId="{679EFAA8-F586-4E55-A8E2-A02671BCEE91}" srcOrd="4" destOrd="0" parTransId="{B9B85278-17AB-47AE-A182-A9AF56CF7A64}" sibTransId="{C96924F6-295A-4941-BE22-EDDB92E473A1}"/>
    <dgm:cxn modelId="{09777531-10C2-BB4D-BFD4-DB42E464266B}" type="presOf" srcId="{3780949F-CDC5-40FB-A603-45BFDC033A5F}" destId="{1C4717B4-CAA6-C946-B1C0-936CB660A8E2}" srcOrd="0" destOrd="0" presId="urn:microsoft.com/office/officeart/2005/8/layout/default"/>
    <dgm:cxn modelId="{A4AA2038-7288-4891-A01C-A54E34551820}" srcId="{D4EDD152-5402-451D-B625-D09FC91EF232}" destId="{0E96F65D-86B2-4296-8BCC-4F23DF1F5D2E}" srcOrd="6" destOrd="0" parTransId="{133C0867-D6DF-4222-B092-940BDA606FAF}" sibTransId="{14CFF8BB-9136-4609-8032-ED6A2BA16780}"/>
    <dgm:cxn modelId="{3B1B8B3A-FF15-544E-B5CF-7AEA924CE958}" type="presOf" srcId="{0EC7160A-9ED9-48A6-BFD4-04F891F01CAB}" destId="{40054017-1FBF-AF40-A8EC-BC498E0CC0A3}" srcOrd="0" destOrd="0" presId="urn:microsoft.com/office/officeart/2005/8/layout/default"/>
    <dgm:cxn modelId="{DBC72941-5742-3C46-AC40-375F26D46049}" type="presOf" srcId="{3C3BF907-1068-49F6-B28A-DBAF2BAB19FE}" destId="{D511A44C-7BAE-E24D-94CA-2ED8A0015093}" srcOrd="0" destOrd="0" presId="urn:microsoft.com/office/officeart/2005/8/layout/default"/>
    <dgm:cxn modelId="{D83D374A-2CB6-9042-A40E-C683955C38B7}" type="presOf" srcId="{33CD6A3F-1B72-4613-8ED9-CE6126F4CCAA}" destId="{31801322-FCF8-884D-B02A-7893750F98E7}" srcOrd="0" destOrd="0" presId="urn:microsoft.com/office/officeart/2005/8/layout/default"/>
    <dgm:cxn modelId="{B49DBC51-855F-487C-883E-FEA3C7941471}" srcId="{D4EDD152-5402-451D-B625-D09FC91EF232}" destId="{220D4C4F-BFC0-49B3-95B0-DEDFA1ACBF8D}" srcOrd="7" destOrd="0" parTransId="{FDFA5C0D-4B20-499E-BC2D-23228E2F5051}" sibTransId="{B621415D-D28D-49F1-B718-93A15C60D3C5}"/>
    <dgm:cxn modelId="{5FBF965C-47C4-9947-BAC2-8F5C5862C71D}" type="presOf" srcId="{220D4C4F-BFC0-49B3-95B0-DEDFA1ACBF8D}" destId="{719169B7-1445-DF48-9423-6128B1D9D0AD}" srcOrd="0" destOrd="0" presId="urn:microsoft.com/office/officeart/2005/8/layout/default"/>
    <dgm:cxn modelId="{037C396D-FF02-7D47-B948-08962A11BE8F}" type="presOf" srcId="{0E96F65D-86B2-4296-8BCC-4F23DF1F5D2E}" destId="{9CC10757-7911-4C47-BD5B-E2503C93080E}" srcOrd="0" destOrd="0" presId="urn:microsoft.com/office/officeart/2005/8/layout/default"/>
    <dgm:cxn modelId="{DC20E174-DD34-FC49-AEE6-BE5B593C4717}" type="presOf" srcId="{F1AC13A7-DF26-4777-A31F-E8F62B63BB9A}" destId="{4A049B9F-A765-F144-9D63-3FF6B55DF924}" srcOrd="0" destOrd="0" presId="urn:microsoft.com/office/officeart/2005/8/layout/default"/>
    <dgm:cxn modelId="{977EDA89-CD31-4997-AEF9-8265CF638532}" srcId="{D4EDD152-5402-451D-B625-D09FC91EF232}" destId="{F1AC13A7-DF26-4777-A31F-E8F62B63BB9A}" srcOrd="1" destOrd="0" parTransId="{B84BA3FA-8742-491F-BF17-9AD63EBCCF04}" sibTransId="{3A1B9B6B-DB95-48D5-8E7D-D912C9F8BE29}"/>
    <dgm:cxn modelId="{23B8B48C-2F9D-4AFD-A718-29112E3CFA1A}" srcId="{D4EDD152-5402-451D-B625-D09FC91EF232}" destId="{33CD6A3F-1B72-4613-8ED9-CE6126F4CCAA}" srcOrd="0" destOrd="0" parTransId="{D0A4B949-6837-4EA2-B0E5-B09B027F02A3}" sibTransId="{95705E59-3C61-4076-BDF7-FFFB1315DDBA}"/>
    <dgm:cxn modelId="{1F95A8CA-49E6-4DC3-8D50-40616189C3A0}" srcId="{D4EDD152-5402-451D-B625-D09FC91EF232}" destId="{0EC7160A-9ED9-48A6-BFD4-04F891F01CAB}" srcOrd="2" destOrd="0" parTransId="{B9DA42F5-150B-4E55-B1AA-407B8D80188E}" sibTransId="{4E9923CB-FF1F-4593-8448-EF9D2316D790}"/>
    <dgm:cxn modelId="{AEE25BD1-61BF-4C72-BCE9-2A71887BF3ED}" srcId="{D4EDD152-5402-451D-B625-D09FC91EF232}" destId="{3780949F-CDC5-40FB-A603-45BFDC033A5F}" srcOrd="5" destOrd="0" parTransId="{B2D89429-EE23-4CA7-9563-C434892AF999}" sibTransId="{E81AAF01-CB34-4209-937E-4AB3CABEC2F0}"/>
    <dgm:cxn modelId="{E30874E1-FF4D-444F-810F-52CACBECDEAA}" type="presOf" srcId="{D4EDD152-5402-451D-B625-D09FC91EF232}" destId="{C218E074-8553-C64F-AD7E-77F0D5339E14}" srcOrd="0" destOrd="0" presId="urn:microsoft.com/office/officeart/2005/8/layout/default"/>
    <dgm:cxn modelId="{87D9D6AB-F6DE-6D41-B2FA-57BC2E272558}" type="presParOf" srcId="{C218E074-8553-C64F-AD7E-77F0D5339E14}" destId="{31801322-FCF8-884D-B02A-7893750F98E7}" srcOrd="0" destOrd="0" presId="urn:microsoft.com/office/officeart/2005/8/layout/default"/>
    <dgm:cxn modelId="{6548787C-FB5A-4746-A6BB-0670ECE18302}" type="presParOf" srcId="{C218E074-8553-C64F-AD7E-77F0D5339E14}" destId="{A4B58B0C-B20A-CD4F-AE93-090688CF1DA8}" srcOrd="1" destOrd="0" presId="urn:microsoft.com/office/officeart/2005/8/layout/default"/>
    <dgm:cxn modelId="{FD63B87D-FA23-F34A-9F1D-FB5312BBFB36}" type="presParOf" srcId="{C218E074-8553-C64F-AD7E-77F0D5339E14}" destId="{4A049B9F-A765-F144-9D63-3FF6B55DF924}" srcOrd="2" destOrd="0" presId="urn:microsoft.com/office/officeart/2005/8/layout/default"/>
    <dgm:cxn modelId="{343FD33B-E5AD-B041-9E20-66B233CF448C}" type="presParOf" srcId="{C218E074-8553-C64F-AD7E-77F0D5339E14}" destId="{7156BA6D-8B0E-6A46-BCD1-98E6DD2FD6D9}" srcOrd="3" destOrd="0" presId="urn:microsoft.com/office/officeart/2005/8/layout/default"/>
    <dgm:cxn modelId="{9C8FD574-64A6-4942-BA18-2E0C433D105E}" type="presParOf" srcId="{C218E074-8553-C64F-AD7E-77F0D5339E14}" destId="{40054017-1FBF-AF40-A8EC-BC498E0CC0A3}" srcOrd="4" destOrd="0" presId="urn:microsoft.com/office/officeart/2005/8/layout/default"/>
    <dgm:cxn modelId="{AF99C135-CB1B-724D-9299-EDD60E7F0B13}" type="presParOf" srcId="{C218E074-8553-C64F-AD7E-77F0D5339E14}" destId="{49E6DB6A-D614-F442-A90A-B9A0C5D6AE95}" srcOrd="5" destOrd="0" presId="urn:microsoft.com/office/officeart/2005/8/layout/default"/>
    <dgm:cxn modelId="{7A657AE4-DBB1-D341-8C66-5604C5444E98}" type="presParOf" srcId="{C218E074-8553-C64F-AD7E-77F0D5339E14}" destId="{D511A44C-7BAE-E24D-94CA-2ED8A0015093}" srcOrd="6" destOrd="0" presId="urn:microsoft.com/office/officeart/2005/8/layout/default"/>
    <dgm:cxn modelId="{3896C7C8-BEAA-F648-9C80-01EE7EF40155}" type="presParOf" srcId="{C218E074-8553-C64F-AD7E-77F0D5339E14}" destId="{5672C116-3849-6F47-9B31-BBBD24CAE9AB}" srcOrd="7" destOrd="0" presId="urn:microsoft.com/office/officeart/2005/8/layout/default"/>
    <dgm:cxn modelId="{1AA4CFA0-3443-514D-937C-C8B31EE48ED2}" type="presParOf" srcId="{C218E074-8553-C64F-AD7E-77F0D5339E14}" destId="{E9CC8448-B2B4-C04B-BF34-1FDEC8590A1E}" srcOrd="8" destOrd="0" presId="urn:microsoft.com/office/officeart/2005/8/layout/default"/>
    <dgm:cxn modelId="{BEF47E39-6CDA-1040-ABD3-A15B8A2C22EB}" type="presParOf" srcId="{C218E074-8553-C64F-AD7E-77F0D5339E14}" destId="{6A692C50-3B27-684E-9BF5-AD82D54B1BD8}" srcOrd="9" destOrd="0" presId="urn:microsoft.com/office/officeart/2005/8/layout/default"/>
    <dgm:cxn modelId="{F876A3EE-0203-4D48-96BF-F97CA60B2645}" type="presParOf" srcId="{C218E074-8553-C64F-AD7E-77F0D5339E14}" destId="{1C4717B4-CAA6-C946-B1C0-936CB660A8E2}" srcOrd="10" destOrd="0" presId="urn:microsoft.com/office/officeart/2005/8/layout/default"/>
    <dgm:cxn modelId="{DE196920-5683-AF4E-91C3-1C004A2E7E51}" type="presParOf" srcId="{C218E074-8553-C64F-AD7E-77F0D5339E14}" destId="{1FCBFECF-E4A0-0747-8FE2-BB0BC684F895}" srcOrd="11" destOrd="0" presId="urn:microsoft.com/office/officeart/2005/8/layout/default"/>
    <dgm:cxn modelId="{A8F37960-CC08-1A4A-9862-C0E537C4BB3E}" type="presParOf" srcId="{C218E074-8553-C64F-AD7E-77F0D5339E14}" destId="{9CC10757-7911-4C47-BD5B-E2503C93080E}" srcOrd="12" destOrd="0" presId="urn:microsoft.com/office/officeart/2005/8/layout/default"/>
    <dgm:cxn modelId="{1A800295-378C-CC4E-81A0-2AFF6E23DBAD}" type="presParOf" srcId="{C218E074-8553-C64F-AD7E-77F0D5339E14}" destId="{26B2C028-EBB5-DA40-8396-41B310FE1E43}" srcOrd="13" destOrd="0" presId="urn:microsoft.com/office/officeart/2005/8/layout/default"/>
    <dgm:cxn modelId="{8DC086FF-5254-C145-A603-85921B3A02F2}" type="presParOf" srcId="{C218E074-8553-C64F-AD7E-77F0D5339E14}" destId="{719169B7-1445-DF48-9423-6128B1D9D0AD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C5868B-F1F2-4E49-A5FC-A8CBF5B34C6C}">
      <dsp:nvSpPr>
        <dsp:cNvPr id="0" name=""/>
        <dsp:cNvSpPr/>
      </dsp:nvSpPr>
      <dsp:spPr>
        <a:xfrm>
          <a:off x="8426" y="2479471"/>
          <a:ext cx="2518550" cy="1511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noProof="0" dirty="0"/>
            <a:t>Mesure de pression (N)</a:t>
          </a:r>
        </a:p>
      </dsp:txBody>
      <dsp:txXfrm>
        <a:off x="52685" y="2523730"/>
        <a:ext cx="2430032" cy="1422612"/>
      </dsp:txXfrm>
    </dsp:sp>
    <dsp:sp modelId="{279BE0AC-BFBD-6F41-95AF-89642F586CC5}">
      <dsp:nvSpPr>
        <dsp:cNvPr id="0" name=""/>
        <dsp:cNvSpPr/>
      </dsp:nvSpPr>
      <dsp:spPr>
        <a:xfrm>
          <a:off x="2778832" y="2922736"/>
          <a:ext cx="533932" cy="6246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kern="1200" noProof="0" dirty="0"/>
        </a:p>
      </dsp:txBody>
      <dsp:txXfrm>
        <a:off x="2778832" y="3047656"/>
        <a:ext cx="373752" cy="374760"/>
      </dsp:txXfrm>
    </dsp:sp>
    <dsp:sp modelId="{87DCC87B-3DEC-E64A-88CE-BD06CB8C01B8}">
      <dsp:nvSpPr>
        <dsp:cNvPr id="0" name=""/>
        <dsp:cNvSpPr/>
      </dsp:nvSpPr>
      <dsp:spPr>
        <a:xfrm>
          <a:off x="3534397" y="2479471"/>
          <a:ext cx="2518550" cy="1511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noProof="0" dirty="0"/>
            <a:t>Cs neurochirurgie</a:t>
          </a:r>
        </a:p>
      </dsp:txBody>
      <dsp:txXfrm>
        <a:off x="3578656" y="2523730"/>
        <a:ext cx="2430032" cy="1422612"/>
      </dsp:txXfrm>
    </dsp:sp>
    <dsp:sp modelId="{6EC3A351-E5A0-3244-B48C-A9906A318D3E}">
      <dsp:nvSpPr>
        <dsp:cNvPr id="0" name=""/>
        <dsp:cNvSpPr/>
      </dsp:nvSpPr>
      <dsp:spPr>
        <a:xfrm>
          <a:off x="6304802" y="2922736"/>
          <a:ext cx="533932" cy="6246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kern="1200" noProof="0" dirty="0"/>
        </a:p>
      </dsp:txBody>
      <dsp:txXfrm>
        <a:off x="6304802" y="3047656"/>
        <a:ext cx="373752" cy="374760"/>
      </dsp:txXfrm>
    </dsp:sp>
    <dsp:sp modelId="{D1176545-E549-1E4D-9440-BF2047ADF504}">
      <dsp:nvSpPr>
        <dsp:cNvPr id="0" name=""/>
        <dsp:cNvSpPr/>
      </dsp:nvSpPr>
      <dsp:spPr>
        <a:xfrm>
          <a:off x="7060368" y="2479471"/>
          <a:ext cx="2518550" cy="1511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noProof="0" dirty="0"/>
            <a:t>Surveillance  +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noProof="0" dirty="0"/>
            <a:t>Autres hypothèses</a:t>
          </a:r>
        </a:p>
      </dsp:txBody>
      <dsp:txXfrm>
        <a:off x="7104627" y="2523730"/>
        <a:ext cx="2430032" cy="14226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F2D640-8A59-4568-B1E9-3966C0D186A8}">
      <dsp:nvSpPr>
        <dsp:cNvPr id="0" name=""/>
        <dsp:cNvSpPr/>
      </dsp:nvSpPr>
      <dsp:spPr>
        <a:xfrm>
          <a:off x="212335" y="1507711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650164-E1EC-45EF-AF7A-3CDE927B69EC}">
      <dsp:nvSpPr>
        <dsp:cNvPr id="0" name=""/>
        <dsp:cNvSpPr/>
      </dsp:nvSpPr>
      <dsp:spPr>
        <a:xfrm>
          <a:off x="492877" y="1788253"/>
          <a:ext cx="774830" cy="77483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1AD4C8-C033-4E33-A693-004FAE3C1A81}">
      <dsp:nvSpPr>
        <dsp:cNvPr id="0" name=""/>
        <dsp:cNvSpPr/>
      </dsp:nvSpPr>
      <dsp:spPr>
        <a:xfrm>
          <a:off x="1834517" y="1507711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Bilan tumoral négatif</a:t>
          </a:r>
          <a:endParaRPr lang="en-US" sz="2400" kern="1200" dirty="0"/>
        </a:p>
      </dsp:txBody>
      <dsp:txXfrm>
        <a:off x="1834517" y="1507711"/>
        <a:ext cx="3148942" cy="1335915"/>
      </dsp:txXfrm>
    </dsp:sp>
    <dsp:sp modelId="{0866E5C4-99C3-44FC-B4B6-91354F31D6E5}">
      <dsp:nvSpPr>
        <dsp:cNvPr id="0" name=""/>
        <dsp:cNvSpPr/>
      </dsp:nvSpPr>
      <dsp:spPr>
        <a:xfrm>
          <a:off x="5532139" y="1507711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21EF36-A335-4837-A3DE-9C841745D070}">
      <dsp:nvSpPr>
        <dsp:cNvPr id="0" name=""/>
        <dsp:cNvSpPr/>
      </dsp:nvSpPr>
      <dsp:spPr>
        <a:xfrm>
          <a:off x="5812681" y="1788253"/>
          <a:ext cx="774830" cy="77483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24B5CC-35D9-44BE-8B6D-EEB8BEF9E8C9}">
      <dsp:nvSpPr>
        <dsp:cNvPr id="0" name=""/>
        <dsp:cNvSpPr/>
      </dsp:nvSpPr>
      <dsp:spPr>
        <a:xfrm>
          <a:off x="7154322" y="1507711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Bilan infectieux négatif </a:t>
          </a:r>
          <a:endParaRPr lang="en-US" sz="2400" kern="1200" dirty="0"/>
        </a:p>
      </dsp:txBody>
      <dsp:txXfrm>
        <a:off x="7154322" y="1507711"/>
        <a:ext cx="3148942" cy="13359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801322-FCF8-884D-B02A-7893750F98E7}">
      <dsp:nvSpPr>
        <dsp:cNvPr id="0" name=""/>
        <dsp:cNvSpPr/>
      </dsp:nvSpPr>
      <dsp:spPr>
        <a:xfrm>
          <a:off x="3080" y="385801"/>
          <a:ext cx="2444055" cy="146643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noProof="0" dirty="0" err="1"/>
            <a:t>hémangioblastome</a:t>
          </a:r>
          <a:endParaRPr lang="fr-FR" sz="1300" kern="1200" noProof="0" dirty="0"/>
        </a:p>
      </dsp:txBody>
      <dsp:txXfrm>
        <a:off x="3080" y="385801"/>
        <a:ext cx="2444055" cy="1466433"/>
      </dsp:txXfrm>
    </dsp:sp>
    <dsp:sp modelId="{4A049B9F-A765-F144-9D63-3FF6B55DF924}">
      <dsp:nvSpPr>
        <dsp:cNvPr id="0" name=""/>
        <dsp:cNvSpPr/>
      </dsp:nvSpPr>
      <dsp:spPr>
        <a:xfrm>
          <a:off x="2691541" y="385801"/>
          <a:ext cx="2444055" cy="1466433"/>
        </a:xfrm>
        <a:prstGeom prst="rect">
          <a:avLst/>
        </a:prstGeom>
        <a:solidFill>
          <a:schemeClr val="accent5">
            <a:hueOff val="-1736021"/>
            <a:satOff val="-118"/>
            <a:lumOff val="28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noProof="0" dirty="0"/>
            <a:t>IgG4</a:t>
          </a:r>
        </a:p>
      </dsp:txBody>
      <dsp:txXfrm>
        <a:off x="2691541" y="385801"/>
        <a:ext cx="2444055" cy="1466433"/>
      </dsp:txXfrm>
    </dsp:sp>
    <dsp:sp modelId="{40054017-1FBF-AF40-A8EC-BC498E0CC0A3}">
      <dsp:nvSpPr>
        <dsp:cNvPr id="0" name=""/>
        <dsp:cNvSpPr/>
      </dsp:nvSpPr>
      <dsp:spPr>
        <a:xfrm>
          <a:off x="5380002" y="385801"/>
          <a:ext cx="2444055" cy="1466433"/>
        </a:xfrm>
        <a:prstGeom prst="rect">
          <a:avLst/>
        </a:prstGeom>
        <a:solidFill>
          <a:schemeClr val="accent5">
            <a:hueOff val="-3472043"/>
            <a:satOff val="-236"/>
            <a:lumOff val="56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noProof="0" dirty="0"/>
            <a:t>Granulomatoses (</a:t>
          </a:r>
          <a:r>
            <a:rPr lang="fr-FR" sz="1300" kern="1200" noProof="0" dirty="0" err="1"/>
            <a:t>sarcoidoses</a:t>
          </a:r>
          <a:r>
            <a:rPr lang="fr-FR" sz="1300" kern="1200" noProof="0" dirty="0"/>
            <a:t>, </a:t>
          </a:r>
          <a:r>
            <a:rPr lang="fr-FR" sz="1300" kern="1200" noProof="0" dirty="0" err="1"/>
            <a:t>wegner</a:t>
          </a:r>
          <a:r>
            <a:rPr lang="fr-FR" sz="1300" kern="1200" noProof="0" dirty="0"/>
            <a:t>, tuberculose)</a:t>
          </a:r>
        </a:p>
      </dsp:txBody>
      <dsp:txXfrm>
        <a:off x="5380002" y="385801"/>
        <a:ext cx="2444055" cy="1466433"/>
      </dsp:txXfrm>
    </dsp:sp>
    <dsp:sp modelId="{D511A44C-7BAE-E24D-94CA-2ED8A0015093}">
      <dsp:nvSpPr>
        <dsp:cNvPr id="0" name=""/>
        <dsp:cNvSpPr/>
      </dsp:nvSpPr>
      <dsp:spPr>
        <a:xfrm>
          <a:off x="8068463" y="385801"/>
          <a:ext cx="2444055" cy="1466433"/>
        </a:xfrm>
        <a:prstGeom prst="rect">
          <a:avLst/>
        </a:prstGeom>
        <a:solidFill>
          <a:schemeClr val="accent5">
            <a:hueOff val="-5208064"/>
            <a:satOff val="-354"/>
            <a:lumOff val="84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noProof="0" dirty="0"/>
            <a:t>Infectieuses (tuberculose, aspergilloses, syphilis)</a:t>
          </a:r>
        </a:p>
      </dsp:txBody>
      <dsp:txXfrm>
        <a:off x="8068463" y="385801"/>
        <a:ext cx="2444055" cy="1466433"/>
      </dsp:txXfrm>
    </dsp:sp>
    <dsp:sp modelId="{E9CC8448-B2B4-C04B-BF34-1FDEC8590A1E}">
      <dsp:nvSpPr>
        <dsp:cNvPr id="0" name=""/>
        <dsp:cNvSpPr/>
      </dsp:nvSpPr>
      <dsp:spPr>
        <a:xfrm>
          <a:off x="3080" y="2096640"/>
          <a:ext cx="2444055" cy="1466433"/>
        </a:xfrm>
        <a:prstGeom prst="rect">
          <a:avLst/>
        </a:prstGeom>
        <a:solidFill>
          <a:schemeClr val="accent5">
            <a:hueOff val="-6944086"/>
            <a:satOff val="-472"/>
            <a:lumOff val="112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noProof="0" dirty="0"/>
            <a:t>Tumeur fibreuse solitaire/</a:t>
          </a:r>
          <a:r>
            <a:rPr lang="fr-FR" sz="1300" kern="1200" noProof="0" dirty="0" err="1"/>
            <a:t>hémangiopéricytome</a:t>
          </a:r>
          <a:r>
            <a:rPr lang="fr-FR" sz="1300" kern="1200" noProof="0" dirty="0"/>
            <a:t>. </a:t>
          </a:r>
        </a:p>
      </dsp:txBody>
      <dsp:txXfrm>
        <a:off x="3080" y="2096640"/>
        <a:ext cx="2444055" cy="1466433"/>
      </dsp:txXfrm>
    </dsp:sp>
    <dsp:sp modelId="{1C4717B4-CAA6-C946-B1C0-936CB660A8E2}">
      <dsp:nvSpPr>
        <dsp:cNvPr id="0" name=""/>
        <dsp:cNvSpPr/>
      </dsp:nvSpPr>
      <dsp:spPr>
        <a:xfrm>
          <a:off x="2691541" y="2096640"/>
          <a:ext cx="2444055" cy="1466433"/>
        </a:xfrm>
        <a:prstGeom prst="rect">
          <a:avLst/>
        </a:prstGeom>
        <a:solidFill>
          <a:schemeClr val="accent5">
            <a:hueOff val="-8680107"/>
            <a:satOff val="-590"/>
            <a:lumOff val="140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noProof="0" dirty="0"/>
            <a:t>Maladie de rosai </a:t>
          </a:r>
          <a:r>
            <a:rPr lang="fr-FR" sz="1300" kern="1200" noProof="0" dirty="0" err="1"/>
            <a:t>dorfmann</a:t>
          </a:r>
          <a:endParaRPr lang="fr-FR" sz="1300" kern="1200" noProof="0" dirty="0"/>
        </a:p>
      </dsp:txBody>
      <dsp:txXfrm>
        <a:off x="2691541" y="2096640"/>
        <a:ext cx="2444055" cy="1466433"/>
      </dsp:txXfrm>
    </dsp:sp>
    <dsp:sp modelId="{9CC10757-7911-4C47-BD5B-E2503C93080E}">
      <dsp:nvSpPr>
        <dsp:cNvPr id="0" name=""/>
        <dsp:cNvSpPr/>
      </dsp:nvSpPr>
      <dsp:spPr>
        <a:xfrm>
          <a:off x="5380002" y="2096640"/>
          <a:ext cx="2444055" cy="1466433"/>
        </a:xfrm>
        <a:prstGeom prst="rect">
          <a:avLst/>
        </a:prstGeom>
        <a:solidFill>
          <a:schemeClr val="accent5">
            <a:hueOff val="-10416129"/>
            <a:satOff val="-708"/>
            <a:lumOff val="16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noProof="0" dirty="0"/>
            <a:t>Lymphome</a:t>
          </a:r>
        </a:p>
      </dsp:txBody>
      <dsp:txXfrm>
        <a:off x="5380002" y="2096640"/>
        <a:ext cx="2444055" cy="1466433"/>
      </dsp:txXfrm>
    </dsp:sp>
    <dsp:sp modelId="{719169B7-1445-DF48-9423-6128B1D9D0AD}">
      <dsp:nvSpPr>
        <dsp:cNvPr id="0" name=""/>
        <dsp:cNvSpPr/>
      </dsp:nvSpPr>
      <dsp:spPr>
        <a:xfrm>
          <a:off x="8068463" y="2096640"/>
          <a:ext cx="2444055" cy="1466433"/>
        </a:xfrm>
        <a:prstGeom prst="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noProof="0" dirty="0"/>
            <a:t>Métastases durales</a:t>
          </a:r>
        </a:p>
      </dsp:txBody>
      <dsp:txXfrm>
        <a:off x="8068463" y="2096640"/>
        <a:ext cx="2444055" cy="14664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AA2262-23F5-D74E-9C8D-6BD34E95D4EA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568C9-F17F-3D49-9C43-8284269C54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6917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568C9-F17F-3D49-9C43-8284269C546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61051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D3113-59A9-8D7C-D199-3C758EC7F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C31F14A-7B5A-5CC7-F399-56CECC305A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97C114E-1700-1C55-4CEB-CDC6B53627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2BE5A1C-7328-599B-5E6C-4CBB945E3D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568C9-F17F-3D49-9C43-8284269C546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02906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Diapo à retirer je pense </a:t>
            </a:r>
          </a:p>
          <a:p>
            <a:r>
              <a:rPr lang="fr-FR" dirty="0"/>
              <a:t>Juste passer d’emblée au TEP ensuite.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568C9-F17F-3D49-9C43-8284269C546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87918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47711-7675-7835-5634-840975C06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CA46061-A2E8-FE47-C310-F3C8A3F872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AEA04EB-5DCD-FC23-D9D7-4AC2AB4F1A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Diapo à retirer je pense </a:t>
            </a:r>
          </a:p>
          <a:p>
            <a:r>
              <a:rPr lang="fr-FR" dirty="0"/>
              <a:t>Juste passer d’emblée au TEP ensuite.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4F8A43C-6DA7-5363-13C6-2551BCEDF5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568C9-F17F-3D49-9C43-8284269C546B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76058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568C9-F17F-3D49-9C43-8284269C546B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81277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568C9-F17F-3D49-9C43-8284269C546B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5636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Bilan tumoral négatif : PL sans cellules, B2microglobulines, LDH NEG. 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Bilan infectieux négatif : recherche de BK (urines et crachats,  TPHA/VDRL NEG. </a:t>
            </a:r>
            <a:endParaRPr lang="en-US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568C9-F17F-3D49-9C43-8284269C546B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2473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(big </a:t>
            </a:r>
            <a:r>
              <a:rPr lang="fr-FR" dirty="0" err="1"/>
              <a:t>neel</a:t>
            </a:r>
            <a:r>
              <a:rPr lang="fr-FR" dirty="0"/>
              <a:t>, voir si atteinte médullaire dans le </a:t>
            </a:r>
            <a:r>
              <a:rPr lang="fr-FR" dirty="0" err="1"/>
              <a:t>wegner</a:t>
            </a:r>
            <a:r>
              <a:rPr lang="fr-FR" dirty="0"/>
              <a:t>). Mettre peut être faux sur ok l’atteinte </a:t>
            </a:r>
            <a:r>
              <a:rPr lang="fr-FR" dirty="0" err="1"/>
              <a:t>pachyméningée</a:t>
            </a:r>
            <a:r>
              <a:rPr lang="fr-FR" dirty="0"/>
              <a:t> mais pas médullaire.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Wegner : myélites très rares. Un seul article trouvé. Et myélite extensive.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568C9-F17F-3D49-9C43-8284269C546B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53459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C8BD0-F7C4-E972-F511-1C05F4DB1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9B6B336-2212-8824-DFC3-41953ECEA0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04FBF50-332F-37C8-8A88-B97FBEE350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(big </a:t>
            </a:r>
            <a:r>
              <a:rPr lang="fr-FR" dirty="0" err="1"/>
              <a:t>neel</a:t>
            </a:r>
            <a:r>
              <a:rPr lang="fr-FR" dirty="0"/>
              <a:t>, voir si atteinte médullaire dans le </a:t>
            </a:r>
            <a:r>
              <a:rPr lang="fr-FR" dirty="0" err="1"/>
              <a:t>wegner</a:t>
            </a:r>
            <a:r>
              <a:rPr lang="fr-FR" dirty="0"/>
              <a:t>). Mettre peut être faux sur ok l’atteinte </a:t>
            </a:r>
            <a:r>
              <a:rPr lang="fr-FR" dirty="0" err="1"/>
              <a:t>pachyméningée</a:t>
            </a:r>
            <a:r>
              <a:rPr lang="fr-FR" dirty="0"/>
              <a:t> mais pas médullaire.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Wegner : myélites très rares. Un seul article trouvé. Et myélite extensive.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igG4 : ok pour l’atteinte méningée infiltrative, atteinte hypophysaire. Mais myélites parenchymateuses rares +++ (plutôt pachyméningite spinale compressive) et atteinte </a:t>
            </a:r>
            <a:r>
              <a:rPr lang="fr-FR" dirty="0" err="1"/>
              <a:t>vascularitique</a:t>
            </a:r>
            <a:r>
              <a:rPr lang="fr-FR" dirty="0"/>
              <a:t> non compatible dans ce </a:t>
            </a:r>
            <a:r>
              <a:rPr lang="fr-FR" dirty="0" err="1"/>
              <a:t>dossier.L’atteinte</a:t>
            </a:r>
            <a:r>
              <a:rPr lang="fr-FR" dirty="0"/>
              <a:t> du SNC dans les igG3 c’est surtout les atteintes </a:t>
            </a:r>
            <a:r>
              <a:rPr lang="fr-FR" dirty="0" err="1"/>
              <a:t>pachyméningées</a:t>
            </a:r>
            <a:r>
              <a:rPr lang="fr-FR" dirty="0"/>
              <a:t> hypertrophiques et atteinte hypophysaires (nombre d’hypophysite idiopathiques étaient en réalité des igG4). Suspecter igG4 devant plutôt masse </a:t>
            </a:r>
            <a:r>
              <a:rPr lang="fr-FR" dirty="0" err="1"/>
              <a:t>psuedo</a:t>
            </a:r>
            <a:r>
              <a:rPr lang="fr-FR" dirty="0"/>
              <a:t>-tumorales et épaississement </a:t>
            </a:r>
            <a:r>
              <a:rPr lang="fr-FR" dirty="0" err="1"/>
              <a:t>pachyméniné</a:t>
            </a:r>
            <a:r>
              <a:rPr lang="fr-FR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Histiocytose </a:t>
            </a:r>
            <a:r>
              <a:rPr lang="fr-FR" dirty="0" err="1"/>
              <a:t>langher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Lymphome oui : surtout que </a:t>
            </a:r>
            <a:r>
              <a:rPr lang="fr-FR" dirty="0" err="1"/>
              <a:t>sarcoidose</a:t>
            </a:r>
            <a:r>
              <a:rPr lang="fr-FR" dirty="0"/>
              <a:t> prédispose aux lymphomes. Ok pour l’atteinte </a:t>
            </a:r>
            <a:r>
              <a:rPr lang="fr-FR" dirty="0" err="1"/>
              <a:t>hillaire</a:t>
            </a:r>
            <a:r>
              <a:rPr lang="fr-FR" dirty="0"/>
              <a:t>, ok pour l’atteinte encéphalique avec masses extra-axiales. Ok pour la vascularite veineuse rétinienne. </a:t>
            </a: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8C98A7-C681-01EA-3296-544814EF42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568C9-F17F-3D49-9C43-8284269C546B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9698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noProof="0" dirty="0"/>
              <a:t>Lésion </a:t>
            </a:r>
            <a:r>
              <a:rPr lang="fr-FR" noProof="0" dirty="0" err="1"/>
              <a:t>pseudoméningiomateuses</a:t>
            </a:r>
            <a:r>
              <a:rPr lang="fr-FR" noProof="0" dirty="0"/>
              <a:t> (confluence des granulomes)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noProof="0" dirty="0"/>
              <a:t>Atteinte hypothalamo-hypophysaire (atteinte préférentiellement postérieure)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noProof="0" dirty="0">
                <a:solidFill>
                  <a:srgbClr val="FF0000"/>
                </a:solidFill>
              </a:rPr>
              <a:t>Atteinte paires crâniennes </a:t>
            </a:r>
            <a:r>
              <a:rPr lang="fr-FR" sz="1200" noProof="0" dirty="0"/>
              <a:t>(souvent révélateur). </a:t>
            </a:r>
            <a:endParaRPr lang="fr-FR" noProof="0" dirty="0"/>
          </a:p>
          <a:p>
            <a:r>
              <a:rPr lang="fr-FR" noProof="0" dirty="0"/>
              <a:t>Atteinte méningée systématique associée.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568C9-F17F-3D49-9C43-8284269C546B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99250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568C9-F17F-3D49-9C43-8284269C546B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945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patient consulte aux urgences en juin 2020 pour céphalées et baisse de l’acuité visuelle. </a:t>
            </a:r>
          </a:p>
          <a:p>
            <a:r>
              <a:rPr lang="fr-FR" dirty="0"/>
              <a:t>Originaire du </a:t>
            </a:r>
            <a:r>
              <a:rPr lang="fr-FR" dirty="0" err="1"/>
              <a:t>camerou</a:t>
            </a:r>
            <a:r>
              <a:rPr lang="fr-FR" dirty="0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568C9-F17F-3D49-9C43-8284269C546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90212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568C9-F17F-3D49-9C43-8284269C546B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59141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568C9-F17F-3D49-9C43-8284269C546B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47648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568C9-F17F-3D49-9C43-8284269C546B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565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568C9-F17F-3D49-9C43-8284269C546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6176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Suspicion initiale de BAV sur HTIC secondaire à l’empreinte de la lésion sur le sinus sagittal supérieur responsable d’une sténose ? </a:t>
            </a:r>
          </a:p>
          <a:p>
            <a:r>
              <a:rPr lang="fr-FR" dirty="0"/>
              <a:t>Sur l’aspect ophtalmo : suspicion de NOIAA devant l’œdème papillaire de l’œil droit et papillite bilatérale. </a:t>
            </a:r>
          </a:p>
          <a:p>
            <a:r>
              <a:rPr lang="fr-FR" dirty="0"/>
              <a:t>Devant CS </a:t>
            </a:r>
            <a:r>
              <a:rPr lang="fr-FR" dirty="0" err="1"/>
              <a:t>neurochir</a:t>
            </a:r>
            <a:r>
              <a:rPr lang="fr-FR" dirty="0"/>
              <a:t> et absence d’hypertension réfute l’hypothèse de HTIC sur envahissement du SSS par le méningiome.</a:t>
            </a:r>
          </a:p>
          <a:p>
            <a:r>
              <a:rPr lang="fr-FR" dirty="0"/>
              <a:t>De part la présence OP avec </a:t>
            </a:r>
            <a:r>
              <a:rPr lang="fr-FR" dirty="0" err="1"/>
              <a:t>pappillite</a:t>
            </a:r>
            <a:r>
              <a:rPr lang="fr-FR" dirty="0"/>
              <a:t> suspicion de vascularite et ou pathologie inflammatoire avec IRM médullaire + </a:t>
            </a:r>
            <a:r>
              <a:rPr lang="fr-FR" dirty="0" err="1"/>
              <a:t>electrorétinogramme</a:t>
            </a:r>
            <a:r>
              <a:rPr lang="fr-FR" dirty="0"/>
              <a:t>.  </a:t>
            </a:r>
          </a:p>
          <a:p>
            <a:r>
              <a:rPr lang="fr-FR" dirty="0"/>
              <a:t>Proposition d’IRM de contrôle dans 6 mois. </a:t>
            </a:r>
          </a:p>
          <a:p>
            <a:r>
              <a:rPr lang="fr-FR" dirty="0"/>
              <a:t>D’ailleurs le patient était asymptomatique sur ses lésions de myélite ++++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568C9-F17F-3D49-9C43-8284269C546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1165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568C9-F17F-3D49-9C43-8284269C546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6544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568C9-F17F-3D49-9C43-8284269C546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498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568C9-F17F-3D49-9C43-8284269C546B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464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568C9-F17F-3D49-9C43-8284269C546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65051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 supprimer ?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E568C9-F17F-3D49-9C43-8284269C546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5025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801477-C903-58B8-2BE0-102B4708C2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EAAFA39-2674-CFC3-DDDA-5D4AF6D1A8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81720EB-18F4-6A89-14A1-E031C3125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8371C-66E0-F746-9C2D-43C20433DFDE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339A258-A22F-EEA7-5F8E-A6875B4A8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8FB6A62-9895-3E31-2037-509F6F7DB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6D716-1348-4848-8A11-BD235BE7A2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2059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BDA5AC-31E0-0E0C-F512-43934CB79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2AAF6FB-5C29-E32F-8CBB-A8D5E2A54D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53FEE86-99D6-3A03-7C76-9BBA889CE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8371C-66E0-F746-9C2D-43C20433DFDE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76903D8-4FF9-DC33-46CE-D8D06D5DE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644224-6446-E13D-BE5B-538EA6758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6D716-1348-4848-8A11-BD235BE7A2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803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2CBB1D7-5068-70B2-740E-FABEBDC0F4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83FF63B-DD29-27C8-EDF0-DF120D595D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BBE601-7D64-0533-2AC7-B08894B2F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8371C-66E0-F746-9C2D-43C20433DFDE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2DD918-4E1B-C4BC-DEE5-B210C225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57104EC-D4A6-9DC4-FD16-0EE8FAAF6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6D716-1348-4848-8A11-BD235BE7A2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8171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D71669-D2D5-62EE-2BAA-09F1D63CD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89E2A8-721D-4F02-2B0B-EEB7B8B28E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3A3B8A5-9886-4D40-D65E-37A26030C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8371C-66E0-F746-9C2D-43C20433DFDE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61CBE03-BA5B-5865-36DB-1C29F9EFA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7271C1-BD13-8877-15FD-D6CFD8FD0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6D716-1348-4848-8A11-BD235BE7A2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123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96363D-5478-B767-C2EF-F2E62D83A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0018978-F7FD-C321-D05C-470484D774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A10772-B217-A82E-C971-0CF534BF6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8371C-66E0-F746-9C2D-43C20433DFDE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C539E8C-1FF2-E096-3FBE-B28A77585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19146A-DE63-F590-168F-F963EA939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6D716-1348-4848-8A11-BD235BE7A2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5326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AC95AF-289C-4B24-4890-3585D583A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66AF342-A5F4-44A0-F9EB-B980905F4E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C2B1B89-129B-0B77-AAF9-6DE51EDB50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F8C8D46-0ECE-0065-4E93-9F40B3019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8371C-66E0-F746-9C2D-43C20433DFDE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76B9F13-C8DC-5BC1-5BF8-3904CA040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25C3A75-F2CC-4760-19E8-F397C45C6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6D716-1348-4848-8A11-BD235BE7A2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6436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3DE5F1-B956-73EF-25AF-5A4A4B329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337E31B-D6DB-6F8F-7357-6AFFA45D0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54BDE16-8B11-8257-63D7-D6EA13DEE0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AEBF575-6129-E639-EEB8-5FFD7E4EF5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11388E5-1253-DEE5-4080-A7DADC6A82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D9F4515-7859-12DE-C45F-9EF68A059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8371C-66E0-F746-9C2D-43C20433DFDE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13B8557-CD9E-74BA-2879-BD06D405D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6E682A4-9F13-208D-A971-C6FE6F9FE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6D716-1348-4848-8A11-BD235BE7A2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7600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2E09B2-F9B9-1A5F-0BCC-B860ED1FB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7FD765B-1B6B-6126-C7C8-821033CCA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8371C-66E0-F746-9C2D-43C20433DFDE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E33213F-FDEC-4908-C8BF-E6660F89B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1986771-DBD0-BBA7-4873-B2CFE40C0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6D716-1348-4848-8A11-BD235BE7A2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1607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FB00701-3780-2F5F-533C-686AE0B8F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8371C-66E0-F746-9C2D-43C20433DFDE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5DDD8EA-7497-0021-32DF-AAC0CE6ED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83E64E-FD55-75BC-590F-7D0C99CC5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6D716-1348-4848-8A11-BD235BE7A2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1950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E0F378-41EB-457C-83BC-CA80112BC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FB3BC0-DCEB-23C2-9389-BF5A64CC9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3BF66DD-51C7-B7E1-EC6C-7EF727476C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ECA19B6-8ACB-5E3C-893E-8E3D067A8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8371C-66E0-F746-9C2D-43C20433DFDE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8A0DF55-365C-2851-ACF5-5A8FB3275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DC822EE-4FF9-DA11-F4C4-0A6AD8361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6D716-1348-4848-8A11-BD235BE7A2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552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6E4105-2A56-2482-32D8-4BEC92221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B494B97-19B5-229C-EA5E-4363F7221B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80C45A0-610B-E152-B5E5-EC91D4F73B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A2565E-26DC-E32D-062B-FE3C5B809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8371C-66E0-F746-9C2D-43C20433DFDE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EAFE45A-811F-14CE-9EE7-73EB364F5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83955E8-15A4-8C42-4D1F-76D5F2F47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6D716-1348-4848-8A11-BD235BE7A2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7239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F9E51B9-2DDB-4EBD-DD76-BC24E8DEA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0C8FE7F-CB87-553B-DBC7-F0596EA522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8F4C1EA-6DE1-45EC-27E1-FABA02C385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48371C-66E0-F746-9C2D-43C20433DFDE}" type="datetimeFigureOut">
              <a:rPr lang="fr-FR" smtClean="0"/>
              <a:t>24/05/2026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53E8483-5C00-B9B1-682A-0EB0D8FDAF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7125BF-61A1-29B1-88A9-B2493ADA9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D6D716-1348-4848-8A11-BD235BE7A2F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8801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14.pn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.xml"/><Relationship Id="rId5" Type="http://schemas.openxmlformats.org/officeDocument/2006/relationships/image" Target="../media/image16.png"/><Relationship Id="rId10" Type="http://schemas.microsoft.com/office/2007/relationships/diagramDrawing" Target="../diagrams/drawing2.xml"/><Relationship Id="rId4" Type="http://schemas.openxmlformats.org/officeDocument/2006/relationships/image" Target="../media/image15.png"/><Relationship Id="rId9" Type="http://schemas.openxmlformats.org/officeDocument/2006/relationships/diagramColors" Target="../diagrams/colors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33.png"/><Relationship Id="rId7" Type="http://schemas.openxmlformats.org/officeDocument/2006/relationships/image" Target="../media/image3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-sciencedirect-com.ezproxy.uca.fr/science/article/pii/S0150986110001525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7.sv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4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5" Type="http://schemas.openxmlformats.org/officeDocument/2006/relationships/image" Target="../media/image16.png"/><Relationship Id="rId10" Type="http://schemas.microsoft.com/office/2007/relationships/diagramDrawing" Target="../diagrams/drawing1.xml"/><Relationship Id="rId4" Type="http://schemas.openxmlformats.org/officeDocument/2006/relationships/image" Target="../media/image15.png"/><Relationship Id="rId9" Type="http://schemas.openxmlformats.org/officeDocument/2006/relationships/diagramColors" Target="../diagrams/colors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2.avi"/><Relationship Id="rId7" Type="http://schemas.openxmlformats.org/officeDocument/2006/relationships/image" Target="../media/image17.png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2.avi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media" Target="../media/media4.avi"/><Relationship Id="rId7" Type="http://schemas.openxmlformats.org/officeDocument/2006/relationships/image" Target="../media/image19.png"/><Relationship Id="rId2" Type="http://schemas.openxmlformats.org/officeDocument/2006/relationships/video" Target="../media/media3.avi"/><Relationship Id="rId1" Type="http://schemas.microsoft.com/office/2007/relationships/media" Target="../media/media3.avi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4.avi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4ED353-6F49-D70E-43FE-CE32D5663E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315" y="2056632"/>
            <a:ext cx="4620585" cy="775494"/>
          </a:xfrm>
        </p:spPr>
        <p:txBody>
          <a:bodyPr>
            <a:normAutofit/>
          </a:bodyPr>
          <a:lstStyle/>
          <a:p>
            <a:r>
              <a:rPr lang="fr-FR" sz="4400" noProof="0" dirty="0"/>
              <a:t>Cas clinique :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F0586B6-AE05-6161-9B4F-A030A156DF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230" y="3573798"/>
            <a:ext cx="6210516" cy="1223576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fr-FR" sz="1600" noProof="0" dirty="0"/>
              <a:t>Dr DUCASSE Antoine, CCA</a:t>
            </a:r>
          </a:p>
          <a:p>
            <a:pPr algn="l">
              <a:spcBef>
                <a:spcPts val="0"/>
              </a:spcBef>
            </a:pPr>
            <a:r>
              <a:rPr lang="fr-FR" sz="1600" noProof="0" dirty="0"/>
              <a:t>Service de neuroradiologie diagnostique et thérapeutique, Hôpital gui de Chauliac .</a:t>
            </a:r>
          </a:p>
          <a:p>
            <a:pPr algn="l">
              <a:spcBef>
                <a:spcPts val="0"/>
              </a:spcBef>
            </a:pPr>
            <a:r>
              <a:rPr lang="fr-FR" sz="1600" noProof="0" dirty="0"/>
              <a:t>CHRU Montpellier-Nîmes.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B46F740-EBC9-662B-F97E-E6EFC0DB2B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641" b="4099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66A22B4-9BFA-E9E1-40E4-CE17B8A160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636" y="5603155"/>
            <a:ext cx="1753525" cy="78659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00191C3-9558-D41B-214A-091E0A934A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5708" y="5601348"/>
            <a:ext cx="1577078" cy="78659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2FA13F1-D094-43B5-4B3B-8BE4A84F21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2101" y="5494982"/>
            <a:ext cx="999324" cy="99932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DC29322-4966-E03A-A513-44CC27CEA8B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-238585" y="-178719"/>
            <a:ext cx="2571969" cy="2235351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DE3F3916-5CE3-0024-D9A9-2B173A6FE10B}"/>
              </a:ext>
            </a:extLst>
          </p:cNvPr>
          <p:cNvSpPr txBox="1"/>
          <p:nvPr/>
        </p:nvSpPr>
        <p:spPr>
          <a:xfrm>
            <a:off x="359230" y="2814174"/>
            <a:ext cx="560355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noProof="0" dirty="0"/>
              <a:t>Atelier de neuroradiologie diagnostique 28 et 29 mai 2026 </a:t>
            </a:r>
          </a:p>
          <a:p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322824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C5A266-BF40-29FE-CF1C-D5567EE5B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0651E57-1DE0-E144-C940-FE7F077F9C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736" r="10625" b="4595"/>
          <a:stretch>
            <a:fillRect/>
          </a:stretch>
        </p:blipFill>
        <p:spPr>
          <a:xfrm>
            <a:off x="192528" y="171717"/>
            <a:ext cx="3793268" cy="621501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CB72A4A-22FE-72D8-A541-793D4025403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159" r="21157" b="-3"/>
          <a:stretch>
            <a:fillRect/>
          </a:stretch>
        </p:blipFill>
        <p:spPr>
          <a:xfrm>
            <a:off x="4184538" y="171716"/>
            <a:ext cx="3822924" cy="651456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452EC30-4450-C40D-EB1F-AF295824C6F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3529" r="18154" b="-3"/>
          <a:stretch>
            <a:fillRect/>
          </a:stretch>
        </p:blipFill>
        <p:spPr>
          <a:xfrm>
            <a:off x="8188032" y="171716"/>
            <a:ext cx="3799007" cy="6514565"/>
          </a:xfrm>
          <a:prstGeom prst="rect">
            <a:avLst/>
          </a:prstGeom>
        </p:spPr>
      </p:pic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D1CE7DB1-1C62-C317-97CA-D401769CD7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3878532"/>
              </p:ext>
            </p:extLst>
          </p:nvPr>
        </p:nvGraphicFramePr>
        <p:xfrm>
          <a:off x="1136073" y="152400"/>
          <a:ext cx="9587345" cy="6470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3A5E33DD-F149-BF85-61BD-0A0C3054633B}"/>
              </a:ext>
            </a:extLst>
          </p:cNvPr>
          <p:cNvSpPr/>
          <p:nvPr/>
        </p:nvSpPr>
        <p:spPr>
          <a:xfrm>
            <a:off x="3849234" y="2967335"/>
            <a:ext cx="44935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Méningiome ?</a:t>
            </a:r>
            <a:r>
              <a:rPr lang="fr-FR" sz="5400" b="0" cap="none" spc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6106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Espace réservé du contenu 2">
            <a:extLst>
              <a:ext uri="{FF2B5EF4-FFF2-40B4-BE49-F238E27FC236}">
                <a16:creationId xmlns:a16="http://schemas.microsoft.com/office/drawing/2014/main" id="{4BAB7E97-BFC5-1D81-431E-24C59C13C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fr-FR" sz="2400" noProof="0"/>
              <a:t>Quel(s) autres examens permettront d’étayer le plus le bilan étiologique ? </a:t>
            </a:r>
          </a:p>
          <a:p>
            <a:r>
              <a:rPr lang="fr-FR" sz="2400" noProof="0"/>
              <a:t>TDM TAP. </a:t>
            </a:r>
          </a:p>
          <a:p>
            <a:r>
              <a:rPr lang="fr-FR" sz="2400" noProof="0"/>
              <a:t>TEP TDM 18FDG</a:t>
            </a:r>
          </a:p>
          <a:p>
            <a:r>
              <a:rPr lang="fr-FR" sz="2400" noProof="0"/>
              <a:t>Scintigraphie au gallium 67</a:t>
            </a:r>
          </a:p>
          <a:p>
            <a:r>
              <a:rPr lang="fr-FR" sz="2400" noProof="0"/>
              <a:t>Un DOTATOC</a:t>
            </a:r>
          </a:p>
          <a:p>
            <a:r>
              <a:rPr lang="fr-FR" sz="2400" noProof="0"/>
              <a:t>Une nouvelle IRM cérébrale avec spectroIRM sur la lésion extra-axiale. </a:t>
            </a:r>
          </a:p>
        </p:txBody>
      </p:sp>
    </p:spTree>
    <p:extLst>
      <p:ext uri="{BB962C8B-B14F-4D97-AF65-F5344CB8AC3E}">
        <p14:creationId xmlns:p14="http://schemas.microsoft.com/office/powerpoint/2010/main" val="1423541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3B34C2-4418-CE82-67B8-A503A2DA9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D4AD8D-1067-9E30-2893-FD629866B8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fr-FR" sz="2400" noProof="0" dirty="0"/>
              <a:t>Quel(s) autres examens permettront d’étayer le plus le bilan étiologique ? </a:t>
            </a:r>
          </a:p>
          <a:p>
            <a:r>
              <a:rPr lang="fr-FR" sz="2400" b="1" noProof="0" dirty="0"/>
              <a:t>TDM TAP. </a:t>
            </a:r>
          </a:p>
          <a:p>
            <a:r>
              <a:rPr lang="fr-FR" sz="2400" b="1" noProof="0" dirty="0"/>
              <a:t>TEP TDM 18FDG</a:t>
            </a:r>
          </a:p>
          <a:p>
            <a:r>
              <a:rPr lang="fr-FR" sz="2400" noProof="0" dirty="0"/>
              <a:t>Scintigraphie au gallium 67</a:t>
            </a:r>
          </a:p>
          <a:p>
            <a:r>
              <a:rPr lang="fr-FR" sz="2400" noProof="0" dirty="0"/>
              <a:t>Un DOTATOC</a:t>
            </a:r>
          </a:p>
          <a:p>
            <a:r>
              <a:rPr lang="fr-FR" sz="2400" noProof="0" dirty="0"/>
              <a:t>Une nouvelle IRM cérébrale avec </a:t>
            </a:r>
            <a:r>
              <a:rPr lang="fr-FR" sz="2400" noProof="0" dirty="0" err="1"/>
              <a:t>spectroIRM</a:t>
            </a:r>
            <a:r>
              <a:rPr lang="fr-FR" sz="2400" noProof="0" dirty="0"/>
              <a:t> sur la lésion extra-axiale. </a:t>
            </a:r>
          </a:p>
        </p:txBody>
      </p:sp>
    </p:spTree>
    <p:extLst>
      <p:ext uri="{BB962C8B-B14F-4D97-AF65-F5344CB8AC3E}">
        <p14:creationId xmlns:p14="http://schemas.microsoft.com/office/powerpoint/2010/main" val="370366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F1BBBE79-C427-480A-88F3-4BBC7C8C3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6577F3E-EDF8-9024-CCC0-C6CDE9DCD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15" y="4495568"/>
            <a:ext cx="3861960" cy="1905232"/>
          </a:xfrm>
        </p:spPr>
        <p:txBody>
          <a:bodyPr anchor="ctr">
            <a:normAutofit/>
          </a:bodyPr>
          <a:lstStyle/>
          <a:p>
            <a:r>
              <a:rPr lang="fr-FR" sz="3200" noProof="0"/>
              <a:t>TDM thoracique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5C8260E-968F-44E8-A823-ABB431311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865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89" y="-1"/>
            <a:ext cx="11231745" cy="41314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90FDCD-4BC5-5C44-405C-08C4143AA0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02" r="1942" b="-2"/>
          <a:stretch>
            <a:fillRect/>
          </a:stretch>
        </p:blipFill>
        <p:spPr>
          <a:xfrm>
            <a:off x="838200" y="364143"/>
            <a:ext cx="3335789" cy="3426462"/>
          </a:xfrm>
          <a:prstGeom prst="rect">
            <a:avLst/>
          </a:prstGeom>
        </p:spPr>
      </p:pic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0D50615C-0FBD-C77C-B8B6-47D88447357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22" r="1688" b="-2"/>
          <a:stretch>
            <a:fillRect/>
          </a:stretch>
        </p:blipFill>
        <p:spPr>
          <a:xfrm>
            <a:off x="4466396" y="364142"/>
            <a:ext cx="3336953" cy="342646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355D666-6278-AAA2-EE47-11830DD4755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53" r="757" b="-2"/>
          <a:stretch>
            <a:fillRect/>
          </a:stretch>
        </p:blipFill>
        <p:spPr>
          <a:xfrm>
            <a:off x="8095756" y="364142"/>
            <a:ext cx="3336953" cy="3426462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FE43805F-24A6-46A4-B19B-54F283473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837444" y="5460209"/>
            <a:ext cx="1790365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F8884E0-3FC9-7A7E-B3FF-47730EE741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2719" y="4495568"/>
            <a:ext cx="6586915" cy="1905232"/>
          </a:xfrm>
        </p:spPr>
        <p:txBody>
          <a:bodyPr anchor="ctr">
            <a:normAutofit/>
          </a:bodyPr>
          <a:lstStyle/>
          <a:p>
            <a:r>
              <a:rPr lang="fr-FR" sz="1800" noProof="0"/>
              <a:t>Adénopathies hilaires. </a:t>
            </a:r>
          </a:p>
          <a:p>
            <a:r>
              <a:rPr lang="fr-FR" sz="1800" noProof="0"/>
              <a:t>Pas de nodules pulmonaires</a:t>
            </a:r>
          </a:p>
        </p:txBody>
      </p:sp>
    </p:spTree>
    <p:extLst>
      <p:ext uri="{BB962C8B-B14F-4D97-AF65-F5344CB8AC3E}">
        <p14:creationId xmlns:p14="http://schemas.microsoft.com/office/powerpoint/2010/main" val="3776769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6A0875A-A72B-FA34-DF32-3E6CB5060F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6691"/>
          <a:stretch>
            <a:fillRect/>
          </a:stretch>
        </p:blipFill>
        <p:spPr>
          <a:xfrm>
            <a:off x="127000" y="887244"/>
            <a:ext cx="5969000" cy="502285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206E9DA-A6E5-640E-DF45-6CFD2DAE76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2101" y="887244"/>
            <a:ext cx="6454277" cy="502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49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71C2FF-761A-902E-0E10-21610D2BB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Bilan biologique 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31ED0E3F-CF55-0377-C1F4-EF8E582CB4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591689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948170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9689CA-E530-273A-489D-88E25FB66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697CDA-BDB7-4883-B48B-1D4EDB2F0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4F3ED42-392C-36CE-9FDE-560274F34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751" y="934327"/>
            <a:ext cx="8924392" cy="1058275"/>
          </a:xfrm>
        </p:spPr>
        <p:txBody>
          <a:bodyPr>
            <a:normAutofit/>
          </a:bodyPr>
          <a:lstStyle/>
          <a:p>
            <a:pPr algn="ctr"/>
            <a:r>
              <a:rPr lang="fr-FR" noProof="0" dirty="0"/>
              <a:t>Inflammatoire ? 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295B176-FA0E-4B6A-A190-5E2E82BEA5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noProof="0" dirty="0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48F779DE-4744-42D6-9C74-33EC94460C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B3530C-109F-48A6-3A6D-F9FA3E9B94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1207" y="2752316"/>
            <a:ext cx="8309586" cy="2756848"/>
          </a:xfrm>
        </p:spPr>
        <p:txBody>
          <a:bodyPr>
            <a:normAutofit/>
          </a:bodyPr>
          <a:lstStyle/>
          <a:p>
            <a:r>
              <a:rPr lang="fr-FR" sz="2000" noProof="0" dirty="0"/>
              <a:t>Sarcoïdose </a:t>
            </a:r>
          </a:p>
          <a:p>
            <a:r>
              <a:rPr lang="fr-FR" sz="2000" noProof="0" dirty="0"/>
              <a:t>Histiocytose </a:t>
            </a:r>
            <a:r>
              <a:rPr lang="fr-FR" sz="2000" noProof="0" dirty="0" err="1"/>
              <a:t>langheransienne</a:t>
            </a:r>
            <a:r>
              <a:rPr lang="fr-FR" sz="2000" noProof="0" dirty="0"/>
              <a:t> (HL)</a:t>
            </a:r>
          </a:p>
          <a:p>
            <a:r>
              <a:rPr lang="fr-FR" sz="2000" noProof="0" dirty="0"/>
              <a:t>Histiocytose non </a:t>
            </a:r>
            <a:r>
              <a:rPr lang="fr-FR" sz="2000" noProof="0" dirty="0" err="1"/>
              <a:t>langheransienne</a:t>
            </a:r>
            <a:r>
              <a:rPr lang="fr-FR" sz="2000" noProof="0" dirty="0"/>
              <a:t> (</a:t>
            </a:r>
            <a:r>
              <a:rPr lang="fr-FR" sz="2000" noProof="0" dirty="0" err="1"/>
              <a:t>Erdheim</a:t>
            </a:r>
            <a:r>
              <a:rPr lang="fr-FR" sz="2000" noProof="0" dirty="0"/>
              <a:t> chester)</a:t>
            </a:r>
          </a:p>
          <a:p>
            <a:r>
              <a:rPr lang="fr-FR" sz="2000" noProof="0" dirty="0"/>
              <a:t>Granulomatose avec </a:t>
            </a:r>
            <a:r>
              <a:rPr lang="fr-FR" sz="2000" noProof="0" dirty="0" err="1"/>
              <a:t>polyangéite</a:t>
            </a:r>
            <a:r>
              <a:rPr lang="fr-FR" sz="2000" noProof="0" dirty="0"/>
              <a:t> (Wegener)</a:t>
            </a:r>
          </a:p>
          <a:p>
            <a:r>
              <a:rPr lang="fr-FR" sz="2000" noProof="0" dirty="0"/>
              <a:t>IgG4</a:t>
            </a:r>
          </a:p>
          <a:p>
            <a:r>
              <a:rPr lang="fr-FR" sz="2000" dirty="0"/>
              <a:t>Lymphome</a:t>
            </a:r>
            <a:endParaRPr lang="fr-FR" sz="2000" noProof="0" dirty="0"/>
          </a:p>
          <a:p>
            <a:pPr marL="0" indent="0">
              <a:buNone/>
            </a:pPr>
            <a:endParaRPr lang="fr-FR" sz="2000" noProof="0" dirty="0"/>
          </a:p>
        </p:txBody>
      </p:sp>
    </p:spTree>
    <p:extLst>
      <p:ext uri="{BB962C8B-B14F-4D97-AF65-F5344CB8AC3E}">
        <p14:creationId xmlns:p14="http://schemas.microsoft.com/office/powerpoint/2010/main" val="3297119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AAF091-0975-C655-30B1-31322CD99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697CDA-BDB7-4883-B48B-1D4EDB2F0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EB4826A-B888-580B-1FAA-2E587410F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751" y="934327"/>
            <a:ext cx="8924392" cy="1058275"/>
          </a:xfrm>
        </p:spPr>
        <p:txBody>
          <a:bodyPr>
            <a:normAutofit/>
          </a:bodyPr>
          <a:lstStyle/>
          <a:p>
            <a:pPr algn="ctr"/>
            <a:r>
              <a:rPr lang="fr-FR" noProof="0" dirty="0"/>
              <a:t>Inflammatoire ?  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295B176-FA0E-4B6A-A190-5E2E82BEA5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3813" y="2337807"/>
            <a:ext cx="9604374" cy="3585866"/>
          </a:xfrm>
          <a:custGeom>
            <a:avLst/>
            <a:gdLst>
              <a:gd name="connsiteX0" fmla="*/ 0 w 9604374"/>
              <a:gd name="connsiteY0" fmla="*/ 0 h 3585866"/>
              <a:gd name="connsiteX1" fmla="*/ 9604374 w 9604374"/>
              <a:gd name="connsiteY1" fmla="*/ 0 h 3585866"/>
              <a:gd name="connsiteX2" fmla="*/ 9604374 w 9604374"/>
              <a:gd name="connsiteY2" fmla="*/ 3095088 h 3585866"/>
              <a:gd name="connsiteX3" fmla="*/ 9591455 w 9604374"/>
              <a:gd name="connsiteY3" fmla="*/ 3097044 h 3585866"/>
              <a:gd name="connsiteX4" fmla="*/ 9285147 w 9604374"/>
              <a:gd name="connsiteY4" fmla="*/ 3164182 h 3585866"/>
              <a:gd name="connsiteX5" fmla="*/ 9114078 w 9604374"/>
              <a:gd name="connsiteY5" fmla="*/ 3164299 h 3585866"/>
              <a:gd name="connsiteX6" fmla="*/ 8999665 w 9604374"/>
              <a:gd name="connsiteY6" fmla="*/ 3157864 h 3585866"/>
              <a:gd name="connsiteX7" fmla="*/ 8925240 w 9604374"/>
              <a:gd name="connsiteY7" fmla="*/ 3152135 h 3585866"/>
              <a:gd name="connsiteX8" fmla="*/ 8868257 w 9604374"/>
              <a:gd name="connsiteY8" fmla="*/ 3146819 h 3585866"/>
              <a:gd name="connsiteX9" fmla="*/ 8792363 w 9604374"/>
              <a:gd name="connsiteY9" fmla="*/ 3146856 h 3585866"/>
              <a:gd name="connsiteX10" fmla="*/ 8668399 w 9604374"/>
              <a:gd name="connsiteY10" fmla="*/ 3196893 h 3585866"/>
              <a:gd name="connsiteX11" fmla="*/ 8474043 w 9604374"/>
              <a:gd name="connsiteY11" fmla="*/ 3240734 h 3585866"/>
              <a:gd name="connsiteX12" fmla="*/ 8317555 w 9604374"/>
              <a:gd name="connsiteY12" fmla="*/ 3247156 h 3585866"/>
              <a:gd name="connsiteX13" fmla="*/ 8280111 w 9604374"/>
              <a:gd name="connsiteY13" fmla="*/ 3255812 h 3585866"/>
              <a:gd name="connsiteX14" fmla="*/ 8096088 w 9604374"/>
              <a:gd name="connsiteY14" fmla="*/ 3253903 h 3585866"/>
              <a:gd name="connsiteX15" fmla="*/ 7825642 w 9604374"/>
              <a:gd name="connsiteY15" fmla="*/ 3271628 h 3585866"/>
              <a:gd name="connsiteX16" fmla="*/ 7531820 w 9604374"/>
              <a:gd name="connsiteY16" fmla="*/ 3252671 h 3585866"/>
              <a:gd name="connsiteX17" fmla="*/ 7193751 w 9604374"/>
              <a:gd name="connsiteY17" fmla="*/ 3245192 h 3585866"/>
              <a:gd name="connsiteX18" fmla="*/ 6976768 w 9604374"/>
              <a:gd name="connsiteY18" fmla="*/ 3238559 h 3585866"/>
              <a:gd name="connsiteX19" fmla="*/ 6756462 w 9604374"/>
              <a:gd name="connsiteY19" fmla="*/ 3273268 h 3585866"/>
              <a:gd name="connsiteX20" fmla="*/ 6512214 w 9604374"/>
              <a:gd name="connsiteY20" fmla="*/ 3298845 h 3585866"/>
              <a:gd name="connsiteX21" fmla="*/ 6289569 w 9604374"/>
              <a:gd name="connsiteY21" fmla="*/ 3301118 h 3585866"/>
              <a:gd name="connsiteX22" fmla="*/ 6157816 w 9604374"/>
              <a:gd name="connsiteY22" fmla="*/ 3308643 h 3585866"/>
              <a:gd name="connsiteX23" fmla="*/ 6110062 w 9604374"/>
              <a:gd name="connsiteY23" fmla="*/ 3321185 h 3585866"/>
              <a:gd name="connsiteX24" fmla="*/ 6041832 w 9604374"/>
              <a:gd name="connsiteY24" fmla="*/ 3332190 h 3585866"/>
              <a:gd name="connsiteX25" fmla="*/ 5923195 w 9604374"/>
              <a:gd name="connsiteY25" fmla="*/ 3359104 h 3585866"/>
              <a:gd name="connsiteX26" fmla="*/ 5770972 w 9604374"/>
              <a:gd name="connsiteY26" fmla="*/ 3369893 h 3585866"/>
              <a:gd name="connsiteX27" fmla="*/ 5632583 w 9604374"/>
              <a:gd name="connsiteY27" fmla="*/ 3357730 h 3585866"/>
              <a:gd name="connsiteX28" fmla="*/ 5539996 w 9604374"/>
              <a:gd name="connsiteY28" fmla="*/ 3352890 h 3585866"/>
              <a:gd name="connsiteX29" fmla="*/ 5315460 w 9604374"/>
              <a:gd name="connsiteY29" fmla="*/ 3350411 h 3585866"/>
              <a:gd name="connsiteX30" fmla="*/ 5072455 w 9604374"/>
              <a:gd name="connsiteY30" fmla="*/ 3338147 h 3585866"/>
              <a:gd name="connsiteX31" fmla="*/ 5016364 w 9604374"/>
              <a:gd name="connsiteY31" fmla="*/ 3348937 h 3585866"/>
              <a:gd name="connsiteX32" fmla="*/ 4922276 w 9604374"/>
              <a:gd name="connsiteY32" fmla="*/ 3366515 h 3585866"/>
              <a:gd name="connsiteX33" fmla="*/ 4856444 w 9604374"/>
              <a:gd name="connsiteY33" fmla="*/ 3399463 h 3585866"/>
              <a:gd name="connsiteX34" fmla="*/ 4775993 w 9604374"/>
              <a:gd name="connsiteY34" fmla="*/ 3406312 h 3585866"/>
              <a:gd name="connsiteX35" fmla="*/ 4667320 w 9604374"/>
              <a:gd name="connsiteY35" fmla="*/ 3397926 h 3585866"/>
              <a:gd name="connsiteX36" fmla="*/ 4540268 w 9604374"/>
              <a:gd name="connsiteY36" fmla="*/ 3424464 h 3585866"/>
              <a:gd name="connsiteX37" fmla="*/ 4465491 w 9604374"/>
              <a:gd name="connsiteY37" fmla="*/ 3433154 h 3585866"/>
              <a:gd name="connsiteX38" fmla="*/ 4262864 w 9604374"/>
              <a:gd name="connsiteY38" fmla="*/ 3464075 h 3585866"/>
              <a:gd name="connsiteX39" fmla="*/ 4175005 w 9604374"/>
              <a:gd name="connsiteY39" fmla="*/ 3493545 h 3585866"/>
              <a:gd name="connsiteX40" fmla="*/ 4030100 w 9604374"/>
              <a:gd name="connsiteY40" fmla="*/ 3514212 h 3585866"/>
              <a:gd name="connsiteX41" fmla="*/ 3926631 w 9604374"/>
              <a:gd name="connsiteY41" fmla="*/ 3525304 h 3585866"/>
              <a:gd name="connsiteX42" fmla="*/ 3897306 w 9604374"/>
              <a:gd name="connsiteY42" fmla="*/ 3547095 h 3585866"/>
              <a:gd name="connsiteX43" fmla="*/ 3896886 w 9604374"/>
              <a:gd name="connsiteY43" fmla="*/ 3547500 h 3585866"/>
              <a:gd name="connsiteX44" fmla="*/ 3834004 w 9604374"/>
              <a:gd name="connsiteY44" fmla="*/ 3550510 h 3585866"/>
              <a:gd name="connsiteX45" fmla="*/ 3696227 w 9604374"/>
              <a:gd name="connsiteY45" fmla="*/ 3574175 h 3585866"/>
              <a:gd name="connsiteX46" fmla="*/ 3652821 w 9604374"/>
              <a:gd name="connsiteY46" fmla="*/ 3580368 h 3585866"/>
              <a:gd name="connsiteX47" fmla="*/ 3629691 w 9604374"/>
              <a:gd name="connsiteY47" fmla="*/ 3585866 h 3585866"/>
              <a:gd name="connsiteX48" fmla="*/ 3595018 w 9604374"/>
              <a:gd name="connsiteY48" fmla="*/ 3571623 h 3585866"/>
              <a:gd name="connsiteX49" fmla="*/ 3551656 w 9604374"/>
              <a:gd name="connsiteY49" fmla="*/ 3577800 h 3585866"/>
              <a:gd name="connsiteX50" fmla="*/ 3541558 w 9604374"/>
              <a:gd name="connsiteY50" fmla="*/ 3579797 h 3585866"/>
              <a:gd name="connsiteX51" fmla="*/ 3465708 w 9604374"/>
              <a:gd name="connsiteY51" fmla="*/ 3565931 h 3585866"/>
              <a:gd name="connsiteX52" fmla="*/ 3458313 w 9604374"/>
              <a:gd name="connsiteY52" fmla="*/ 3560366 h 3585866"/>
              <a:gd name="connsiteX53" fmla="*/ 3420278 w 9604374"/>
              <a:gd name="connsiteY53" fmla="*/ 3557947 h 3585866"/>
              <a:gd name="connsiteX54" fmla="*/ 3415952 w 9604374"/>
              <a:gd name="connsiteY54" fmla="*/ 3559424 h 3585866"/>
              <a:gd name="connsiteX55" fmla="*/ 3384432 w 9604374"/>
              <a:gd name="connsiteY55" fmla="*/ 3550905 h 3585866"/>
              <a:gd name="connsiteX56" fmla="*/ 3258039 w 9604374"/>
              <a:gd name="connsiteY56" fmla="*/ 3535884 h 3585866"/>
              <a:gd name="connsiteX57" fmla="*/ 3015008 w 9604374"/>
              <a:gd name="connsiteY57" fmla="*/ 3528000 h 3585866"/>
              <a:gd name="connsiteX58" fmla="*/ 2761910 w 9604374"/>
              <a:gd name="connsiteY58" fmla="*/ 3505496 h 3585866"/>
              <a:gd name="connsiteX59" fmla="*/ 2521923 w 9604374"/>
              <a:gd name="connsiteY59" fmla="*/ 3514208 h 3585866"/>
              <a:gd name="connsiteX60" fmla="*/ 2085894 w 9604374"/>
              <a:gd name="connsiteY60" fmla="*/ 3490122 h 3585866"/>
              <a:gd name="connsiteX61" fmla="*/ 1936305 w 9604374"/>
              <a:gd name="connsiteY61" fmla="*/ 3487966 h 3585866"/>
              <a:gd name="connsiteX62" fmla="*/ 1836080 w 9604374"/>
              <a:gd name="connsiteY62" fmla="*/ 3487150 h 3585866"/>
              <a:gd name="connsiteX63" fmla="*/ 1829133 w 9604374"/>
              <a:gd name="connsiteY63" fmla="*/ 3489437 h 3585866"/>
              <a:gd name="connsiteX64" fmla="*/ 1801140 w 9604374"/>
              <a:gd name="connsiteY64" fmla="*/ 3490787 h 3585866"/>
              <a:gd name="connsiteX65" fmla="*/ 1793476 w 9604374"/>
              <a:gd name="connsiteY65" fmla="*/ 3500921 h 3585866"/>
              <a:gd name="connsiteX66" fmla="*/ 1699923 w 9604374"/>
              <a:gd name="connsiteY66" fmla="*/ 3509706 h 3585866"/>
              <a:gd name="connsiteX67" fmla="*/ 1474760 w 9604374"/>
              <a:gd name="connsiteY67" fmla="*/ 3513685 h 3585866"/>
              <a:gd name="connsiteX68" fmla="*/ 1308130 w 9604374"/>
              <a:gd name="connsiteY68" fmla="*/ 3496703 h 3585866"/>
              <a:gd name="connsiteX69" fmla="*/ 1252381 w 9604374"/>
              <a:gd name="connsiteY69" fmla="*/ 3506093 h 3585866"/>
              <a:gd name="connsiteX70" fmla="*/ 1174550 w 9604374"/>
              <a:gd name="connsiteY70" fmla="*/ 3512642 h 3585866"/>
              <a:gd name="connsiteX71" fmla="*/ 924455 w 9604374"/>
              <a:gd name="connsiteY71" fmla="*/ 3507283 h 3585866"/>
              <a:gd name="connsiteX72" fmla="*/ 718373 w 9604374"/>
              <a:gd name="connsiteY72" fmla="*/ 3511753 h 3585866"/>
              <a:gd name="connsiteX73" fmla="*/ 600444 w 9604374"/>
              <a:gd name="connsiteY73" fmla="*/ 3520899 h 3585866"/>
              <a:gd name="connsiteX74" fmla="*/ 351173 w 9604374"/>
              <a:gd name="connsiteY74" fmla="*/ 3495843 h 3585866"/>
              <a:gd name="connsiteX75" fmla="*/ 108372 w 9604374"/>
              <a:gd name="connsiteY75" fmla="*/ 3484386 h 3585866"/>
              <a:gd name="connsiteX76" fmla="*/ 6467 w 9604374"/>
              <a:gd name="connsiteY76" fmla="*/ 3476532 h 3585866"/>
              <a:gd name="connsiteX77" fmla="*/ 0 w 9604374"/>
              <a:gd name="connsiteY77" fmla="*/ 3475412 h 3585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604374" h="3585866">
                <a:moveTo>
                  <a:pt x="0" y="0"/>
                </a:moveTo>
                <a:lnTo>
                  <a:pt x="9604374" y="0"/>
                </a:lnTo>
                <a:lnTo>
                  <a:pt x="9604374" y="3095088"/>
                </a:lnTo>
                <a:lnTo>
                  <a:pt x="9591455" y="3097044"/>
                </a:lnTo>
                <a:cubicBezTo>
                  <a:pt x="9496183" y="3133516"/>
                  <a:pt x="9411472" y="3121301"/>
                  <a:pt x="9285147" y="3164182"/>
                </a:cubicBezTo>
                <a:cubicBezTo>
                  <a:pt x="9222914" y="3162781"/>
                  <a:pt x="9174371" y="3173454"/>
                  <a:pt x="9114078" y="3164299"/>
                </a:cubicBezTo>
                <a:cubicBezTo>
                  <a:pt x="9087411" y="3155904"/>
                  <a:pt x="9030947" y="3180906"/>
                  <a:pt x="8999665" y="3157864"/>
                </a:cubicBezTo>
                <a:cubicBezTo>
                  <a:pt x="8997339" y="3174606"/>
                  <a:pt x="8938300" y="3159909"/>
                  <a:pt x="8925240" y="3152135"/>
                </a:cubicBezTo>
                <a:cubicBezTo>
                  <a:pt x="8910091" y="3159441"/>
                  <a:pt x="8884639" y="3146109"/>
                  <a:pt x="8868257" y="3146819"/>
                </a:cubicBezTo>
                <a:cubicBezTo>
                  <a:pt x="8835852" y="3110204"/>
                  <a:pt x="8832251" y="3167659"/>
                  <a:pt x="8792363" y="3146856"/>
                </a:cubicBezTo>
                <a:cubicBezTo>
                  <a:pt x="8774838" y="3159285"/>
                  <a:pt x="8715420" y="3185652"/>
                  <a:pt x="8668399" y="3196893"/>
                </a:cubicBezTo>
                <a:cubicBezTo>
                  <a:pt x="8575902" y="3221445"/>
                  <a:pt x="8569506" y="3250654"/>
                  <a:pt x="8474043" y="3240734"/>
                </a:cubicBezTo>
                <a:cubicBezTo>
                  <a:pt x="8460613" y="3264436"/>
                  <a:pt x="8297088" y="3204738"/>
                  <a:pt x="8317555" y="3247156"/>
                </a:cubicBezTo>
                <a:cubicBezTo>
                  <a:pt x="8285696" y="3245083"/>
                  <a:pt x="8262352" y="3228203"/>
                  <a:pt x="8280111" y="3255812"/>
                </a:cubicBezTo>
                <a:lnTo>
                  <a:pt x="8096088" y="3253903"/>
                </a:lnTo>
                <a:cubicBezTo>
                  <a:pt x="7994084" y="3261603"/>
                  <a:pt x="7930388" y="3281921"/>
                  <a:pt x="7825642" y="3271628"/>
                </a:cubicBezTo>
                <a:cubicBezTo>
                  <a:pt x="7723046" y="3270395"/>
                  <a:pt x="7671282" y="3252297"/>
                  <a:pt x="7531820" y="3252671"/>
                </a:cubicBezTo>
                <a:cubicBezTo>
                  <a:pt x="7433606" y="3250277"/>
                  <a:pt x="7293100" y="3236234"/>
                  <a:pt x="7193751" y="3245192"/>
                </a:cubicBezTo>
                <a:cubicBezTo>
                  <a:pt x="7074822" y="3223769"/>
                  <a:pt x="7104250" y="3250265"/>
                  <a:pt x="6976768" y="3238559"/>
                </a:cubicBezTo>
                <a:cubicBezTo>
                  <a:pt x="6921032" y="3284865"/>
                  <a:pt x="6823818" y="3261794"/>
                  <a:pt x="6756462" y="3273268"/>
                </a:cubicBezTo>
                <a:cubicBezTo>
                  <a:pt x="6679037" y="3283316"/>
                  <a:pt x="6590030" y="3294204"/>
                  <a:pt x="6512214" y="3298845"/>
                </a:cubicBezTo>
                <a:cubicBezTo>
                  <a:pt x="6450581" y="3277980"/>
                  <a:pt x="6366042" y="3329199"/>
                  <a:pt x="6289569" y="3301118"/>
                </a:cubicBezTo>
                <a:cubicBezTo>
                  <a:pt x="6261432" y="3294355"/>
                  <a:pt x="6174310" y="3295209"/>
                  <a:pt x="6157816" y="3308643"/>
                </a:cubicBezTo>
                <a:cubicBezTo>
                  <a:pt x="6139648" y="3311557"/>
                  <a:pt x="6118459" y="3306799"/>
                  <a:pt x="6110062" y="3321185"/>
                </a:cubicBezTo>
                <a:cubicBezTo>
                  <a:pt x="6096189" y="3338498"/>
                  <a:pt x="6032810" y="3311765"/>
                  <a:pt x="6041832" y="3332190"/>
                </a:cubicBezTo>
                <a:cubicBezTo>
                  <a:pt x="5996830" y="3313871"/>
                  <a:pt x="5961033" y="3350141"/>
                  <a:pt x="5923195" y="3359104"/>
                </a:cubicBezTo>
                <a:cubicBezTo>
                  <a:pt x="5887750" y="3340930"/>
                  <a:pt x="5853570" y="3365323"/>
                  <a:pt x="5770972" y="3369893"/>
                </a:cubicBezTo>
                <a:cubicBezTo>
                  <a:pt x="5731993" y="3348876"/>
                  <a:pt x="5705091" y="3385599"/>
                  <a:pt x="5632583" y="3357730"/>
                </a:cubicBezTo>
                <a:cubicBezTo>
                  <a:pt x="5594087" y="3357562"/>
                  <a:pt x="5606154" y="3357443"/>
                  <a:pt x="5539996" y="3352890"/>
                </a:cubicBezTo>
                <a:cubicBezTo>
                  <a:pt x="5439049" y="3348000"/>
                  <a:pt x="5408459" y="3356166"/>
                  <a:pt x="5315460" y="3350411"/>
                </a:cubicBezTo>
                <a:cubicBezTo>
                  <a:pt x="5211119" y="3348356"/>
                  <a:pt x="5208881" y="3372469"/>
                  <a:pt x="5072455" y="3338147"/>
                </a:cubicBezTo>
                <a:cubicBezTo>
                  <a:pt x="5061717" y="3354508"/>
                  <a:pt x="5045493" y="3355753"/>
                  <a:pt x="5016364" y="3348937"/>
                </a:cubicBezTo>
                <a:cubicBezTo>
                  <a:pt x="4965900" y="3349130"/>
                  <a:pt x="4977835" y="3389131"/>
                  <a:pt x="4922276" y="3366515"/>
                </a:cubicBezTo>
                <a:cubicBezTo>
                  <a:pt x="4935702" y="3387794"/>
                  <a:pt x="4828733" y="3377760"/>
                  <a:pt x="4856444" y="3399463"/>
                </a:cubicBezTo>
                <a:cubicBezTo>
                  <a:pt x="4827698" y="3420094"/>
                  <a:pt x="4805019" y="3388256"/>
                  <a:pt x="4775993" y="3406312"/>
                </a:cubicBezTo>
                <a:cubicBezTo>
                  <a:pt x="4744470" y="3406056"/>
                  <a:pt x="4706605" y="3394901"/>
                  <a:pt x="4667320" y="3397926"/>
                </a:cubicBezTo>
                <a:cubicBezTo>
                  <a:pt x="4613435" y="3387476"/>
                  <a:pt x="4608100" y="3410487"/>
                  <a:pt x="4540268" y="3424464"/>
                </a:cubicBezTo>
                <a:cubicBezTo>
                  <a:pt x="4508279" y="3412969"/>
                  <a:pt x="4485989" y="3420063"/>
                  <a:pt x="4465491" y="3433154"/>
                </a:cubicBezTo>
                <a:cubicBezTo>
                  <a:pt x="4396498" y="3432601"/>
                  <a:pt x="4338078" y="3453569"/>
                  <a:pt x="4262864" y="3464075"/>
                </a:cubicBezTo>
                <a:cubicBezTo>
                  <a:pt x="4180249" y="3483394"/>
                  <a:pt x="4225769" y="3479019"/>
                  <a:pt x="4175005" y="3493545"/>
                </a:cubicBezTo>
                <a:lnTo>
                  <a:pt x="4030100" y="3514212"/>
                </a:lnTo>
                <a:lnTo>
                  <a:pt x="3926631" y="3525304"/>
                </a:lnTo>
                <a:lnTo>
                  <a:pt x="3897306" y="3547095"/>
                </a:lnTo>
                <a:lnTo>
                  <a:pt x="3896886" y="3547500"/>
                </a:lnTo>
                <a:lnTo>
                  <a:pt x="3834004" y="3550510"/>
                </a:lnTo>
                <a:cubicBezTo>
                  <a:pt x="3800562" y="3554957"/>
                  <a:pt x="3734185" y="3568533"/>
                  <a:pt x="3696227" y="3574175"/>
                </a:cubicBezTo>
                <a:cubicBezTo>
                  <a:pt x="3661780" y="3570074"/>
                  <a:pt x="3640587" y="3551815"/>
                  <a:pt x="3652821" y="3580368"/>
                </a:cubicBezTo>
                <a:cubicBezTo>
                  <a:pt x="3641506" y="3579831"/>
                  <a:pt x="3634593" y="3582151"/>
                  <a:pt x="3629691" y="3585866"/>
                </a:cubicBezTo>
                <a:lnTo>
                  <a:pt x="3595018" y="3571623"/>
                </a:lnTo>
                <a:lnTo>
                  <a:pt x="3551656" y="3577800"/>
                </a:lnTo>
                <a:lnTo>
                  <a:pt x="3541558" y="3579797"/>
                </a:lnTo>
                <a:lnTo>
                  <a:pt x="3465708" y="3565931"/>
                </a:lnTo>
                <a:lnTo>
                  <a:pt x="3458313" y="3560366"/>
                </a:lnTo>
                <a:cubicBezTo>
                  <a:pt x="3450380" y="3556940"/>
                  <a:pt x="3439090" y="3555355"/>
                  <a:pt x="3420278" y="3557947"/>
                </a:cubicBezTo>
                <a:lnTo>
                  <a:pt x="3415952" y="3559424"/>
                </a:lnTo>
                <a:lnTo>
                  <a:pt x="3384432" y="3550905"/>
                </a:lnTo>
                <a:cubicBezTo>
                  <a:pt x="3374259" y="3547029"/>
                  <a:pt x="3265415" y="3542149"/>
                  <a:pt x="3258039" y="3535884"/>
                </a:cubicBezTo>
                <a:cubicBezTo>
                  <a:pt x="3138852" y="3551394"/>
                  <a:pt x="3130647" y="3523871"/>
                  <a:pt x="3015008" y="3528000"/>
                </a:cubicBezTo>
                <a:cubicBezTo>
                  <a:pt x="2914857" y="3486061"/>
                  <a:pt x="2851687" y="3511605"/>
                  <a:pt x="2761910" y="3505496"/>
                </a:cubicBezTo>
                <a:cubicBezTo>
                  <a:pt x="2676401" y="3501198"/>
                  <a:pt x="2636809" y="3514769"/>
                  <a:pt x="2521923" y="3514208"/>
                </a:cubicBezTo>
                <a:cubicBezTo>
                  <a:pt x="2400197" y="3505062"/>
                  <a:pt x="2222818" y="3509922"/>
                  <a:pt x="2085894" y="3490122"/>
                </a:cubicBezTo>
                <a:cubicBezTo>
                  <a:pt x="1978312" y="3483748"/>
                  <a:pt x="1977940" y="3488460"/>
                  <a:pt x="1936305" y="3487966"/>
                </a:cubicBezTo>
                <a:cubicBezTo>
                  <a:pt x="1922459" y="3490683"/>
                  <a:pt x="1849334" y="3482739"/>
                  <a:pt x="1836080" y="3487150"/>
                </a:cubicBezTo>
                <a:lnTo>
                  <a:pt x="1829133" y="3489437"/>
                </a:lnTo>
                <a:lnTo>
                  <a:pt x="1801140" y="3490787"/>
                </a:lnTo>
                <a:lnTo>
                  <a:pt x="1793476" y="3500921"/>
                </a:lnTo>
                <a:lnTo>
                  <a:pt x="1699923" y="3509706"/>
                </a:lnTo>
                <a:cubicBezTo>
                  <a:pt x="1637728" y="3485036"/>
                  <a:pt x="1584624" y="3514467"/>
                  <a:pt x="1474760" y="3513685"/>
                </a:cubicBezTo>
                <a:cubicBezTo>
                  <a:pt x="1445646" y="3505164"/>
                  <a:pt x="1329781" y="3484421"/>
                  <a:pt x="1308130" y="3496703"/>
                </a:cubicBezTo>
                <a:cubicBezTo>
                  <a:pt x="1287409" y="3498430"/>
                  <a:pt x="1265391" y="3492347"/>
                  <a:pt x="1252381" y="3506093"/>
                </a:cubicBezTo>
                <a:cubicBezTo>
                  <a:pt x="1232588" y="3522393"/>
                  <a:pt x="1170020" y="3491785"/>
                  <a:pt x="1174550" y="3512642"/>
                </a:cubicBezTo>
                <a:cubicBezTo>
                  <a:pt x="1119896" y="3512841"/>
                  <a:pt x="1000484" y="3507431"/>
                  <a:pt x="924455" y="3507283"/>
                </a:cubicBezTo>
                <a:cubicBezTo>
                  <a:pt x="887180" y="3483915"/>
                  <a:pt x="777361" y="3516071"/>
                  <a:pt x="718373" y="3511753"/>
                </a:cubicBezTo>
                <a:cubicBezTo>
                  <a:pt x="666588" y="3513355"/>
                  <a:pt x="661645" y="3525551"/>
                  <a:pt x="600444" y="3520899"/>
                </a:cubicBezTo>
                <a:cubicBezTo>
                  <a:pt x="491334" y="3516943"/>
                  <a:pt x="451794" y="3507522"/>
                  <a:pt x="351173" y="3495843"/>
                </a:cubicBezTo>
                <a:cubicBezTo>
                  <a:pt x="237121" y="3487112"/>
                  <a:pt x="235857" y="3499212"/>
                  <a:pt x="108372" y="3484386"/>
                </a:cubicBezTo>
                <a:cubicBezTo>
                  <a:pt x="86318" y="3481054"/>
                  <a:pt x="40657" y="3480329"/>
                  <a:pt x="6467" y="3476532"/>
                </a:cubicBezTo>
                <a:lnTo>
                  <a:pt x="0" y="3475412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noProof="0" dirty="0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48F779DE-4744-42D6-9C74-33EC94460C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1727" y="2190741"/>
            <a:ext cx="1348547" cy="40780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70127 w 2201784"/>
              <a:gd name="connsiteY2" fmla="*/ 33245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cubicBezTo>
                  <a:pt x="781874" y="4129"/>
                  <a:pt x="1607589" y="24681"/>
                  <a:pt x="2170127" y="33245"/>
                </a:cubicBezTo>
                <a:cubicBezTo>
                  <a:pt x="2169852" y="63908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35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79CB79-3D9E-DD50-11B3-E0B2F73E5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1207" y="2752316"/>
            <a:ext cx="8309586" cy="2756848"/>
          </a:xfrm>
        </p:spPr>
        <p:txBody>
          <a:bodyPr>
            <a:normAutofit/>
          </a:bodyPr>
          <a:lstStyle/>
          <a:p>
            <a:r>
              <a:rPr lang="fr-FR" sz="2000" b="1" noProof="0" dirty="0">
                <a:solidFill>
                  <a:srgbClr val="00B050"/>
                </a:solidFill>
              </a:rPr>
              <a:t>Sarcoïdose (+++)</a:t>
            </a:r>
          </a:p>
          <a:p>
            <a:r>
              <a:rPr lang="fr-FR" sz="2000" b="1" noProof="0" dirty="0">
                <a:solidFill>
                  <a:srgbClr val="FF0000"/>
                </a:solidFill>
              </a:rPr>
              <a:t>Histiocytose </a:t>
            </a:r>
            <a:r>
              <a:rPr lang="fr-FR" sz="2000" b="1" noProof="0" dirty="0" err="1">
                <a:solidFill>
                  <a:srgbClr val="FF0000"/>
                </a:solidFill>
              </a:rPr>
              <a:t>langheransienne</a:t>
            </a:r>
            <a:r>
              <a:rPr lang="fr-FR" sz="2000" b="1" noProof="0" dirty="0">
                <a:solidFill>
                  <a:srgbClr val="FF0000"/>
                </a:solidFill>
              </a:rPr>
              <a:t> (HL)</a:t>
            </a:r>
          </a:p>
          <a:p>
            <a:r>
              <a:rPr lang="fr-FR" sz="2000" b="1" noProof="0" dirty="0">
                <a:solidFill>
                  <a:srgbClr val="FFC000"/>
                </a:solidFill>
              </a:rPr>
              <a:t>Histiocytose non </a:t>
            </a:r>
            <a:r>
              <a:rPr lang="fr-FR" sz="2000" b="1" noProof="0" dirty="0" err="1">
                <a:solidFill>
                  <a:srgbClr val="FFC000"/>
                </a:solidFill>
              </a:rPr>
              <a:t>langheransienne</a:t>
            </a:r>
            <a:r>
              <a:rPr lang="fr-FR" sz="2000" b="1" noProof="0" dirty="0">
                <a:solidFill>
                  <a:srgbClr val="FFC000"/>
                </a:solidFill>
              </a:rPr>
              <a:t> </a:t>
            </a:r>
            <a:r>
              <a:rPr lang="fr-FR" sz="2000" b="1" dirty="0">
                <a:solidFill>
                  <a:srgbClr val="FFC000"/>
                </a:solidFill>
              </a:rPr>
              <a:t>(</a:t>
            </a:r>
            <a:r>
              <a:rPr lang="fr-FR" sz="2000" b="1" dirty="0" err="1">
                <a:solidFill>
                  <a:srgbClr val="FFC000"/>
                </a:solidFill>
              </a:rPr>
              <a:t>Erdheim</a:t>
            </a:r>
            <a:r>
              <a:rPr lang="fr-FR" sz="2000" b="1" dirty="0">
                <a:solidFill>
                  <a:srgbClr val="FFC000"/>
                </a:solidFill>
              </a:rPr>
              <a:t> chester) (+)</a:t>
            </a:r>
            <a:endParaRPr lang="fr-FR" sz="2000" b="1" noProof="0" dirty="0">
              <a:solidFill>
                <a:srgbClr val="FFC000"/>
              </a:solidFill>
            </a:endParaRPr>
          </a:p>
          <a:p>
            <a:r>
              <a:rPr lang="fr-FR" sz="2000" b="1" noProof="0" dirty="0">
                <a:solidFill>
                  <a:srgbClr val="FF0000"/>
                </a:solidFill>
              </a:rPr>
              <a:t>Granulomatose avec </a:t>
            </a:r>
            <a:r>
              <a:rPr lang="fr-FR" sz="2000" b="1" noProof="0" dirty="0" err="1">
                <a:solidFill>
                  <a:srgbClr val="FF0000"/>
                </a:solidFill>
              </a:rPr>
              <a:t>polyangéite</a:t>
            </a:r>
            <a:r>
              <a:rPr lang="fr-FR" sz="2000" b="1" noProof="0" dirty="0">
                <a:solidFill>
                  <a:srgbClr val="FF0000"/>
                </a:solidFill>
              </a:rPr>
              <a:t> (Wegener)</a:t>
            </a:r>
          </a:p>
          <a:p>
            <a:r>
              <a:rPr lang="fr-FR" sz="2000" b="1" noProof="0" dirty="0">
                <a:solidFill>
                  <a:srgbClr val="FF0000"/>
                </a:solidFill>
              </a:rPr>
              <a:t>IgG4</a:t>
            </a:r>
          </a:p>
          <a:p>
            <a:r>
              <a:rPr lang="fr-FR" sz="2000" b="1" noProof="0" dirty="0">
                <a:solidFill>
                  <a:srgbClr val="00B050"/>
                </a:solidFill>
              </a:rPr>
              <a:t>Lymphome (++)</a:t>
            </a:r>
          </a:p>
          <a:p>
            <a:pPr marL="0" indent="0">
              <a:buNone/>
            </a:pPr>
            <a:endParaRPr lang="fr-FR" sz="2000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1A54E0-96B5-67C2-DADF-5BF739DC02AF}"/>
              </a:ext>
            </a:extLst>
          </p:cNvPr>
          <p:cNvSpPr/>
          <p:nvPr/>
        </p:nvSpPr>
        <p:spPr>
          <a:xfrm>
            <a:off x="1774146" y="6107349"/>
            <a:ext cx="888794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2400" b="1" cap="none" spc="0" dirty="0">
                <a:ln/>
                <a:effectLst/>
              </a:rPr>
              <a:t>Biopsie </a:t>
            </a:r>
            <a:r>
              <a:rPr lang="fr-FR" sz="2400" b="1" cap="none" spc="0" dirty="0" err="1">
                <a:ln/>
                <a:effectLst/>
              </a:rPr>
              <a:t>ggl</a:t>
            </a:r>
            <a:r>
              <a:rPr lang="fr-FR" sz="2400" b="1" cap="none" spc="0" dirty="0">
                <a:ln/>
                <a:effectLst/>
              </a:rPr>
              <a:t> → granulomes sans nécrose caséeuse → Sarcoïdose</a:t>
            </a:r>
          </a:p>
        </p:txBody>
      </p:sp>
    </p:spTree>
    <p:extLst>
      <p:ext uri="{BB962C8B-B14F-4D97-AF65-F5344CB8AC3E}">
        <p14:creationId xmlns:p14="http://schemas.microsoft.com/office/powerpoint/2010/main" val="861749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2B8DBE-E9DC-AFF5-66CB-52AFA8A02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NEUROSARCOIDOSE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393A9C-C149-1D50-AF84-D6AB48D0D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sz="2000" noProof="0" dirty="0"/>
              <a:t>Représente </a:t>
            </a:r>
            <a:r>
              <a:rPr lang="fr-FR" sz="2000" b="1" noProof="0" dirty="0">
                <a:solidFill>
                  <a:srgbClr val="FF0000"/>
                </a:solidFill>
              </a:rPr>
              <a:t>5% -15 % des sarcoïdose </a:t>
            </a:r>
            <a:r>
              <a:rPr lang="fr-FR" sz="2000" noProof="0" dirty="0"/>
              <a:t>(1-35/100 000hbts/an)</a:t>
            </a:r>
          </a:p>
          <a:p>
            <a:r>
              <a:rPr lang="fr-FR" sz="2000" noProof="0" dirty="0"/>
              <a:t>Granulomes épithélioides sans nécrose caséeuse → propagation via les espaces périvasculaires. </a:t>
            </a:r>
          </a:p>
          <a:p>
            <a:r>
              <a:rPr lang="fr-FR" sz="2000" noProof="0" dirty="0"/>
              <a:t>IRM : </a:t>
            </a:r>
          </a:p>
          <a:p>
            <a:pPr lvl="1"/>
            <a:r>
              <a:rPr lang="fr-FR" sz="1600" b="1" noProof="0" dirty="0">
                <a:solidFill>
                  <a:srgbClr val="7030A0"/>
                </a:solidFill>
              </a:rPr>
              <a:t>Cérébrales: </a:t>
            </a:r>
            <a:r>
              <a:rPr lang="fr-FR" sz="1600" dirty="0"/>
              <a:t>Atteinte supratentorielle &gt; Infratentorielle. </a:t>
            </a:r>
          </a:p>
          <a:p>
            <a:pPr lvl="2"/>
            <a:r>
              <a:rPr lang="fr-FR" sz="1400" noProof="0" dirty="0"/>
              <a:t>Atteinte méningée :</a:t>
            </a:r>
          </a:p>
          <a:p>
            <a:pPr lvl="3"/>
            <a:r>
              <a:rPr lang="fr-FR" sz="1200" noProof="0" dirty="0"/>
              <a:t>Lésion « pseudo »</a:t>
            </a:r>
            <a:r>
              <a:rPr lang="fr-FR" sz="1200" noProof="0" dirty="0" err="1"/>
              <a:t>méningiomateuses</a:t>
            </a:r>
            <a:r>
              <a:rPr lang="fr-FR" sz="1200" noProof="0" dirty="0"/>
              <a:t>. </a:t>
            </a:r>
          </a:p>
          <a:p>
            <a:pPr lvl="3"/>
            <a:r>
              <a:rPr lang="fr-FR" sz="1200" b="1" noProof="0" dirty="0"/>
              <a:t>rehaussement </a:t>
            </a:r>
            <a:r>
              <a:rPr lang="fr-FR" sz="1200" b="1" noProof="0" dirty="0" err="1"/>
              <a:t>leptoméningés</a:t>
            </a:r>
            <a:r>
              <a:rPr lang="fr-FR" sz="1200" b="1" noProof="0" dirty="0"/>
              <a:t> </a:t>
            </a:r>
            <a:r>
              <a:rPr lang="fr-FR" sz="1200" noProof="0" dirty="0"/>
              <a:t>(+++) </a:t>
            </a:r>
          </a:p>
          <a:p>
            <a:pPr lvl="2"/>
            <a:r>
              <a:rPr lang="fr-FR" sz="1400" noProof="0" dirty="0"/>
              <a:t>Atteinte hypothalamo-hypophysaire </a:t>
            </a:r>
          </a:p>
          <a:p>
            <a:pPr lvl="2"/>
            <a:r>
              <a:rPr lang="fr-FR" sz="1400" b="1" noProof="0" dirty="0"/>
              <a:t>Atteinte paires crâniennes. </a:t>
            </a:r>
          </a:p>
          <a:p>
            <a:pPr lvl="2"/>
            <a:r>
              <a:rPr lang="fr-FR" sz="1400" noProof="0" dirty="0"/>
              <a:t>Atteintes parenchymateuses : lésion pseudo tumorales, souvent faible œdème </a:t>
            </a:r>
            <a:r>
              <a:rPr lang="fr-FR" sz="1400" noProof="0" dirty="0" err="1"/>
              <a:t>périlésionnel</a:t>
            </a:r>
            <a:r>
              <a:rPr lang="fr-FR" sz="1400" noProof="0" dirty="0"/>
              <a:t>. </a:t>
            </a:r>
          </a:p>
          <a:p>
            <a:pPr lvl="2"/>
            <a:r>
              <a:rPr lang="fr-FR" sz="1400" noProof="0" dirty="0"/>
              <a:t>Hydrocéphalie. </a:t>
            </a:r>
          </a:p>
          <a:p>
            <a:pPr lvl="1"/>
            <a:r>
              <a:rPr lang="fr-FR" sz="1600" b="1" noProof="0" dirty="0">
                <a:solidFill>
                  <a:schemeClr val="accent2">
                    <a:lumMod val="75000"/>
                  </a:schemeClr>
                </a:solidFill>
              </a:rPr>
              <a:t>Médullaires : </a:t>
            </a:r>
          </a:p>
          <a:p>
            <a:pPr lvl="2"/>
            <a:r>
              <a:rPr lang="fr-FR" sz="1400" noProof="0" dirty="0"/>
              <a:t>Myélites (extensives &gt; focales)</a:t>
            </a:r>
          </a:p>
          <a:p>
            <a:pPr lvl="2"/>
            <a:r>
              <a:rPr lang="fr-FR" sz="1400" noProof="0" dirty="0"/>
              <a:t>Racines de la queue de cheval</a:t>
            </a:r>
            <a:endParaRPr lang="fr-FR" sz="1400" noProof="0" dirty="0">
              <a:highlight>
                <a:srgbClr val="FFFF00"/>
              </a:highlight>
            </a:endParaRPr>
          </a:p>
          <a:p>
            <a:r>
              <a:rPr lang="fr-FR" sz="2000" noProof="0" dirty="0"/>
              <a:t>TEP TDM corps entiers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71F2233-AF97-3E94-F3A0-046A2A05445D}"/>
              </a:ext>
            </a:extLst>
          </p:cNvPr>
          <p:cNvSpPr txBox="1"/>
          <p:nvPr/>
        </p:nvSpPr>
        <p:spPr>
          <a:xfrm>
            <a:off x="0" y="0"/>
            <a:ext cx="12192000" cy="1448972"/>
          </a:xfrm>
          <a:prstGeom prst="rect">
            <a:avLst/>
          </a:prstGeom>
          <a:solidFill>
            <a:schemeClr val="accent3">
              <a:lumMod val="60000"/>
              <a:lumOff val="40000"/>
              <a:alpha val="46000"/>
            </a:schemeClr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290860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noProof="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02B88B8-E32E-75D7-CCAA-350FCBAA3AE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48" t="7040" r="2684" b="28869"/>
          <a:stretch>
            <a:fillRect/>
          </a:stretch>
        </p:blipFill>
        <p:spPr>
          <a:xfrm>
            <a:off x="9239672" y="3225800"/>
            <a:ext cx="2746931" cy="302341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8E06FE1-E86A-4F2F-182C-6D76A9304A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857" t="2232" r="10263" b="27618"/>
          <a:stretch>
            <a:fillRect/>
          </a:stretch>
        </p:blipFill>
        <p:spPr>
          <a:xfrm>
            <a:off x="4336024" y="3065423"/>
            <a:ext cx="3202955" cy="311415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B9818CE-C7E5-3833-A80A-30C486763B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8505" t="18078" r="11591" b="13441"/>
          <a:stretch>
            <a:fillRect/>
          </a:stretch>
        </p:blipFill>
        <p:spPr>
          <a:xfrm>
            <a:off x="205397" y="2701143"/>
            <a:ext cx="2995003" cy="415685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5248AE9-28AD-50C8-C300-00EE924EC3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25043" y="0"/>
            <a:ext cx="3366957" cy="326492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49561E7-DC04-0049-9E14-A680D25A7E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27070" y="0"/>
            <a:ext cx="4371180" cy="312382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59D270E-5501-BF72-9E37-660FF44760C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1038" t="20996" r="12790" b="12207"/>
          <a:stretch>
            <a:fillRect/>
          </a:stretch>
        </p:blipFill>
        <p:spPr>
          <a:xfrm>
            <a:off x="487680" y="0"/>
            <a:ext cx="2602869" cy="3043355"/>
          </a:xfrm>
          <a:prstGeom prst="rect">
            <a:avLst/>
          </a:prstGeom>
        </p:spPr>
      </p:pic>
      <p:sp>
        <p:nvSpPr>
          <p:cNvPr id="18" name="Flèche vers le bas 17">
            <a:extLst>
              <a:ext uri="{FF2B5EF4-FFF2-40B4-BE49-F238E27FC236}">
                <a16:creationId xmlns:a16="http://schemas.microsoft.com/office/drawing/2014/main" id="{A0B67FAC-BA7D-3876-D748-09E059584238}"/>
              </a:ext>
            </a:extLst>
          </p:cNvPr>
          <p:cNvSpPr/>
          <p:nvPr/>
        </p:nvSpPr>
        <p:spPr>
          <a:xfrm>
            <a:off x="1442577" y="2912482"/>
            <a:ext cx="240902" cy="42267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 vers le bas 19">
            <a:extLst>
              <a:ext uri="{FF2B5EF4-FFF2-40B4-BE49-F238E27FC236}">
                <a16:creationId xmlns:a16="http://schemas.microsoft.com/office/drawing/2014/main" id="{6E95622D-F662-8F30-33EC-2200F36F2AD4}"/>
              </a:ext>
            </a:extLst>
          </p:cNvPr>
          <p:cNvSpPr/>
          <p:nvPr/>
        </p:nvSpPr>
        <p:spPr>
          <a:xfrm>
            <a:off x="10388070" y="2929629"/>
            <a:ext cx="240902" cy="42267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 vers le bas 21">
            <a:extLst>
              <a:ext uri="{FF2B5EF4-FFF2-40B4-BE49-F238E27FC236}">
                <a16:creationId xmlns:a16="http://schemas.microsoft.com/office/drawing/2014/main" id="{42131388-B60E-710B-98C6-95BD420A234F}"/>
              </a:ext>
            </a:extLst>
          </p:cNvPr>
          <p:cNvSpPr/>
          <p:nvPr/>
        </p:nvSpPr>
        <p:spPr>
          <a:xfrm>
            <a:off x="5771758" y="2912482"/>
            <a:ext cx="240902" cy="42267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5098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que 4" descr="Masculin avec un remplissage uni">
            <a:extLst>
              <a:ext uri="{FF2B5EF4-FFF2-40B4-BE49-F238E27FC236}">
                <a16:creationId xmlns:a16="http://schemas.microsoft.com/office/drawing/2014/main" id="{99E53E70-6CA5-99EC-6762-1D08D1EF73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632" y="2145767"/>
            <a:ext cx="2560320" cy="256032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0DA1EB8-87CF-4588-A1FD-4756F9A28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10079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que 6" descr="Œil avec un remplissage uni">
            <a:extLst>
              <a:ext uri="{FF2B5EF4-FFF2-40B4-BE49-F238E27FC236}">
                <a16:creationId xmlns:a16="http://schemas.microsoft.com/office/drawing/2014/main" id="{E8BA2AA1-377E-B1B3-FB86-52864C7A44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4448" y="1948059"/>
            <a:ext cx="2560320" cy="256032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7A4E378-EA57-47B9-B1EB-58B998F6C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2595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que 8" descr="Cerveau dans une tête contour">
            <a:extLst>
              <a:ext uri="{FF2B5EF4-FFF2-40B4-BE49-F238E27FC236}">
                <a16:creationId xmlns:a16="http://schemas.microsoft.com/office/drawing/2014/main" id="{2F3C3966-51E4-5E50-4AAD-4B4CD5FAA6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27889" y="1948059"/>
            <a:ext cx="2560320" cy="256032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2B31ED6-76F0-425A-9A41-C947AEF9C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566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que 10" descr="Éclair avec un remplissage uni">
            <a:extLst>
              <a:ext uri="{FF2B5EF4-FFF2-40B4-BE49-F238E27FC236}">
                <a16:creationId xmlns:a16="http://schemas.microsoft.com/office/drawing/2014/main" id="{39BAFEC2-D2F6-ED52-4564-9DBF808875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31388" y="1396260"/>
            <a:ext cx="1499013" cy="149901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3A7B368-3D5A-1B56-3830-55CAA28CF1FC}"/>
              </a:ext>
            </a:extLst>
          </p:cNvPr>
          <p:cNvSpPr/>
          <p:nvPr/>
        </p:nvSpPr>
        <p:spPr>
          <a:xfrm>
            <a:off x="1027249" y="4508379"/>
            <a:ext cx="14750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44A </a:t>
            </a:r>
          </a:p>
        </p:txBody>
      </p:sp>
      <p:sp>
        <p:nvSpPr>
          <p:cNvPr id="13" name="Flèche vers le bas 12">
            <a:extLst>
              <a:ext uri="{FF2B5EF4-FFF2-40B4-BE49-F238E27FC236}">
                <a16:creationId xmlns:a16="http://schemas.microsoft.com/office/drawing/2014/main" id="{994C574E-5EF6-441B-C9A2-0DB5E2F5E156}"/>
              </a:ext>
            </a:extLst>
          </p:cNvPr>
          <p:cNvSpPr/>
          <p:nvPr/>
        </p:nvSpPr>
        <p:spPr>
          <a:xfrm>
            <a:off x="8236845" y="1948059"/>
            <a:ext cx="677580" cy="996319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24EABD0-BB9E-38C6-ED3D-912BAFC72623}"/>
              </a:ext>
            </a:extLst>
          </p:cNvPr>
          <p:cNvSpPr/>
          <p:nvPr/>
        </p:nvSpPr>
        <p:spPr>
          <a:xfrm>
            <a:off x="6234448" y="4244422"/>
            <a:ext cx="28151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OD &gt; OG</a:t>
            </a:r>
          </a:p>
        </p:txBody>
      </p:sp>
      <p:pic>
        <p:nvPicPr>
          <p:cNvPr id="17" name="Graphique 16" descr="Graphique à barres avec tendance à la hausse avec un remplissage uni">
            <a:extLst>
              <a:ext uri="{FF2B5EF4-FFF2-40B4-BE49-F238E27FC236}">
                <a16:creationId xmlns:a16="http://schemas.microsoft.com/office/drawing/2014/main" id="{7FA00B01-2813-8EF5-6534-0B85308E9D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11494" y="2082085"/>
            <a:ext cx="2543683" cy="254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9455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8D0823-2977-B5B1-992F-6E609BB44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D0AFE31-CDA4-AF2D-3124-F708E2F8D5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b="5595"/>
          <a:stretch>
            <a:fillRect/>
          </a:stretch>
        </p:blipFill>
        <p:spPr>
          <a:xfrm>
            <a:off x="6339098" y="864973"/>
            <a:ext cx="4828432" cy="512805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B6D3E7B-9662-44A3-D01B-024152EA08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6778"/>
          <a:stretch>
            <a:fillRect/>
          </a:stretch>
        </p:blipFill>
        <p:spPr>
          <a:xfrm>
            <a:off x="121508" y="864973"/>
            <a:ext cx="5500898" cy="5128054"/>
          </a:xfrm>
          <a:prstGeom prst="rect">
            <a:avLst/>
          </a:prstGeom>
        </p:spPr>
      </p:pic>
      <p:sp>
        <p:nvSpPr>
          <p:cNvPr id="8" name="Flèche vers le bas 7">
            <a:extLst>
              <a:ext uri="{FF2B5EF4-FFF2-40B4-BE49-F238E27FC236}">
                <a16:creationId xmlns:a16="http://schemas.microsoft.com/office/drawing/2014/main" id="{68DC8F78-CB58-63B5-27C1-FA7E9F326A0A}"/>
              </a:ext>
            </a:extLst>
          </p:cNvPr>
          <p:cNvSpPr/>
          <p:nvPr/>
        </p:nvSpPr>
        <p:spPr>
          <a:xfrm rot="16200000">
            <a:off x="5911926" y="3207840"/>
            <a:ext cx="240902" cy="42267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19718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CDF3144-0785-BD32-024C-2A49976EC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fr-FR" sz="4800"/>
              <a:t>Evolution radiologique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AA09C3A-5AA0-43EB-B841-61730CEE5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fr-FR" sz="2400" dirty="0"/>
              <a:t>Suivi de l’activité par TEP TDM et Clinique. </a:t>
            </a:r>
          </a:p>
          <a:p>
            <a:r>
              <a:rPr lang="fr-FR" sz="2400" dirty="0"/>
              <a:t>IRM : </a:t>
            </a:r>
          </a:p>
          <a:p>
            <a:pPr lvl="1"/>
            <a:r>
              <a:rPr lang="fr-FR" dirty="0"/>
              <a:t>Bonne réponse thérapeutique des lésions </a:t>
            </a:r>
            <a:r>
              <a:rPr lang="fr-FR" dirty="0" err="1"/>
              <a:t>intraparenchymateuses</a:t>
            </a:r>
            <a:r>
              <a:rPr lang="fr-FR" dirty="0"/>
              <a:t> et </a:t>
            </a:r>
            <a:r>
              <a:rPr lang="fr-FR" dirty="0" err="1"/>
              <a:t>leptoméningées</a:t>
            </a:r>
            <a:r>
              <a:rPr lang="fr-FR" dirty="0"/>
              <a:t>.</a:t>
            </a:r>
          </a:p>
          <a:p>
            <a:pPr lvl="1"/>
            <a:r>
              <a:rPr lang="fr-FR" dirty="0"/>
              <a:t>Réponse partielle des atteintes </a:t>
            </a:r>
            <a:r>
              <a:rPr lang="fr-FR" dirty="0" err="1"/>
              <a:t>pachyméningées</a:t>
            </a:r>
            <a:r>
              <a:rPr lang="fr-FR" dirty="0"/>
              <a:t> avec persistance de prises de contrastes/épaississement résiduel ( ≠ échec thérapeutique)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61226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E5A45FB-7700-B859-FD9C-D3A113CDB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FR" sz="5400" noProof="0" dirty="0"/>
              <a:t>LESIONS EXTRA-AXIALES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sX0" fmla="*/ 0 w 10424160"/>
              <a:gd name="csY0" fmla="*/ 0 h 18288"/>
              <a:gd name="csX1" fmla="*/ 903427 w 10424160"/>
              <a:gd name="csY1" fmla="*/ 0 h 18288"/>
              <a:gd name="csX2" fmla="*/ 1389888 w 10424160"/>
              <a:gd name="csY2" fmla="*/ 0 h 18288"/>
              <a:gd name="csX3" fmla="*/ 2189074 w 10424160"/>
              <a:gd name="csY3" fmla="*/ 0 h 18288"/>
              <a:gd name="csX4" fmla="*/ 2675534 w 10424160"/>
              <a:gd name="csY4" fmla="*/ 0 h 18288"/>
              <a:gd name="csX5" fmla="*/ 3370478 w 10424160"/>
              <a:gd name="csY5" fmla="*/ 0 h 18288"/>
              <a:gd name="csX6" fmla="*/ 4169664 w 10424160"/>
              <a:gd name="csY6" fmla="*/ 0 h 18288"/>
              <a:gd name="csX7" fmla="*/ 4551883 w 10424160"/>
              <a:gd name="csY7" fmla="*/ 0 h 18288"/>
              <a:gd name="csX8" fmla="*/ 4934102 w 10424160"/>
              <a:gd name="csY8" fmla="*/ 0 h 18288"/>
              <a:gd name="csX9" fmla="*/ 5837530 w 10424160"/>
              <a:gd name="csY9" fmla="*/ 0 h 18288"/>
              <a:gd name="csX10" fmla="*/ 6532474 w 10424160"/>
              <a:gd name="csY10" fmla="*/ 0 h 18288"/>
              <a:gd name="csX11" fmla="*/ 6914693 w 10424160"/>
              <a:gd name="csY11" fmla="*/ 0 h 18288"/>
              <a:gd name="csX12" fmla="*/ 7609637 w 10424160"/>
              <a:gd name="csY12" fmla="*/ 0 h 18288"/>
              <a:gd name="csX13" fmla="*/ 8513064 w 10424160"/>
              <a:gd name="csY13" fmla="*/ 0 h 18288"/>
              <a:gd name="csX14" fmla="*/ 9103766 w 10424160"/>
              <a:gd name="csY14" fmla="*/ 0 h 18288"/>
              <a:gd name="csX15" fmla="*/ 9694469 w 10424160"/>
              <a:gd name="csY15" fmla="*/ 0 h 18288"/>
              <a:gd name="csX16" fmla="*/ 10424160 w 10424160"/>
              <a:gd name="csY16" fmla="*/ 0 h 18288"/>
              <a:gd name="csX17" fmla="*/ 10424160 w 10424160"/>
              <a:gd name="csY17" fmla="*/ 18288 h 18288"/>
              <a:gd name="csX18" fmla="*/ 9729216 w 10424160"/>
              <a:gd name="csY18" fmla="*/ 18288 h 18288"/>
              <a:gd name="csX19" fmla="*/ 8930030 w 10424160"/>
              <a:gd name="csY19" fmla="*/ 18288 h 18288"/>
              <a:gd name="csX20" fmla="*/ 8130845 w 10424160"/>
              <a:gd name="csY20" fmla="*/ 18288 h 18288"/>
              <a:gd name="csX21" fmla="*/ 7644384 w 10424160"/>
              <a:gd name="csY21" fmla="*/ 18288 h 18288"/>
              <a:gd name="csX22" fmla="*/ 6740957 w 10424160"/>
              <a:gd name="csY22" fmla="*/ 18288 h 18288"/>
              <a:gd name="csX23" fmla="*/ 6046013 w 10424160"/>
              <a:gd name="csY23" fmla="*/ 18288 h 18288"/>
              <a:gd name="csX24" fmla="*/ 5663794 w 10424160"/>
              <a:gd name="csY24" fmla="*/ 18288 h 18288"/>
              <a:gd name="csX25" fmla="*/ 4968850 w 10424160"/>
              <a:gd name="csY25" fmla="*/ 18288 h 18288"/>
              <a:gd name="csX26" fmla="*/ 4378147 w 10424160"/>
              <a:gd name="csY26" fmla="*/ 18288 h 18288"/>
              <a:gd name="csX27" fmla="*/ 3787445 w 10424160"/>
              <a:gd name="csY27" fmla="*/ 18288 h 18288"/>
              <a:gd name="csX28" fmla="*/ 3196742 w 10424160"/>
              <a:gd name="csY28" fmla="*/ 18288 h 18288"/>
              <a:gd name="csX29" fmla="*/ 2606040 w 10424160"/>
              <a:gd name="csY29" fmla="*/ 18288 h 18288"/>
              <a:gd name="csX30" fmla="*/ 1806854 w 10424160"/>
              <a:gd name="csY30" fmla="*/ 18288 h 18288"/>
              <a:gd name="csX31" fmla="*/ 1111910 w 10424160"/>
              <a:gd name="csY31" fmla="*/ 18288 h 18288"/>
              <a:gd name="csX32" fmla="*/ 729691 w 10424160"/>
              <a:gd name="csY32" fmla="*/ 18288 h 18288"/>
              <a:gd name="csX33" fmla="*/ 0 w 10424160"/>
              <a:gd name="csY33" fmla="*/ 18288 h 18288"/>
              <a:gd name="csX34" fmla="*/ 0 w 10424160"/>
              <a:gd name="csY3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601EBC28-A680-FF20-726C-5BE7C0719D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1217494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79694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DB56D4-7F07-BE05-51D7-6500442E6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2B67CAA-E8A7-56DD-83F1-9867B21B32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879" t="-737" r="16735" b="51347"/>
          <a:stretch>
            <a:fillRect/>
          </a:stretch>
        </p:blipFill>
        <p:spPr>
          <a:xfrm>
            <a:off x="404756" y="0"/>
            <a:ext cx="4303058" cy="196176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BA0A20C-2FF4-3205-DE98-CFC325B18A0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9020"/>
          <a:stretch>
            <a:fillRect/>
          </a:stretch>
        </p:blipFill>
        <p:spPr>
          <a:xfrm>
            <a:off x="6563346" y="47024"/>
            <a:ext cx="4800600" cy="196176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2B90D93-508E-9DC8-44DE-1C2D84E7E82B}"/>
              </a:ext>
            </a:extLst>
          </p:cNvPr>
          <p:cNvSpPr txBox="1"/>
          <p:nvPr/>
        </p:nvSpPr>
        <p:spPr>
          <a:xfrm>
            <a:off x="8311978" y="1533287"/>
            <a:ext cx="3880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noProof="0" dirty="0">
                <a:solidFill>
                  <a:srgbClr val="FFFF00"/>
                </a:solidFill>
              </a:rPr>
              <a:t>ROSAI DORFMAN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C4DC8C-691E-A876-289F-AB33B1518BC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896" r="49982" b="50258"/>
          <a:stretch>
            <a:fillRect/>
          </a:stretch>
        </p:blipFill>
        <p:spPr>
          <a:xfrm>
            <a:off x="404756" y="2104337"/>
            <a:ext cx="3887545" cy="196176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60DE63C-51B0-4942-CBEC-3242E3C8D5E2}"/>
              </a:ext>
            </a:extLst>
          </p:cNvPr>
          <p:cNvSpPr/>
          <p:nvPr/>
        </p:nvSpPr>
        <p:spPr>
          <a:xfrm>
            <a:off x="1939601" y="3656146"/>
            <a:ext cx="81785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400" cap="none" spc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IgG4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850DF0-5D14-D167-F7B1-5B4A7A537C43}"/>
              </a:ext>
            </a:extLst>
          </p:cNvPr>
          <p:cNvSpPr/>
          <p:nvPr/>
        </p:nvSpPr>
        <p:spPr>
          <a:xfrm>
            <a:off x="2089248" y="1539249"/>
            <a:ext cx="259827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400" b="1" cap="none" spc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Neurosarcoidose</a:t>
            </a:r>
            <a:endParaRPr lang="fr-FR" sz="2400" b="1" cap="none" spc="0" noProof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C205830-F4B2-1ABC-CB5C-4E6B1367276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9632" t="10759" r="20087" b="10206"/>
          <a:stretch>
            <a:fillRect/>
          </a:stretch>
        </p:blipFill>
        <p:spPr>
          <a:xfrm>
            <a:off x="445588" y="4169523"/>
            <a:ext cx="1902940" cy="249496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15BCE5B-04AE-93FC-8B9C-E2289CAF433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9964" r="21619"/>
          <a:stretch>
            <a:fillRect/>
          </a:stretch>
        </p:blipFill>
        <p:spPr>
          <a:xfrm>
            <a:off x="2418212" y="4066100"/>
            <a:ext cx="2164096" cy="246734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41D09E1-2C11-EAF6-E182-BEDA2A23366D}"/>
              </a:ext>
            </a:extLst>
          </p:cNvPr>
          <p:cNvSpPr/>
          <p:nvPr/>
        </p:nvSpPr>
        <p:spPr>
          <a:xfrm>
            <a:off x="1737144" y="6402879"/>
            <a:ext cx="168206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800" b="0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Meta sein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736CBB2-61F7-ACDE-109A-DAFB9E42344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4056"/>
          <a:stretch>
            <a:fillRect/>
          </a:stretch>
        </p:blipFill>
        <p:spPr>
          <a:xfrm>
            <a:off x="6989973" y="2051939"/>
            <a:ext cx="4125686" cy="2250019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4484268-FB32-384F-8090-A8308E2EAF27}"/>
              </a:ext>
            </a:extLst>
          </p:cNvPr>
          <p:cNvSpPr txBox="1"/>
          <p:nvPr/>
        </p:nvSpPr>
        <p:spPr>
          <a:xfrm>
            <a:off x="6096000" y="430195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cap="none" spc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Lymphome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75C49D1-B3DF-4D0C-C872-03F6FA4FEE3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52401" t="12242"/>
          <a:stretch>
            <a:fillRect/>
          </a:stretch>
        </p:blipFill>
        <p:spPr>
          <a:xfrm>
            <a:off x="7283935" y="4620057"/>
            <a:ext cx="2056085" cy="2190919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82F91FB9-B5AA-C0CE-AA44-58C1A0A1BCC6}"/>
              </a:ext>
            </a:extLst>
          </p:cNvPr>
          <p:cNvSpPr txBox="1"/>
          <p:nvPr/>
        </p:nvSpPr>
        <p:spPr>
          <a:xfrm>
            <a:off x="5411165" y="6530493"/>
            <a:ext cx="60998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cap="none" spc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Histiocytose à cellules de </a:t>
            </a:r>
            <a:r>
              <a:rPr lang="fr-FR" sz="1800" b="1" cap="none" spc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langherans</a:t>
            </a:r>
            <a:endParaRPr lang="fr-FR" sz="1800" b="1" cap="none" spc="0" noProof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16278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E823F6-684A-97E9-B625-E9D9879AF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/>
              <a:t>Bibliographie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D5EF02-0A96-AB14-63D9-60F7D4D0F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FR" dirty="0">
                <a:hlinkClick r:id="rId2"/>
              </a:rPr>
              <a:t>Magnetic Resonance Imaging of Neurosarcoidosis, ginat and al, 2011</a:t>
            </a:r>
          </a:p>
          <a:p>
            <a:r>
              <a:rPr lang="fr-FR" dirty="0"/>
              <a:t>Advanced MRI in Rosai–Dorfman </a:t>
            </a:r>
            <a:r>
              <a:rPr lang="fr-FR" dirty="0" err="1"/>
              <a:t>disease</a:t>
            </a:r>
            <a:r>
              <a:rPr lang="fr-FR" dirty="0"/>
              <a:t>: </a:t>
            </a:r>
            <a:r>
              <a:rPr lang="fr-FR" dirty="0" err="1"/>
              <a:t>Correlation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histopathology</a:t>
            </a:r>
            <a:r>
              <a:rPr lang="fr-FR" dirty="0"/>
              <a:t>, </a:t>
            </a:r>
            <a:r>
              <a:rPr lang="fr-FR" dirty="0" err="1"/>
              <a:t>Hingwala</a:t>
            </a:r>
            <a:r>
              <a:rPr lang="fr-FR" dirty="0"/>
              <a:t> and al, 2011.</a:t>
            </a:r>
          </a:p>
          <a:p>
            <a:r>
              <a:rPr lang="fr-FR" dirty="0" err="1"/>
              <a:t>Neurosarcoidosis</a:t>
            </a:r>
            <a:r>
              <a:rPr lang="fr-FR" dirty="0"/>
              <a:t> </a:t>
            </a:r>
            <a:r>
              <a:rPr lang="fr-FR" dirty="0" err="1"/>
              <a:t>mimicking</a:t>
            </a:r>
            <a:r>
              <a:rPr lang="fr-FR" dirty="0"/>
              <a:t> multiple </a:t>
            </a:r>
            <a:r>
              <a:rPr lang="fr-FR" dirty="0" err="1"/>
              <a:t>meningiomas</a:t>
            </a:r>
            <a:r>
              <a:rPr lang="fr-FR" dirty="0"/>
              <a:t>: illustrative case in: Journal of </a:t>
            </a:r>
            <a:r>
              <a:rPr lang="fr-FR" dirty="0" err="1"/>
              <a:t>Neurosurgery</a:t>
            </a:r>
            <a:r>
              <a:rPr lang="fr-FR" dirty="0"/>
              <a:t>: Case </a:t>
            </a:r>
            <a:r>
              <a:rPr lang="fr-FR" dirty="0" err="1"/>
              <a:t>Lessons</a:t>
            </a:r>
            <a:r>
              <a:rPr lang="fr-FR" dirty="0"/>
              <a:t> Volume 11 Issue 14 (2026) </a:t>
            </a:r>
            <a:r>
              <a:rPr lang="fr-FR" dirty="0" err="1"/>
              <a:t>Journals</a:t>
            </a:r>
            <a:r>
              <a:rPr lang="fr-FR" dirty="0"/>
              <a:t>, Hiroki </a:t>
            </a:r>
            <a:r>
              <a:rPr lang="fr-FR" dirty="0" err="1"/>
              <a:t>Suetsugu</a:t>
            </a:r>
            <a:r>
              <a:rPr lang="fr-FR" dirty="0"/>
              <a:t> and al,  2026.</a:t>
            </a:r>
          </a:p>
          <a:p>
            <a:r>
              <a:rPr lang="fr-FR" dirty="0" err="1"/>
              <a:t>Neurosarcoidosis</a:t>
            </a:r>
            <a:r>
              <a:rPr lang="fr-FR" dirty="0"/>
              <a:t>: a </a:t>
            </a:r>
            <a:r>
              <a:rPr lang="fr-FR" dirty="0" err="1"/>
              <a:t>review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diagnosis</a:t>
            </a:r>
            <a:r>
              <a:rPr lang="fr-FR" dirty="0"/>
              <a:t> and future perspectives, </a:t>
            </a:r>
            <a:r>
              <a:rPr lang="fr-FR" dirty="0" err="1"/>
              <a:t>Westendorp</a:t>
            </a:r>
            <a:r>
              <a:rPr lang="fr-FR" dirty="0"/>
              <a:t> and al.</a:t>
            </a:r>
          </a:p>
          <a:p>
            <a:r>
              <a:rPr lang="fr-FR" dirty="0" err="1"/>
              <a:t>Neurological</a:t>
            </a:r>
            <a:r>
              <a:rPr lang="fr-FR" dirty="0"/>
              <a:t> Manifestations of IgG4-Related </a:t>
            </a:r>
            <a:r>
              <a:rPr lang="fr-FR" dirty="0" err="1"/>
              <a:t>Disease</a:t>
            </a:r>
            <a:r>
              <a:rPr lang="fr-FR" dirty="0"/>
              <a:t>, Baptista and al, 2017.</a:t>
            </a:r>
          </a:p>
          <a:p>
            <a:r>
              <a:rPr lang="fr-FR" dirty="0"/>
              <a:t>Leptomeningeal </a:t>
            </a:r>
            <a:r>
              <a:rPr lang="fr-FR" dirty="0" err="1"/>
              <a:t>form</a:t>
            </a:r>
            <a:r>
              <a:rPr lang="fr-FR" dirty="0"/>
              <a:t> of </a:t>
            </a:r>
            <a:r>
              <a:rPr lang="fr-FR" dirty="0" err="1"/>
              <a:t>Immunoglobulin</a:t>
            </a:r>
            <a:r>
              <a:rPr lang="fr-FR" dirty="0"/>
              <a:t> G4-related </a:t>
            </a:r>
            <a:r>
              <a:rPr lang="fr-FR" dirty="0" err="1"/>
              <a:t>hypertrophic</a:t>
            </a:r>
            <a:r>
              <a:rPr lang="fr-FR" dirty="0"/>
              <a:t> </a:t>
            </a:r>
            <a:r>
              <a:rPr lang="fr-FR" dirty="0" err="1"/>
              <a:t>meningitis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perivascular</a:t>
            </a:r>
            <a:r>
              <a:rPr lang="fr-FR" dirty="0"/>
              <a:t> spread: a case report and </a:t>
            </a:r>
            <a:r>
              <a:rPr lang="fr-FR" dirty="0" err="1"/>
              <a:t>review</a:t>
            </a:r>
            <a:r>
              <a:rPr lang="fr-FR" dirty="0"/>
              <a:t> of the </a:t>
            </a:r>
            <a:r>
              <a:rPr lang="fr-FR" dirty="0" err="1"/>
              <a:t>literature</a:t>
            </a:r>
            <a:r>
              <a:rPr lang="fr-FR" dirty="0"/>
              <a:t>, Boban and al, 2018.</a:t>
            </a:r>
          </a:p>
          <a:p>
            <a:r>
              <a:rPr lang="fr-FR" dirty="0"/>
              <a:t>Spinal </a:t>
            </a:r>
            <a:r>
              <a:rPr lang="fr-FR" dirty="0" err="1"/>
              <a:t>cord</a:t>
            </a:r>
            <a:r>
              <a:rPr lang="fr-FR" dirty="0"/>
              <a:t> compression by </a:t>
            </a:r>
            <a:r>
              <a:rPr lang="fr-FR" dirty="0" err="1"/>
              <a:t>cystic</a:t>
            </a:r>
            <a:r>
              <a:rPr lang="fr-FR" dirty="0"/>
              <a:t> IgG4-related spinal </a:t>
            </a:r>
            <a:r>
              <a:rPr lang="fr-FR" dirty="0" err="1"/>
              <a:t>pachymeningitis</a:t>
            </a:r>
            <a:r>
              <a:rPr lang="fr-FR" dirty="0"/>
              <a:t> </a:t>
            </a:r>
            <a:r>
              <a:rPr lang="fr-FR" dirty="0" err="1"/>
              <a:t>mimicking</a:t>
            </a:r>
            <a:r>
              <a:rPr lang="fr-FR" dirty="0"/>
              <a:t> </a:t>
            </a:r>
            <a:r>
              <a:rPr lang="fr-FR" dirty="0" err="1"/>
              <a:t>neurocysticercosis</a:t>
            </a:r>
            <a:r>
              <a:rPr lang="fr-FR" dirty="0"/>
              <a:t>: a case report, </a:t>
            </a:r>
            <a:r>
              <a:rPr lang="fr-FR" dirty="0" err="1"/>
              <a:t>Araújo</a:t>
            </a:r>
            <a:r>
              <a:rPr lang="fr-FR" dirty="0"/>
              <a:t> and al, 2024. </a:t>
            </a:r>
          </a:p>
          <a:p>
            <a:r>
              <a:rPr lang="fr-FR" dirty="0"/>
              <a:t>Acute </a:t>
            </a:r>
            <a:r>
              <a:rPr lang="fr-FR" noProof="0" dirty="0" err="1"/>
              <a:t>onset</a:t>
            </a:r>
            <a:r>
              <a:rPr lang="fr-FR" noProof="0" dirty="0"/>
              <a:t> </a:t>
            </a:r>
            <a:r>
              <a:rPr lang="fr-FR" noProof="0" dirty="0" err="1"/>
              <a:t>paraplegia</a:t>
            </a:r>
            <a:r>
              <a:rPr lang="fr-FR" noProof="0" dirty="0"/>
              <a:t> in a case of </a:t>
            </a:r>
            <a:r>
              <a:rPr lang="fr-FR" noProof="0" dirty="0" err="1"/>
              <a:t>granulomatosis</a:t>
            </a:r>
            <a:r>
              <a:rPr lang="fr-FR" noProof="0" dirty="0"/>
              <a:t> </a:t>
            </a:r>
            <a:r>
              <a:rPr lang="fr-FR" noProof="0" dirty="0" err="1"/>
              <a:t>with</a:t>
            </a:r>
            <a:r>
              <a:rPr lang="fr-FR" noProof="0" dirty="0"/>
              <a:t> </a:t>
            </a:r>
            <a:r>
              <a:rPr lang="fr-FR" noProof="0" dirty="0" err="1"/>
              <a:t>polyangitis</a:t>
            </a:r>
            <a:r>
              <a:rPr lang="fr-FR" noProof="0" dirty="0"/>
              <a:t> (GPA) – an </a:t>
            </a:r>
            <a:r>
              <a:rPr lang="fr-FR" noProof="0" dirty="0" err="1"/>
              <a:t>unusual</a:t>
            </a:r>
            <a:r>
              <a:rPr lang="fr-FR" noProof="0" dirty="0"/>
              <a:t> complication, </a:t>
            </a:r>
            <a:r>
              <a:rPr lang="fr-FR" noProof="0" dirty="0" err="1"/>
              <a:t>maikap</a:t>
            </a:r>
            <a:r>
              <a:rPr lang="fr-FR" noProof="0" dirty="0"/>
              <a:t> and al, 2021.</a:t>
            </a:r>
          </a:p>
          <a:p>
            <a:r>
              <a:rPr lang="fr-FR" dirty="0" err="1"/>
              <a:t>Neurological</a:t>
            </a:r>
            <a:r>
              <a:rPr lang="fr-FR" dirty="0"/>
              <a:t> manifestations of </a:t>
            </a:r>
            <a:r>
              <a:rPr lang="fr-FR" dirty="0" err="1"/>
              <a:t>Erdheim</a:t>
            </a:r>
            <a:r>
              <a:rPr lang="fr-FR" dirty="0"/>
              <a:t>–Chester </a:t>
            </a:r>
            <a:r>
              <a:rPr lang="fr-FR" dirty="0" err="1"/>
              <a:t>Disease</a:t>
            </a:r>
            <a:r>
              <a:rPr lang="fr-FR" dirty="0"/>
              <a:t>, Boyd and al, 2020. </a:t>
            </a:r>
          </a:p>
          <a:p>
            <a:r>
              <a:rPr lang="fr-FR" dirty="0" err="1"/>
              <a:t>Intracranial</a:t>
            </a:r>
            <a:r>
              <a:rPr lang="fr-FR" dirty="0"/>
              <a:t> Langerhans </a:t>
            </a:r>
            <a:r>
              <a:rPr lang="fr-FR" dirty="0" err="1"/>
              <a:t>cell</a:t>
            </a:r>
            <a:r>
              <a:rPr lang="fr-FR" dirty="0"/>
              <a:t> </a:t>
            </a:r>
            <a:r>
              <a:rPr lang="fr-FR" dirty="0" err="1"/>
              <a:t>Histiocytosis</a:t>
            </a:r>
            <a:r>
              <a:rPr lang="fr-FR" dirty="0"/>
              <a:t>: A </a:t>
            </a:r>
            <a:r>
              <a:rPr lang="fr-FR" dirty="0" err="1"/>
              <a:t>review</a:t>
            </a:r>
            <a:r>
              <a:rPr lang="fr-FR" dirty="0"/>
              <a:t>, </a:t>
            </a:r>
            <a:r>
              <a:rPr lang="fr-FR" dirty="0" err="1"/>
              <a:t>Gersey</a:t>
            </a:r>
            <a:r>
              <a:rPr lang="fr-FR" dirty="0"/>
              <a:t> and al, 2020. 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568232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8DC4B0-1A5F-8BC8-40B6-E12C4A22C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z="3300" b="1" noProof="0" dirty="0"/>
              <a:t>Bilan ophtalmologie</a:t>
            </a:r>
          </a:p>
        </p:txBody>
      </p:sp>
      <p:pic>
        <p:nvPicPr>
          <p:cNvPr id="11" name="Espace réservé du contenu 10" descr="Équipement d’examen oculaire">
            <a:extLst>
              <a:ext uri="{FF2B5EF4-FFF2-40B4-BE49-F238E27FC236}">
                <a16:creationId xmlns:a16="http://schemas.microsoft.com/office/drawing/2014/main" id="{ED45183E-E1E4-D6E4-8063-3B261FC79DB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t="21038" b="24856"/>
          <a:stretch>
            <a:fillRect/>
          </a:stretch>
        </p:blipFill>
        <p:spPr>
          <a:xfrm>
            <a:off x="20" y="-10294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pic>
        <p:nvPicPr>
          <p:cNvPr id="14" name="Espace réservé du contenu 13">
            <a:extLst>
              <a:ext uri="{FF2B5EF4-FFF2-40B4-BE49-F238E27FC236}">
                <a16:creationId xmlns:a16="http://schemas.microsoft.com/office/drawing/2014/main" id="{BC674E86-0C76-E7F1-8C19-F4ACBDA7A4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/>
        </p:blipFill>
        <p:spPr>
          <a:xfrm>
            <a:off x="6539889" y="3803360"/>
            <a:ext cx="2030649" cy="1950010"/>
          </a:xfrm>
        </p:spPr>
      </p:pic>
      <p:pic>
        <p:nvPicPr>
          <p:cNvPr id="12" name="Graphique 11" descr="Œil avec un remplissage uni">
            <a:extLst>
              <a:ext uri="{FF2B5EF4-FFF2-40B4-BE49-F238E27FC236}">
                <a16:creationId xmlns:a16="http://schemas.microsoft.com/office/drawing/2014/main" id="{06484217-F1BA-28E2-B9E0-D4A7CB2AA2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20841" y="3602506"/>
            <a:ext cx="2351718" cy="2351718"/>
          </a:xfrm>
          <a:prstGeom prst="rect">
            <a:avLst/>
          </a:prstGeom>
        </p:spPr>
      </p:pic>
      <p:sp>
        <p:nvSpPr>
          <p:cNvPr id="13" name="Flèche vers le bas 12">
            <a:extLst>
              <a:ext uri="{FF2B5EF4-FFF2-40B4-BE49-F238E27FC236}">
                <a16:creationId xmlns:a16="http://schemas.microsoft.com/office/drawing/2014/main" id="{C05A10CA-3A11-9B57-6804-503C5B623897}"/>
              </a:ext>
            </a:extLst>
          </p:cNvPr>
          <p:cNvSpPr/>
          <p:nvPr/>
        </p:nvSpPr>
        <p:spPr>
          <a:xfrm>
            <a:off x="5235717" y="3602506"/>
            <a:ext cx="677580" cy="996319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9C788657-57E7-1F91-BBA1-84C99B9B349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499" r="8499"/>
          <a:stretch/>
        </p:blipFill>
        <p:spPr>
          <a:xfrm>
            <a:off x="9166001" y="3878186"/>
            <a:ext cx="2858036" cy="1751884"/>
          </a:xfrm>
          <a:prstGeom prst="rect">
            <a:avLst/>
          </a:prstGeom>
        </p:spPr>
      </p:pic>
      <p:sp>
        <p:nvSpPr>
          <p:cNvPr id="17" name="Plus 16">
            <a:extLst>
              <a:ext uri="{FF2B5EF4-FFF2-40B4-BE49-F238E27FC236}">
                <a16:creationId xmlns:a16="http://schemas.microsoft.com/office/drawing/2014/main" id="{BCF254F9-AE24-E89C-3626-845DA30F9521}"/>
              </a:ext>
            </a:extLst>
          </p:cNvPr>
          <p:cNvSpPr/>
          <p:nvPr/>
        </p:nvSpPr>
        <p:spPr>
          <a:xfrm>
            <a:off x="5808459" y="4533078"/>
            <a:ext cx="700301" cy="691427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9" name="Plus 18">
            <a:extLst>
              <a:ext uri="{FF2B5EF4-FFF2-40B4-BE49-F238E27FC236}">
                <a16:creationId xmlns:a16="http://schemas.microsoft.com/office/drawing/2014/main" id="{29EF0822-C58D-A842-6DFE-EB50B06C4353}"/>
              </a:ext>
            </a:extLst>
          </p:cNvPr>
          <p:cNvSpPr/>
          <p:nvPr/>
        </p:nvSpPr>
        <p:spPr>
          <a:xfrm>
            <a:off x="8465700" y="4532769"/>
            <a:ext cx="700301" cy="691427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2E19D47-C225-40A0-917C-3EAAED071E2B}"/>
              </a:ext>
            </a:extLst>
          </p:cNvPr>
          <p:cNvSpPr/>
          <p:nvPr/>
        </p:nvSpPr>
        <p:spPr>
          <a:xfrm>
            <a:off x="3538369" y="5431594"/>
            <a:ext cx="231666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80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OD : VBLM</a:t>
            </a:r>
          </a:p>
          <a:p>
            <a:pPr algn="ctr"/>
            <a:r>
              <a:rPr lang="fr-FR" sz="280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OG : 10/10 P2</a:t>
            </a:r>
            <a:endParaRPr lang="fr-FR" sz="2800" b="0" cap="none" spc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932EFF2-B97E-52DF-013D-8962A7260BC9}"/>
              </a:ext>
            </a:extLst>
          </p:cNvPr>
          <p:cNvSpPr/>
          <p:nvPr/>
        </p:nvSpPr>
        <p:spPr>
          <a:xfrm>
            <a:off x="5734554" y="5666900"/>
            <a:ext cx="364131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40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OD : OP</a:t>
            </a:r>
          </a:p>
          <a:p>
            <a:pPr algn="ctr"/>
            <a:r>
              <a:rPr lang="fr-FR" sz="2400" b="0" cap="none" spc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Papillite ODG</a:t>
            </a:r>
          </a:p>
          <a:p>
            <a:pPr algn="ctr"/>
            <a:r>
              <a:rPr lang="fr-FR" sz="240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Vascularite veineuse ODG</a:t>
            </a:r>
            <a:endParaRPr lang="fr-FR" sz="2400" b="0" cap="none" spc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DD70E67-8084-C9B8-117D-4F77C77A53F2}"/>
              </a:ext>
            </a:extLst>
          </p:cNvPr>
          <p:cNvSpPr/>
          <p:nvPr/>
        </p:nvSpPr>
        <p:spPr>
          <a:xfrm>
            <a:off x="9407001" y="5709258"/>
            <a:ext cx="142231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000" b="0" cap="none" spc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DPAR</a:t>
            </a:r>
          </a:p>
        </p:txBody>
      </p:sp>
    </p:spTree>
    <p:extLst>
      <p:ext uri="{BB962C8B-B14F-4D97-AF65-F5344CB8AC3E}">
        <p14:creationId xmlns:p14="http://schemas.microsoft.com/office/powerpoint/2010/main" val="10097133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noProof="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DD5EF7E-054F-01AC-04E4-3D42F01D90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736" t="1" r="10625" b="4947"/>
          <a:stretch>
            <a:fillRect/>
          </a:stretch>
        </p:blipFill>
        <p:spPr>
          <a:xfrm>
            <a:off x="192528" y="171717"/>
            <a:ext cx="3793268" cy="619201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639BC16-0B33-BA33-8234-D19AEDD611B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159" r="21157" b="-3"/>
          <a:stretch>
            <a:fillRect/>
          </a:stretch>
        </p:blipFill>
        <p:spPr>
          <a:xfrm>
            <a:off x="4184538" y="171716"/>
            <a:ext cx="3822924" cy="651456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7E41858-5B02-532A-8E64-454F603459C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3529" r="18154" b="-3"/>
          <a:stretch>
            <a:fillRect/>
          </a:stretch>
        </p:blipFill>
        <p:spPr>
          <a:xfrm>
            <a:off x="8188032" y="171716"/>
            <a:ext cx="3799007" cy="6514565"/>
          </a:xfrm>
          <a:prstGeom prst="rect">
            <a:avLst/>
          </a:prstGeom>
        </p:spPr>
      </p:pic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E5A8CEA9-FA37-FD2A-EA12-51BAF21BAA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4218392"/>
              </p:ext>
            </p:extLst>
          </p:nvPr>
        </p:nvGraphicFramePr>
        <p:xfrm>
          <a:off x="1136073" y="152400"/>
          <a:ext cx="9587345" cy="6470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141949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RM moelle STIR">
            <a:hlinkClick r:id="" action="ppaction://media"/>
            <a:extLst>
              <a:ext uri="{FF2B5EF4-FFF2-40B4-BE49-F238E27FC236}">
                <a16:creationId xmlns:a16="http://schemas.microsoft.com/office/drawing/2014/main" id="{B13DB44E-59E5-7006-4CE3-EA6087C711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8883" y="762027"/>
            <a:ext cx="5333943" cy="5333943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C6AAE25-BD23-41B5-AAE4-1DA5898C2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573887"/>
            <a:ext cx="0" cy="3710227"/>
          </a:xfrm>
          <a:prstGeom prst="line">
            <a:avLst/>
          </a:prstGeom>
          <a:ln w="19050">
            <a:solidFill>
              <a:srgbClr val="5C94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RM moelle lombaire STIR">
            <a:hlinkClick r:id="" action="ppaction://media"/>
            <a:extLst>
              <a:ext uri="{FF2B5EF4-FFF2-40B4-BE49-F238E27FC236}">
                <a16:creationId xmlns:a16="http://schemas.microsoft.com/office/drawing/2014/main" id="{4522A6D1-E298-E01F-93EF-02202DEFC07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89566" y="762028"/>
            <a:ext cx="5333943" cy="5333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060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RM moelle T1 Gd+">
            <a:hlinkClick r:id="" action="ppaction://media"/>
            <a:extLst>
              <a:ext uri="{FF2B5EF4-FFF2-40B4-BE49-F238E27FC236}">
                <a16:creationId xmlns:a16="http://schemas.microsoft.com/office/drawing/2014/main" id="{3757A61B-7020-C1BB-4E64-428F8FE2720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3467" y="783167"/>
            <a:ext cx="5291666" cy="5291666"/>
          </a:xfrm>
          <a:prstGeom prst="rect">
            <a:avLst/>
          </a:prstGeom>
        </p:spPr>
      </p:pic>
      <p:pic>
        <p:nvPicPr>
          <p:cNvPr id="3" name="IRM moelle T1gd+">
            <a:hlinkClick r:id="" action="ppaction://media"/>
            <a:extLst>
              <a:ext uri="{FF2B5EF4-FFF2-40B4-BE49-F238E27FC236}">
                <a16:creationId xmlns:a16="http://schemas.microsoft.com/office/drawing/2014/main" id="{B911F4A3-9162-C80F-C67E-39A5161D856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56865" y="783166"/>
            <a:ext cx="5291667" cy="529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221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DE2565B-0300-CF4E-92B0-B64A88CE01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394" t="17778" r="3939" b="18934"/>
          <a:stretch>
            <a:fillRect/>
          </a:stretch>
        </p:blipFill>
        <p:spPr>
          <a:xfrm>
            <a:off x="6352032" y="1219200"/>
            <a:ext cx="5669280" cy="434035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74524C6-6E4C-2599-02A3-0780A533BE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017" r="9333" b="18934"/>
          <a:stretch>
            <a:fillRect/>
          </a:stretch>
        </p:blipFill>
        <p:spPr>
          <a:xfrm>
            <a:off x="0" y="686990"/>
            <a:ext cx="6217920" cy="487256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84F2D46-0CB3-DEFB-85A8-1CD9D9F0D546}"/>
              </a:ext>
            </a:extLst>
          </p:cNvPr>
          <p:cNvSpPr/>
          <p:nvPr/>
        </p:nvSpPr>
        <p:spPr>
          <a:xfrm>
            <a:off x="163647" y="102215"/>
            <a:ext cx="133081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200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C6-C7</a:t>
            </a:r>
          </a:p>
        </p:txBody>
      </p:sp>
    </p:spTree>
    <p:extLst>
      <p:ext uri="{BB962C8B-B14F-4D97-AF65-F5344CB8AC3E}">
        <p14:creationId xmlns:p14="http://schemas.microsoft.com/office/powerpoint/2010/main" val="2938949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4AB5A8F-C482-8D93-177F-961328944B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96" t="18551" r="3966" b="11512"/>
          <a:stretch>
            <a:fillRect/>
          </a:stretch>
        </p:blipFill>
        <p:spPr>
          <a:xfrm>
            <a:off x="85344" y="1353312"/>
            <a:ext cx="6010656" cy="454761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75A1813-C53A-9920-CA9F-7976E7F1FBE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81" t="-1" r="3296" b="23254"/>
          <a:stretch>
            <a:fillRect/>
          </a:stretch>
        </p:blipFill>
        <p:spPr>
          <a:xfrm>
            <a:off x="6303265" y="1353312"/>
            <a:ext cx="5559552" cy="454761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F4A602B-9A57-1031-13DD-B92DD9C729D3}"/>
              </a:ext>
            </a:extLst>
          </p:cNvPr>
          <p:cNvSpPr/>
          <p:nvPr/>
        </p:nvSpPr>
        <p:spPr>
          <a:xfrm>
            <a:off x="85344" y="249186"/>
            <a:ext cx="136986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000" b="0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T2-T3</a:t>
            </a:r>
          </a:p>
        </p:txBody>
      </p:sp>
    </p:spTree>
    <p:extLst>
      <p:ext uri="{BB962C8B-B14F-4D97-AF65-F5344CB8AC3E}">
        <p14:creationId xmlns:p14="http://schemas.microsoft.com/office/powerpoint/2010/main" val="3855547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038B74A6-C850-DB82-E222-289BC1A8DD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7277"/>
          <a:stretch>
            <a:fillRect/>
          </a:stretch>
        </p:blipFill>
        <p:spPr>
          <a:xfrm>
            <a:off x="2482876" y="739531"/>
            <a:ext cx="6502400" cy="537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525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07A9C95C-5D3A-414C-B21F-BB784A6DEDA1}"/>
</file>

<file path=customXml/itemProps2.xml><?xml version="1.0" encoding="utf-8"?>
<ds:datastoreItem xmlns:ds="http://schemas.openxmlformats.org/officeDocument/2006/customXml" ds:itemID="{25164838-5E18-4957-B746-D336A9760D29}"/>
</file>

<file path=customXml/itemProps3.xml><?xml version="1.0" encoding="utf-8"?>
<ds:datastoreItem xmlns:ds="http://schemas.openxmlformats.org/officeDocument/2006/customXml" ds:itemID="{339E0880-0974-471B-AE60-904FC0B080C1}"/>
</file>

<file path=docProps/app.xml><?xml version="1.0" encoding="utf-8"?>
<Properties xmlns="http://schemas.openxmlformats.org/officeDocument/2006/extended-properties" xmlns:vt="http://schemas.openxmlformats.org/officeDocument/2006/docPropsVTypes">
  <TotalTime>5195</TotalTime>
  <Words>973</Words>
  <Application>Microsoft Macintosh PowerPoint</Application>
  <PresentationFormat>Grand écran</PresentationFormat>
  <Paragraphs>150</Paragraphs>
  <Slides>24</Slides>
  <Notes>22</Notes>
  <HiddenSlides>0</HiddenSlides>
  <MMClips>4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8" baseType="lpstr">
      <vt:lpstr>Aptos</vt:lpstr>
      <vt:lpstr>Aptos Display</vt:lpstr>
      <vt:lpstr>Arial</vt:lpstr>
      <vt:lpstr>Thème Office</vt:lpstr>
      <vt:lpstr>Cas clinique : </vt:lpstr>
      <vt:lpstr>Présentation PowerPoint</vt:lpstr>
      <vt:lpstr>Bilan ophtalmologie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TDM thoracique </vt:lpstr>
      <vt:lpstr>Présentation PowerPoint</vt:lpstr>
      <vt:lpstr>Bilan biologique </vt:lpstr>
      <vt:lpstr>Inflammatoire ? </vt:lpstr>
      <vt:lpstr>Inflammatoire ?  </vt:lpstr>
      <vt:lpstr>NEUROSARCOIDOSE</vt:lpstr>
      <vt:lpstr>Présentation PowerPoint</vt:lpstr>
      <vt:lpstr>Présentation PowerPoint</vt:lpstr>
      <vt:lpstr>Evolution radiologique </vt:lpstr>
      <vt:lpstr>LESIONS EXTRA-AXIALES</vt:lpstr>
      <vt:lpstr>Présentation PowerPoint</vt:lpstr>
      <vt:lpstr>Bibliographie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Ducasse Marc</dc:creator>
  <cp:lastModifiedBy>Ducasse Marc</cp:lastModifiedBy>
  <cp:revision>10</cp:revision>
  <dcterms:created xsi:type="dcterms:W3CDTF">2026-03-29T10:54:48Z</dcterms:created>
  <dcterms:modified xsi:type="dcterms:W3CDTF">2026-05-25T07:36:48Z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</Properties>
</file>