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8" r:id="rId3"/>
    <p:sldId id="281" r:id="rId4"/>
    <p:sldId id="293" r:id="rId5"/>
    <p:sldId id="282" r:id="rId6"/>
    <p:sldId id="257" r:id="rId7"/>
    <p:sldId id="263" r:id="rId8"/>
    <p:sldId id="260" r:id="rId9"/>
    <p:sldId id="294" r:id="rId10"/>
    <p:sldId id="296" r:id="rId11"/>
    <p:sldId id="295" r:id="rId12"/>
    <p:sldId id="298" r:id="rId13"/>
    <p:sldId id="297" r:id="rId14"/>
    <p:sldId id="284" r:id="rId15"/>
    <p:sldId id="264" r:id="rId16"/>
    <p:sldId id="271" r:id="rId17"/>
    <p:sldId id="286" r:id="rId18"/>
    <p:sldId id="261" r:id="rId19"/>
    <p:sldId id="273" r:id="rId20"/>
    <p:sldId id="265" r:id="rId21"/>
    <p:sldId id="266" r:id="rId22"/>
    <p:sldId id="267" r:id="rId23"/>
    <p:sldId id="305" r:id="rId24"/>
    <p:sldId id="270" r:id="rId25"/>
    <p:sldId id="274" r:id="rId26"/>
    <p:sldId id="275" r:id="rId27"/>
    <p:sldId id="288" r:id="rId28"/>
    <p:sldId id="289" r:id="rId29"/>
    <p:sldId id="290" r:id="rId30"/>
    <p:sldId id="276" r:id="rId31"/>
    <p:sldId id="291" r:id="rId32"/>
    <p:sldId id="292" r:id="rId33"/>
    <p:sldId id="272" r:id="rId34"/>
    <p:sldId id="277" r:id="rId35"/>
    <p:sldId id="301" r:id="rId36"/>
    <p:sldId id="278" r:id="rId37"/>
    <p:sldId id="299" r:id="rId38"/>
    <p:sldId id="300" r:id="rId39"/>
    <p:sldId id="304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6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00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84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68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25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3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1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9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7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AE01-0EDA-4ADF-993F-B0F93F86298F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1B6-E80F-4A33-98A9-310055939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1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756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TICI 2b, 2c ou 3</a:t>
            </a:r>
            <a:br>
              <a:rPr lang="fr-FR" b="1" dirty="0" smtClean="0"/>
            </a:br>
            <a:r>
              <a:rPr lang="fr-FR" b="1" dirty="0" smtClean="0"/>
              <a:t>Quand faut-il s’arrêter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Dr </a:t>
            </a:r>
            <a:r>
              <a:rPr lang="fr-FR" dirty="0" err="1" smtClean="0"/>
              <a:t>Abderrahim</a:t>
            </a:r>
            <a:r>
              <a:rPr lang="fr-FR" dirty="0" smtClean="0"/>
              <a:t> ZERROUG</a:t>
            </a:r>
          </a:p>
          <a:p>
            <a:r>
              <a:rPr lang="fr-FR" dirty="0" smtClean="0"/>
              <a:t>Praticien hospitalier</a:t>
            </a:r>
          </a:p>
          <a:p>
            <a:r>
              <a:rPr lang="fr-FR" dirty="0" smtClean="0"/>
              <a:t>Unité de neuroradiologie, Service de radiologie </a:t>
            </a:r>
          </a:p>
          <a:p>
            <a:r>
              <a:rPr lang="fr-FR" dirty="0" smtClean="0"/>
              <a:t>CHU Gabriel </a:t>
            </a:r>
            <a:r>
              <a:rPr lang="fr-FR" dirty="0" err="1" smtClean="0"/>
              <a:t>Montpied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0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mTICI</a:t>
            </a:r>
            <a:r>
              <a:rPr lang="fr-FR" b="1" dirty="0" smtClean="0"/>
              <a:t> 2a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9" y="1325563"/>
            <a:ext cx="3971925" cy="4933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867" y="1258980"/>
            <a:ext cx="6053030" cy="45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118" y="-77538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mTICI</a:t>
            </a:r>
            <a:r>
              <a:rPr lang="fr-FR" b="1" dirty="0" smtClean="0"/>
              <a:t> 2b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19" y="1128988"/>
            <a:ext cx="6764710" cy="46701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9974" t="447" r="372" b="-372"/>
          <a:stretch/>
        </p:blipFill>
        <p:spPr>
          <a:xfrm>
            <a:off x="349624" y="1056038"/>
            <a:ext cx="4320990" cy="48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305" y="-197224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mTICI</a:t>
            </a:r>
            <a:r>
              <a:rPr lang="fr-FR" b="1" dirty="0" smtClean="0"/>
              <a:t> 2c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61" y="804022"/>
            <a:ext cx="4095750" cy="5838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30" y="804022"/>
            <a:ext cx="65055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788" y="-163280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mTICI</a:t>
            </a:r>
            <a:r>
              <a:rPr lang="fr-FR" b="1" dirty="0" smtClean="0"/>
              <a:t> 3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33" y="733424"/>
            <a:ext cx="6543675" cy="5876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78" y="790575"/>
            <a:ext cx="44005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TICI 2b 2c ou 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795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8714"/>
            <a:ext cx="7455243" cy="2658713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822" y="3634005"/>
            <a:ext cx="10515600" cy="220091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275805" y="4860324"/>
            <a:ext cx="2183027" cy="370703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1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EAF45B01-C9E2-EB44-947A-1A8D94F9F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7239000" cy="49884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2CE8680-B727-4A41-95F1-DA658AD3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121702"/>
            <a:ext cx="3545951" cy="9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539965"/>
            <a:ext cx="10515600" cy="2852737"/>
          </a:xfrm>
        </p:spPr>
        <p:txBody>
          <a:bodyPr/>
          <a:lstStyle/>
          <a:p>
            <a:pPr algn="ctr"/>
            <a:r>
              <a:rPr lang="fr-FR" b="1" dirty="0" smtClean="0"/>
              <a:t>Nombre de passages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50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032AABB5-18C2-684A-8CE8-AF18F9B9A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18" y="2494229"/>
            <a:ext cx="6936259" cy="41006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BF0C502-EFBD-194C-A7FB-E0A1FCC5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568" y="4952693"/>
            <a:ext cx="2447644" cy="6613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46" y="271849"/>
            <a:ext cx="6746788" cy="21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00" y="2037747"/>
            <a:ext cx="5865723" cy="42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97" y="389922"/>
            <a:ext cx="7848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1" y="2089479"/>
            <a:ext cx="5665205" cy="39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1325563"/>
          </a:xfrm>
        </p:spPr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121"/>
            <a:ext cx="10515600" cy="4609842"/>
          </a:xfrm>
        </p:spPr>
        <p:txBody>
          <a:bodyPr/>
          <a:lstStyle/>
          <a:p>
            <a:r>
              <a:rPr lang="fr-FR" dirty="0"/>
              <a:t>Thérapie de </a:t>
            </a:r>
            <a:r>
              <a:rPr lang="fr-FR" dirty="0" err="1"/>
              <a:t>recanalisation</a:t>
            </a:r>
            <a:r>
              <a:rPr lang="fr-FR" dirty="0"/>
              <a:t> de référence pour les </a:t>
            </a:r>
            <a:r>
              <a:rPr lang="fr-FR" dirty="0" smtClean="0"/>
              <a:t>occlusions artérielles proximales</a:t>
            </a:r>
            <a:endParaRPr lang="fr-FR" dirty="0"/>
          </a:p>
        </p:txBody>
      </p:sp>
      <p:pic>
        <p:nvPicPr>
          <p:cNvPr id="4" name="Image 3" descr="Capture d’écran 2019-02-03 à 14.21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6"/>
          <a:stretch/>
        </p:blipFill>
        <p:spPr>
          <a:xfrm>
            <a:off x="1194486" y="2521417"/>
            <a:ext cx="9144000" cy="3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2" y="323363"/>
            <a:ext cx="9465276" cy="33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First </a:t>
            </a:r>
            <a:r>
              <a:rPr lang="fr-FR" b="1" dirty="0" err="1" smtClean="0"/>
              <a:t>Pass</a:t>
            </a:r>
            <a:r>
              <a:rPr lang="fr-FR" b="1" dirty="0" smtClean="0"/>
              <a:t> </a:t>
            </a:r>
            <a:r>
              <a:rPr lang="fr-FR" b="1" dirty="0" err="1" smtClean="0"/>
              <a:t>effect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52" y="1911178"/>
            <a:ext cx="7795616" cy="39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52" y="1911178"/>
            <a:ext cx="7795616" cy="39181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659" y="1339453"/>
            <a:ext cx="12192000" cy="422852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562335" y="2314833"/>
            <a:ext cx="1252152" cy="432486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89622" y="2314832"/>
            <a:ext cx="1499286" cy="494271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faut-il arrêter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Arrêter à cause de la survenue d’une complication</a:t>
            </a:r>
          </a:p>
          <a:p>
            <a:r>
              <a:rPr lang="fr-FR" dirty="0" smtClean="0"/>
              <a:t>Arrêter car échec de </a:t>
            </a:r>
            <a:r>
              <a:rPr lang="fr-FR" dirty="0" err="1" smtClean="0"/>
              <a:t>recanalisation</a:t>
            </a:r>
            <a:r>
              <a:rPr lang="fr-FR" dirty="0" smtClean="0"/>
              <a:t> malgré de nombreux passages</a:t>
            </a:r>
          </a:p>
          <a:p>
            <a:r>
              <a:rPr lang="fr-FR" dirty="0" smtClean="0"/>
              <a:t>Arrêter car </a:t>
            </a:r>
            <a:r>
              <a:rPr lang="fr-FR" dirty="0" err="1" smtClean="0"/>
              <a:t>recanalisation</a:t>
            </a:r>
            <a:r>
              <a:rPr lang="fr-FR" dirty="0" smtClean="0"/>
              <a:t> partielle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694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A02E4F-94BE-9048-B04D-F4FC9584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</a:t>
            </a:r>
            <a:r>
              <a:rPr lang="fr-FR" b="1" dirty="0" smtClean="0"/>
              <a:t>a veut pas se déboucher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3A841B-7B2D-794B-BE5C-4457A75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à se poser devant un échec </a:t>
            </a:r>
          </a:p>
          <a:p>
            <a:pPr lvl="1"/>
            <a:r>
              <a:rPr lang="fr-FR" dirty="0"/>
              <a:t>S’arrêter </a:t>
            </a:r>
            <a:r>
              <a:rPr lang="fr-FR" dirty="0" smtClean="0"/>
              <a:t>après </a:t>
            </a:r>
            <a:r>
              <a:rPr lang="fr-FR" dirty="0"/>
              <a:t>l’échec du 4 </a:t>
            </a:r>
            <a:r>
              <a:rPr lang="fr-FR" dirty="0" err="1"/>
              <a:t>è</a:t>
            </a:r>
            <a:r>
              <a:rPr lang="fr-FR" dirty="0" err="1" smtClean="0"/>
              <a:t>me</a:t>
            </a:r>
            <a:r>
              <a:rPr lang="fr-FR" dirty="0" smtClean="0"/>
              <a:t> passage: âge , </a:t>
            </a:r>
            <a:r>
              <a:rPr lang="fr-FR" dirty="0" err="1" smtClean="0"/>
              <a:t>mismatch</a:t>
            </a:r>
            <a:r>
              <a:rPr lang="fr-FR" dirty="0" smtClean="0"/>
              <a:t> initial, délai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2" y="3051530"/>
            <a:ext cx="4745611" cy="33492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3" y="3051530"/>
            <a:ext cx="4806215" cy="345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vers le bas 6"/>
          <p:cNvSpPr/>
          <p:nvPr/>
        </p:nvSpPr>
        <p:spPr>
          <a:xfrm>
            <a:off x="2886951" y="3632886"/>
            <a:ext cx="45719" cy="36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7868501" y="4001294"/>
            <a:ext cx="45719" cy="36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A02E4F-94BE-9048-B04D-F4FC9584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Ca veut pas se déboucher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3A841B-7B2D-794B-BE5C-4457A75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à se poser devant un échec </a:t>
            </a:r>
          </a:p>
          <a:p>
            <a:pPr lvl="1"/>
            <a:r>
              <a:rPr lang="fr-FR" dirty="0"/>
              <a:t>S’arrêter </a:t>
            </a:r>
            <a:r>
              <a:rPr lang="fr-FR" dirty="0" smtClean="0"/>
              <a:t>après </a:t>
            </a:r>
            <a:r>
              <a:rPr lang="fr-FR" dirty="0"/>
              <a:t>l’échec du 4 </a:t>
            </a:r>
            <a:r>
              <a:rPr lang="fr-FR" dirty="0" err="1"/>
              <a:t>eme</a:t>
            </a:r>
            <a:r>
              <a:rPr lang="fr-FR" dirty="0"/>
              <a:t> passage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Changement de </a:t>
            </a:r>
            <a:r>
              <a:rPr lang="fr-FR" dirty="0" smtClean="0">
                <a:solidFill>
                  <a:srgbClr val="FF0000"/>
                </a:solidFill>
              </a:rPr>
              <a:t>matériel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A02E4F-94BE-9048-B04D-F4FC9584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Ca veut pas se déboucher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3A841B-7B2D-794B-BE5C-4457A75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à se poser devant un échec </a:t>
            </a:r>
          </a:p>
          <a:p>
            <a:pPr lvl="1"/>
            <a:r>
              <a:rPr lang="fr-FR" dirty="0"/>
              <a:t>S’arrêter </a:t>
            </a:r>
            <a:r>
              <a:rPr lang="fr-FR" dirty="0" smtClean="0"/>
              <a:t>après </a:t>
            </a:r>
            <a:r>
              <a:rPr lang="fr-FR" dirty="0"/>
              <a:t>l’échec du 4 </a:t>
            </a:r>
            <a:r>
              <a:rPr lang="fr-FR" dirty="0" err="1"/>
              <a:t>eme</a:t>
            </a:r>
            <a:r>
              <a:rPr lang="fr-FR" dirty="0"/>
              <a:t> passage </a:t>
            </a:r>
          </a:p>
          <a:p>
            <a:pPr lvl="1"/>
            <a:r>
              <a:rPr lang="fr-FR" dirty="0"/>
              <a:t>Changement de matériel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Sténose sous </a:t>
            </a:r>
            <a:r>
              <a:rPr lang="fr-FR" dirty="0" smtClean="0">
                <a:solidFill>
                  <a:srgbClr val="FF0000"/>
                </a:solidFill>
              </a:rPr>
              <a:t>jacente: </a:t>
            </a:r>
          </a:p>
        </p:txBody>
      </p:sp>
    </p:spTree>
    <p:extLst>
      <p:ext uri="{BB962C8B-B14F-4D97-AF65-F5344CB8AC3E}">
        <p14:creationId xmlns:p14="http://schemas.microsoft.com/office/powerpoint/2010/main" val="39713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A02E4F-94BE-9048-B04D-F4FC9584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Ca veut pas se déboucher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3A841B-7B2D-794B-BE5C-4457A75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à se poser devant un échec </a:t>
            </a:r>
          </a:p>
          <a:p>
            <a:pPr lvl="1"/>
            <a:r>
              <a:rPr lang="fr-FR" dirty="0" smtClean="0"/>
              <a:t>S’arrêter après </a:t>
            </a:r>
            <a:r>
              <a:rPr lang="fr-FR" dirty="0"/>
              <a:t>l’échec du 4 </a:t>
            </a:r>
            <a:r>
              <a:rPr lang="fr-FR" dirty="0" err="1"/>
              <a:t>eme</a:t>
            </a:r>
            <a:r>
              <a:rPr lang="fr-FR" dirty="0"/>
              <a:t> passage </a:t>
            </a:r>
          </a:p>
          <a:p>
            <a:pPr lvl="1"/>
            <a:r>
              <a:rPr lang="fr-FR" dirty="0"/>
              <a:t>Changement de matériel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Sténose sous </a:t>
            </a:r>
            <a:r>
              <a:rPr lang="fr-FR" dirty="0" smtClean="0">
                <a:solidFill>
                  <a:srgbClr val="FF0000"/>
                </a:solidFill>
              </a:rPr>
              <a:t>jacente: </a:t>
            </a:r>
          </a:p>
          <a:p>
            <a:pPr lvl="2"/>
            <a:r>
              <a:rPr lang="fr-FR" dirty="0" smtClean="0"/>
              <a:t>Savoir la suspecter précocement</a:t>
            </a:r>
          </a:p>
          <a:p>
            <a:pPr lvl="3"/>
            <a:r>
              <a:rPr lang="fr-FR" dirty="0" smtClean="0"/>
              <a:t>NIHSS faible malgré occlusion proximale</a:t>
            </a:r>
          </a:p>
          <a:p>
            <a:pPr lvl="3"/>
            <a:r>
              <a:rPr lang="fr-FR" dirty="0" smtClean="0"/>
              <a:t>NIHSS fluctuant</a:t>
            </a:r>
          </a:p>
          <a:p>
            <a:pPr lvl="3"/>
            <a:r>
              <a:rPr lang="fr-FR" dirty="0" smtClean="0"/>
              <a:t>Délai long</a:t>
            </a:r>
          </a:p>
          <a:p>
            <a:pPr lvl="3"/>
            <a:r>
              <a:rPr lang="fr-FR" dirty="0" smtClean="0"/>
              <a:t>Collatéralité très développée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289" y="2137133"/>
            <a:ext cx="3419511" cy="37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A02E4F-94BE-9048-B04D-F4FC9584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Ca veut pas se déboucher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3A841B-7B2D-794B-BE5C-4457A75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à se poser devant un échec </a:t>
            </a:r>
          </a:p>
          <a:p>
            <a:pPr lvl="1"/>
            <a:r>
              <a:rPr lang="fr-FR" dirty="0"/>
              <a:t>S’arrêter </a:t>
            </a:r>
            <a:r>
              <a:rPr lang="fr-FR" dirty="0" smtClean="0"/>
              <a:t>après </a:t>
            </a:r>
            <a:r>
              <a:rPr lang="fr-FR" dirty="0"/>
              <a:t>l’échec du 4 </a:t>
            </a:r>
            <a:r>
              <a:rPr lang="fr-FR" dirty="0" err="1"/>
              <a:t>eme</a:t>
            </a:r>
            <a:r>
              <a:rPr lang="fr-FR" dirty="0"/>
              <a:t> passage </a:t>
            </a:r>
          </a:p>
          <a:p>
            <a:pPr lvl="1"/>
            <a:r>
              <a:rPr lang="fr-FR" dirty="0"/>
              <a:t>Changement de matériel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Sténose sous </a:t>
            </a:r>
            <a:r>
              <a:rPr lang="fr-FR" dirty="0" smtClean="0">
                <a:solidFill>
                  <a:srgbClr val="FF0000"/>
                </a:solidFill>
              </a:rPr>
              <a:t>jacente: </a:t>
            </a:r>
          </a:p>
          <a:p>
            <a:pPr lvl="2"/>
            <a:r>
              <a:rPr lang="fr-FR" dirty="0" smtClean="0"/>
              <a:t>Savoir la suspecter précocement</a:t>
            </a:r>
          </a:p>
          <a:p>
            <a:pPr lvl="2"/>
            <a:r>
              <a:rPr lang="fr-FR" dirty="0" smtClean="0"/>
              <a:t>Privilégier l’aspiration seule</a:t>
            </a:r>
          </a:p>
          <a:p>
            <a:pPr lvl="3"/>
            <a:r>
              <a:rPr lang="fr-FR" dirty="0" smtClean="0"/>
              <a:t>Mise à nu de la sténose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04" y="3187649"/>
            <a:ext cx="2914403" cy="23806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11" y="3187649"/>
            <a:ext cx="3478269" cy="25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A02E4F-94BE-9048-B04D-F4FC9584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Ca veut pas se déboucher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3A841B-7B2D-794B-BE5C-4457A75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à se poser devant un échec </a:t>
            </a:r>
          </a:p>
          <a:p>
            <a:pPr lvl="1"/>
            <a:r>
              <a:rPr lang="fr-FR" dirty="0"/>
              <a:t>S’arrêter </a:t>
            </a:r>
            <a:r>
              <a:rPr lang="fr-FR" dirty="0" smtClean="0"/>
              <a:t>après l’échec du 4 </a:t>
            </a:r>
            <a:r>
              <a:rPr lang="fr-FR" dirty="0" err="1" smtClean="0"/>
              <a:t>eme</a:t>
            </a:r>
            <a:r>
              <a:rPr lang="fr-FR" dirty="0" smtClean="0"/>
              <a:t> passage </a:t>
            </a:r>
            <a:endParaRPr lang="fr-FR" dirty="0"/>
          </a:p>
          <a:p>
            <a:pPr lvl="1"/>
            <a:r>
              <a:rPr lang="fr-FR" dirty="0"/>
              <a:t>Changement de matériel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Sténose sous </a:t>
            </a:r>
            <a:r>
              <a:rPr lang="fr-FR" dirty="0" smtClean="0">
                <a:solidFill>
                  <a:srgbClr val="FF0000"/>
                </a:solidFill>
              </a:rPr>
              <a:t>jacente: </a:t>
            </a:r>
          </a:p>
          <a:p>
            <a:pPr lvl="2"/>
            <a:r>
              <a:rPr lang="fr-FR" dirty="0" smtClean="0"/>
              <a:t>Savoir la suspecter précocement</a:t>
            </a:r>
          </a:p>
          <a:p>
            <a:pPr lvl="2"/>
            <a:r>
              <a:rPr lang="fr-FR" dirty="0" smtClean="0"/>
              <a:t>Privilégier l’aspiration seule</a:t>
            </a:r>
          </a:p>
          <a:p>
            <a:pPr lvl="2"/>
            <a:r>
              <a:rPr lang="fr-FR" dirty="0" smtClean="0"/>
              <a:t>Eviter de multiplier les passages de </a:t>
            </a:r>
            <a:r>
              <a:rPr lang="fr-FR" dirty="0" err="1" smtClean="0"/>
              <a:t>stent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6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1325563"/>
          </a:xfrm>
        </p:spPr>
        <p:txBody>
          <a:bodyPr/>
          <a:lstStyle/>
          <a:p>
            <a:r>
              <a:rPr lang="fr-FR" b="1" dirty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121"/>
            <a:ext cx="10515600" cy="4609842"/>
          </a:xfrm>
        </p:spPr>
        <p:txBody>
          <a:bodyPr/>
          <a:lstStyle/>
          <a:p>
            <a:r>
              <a:rPr lang="fr-FR" dirty="0"/>
              <a:t>Thérapie de </a:t>
            </a:r>
            <a:r>
              <a:rPr lang="fr-FR" dirty="0" err="1"/>
              <a:t>recanalisation</a:t>
            </a:r>
            <a:r>
              <a:rPr lang="fr-FR" dirty="0"/>
              <a:t> de référence pour les occlusions proximale</a:t>
            </a:r>
          </a:p>
          <a:p>
            <a:r>
              <a:rPr lang="fr-FR" dirty="0"/>
              <a:t>Taux de </a:t>
            </a:r>
            <a:r>
              <a:rPr lang="fr-FR" dirty="0" err="1"/>
              <a:t>recanalisation</a:t>
            </a:r>
            <a:r>
              <a:rPr lang="fr-FR" dirty="0"/>
              <a:t> 80 </a:t>
            </a:r>
            <a:r>
              <a:rPr lang="fr-FR" dirty="0" smtClean="0"/>
              <a:t>% (75% - 90%)</a:t>
            </a:r>
            <a:endParaRPr lang="fr-FR" dirty="0"/>
          </a:p>
        </p:txBody>
      </p:sp>
      <p:sp>
        <p:nvSpPr>
          <p:cNvPr id="4" name="AutoShape 2" descr="Cathéter d'aspiration de thrombus - ACE™68 - Penumbra - neurovascul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856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C’est pas mal mais ça pourrait être mieux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Recanalisation</a:t>
            </a:r>
            <a:r>
              <a:rPr lang="fr-FR" dirty="0" smtClean="0"/>
              <a:t> partielle TICI 2a 2b</a:t>
            </a:r>
          </a:p>
          <a:p>
            <a:pPr lvl="1"/>
            <a:r>
              <a:rPr lang="fr-FR" dirty="0" smtClean="0"/>
              <a:t>Au bout de combien de passages</a:t>
            </a:r>
          </a:p>
          <a:p>
            <a:pPr lvl="1"/>
            <a:r>
              <a:rPr lang="fr-FR" dirty="0" smtClean="0"/>
              <a:t>Eloquence du territoire de ou des artères occluses</a:t>
            </a:r>
          </a:p>
          <a:p>
            <a:pPr lvl="1"/>
            <a:r>
              <a:rPr lang="fr-FR" dirty="0"/>
              <a:t>Viabilité du territoire de ou des artères </a:t>
            </a:r>
            <a:r>
              <a:rPr lang="fr-FR" dirty="0" smtClean="0"/>
              <a:t>occluses</a:t>
            </a:r>
          </a:p>
          <a:p>
            <a:pPr lvl="1"/>
            <a:r>
              <a:rPr lang="fr-FR" dirty="0" smtClean="0"/>
              <a:t>TIV ou pas</a:t>
            </a:r>
          </a:p>
          <a:p>
            <a:pPr lvl="1"/>
            <a:r>
              <a:rPr lang="fr-FR" dirty="0" smtClean="0"/>
              <a:t>TICI </a:t>
            </a:r>
            <a:r>
              <a:rPr lang="fr-FR" dirty="0"/>
              <a:t>3 à quel </a:t>
            </a:r>
            <a:r>
              <a:rPr lang="fr-FR" dirty="0" smtClean="0"/>
              <a:t>prix</a:t>
            </a:r>
          </a:p>
          <a:p>
            <a:pPr lvl="2"/>
            <a:r>
              <a:rPr lang="fr-FR" dirty="0" smtClean="0"/>
              <a:t>Combien de passages</a:t>
            </a:r>
          </a:p>
          <a:p>
            <a:pPr lvl="2"/>
            <a:r>
              <a:rPr lang="fr-FR" dirty="0" err="1" smtClean="0"/>
              <a:t>Thrombectomie</a:t>
            </a:r>
            <a:r>
              <a:rPr lang="fr-FR" dirty="0" smtClean="0"/>
              <a:t> distales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8714"/>
            <a:ext cx="7455243" cy="2658713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822" y="3634005"/>
            <a:ext cx="10515600" cy="220091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275805" y="4860324"/>
            <a:ext cx="2183027" cy="370703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5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8714"/>
            <a:ext cx="7455243" cy="2658713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822" y="3634005"/>
            <a:ext cx="10515600" cy="220091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275805" y="4860324"/>
            <a:ext cx="2183027" cy="370703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96" y="6141976"/>
            <a:ext cx="11549449" cy="45903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9275805" y="5501285"/>
            <a:ext cx="2183027" cy="370703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15729" y="6304475"/>
            <a:ext cx="2183027" cy="370703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3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302" y="3036587"/>
            <a:ext cx="10515600" cy="2902894"/>
          </a:xfrm>
        </p:spPr>
        <p:txBody>
          <a:bodyPr/>
          <a:lstStyle/>
          <a:p>
            <a:pPr lvl="1"/>
            <a:r>
              <a:rPr lang="fr-FR" dirty="0" smtClean="0"/>
              <a:t>Le nombre de tentatives de </a:t>
            </a:r>
            <a:r>
              <a:rPr lang="fr-FR" dirty="0" err="1" smtClean="0"/>
              <a:t>recanalisation</a:t>
            </a:r>
            <a:r>
              <a:rPr lang="fr-FR" dirty="0" smtClean="0"/>
              <a:t> était associé à: 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lus d’</a:t>
            </a:r>
            <a:r>
              <a:rPr lang="fr-FR" dirty="0" err="1" smtClean="0"/>
              <a:t>embols</a:t>
            </a:r>
            <a:r>
              <a:rPr lang="fr-FR" dirty="0"/>
              <a:t> dans de </a:t>
            </a:r>
            <a:r>
              <a:rPr lang="fr-FR" dirty="0" smtClean="0"/>
              <a:t>nouveaux territoires </a:t>
            </a:r>
            <a:r>
              <a:rPr lang="el-GR" dirty="0"/>
              <a:t>(ρ = 0.73, </a:t>
            </a:r>
            <a:r>
              <a:rPr lang="el-GR" i="1" dirty="0"/>
              <a:t>p</a:t>
            </a:r>
            <a:r>
              <a:rPr lang="el-GR" dirty="0"/>
              <a:t> = 10</a:t>
            </a:r>
            <a:r>
              <a:rPr lang="el-GR" baseline="30000" dirty="0"/>
              <a:t>−4</a:t>
            </a:r>
            <a:r>
              <a:rPr lang="el-GR" dirty="0" smtClean="0"/>
              <a:t>)</a:t>
            </a:r>
            <a:endParaRPr lang="fr-FR" dirty="0" smtClean="0"/>
          </a:p>
          <a:p>
            <a:pPr lvl="2"/>
            <a:r>
              <a:rPr lang="fr-FR" dirty="0" smtClean="0"/>
              <a:t>Une croissance plus importante du volume de nécrose </a:t>
            </a:r>
            <a:r>
              <a:rPr lang="fr-FR" dirty="0"/>
              <a:t>[CI] </a:t>
            </a:r>
            <a:r>
              <a:rPr lang="fr-FR" dirty="0" smtClean="0"/>
              <a:t>95%: 0.97–9.74</a:t>
            </a:r>
            <a:r>
              <a:rPr lang="fr-FR" dirty="0"/>
              <a:t>, </a:t>
            </a:r>
            <a:r>
              <a:rPr lang="fr-FR" i="1" dirty="0"/>
              <a:t>p</a:t>
            </a:r>
            <a:r>
              <a:rPr lang="fr-FR" dirty="0"/>
              <a:t> = </a:t>
            </a:r>
            <a:r>
              <a:rPr lang="fr-FR" dirty="0" smtClean="0"/>
              <a:t>0.03</a:t>
            </a:r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84893"/>
            <a:ext cx="120491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11" y="3057978"/>
            <a:ext cx="10013099" cy="28898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8" y="889686"/>
            <a:ext cx="4833878" cy="195411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85571" y="4881525"/>
            <a:ext cx="838639" cy="251670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63593" y="4881525"/>
            <a:ext cx="838639" cy="251670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11" y="3057978"/>
            <a:ext cx="10013099" cy="28898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8" y="889686"/>
            <a:ext cx="4833878" cy="195411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85571" y="4437777"/>
            <a:ext cx="838639" cy="251670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63593" y="4486109"/>
            <a:ext cx="838639" cy="251670"/>
          </a:xfrm>
          <a:prstGeom prst="ellipse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45644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/>
              <a:t>Synthèse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766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Echec de </a:t>
            </a:r>
            <a:r>
              <a:rPr lang="fr-FR" b="1" dirty="0" err="1" smtClean="0"/>
              <a:t>recanalisation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466979"/>
            <a:ext cx="5157787" cy="823912"/>
          </a:xfrm>
        </p:spPr>
        <p:txBody>
          <a:bodyPr/>
          <a:lstStyle/>
          <a:p>
            <a:pPr algn="ctr"/>
            <a:r>
              <a:rPr lang="fr-FR" dirty="0" smtClean="0"/>
              <a:t>Continuer après 4 passages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Recanalisation</a:t>
            </a:r>
            <a:r>
              <a:rPr lang="fr-FR" dirty="0" smtClean="0"/>
              <a:t> =&gt; amélioration clinique</a:t>
            </a:r>
          </a:p>
          <a:p>
            <a:r>
              <a:rPr lang="fr-FR" dirty="0" smtClean="0"/>
              <a:t>Plusieurs techniques disponibles à essayer</a:t>
            </a:r>
          </a:p>
          <a:p>
            <a:r>
              <a:rPr lang="fr-FR" dirty="0" smtClean="0"/>
              <a:t>Vous ramenez du thrombus à chaque passage</a:t>
            </a:r>
          </a:p>
          <a:p>
            <a:r>
              <a:rPr lang="fr-FR" dirty="0" smtClean="0"/>
              <a:t>Sténose sous jacente ?</a:t>
            </a:r>
          </a:p>
          <a:p>
            <a:r>
              <a:rPr lang="fr-FR" dirty="0" smtClean="0"/>
              <a:t>Intérêt de déployer un </a:t>
            </a:r>
            <a:r>
              <a:rPr lang="fr-FR" dirty="0" err="1" smtClean="0"/>
              <a:t>stent</a:t>
            </a:r>
            <a:r>
              <a:rPr lang="fr-FR" dirty="0" smtClean="0"/>
              <a:t> en dernier recours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466979"/>
            <a:ext cx="5183188" cy="823912"/>
          </a:xfrm>
        </p:spPr>
        <p:txBody>
          <a:bodyPr/>
          <a:lstStyle/>
          <a:p>
            <a:pPr algn="ctr"/>
            <a:r>
              <a:rPr lang="fr-FR" dirty="0" smtClean="0"/>
              <a:t>Arrêter les frais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Taux d’évolution clinique favorable chute avec le nombre de tentatives</a:t>
            </a:r>
          </a:p>
          <a:p>
            <a:r>
              <a:rPr lang="fr-FR" dirty="0" smtClean="0"/>
              <a:t>Probabilité de </a:t>
            </a:r>
            <a:r>
              <a:rPr lang="fr-FR" dirty="0" err="1" smtClean="0"/>
              <a:t>recanalisation</a:t>
            </a:r>
            <a:r>
              <a:rPr lang="fr-FR" dirty="0" smtClean="0"/>
              <a:t> chute avec le nombre de tentative</a:t>
            </a:r>
          </a:p>
          <a:p>
            <a:r>
              <a:rPr lang="fr-FR" dirty="0" smtClean="0"/>
              <a:t>Le taux de complications augmente aves le </a:t>
            </a:r>
            <a:r>
              <a:rPr lang="fr-FR" dirty="0"/>
              <a:t>nombre de tentative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492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Recanalisation</a:t>
            </a:r>
            <a:r>
              <a:rPr lang="fr-FR" b="1" dirty="0" smtClean="0"/>
              <a:t> partielle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466979"/>
            <a:ext cx="5157787" cy="823912"/>
          </a:xfrm>
        </p:spPr>
        <p:txBody>
          <a:bodyPr/>
          <a:lstStyle/>
          <a:p>
            <a:pPr algn="ctr"/>
            <a:r>
              <a:rPr lang="fr-FR" dirty="0" smtClean="0"/>
              <a:t>TICI 2c-3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TICI 2c-3 &gt; TICI 2b pour l’évolution clinique favorable</a:t>
            </a:r>
          </a:p>
          <a:p>
            <a:r>
              <a:rPr lang="fr-FR" dirty="0" smtClean="0"/>
              <a:t>Territoire éloquent et viable</a:t>
            </a:r>
          </a:p>
          <a:p>
            <a:r>
              <a:rPr lang="fr-FR" dirty="0" err="1" smtClean="0"/>
              <a:t>Thrombectomies</a:t>
            </a:r>
            <a:r>
              <a:rPr lang="fr-FR" dirty="0" smtClean="0"/>
              <a:t> mécaniques distales possibles (M2 distale, M3)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466979"/>
            <a:ext cx="5183188" cy="823912"/>
          </a:xfrm>
        </p:spPr>
        <p:txBody>
          <a:bodyPr/>
          <a:lstStyle/>
          <a:p>
            <a:pPr algn="ctr"/>
            <a:r>
              <a:rPr lang="fr-FR" dirty="0" smtClean="0"/>
              <a:t>Le mieux est l’ennemi du bien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/>
              <a:t>Le taux de complications augmente aves le nombre de </a:t>
            </a:r>
            <a:r>
              <a:rPr lang="fr-FR" dirty="0" smtClean="0"/>
              <a:t>tentatives</a:t>
            </a:r>
            <a:endParaRPr lang="fr-FR" dirty="0"/>
          </a:p>
          <a:p>
            <a:r>
              <a:rPr lang="fr-FR" dirty="0"/>
              <a:t>Le taux de complications augmente </a:t>
            </a:r>
            <a:r>
              <a:rPr lang="fr-FR" dirty="0" smtClean="0"/>
              <a:t>pour les </a:t>
            </a:r>
            <a:r>
              <a:rPr lang="fr-FR" dirty="0" err="1" smtClean="0"/>
              <a:t>thrombectomies</a:t>
            </a:r>
            <a:r>
              <a:rPr lang="fr-FR" dirty="0" smtClean="0"/>
              <a:t> distales</a:t>
            </a:r>
            <a:endParaRPr lang="fr-FR" dirty="0"/>
          </a:p>
          <a:p>
            <a:r>
              <a:rPr lang="fr-FR" dirty="0" smtClean="0"/>
              <a:t>Thrombolyse efficace sur les petits thrombus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92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Merci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119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1325563"/>
          </a:xfrm>
        </p:spPr>
        <p:txBody>
          <a:bodyPr/>
          <a:lstStyle/>
          <a:p>
            <a:r>
              <a:rPr lang="fr-FR" b="1" dirty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121"/>
            <a:ext cx="10515600" cy="4609842"/>
          </a:xfrm>
        </p:spPr>
        <p:txBody>
          <a:bodyPr/>
          <a:lstStyle/>
          <a:p>
            <a:r>
              <a:rPr lang="fr-FR" dirty="0"/>
              <a:t>Thérapie de </a:t>
            </a:r>
            <a:r>
              <a:rPr lang="fr-FR" dirty="0" err="1"/>
              <a:t>recanalisation</a:t>
            </a:r>
            <a:r>
              <a:rPr lang="fr-FR" dirty="0"/>
              <a:t> de référence pour les occlusions proximale</a:t>
            </a:r>
          </a:p>
          <a:p>
            <a:r>
              <a:rPr lang="fr-FR" dirty="0"/>
              <a:t>Taux de </a:t>
            </a:r>
            <a:r>
              <a:rPr lang="fr-FR" dirty="0" err="1"/>
              <a:t>recanalisation</a:t>
            </a:r>
            <a:r>
              <a:rPr lang="fr-FR" dirty="0"/>
              <a:t> 80 </a:t>
            </a:r>
            <a:r>
              <a:rPr lang="fr-FR" dirty="0" smtClean="0"/>
              <a:t>% (75% - 90%)</a:t>
            </a:r>
            <a:endParaRPr lang="fr-FR" dirty="0"/>
          </a:p>
        </p:txBody>
      </p:sp>
      <p:sp>
        <p:nvSpPr>
          <p:cNvPr id="4" name="AutoShape 2" descr="Cathéter d'aspiration de thrombus - ACE™68 - Penumbra - neurovascul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9" y="2981454"/>
            <a:ext cx="2562225" cy="1781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981454"/>
            <a:ext cx="28575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744" y="2486410"/>
            <a:ext cx="1876425" cy="24288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062" y="2290892"/>
            <a:ext cx="2895600" cy="1581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4748338"/>
            <a:ext cx="2828925" cy="1619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900" y="5096260"/>
            <a:ext cx="2914650" cy="15621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550" y="5166346"/>
            <a:ext cx="3143250" cy="14573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847" y="429113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1325563"/>
          </a:xfrm>
        </p:spPr>
        <p:txBody>
          <a:bodyPr/>
          <a:lstStyle/>
          <a:p>
            <a:r>
              <a:rPr lang="fr-FR" b="1" dirty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7121"/>
            <a:ext cx="10515600" cy="4609842"/>
          </a:xfrm>
        </p:spPr>
        <p:txBody>
          <a:bodyPr/>
          <a:lstStyle/>
          <a:p>
            <a:r>
              <a:rPr lang="fr-FR" dirty="0"/>
              <a:t>Thérapie de </a:t>
            </a:r>
            <a:r>
              <a:rPr lang="fr-FR" dirty="0" err="1"/>
              <a:t>recanalisation</a:t>
            </a:r>
            <a:r>
              <a:rPr lang="fr-FR" dirty="0"/>
              <a:t> de référence pour les occlusions proximale</a:t>
            </a:r>
          </a:p>
          <a:p>
            <a:r>
              <a:rPr lang="fr-FR" dirty="0"/>
              <a:t>Taux de </a:t>
            </a:r>
            <a:r>
              <a:rPr lang="fr-FR" dirty="0" err="1"/>
              <a:t>recanalisation</a:t>
            </a:r>
            <a:r>
              <a:rPr lang="fr-FR" dirty="0"/>
              <a:t> 80 %</a:t>
            </a:r>
          </a:p>
          <a:p>
            <a:r>
              <a:rPr lang="fr-FR" dirty="0"/>
              <a:t>Taux d’évolution clinique favorable &lt;50%</a:t>
            </a:r>
          </a:p>
          <a:p>
            <a:pPr lvl="1"/>
            <a:r>
              <a:rPr lang="fr-FR" dirty="0"/>
              <a:t>Mauvaise </a:t>
            </a:r>
            <a:r>
              <a:rPr lang="fr-FR" dirty="0" smtClean="0"/>
              <a:t>sélection </a:t>
            </a:r>
            <a:r>
              <a:rPr lang="fr-FR" dirty="0"/>
              <a:t>des patients 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Délai de prise en charge</a:t>
            </a:r>
            <a:endParaRPr lang="fr-FR" dirty="0"/>
          </a:p>
          <a:p>
            <a:pPr lvl="1"/>
            <a:r>
              <a:rPr lang="fr-FR" dirty="0"/>
              <a:t>Facteurs liés à la procédure ? Durée, </a:t>
            </a:r>
            <a:r>
              <a:rPr lang="fr-FR" dirty="0" err="1"/>
              <a:t>nbr</a:t>
            </a:r>
            <a:r>
              <a:rPr lang="fr-FR" dirty="0"/>
              <a:t> de passages, TICI 2b 2c ou 3</a:t>
            </a:r>
          </a:p>
        </p:txBody>
      </p:sp>
    </p:spTree>
    <p:extLst>
      <p:ext uri="{BB962C8B-B14F-4D97-AF65-F5344CB8AC3E}">
        <p14:creationId xmlns:p14="http://schemas.microsoft.com/office/powerpoint/2010/main" val="29483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Critères de réussite technique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TICI</a:t>
            </a:r>
          </a:p>
          <a:p>
            <a:r>
              <a:rPr lang="fr-FR" dirty="0" smtClean="0"/>
              <a:t>Nombre de passages</a:t>
            </a:r>
            <a:endParaRPr lang="fr-FR" dirty="0"/>
          </a:p>
          <a:p>
            <a:r>
              <a:rPr lang="fr-FR" dirty="0"/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11158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02-03 à 15.30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4861" b="11417"/>
          <a:stretch/>
        </p:blipFill>
        <p:spPr>
          <a:xfrm>
            <a:off x="1381382" y="1200065"/>
            <a:ext cx="8588375" cy="3571875"/>
          </a:xfrm>
          <a:prstGeom prst="rect">
            <a:avLst/>
          </a:prstGeom>
        </p:spPr>
      </p:pic>
      <p:pic>
        <p:nvPicPr>
          <p:cNvPr id="5" name="Image 4" descr="Capture d’écran 2019-02-03 à 15.1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3" y="5619237"/>
            <a:ext cx="7772400" cy="3048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38200" y="2003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/>
              <a:t>mTICI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5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306" y="-86503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mTICI</a:t>
            </a:r>
            <a:r>
              <a:rPr lang="fr-FR" b="1" dirty="0" smtClean="0"/>
              <a:t> 0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3" y="1395692"/>
            <a:ext cx="4429125" cy="4819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17" y="1395692"/>
            <a:ext cx="61722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282" y="0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mTICI</a:t>
            </a:r>
            <a:r>
              <a:rPr lang="fr-FR" b="1" dirty="0" smtClean="0"/>
              <a:t> 1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1013010"/>
            <a:ext cx="4067070" cy="54505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83" y="1132634"/>
            <a:ext cx="6477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579</Words>
  <Application>Microsoft Office PowerPoint</Application>
  <PresentationFormat>Grand écran</PresentationFormat>
  <Paragraphs>110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Thème Office</vt:lpstr>
      <vt:lpstr>TICI 2b, 2c ou 3 Quand faut-il s’arrêter</vt:lpstr>
      <vt:lpstr>Généralités</vt:lpstr>
      <vt:lpstr>Généralités</vt:lpstr>
      <vt:lpstr>Généralités</vt:lpstr>
      <vt:lpstr>Généralités</vt:lpstr>
      <vt:lpstr>Critères de réussite technique</vt:lpstr>
      <vt:lpstr>Présentation PowerPoint</vt:lpstr>
      <vt:lpstr>mTICI 0 </vt:lpstr>
      <vt:lpstr>mTICI 1 </vt:lpstr>
      <vt:lpstr>mTICI 2a </vt:lpstr>
      <vt:lpstr>mTICI 2b </vt:lpstr>
      <vt:lpstr>mTICI 2c </vt:lpstr>
      <vt:lpstr>mTICI 3 </vt:lpstr>
      <vt:lpstr>TICI 2b 2c ou 3</vt:lpstr>
      <vt:lpstr>Présentation PowerPoint</vt:lpstr>
      <vt:lpstr>Présentation PowerPoint</vt:lpstr>
      <vt:lpstr>Nombre de passages</vt:lpstr>
      <vt:lpstr>Présentation PowerPoint</vt:lpstr>
      <vt:lpstr>Présentation PowerPoint</vt:lpstr>
      <vt:lpstr>Présentation PowerPoint</vt:lpstr>
      <vt:lpstr>First Pass effect</vt:lpstr>
      <vt:lpstr>Présentation PowerPoint</vt:lpstr>
      <vt:lpstr>Quand faut-il arrêter ?</vt:lpstr>
      <vt:lpstr>Ca veut pas se déboucher</vt:lpstr>
      <vt:lpstr>Ca veut pas se déboucher</vt:lpstr>
      <vt:lpstr>Ca veut pas se déboucher</vt:lpstr>
      <vt:lpstr>Ca veut pas se déboucher</vt:lpstr>
      <vt:lpstr>Ca veut pas se déboucher</vt:lpstr>
      <vt:lpstr>Ca veut pas se déboucher</vt:lpstr>
      <vt:lpstr>C’est pas mal mais ça pourrait être mieux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</vt:lpstr>
      <vt:lpstr>Echec de recanalisation</vt:lpstr>
      <vt:lpstr>Recanalisation partielle</vt:lpstr>
      <vt:lpstr>Merci</vt:lpstr>
    </vt:vector>
  </TitlesOfParts>
  <Company>CHU de Clermont-Fd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Zerroug Abderrahim</dc:creator>
  <cp:lastModifiedBy>Zerroug Abderrahim</cp:lastModifiedBy>
  <cp:revision>46</cp:revision>
  <dcterms:created xsi:type="dcterms:W3CDTF">2021-09-16T16:03:58Z</dcterms:created>
  <dcterms:modified xsi:type="dcterms:W3CDTF">2021-09-23T17:59:13Z</dcterms:modified>
</cp:coreProperties>
</file>