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2" r:id="rId6"/>
    <p:sldId id="263" r:id="rId7"/>
    <p:sldId id="270" r:id="rId8"/>
    <p:sldId id="264" r:id="rId9"/>
    <p:sldId id="266" r:id="rId10"/>
    <p:sldId id="271" r:id="rId11"/>
    <p:sldId id="267" r:id="rId12"/>
    <p:sldId id="265" r:id="rId13"/>
    <p:sldId id="269" r:id="rId14"/>
    <p:sldId id="272" r:id="rId15"/>
    <p:sldId id="273" r:id="rId16"/>
    <p:sldId id="268" r:id="rId17"/>
    <p:sldId id="275" r:id="rId18"/>
    <p:sldId id="276" r:id="rId1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2" d="100"/>
          <a:sy n="82" d="100"/>
        </p:scale>
        <p:origin x="67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Ecole%20de%20la%20thrombectomie%20mai%202022\registre%20TM%20change%2011%2005%202022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Ecole%20de%20la%20thrombectomie%20mai%202022\registre%20TM%20change%2011%2005%202022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Ecole%20de%20la%20thrombectomie%20mai%202022\registre%20TM%20change%2011%2005%202022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Ecole%20de%20la%20thrombectomie%20mai%202022\registre%20TM%20change%2011%2005%202022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Bordeaux%20cerenovus%2017%2018%2005%202022\registre%20TM%20change%2014%2003%202022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Ecole%20de%20la%20thrombectomie%20mai%202022\registre%20TM%20change%2011%2005%202022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D:\Ecole%20de%20la%20thrombectomie%20mai%202022\registre%20TM%20change%2011%2005%202022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D:\Ecole%20de%20la%20thrombectomie%20mai%202022\registre%20TM%20change%2011%2005%202022.xlsx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D:\Ecole%20de%20la%20thrombectomie%20mai%202022\registre%20TM%20change%2011%2005%202022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801825591450544"/>
          <c:y val="1.9086824847405596E-2"/>
          <c:w val="0.86722760309561564"/>
          <c:h val="0.7869701610974774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'geste 11 05 2022'!$C$104</c:f>
              <c:strCache>
                <c:ptCount val="1"/>
                <c:pt idx="0">
                  <c:v>Fait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'geste 11 05 2022'!$B$105:$B$115</c:f>
              <c:strCache>
                <c:ptCount val="11"/>
                <c:pt idx="0">
                  <c:v>juin</c:v>
                </c:pt>
                <c:pt idx="1">
                  <c:v>juillet</c:v>
                </c:pt>
                <c:pt idx="2">
                  <c:v>aout</c:v>
                </c:pt>
                <c:pt idx="3">
                  <c:v>sep</c:v>
                </c:pt>
                <c:pt idx="4">
                  <c:v>oct</c:v>
                </c:pt>
                <c:pt idx="5">
                  <c:v>nov</c:v>
                </c:pt>
                <c:pt idx="6">
                  <c:v>dec</c:v>
                </c:pt>
                <c:pt idx="7">
                  <c:v>jan</c:v>
                </c:pt>
                <c:pt idx="8">
                  <c:v>fev</c:v>
                </c:pt>
                <c:pt idx="9">
                  <c:v>mars</c:v>
                </c:pt>
                <c:pt idx="10">
                  <c:v>avril</c:v>
                </c:pt>
              </c:strCache>
            </c:strRef>
          </c:cat>
          <c:val>
            <c:numRef>
              <c:f>'geste 11 05 2022'!$C$105:$C$115</c:f>
              <c:numCache>
                <c:formatCode>General</c:formatCode>
                <c:ptCount val="11"/>
                <c:pt idx="0">
                  <c:v>6</c:v>
                </c:pt>
                <c:pt idx="1">
                  <c:v>4</c:v>
                </c:pt>
                <c:pt idx="2">
                  <c:v>3</c:v>
                </c:pt>
                <c:pt idx="3">
                  <c:v>4</c:v>
                </c:pt>
                <c:pt idx="4">
                  <c:v>7</c:v>
                </c:pt>
                <c:pt idx="5">
                  <c:v>6</c:v>
                </c:pt>
                <c:pt idx="6">
                  <c:v>4</c:v>
                </c:pt>
                <c:pt idx="7">
                  <c:v>5</c:v>
                </c:pt>
                <c:pt idx="8">
                  <c:v>4</c:v>
                </c:pt>
                <c:pt idx="9">
                  <c:v>7</c:v>
                </c:pt>
                <c:pt idx="10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497-43B9-8969-9A9974D42347}"/>
            </c:ext>
          </c:extLst>
        </c:ser>
        <c:ser>
          <c:idx val="1"/>
          <c:order val="1"/>
          <c:tx>
            <c:strRef>
              <c:f>'geste 11 05 2022'!$D$104</c:f>
              <c:strCache>
                <c:ptCount val="1"/>
                <c:pt idx="0">
                  <c:v>Mutation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'geste 11 05 2022'!$B$105:$B$115</c:f>
              <c:strCache>
                <c:ptCount val="11"/>
                <c:pt idx="0">
                  <c:v>juin</c:v>
                </c:pt>
                <c:pt idx="1">
                  <c:v>juillet</c:v>
                </c:pt>
                <c:pt idx="2">
                  <c:v>aout</c:v>
                </c:pt>
                <c:pt idx="3">
                  <c:v>sep</c:v>
                </c:pt>
                <c:pt idx="4">
                  <c:v>oct</c:v>
                </c:pt>
                <c:pt idx="5">
                  <c:v>nov</c:v>
                </c:pt>
                <c:pt idx="6">
                  <c:v>dec</c:v>
                </c:pt>
                <c:pt idx="7">
                  <c:v>jan</c:v>
                </c:pt>
                <c:pt idx="8">
                  <c:v>fev</c:v>
                </c:pt>
                <c:pt idx="9">
                  <c:v>mars</c:v>
                </c:pt>
                <c:pt idx="10">
                  <c:v>avril</c:v>
                </c:pt>
              </c:strCache>
            </c:strRef>
          </c:cat>
          <c:val>
            <c:numRef>
              <c:f>'geste 11 05 2022'!$D$105:$D$115</c:f>
              <c:numCache>
                <c:formatCode>General</c:formatCode>
                <c:ptCount val="11"/>
                <c:pt idx="0">
                  <c:v>6</c:v>
                </c:pt>
                <c:pt idx="1">
                  <c:v>4</c:v>
                </c:pt>
                <c:pt idx="2">
                  <c:v>5</c:v>
                </c:pt>
                <c:pt idx="3">
                  <c:v>1</c:v>
                </c:pt>
                <c:pt idx="4">
                  <c:v>3</c:v>
                </c:pt>
                <c:pt idx="5">
                  <c:v>1</c:v>
                </c:pt>
                <c:pt idx="6">
                  <c:v>3</c:v>
                </c:pt>
                <c:pt idx="7">
                  <c:v>1</c:v>
                </c:pt>
                <c:pt idx="8">
                  <c:v>0</c:v>
                </c:pt>
                <c:pt idx="9">
                  <c:v>4</c:v>
                </c:pt>
                <c:pt idx="1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497-43B9-8969-9A9974D42347}"/>
            </c:ext>
          </c:extLst>
        </c:ser>
        <c:ser>
          <c:idx val="2"/>
          <c:order val="2"/>
          <c:tx>
            <c:strRef>
              <c:f>'geste 11 05 2022'!$E$104</c:f>
              <c:strCache>
                <c:ptCount val="1"/>
                <c:pt idx="0">
                  <c:v>Refus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'geste 11 05 2022'!$B$105:$B$115</c:f>
              <c:strCache>
                <c:ptCount val="11"/>
                <c:pt idx="0">
                  <c:v>juin</c:v>
                </c:pt>
                <c:pt idx="1">
                  <c:v>juillet</c:v>
                </c:pt>
                <c:pt idx="2">
                  <c:v>aout</c:v>
                </c:pt>
                <c:pt idx="3">
                  <c:v>sep</c:v>
                </c:pt>
                <c:pt idx="4">
                  <c:v>oct</c:v>
                </c:pt>
                <c:pt idx="5">
                  <c:v>nov</c:v>
                </c:pt>
                <c:pt idx="6">
                  <c:v>dec</c:v>
                </c:pt>
                <c:pt idx="7">
                  <c:v>jan</c:v>
                </c:pt>
                <c:pt idx="8">
                  <c:v>fev</c:v>
                </c:pt>
                <c:pt idx="9">
                  <c:v>mars</c:v>
                </c:pt>
                <c:pt idx="10">
                  <c:v>avril</c:v>
                </c:pt>
              </c:strCache>
            </c:strRef>
          </c:cat>
          <c:val>
            <c:numRef>
              <c:f>'geste 11 05 2022'!$E$105:$E$115</c:f>
              <c:numCache>
                <c:formatCode>General</c:formatCode>
                <c:ptCount val="11"/>
                <c:pt idx="0">
                  <c:v>3</c:v>
                </c:pt>
                <c:pt idx="1">
                  <c:v>4</c:v>
                </c:pt>
                <c:pt idx="2">
                  <c:v>4</c:v>
                </c:pt>
                <c:pt idx="3">
                  <c:v>1</c:v>
                </c:pt>
                <c:pt idx="4">
                  <c:v>4</c:v>
                </c:pt>
                <c:pt idx="5">
                  <c:v>4</c:v>
                </c:pt>
                <c:pt idx="6">
                  <c:v>2</c:v>
                </c:pt>
                <c:pt idx="7">
                  <c:v>1</c:v>
                </c:pt>
                <c:pt idx="8">
                  <c:v>2</c:v>
                </c:pt>
                <c:pt idx="9">
                  <c:v>1</c:v>
                </c:pt>
                <c:pt idx="1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497-43B9-8969-9A9974D423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88333248"/>
        <c:axId val="288332000"/>
      </c:barChart>
      <c:catAx>
        <c:axId val="2883332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8332000"/>
        <c:crosses val="autoZero"/>
        <c:auto val="1"/>
        <c:lblAlgn val="ctr"/>
        <c:lblOffset val="100"/>
        <c:noMultiLvlLbl val="0"/>
      </c:catAx>
      <c:valAx>
        <c:axId val="2883320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83332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3055555555555558E-2"/>
          <c:y val="0.23725393700787406"/>
          <c:w val="0.81388888888888888"/>
          <c:h val="0.65757545931758532"/>
        </c:manualLayout>
      </c:layout>
      <c:pie3DChart>
        <c:varyColors val="1"/>
        <c:ser>
          <c:idx val="0"/>
          <c:order val="0"/>
          <c:explosion val="1"/>
          <c:dPt>
            <c:idx val="0"/>
            <c:bubble3D val="0"/>
            <c:explosion val="3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2F42-4BB6-86A8-844B3463F99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2F42-4BB6-86A8-844B3463F99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2F42-4BB6-86A8-844B3463F99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2F42-4BB6-86A8-844B3463F99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9-2F42-4BB6-86A8-844B3463F99A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B-2F42-4BB6-86A8-844B3463F99A}"/>
              </c:ext>
            </c:extLst>
          </c:dPt>
          <c:dLbls>
            <c:dLbl>
              <c:idx val="1"/>
              <c:layout>
                <c:manualLayout>
                  <c:x val="-1.1836821756105002E-2"/>
                  <c:y val="4.018264840182648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F42-4BB6-86A8-844B3463F99A}"/>
                </c:ext>
              </c:extLst>
            </c:dLbl>
            <c:dLbl>
              <c:idx val="2"/>
              <c:layout>
                <c:manualLayout>
                  <c:x val="-1.5218770829277887E-2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F42-4BB6-86A8-844B3463F99A}"/>
                </c:ext>
              </c:extLst>
            </c:dLbl>
            <c:dLbl>
              <c:idx val="3"/>
              <c:layout>
                <c:manualLayout>
                  <c:x val="-5.3256571899616141E-2"/>
                  <c:y val="-7.256720447327136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F42-4BB6-86A8-844B3463F99A}"/>
                </c:ext>
              </c:extLst>
            </c:dLbl>
            <c:dLbl>
              <c:idx val="4"/>
              <c:layout>
                <c:manualLayout>
                  <c:x val="-1.3527796292691449E-2"/>
                  <c:y val="-1.461187214611872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F42-4BB6-86A8-844B3463F99A}"/>
                </c:ext>
              </c:extLst>
            </c:dLbl>
            <c:dLbl>
              <c:idx val="5"/>
              <c:layout>
                <c:manualLayout>
                  <c:x val="2.3673643512210036E-2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F42-4BB6-86A8-844B3463F99A}"/>
                </c:ext>
              </c:extLst>
            </c:dLbl>
            <c:dLbl>
              <c:idx val="6"/>
              <c:layout>
                <c:manualLayout>
                  <c:x val="0.19166196196302066"/>
                  <c:y val="-1.479133158089054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316356789989517"/>
                      <c:h val="0.2038986223097537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C-2F42-4BB6-86A8-844B3463F99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'Mutations neurologues'!$I$49:$I$55</c:f>
              <c:strCache>
                <c:ptCount val="7"/>
                <c:pt idx="0">
                  <c:v>SRI occupée</c:v>
                </c:pt>
                <c:pt idx="1">
                  <c:v>NRIste non dispo</c:v>
                </c:pt>
                <c:pt idx="2">
                  <c:v>SRI non fonctionnelle</c:v>
                </c:pt>
                <c:pt idx="3">
                  <c:v>Pas d'image</c:v>
                </c:pt>
                <c:pt idx="4">
                  <c:v>Pas d'anesthésiste ou IAD</c:v>
                </c:pt>
                <c:pt idx="5">
                  <c:v>Indication non retenue</c:v>
                </c:pt>
                <c:pt idx="6">
                  <c:v>Pas de place en réa</c:v>
                </c:pt>
              </c:strCache>
            </c:strRef>
          </c:cat>
          <c:val>
            <c:numRef>
              <c:f>'Mutations neurologues'!$J$49:$J$55</c:f>
              <c:numCache>
                <c:formatCode>General</c:formatCode>
                <c:ptCount val="7"/>
                <c:pt idx="0">
                  <c:v>17</c:v>
                </c:pt>
                <c:pt idx="1">
                  <c:v>3</c:v>
                </c:pt>
                <c:pt idx="2">
                  <c:v>2</c:v>
                </c:pt>
                <c:pt idx="3">
                  <c:v>1</c:v>
                </c:pt>
                <c:pt idx="4">
                  <c:v>5</c:v>
                </c:pt>
                <c:pt idx="5">
                  <c:v>1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2F42-4BB6-86A8-844B3463F99A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583333333333334E-2"/>
          <c:y val="0.22799467774861479"/>
          <c:w val="0.81388888888888888"/>
          <c:h val="0.65757545931758532"/>
        </c:manualLayout>
      </c:layout>
      <c:pie3DChart>
        <c:varyColors val="1"/>
        <c:ser>
          <c:idx val="0"/>
          <c:order val="0"/>
          <c:explosion val="7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A35D-49B1-9897-09B785A29F5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A35D-49B1-9897-09B785A29F5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A35D-49B1-9897-09B785A29F5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A35D-49B1-9897-09B785A29F5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9-A35D-49B1-9897-09B785A29F5D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B-A35D-49B1-9897-09B785A29F5D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D-A35D-49B1-9897-09B785A29F5D}"/>
              </c:ext>
            </c:extLst>
          </c:dPt>
          <c:dLbls>
            <c:dLbl>
              <c:idx val="0"/>
              <c:layout>
                <c:manualLayout>
                  <c:x val="3.4951024861697481E-2"/>
                  <c:y val="-6.4762471877766624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35D-49B1-9897-09B785A29F5D}"/>
                </c:ext>
              </c:extLst>
            </c:dLbl>
            <c:dLbl>
              <c:idx val="1"/>
              <c:layout>
                <c:manualLayout>
                  <c:x val="5.6858560078605095E-3"/>
                  <c:y val="-3.932082216264522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35D-49B1-9897-09B785A29F5D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942685145740859"/>
                      <c:h val="0.3182132169731768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A35D-49B1-9897-09B785A29F5D}"/>
                </c:ext>
              </c:extLst>
            </c:dLbl>
            <c:dLbl>
              <c:idx val="3"/>
              <c:layout>
                <c:manualLayout>
                  <c:x val="-2.2589336494111434E-2"/>
                  <c:y val="0.1954823024641090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408103099048751"/>
                      <c:h val="0.3182132169731768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A35D-49B1-9897-09B785A29F5D}"/>
                </c:ext>
              </c:extLst>
            </c:dLbl>
            <c:dLbl>
              <c:idx val="4"/>
              <c:layout>
                <c:manualLayout>
                  <c:x val="-5.6858560078605132E-2"/>
                  <c:y val="3.574620196604110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35D-49B1-9897-09B785A29F5D}"/>
                </c:ext>
              </c:extLst>
            </c:dLbl>
            <c:dLbl>
              <c:idx val="5"/>
              <c:layout>
                <c:manualLayout>
                  <c:x val="4.6433493064461186E-2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979265119092027"/>
                      <c:h val="0.3182132169731768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A35D-49B1-9897-09B785A29F5D}"/>
                </c:ext>
              </c:extLst>
            </c:dLbl>
            <c:dLbl>
              <c:idx val="6"/>
              <c:layout>
                <c:manualLayout>
                  <c:x val="0.13800206598345005"/>
                  <c:y val="-1.072374781709687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A35D-49B1-9897-09B785A29F5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'Mutations neurologues'!$E$49:$E$55</c:f>
              <c:strCache>
                <c:ptCount val="7"/>
                <c:pt idx="0">
                  <c:v>SAMU 74/73</c:v>
                </c:pt>
                <c:pt idx="1">
                  <c:v>Urgences</c:v>
                </c:pt>
                <c:pt idx="2">
                  <c:v>Annemasse</c:v>
                </c:pt>
                <c:pt idx="3">
                  <c:v>Sallanches</c:v>
                </c:pt>
                <c:pt idx="4">
                  <c:v>Thonon</c:v>
                </c:pt>
                <c:pt idx="5">
                  <c:v>Chambery</c:v>
                </c:pt>
                <c:pt idx="6">
                  <c:v>St Julien</c:v>
                </c:pt>
              </c:strCache>
            </c:strRef>
          </c:cat>
          <c:val>
            <c:numRef>
              <c:f>'Mutations neurologues'!$F$49:$F$55</c:f>
              <c:numCache>
                <c:formatCode>General</c:formatCode>
                <c:ptCount val="7"/>
                <c:pt idx="0">
                  <c:v>6</c:v>
                </c:pt>
                <c:pt idx="1">
                  <c:v>5</c:v>
                </c:pt>
                <c:pt idx="2">
                  <c:v>13</c:v>
                </c:pt>
                <c:pt idx="3">
                  <c:v>2</c:v>
                </c:pt>
                <c:pt idx="4">
                  <c:v>2</c:v>
                </c:pt>
                <c:pt idx="5">
                  <c:v>1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A35D-49B1-9897-09B785A29F5D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explosion val="5"/>
          <c:dPt>
            <c:idx val="0"/>
            <c:bubble3D val="0"/>
            <c:explosion val="3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5D81-4761-8075-252726C4A342}"/>
              </c:ext>
            </c:extLst>
          </c:dPt>
          <c:dPt>
            <c:idx val="1"/>
            <c:bubble3D val="0"/>
            <c:explosion val="3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5D81-4761-8075-252726C4A34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5D81-4761-8075-252726C4A34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5D81-4761-8075-252726C4A34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9-5D81-4761-8075-252726C4A342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B-5D81-4761-8075-252726C4A342}"/>
              </c:ext>
            </c:extLst>
          </c:dPt>
          <c:dLbls>
            <c:dLbl>
              <c:idx val="0"/>
              <c:layout>
                <c:manualLayout>
                  <c:x val="-2.2056857654807419E-2"/>
                  <c:y val="-6.280014472054347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D81-4761-8075-252726C4A342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5D81-4761-8075-252726C4A342}"/>
                </c:ext>
              </c:extLst>
            </c:dLbl>
            <c:dLbl>
              <c:idx val="2"/>
              <c:layout>
                <c:manualLayout>
                  <c:x val="3.1307523848550373E-2"/>
                  <c:y val="0.2838673978230977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647586455690336"/>
                      <c:h val="0.2936072408784921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5D81-4761-8075-252726C4A342}"/>
                </c:ext>
              </c:extLst>
            </c:dLbl>
            <c:dLbl>
              <c:idx val="3"/>
              <c:layout>
                <c:manualLayout>
                  <c:x val="-6.3128478720715892E-2"/>
                  <c:y val="2.631821321667049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D81-4761-8075-252726C4A342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9-5D81-4761-8075-252726C4A342}"/>
                </c:ext>
              </c:extLst>
            </c:dLbl>
            <c:dLbl>
              <c:idx val="5"/>
              <c:layout>
                <c:manualLayout>
                  <c:x val="0.16218647418226412"/>
                  <c:y val="5.8484918259267783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439877059011417"/>
                      <c:h val="0.2229592447616854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5D81-4761-8075-252726C4A34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'geste 11 05 2022'!$H$89:$H$94</c:f>
              <c:strCache>
                <c:ptCount val="6"/>
                <c:pt idx="0">
                  <c:v> SAMU 74 </c:v>
                </c:pt>
                <c:pt idx="1">
                  <c:v> Urgences </c:v>
                </c:pt>
                <c:pt idx="2">
                  <c:v> Annemasse </c:v>
                </c:pt>
                <c:pt idx="3">
                  <c:v> Sallanches </c:v>
                </c:pt>
                <c:pt idx="4">
                  <c:v> St Julien </c:v>
                </c:pt>
                <c:pt idx="5">
                  <c:v> Annecy intra </c:v>
                </c:pt>
              </c:strCache>
            </c:strRef>
          </c:cat>
          <c:val>
            <c:numRef>
              <c:f>'geste 11 05 2022'!$I$89:$I$94</c:f>
              <c:numCache>
                <c:formatCode>General</c:formatCode>
                <c:ptCount val="6"/>
                <c:pt idx="0">
                  <c:v>21</c:v>
                </c:pt>
                <c:pt idx="1">
                  <c:v>11</c:v>
                </c:pt>
                <c:pt idx="2">
                  <c:v>18</c:v>
                </c:pt>
                <c:pt idx="3">
                  <c:v>3</c:v>
                </c:pt>
                <c:pt idx="4">
                  <c:v>2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5D81-4761-8075-252726C4A342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explosion val="2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CC90-4870-BB5B-C05EA4931FBC}"/>
              </c:ext>
            </c:extLst>
          </c:dPt>
          <c:dPt>
            <c:idx val="1"/>
            <c:bubble3D val="0"/>
            <c:explosion val="5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CC90-4870-BB5B-C05EA4931FBC}"/>
              </c:ext>
            </c:extLst>
          </c:dPt>
          <c:dPt>
            <c:idx val="2"/>
            <c:bubble3D val="0"/>
            <c:explosion val="6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CC90-4870-BB5B-C05EA4931FBC}"/>
              </c:ext>
            </c:extLst>
          </c:dPt>
          <c:dPt>
            <c:idx val="3"/>
            <c:bubble3D val="0"/>
            <c:explosion val="5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CC90-4870-BB5B-C05EA4931FBC}"/>
              </c:ext>
            </c:extLst>
          </c:dPt>
          <c:dPt>
            <c:idx val="4"/>
            <c:bubble3D val="0"/>
            <c:explosion val="4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9-CC90-4870-BB5B-C05EA4931FBC}"/>
              </c:ext>
            </c:extLst>
          </c:dPt>
          <c:dLbls>
            <c:dLbl>
              <c:idx val="1"/>
              <c:layout>
                <c:manualLayout>
                  <c:x val="1.3829023184069587E-2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C90-4870-BB5B-C05EA4931FBC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CC90-4870-BB5B-C05EA4931FBC}"/>
                </c:ext>
              </c:extLst>
            </c:dLbl>
            <c:dLbl>
              <c:idx val="3"/>
              <c:layout>
                <c:manualLayout>
                  <c:x val="-2.9283004482374874E-2"/>
                  <c:y val="-1.170073392162537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C90-4870-BB5B-C05EA4931FBC}"/>
                </c:ext>
              </c:extLst>
            </c:dLbl>
            <c:dLbl>
              <c:idx val="4"/>
              <c:layout>
                <c:manualLayout>
                  <c:x val="4.4041396242430079E-2"/>
                  <c:y val="1.5873290584722533E-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400" b="1" i="0" u="none" strike="noStrike" kern="1200" spc="0" baseline="0">
                        <a:solidFill>
                          <a:schemeClr val="accent5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AA77FAEC-B9B5-4092-B6CE-D41193CA422C}" type="CATEGORYNAME">
                      <a:rPr lang="en-US" sz="2400">
                        <a:solidFill>
                          <a:schemeClr val="accent6"/>
                        </a:solidFill>
                      </a:rPr>
                      <a:pPr>
                        <a:defRPr sz="2400" b="1" i="0" u="none" strike="noStrike" kern="1200" spc="0" baseline="0">
                          <a:solidFill>
                            <a:schemeClr val="accent5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[NOM DE CATÉGORIE]</a:t>
                    </a:fld>
                    <a:r>
                      <a:rPr lang="en-US" sz="2400" baseline="0">
                        <a:solidFill>
                          <a:schemeClr val="accent6"/>
                        </a:solidFill>
                      </a:rPr>
                      <a:t>
</a:t>
                    </a:r>
                    <a:fld id="{3080343A-DE5F-45C2-9FA0-B3242854368C}" type="PERCENTAGE">
                      <a:rPr lang="en-US" sz="2400" baseline="0">
                        <a:solidFill>
                          <a:schemeClr val="accent6"/>
                        </a:solidFill>
                      </a:rPr>
                      <a:pPr>
                        <a:defRPr sz="2400" b="1" i="0" u="none" strike="noStrike" kern="1200" spc="0" baseline="0">
                          <a:solidFill>
                            <a:schemeClr val="accent5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[POURCENTAGE]</a:t>
                    </a:fld>
                    <a:endParaRPr lang="en-US" sz="2400" baseline="0">
                      <a:solidFill>
                        <a:schemeClr val="accent6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60056700914716"/>
                      <c:h val="0.1957431440148442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CC90-4870-BB5B-C05EA4931FB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'geste 11 05 2022'!$K$81:$K$85</c:f>
              <c:strCache>
                <c:ptCount val="5"/>
                <c:pt idx="0">
                  <c:v>Tandem</c:v>
                </c:pt>
                <c:pt idx="1">
                  <c:v>TC</c:v>
                </c:pt>
                <c:pt idx="2">
                  <c:v>M1</c:v>
                </c:pt>
                <c:pt idx="3">
                  <c:v>M2</c:v>
                </c:pt>
                <c:pt idx="4">
                  <c:v>Vertebrale + TB</c:v>
                </c:pt>
              </c:strCache>
            </c:strRef>
          </c:cat>
          <c:val>
            <c:numRef>
              <c:f>'geste 11 05 2022'!$L$81:$L$85</c:f>
              <c:numCache>
                <c:formatCode>General</c:formatCode>
                <c:ptCount val="5"/>
                <c:pt idx="0">
                  <c:v>7</c:v>
                </c:pt>
                <c:pt idx="1">
                  <c:v>5</c:v>
                </c:pt>
                <c:pt idx="2">
                  <c:v>32</c:v>
                </c:pt>
                <c:pt idx="3">
                  <c:v>8</c:v>
                </c:pt>
                <c:pt idx="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C90-4870-BB5B-C05EA4931FBC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4719816272965875E-2"/>
          <c:y val="0.10648148148148148"/>
          <c:w val="0.87083573928258973"/>
          <c:h val="0.664590259550889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'geste 11 05 2022'!$M$71</c:f>
              <c:strCache>
                <c:ptCount val="1"/>
                <c:pt idx="0">
                  <c:v>Entrée CHANGE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'geste 11 05 2022'!$N$71</c:f>
              <c:numCache>
                <c:formatCode>h:mm</c:formatCode>
                <c:ptCount val="1"/>
                <c:pt idx="0">
                  <c:v>0.10972222222222222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A3-4B49-B242-D8F6BC86647E}"/>
            </c:ext>
          </c:extLst>
        </c:ser>
        <c:ser>
          <c:idx val="1"/>
          <c:order val="1"/>
          <c:tx>
            <c:strRef>
              <c:f>'geste 11 05 2022'!$M$72</c:f>
              <c:strCache>
                <c:ptCount val="1"/>
                <c:pt idx="0">
                  <c:v>Imagerie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'geste 11 05 2022'!$N$72</c:f>
              <c:numCache>
                <c:formatCode>h:mm</c:formatCode>
                <c:ptCount val="1"/>
                <c:pt idx="0">
                  <c:v>9.5833333333333326E-2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DA3-4B49-B242-D8F6BC86647E}"/>
            </c:ext>
          </c:extLst>
        </c:ser>
        <c:ser>
          <c:idx val="2"/>
          <c:order val="2"/>
          <c:tx>
            <c:strRef>
              <c:f>'geste 11 05 2022'!$M$73</c:f>
              <c:strCache>
                <c:ptCount val="1"/>
                <c:pt idx="0">
                  <c:v>Appel NRI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'geste 11 05 2022'!$N$73</c:f>
              <c:numCache>
                <c:formatCode>h:mm</c:formatCode>
                <c:ptCount val="1"/>
                <c:pt idx="0">
                  <c:v>0.11944444444444445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DA3-4B49-B242-D8F6BC86647E}"/>
            </c:ext>
          </c:extLst>
        </c:ser>
        <c:ser>
          <c:idx val="3"/>
          <c:order val="3"/>
          <c:tx>
            <c:strRef>
              <c:f>'geste 11 05 2022'!$M$74</c:f>
              <c:strCache>
                <c:ptCount val="1"/>
                <c:pt idx="0">
                  <c:v>Entrée SRI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'geste 11 05 2022'!$N$74</c:f>
              <c:numCache>
                <c:formatCode>h:mm</c:formatCode>
                <c:ptCount val="1"/>
                <c:pt idx="0">
                  <c:v>0.16666666666666666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DA3-4B49-B242-D8F6BC86647E}"/>
            </c:ext>
          </c:extLst>
        </c:ser>
        <c:ser>
          <c:idx val="4"/>
          <c:order val="4"/>
          <c:tx>
            <c:strRef>
              <c:f>'geste 11 05 2022'!$M$75</c:f>
              <c:strCache>
                <c:ptCount val="1"/>
                <c:pt idx="0">
                  <c:v>Ponction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'geste 11 05 2022'!$N$75</c:f>
              <c:numCache>
                <c:formatCode>h:mm</c:formatCode>
                <c:ptCount val="1"/>
                <c:pt idx="0">
                  <c:v>0.19027777777777777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DA3-4B49-B242-D8F6BC86647E}"/>
            </c:ext>
          </c:extLst>
        </c:ser>
        <c:ser>
          <c:idx val="5"/>
          <c:order val="5"/>
          <c:tx>
            <c:strRef>
              <c:f>'geste 11 05 2022'!$M$76</c:f>
              <c:strCache>
                <c:ptCount val="1"/>
                <c:pt idx="0">
                  <c:v>Contact caillot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'geste 11 05 2022'!$N$76</c:f>
              <c:numCache>
                <c:formatCode>h:mm</c:formatCode>
                <c:ptCount val="1"/>
                <c:pt idx="0">
                  <c:v>0.20694444444444446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DA3-4B49-B242-D8F6BC86647E}"/>
            </c:ext>
          </c:extLst>
        </c:ser>
        <c:ser>
          <c:idx val="6"/>
          <c:order val="6"/>
          <c:tx>
            <c:strRef>
              <c:f>'geste 11 05 2022'!$M$77</c:f>
              <c:strCache>
                <c:ptCount val="1"/>
                <c:pt idx="0">
                  <c:v>Recanalisation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6000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lumMod val="6000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60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'geste 11 05 2022'!$N$77</c:f>
              <c:numCache>
                <c:formatCode>h:mm</c:formatCode>
                <c:ptCount val="1"/>
                <c:pt idx="0">
                  <c:v>0.22430555555555556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DA3-4B49-B242-D8F6BC8664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73833616"/>
        <c:axId val="73834864"/>
      </c:barChart>
      <c:catAx>
        <c:axId val="73833616"/>
        <c:scaling>
          <c:orientation val="minMax"/>
        </c:scaling>
        <c:delete val="1"/>
        <c:axPos val="b"/>
        <c:majorTickMark val="none"/>
        <c:minorTickMark val="none"/>
        <c:tickLblPos val="nextTo"/>
        <c:crossAx val="73834864"/>
        <c:crosses val="autoZero"/>
        <c:auto val="1"/>
        <c:lblAlgn val="ctr"/>
        <c:lblOffset val="100"/>
        <c:noMultiLvlLbl val="0"/>
      </c:catAx>
      <c:valAx>
        <c:axId val="738348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h:mm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833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9101487314085746E-2"/>
          <c:y val="0.83680446194225722"/>
          <c:w val="0.75179702537182858"/>
          <c:h val="0.1493066491688538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explosion val="2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3393-473D-9373-FF4C151D21E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3393-473D-9373-FF4C151D21E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3393-473D-9373-FF4C151D21E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3393-473D-9373-FF4C151D21E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9-3393-473D-9373-FF4C151D21E8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B-3393-473D-9373-FF4C151D21E8}"/>
              </c:ext>
            </c:extLst>
          </c:dPt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3393-473D-9373-FF4C151D21E8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3393-473D-9373-FF4C151D21E8}"/>
                </c:ext>
              </c:extLst>
            </c:dLbl>
            <c:dLbl>
              <c:idx val="3"/>
              <c:layout>
                <c:manualLayout>
                  <c:x val="-2.0232675771370785E-2"/>
                  <c:y val="6.6079982794923116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393-473D-9373-FF4C151D21E8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9-3393-473D-9373-FF4C151D21E8}"/>
                </c:ext>
              </c:extLst>
            </c:dLbl>
            <c:dLbl>
              <c:idx val="5"/>
              <c:layout>
                <c:manualLayout>
                  <c:x val="0.12266064664906265"/>
                  <c:y val="0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400" b="1" i="0" u="none" strike="noStrike" kern="1200" spc="0" baseline="0">
                        <a:solidFill>
                          <a:schemeClr val="accent6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DD6BEFF-E099-4A07-874B-92D0869ED12D}" type="CATEGORYNAME">
                      <a:rPr lang="en-US" sz="2400"/>
                      <a:pPr>
                        <a:defRPr sz="2400" b="1" i="0" u="none" strike="noStrike" kern="1200" spc="0" baseline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[NOM DE CATÉGORIE]</a:t>
                    </a:fld>
                    <a:r>
                      <a:rPr lang="en-US" sz="2400" baseline="0" dirty="0"/>
                      <a:t>
</a:t>
                    </a:r>
                    <a:fld id="{C12DD89B-906E-44AD-BFAE-2BEEF355AB50}" type="PERCENTAGE">
                      <a:rPr lang="en-US" sz="2400" baseline="0">
                        <a:solidFill>
                          <a:schemeClr val="tx1"/>
                        </a:solidFill>
                      </a:rPr>
                      <a:pPr>
                        <a:defRPr sz="2400" b="1" i="0" u="none" strike="noStrike" kern="1200" spc="0" baseline="0">
                          <a:solidFill>
                            <a:schemeClr val="accent6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[POURCENTAGE]</a:t>
                    </a:fld>
                    <a:endParaRPr lang="en-US" sz="2400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11532625189681"/>
                      <c:h val="0.1460793261540547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3393-473D-9373-FF4C151D21E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'geste 11 05 2022'!$P$60:$P$65</c:f>
              <c:strCache>
                <c:ptCount val="6"/>
                <c:pt idx="0">
                  <c:v>TICI 3</c:v>
                </c:pt>
                <c:pt idx="1">
                  <c:v>TICI 2C</c:v>
                </c:pt>
                <c:pt idx="2">
                  <c:v>TICI 2B</c:v>
                </c:pt>
                <c:pt idx="3">
                  <c:v>TICI 2A</c:v>
                </c:pt>
                <c:pt idx="4">
                  <c:v>TICI 1</c:v>
                </c:pt>
                <c:pt idx="5">
                  <c:v>TICI 0</c:v>
                </c:pt>
              </c:strCache>
            </c:strRef>
          </c:cat>
          <c:val>
            <c:numRef>
              <c:f>'geste 11 05 2022'!$Q$60:$Q$65</c:f>
              <c:numCache>
                <c:formatCode>General</c:formatCode>
                <c:ptCount val="6"/>
                <c:pt idx="0">
                  <c:v>26</c:v>
                </c:pt>
                <c:pt idx="1">
                  <c:v>14</c:v>
                </c:pt>
                <c:pt idx="2">
                  <c:v>8</c:v>
                </c:pt>
                <c:pt idx="3">
                  <c:v>4</c:v>
                </c:pt>
                <c:pt idx="4">
                  <c:v>1</c:v>
                </c:pt>
                <c:pt idx="5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3393-473D-9373-FF4C151D21E8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'Données neurologues'!$W$64:$W$70</c:f>
              <c:strCache>
                <c:ptCount val="7"/>
                <c:pt idx="0">
                  <c:v>mRS 0</c:v>
                </c:pt>
                <c:pt idx="1">
                  <c:v>mRS 1</c:v>
                </c:pt>
                <c:pt idx="2">
                  <c:v>mRS 2</c:v>
                </c:pt>
                <c:pt idx="3">
                  <c:v>mRS 3</c:v>
                </c:pt>
                <c:pt idx="4">
                  <c:v>mRS 4</c:v>
                </c:pt>
                <c:pt idx="5">
                  <c:v>mRS 5</c:v>
                </c:pt>
                <c:pt idx="6">
                  <c:v>mRS 6</c:v>
                </c:pt>
              </c:strCache>
            </c:strRef>
          </c:cat>
          <c:val>
            <c:numRef>
              <c:f>'Données neurologues'!$X$64:$X$70</c:f>
              <c:numCache>
                <c:formatCode>General</c:formatCode>
                <c:ptCount val="7"/>
                <c:pt idx="0">
                  <c:v>2</c:v>
                </c:pt>
                <c:pt idx="1">
                  <c:v>3</c:v>
                </c:pt>
                <c:pt idx="2">
                  <c:v>6</c:v>
                </c:pt>
                <c:pt idx="3">
                  <c:v>4</c:v>
                </c:pt>
                <c:pt idx="4">
                  <c:v>0</c:v>
                </c:pt>
                <c:pt idx="5">
                  <c:v>0</c:v>
                </c:pt>
                <c:pt idx="6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0FB-409C-A659-F2DF6FA8B9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01999520"/>
        <c:axId val="501999848"/>
        <c:axId val="0"/>
      </c:bar3DChart>
      <c:catAx>
        <c:axId val="501999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1999848"/>
        <c:crosses val="autoZero"/>
        <c:auto val="1"/>
        <c:lblAlgn val="ctr"/>
        <c:lblOffset val="100"/>
        <c:noMultiLvlLbl val="0"/>
      </c:catAx>
      <c:valAx>
        <c:axId val="5019998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19995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43744-FAA1-442D-B5BB-19ABF8829238}" type="datetimeFigureOut">
              <a:rPr lang="fr-FR" smtClean="0"/>
              <a:t>12/05/2022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FC1E0-DAA7-46B0-97A5-77121F2FBA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4067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43744-FAA1-442D-B5BB-19ABF8829238}" type="datetimeFigureOut">
              <a:rPr lang="fr-FR" smtClean="0"/>
              <a:t>12/05/2022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FC1E0-DAA7-46B0-97A5-77121F2FBA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1727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43744-FAA1-442D-B5BB-19ABF8829238}" type="datetimeFigureOut">
              <a:rPr lang="fr-FR" smtClean="0"/>
              <a:t>12/05/2022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FC1E0-DAA7-46B0-97A5-77121F2FBA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3615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43744-FAA1-442D-B5BB-19ABF8829238}" type="datetimeFigureOut">
              <a:rPr lang="fr-FR" smtClean="0"/>
              <a:t>12/05/2022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FC1E0-DAA7-46B0-97A5-77121F2FBA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8615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43744-FAA1-442D-B5BB-19ABF8829238}" type="datetimeFigureOut">
              <a:rPr lang="fr-FR" smtClean="0"/>
              <a:t>12/05/2022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FC1E0-DAA7-46B0-97A5-77121F2FBA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8934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43744-FAA1-442D-B5BB-19ABF8829238}" type="datetimeFigureOut">
              <a:rPr lang="fr-FR" smtClean="0"/>
              <a:t>12/05/2022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FC1E0-DAA7-46B0-97A5-77121F2FBA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502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43744-FAA1-442D-B5BB-19ABF8829238}" type="datetimeFigureOut">
              <a:rPr lang="fr-FR" smtClean="0"/>
              <a:t>12/05/2022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FC1E0-DAA7-46B0-97A5-77121F2FBA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4334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43744-FAA1-442D-B5BB-19ABF8829238}" type="datetimeFigureOut">
              <a:rPr lang="fr-FR" smtClean="0"/>
              <a:t>12/05/2022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FC1E0-DAA7-46B0-97A5-77121F2FBA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9072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43744-FAA1-442D-B5BB-19ABF8829238}" type="datetimeFigureOut">
              <a:rPr lang="fr-FR" smtClean="0"/>
              <a:t>12/05/2022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FC1E0-DAA7-46B0-97A5-77121F2FBA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5152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43744-FAA1-442D-B5BB-19ABF8829238}" type="datetimeFigureOut">
              <a:rPr lang="fr-FR" smtClean="0"/>
              <a:t>12/05/2022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FC1E0-DAA7-46B0-97A5-77121F2FBA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3634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43744-FAA1-442D-B5BB-19ABF8829238}" type="datetimeFigureOut">
              <a:rPr lang="fr-FR" smtClean="0"/>
              <a:t>12/05/2022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FC1E0-DAA7-46B0-97A5-77121F2FBA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7747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843744-FAA1-442D-B5BB-19ABF8829238}" type="datetimeFigureOut">
              <a:rPr lang="fr-FR" smtClean="0"/>
              <a:t>12/05/2022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9FC1E0-DAA7-46B0-97A5-77121F2FBA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6323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A0E4E09-FC02-4ADC-951A-3FFA90B6F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C1D583C-117A-44ED-8E93-69EE3DD177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l="25573" t="14032" r="63429" b="68272"/>
          <a:stretch/>
        </p:blipFill>
        <p:spPr>
          <a:xfrm>
            <a:off x="6368908" y="298154"/>
            <a:ext cx="1771121" cy="160303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316306" y="2244643"/>
            <a:ext cx="4972511" cy="1372114"/>
          </a:xfrm>
        </p:spPr>
        <p:txBody>
          <a:bodyPr anchor="b">
            <a:normAutofit/>
          </a:bodyPr>
          <a:lstStyle/>
          <a:p>
            <a:pPr algn="l"/>
            <a:r>
              <a:rPr lang="fr-FR" sz="6600" dirty="0"/>
              <a:t>CHANGE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310533" y="3788605"/>
            <a:ext cx="6724063" cy="1517088"/>
          </a:xfrm>
        </p:spPr>
        <p:txBody>
          <a:bodyPr>
            <a:noAutofit/>
          </a:bodyPr>
          <a:lstStyle/>
          <a:p>
            <a:pPr algn="l"/>
            <a:r>
              <a:rPr lang="fr-FR" sz="3200" dirty="0"/>
              <a:t>Activité juin 2021 – avril 2022</a:t>
            </a:r>
          </a:p>
          <a:p>
            <a:pPr algn="l"/>
            <a:r>
              <a:rPr lang="fr-FR" i="1" dirty="0">
                <a:solidFill>
                  <a:srgbClr val="FFFF00"/>
                </a:solidFill>
              </a:rPr>
              <a:t>BING Fabrice, DUROUS Vincent, METTEY Luce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453FF84-60C1-4EA8-B49B-1B8C2D0C5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"/>
            <a:ext cx="5859484" cy="6857997"/>
          </a:xfrm>
          <a:custGeom>
            <a:avLst/>
            <a:gdLst>
              <a:gd name="connsiteX0" fmla="*/ 3198825 w 5859484"/>
              <a:gd name="connsiteY0" fmla="*/ 0 h 6857997"/>
              <a:gd name="connsiteX1" fmla="*/ 3962351 w 5859484"/>
              <a:gd name="connsiteY1" fmla="*/ 0 h 6857997"/>
              <a:gd name="connsiteX2" fmla="*/ 4129776 w 5859484"/>
              <a:gd name="connsiteY2" fmla="*/ 128761 h 6857997"/>
              <a:gd name="connsiteX3" fmla="*/ 5859484 w 5859484"/>
              <a:gd name="connsiteY3" fmla="*/ 3718209 h 6857997"/>
              <a:gd name="connsiteX4" fmla="*/ 4624700 w 5859484"/>
              <a:gd name="connsiteY4" fmla="*/ 6845880 h 6857997"/>
              <a:gd name="connsiteX5" fmla="*/ 4612896 w 5859484"/>
              <a:gd name="connsiteY5" fmla="*/ 6857997 h 6857997"/>
              <a:gd name="connsiteX6" fmla="*/ 4017658 w 5859484"/>
              <a:gd name="connsiteY6" fmla="*/ 6857997 h 6857997"/>
              <a:gd name="connsiteX7" fmla="*/ 4173230 w 5859484"/>
              <a:gd name="connsiteY7" fmla="*/ 6719623 h 6857997"/>
              <a:gd name="connsiteX8" fmla="*/ 5443583 w 5859484"/>
              <a:gd name="connsiteY8" fmla="*/ 3718209 h 6857997"/>
              <a:gd name="connsiteX9" fmla="*/ 3355352 w 5859484"/>
              <a:gd name="connsiteY9" fmla="*/ 88079 h 6857997"/>
              <a:gd name="connsiteX10" fmla="*/ 0 w 5859484"/>
              <a:gd name="connsiteY10" fmla="*/ 0 h 6857997"/>
              <a:gd name="connsiteX11" fmla="*/ 2941255 w 5859484"/>
              <a:gd name="connsiteY11" fmla="*/ 0 h 6857997"/>
              <a:gd name="connsiteX12" fmla="*/ 3117080 w 5859484"/>
              <a:gd name="connsiteY12" fmla="*/ 88129 h 6857997"/>
              <a:gd name="connsiteX13" fmla="*/ 5324754 w 5859484"/>
              <a:gd name="connsiteY13" fmla="*/ 3718209 h 6857997"/>
              <a:gd name="connsiteX14" fmla="*/ 4089206 w 5859484"/>
              <a:gd name="connsiteY14" fmla="*/ 6637392 h 6857997"/>
              <a:gd name="connsiteX15" fmla="*/ 3841183 w 5859484"/>
              <a:gd name="connsiteY15" fmla="*/ 6857997 h 6857997"/>
              <a:gd name="connsiteX16" fmla="*/ 0 w 5859484"/>
              <a:gd name="connsiteY16" fmla="*/ 6857997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859484" h="6857997">
                <a:moveTo>
                  <a:pt x="3198825" y="0"/>
                </a:moveTo>
                <a:lnTo>
                  <a:pt x="3962351" y="0"/>
                </a:lnTo>
                <a:lnTo>
                  <a:pt x="4129776" y="128761"/>
                </a:lnTo>
                <a:cubicBezTo>
                  <a:pt x="5186152" y="981944"/>
                  <a:pt x="5859484" y="2273123"/>
                  <a:pt x="5859484" y="3718209"/>
                </a:cubicBezTo>
                <a:cubicBezTo>
                  <a:pt x="5859484" y="4922447"/>
                  <a:pt x="5391893" y="6019805"/>
                  <a:pt x="4624700" y="6845880"/>
                </a:cubicBezTo>
                <a:lnTo>
                  <a:pt x="4612896" y="6857997"/>
                </a:lnTo>
                <a:lnTo>
                  <a:pt x="4017658" y="6857997"/>
                </a:lnTo>
                <a:lnTo>
                  <a:pt x="4173230" y="6719623"/>
                </a:lnTo>
                <a:cubicBezTo>
                  <a:pt x="4958119" y="5951494"/>
                  <a:pt x="5443583" y="4890334"/>
                  <a:pt x="5443583" y="3718209"/>
                </a:cubicBezTo>
                <a:cubicBezTo>
                  <a:pt x="5443583" y="2179795"/>
                  <a:pt x="4607295" y="832535"/>
                  <a:pt x="3355352" y="88079"/>
                </a:cubicBezTo>
                <a:close/>
                <a:moveTo>
                  <a:pt x="0" y="0"/>
                </a:moveTo>
                <a:lnTo>
                  <a:pt x="2941255" y="0"/>
                </a:lnTo>
                <a:lnTo>
                  <a:pt x="3117080" y="88129"/>
                </a:lnTo>
                <a:cubicBezTo>
                  <a:pt x="4432070" y="787221"/>
                  <a:pt x="5324754" y="2150692"/>
                  <a:pt x="5324754" y="3718209"/>
                </a:cubicBezTo>
                <a:cubicBezTo>
                  <a:pt x="5324754" y="4858221"/>
                  <a:pt x="4852591" y="5890308"/>
                  <a:pt x="4089206" y="6637392"/>
                </a:cubicBezTo>
                <a:lnTo>
                  <a:pt x="3841183" y="6857997"/>
                </a:lnTo>
                <a:lnTo>
                  <a:pt x="0" y="6857997"/>
                </a:lnTo>
                <a:close/>
              </a:path>
            </a:pathLst>
          </a:custGeom>
          <a:solidFill>
            <a:schemeClr val="tx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Image 5" descr="Une image contenant extérieur, arbre, eau, ciel&#10;&#10;Description générée automatiquement">
            <a:extLst>
              <a:ext uri="{FF2B5EF4-FFF2-40B4-BE49-F238E27FC236}">
                <a16:creationId xmlns:a16="http://schemas.microsoft.com/office/drawing/2014/main" id="{D2AE1590-233D-4563-BA44-0A5048926E9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337"/>
          <a:stretch/>
        </p:blipFill>
        <p:spPr>
          <a:xfrm>
            <a:off x="1" y="2"/>
            <a:ext cx="6095695" cy="6857997"/>
          </a:xfrm>
          <a:custGeom>
            <a:avLst/>
            <a:gdLst/>
            <a:ahLst/>
            <a:cxnLst/>
            <a:rect l="l" t="t" r="r" b="b"/>
            <a:pathLst>
              <a:path w="6095695" h="6857997">
                <a:moveTo>
                  <a:pt x="3435036" y="0"/>
                </a:moveTo>
                <a:lnTo>
                  <a:pt x="4198562" y="0"/>
                </a:lnTo>
                <a:lnTo>
                  <a:pt x="4365987" y="128761"/>
                </a:lnTo>
                <a:cubicBezTo>
                  <a:pt x="5422363" y="981944"/>
                  <a:pt x="6095695" y="2273123"/>
                  <a:pt x="6095695" y="3718209"/>
                </a:cubicBezTo>
                <a:cubicBezTo>
                  <a:pt x="6095695" y="4922447"/>
                  <a:pt x="5628104" y="6019805"/>
                  <a:pt x="4860911" y="6845880"/>
                </a:cubicBezTo>
                <a:lnTo>
                  <a:pt x="4849107" y="6857997"/>
                </a:lnTo>
                <a:lnTo>
                  <a:pt x="4253869" y="6857997"/>
                </a:lnTo>
                <a:lnTo>
                  <a:pt x="4409441" y="6719623"/>
                </a:lnTo>
                <a:cubicBezTo>
                  <a:pt x="5194330" y="5951494"/>
                  <a:pt x="5679794" y="4890334"/>
                  <a:pt x="5679794" y="3718209"/>
                </a:cubicBezTo>
                <a:cubicBezTo>
                  <a:pt x="5679794" y="2179795"/>
                  <a:pt x="4843506" y="832535"/>
                  <a:pt x="3591563" y="88079"/>
                </a:cubicBezTo>
                <a:close/>
                <a:moveTo>
                  <a:pt x="0" y="0"/>
                </a:moveTo>
                <a:lnTo>
                  <a:pt x="3177466" y="0"/>
                </a:lnTo>
                <a:lnTo>
                  <a:pt x="3353291" y="88129"/>
                </a:lnTo>
                <a:cubicBezTo>
                  <a:pt x="4668281" y="787221"/>
                  <a:pt x="5560965" y="2150692"/>
                  <a:pt x="5560965" y="3718209"/>
                </a:cubicBezTo>
                <a:cubicBezTo>
                  <a:pt x="5560965" y="4858221"/>
                  <a:pt x="5088802" y="5890308"/>
                  <a:pt x="4325417" y="6637392"/>
                </a:cubicBezTo>
                <a:lnTo>
                  <a:pt x="4077394" y="6857997"/>
                </a:lnTo>
                <a:lnTo>
                  <a:pt x="0" y="6857997"/>
                </a:lnTo>
                <a:close/>
              </a:path>
            </a:pathLst>
          </a:cu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0A7F9A3D-9802-4854-8738-F69BA3B73C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l="59738" t="14034" r="28613" b="77092"/>
          <a:stretch/>
        </p:blipFill>
        <p:spPr>
          <a:xfrm>
            <a:off x="9678448" y="592683"/>
            <a:ext cx="1916642" cy="821298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690F0BA5-5947-4F67-B89B-BD3E9B2DBE9A}"/>
              </a:ext>
            </a:extLst>
          </p:cNvPr>
          <p:cNvSpPr txBox="1"/>
          <p:nvPr/>
        </p:nvSpPr>
        <p:spPr>
          <a:xfrm>
            <a:off x="6760014" y="5783232"/>
            <a:ext cx="40850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400" i="1" dirty="0"/>
              <a:t>Ecole de la thrombectomie</a:t>
            </a:r>
          </a:p>
          <a:p>
            <a:pPr algn="ctr"/>
            <a:r>
              <a:rPr lang="fr-FR" sz="2400" i="1" dirty="0"/>
              <a:t>Clermont-Ferrand, 12 mai 2022</a:t>
            </a:r>
            <a:endParaRPr lang="en-GB" sz="2400" i="1" dirty="0"/>
          </a:p>
        </p:txBody>
      </p:sp>
    </p:spTree>
    <p:extLst>
      <p:ext uri="{BB962C8B-B14F-4D97-AF65-F5344CB8AC3E}">
        <p14:creationId xmlns:p14="http://schemas.microsoft.com/office/powerpoint/2010/main" val="29295066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54826" y="0"/>
            <a:ext cx="10515600" cy="1325563"/>
          </a:xfrm>
        </p:spPr>
        <p:txBody>
          <a:bodyPr/>
          <a:lstStyle/>
          <a:p>
            <a:pPr algn="ctr"/>
            <a:r>
              <a:rPr lang="fr-FR" dirty="0"/>
              <a:t>Patients de la filière thrombectomie</a:t>
            </a:r>
            <a:br>
              <a:rPr lang="fr-FR" dirty="0"/>
            </a:br>
            <a:r>
              <a:rPr lang="fr-FR" dirty="0"/>
              <a:t>Juin 2021-Avril 2022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265102" y="5184468"/>
            <a:ext cx="320517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/>
              <a:t>56 patients traités</a:t>
            </a:r>
          </a:p>
          <a:p>
            <a:r>
              <a:rPr lang="fr-FR" sz="3200" dirty="0"/>
              <a:t>30 mutations</a:t>
            </a:r>
          </a:p>
          <a:p>
            <a:r>
              <a:rPr lang="fr-FR" sz="3200" dirty="0"/>
              <a:t>30 refus</a:t>
            </a: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 rotWithShape="1">
          <a:blip r:embed="rId2"/>
          <a:srcRect l="24861" t="29630" r="42084" b="24321"/>
          <a:stretch/>
        </p:blipFill>
        <p:spPr>
          <a:xfrm>
            <a:off x="6379326" y="2137976"/>
            <a:ext cx="5537200" cy="4339024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351" y="1461363"/>
            <a:ext cx="4831961" cy="3623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515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54826" y="0"/>
            <a:ext cx="10515600" cy="1325563"/>
          </a:xfrm>
        </p:spPr>
        <p:txBody>
          <a:bodyPr/>
          <a:lstStyle/>
          <a:p>
            <a:pPr algn="ctr"/>
            <a:r>
              <a:rPr lang="fr-FR" dirty="0"/>
              <a:t>Patients de la filière </a:t>
            </a:r>
            <a:r>
              <a:rPr lang="fr-FR" dirty="0" err="1"/>
              <a:t>thrombectomie</a:t>
            </a:r>
            <a:endParaRPr lang="fr-FR" dirty="0"/>
          </a:p>
        </p:txBody>
      </p:sp>
      <p:graphicFrame>
        <p:nvGraphicFramePr>
          <p:cNvPr id="5" name="Graphique 4">
            <a:extLst>
              <a:ext uri="{FF2B5EF4-FFF2-40B4-BE49-F238E27FC236}">
                <a16:creationId xmlns:a16="http://schemas.microsoft.com/office/drawing/2014/main" id="{6D9C763B-F260-46D9-9E6E-DE488EDF2F2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9422787"/>
              </p:ext>
            </p:extLst>
          </p:nvPr>
        </p:nvGraphicFramePr>
        <p:xfrm>
          <a:off x="1593054" y="1038306"/>
          <a:ext cx="9039144" cy="58196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213086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30 patients non traités et transférés: </a:t>
            </a:r>
            <a:r>
              <a:rPr lang="fr-FR" b="1" u="sng" dirty="0"/>
              <a:t>motifs</a:t>
            </a:r>
          </a:p>
        </p:txBody>
      </p:sp>
      <p:graphicFrame>
        <p:nvGraphicFramePr>
          <p:cNvPr id="4" name="Graphique 3">
            <a:extLst>
              <a:ext uri="{FF2B5EF4-FFF2-40B4-BE49-F238E27FC236}">
                <a16:creationId xmlns:a16="http://schemas.microsoft.com/office/drawing/2014/main" id="{00000000-0008-0000-0300-00000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07170992"/>
              </p:ext>
            </p:extLst>
          </p:nvPr>
        </p:nvGraphicFramePr>
        <p:xfrm>
          <a:off x="1333855" y="1593412"/>
          <a:ext cx="9376298" cy="50819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322299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95559" y="0"/>
            <a:ext cx="10515600" cy="1325563"/>
          </a:xfrm>
        </p:spPr>
        <p:txBody>
          <a:bodyPr/>
          <a:lstStyle/>
          <a:p>
            <a:pPr algn="ctr"/>
            <a:r>
              <a:rPr lang="fr-FR" dirty="0"/>
              <a:t>Provenance des patients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500515" y="1162586"/>
            <a:ext cx="28245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/>
              <a:t>56 patients traités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276786" y="1162586"/>
            <a:ext cx="21133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/>
              <a:t>30 mutations</a:t>
            </a:r>
          </a:p>
        </p:txBody>
      </p:sp>
      <p:graphicFrame>
        <p:nvGraphicFramePr>
          <p:cNvPr id="7" name="Graphique 6">
            <a:extLst>
              <a:ext uri="{FF2B5EF4-FFF2-40B4-BE49-F238E27FC236}">
                <a16:creationId xmlns:a16="http://schemas.microsoft.com/office/drawing/2014/main" id="{00000000-0008-0000-03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664816"/>
              </p:ext>
            </p:extLst>
          </p:nvPr>
        </p:nvGraphicFramePr>
        <p:xfrm>
          <a:off x="6615167" y="2488149"/>
          <a:ext cx="5436636" cy="30429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Graphique 7">
            <a:extLst>
              <a:ext uri="{FF2B5EF4-FFF2-40B4-BE49-F238E27FC236}">
                <a16:creationId xmlns:a16="http://schemas.microsoft.com/office/drawing/2014/main" id="{CF74EAFE-B8A3-45B6-A219-059E251F69D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5242087"/>
              </p:ext>
            </p:extLst>
          </p:nvPr>
        </p:nvGraphicFramePr>
        <p:xfrm>
          <a:off x="121297" y="1827071"/>
          <a:ext cx="6322921" cy="4527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513076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89000" y="301625"/>
            <a:ext cx="10515600" cy="1325563"/>
          </a:xfrm>
        </p:spPr>
        <p:txBody>
          <a:bodyPr/>
          <a:lstStyle/>
          <a:p>
            <a:pPr algn="ctr"/>
            <a:r>
              <a:rPr lang="fr-FR" dirty="0"/>
              <a:t>56 patients traités: localisation du thrombus</a:t>
            </a:r>
          </a:p>
        </p:txBody>
      </p:sp>
      <p:graphicFrame>
        <p:nvGraphicFramePr>
          <p:cNvPr id="4" name="Graphique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115351"/>
              </p:ext>
            </p:extLst>
          </p:nvPr>
        </p:nvGraphicFramePr>
        <p:xfrm>
          <a:off x="1422400" y="1536700"/>
          <a:ext cx="8889999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Graphique 5">
            <a:extLst>
              <a:ext uri="{FF2B5EF4-FFF2-40B4-BE49-F238E27FC236}">
                <a16:creationId xmlns:a16="http://schemas.microsoft.com/office/drawing/2014/main" id="{CA27F974-ACB5-4E6D-AFF9-D759A78FCDD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5780574"/>
              </p:ext>
            </p:extLst>
          </p:nvPr>
        </p:nvGraphicFramePr>
        <p:xfrm>
          <a:off x="2192712" y="1337795"/>
          <a:ext cx="7806576" cy="54270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90904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6837" y="301625"/>
            <a:ext cx="11127763" cy="1325563"/>
          </a:xfrm>
        </p:spPr>
        <p:txBody>
          <a:bodyPr/>
          <a:lstStyle/>
          <a:p>
            <a:pPr algn="ctr"/>
            <a:r>
              <a:rPr lang="fr-FR" dirty="0"/>
              <a:t>56 patients traités: délais de réalisation de la TM</a:t>
            </a:r>
          </a:p>
        </p:txBody>
      </p:sp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8AD9E9C3-A0A4-445E-BEA6-877C9FE4CC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7700474"/>
              </p:ext>
            </p:extLst>
          </p:nvPr>
        </p:nvGraphicFramePr>
        <p:xfrm>
          <a:off x="7759429" y="1707286"/>
          <a:ext cx="4146727" cy="27965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87121">
                  <a:extLst>
                    <a:ext uri="{9D8B030D-6E8A-4147-A177-3AD203B41FA5}">
                      <a16:colId xmlns:a16="http://schemas.microsoft.com/office/drawing/2014/main" val="3722068362"/>
                    </a:ext>
                  </a:extLst>
                </a:gridCol>
                <a:gridCol w="1059606">
                  <a:extLst>
                    <a:ext uri="{9D8B030D-6E8A-4147-A177-3AD203B41FA5}">
                      <a16:colId xmlns:a16="http://schemas.microsoft.com/office/drawing/2014/main" val="1001056888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>
                          <a:effectLst/>
                        </a:rPr>
                        <a:t>Délai début-entrée CHANGE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 dirty="0">
                          <a:effectLst/>
                        </a:rPr>
                        <a:t>2H38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77721875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>
                          <a:effectLst/>
                        </a:rPr>
                        <a:t>Délai début-imagerie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 dirty="0">
                          <a:effectLst/>
                        </a:rPr>
                        <a:t>2H18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76775494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>
                          <a:effectLst/>
                        </a:rPr>
                        <a:t>Délai début-appel NRI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H52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77234379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 dirty="0" err="1">
                          <a:effectLst/>
                        </a:rPr>
                        <a:t>Délai</a:t>
                      </a:r>
                      <a:r>
                        <a:rPr lang="en-GB" sz="2000" u="none" strike="noStrike" dirty="0">
                          <a:effectLst/>
                        </a:rPr>
                        <a:t> début-entrée salle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 dirty="0">
                          <a:effectLst/>
                        </a:rPr>
                        <a:t>04H00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93580113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>
                          <a:effectLst/>
                        </a:rPr>
                        <a:t>Délai entrée salle ponction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 dirty="0">
                          <a:effectLst/>
                        </a:rPr>
                        <a:t>00H23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15030816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>
                          <a:effectLst/>
                        </a:rPr>
                        <a:t>Délai ponction- contact caillot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 dirty="0">
                          <a:effectLst/>
                        </a:rPr>
                        <a:t>0H24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27476814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>
                          <a:effectLst/>
                        </a:rPr>
                        <a:t>Délai ponction- recanalisation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 dirty="0">
                          <a:effectLst/>
                        </a:rPr>
                        <a:t>0H49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646171820"/>
                  </a:ext>
                </a:extLst>
              </a:tr>
            </a:tbl>
          </a:graphicData>
        </a:graphic>
      </p:graphicFrame>
      <p:sp>
        <p:nvSpPr>
          <p:cNvPr id="9" name="ZoneTexte 8">
            <a:extLst>
              <a:ext uri="{FF2B5EF4-FFF2-40B4-BE49-F238E27FC236}">
                <a16:creationId xmlns:a16="http://schemas.microsoft.com/office/drawing/2014/main" id="{A0F09393-75A1-4434-AE5D-75FFA050A509}"/>
              </a:ext>
            </a:extLst>
          </p:cNvPr>
          <p:cNvSpPr txBox="1"/>
          <p:nvPr/>
        </p:nvSpPr>
        <p:spPr>
          <a:xfrm>
            <a:off x="7411563" y="4973610"/>
            <a:ext cx="50595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Nbre de passages: 1,86 en moyenne (1 à 6)</a:t>
            </a:r>
          </a:p>
          <a:p>
            <a:r>
              <a:rPr lang="fr-FR" sz="2000" dirty="0"/>
              <a:t>Aspiration: 19 (34%) et 36 stents (64%)</a:t>
            </a:r>
          </a:p>
          <a:p>
            <a:r>
              <a:rPr lang="fr-FR" sz="2000" dirty="0"/>
              <a:t>Une </a:t>
            </a:r>
            <a:r>
              <a:rPr lang="fr-FR" sz="2000" dirty="0" err="1"/>
              <a:t>recanalisation</a:t>
            </a:r>
            <a:r>
              <a:rPr lang="fr-FR" sz="2000" dirty="0"/>
              <a:t> spontanée </a:t>
            </a:r>
          </a:p>
        </p:txBody>
      </p:sp>
      <p:graphicFrame>
        <p:nvGraphicFramePr>
          <p:cNvPr id="6" name="Graphique 5">
            <a:extLst>
              <a:ext uri="{FF2B5EF4-FFF2-40B4-BE49-F238E27FC236}">
                <a16:creationId xmlns:a16="http://schemas.microsoft.com/office/drawing/2014/main" id="{F7480B23-0ACF-42A6-842B-97B52E75C16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5998628"/>
              </p:ext>
            </p:extLst>
          </p:nvPr>
        </p:nvGraphicFramePr>
        <p:xfrm>
          <a:off x="57149" y="1279241"/>
          <a:ext cx="7354414" cy="51094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995458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A3B6CC8E-3FD9-400F-9636-DCF2680C86F6}"/>
              </a:ext>
            </a:extLst>
          </p:cNvPr>
          <p:cNvSpPr txBox="1">
            <a:spLocks/>
          </p:cNvSpPr>
          <p:nvPr/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dirty="0"/>
              <a:t>56 patients traités: TICI</a:t>
            </a:r>
          </a:p>
        </p:txBody>
      </p:sp>
      <p:graphicFrame>
        <p:nvGraphicFramePr>
          <p:cNvPr id="6" name="Graphique 5">
            <a:extLst>
              <a:ext uri="{FF2B5EF4-FFF2-40B4-BE49-F238E27FC236}">
                <a16:creationId xmlns:a16="http://schemas.microsoft.com/office/drawing/2014/main" id="{5CF4CB12-043C-4685-98B9-CE8F4ECFF17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4189838"/>
              </p:ext>
            </p:extLst>
          </p:nvPr>
        </p:nvGraphicFramePr>
        <p:xfrm>
          <a:off x="944880" y="1092260"/>
          <a:ext cx="10043160" cy="57657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798127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A3B6CC8E-3FD9-400F-9636-DCF2680C86F6}"/>
              </a:ext>
            </a:extLst>
          </p:cNvPr>
          <p:cNvSpPr txBox="1">
            <a:spLocks/>
          </p:cNvSpPr>
          <p:nvPr/>
        </p:nvSpPr>
        <p:spPr>
          <a:xfrm>
            <a:off x="838200" y="22477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dirty="0"/>
              <a:t>56 patients traités: NIHSS J1 et </a:t>
            </a:r>
            <a:r>
              <a:rPr lang="fr-FR" dirty="0" err="1"/>
              <a:t>mRS</a:t>
            </a:r>
            <a:r>
              <a:rPr lang="fr-FR" dirty="0"/>
              <a:t> M3</a:t>
            </a:r>
          </a:p>
          <a:p>
            <a:pPr algn="ctr"/>
            <a:r>
              <a:rPr lang="fr-FR" dirty="0"/>
              <a:t>Résultats partiels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B4C35223-AA94-4656-95FA-C9E8495B77F1}"/>
              </a:ext>
            </a:extLst>
          </p:cNvPr>
          <p:cNvSpPr txBox="1"/>
          <p:nvPr/>
        </p:nvSpPr>
        <p:spPr>
          <a:xfrm>
            <a:off x="461569" y="3574702"/>
            <a:ext cx="2847254" cy="1754326"/>
          </a:xfrm>
          <a:prstGeom prst="rect">
            <a:avLst/>
          </a:prstGeom>
          <a:noFill/>
          <a:ln w="19050"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fr-FR" sz="3600" dirty="0"/>
              <a:t>NIHSS:</a:t>
            </a:r>
          </a:p>
          <a:p>
            <a:r>
              <a:rPr lang="fr-FR" sz="3600" dirty="0"/>
              <a:t>J0: 15,4+/- 6,7</a:t>
            </a:r>
          </a:p>
          <a:p>
            <a:r>
              <a:rPr lang="fr-FR" sz="3600" dirty="0"/>
              <a:t>J1: 11,7+/-9,1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2FA0FD4A-DFC2-4A6C-967A-30ADDDB61AA1}"/>
              </a:ext>
            </a:extLst>
          </p:cNvPr>
          <p:cNvSpPr txBox="1"/>
          <p:nvPr/>
        </p:nvSpPr>
        <p:spPr>
          <a:xfrm>
            <a:off x="167640" y="1327725"/>
            <a:ext cx="464236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/>
              <a:t>mRS</a:t>
            </a:r>
            <a:r>
              <a:rPr lang="fr-FR" sz="2800" dirty="0"/>
              <a:t> M3:</a:t>
            </a:r>
          </a:p>
          <a:p>
            <a:r>
              <a:rPr lang="fr-FR" sz="2800" dirty="0"/>
              <a:t>Données sur 30 patients (53%)</a:t>
            </a:r>
          </a:p>
          <a:p>
            <a:endParaRPr lang="fr-FR" sz="2800" dirty="0"/>
          </a:p>
        </p:txBody>
      </p:sp>
      <p:graphicFrame>
        <p:nvGraphicFramePr>
          <p:cNvPr id="8" name="Graphique 7">
            <a:extLst>
              <a:ext uri="{FF2B5EF4-FFF2-40B4-BE49-F238E27FC236}">
                <a16:creationId xmlns:a16="http://schemas.microsoft.com/office/drawing/2014/main" id="{2245AA29-2624-42E6-9C6F-419000B8FEA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4049055"/>
              </p:ext>
            </p:extLst>
          </p:nvPr>
        </p:nvGraphicFramePr>
        <p:xfrm>
          <a:off x="4084320" y="2362200"/>
          <a:ext cx="7421880" cy="4271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068934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47BFA9E2-8D2B-4679-9851-5DA75FD0B9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06788" y="827391"/>
            <a:ext cx="6619132" cy="49643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06C4EDA3-E80A-49C3-9A66-CD3629338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Remerciements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EF91C17-C9B2-485E-8FAD-98935C6590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471" y="1908980"/>
            <a:ext cx="11805058" cy="3442662"/>
          </a:xfrm>
        </p:spPr>
        <p:txBody>
          <a:bodyPr>
            <a:normAutofit fontScale="92500" lnSpcReduction="20000"/>
          </a:bodyPr>
          <a:lstStyle/>
          <a:p>
            <a:r>
              <a:rPr lang="fr-FR" sz="2400" dirty="0"/>
              <a:t>Equipe de neurologie</a:t>
            </a:r>
          </a:p>
          <a:p>
            <a:r>
              <a:rPr lang="fr-FR" sz="2400" dirty="0"/>
              <a:t>Equipe de manipulateurs: </a:t>
            </a:r>
          </a:p>
          <a:p>
            <a:pPr marL="0" indent="0">
              <a:buNone/>
            </a:pPr>
            <a:r>
              <a:rPr lang="fr-FR" sz="2400" dirty="0"/>
              <a:t>Aurélie, Clémence, Franceline, Guillaume, Laurence,</a:t>
            </a:r>
          </a:p>
          <a:p>
            <a:pPr marL="0" indent="0">
              <a:buNone/>
            </a:pPr>
            <a:r>
              <a:rPr lang="fr-FR" sz="2400" dirty="0"/>
              <a:t>Marie, Stéphanie, Tu-Mi</a:t>
            </a:r>
          </a:p>
          <a:p>
            <a:r>
              <a:rPr lang="fr-FR" sz="2400" dirty="0"/>
              <a:t>Equipe d’anesthésie, chirurgie vasculaire et</a:t>
            </a:r>
          </a:p>
          <a:p>
            <a:pPr marL="0" indent="0">
              <a:buNone/>
            </a:pPr>
            <a:r>
              <a:rPr lang="fr-FR" sz="2400" dirty="0"/>
              <a:t>cardiologie interventionnelle</a:t>
            </a:r>
          </a:p>
          <a:p>
            <a:r>
              <a:rPr lang="fr-FR" sz="2400" dirty="0"/>
              <a:t>Cadres: Catherine VIALE et Pierre-Louis CANAL</a:t>
            </a:r>
          </a:p>
          <a:p>
            <a:r>
              <a:rPr lang="fr-FR" sz="2400" dirty="0"/>
              <a:t>Direction de l’hôpital</a:t>
            </a:r>
          </a:p>
          <a:p>
            <a:r>
              <a:rPr lang="fr-FR" sz="2400" dirty="0"/>
              <a:t>Omer EKER et Florence TAHON</a:t>
            </a:r>
          </a:p>
        </p:txBody>
      </p:sp>
    </p:spTree>
    <p:extLst>
      <p:ext uri="{BB962C8B-B14F-4D97-AF65-F5344CB8AC3E}">
        <p14:creationId xmlns:p14="http://schemas.microsoft.com/office/powerpoint/2010/main" val="21885080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2FB1203-3962-4ED1-8483-98711A21E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360" y="0"/>
            <a:ext cx="10515600" cy="1325563"/>
          </a:xfrm>
        </p:spPr>
        <p:txBody>
          <a:bodyPr>
            <a:normAutofit/>
          </a:bodyPr>
          <a:lstStyle/>
          <a:p>
            <a:r>
              <a:rPr lang="fr-FR" sz="6000" dirty="0"/>
              <a:t>Contexte</a:t>
            </a:r>
            <a:endParaRPr lang="en-GB" sz="6000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3666176C-8DBE-48B9-B43D-59ACBDCC25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516" t="15833" r="26015" b="40139"/>
          <a:stretch/>
        </p:blipFill>
        <p:spPr>
          <a:xfrm>
            <a:off x="1285874" y="1538780"/>
            <a:ext cx="8943976" cy="4871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4639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54CD5040-B47B-49FA-9519-69ABFA38A3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000" t="12445" r="20250" b="7778"/>
          <a:stretch/>
        </p:blipFill>
        <p:spPr>
          <a:xfrm>
            <a:off x="3276600" y="201824"/>
            <a:ext cx="8417560" cy="6656176"/>
          </a:xfrm>
          <a:prstGeom prst="rect">
            <a:avLst/>
          </a:prstGeom>
        </p:spPr>
      </p:pic>
      <p:sp>
        <p:nvSpPr>
          <p:cNvPr id="11" name="Titre 1">
            <a:extLst>
              <a:ext uri="{FF2B5EF4-FFF2-40B4-BE49-F238E27FC236}">
                <a16:creationId xmlns:a16="http://schemas.microsoft.com/office/drawing/2014/main" id="{D590756B-2DDA-4DE2-AE7C-0BF36133C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360" y="0"/>
            <a:ext cx="10515600" cy="1325563"/>
          </a:xfrm>
        </p:spPr>
        <p:txBody>
          <a:bodyPr>
            <a:normAutofit/>
          </a:bodyPr>
          <a:lstStyle/>
          <a:p>
            <a:r>
              <a:rPr lang="fr-FR" sz="6000" dirty="0"/>
              <a:t>Contexte</a:t>
            </a:r>
            <a:endParaRPr lang="en-GB" sz="6000" dirty="0"/>
          </a:p>
        </p:txBody>
      </p:sp>
    </p:spTree>
    <p:extLst>
      <p:ext uri="{BB962C8B-B14F-4D97-AF65-F5344CB8AC3E}">
        <p14:creationId xmlns:p14="http://schemas.microsoft.com/office/powerpoint/2010/main" val="22444166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1">
            <a:extLst>
              <a:ext uri="{FF2B5EF4-FFF2-40B4-BE49-F238E27FC236}">
                <a16:creationId xmlns:a16="http://schemas.microsoft.com/office/drawing/2014/main" id="{EB913609-83AC-4C61-8A92-0173BD01B0EE}"/>
              </a:ext>
            </a:extLst>
          </p:cNvPr>
          <p:cNvSpPr txBox="1">
            <a:spLocks/>
          </p:cNvSpPr>
          <p:nvPr/>
        </p:nvSpPr>
        <p:spPr>
          <a:xfrm>
            <a:off x="213360" y="0"/>
            <a:ext cx="1167384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5400" dirty="0"/>
              <a:t>Permanence de soin en imagerie (05/2022)</a:t>
            </a:r>
            <a:endParaRPr lang="en-GB" sz="5400" dirty="0"/>
          </a:p>
        </p:txBody>
      </p:sp>
      <p:graphicFrame>
        <p:nvGraphicFramePr>
          <p:cNvPr id="3" name="Tableau 3">
            <a:extLst>
              <a:ext uri="{FF2B5EF4-FFF2-40B4-BE49-F238E27FC236}">
                <a16:creationId xmlns:a16="http://schemas.microsoft.com/office/drawing/2014/main" id="{231C76CE-7BFE-4F89-A965-3767CA192C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8071423"/>
              </p:ext>
            </p:extLst>
          </p:nvPr>
        </p:nvGraphicFramePr>
        <p:xfrm>
          <a:off x="213360" y="1173163"/>
          <a:ext cx="11673840" cy="49346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7483">
                  <a:extLst>
                    <a:ext uri="{9D8B030D-6E8A-4147-A177-3AD203B41FA5}">
                      <a16:colId xmlns:a16="http://schemas.microsoft.com/office/drawing/2014/main" val="3604117592"/>
                    </a:ext>
                  </a:extLst>
                </a:gridCol>
                <a:gridCol w="1820677">
                  <a:extLst>
                    <a:ext uri="{9D8B030D-6E8A-4147-A177-3AD203B41FA5}">
                      <a16:colId xmlns:a16="http://schemas.microsoft.com/office/drawing/2014/main" val="1141604727"/>
                    </a:ext>
                  </a:extLst>
                </a:gridCol>
                <a:gridCol w="2499360">
                  <a:extLst>
                    <a:ext uri="{9D8B030D-6E8A-4147-A177-3AD203B41FA5}">
                      <a16:colId xmlns:a16="http://schemas.microsoft.com/office/drawing/2014/main" val="1833782242"/>
                    </a:ext>
                  </a:extLst>
                </a:gridCol>
                <a:gridCol w="2834640">
                  <a:extLst>
                    <a:ext uri="{9D8B030D-6E8A-4147-A177-3AD203B41FA5}">
                      <a16:colId xmlns:a16="http://schemas.microsoft.com/office/drawing/2014/main" val="305346293"/>
                    </a:ext>
                  </a:extLst>
                </a:gridCol>
                <a:gridCol w="2011680">
                  <a:extLst>
                    <a:ext uri="{9D8B030D-6E8A-4147-A177-3AD203B41FA5}">
                      <a16:colId xmlns:a16="http://schemas.microsoft.com/office/drawing/2014/main" val="853654679"/>
                    </a:ext>
                  </a:extLst>
                </a:gridCol>
              </a:tblGrid>
              <a:tr h="740201">
                <a:tc>
                  <a:txBody>
                    <a:bodyPr/>
                    <a:lstStyle/>
                    <a:p>
                      <a:r>
                        <a:rPr lang="fr-FR" sz="2000" dirty="0"/>
                        <a:t>PDS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dirty="0"/>
                        <a:t>Intervenants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dirty="0"/>
                        <a:t>Implication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dirty="0"/>
                        <a:t>Fonctionnement</a:t>
                      </a:r>
                      <a:endParaRPr lang="en-GB" sz="2000" dirty="0"/>
                    </a:p>
                    <a:p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dirty="0"/>
                        <a:t>Rémunération</a:t>
                      </a:r>
                      <a:endParaRPr lang="en-GB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0188391"/>
                  </a:ext>
                </a:extLst>
              </a:tr>
              <a:tr h="1069179">
                <a:tc>
                  <a:txBody>
                    <a:bodyPr/>
                    <a:lstStyle/>
                    <a:p>
                      <a:r>
                        <a:rPr lang="fr-FR" sz="2000" b="1" dirty="0"/>
                        <a:t>Garde diagnostique</a:t>
                      </a:r>
                    </a:p>
                    <a:p>
                      <a:r>
                        <a:rPr lang="fr-FR" sz="2000" b="1" dirty="0"/>
                        <a:t> 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dirty="0"/>
                        <a:t>12 PH*</a:t>
                      </a:r>
                    </a:p>
                    <a:p>
                      <a:r>
                        <a:rPr lang="fr-FR" sz="2000" dirty="0"/>
                        <a:t>3 assistants(+/-internes)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dirty="0"/>
                        <a:t>PDS Annecy + </a:t>
                      </a:r>
                    </a:p>
                    <a:p>
                      <a:r>
                        <a:rPr lang="fr-FR" sz="2000" dirty="0"/>
                        <a:t>PDS Saint Julien (sauf WE)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dirty="0"/>
                        <a:t>Semaine: 18h00-minuit</a:t>
                      </a:r>
                    </a:p>
                    <a:p>
                      <a:r>
                        <a:rPr lang="fr-FR" sz="2000" dirty="0"/>
                        <a:t>WE: 8h30-minuit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dirty="0"/>
                        <a:t>Demi-garde + </a:t>
                      </a:r>
                      <a:r>
                        <a:rPr lang="fr-FR" sz="2000" dirty="0" err="1"/>
                        <a:t>Imadis</a:t>
                      </a:r>
                      <a:endParaRPr lang="en-GB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346279"/>
                  </a:ext>
                </a:extLst>
              </a:tr>
              <a:tr h="1727136">
                <a:tc>
                  <a:txBody>
                    <a:bodyPr/>
                    <a:lstStyle/>
                    <a:p>
                      <a:r>
                        <a:rPr lang="fr-FR" sz="2000" b="1" dirty="0"/>
                        <a:t>Astreinte de radiologie interventionnelle (2017)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dirty="0"/>
                        <a:t>4 PH</a:t>
                      </a:r>
                    </a:p>
                    <a:p>
                      <a:r>
                        <a:rPr lang="fr-FR" sz="2000" dirty="0"/>
                        <a:t>1 assistant</a:t>
                      </a:r>
                    </a:p>
                    <a:p>
                      <a:r>
                        <a:rPr lang="fr-FR" sz="2000" dirty="0"/>
                        <a:t>+ 8 MER d’astreinte (juin 2021)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dirty="0"/>
                        <a:t>« Trauma-center »</a:t>
                      </a:r>
                      <a:endParaRPr lang="en-GB" sz="2000" dirty="0"/>
                    </a:p>
                    <a:p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dirty="0"/>
                        <a:t>24h/24 7j/7</a:t>
                      </a:r>
                    </a:p>
                    <a:p>
                      <a:r>
                        <a:rPr lang="fr-FR" sz="2000" dirty="0"/>
                        <a:t>Si RI de garde: radiologue diagnosticien d’astreinte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dirty="0"/>
                        <a:t>Astreinte forfaitaire</a:t>
                      </a:r>
                      <a:endParaRPr lang="en-GB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8776645"/>
                  </a:ext>
                </a:extLst>
              </a:tr>
              <a:tr h="1398158">
                <a:tc>
                  <a:txBody>
                    <a:bodyPr/>
                    <a:lstStyle/>
                    <a:p>
                      <a:r>
                        <a:rPr lang="fr-FR" sz="2000" b="1" dirty="0"/>
                        <a:t>Astreinte de thrombectomie</a:t>
                      </a:r>
                    </a:p>
                    <a:p>
                      <a:r>
                        <a:rPr lang="fr-FR" sz="2000" b="1" dirty="0"/>
                        <a:t>(juin 2021)</a:t>
                      </a:r>
                      <a:endParaRPr lang="en-GB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dirty="0"/>
                        <a:t> 3 PH </a:t>
                      </a:r>
                      <a:r>
                        <a:rPr lang="fr-FR" sz="2000" dirty="0" err="1"/>
                        <a:t>NRIstes</a:t>
                      </a:r>
                      <a:endParaRPr lang="fr-FR" sz="2000" dirty="0"/>
                    </a:p>
                    <a:p>
                      <a:r>
                        <a:rPr lang="fr-FR" sz="2000" dirty="0"/>
                        <a:t>+ 8 MER d’astreinte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dirty="0"/>
                        <a:t>« </a:t>
                      </a:r>
                      <a:r>
                        <a:rPr lang="fr-FR" sz="2000" dirty="0" err="1"/>
                        <a:t>Comprehensive</a:t>
                      </a:r>
                      <a:r>
                        <a:rPr lang="fr-FR" sz="2000" dirty="0"/>
                        <a:t> stroke-center »</a:t>
                      </a:r>
                      <a:endParaRPr lang="en-GB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dirty="0"/>
                        <a:t>24h/24 7j/7</a:t>
                      </a:r>
                    </a:p>
                    <a:p>
                      <a:r>
                        <a:rPr lang="en-GB" sz="2000" dirty="0"/>
                        <a:t>(3 WE sur 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="0" i="0" dirty="0"/>
                        <a:t>Astreinte forfaitaire</a:t>
                      </a:r>
                      <a:endParaRPr lang="en-GB" sz="2000" b="0" i="0" dirty="0"/>
                    </a:p>
                    <a:p>
                      <a:endParaRPr lang="en-GB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1018603"/>
                  </a:ext>
                </a:extLst>
              </a:tr>
            </a:tbl>
          </a:graphicData>
        </a:graphic>
      </p:graphicFrame>
      <p:sp>
        <p:nvSpPr>
          <p:cNvPr id="2" name="ZoneTexte 1">
            <a:extLst>
              <a:ext uri="{FF2B5EF4-FFF2-40B4-BE49-F238E27FC236}">
                <a16:creationId xmlns:a16="http://schemas.microsoft.com/office/drawing/2014/main" id="{0FAA6EE1-4FB6-4D26-B846-35FA6104D556}"/>
              </a:ext>
            </a:extLst>
          </p:cNvPr>
          <p:cNvSpPr txBox="1"/>
          <p:nvPr/>
        </p:nvSpPr>
        <p:spPr>
          <a:xfrm>
            <a:off x="292964" y="6285390"/>
            <a:ext cx="53270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* Comprend les PH participant aux 2 lignes d’astreinte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22561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/>
          <a:srcRect l="22512" t="17963" r="4966" b="6667"/>
          <a:stretch/>
        </p:blipFill>
        <p:spPr>
          <a:xfrm>
            <a:off x="3889307" y="205677"/>
            <a:ext cx="7779859" cy="6383875"/>
          </a:xfrm>
          <a:prstGeom prst="rect">
            <a:avLst/>
          </a:prstGeom>
        </p:spPr>
      </p:pic>
      <p:pic>
        <p:nvPicPr>
          <p:cNvPr id="3" name="Picture 4" descr="http://www.innovaphone.com/content/images/Case_Study_innovaphone_Mont_Blanc_Logo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2128" y="4214759"/>
            <a:ext cx="839354" cy="101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0" y="357107"/>
            <a:ext cx="1042194" cy="104219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2" descr="http://fichiers.fhf.fr/annuaire/photos/structures_photo_logo_2013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1699" y="3371098"/>
            <a:ext cx="925513" cy="616649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87" t="17442" r="66599" b="66457"/>
          <a:stretch>
            <a:fillRect/>
          </a:stretch>
        </p:blipFill>
        <p:spPr bwMode="auto">
          <a:xfrm>
            <a:off x="5918200" y="3026542"/>
            <a:ext cx="750888" cy="65004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87" t="17442" r="66599" b="66457"/>
          <a:stretch>
            <a:fillRect/>
          </a:stretch>
        </p:blipFill>
        <p:spPr bwMode="auto">
          <a:xfrm>
            <a:off x="6096000" y="4764693"/>
            <a:ext cx="903288" cy="781978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Ellipse 8"/>
          <p:cNvSpPr/>
          <p:nvPr/>
        </p:nvSpPr>
        <p:spPr>
          <a:xfrm>
            <a:off x="4212554" y="841964"/>
            <a:ext cx="2362200" cy="3988075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7410256" y="610900"/>
            <a:ext cx="4099309" cy="2297933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-78744" y="205677"/>
            <a:ext cx="33437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600" b="1" dirty="0"/>
              <a:t>   </a:t>
            </a:r>
          </a:p>
        </p:txBody>
      </p:sp>
      <p:cxnSp>
        <p:nvCxnSpPr>
          <p:cNvPr id="20" name="Connecteur droit avec flèche 19"/>
          <p:cNvCxnSpPr/>
          <p:nvPr/>
        </p:nvCxnSpPr>
        <p:spPr>
          <a:xfrm flipH="1">
            <a:off x="9983491" y="4652909"/>
            <a:ext cx="786109" cy="0"/>
          </a:xfrm>
          <a:prstGeom prst="straightConnector1">
            <a:avLst/>
          </a:prstGeom>
          <a:ln w="762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 flipH="1">
            <a:off x="7251699" y="4764693"/>
            <a:ext cx="1930401" cy="19301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/>
          <p:nvPr/>
        </p:nvCxnSpPr>
        <p:spPr>
          <a:xfrm>
            <a:off x="6347053" y="3776609"/>
            <a:ext cx="10160" cy="87630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/>
          <p:cNvCxnSpPr/>
          <p:nvPr/>
        </p:nvCxnSpPr>
        <p:spPr>
          <a:xfrm flipH="1">
            <a:off x="8051800" y="1490609"/>
            <a:ext cx="723900" cy="1663700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/>
          <p:cNvCxnSpPr/>
          <p:nvPr/>
        </p:nvCxnSpPr>
        <p:spPr>
          <a:xfrm flipH="1">
            <a:off x="6896100" y="1399302"/>
            <a:ext cx="1685448" cy="310120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ZoneTexte 28"/>
          <p:cNvSpPr txBox="1"/>
          <p:nvPr/>
        </p:nvSpPr>
        <p:spPr>
          <a:xfrm>
            <a:off x="168801" y="229531"/>
            <a:ext cx="615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/>
              <a:t>Organisation GHT</a:t>
            </a:r>
          </a:p>
        </p:txBody>
      </p:sp>
      <p:sp>
        <p:nvSpPr>
          <p:cNvPr id="24" name="Ellipse 23"/>
          <p:cNvSpPr/>
          <p:nvPr/>
        </p:nvSpPr>
        <p:spPr>
          <a:xfrm>
            <a:off x="3285934" y="4278356"/>
            <a:ext cx="4099309" cy="229793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llipse 24"/>
          <p:cNvSpPr/>
          <p:nvPr/>
        </p:nvSpPr>
        <p:spPr>
          <a:xfrm>
            <a:off x="7098609" y="2269526"/>
            <a:ext cx="4099309" cy="2297933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Ellipse 26"/>
          <p:cNvSpPr/>
          <p:nvPr/>
        </p:nvSpPr>
        <p:spPr>
          <a:xfrm>
            <a:off x="7612255" y="4078851"/>
            <a:ext cx="4099309" cy="2297933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Flèche droite à entaille 10"/>
          <p:cNvSpPr/>
          <p:nvPr/>
        </p:nvSpPr>
        <p:spPr>
          <a:xfrm>
            <a:off x="4793175" y="5083146"/>
            <a:ext cx="1125025" cy="463525"/>
          </a:xfrm>
          <a:prstGeom prst="notch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8" name="Connecteur droit avec flèche 17"/>
          <p:cNvCxnSpPr/>
          <p:nvPr/>
        </p:nvCxnSpPr>
        <p:spPr>
          <a:xfrm>
            <a:off x="4933852" y="1626794"/>
            <a:ext cx="872197" cy="1282039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/>
          <p:cNvCxnSpPr/>
          <p:nvPr/>
        </p:nvCxnSpPr>
        <p:spPr>
          <a:xfrm flipH="1">
            <a:off x="9066855" y="3418492"/>
            <a:ext cx="786109" cy="0"/>
          </a:xfrm>
          <a:prstGeom prst="straightConnector1">
            <a:avLst/>
          </a:prstGeom>
          <a:ln w="762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/>
          <p:cNvCxnSpPr/>
          <p:nvPr/>
        </p:nvCxnSpPr>
        <p:spPr>
          <a:xfrm flipH="1">
            <a:off x="9742836" y="1189459"/>
            <a:ext cx="786109" cy="0"/>
          </a:xfrm>
          <a:prstGeom prst="straightConnector1">
            <a:avLst/>
          </a:prstGeom>
          <a:ln w="762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avec flèche 31"/>
          <p:cNvCxnSpPr/>
          <p:nvPr/>
        </p:nvCxnSpPr>
        <p:spPr>
          <a:xfrm flipH="1">
            <a:off x="7098609" y="3871830"/>
            <a:ext cx="539045" cy="91928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avec flèche 34"/>
          <p:cNvCxnSpPr/>
          <p:nvPr/>
        </p:nvCxnSpPr>
        <p:spPr>
          <a:xfrm flipH="1" flipV="1">
            <a:off x="8151300" y="3806425"/>
            <a:ext cx="1104202" cy="482292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avec flèche 38"/>
          <p:cNvCxnSpPr/>
          <p:nvPr/>
        </p:nvCxnSpPr>
        <p:spPr>
          <a:xfrm>
            <a:off x="6074991" y="3756457"/>
            <a:ext cx="10160" cy="876300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avec flèche 40"/>
          <p:cNvCxnSpPr/>
          <p:nvPr/>
        </p:nvCxnSpPr>
        <p:spPr>
          <a:xfrm flipH="1">
            <a:off x="1130333" y="3131667"/>
            <a:ext cx="786109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avec flèche 41"/>
          <p:cNvCxnSpPr/>
          <p:nvPr/>
        </p:nvCxnSpPr>
        <p:spPr>
          <a:xfrm flipH="1">
            <a:off x="1130332" y="4078851"/>
            <a:ext cx="786109" cy="0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ZoneTexte 42"/>
          <p:cNvSpPr txBox="1"/>
          <p:nvPr/>
        </p:nvSpPr>
        <p:spPr>
          <a:xfrm>
            <a:off x="2118951" y="2908833"/>
            <a:ext cx="17703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/>
              <a:t>TM +- TIV</a:t>
            </a:r>
          </a:p>
        </p:txBody>
      </p:sp>
      <p:sp>
        <p:nvSpPr>
          <p:cNvPr id="44" name="ZoneTexte 43"/>
          <p:cNvSpPr txBox="1"/>
          <p:nvPr/>
        </p:nvSpPr>
        <p:spPr>
          <a:xfrm>
            <a:off x="2237787" y="3871830"/>
            <a:ext cx="8539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/>
              <a:t>TIV</a:t>
            </a:r>
          </a:p>
        </p:txBody>
      </p:sp>
      <p:pic>
        <p:nvPicPr>
          <p:cNvPr id="33" name="Picture 2" descr="Afficher l'image d'origine">
            <a:extLst>
              <a:ext uri="{FF2B5EF4-FFF2-40B4-BE49-F238E27FC236}">
                <a16:creationId xmlns:a16="http://schemas.microsoft.com/office/drawing/2014/main" id="{5A55CB7B-0063-48A0-861C-EBB4FA3D44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572" y="2246413"/>
            <a:ext cx="1422400" cy="389768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00237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C879C5C5-3BD7-4968-BDE3-0BAE7BBD2F39}"/>
              </a:ext>
            </a:extLst>
          </p:cNvPr>
          <p:cNvSpPr txBox="1"/>
          <p:nvPr/>
        </p:nvSpPr>
        <p:spPr>
          <a:xfrm>
            <a:off x="273933" y="2368421"/>
            <a:ext cx="11829327" cy="2121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 Patient  du pays de Gex ( 01)</a:t>
            </a:r>
            <a:endParaRPr lang="fr-FR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 Patients du 74 en cas d'indisponibilité de la salle NRI ( principalement heures ouvrables et jours ouvrables)</a:t>
            </a:r>
            <a:endParaRPr lang="fr-FR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 Quelques jours dans le mois non couverts par l'astreinte NRI du CHANGE</a:t>
            </a:r>
            <a:endParaRPr lang="fr-FR" sz="2800" dirty="0"/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B45A9602-6CEC-4A1F-8E14-4C7711C39676}"/>
              </a:ext>
            </a:extLst>
          </p:cNvPr>
          <p:cNvSpPr txBox="1">
            <a:spLocks/>
          </p:cNvSpPr>
          <p:nvPr/>
        </p:nvSpPr>
        <p:spPr>
          <a:xfrm>
            <a:off x="1524000" y="298067"/>
            <a:ext cx="9144000" cy="2387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6000" dirty="0"/>
              <a:t>Transferts aux HUG</a:t>
            </a:r>
          </a:p>
        </p:txBody>
      </p:sp>
    </p:spTree>
    <p:extLst>
      <p:ext uri="{BB962C8B-B14F-4D97-AF65-F5344CB8AC3E}">
        <p14:creationId xmlns:p14="http://schemas.microsoft.com/office/powerpoint/2010/main" val="37321438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C879C5C5-3BD7-4968-BDE3-0BAE7BBD2F39}"/>
              </a:ext>
            </a:extLst>
          </p:cNvPr>
          <p:cNvSpPr txBox="1"/>
          <p:nvPr/>
        </p:nvSpPr>
        <p:spPr>
          <a:xfrm>
            <a:off x="273933" y="2368421"/>
            <a:ext cx="11829327" cy="2121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 Patient  du pays de Gex ( 01)</a:t>
            </a:r>
            <a:endParaRPr lang="fr-FR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 Patients du 74 en cas d'indisponibilité de la salle NRI ( principalement heures ouvrables et jours ouvrables)</a:t>
            </a:r>
            <a:endParaRPr lang="fr-FR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 Quelques jours dans le mois non couverts par l'astreinte NRI du CHANGE</a:t>
            </a:r>
            <a:endParaRPr lang="fr-FR" sz="2800" dirty="0"/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B45A9602-6CEC-4A1F-8E14-4C7711C39676}"/>
              </a:ext>
            </a:extLst>
          </p:cNvPr>
          <p:cNvSpPr txBox="1">
            <a:spLocks/>
          </p:cNvSpPr>
          <p:nvPr/>
        </p:nvSpPr>
        <p:spPr>
          <a:xfrm>
            <a:off x="1524000" y="298067"/>
            <a:ext cx="9144000" cy="2387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6000" dirty="0"/>
              <a:t>Transferts aux HUG</a:t>
            </a:r>
          </a:p>
        </p:txBody>
      </p:sp>
      <p:cxnSp>
        <p:nvCxnSpPr>
          <p:cNvPr id="5" name="Connecteur droit 4"/>
          <p:cNvCxnSpPr/>
          <p:nvPr/>
        </p:nvCxnSpPr>
        <p:spPr>
          <a:xfrm flipV="1">
            <a:off x="157941" y="4172989"/>
            <a:ext cx="11438313" cy="108066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79884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5DFDD0A-3B25-4C3C-B76D-4E80E4292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009" y="657225"/>
            <a:ext cx="10515600" cy="1325563"/>
          </a:xfrm>
        </p:spPr>
        <p:txBody>
          <a:bodyPr>
            <a:normAutofit/>
          </a:bodyPr>
          <a:lstStyle/>
          <a:p>
            <a:r>
              <a:rPr lang="fr-FR" sz="4800" dirty="0"/>
              <a:t>Organisation</a:t>
            </a:r>
            <a:endParaRPr lang="en-GB" sz="48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EB37A65-03BD-44F4-915E-D984FC8BE2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960" y="2676525"/>
            <a:ext cx="10515600" cy="2441575"/>
          </a:xfrm>
        </p:spPr>
        <p:txBody>
          <a:bodyPr>
            <a:normAutofit fontScale="92500" lnSpcReduction="10000"/>
          </a:bodyPr>
          <a:lstStyle/>
          <a:p>
            <a:r>
              <a:rPr lang="fr-FR" sz="3200" dirty="0"/>
              <a:t>Accès à la SRI</a:t>
            </a:r>
          </a:p>
          <a:p>
            <a:r>
              <a:rPr lang="fr-FR" sz="3200" dirty="0"/>
              <a:t>Astreinte de MER</a:t>
            </a:r>
          </a:p>
          <a:p>
            <a:r>
              <a:rPr lang="fr-FR" sz="3200" dirty="0"/>
              <a:t>Astreinte des </a:t>
            </a:r>
            <a:r>
              <a:rPr lang="fr-FR" sz="3200" dirty="0" err="1"/>
              <a:t>NRistes</a:t>
            </a:r>
            <a:endParaRPr lang="fr-FR" sz="3200" dirty="0"/>
          </a:p>
          <a:p>
            <a:r>
              <a:rPr lang="fr-FR" sz="3200" dirty="0"/>
              <a:t>Astreinte équipe d’anesthésie</a:t>
            </a:r>
          </a:p>
          <a:p>
            <a:pPr marL="0" indent="0">
              <a:buNone/>
            </a:pPr>
            <a:r>
              <a:rPr lang="fr-FR" sz="3200" dirty="0"/>
              <a:t> (RI, NRI et chirurgie cardiaque)</a:t>
            </a:r>
            <a:endParaRPr lang="en-GB" sz="320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C1D583C-117A-44ED-8E93-69EE3DD177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250" t="14370" r="28500" b="17481"/>
          <a:stretch/>
        </p:blipFill>
        <p:spPr>
          <a:xfrm>
            <a:off x="5635809" y="889000"/>
            <a:ext cx="6441891" cy="533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2359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54826" y="0"/>
            <a:ext cx="10515600" cy="1325563"/>
          </a:xfrm>
        </p:spPr>
        <p:txBody>
          <a:bodyPr/>
          <a:lstStyle/>
          <a:p>
            <a:pPr algn="ctr"/>
            <a:r>
              <a:rPr lang="fr-FR" dirty="0"/>
              <a:t>Patients de la filière thrombectomie</a:t>
            </a:r>
            <a:br>
              <a:rPr lang="fr-FR" dirty="0"/>
            </a:br>
            <a:r>
              <a:rPr lang="fr-FR" dirty="0"/>
              <a:t>Juin 2021-Avril 2022</a:t>
            </a: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 rotWithShape="1">
          <a:blip r:embed="rId2"/>
          <a:srcRect l="24861" t="29630" r="42084" b="24321"/>
          <a:stretch/>
        </p:blipFill>
        <p:spPr>
          <a:xfrm>
            <a:off x="6379326" y="2137976"/>
            <a:ext cx="5537200" cy="4339024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351" y="1461363"/>
            <a:ext cx="4831961" cy="3623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00301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916</TotalTime>
  <Words>555</Words>
  <Application>Microsoft Office PowerPoint</Application>
  <PresentationFormat>Grand écran</PresentationFormat>
  <Paragraphs>132</Paragraphs>
  <Slides>18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Thème Office</vt:lpstr>
      <vt:lpstr>CHANGE</vt:lpstr>
      <vt:lpstr>Contexte</vt:lpstr>
      <vt:lpstr>Contexte</vt:lpstr>
      <vt:lpstr>Présentation PowerPoint</vt:lpstr>
      <vt:lpstr>Présentation PowerPoint</vt:lpstr>
      <vt:lpstr>Présentation PowerPoint</vt:lpstr>
      <vt:lpstr>Présentation PowerPoint</vt:lpstr>
      <vt:lpstr>Organisation</vt:lpstr>
      <vt:lpstr>Patients de la filière thrombectomie Juin 2021-Avril 2022</vt:lpstr>
      <vt:lpstr>Patients de la filière thrombectomie Juin 2021-Avril 2022</vt:lpstr>
      <vt:lpstr>Patients de la filière thrombectomie</vt:lpstr>
      <vt:lpstr>30 patients non traités et transférés: motifs</vt:lpstr>
      <vt:lpstr>Provenance des patients</vt:lpstr>
      <vt:lpstr>56 patients traités: localisation du thrombus</vt:lpstr>
      <vt:lpstr>56 patients traités: délais de réalisation de la TM</vt:lpstr>
      <vt:lpstr>Présentation PowerPoint</vt:lpstr>
      <vt:lpstr>Présentation PowerPoint</vt:lpstr>
      <vt:lpstr>Remerciements</vt:lpstr>
    </vt:vector>
  </TitlesOfParts>
  <Company>CHANGE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CHANGE</dc:title>
  <dc:creator>Fabrice BING</dc:creator>
  <cp:lastModifiedBy>Anonymous</cp:lastModifiedBy>
  <cp:revision>41</cp:revision>
  <dcterms:created xsi:type="dcterms:W3CDTF">2022-03-15T19:27:58Z</dcterms:created>
  <dcterms:modified xsi:type="dcterms:W3CDTF">2022-05-12T15:27:19Z</dcterms:modified>
</cp:coreProperties>
</file>