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434" r:id="rId3"/>
    <p:sldId id="333" r:id="rId4"/>
    <p:sldId id="276" r:id="rId5"/>
    <p:sldId id="334" r:id="rId6"/>
    <p:sldId id="302" r:id="rId7"/>
    <p:sldId id="343" r:id="rId8"/>
    <p:sldId id="341" r:id="rId9"/>
    <p:sldId id="348" r:id="rId10"/>
    <p:sldId id="358" r:id="rId11"/>
    <p:sldId id="365" r:id="rId12"/>
    <p:sldId id="364" r:id="rId13"/>
    <p:sldId id="362" r:id="rId14"/>
    <p:sldId id="361" r:id="rId15"/>
    <p:sldId id="360" r:id="rId16"/>
    <p:sldId id="367" r:id="rId17"/>
    <p:sldId id="359" r:id="rId18"/>
    <p:sldId id="430" r:id="rId19"/>
    <p:sldId id="426" r:id="rId20"/>
    <p:sldId id="428" r:id="rId21"/>
    <p:sldId id="353" r:id="rId22"/>
    <p:sldId id="354" r:id="rId23"/>
    <p:sldId id="368" r:id="rId24"/>
    <p:sldId id="332" r:id="rId25"/>
    <p:sldId id="432" r:id="rId26"/>
    <p:sldId id="269" r:id="rId27"/>
    <p:sldId id="370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ARD, Céline" initials="*" lastIdx="2" clrIdx="0"/>
  <p:cmAuthor id="1" name="Denis SABLOT" initials="DS" lastIdx="2" clrIdx="1">
    <p:extLst>
      <p:ext uri="{19B8F6BF-5375-455C-9EA6-DF929625EA0E}">
        <p15:presenceInfo xmlns:p15="http://schemas.microsoft.com/office/powerpoint/2012/main" userId="S::014561@ch-perpignan.fr::d3880d16-5953-453e-bdc7-8cde92073d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BBC51B-D07D-CE41-BC40-D4FDFE71C0E5}" v="29" dt="2022-03-22T16:15:32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84" autoAdjust="0"/>
    <p:restoredTop sz="86854" autoAdjust="0"/>
  </p:normalViewPr>
  <p:slideViewPr>
    <p:cSldViewPr snapToGrid="0" snapToObjects="1">
      <p:cViewPr>
        <p:scale>
          <a:sx n="60" d="100"/>
          <a:sy n="60" d="100"/>
        </p:scale>
        <p:origin x="336" y="3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d6f18a0f8a95b/Bureau/Copie%20de%20TM%20CME%20Mars%202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nissablot\Desktop\TM%20CME%20Mars%2022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nissablot\Desktop\TM%20CME%20Mars%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nissablot\Desktop\TM%20CME%20Mars%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nissablot\Desktop\TM%20CME%20Mars%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enissablot\Desktop\TM%20CME%20Mars%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d6f18a0f8a95b/Bureau/Copie%20de%20TM%20CME%20Mars%20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d6f18a0f8a95b/Bureau/Copie%20de%20TM%20CME%20Mars%202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d6f18a0f8a95b/Bureau/Copie%20de%20TM%20CME%20Mars%202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d6f18a0f8a95b/Bureau/Copie%20de%20TM%20CME%20Mars%202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https://d.docs.live.net/a41d6f18a0f8a95b/Bureau/Copie%20de%20TM%20CME%20Mars%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76755025227727"/>
          <c:y val="5.0154208062400958E-2"/>
          <c:w val="0.92747948963213667"/>
          <c:h val="0.873007421402552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IVT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aseline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Feuil1!$A$2:$A$5</c:f>
              <c:strCache>
                <c:ptCount val="4"/>
                <c:pt idx="0">
                  <c:v>Acute LVO</c:v>
                </c:pt>
                <c:pt idx="1">
                  <c:v>Transfer</c:v>
                </c:pt>
                <c:pt idx="2">
                  <c:v>MT</c:v>
                </c:pt>
                <c:pt idx="3">
                  <c:v>Recanalization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446</c:v>
                </c:pt>
                <c:pt idx="1">
                  <c:v>211</c:v>
                </c:pt>
                <c:pt idx="2">
                  <c:v>108</c:v>
                </c:pt>
                <c:pt idx="3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89-224B-BD97-F7597C01F39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No IVT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aseline="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Feuil1!$A$2:$A$5</c:f>
              <c:strCache>
                <c:ptCount val="4"/>
                <c:pt idx="0">
                  <c:v>Acute LVO</c:v>
                </c:pt>
                <c:pt idx="1">
                  <c:v>Transfer</c:v>
                </c:pt>
                <c:pt idx="2">
                  <c:v>MT</c:v>
                </c:pt>
                <c:pt idx="3">
                  <c:v>Recanalization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83</c:v>
                </c:pt>
                <c:pt idx="1">
                  <c:v>67</c:v>
                </c:pt>
                <c:pt idx="2">
                  <c:v>45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89-224B-BD97-F7597C01F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534144"/>
        <c:axId val="166544128"/>
      </c:barChart>
      <c:catAx>
        <c:axId val="166534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166544128"/>
        <c:crosses val="autoZero"/>
        <c:auto val="1"/>
        <c:lblAlgn val="ctr"/>
        <c:lblOffset val="100"/>
        <c:noMultiLvlLbl val="0"/>
      </c:catAx>
      <c:valAx>
        <c:axId val="166544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6534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73627054523243"/>
          <c:y val="4.5596783259111935E-2"/>
          <c:w val="0.21126372945476751"/>
          <c:h val="7.5852479571101208E-2"/>
        </c:manualLayout>
      </c:layout>
      <c:overlay val="0"/>
      <c:txPr>
        <a:bodyPr/>
        <a:lstStyle/>
        <a:p>
          <a:pPr>
            <a:defRPr sz="105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NUIT ET WEEK END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439141095017453E-2"/>
          <c:y val="1.1675264729839804E-2"/>
          <c:w val="0.94811811666002188"/>
          <c:h val="0.85101789306793507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Feuil5!$A$3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Feuil5!$E$1:$G$1</c:f>
              <c:strCache>
                <c:ptCount val="3"/>
                <c:pt idx="0">
                  <c:v>Door to Bloc</c:v>
                </c:pt>
                <c:pt idx="1">
                  <c:v>bloc to groin</c:v>
                </c:pt>
                <c:pt idx="2">
                  <c:v>Groin to recanalization</c:v>
                </c:pt>
              </c:strCache>
            </c:strRef>
          </c:cat>
          <c:val>
            <c:numRef>
              <c:f>Feuil5!$E$3:$G$3</c:f>
              <c:numCache>
                <c:formatCode>h:mm</c:formatCode>
                <c:ptCount val="3"/>
                <c:pt idx="0">
                  <c:v>4.0277777777777746E-2</c:v>
                </c:pt>
                <c:pt idx="1">
                  <c:v>1.388888888888884E-2</c:v>
                </c:pt>
                <c:pt idx="2">
                  <c:v>3.0902777777777751E-2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00-4876-9AFF-D805E9F8B82F}"/>
            </c:ext>
          </c:extLst>
        </c:ser>
        <c:ser>
          <c:idx val="2"/>
          <c:order val="1"/>
          <c:tx>
            <c:strRef>
              <c:f>Feuil5!$A$4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Feuil5!$E$1:$G$1</c:f>
              <c:strCache>
                <c:ptCount val="3"/>
                <c:pt idx="0">
                  <c:v>Door to Bloc</c:v>
                </c:pt>
                <c:pt idx="1">
                  <c:v>bloc to groin</c:v>
                </c:pt>
                <c:pt idx="2">
                  <c:v>Groin to recanalization</c:v>
                </c:pt>
              </c:strCache>
            </c:strRef>
          </c:cat>
          <c:val>
            <c:numRef>
              <c:f>Feuil5!$E$4:$G$4</c:f>
              <c:numCache>
                <c:formatCode>h:mm</c:formatCode>
                <c:ptCount val="3"/>
                <c:pt idx="0">
                  <c:v>4.4444444444444453E-2</c:v>
                </c:pt>
                <c:pt idx="1">
                  <c:v>1.0416666666666741E-2</c:v>
                </c:pt>
                <c:pt idx="2">
                  <c:v>2.430555555555558E-2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00-4876-9AFF-D805E9F8B82F}"/>
            </c:ext>
          </c:extLst>
        </c:ser>
        <c:ser>
          <c:idx val="3"/>
          <c:order val="2"/>
          <c:tx>
            <c:strRef>
              <c:f>Feuil5!$A$5</c:f>
              <c:strCache>
                <c:ptCount val="1"/>
                <c:pt idx="0">
                  <c:v>astreinte 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Feuil5!$E$1:$G$1</c:f>
              <c:strCache>
                <c:ptCount val="3"/>
                <c:pt idx="0">
                  <c:v>Door to Bloc</c:v>
                </c:pt>
                <c:pt idx="1">
                  <c:v>bloc to groin</c:v>
                </c:pt>
                <c:pt idx="2">
                  <c:v>Groin to recanalization</c:v>
                </c:pt>
              </c:strCache>
            </c:strRef>
          </c:cat>
          <c:val>
            <c:numRef>
              <c:f>Feuil5!$E$5:$G$5</c:f>
              <c:numCache>
                <c:formatCode>h:mm</c:formatCode>
                <c:ptCount val="3"/>
                <c:pt idx="0">
                  <c:v>4.5023148148148145E-2</c:v>
                </c:pt>
                <c:pt idx="1">
                  <c:v>1.0833333333333339E-2</c:v>
                </c:pt>
                <c:pt idx="2">
                  <c:v>2.8055555555555545E-2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00-4876-9AFF-D805E9F8B8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76004720"/>
        <c:axId val="500175136"/>
        <c:axId val="0"/>
      </c:bar3DChart>
      <c:catAx>
        <c:axId val="77600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0175136"/>
        <c:crosses val="autoZero"/>
        <c:auto val="1"/>
        <c:lblAlgn val="ctr"/>
        <c:lblOffset val="100"/>
        <c:noMultiLvlLbl val="0"/>
      </c:catAx>
      <c:valAx>
        <c:axId val="50017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600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Feuil2!$G$33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Feuil2!$H$33:$I$33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FE-064D-B811-B4F128534A58}"/>
            </c:ext>
          </c:extLst>
        </c:ser>
        <c:ser>
          <c:idx val="1"/>
          <c:order val="1"/>
          <c:tx>
            <c:strRef>
              <c:f>Feuil2!$G$34</c:f>
              <c:strCache>
                <c:ptCount val="1"/>
                <c:pt idx="0">
                  <c:v>mRS 0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Feuil2!$H$34:$I$34</c:f>
              <c:numCache>
                <c:formatCode>General</c:formatCode>
                <c:ptCount val="2"/>
                <c:pt idx="0">
                  <c:v>56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FE-064D-B811-B4F128534A58}"/>
            </c:ext>
          </c:extLst>
        </c:ser>
        <c:ser>
          <c:idx val="2"/>
          <c:order val="2"/>
          <c:tx>
            <c:strRef>
              <c:f>Feuil2!$G$35</c:f>
              <c:strCache>
                <c:ptCount val="1"/>
                <c:pt idx="0">
                  <c:v>mRS1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Feuil2!$H$35:$I$35</c:f>
              <c:numCache>
                <c:formatCode>General</c:formatCode>
                <c:ptCount val="2"/>
                <c:pt idx="0">
                  <c:v>101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FE-064D-B811-B4F128534A58}"/>
            </c:ext>
          </c:extLst>
        </c:ser>
        <c:ser>
          <c:idx val="3"/>
          <c:order val="3"/>
          <c:tx>
            <c:strRef>
              <c:f>Feuil2!$G$36</c:f>
              <c:strCache>
                <c:ptCount val="1"/>
                <c:pt idx="0">
                  <c:v>mRS2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Feuil2!$H$36:$I$36</c:f>
              <c:numCache>
                <c:formatCode>General</c:formatCode>
                <c:ptCount val="2"/>
                <c:pt idx="0">
                  <c:v>58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FE-064D-B811-B4F128534A58}"/>
            </c:ext>
          </c:extLst>
        </c:ser>
        <c:ser>
          <c:idx val="4"/>
          <c:order val="4"/>
          <c:tx>
            <c:strRef>
              <c:f>Feuil2!$G$37</c:f>
              <c:strCache>
                <c:ptCount val="1"/>
                <c:pt idx="0">
                  <c:v>mRS3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Feuil2!$H$37:$I$37</c:f>
              <c:numCache>
                <c:formatCode>General</c:formatCode>
                <c:ptCount val="2"/>
                <c:pt idx="0">
                  <c:v>69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FE-064D-B811-B4F128534A58}"/>
            </c:ext>
          </c:extLst>
        </c:ser>
        <c:ser>
          <c:idx val="5"/>
          <c:order val="5"/>
          <c:tx>
            <c:strRef>
              <c:f>Feuil2!$G$38</c:f>
              <c:strCache>
                <c:ptCount val="1"/>
                <c:pt idx="0">
                  <c:v>mRS4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Feuil2!$H$38:$I$38</c:f>
              <c:numCache>
                <c:formatCode>General</c:formatCode>
                <c:ptCount val="2"/>
                <c:pt idx="0">
                  <c:v>59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FE-064D-B811-B4F128534A58}"/>
            </c:ext>
          </c:extLst>
        </c:ser>
        <c:ser>
          <c:idx val="6"/>
          <c:order val="6"/>
          <c:tx>
            <c:strRef>
              <c:f>Feuil2!$G$39</c:f>
              <c:strCache>
                <c:ptCount val="1"/>
                <c:pt idx="0">
                  <c:v>mRS4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Feuil2!$H$39:$I$39</c:f>
              <c:numCache>
                <c:formatCode>General</c:formatCode>
                <c:ptCount val="2"/>
                <c:pt idx="0">
                  <c:v>72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FE-064D-B811-B4F128534A58}"/>
            </c:ext>
          </c:extLst>
        </c:ser>
        <c:ser>
          <c:idx val="7"/>
          <c:order val="7"/>
          <c:tx>
            <c:strRef>
              <c:f>Feuil2!$G$40</c:f>
              <c:strCache>
                <c:ptCount val="1"/>
                <c:pt idx="0">
                  <c:v>Décès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Feuil2!$H$40:$I$40</c:f>
              <c:numCache>
                <c:formatCode>General</c:formatCode>
                <c:ptCount val="2"/>
                <c:pt idx="0">
                  <c:v>102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FE-064D-B811-B4F128534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07889071"/>
        <c:axId val="1870774911"/>
      </c:barChart>
      <c:catAx>
        <c:axId val="18078890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70774911"/>
        <c:crossesAt val="0"/>
        <c:auto val="1"/>
        <c:lblAlgn val="ctr"/>
        <c:lblOffset val="100"/>
        <c:noMultiLvlLbl val="0"/>
      </c:catAx>
      <c:valAx>
        <c:axId val="18707749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07889071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[TM CME Mars 22.xlsx]Feuil2!Tableau croisé dynamique6</c:name>
    <c:fmtId val="5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8854768153980753"/>
              <c:y val="-1.218941382327209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20022287839020123"/>
              <c:y val="1.825459317585301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20022287839020123"/>
              <c:y val="1.825459317585301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8854768153980753"/>
              <c:y val="-1.218941382327209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20022287839020123"/>
              <c:y val="1.825459317585301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8854768153980753"/>
              <c:y val="-1.2189413823272091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Feuil2!$B$3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01-0442-AE8C-776D1E9230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01-0442-AE8C-776D1E923016}"/>
              </c:ext>
            </c:extLst>
          </c:dPt>
          <c:dLbls>
            <c:dLbl>
              <c:idx val="0"/>
              <c:layout>
                <c:manualLayout>
                  <c:x val="-0.20022287839020123"/>
                  <c:y val="1.82545931758530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01-0442-AE8C-776D1E923016}"/>
                </c:ext>
              </c:extLst>
            </c:dLbl>
            <c:dLbl>
              <c:idx val="1"/>
              <c:layout>
                <c:manualLayout>
                  <c:x val="0.18854768153980753"/>
                  <c:y val="-1.21894138232720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01-0442-AE8C-776D1E9230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Feuil2!$A$4:$A$6</c:f>
              <c:strCache>
                <c:ptCount val="2"/>
                <c:pt idx="0">
                  <c:v>Femme</c:v>
                </c:pt>
                <c:pt idx="1">
                  <c:v>Homme</c:v>
                </c:pt>
              </c:strCache>
            </c:strRef>
          </c:cat>
          <c:val>
            <c:numRef>
              <c:f>Feuil2!$B$4:$B$6</c:f>
              <c:numCache>
                <c:formatCode>General</c:formatCode>
                <c:ptCount val="2"/>
                <c:pt idx="0">
                  <c:v>53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01-0442-AE8C-776D1E923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Feuil2!$G$20</c:f>
              <c:strCache>
                <c:ptCount val="1"/>
                <c:pt idx="0">
                  <c:v>Oui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Feuil2!$F$21:$F$28</c:f>
              <c:strCache>
                <c:ptCount val="8"/>
                <c:pt idx="0">
                  <c:v>HTA </c:v>
                </c:pt>
                <c:pt idx="1">
                  <c:v>Tabac</c:v>
                </c:pt>
                <c:pt idx="2">
                  <c:v>Diabète</c:v>
                </c:pt>
                <c:pt idx="3">
                  <c:v>ACFA connue</c:v>
                </c:pt>
                <c:pt idx="4">
                  <c:v>Cholesterol</c:v>
                </c:pt>
                <c:pt idx="5">
                  <c:v>Coronarienn</c:v>
                </c:pt>
                <c:pt idx="6">
                  <c:v>AIC/AIT</c:v>
                </c:pt>
                <c:pt idx="7">
                  <c:v>OH</c:v>
                </c:pt>
              </c:strCache>
            </c:strRef>
          </c:cat>
          <c:val>
            <c:numRef>
              <c:f>Feuil2!$G$21:$G$28</c:f>
              <c:numCache>
                <c:formatCode>General</c:formatCode>
                <c:ptCount val="8"/>
                <c:pt idx="0">
                  <c:v>64</c:v>
                </c:pt>
                <c:pt idx="1">
                  <c:v>23</c:v>
                </c:pt>
                <c:pt idx="2">
                  <c:v>21</c:v>
                </c:pt>
                <c:pt idx="3">
                  <c:v>20</c:v>
                </c:pt>
                <c:pt idx="4">
                  <c:v>18</c:v>
                </c:pt>
                <c:pt idx="5">
                  <c:v>15</c:v>
                </c:pt>
                <c:pt idx="6">
                  <c:v>11</c:v>
                </c:pt>
                <c:pt idx="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4E-FD41-A346-E2133CC1A2BE}"/>
            </c:ext>
          </c:extLst>
        </c:ser>
        <c:ser>
          <c:idx val="1"/>
          <c:order val="1"/>
          <c:tx>
            <c:strRef>
              <c:f>Feuil2!$H$20</c:f>
              <c:strCache>
                <c:ptCount val="1"/>
                <c:pt idx="0">
                  <c:v>Non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Feuil2!$F$21:$F$28</c:f>
              <c:strCache>
                <c:ptCount val="8"/>
                <c:pt idx="0">
                  <c:v>HTA </c:v>
                </c:pt>
                <c:pt idx="1">
                  <c:v>Tabac</c:v>
                </c:pt>
                <c:pt idx="2">
                  <c:v>Diabète</c:v>
                </c:pt>
                <c:pt idx="3">
                  <c:v>ACFA connue</c:v>
                </c:pt>
                <c:pt idx="4">
                  <c:v>Cholesterol</c:v>
                </c:pt>
                <c:pt idx="5">
                  <c:v>Coronarienn</c:v>
                </c:pt>
                <c:pt idx="6">
                  <c:v>AIC/AIT</c:v>
                </c:pt>
                <c:pt idx="7">
                  <c:v>OH</c:v>
                </c:pt>
              </c:strCache>
            </c:strRef>
          </c:cat>
          <c:val>
            <c:numRef>
              <c:f>Feuil2!$H$21:$H$28</c:f>
              <c:numCache>
                <c:formatCode>General</c:formatCode>
                <c:ptCount val="8"/>
                <c:pt idx="0">
                  <c:v>45</c:v>
                </c:pt>
                <c:pt idx="1">
                  <c:v>86</c:v>
                </c:pt>
                <c:pt idx="2">
                  <c:v>88</c:v>
                </c:pt>
                <c:pt idx="3">
                  <c:v>89</c:v>
                </c:pt>
                <c:pt idx="4">
                  <c:v>91</c:v>
                </c:pt>
                <c:pt idx="5">
                  <c:v>94</c:v>
                </c:pt>
                <c:pt idx="6">
                  <c:v>98</c:v>
                </c:pt>
                <c:pt idx="7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4E-FD41-A346-E2133CC1A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22628159"/>
        <c:axId val="1828859215"/>
      </c:barChart>
      <c:catAx>
        <c:axId val="1922628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28859215"/>
        <c:crosses val="autoZero"/>
        <c:auto val="1"/>
        <c:lblAlgn val="ctr"/>
        <c:lblOffset val="100"/>
        <c:noMultiLvlLbl val="0"/>
      </c:catAx>
      <c:valAx>
        <c:axId val="1828859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2628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0C-6D48-B941-07774EBB39D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0C-6D48-B941-07774EBB39D5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0C-6D48-B941-07774EBB39D5}"/>
              </c:ext>
            </c:extLst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0C-6D48-B941-07774EBB39D5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0C-6D48-B941-07774EBB39D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0C-6D48-B941-07774EBB39D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20C-6D48-B941-07774EBB39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Feuil2!$E$61:$E$66</c:f>
              <c:strCache>
                <c:ptCount val="6"/>
                <c:pt idx="0">
                  <c:v>TICI0</c:v>
                </c:pt>
                <c:pt idx="1">
                  <c:v>TICI1</c:v>
                </c:pt>
                <c:pt idx="2">
                  <c:v>TICI2A</c:v>
                </c:pt>
                <c:pt idx="3">
                  <c:v>TICI2B</c:v>
                </c:pt>
                <c:pt idx="4">
                  <c:v>TICI2C</c:v>
                </c:pt>
                <c:pt idx="5">
                  <c:v>TICI3</c:v>
                </c:pt>
              </c:strCache>
            </c:strRef>
          </c:cat>
          <c:val>
            <c:numRef>
              <c:f>Feuil2!$F$61:$F$66</c:f>
              <c:numCache>
                <c:formatCode>General</c:formatCode>
                <c:ptCount val="6"/>
                <c:pt idx="0">
                  <c:v>6</c:v>
                </c:pt>
                <c:pt idx="1">
                  <c:v>1</c:v>
                </c:pt>
                <c:pt idx="2">
                  <c:v>2</c:v>
                </c:pt>
                <c:pt idx="3">
                  <c:v>22</c:v>
                </c:pt>
                <c:pt idx="4">
                  <c:v>31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0C-6D48-B941-07774EBB3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16-0740-ABBE-613306C50FD7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16-0740-ABBE-613306C50F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Feuil2!$E$76:$E$77</c:f>
              <c:strCache>
                <c:ptCount val="2"/>
                <c:pt idx="0">
                  <c:v>TICI 0-1-2a</c:v>
                </c:pt>
                <c:pt idx="1">
                  <c:v>TICI 2B-2C-3</c:v>
                </c:pt>
              </c:strCache>
            </c:strRef>
          </c:cat>
          <c:val>
            <c:numRef>
              <c:f>Feuil2!$F$76:$F$77</c:f>
              <c:numCache>
                <c:formatCode>General</c:formatCode>
                <c:ptCount val="2"/>
                <c:pt idx="0">
                  <c:v>38</c:v>
                </c:pt>
                <c:pt idx="1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16-0740-ABBE-613306C50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</a:t>
            </a:r>
            <a:r>
              <a:rPr lang="fr-FR" baseline="0"/>
              <a:t> </a:t>
            </a:r>
            <a:r>
              <a:rPr lang="fr-FR"/>
              <a:t>2019-2022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Feuil5!$A$2</c:f>
              <c:strCache>
                <c:ptCount val="1"/>
                <c:pt idx="0">
                  <c:v>Avant 2019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ysClr val="windowText" lastClr="000000"/>
              </a:solidFill>
              <a:round/>
            </a:ln>
            <a:effectLst/>
            <a:sp3d contourW="9525">
              <a:contourClr>
                <a:sysClr val="windowText" lastClr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Feuil5!$B$1</c:f>
              <c:strCache>
                <c:ptCount val="1"/>
                <c:pt idx="0">
                  <c:v>DS à Recanalisation</c:v>
                </c:pt>
              </c:strCache>
            </c:strRef>
          </c:cat>
          <c:val>
            <c:numRef>
              <c:f>Feuil5!$B$2</c:f>
              <c:numCache>
                <c:formatCode>h:mm</c:formatCode>
                <c:ptCount val="1"/>
                <c:pt idx="0">
                  <c:v>0.27291666666666664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1-433F-9E7D-B68A04C92579}"/>
            </c:ext>
          </c:extLst>
        </c:ser>
        <c:ser>
          <c:idx val="2"/>
          <c:order val="1"/>
          <c:tx>
            <c:strRef>
              <c:f>Feuil5!$A$3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round/>
            </a:ln>
            <a:effectLst/>
            <a:sp3d contourW="9525">
              <a:contourClr>
                <a:sysClr val="windowText" lastClr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Feuil5!$B$1</c:f>
              <c:strCache>
                <c:ptCount val="1"/>
                <c:pt idx="0">
                  <c:v>DS à Recanalisation</c:v>
                </c:pt>
              </c:strCache>
            </c:strRef>
          </c:cat>
          <c:val>
            <c:numRef>
              <c:f>Feuil5!$B$3</c:f>
              <c:numCache>
                <c:formatCode>h:mm</c:formatCode>
                <c:ptCount val="1"/>
                <c:pt idx="0">
                  <c:v>0.1743055555555556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1-433F-9E7D-B68A04C92579}"/>
            </c:ext>
          </c:extLst>
        </c:ser>
        <c:ser>
          <c:idx val="0"/>
          <c:order val="2"/>
          <c:tx>
            <c:strRef>
              <c:f>Feuil5!$A$4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ysClr val="windowText" lastClr="000000"/>
              </a:solidFill>
              <a:round/>
            </a:ln>
            <a:effectLst/>
            <a:sp3d contourW="9525">
              <a:contourClr>
                <a:sysClr val="windowText" lastClr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Feuil5!$B$1</c:f>
              <c:strCache>
                <c:ptCount val="1"/>
                <c:pt idx="0">
                  <c:v>DS à Recanalisation</c:v>
                </c:pt>
              </c:strCache>
            </c:strRef>
          </c:cat>
          <c:val>
            <c:numRef>
              <c:f>Feuil5!$B$4</c:f>
              <c:numCache>
                <c:formatCode>h:mm</c:formatCode>
                <c:ptCount val="1"/>
                <c:pt idx="0">
                  <c:v>0.14444444444444438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1-433F-9E7D-B68A04C925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76004720"/>
        <c:axId val="500175136"/>
        <c:axId val="0"/>
      </c:bar3DChart>
      <c:catAx>
        <c:axId val="77600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0175136"/>
        <c:crosses val="autoZero"/>
        <c:auto val="1"/>
        <c:lblAlgn val="ctr"/>
        <c:lblOffset val="100"/>
        <c:noMultiLvlLbl val="0"/>
      </c:catAx>
      <c:valAx>
        <c:axId val="50017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600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</a:t>
            </a:r>
            <a:r>
              <a:rPr lang="fr-FR" baseline="0"/>
              <a:t> </a:t>
            </a:r>
            <a:r>
              <a:rPr lang="fr-FR"/>
              <a:t>2019-2022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Feuil5!$A$2</c:f>
              <c:strCache>
                <c:ptCount val="1"/>
                <c:pt idx="0">
                  <c:v>Avant 2019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ysClr val="windowText" lastClr="000000"/>
              </a:solidFill>
              <a:round/>
            </a:ln>
            <a:effectLst/>
            <a:sp3d contourW="9525">
              <a:contourClr>
                <a:sysClr val="windowText" lastClr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Feuil5!$B$1</c:f>
              <c:strCache>
                <c:ptCount val="1"/>
                <c:pt idx="0">
                  <c:v>DS à Recanalisation</c:v>
                </c:pt>
              </c:strCache>
            </c:strRef>
          </c:cat>
          <c:val>
            <c:numRef>
              <c:f>Feuil5!$B$2</c:f>
              <c:numCache>
                <c:formatCode>h:mm</c:formatCode>
                <c:ptCount val="1"/>
                <c:pt idx="0">
                  <c:v>0.27291666666666664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1-433F-9E7D-B68A04C92579}"/>
            </c:ext>
          </c:extLst>
        </c:ser>
        <c:ser>
          <c:idx val="2"/>
          <c:order val="1"/>
          <c:tx>
            <c:strRef>
              <c:f>Feuil5!$A$3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round/>
            </a:ln>
            <a:effectLst/>
            <a:sp3d contourW="9525">
              <a:contourClr>
                <a:sysClr val="windowText" lastClr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Feuil5!$B$1</c:f>
              <c:strCache>
                <c:ptCount val="1"/>
                <c:pt idx="0">
                  <c:v>DS à Recanalisation</c:v>
                </c:pt>
              </c:strCache>
            </c:strRef>
          </c:cat>
          <c:val>
            <c:numRef>
              <c:f>Feuil5!$B$3</c:f>
              <c:numCache>
                <c:formatCode>h:mm</c:formatCode>
                <c:ptCount val="1"/>
                <c:pt idx="0">
                  <c:v>0.1743055555555556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1-433F-9E7D-B68A04C92579}"/>
            </c:ext>
          </c:extLst>
        </c:ser>
        <c:ser>
          <c:idx val="0"/>
          <c:order val="2"/>
          <c:tx>
            <c:strRef>
              <c:f>Feuil5!$A$4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ysClr val="windowText" lastClr="000000"/>
              </a:solidFill>
              <a:round/>
            </a:ln>
            <a:effectLst/>
            <a:sp3d contourW="9525">
              <a:contourClr>
                <a:sysClr val="windowText" lastClr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Feuil5!$B$1</c:f>
              <c:strCache>
                <c:ptCount val="1"/>
                <c:pt idx="0">
                  <c:v>DS à Recanalisation</c:v>
                </c:pt>
              </c:strCache>
            </c:strRef>
          </c:cat>
          <c:val>
            <c:numRef>
              <c:f>Feuil5!$B$4</c:f>
              <c:numCache>
                <c:formatCode>h:mm</c:formatCode>
                <c:ptCount val="1"/>
                <c:pt idx="0">
                  <c:v>0.14444444444444438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1-433F-9E7D-B68A04C925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76004720"/>
        <c:axId val="500175136"/>
        <c:axId val="0"/>
      </c:bar3DChart>
      <c:catAx>
        <c:axId val="77600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0175136"/>
        <c:crosses val="autoZero"/>
        <c:auto val="1"/>
        <c:lblAlgn val="ctr"/>
        <c:lblOffset val="100"/>
        <c:noMultiLvlLbl val="0"/>
      </c:catAx>
      <c:valAx>
        <c:axId val="50017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600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EVOLUTION 2020-2021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029719986357856E-2"/>
          <c:y val="8.9636276429913272E-2"/>
          <c:w val="0.94811811666002188"/>
          <c:h val="0.85101789306793507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Feuil5!$A$3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 w="9525" cap="flat" cmpd="sng" algn="ctr">
              <a:solidFill>
                <a:sysClr val="windowText" lastClr="000000"/>
              </a:solidFill>
              <a:round/>
            </a:ln>
            <a:effectLst/>
            <a:sp3d contourW="9525">
              <a:contourClr>
                <a:sysClr val="windowText" lastClr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Feuil5!$C$1:$G$1</c:f>
              <c:strCache>
                <c:ptCount val="5"/>
                <c:pt idx="0">
                  <c:v>Door to recanalisation</c:v>
                </c:pt>
                <c:pt idx="1">
                  <c:v>Door to IRM</c:v>
                </c:pt>
                <c:pt idx="2">
                  <c:v>Door to Bloc</c:v>
                </c:pt>
                <c:pt idx="3">
                  <c:v>bloc to groin</c:v>
                </c:pt>
                <c:pt idx="4">
                  <c:v>Groin to recanalization</c:v>
                </c:pt>
              </c:strCache>
            </c:strRef>
          </c:cat>
          <c:val>
            <c:numRef>
              <c:f>Feuil5!$C$3:$G$3</c:f>
              <c:numCache>
                <c:formatCode>h:mm</c:formatCode>
                <c:ptCount val="5"/>
                <c:pt idx="0">
                  <c:v>9.0277777777777776E-2</c:v>
                </c:pt>
                <c:pt idx="1">
                  <c:v>1.3888888888888951E-2</c:v>
                </c:pt>
                <c:pt idx="2">
                  <c:v>4.0277777777777746E-2</c:v>
                </c:pt>
                <c:pt idx="3">
                  <c:v>1.388888888888884E-2</c:v>
                </c:pt>
                <c:pt idx="4">
                  <c:v>3.0902777777777751E-2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F3-4487-A8DC-5AE78FD09AB0}"/>
            </c:ext>
          </c:extLst>
        </c:ser>
        <c:ser>
          <c:idx val="2"/>
          <c:order val="1"/>
          <c:tx>
            <c:strRef>
              <c:f>Feuil5!$A$4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ysClr val="window" lastClr="FFFFFF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5605650976179737E-2"/>
                  <c:y val="-2.7423714747300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25-4775-9F76-C359FC258B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Feuil5!$C$1:$G$1</c:f>
              <c:strCache>
                <c:ptCount val="5"/>
                <c:pt idx="0">
                  <c:v>Door to recanalisation</c:v>
                </c:pt>
                <c:pt idx="1">
                  <c:v>Door to IRM</c:v>
                </c:pt>
                <c:pt idx="2">
                  <c:v>Door to Bloc</c:v>
                </c:pt>
                <c:pt idx="3">
                  <c:v>bloc to groin</c:v>
                </c:pt>
                <c:pt idx="4">
                  <c:v>Groin to recanalization</c:v>
                </c:pt>
              </c:strCache>
            </c:strRef>
          </c:cat>
          <c:val>
            <c:numRef>
              <c:f>Feuil5!$C$4:$G$4</c:f>
              <c:numCache>
                <c:formatCode>h:mm</c:formatCode>
                <c:ptCount val="5"/>
                <c:pt idx="0">
                  <c:v>8.1944444444444445E-2</c:v>
                </c:pt>
                <c:pt idx="1">
                  <c:v>1.388888888888884E-2</c:v>
                </c:pt>
                <c:pt idx="2">
                  <c:v>4.4444444444444453E-2</c:v>
                </c:pt>
                <c:pt idx="3">
                  <c:v>1.0416666666666741E-2</c:v>
                </c:pt>
                <c:pt idx="4">
                  <c:v>2.430555555555558E-2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F3-4487-A8DC-5AE78FD09A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76004720"/>
        <c:axId val="500175136"/>
        <c:axId val="0"/>
      </c:bar3DChart>
      <c:catAx>
        <c:axId val="77600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0175136"/>
        <c:crosses val="autoZero"/>
        <c:auto val="1"/>
        <c:lblAlgn val="ctr"/>
        <c:lblOffset val="100"/>
        <c:noMultiLvlLbl val="0"/>
      </c:catAx>
      <c:valAx>
        <c:axId val="50017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600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553046403180189"/>
          <c:y val="3.1599533149045053E-2"/>
          <c:w val="0.13107499426649338"/>
          <c:h val="7.712973756368725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EVOLUTION 2020-2021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939651058311639"/>
          <c:y val="8.9636202804724216E-2"/>
          <c:w val="0.94811811666002188"/>
          <c:h val="0.85101789306793507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Feuil5!$A$3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 w="9525" cap="flat" cmpd="sng" algn="ctr">
              <a:solidFill>
                <a:sysClr val="windowText" lastClr="000000"/>
              </a:solidFill>
              <a:round/>
            </a:ln>
            <a:effectLst/>
            <a:sp3d contourW="9525">
              <a:contourClr>
                <a:sysClr val="windowText" lastClr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Feuil5!$C$1:$G$1</c:f>
              <c:strCache>
                <c:ptCount val="5"/>
                <c:pt idx="0">
                  <c:v>Door to recanalisation</c:v>
                </c:pt>
                <c:pt idx="1">
                  <c:v>Door to IRM</c:v>
                </c:pt>
                <c:pt idx="2">
                  <c:v>Door to Bloc</c:v>
                </c:pt>
                <c:pt idx="3">
                  <c:v>bloc to groin</c:v>
                </c:pt>
                <c:pt idx="4">
                  <c:v>Groin to recanalization</c:v>
                </c:pt>
              </c:strCache>
            </c:strRef>
          </c:cat>
          <c:val>
            <c:numRef>
              <c:f>Feuil5!$C$3:$G$3</c:f>
              <c:numCache>
                <c:formatCode>h:mm</c:formatCode>
                <c:ptCount val="5"/>
                <c:pt idx="0">
                  <c:v>9.0277777777777776E-2</c:v>
                </c:pt>
                <c:pt idx="1">
                  <c:v>1.3888888888888951E-2</c:v>
                </c:pt>
                <c:pt idx="2">
                  <c:v>4.0277777777777746E-2</c:v>
                </c:pt>
                <c:pt idx="3">
                  <c:v>1.388888888888884E-2</c:v>
                </c:pt>
                <c:pt idx="4">
                  <c:v>3.0902777777777751E-2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2E-4469-A046-065BEE055FE6}"/>
            </c:ext>
          </c:extLst>
        </c:ser>
        <c:ser>
          <c:idx val="2"/>
          <c:order val="1"/>
          <c:tx>
            <c:strRef>
              <c:f>Feuil5!$A$4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ysClr val="window" lastClr="FFFFFF"/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5605650976179737E-2"/>
                  <c:y val="-2.7423714747300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2E-4469-A046-065BEE055F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Feuil5!$C$1:$G$1</c:f>
              <c:strCache>
                <c:ptCount val="5"/>
                <c:pt idx="0">
                  <c:v>Door to recanalisation</c:v>
                </c:pt>
                <c:pt idx="1">
                  <c:v>Door to IRM</c:v>
                </c:pt>
                <c:pt idx="2">
                  <c:v>Door to Bloc</c:v>
                </c:pt>
                <c:pt idx="3">
                  <c:v>bloc to groin</c:v>
                </c:pt>
                <c:pt idx="4">
                  <c:v>Groin to recanalization</c:v>
                </c:pt>
              </c:strCache>
            </c:strRef>
          </c:cat>
          <c:val>
            <c:numRef>
              <c:f>Feuil5!$C$4:$G$4</c:f>
              <c:numCache>
                <c:formatCode>h:mm</c:formatCode>
                <c:ptCount val="5"/>
                <c:pt idx="0">
                  <c:v>8.1944444444444445E-2</c:v>
                </c:pt>
                <c:pt idx="1">
                  <c:v>1.388888888888884E-2</c:v>
                </c:pt>
                <c:pt idx="2">
                  <c:v>4.4444444444444453E-2</c:v>
                </c:pt>
                <c:pt idx="3">
                  <c:v>1.0416666666666741E-2</c:v>
                </c:pt>
                <c:pt idx="4">
                  <c:v>2.430555555555558E-2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2E-4469-A046-065BEE055F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776004720"/>
        <c:axId val="500175136"/>
        <c:axId val="0"/>
      </c:bar3DChart>
      <c:catAx>
        <c:axId val="77600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0175136"/>
        <c:crosses val="autoZero"/>
        <c:auto val="1"/>
        <c:lblAlgn val="ctr"/>
        <c:lblOffset val="100"/>
        <c:noMultiLvlLbl val="0"/>
      </c:catAx>
      <c:valAx>
        <c:axId val="50017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60047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86553046403180189"/>
          <c:y val="3.1599533149045053E-2"/>
          <c:w val="0.13107499426649338"/>
          <c:h val="7.7129737563687253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Feuil1!$LE$2:$LE$110</cx:f>
        <cx:lvl ptCount="109" formatCode="0">
          <cx:pt idx="0">66.539726027397265</cx:pt>
          <cx:pt idx="1">82.38630136986302</cx:pt>
          <cx:pt idx="2">73.523287671232879</cx:pt>
          <cx:pt idx="3">81.290410958904104</cx:pt>
          <cx:pt idx="4">74</cx:pt>
          <cx:pt idx="5">87.638356164383566</cx:pt>
          <cx:pt idx="6">81.087671232876716</cx:pt>
          <cx:pt idx="7">87.657534246575338</cx:pt>
          <cx:pt idx="8">54.336986301369862</cx:pt>
          <cx:pt idx="9">89.882191780821913</cx:pt>
          <cx:pt idx="10">75.183561643835617</cx:pt>
          <cx:pt idx="11">90.421917808219177</cx:pt>
          <cx:pt idx="12">73.791780821917811</cx:pt>
          <cx:pt idx="13">77.797260273972597</cx:pt>
          <cx:pt idx="14">84.356164383561648</cx:pt>
          <cx:pt idx="15">66.30958904109589</cx:pt>
          <cx:pt idx="16">85.9972602739726</cx:pt>
          <cx:pt idx="17">82.400000000000006</cx:pt>
          <cx:pt idx="18">58.005479452054793</cx:pt>
          <cx:pt idx="19">86.876712328767127</cx:pt>
          <cx:pt idx="20">71.764383561643839</cx:pt>
          <cx:pt idx="21">71.0054794520548</cx:pt>
          <cx:pt idx="22">91.657534246575338</cx:pt>
          <cx:pt idx="23">84.813698630136983</cx:pt>
          <cx:pt idx="24">82.06575342465753</cx:pt>
          <cx:pt idx="25">55.046575342465751</cx:pt>
          <cx:pt idx="26">48.824657534246576</cx:pt>
          <cx:pt idx="27">73.545205479452051</cx:pt>
          <cx:pt idx="28">50.391780821917806</cx:pt>
          <cx:pt idx="29">67.61643835616438</cx:pt>
          <cx:pt idx="30">41.936986301369863</cx:pt>
          <cx:pt idx="31">87.290410958904104</cx:pt>
          <cx:pt idx="32">69.890410958904113</cx:pt>
          <cx:pt idx="33">67.583561643835623</cx:pt>
          <cx:pt idx="34">71.676712328767124</cx:pt>
          <cx:pt idx="35">72.342465753424662</cx:pt>
          <cx:pt idx="36">60.712328767123289</cx:pt>
          <cx:pt idx="37">90.939726027397256</cx:pt>
          <cx:pt idx="38">63.353424657534248</cx:pt>
          <cx:pt idx="39">54.756164383561647</cx:pt>
          <cx:pt idx="40">65.221917808219175</cx:pt>
          <cx:pt idx="41">72.742465753424653</cx:pt>
          <cx:pt idx="42">85.115068493150687</cx:pt>
          <cx:pt idx="43">76.736986301369868</cx:pt>
          <cx:pt idx="44">41.591780821917808</cx:pt>
          <cx:pt idx="45">69.249315068493146</cx:pt>
          <cx:pt idx="46">88.443835616438349</cx:pt>
          <cx:pt idx="47">84.578082191780823</cx:pt>
          <cx:pt idx="48">74.287671232876718</cx:pt>
          <cx:pt idx="49">85.142465753424659</cx:pt>
          <cx:pt idx="50">77.797260273972597</cx:pt>
          <cx:pt idx="51">70.723287671232882</cx:pt>
          <cx:pt idx="52">79.882191780821913</cx:pt>
          <cx:pt idx="53">73.723287671232882</cx:pt>
          <cx:pt idx="54">68.764383561643839</cx:pt>
          <cx:pt idx="55">79.783561643835611</cx:pt>
          <cx:pt idx="56">80.120547945205473</cx:pt>
          <cx:pt idx="57">77.317808219178076</cx:pt>
          <cx:pt idx="58">73.531506849315065</cx:pt>
          <cx:pt idx="59">90.136986301369859</cx:pt>
          <cx:pt idx="60">77.421917808219177</cx:pt>
          <cx:pt idx="61">73.238356164383561</cx:pt>
          <cx:pt idx="62">77.200000000000003</cx:pt>
          <cx:pt idx="63">75.120547945205473</cx:pt>
          <cx:pt idx="64">34.915068493150685</cx:pt>
          <cx:pt idx="65">79.252054794520546</cx:pt>
          <cx:pt idx="66">68.515068493150679</cx:pt>
          <cx:pt idx="67">66.715068493150682</cx:pt>
          <cx:pt idx="68">77.301369863013704</cx:pt>
          <cx:pt idx="69">71.767123287671239</cx:pt>
          <cx:pt idx="70">87.558904109589037</cx:pt>
          <cx:pt idx="71">72.041095890410958</cx:pt>
          <cx:pt idx="72">85.249315068493146</cx:pt>
          <cx:pt idx="73">76.9945205479452</cx:pt>
          <cx:pt idx="74">49.742465753424661</cx:pt>
          <cx:pt idx="75">90.150684931506845</cx:pt>
          <cx:pt idx="76">79.589041095890408</cx:pt>
          <cx:pt idx="77">97.736986301369868</cx:pt>
          <cx:pt idx="78">88.93424657534247</cx:pt>
          <cx:pt idx="79">65.917808219178085</cx:pt>
          <cx:pt idx="80">65.328767123287676</cx:pt>
          <cx:pt idx="81">61.473972602739728</cx:pt>
          <cx:pt idx="82">71.509589041095893</cx:pt>
          <cx:pt idx="83">84</cx:pt>
          <cx:pt idx="84">81.443835616438349</cx:pt>
          <cx:pt idx="85">78</cx:pt>
          <cx:pt idx="86">74</cx:pt>
          <cx:pt idx="87">79.167123287671231</cx:pt>
          <cx:pt idx="88">74.906849315068499</cx:pt>
          <cx:pt idx="89">72.553424657534251</cx:pt>
          <cx:pt idx="90">88.972602739726028</cx:pt>
          <cx:pt idx="91">80.723287671232882</cx:pt>
          <cx:pt idx="92">77.0027397260274</cx:pt>
          <cx:pt idx="93">67.649315068493152</cx:pt>
          <cx:pt idx="94">89.964383561643842</cx:pt>
          <cx:pt idx="95">82.082191780821915</cx:pt>
          <cx:pt idx="96">86.156164383561645</cx:pt>
          <cx:pt idx="97">74.816438356164383</cx:pt>
          <cx:pt idx="98">87.421917808219177</cx:pt>
          <cx:pt idx="99">64.523287671232879</cx:pt>
          <cx:pt idx="100">66.254794520547946</cx:pt>
          <cx:pt idx="101">61.202739726027396</cx:pt>
          <cx:pt idx="102">65.939726027397256</cx:pt>
          <cx:pt idx="103">56.227397260273975</cx:pt>
          <cx:pt idx="104">87.668493150684938</cx:pt>
          <cx:pt idx="105">79.230136986301375</cx:pt>
          <cx:pt idx="106">79.772602739726025</cx:pt>
          <cx:pt idx="107">85.742465753424653</cx:pt>
          <cx:pt idx="108">70.043835616438358</cx:pt>
        </cx:lvl>
      </cx:numDim>
    </cx:data>
  </cx:chartData>
  <cx:chart>
    <cx:title pos="t" align="ctr" overlay="0">
      <cx:tx>
        <cx:txData>
          <cx:v>âge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âge</a:t>
          </a:r>
        </a:p>
      </cx:txPr>
    </cx:title>
    <cx:plotArea>
      <cx:plotAreaRegion>
        <cx:series layoutId="boxWhisker" uniqueId="{9CC30129-94E4-4E29-8DFE-0547F9D77A3E}">
          <cx:dataId val="0"/>
          <cx:layoutPr>
            <cx:visibility meanLine="0" meanMarker="0" nonoutliers="0" outliers="1"/>
            <cx:statistics quartileMethod="inclusive"/>
          </cx:layoutPr>
        </cx:series>
      </cx:plotAreaRegion>
      <cx:axis id="0" hidden="1">
        <cx:catScaling gapWidth="1.5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0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/>
  </cs:chartArea>
  <cs:dataLabel>
    <cs:lnRef idx="0"/>
    <cs:fillRef idx="0"/>
    <cs:effectRef idx="0"/>
    <cs:fontRef idx="minor">
      <a:schemeClr val="dk1"/>
    </cs:fontRef>
    <cs:defRPr sz="9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9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CA1E9E-8FB9-FE40-8453-274803DAAA24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A1EFBAF7-1B53-8244-8911-D420201A59B0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050" b="1" dirty="0">
              <a:solidFill>
                <a:schemeClr val="bg1"/>
              </a:solidFill>
            </a:rPr>
            <a:t>Introduction</a:t>
          </a:r>
        </a:p>
      </dgm:t>
    </dgm:pt>
    <dgm:pt modelId="{32F307F3-CEAC-ED48-A565-A6DC7985400F}" type="parTrans" cxnId="{8DE5C32E-A681-0942-8DAD-06112871EE8F}">
      <dgm:prSet/>
      <dgm:spPr/>
      <dgm:t>
        <a:bodyPr/>
        <a:lstStyle/>
        <a:p>
          <a:endParaRPr lang="fr-FR" sz="1050" b="1"/>
        </a:p>
      </dgm:t>
    </dgm:pt>
    <dgm:pt modelId="{80EB1525-FB01-9844-9440-5F42A0F8927D}" type="sibTrans" cxnId="{8DE5C32E-A681-0942-8DAD-06112871EE8F}">
      <dgm:prSet/>
      <dgm:spPr/>
      <dgm:t>
        <a:bodyPr/>
        <a:lstStyle/>
        <a:p>
          <a:endParaRPr lang="fr-FR" sz="1050" b="1"/>
        </a:p>
      </dgm:t>
    </dgm:pt>
    <dgm:pt modelId="{BD215FF6-353B-1F41-A822-3535BCF77C67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EB05A332-B674-2B49-BB0A-0BD0D1687C34}" type="parTrans" cxnId="{23597CA9-13F4-E649-AA7E-40A6E3DC7225}">
      <dgm:prSet/>
      <dgm:spPr/>
      <dgm:t>
        <a:bodyPr/>
        <a:lstStyle/>
        <a:p>
          <a:endParaRPr lang="fr-FR" sz="1050" b="1"/>
        </a:p>
      </dgm:t>
    </dgm:pt>
    <dgm:pt modelId="{3157F302-E412-854D-A869-6CB753218635}" type="sibTrans" cxnId="{23597CA9-13F4-E649-AA7E-40A6E3DC7225}">
      <dgm:prSet/>
      <dgm:spPr/>
      <dgm:t>
        <a:bodyPr/>
        <a:lstStyle/>
        <a:p>
          <a:endParaRPr lang="fr-FR" sz="1050" b="1"/>
        </a:p>
      </dgm:t>
    </dgm:pt>
    <dgm:pt modelId="{BC377EFF-A141-CC48-92F9-6A393F50F6FD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D26455CF-E4BA-7145-BC83-67486A5CB29D}" type="parTrans" cxnId="{1C6E8B10-A398-314C-8681-04D063170245}">
      <dgm:prSet/>
      <dgm:spPr/>
      <dgm:t>
        <a:bodyPr/>
        <a:lstStyle/>
        <a:p>
          <a:endParaRPr lang="fr-FR" sz="1050" b="1"/>
        </a:p>
      </dgm:t>
    </dgm:pt>
    <dgm:pt modelId="{A4749C4C-F771-A446-9EED-8D45A2891C93}" type="sibTrans" cxnId="{1C6E8B10-A398-314C-8681-04D063170245}">
      <dgm:prSet/>
      <dgm:spPr/>
      <dgm:t>
        <a:bodyPr/>
        <a:lstStyle/>
        <a:p>
          <a:endParaRPr lang="fr-FR" sz="1050" b="1"/>
        </a:p>
      </dgm:t>
    </dgm:pt>
    <dgm:pt modelId="{0D33A3D5-7503-5444-A10D-CC7EBB43AF68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537147E6-05F9-F84F-9208-5B128D65470D}" type="parTrans" cxnId="{685D3D1E-3222-734E-B53B-C0B5113E5F0D}">
      <dgm:prSet/>
      <dgm:spPr/>
      <dgm:t>
        <a:bodyPr/>
        <a:lstStyle/>
        <a:p>
          <a:endParaRPr lang="fr-FR" sz="1050" b="1"/>
        </a:p>
      </dgm:t>
    </dgm:pt>
    <dgm:pt modelId="{C03C4C46-81A3-0A4C-9BC3-3630D4BAA968}" type="sibTrans" cxnId="{685D3D1E-3222-734E-B53B-C0B5113E5F0D}">
      <dgm:prSet/>
      <dgm:spPr/>
      <dgm:t>
        <a:bodyPr/>
        <a:lstStyle/>
        <a:p>
          <a:endParaRPr lang="fr-FR" sz="1050" b="1"/>
        </a:p>
      </dgm:t>
    </dgm:pt>
    <dgm:pt modelId="{DBB8FB10-CE5F-4D4D-9145-345A1B4B70F5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1599F24A-7B85-4E43-88B8-DE504F4ADD4B}" type="parTrans" cxnId="{3CBD6F81-46D7-2344-B369-B3F416019AD0}">
      <dgm:prSet/>
      <dgm:spPr/>
      <dgm:t>
        <a:bodyPr/>
        <a:lstStyle/>
        <a:p>
          <a:endParaRPr lang="fr-FR" sz="1050" b="1"/>
        </a:p>
      </dgm:t>
    </dgm:pt>
    <dgm:pt modelId="{9E51F9DF-2E44-A54E-A5B8-80660C2C31E7}" type="sibTrans" cxnId="{3CBD6F81-46D7-2344-B369-B3F416019AD0}">
      <dgm:prSet/>
      <dgm:spPr/>
      <dgm:t>
        <a:bodyPr/>
        <a:lstStyle/>
        <a:p>
          <a:endParaRPr lang="fr-FR" sz="1050" b="1"/>
        </a:p>
      </dgm:t>
    </dgm:pt>
    <dgm:pt modelId="{38E4CEC2-EE6F-9F4F-8833-69E339598CE3}">
      <dgm:prSet phldrT="[Texte]" custT="1"/>
      <dgm:spPr/>
      <dgm:t>
        <a:bodyPr/>
        <a:lstStyle/>
        <a:p>
          <a:r>
            <a:rPr lang="fr-FR" sz="1050" b="1" dirty="0"/>
            <a:t>Conclusion</a:t>
          </a:r>
        </a:p>
      </dgm:t>
    </dgm:pt>
    <dgm:pt modelId="{8BB8DC1B-EB8D-4E49-8BA5-39E5730A8210}" type="parTrans" cxnId="{8997AC73-EB6E-3B46-B375-B35F5CA46549}">
      <dgm:prSet/>
      <dgm:spPr/>
      <dgm:t>
        <a:bodyPr/>
        <a:lstStyle/>
        <a:p>
          <a:endParaRPr lang="fr-FR" sz="1050" b="1"/>
        </a:p>
      </dgm:t>
    </dgm:pt>
    <dgm:pt modelId="{12C4369C-6739-F947-B096-67A7170ECF56}" type="sibTrans" cxnId="{8997AC73-EB6E-3B46-B375-B35F5CA46549}">
      <dgm:prSet/>
      <dgm:spPr/>
      <dgm:t>
        <a:bodyPr/>
        <a:lstStyle/>
        <a:p>
          <a:endParaRPr lang="fr-FR" sz="1050" b="1"/>
        </a:p>
      </dgm:t>
    </dgm:pt>
    <dgm:pt modelId="{45FBB586-F5A3-BC45-B251-A4750561EF43}" type="pres">
      <dgm:prSet presAssocID="{C7CA1E9E-8FB9-FE40-8453-274803DAAA24}" presName="Name0" presStyleCnt="0">
        <dgm:presLayoutVars>
          <dgm:dir/>
          <dgm:resizeHandles val="exact"/>
        </dgm:presLayoutVars>
      </dgm:prSet>
      <dgm:spPr/>
    </dgm:pt>
    <dgm:pt modelId="{60993EE1-5456-9541-86C7-E0E158953D65}" type="pres">
      <dgm:prSet presAssocID="{A1EFBAF7-1B53-8244-8911-D420201A59B0}" presName="parTxOnly" presStyleLbl="node1" presStyleIdx="0" presStyleCnt="6">
        <dgm:presLayoutVars>
          <dgm:bulletEnabled val="1"/>
        </dgm:presLayoutVars>
      </dgm:prSet>
      <dgm:spPr/>
    </dgm:pt>
    <dgm:pt modelId="{4411D15D-983C-A14E-B01F-EB0A360F056D}" type="pres">
      <dgm:prSet presAssocID="{80EB1525-FB01-9844-9440-5F42A0F8927D}" presName="parSpace" presStyleCnt="0"/>
      <dgm:spPr/>
    </dgm:pt>
    <dgm:pt modelId="{B1FAC854-749B-E542-AD01-09BAC174694E}" type="pres">
      <dgm:prSet presAssocID="{BD215FF6-353B-1F41-A822-3535BCF77C67}" presName="parTxOnly" presStyleLbl="node1" presStyleIdx="1" presStyleCnt="6">
        <dgm:presLayoutVars>
          <dgm:bulletEnabled val="1"/>
        </dgm:presLayoutVars>
      </dgm:prSet>
      <dgm:spPr/>
    </dgm:pt>
    <dgm:pt modelId="{A7409E42-066A-2D46-93CB-5839447AA18B}" type="pres">
      <dgm:prSet presAssocID="{3157F302-E412-854D-A869-6CB753218635}" presName="parSpace" presStyleCnt="0"/>
      <dgm:spPr/>
    </dgm:pt>
    <dgm:pt modelId="{7D69F37D-92FE-AA41-A40B-1D485CAB3AD2}" type="pres">
      <dgm:prSet presAssocID="{BC377EFF-A141-CC48-92F9-6A393F50F6FD}" presName="parTxOnly" presStyleLbl="node1" presStyleIdx="2" presStyleCnt="6" custScaleX="99843">
        <dgm:presLayoutVars>
          <dgm:bulletEnabled val="1"/>
        </dgm:presLayoutVars>
      </dgm:prSet>
      <dgm:spPr/>
    </dgm:pt>
    <dgm:pt modelId="{1F053D20-53AE-6649-8069-3C426F468D32}" type="pres">
      <dgm:prSet presAssocID="{A4749C4C-F771-A446-9EED-8D45A2891C93}" presName="parSpace" presStyleCnt="0"/>
      <dgm:spPr/>
    </dgm:pt>
    <dgm:pt modelId="{47F00D40-F5AD-BA4F-9324-AAE3FA0B4919}" type="pres">
      <dgm:prSet presAssocID="{0D33A3D5-7503-5444-A10D-CC7EBB43AF68}" presName="parTxOnly" presStyleLbl="node1" presStyleIdx="3" presStyleCnt="6">
        <dgm:presLayoutVars>
          <dgm:bulletEnabled val="1"/>
        </dgm:presLayoutVars>
      </dgm:prSet>
      <dgm:spPr/>
    </dgm:pt>
    <dgm:pt modelId="{5AE21356-7548-F84E-8103-5B4FBD6F407C}" type="pres">
      <dgm:prSet presAssocID="{C03C4C46-81A3-0A4C-9BC3-3630D4BAA968}" presName="parSpace" presStyleCnt="0"/>
      <dgm:spPr/>
    </dgm:pt>
    <dgm:pt modelId="{C9F4B8D4-234A-4F4E-8342-6F2F32447718}" type="pres">
      <dgm:prSet presAssocID="{DBB8FB10-CE5F-4D4D-9145-345A1B4B70F5}" presName="parTxOnly" presStyleLbl="node1" presStyleIdx="4" presStyleCnt="6">
        <dgm:presLayoutVars>
          <dgm:bulletEnabled val="1"/>
        </dgm:presLayoutVars>
      </dgm:prSet>
      <dgm:spPr/>
    </dgm:pt>
    <dgm:pt modelId="{08A4ADE6-858D-6B4D-96D3-CD3B7CD8AA37}" type="pres">
      <dgm:prSet presAssocID="{9E51F9DF-2E44-A54E-A5B8-80660C2C31E7}" presName="parSpace" presStyleCnt="0"/>
      <dgm:spPr/>
    </dgm:pt>
    <dgm:pt modelId="{902D563E-EB45-774B-80BC-2C3A035F5A48}" type="pres">
      <dgm:prSet presAssocID="{38E4CEC2-EE6F-9F4F-8833-69E339598CE3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1C6E8B10-A398-314C-8681-04D063170245}" srcId="{C7CA1E9E-8FB9-FE40-8453-274803DAAA24}" destId="{BC377EFF-A141-CC48-92F9-6A393F50F6FD}" srcOrd="2" destOrd="0" parTransId="{D26455CF-E4BA-7145-BC83-67486A5CB29D}" sibTransId="{A4749C4C-F771-A446-9EED-8D45A2891C93}"/>
    <dgm:cxn modelId="{685D3D1E-3222-734E-B53B-C0B5113E5F0D}" srcId="{C7CA1E9E-8FB9-FE40-8453-274803DAAA24}" destId="{0D33A3D5-7503-5444-A10D-CC7EBB43AF68}" srcOrd="3" destOrd="0" parTransId="{537147E6-05F9-F84F-9208-5B128D65470D}" sibTransId="{C03C4C46-81A3-0A4C-9BC3-3630D4BAA968}"/>
    <dgm:cxn modelId="{DA4A8C24-3D9F-AE44-A22A-C8C85792A800}" type="presOf" srcId="{DBB8FB10-CE5F-4D4D-9145-345A1B4B70F5}" destId="{C9F4B8D4-234A-4F4E-8342-6F2F32447718}" srcOrd="0" destOrd="0" presId="urn:microsoft.com/office/officeart/2005/8/layout/hChevron3"/>
    <dgm:cxn modelId="{0C5A9825-D7B8-3447-B719-F003D45D0B6C}" type="presOf" srcId="{A1EFBAF7-1B53-8244-8911-D420201A59B0}" destId="{60993EE1-5456-9541-86C7-E0E158953D65}" srcOrd="0" destOrd="0" presId="urn:microsoft.com/office/officeart/2005/8/layout/hChevron3"/>
    <dgm:cxn modelId="{8DE5C32E-A681-0942-8DAD-06112871EE8F}" srcId="{C7CA1E9E-8FB9-FE40-8453-274803DAAA24}" destId="{A1EFBAF7-1B53-8244-8911-D420201A59B0}" srcOrd="0" destOrd="0" parTransId="{32F307F3-CEAC-ED48-A565-A6DC7985400F}" sibTransId="{80EB1525-FB01-9844-9440-5F42A0F8927D}"/>
    <dgm:cxn modelId="{DE0F793E-E03F-5141-BB91-FFA6B22CABC6}" type="presOf" srcId="{0D33A3D5-7503-5444-A10D-CC7EBB43AF68}" destId="{47F00D40-F5AD-BA4F-9324-AAE3FA0B4919}" srcOrd="0" destOrd="0" presId="urn:microsoft.com/office/officeart/2005/8/layout/hChevron3"/>
    <dgm:cxn modelId="{F288DC5F-691B-8541-84BB-C99B703C88EB}" type="presOf" srcId="{38E4CEC2-EE6F-9F4F-8833-69E339598CE3}" destId="{902D563E-EB45-774B-80BC-2C3A035F5A48}" srcOrd="0" destOrd="0" presId="urn:microsoft.com/office/officeart/2005/8/layout/hChevron3"/>
    <dgm:cxn modelId="{8997AC73-EB6E-3B46-B375-B35F5CA46549}" srcId="{C7CA1E9E-8FB9-FE40-8453-274803DAAA24}" destId="{38E4CEC2-EE6F-9F4F-8833-69E339598CE3}" srcOrd="5" destOrd="0" parTransId="{8BB8DC1B-EB8D-4E49-8BA5-39E5730A8210}" sibTransId="{12C4369C-6739-F947-B096-67A7170ECF56}"/>
    <dgm:cxn modelId="{3CBD6F81-46D7-2344-B369-B3F416019AD0}" srcId="{C7CA1E9E-8FB9-FE40-8453-274803DAAA24}" destId="{DBB8FB10-CE5F-4D4D-9145-345A1B4B70F5}" srcOrd="4" destOrd="0" parTransId="{1599F24A-7B85-4E43-88B8-DE504F4ADD4B}" sibTransId="{9E51F9DF-2E44-A54E-A5B8-80660C2C31E7}"/>
    <dgm:cxn modelId="{63C7D29F-697F-8247-B79E-4947D90B1F3D}" type="presOf" srcId="{BC377EFF-A141-CC48-92F9-6A393F50F6FD}" destId="{7D69F37D-92FE-AA41-A40B-1D485CAB3AD2}" srcOrd="0" destOrd="0" presId="urn:microsoft.com/office/officeart/2005/8/layout/hChevron3"/>
    <dgm:cxn modelId="{23597CA9-13F4-E649-AA7E-40A6E3DC7225}" srcId="{C7CA1E9E-8FB9-FE40-8453-274803DAAA24}" destId="{BD215FF6-353B-1F41-A822-3535BCF77C67}" srcOrd="1" destOrd="0" parTransId="{EB05A332-B674-2B49-BB0A-0BD0D1687C34}" sibTransId="{3157F302-E412-854D-A869-6CB753218635}"/>
    <dgm:cxn modelId="{EF8E28C2-8CBD-744B-96C3-65354DA278DB}" type="presOf" srcId="{C7CA1E9E-8FB9-FE40-8453-274803DAAA24}" destId="{45FBB586-F5A3-BC45-B251-A4750561EF43}" srcOrd="0" destOrd="0" presId="urn:microsoft.com/office/officeart/2005/8/layout/hChevron3"/>
    <dgm:cxn modelId="{1C1664FA-5F35-6F44-91C8-E59615660013}" type="presOf" srcId="{BD215FF6-353B-1F41-A822-3535BCF77C67}" destId="{B1FAC854-749B-E542-AD01-09BAC174694E}" srcOrd="0" destOrd="0" presId="urn:microsoft.com/office/officeart/2005/8/layout/hChevron3"/>
    <dgm:cxn modelId="{EE9283AB-E811-EA44-B7D7-9FCAD3F65702}" type="presParOf" srcId="{45FBB586-F5A3-BC45-B251-A4750561EF43}" destId="{60993EE1-5456-9541-86C7-E0E158953D65}" srcOrd="0" destOrd="0" presId="urn:microsoft.com/office/officeart/2005/8/layout/hChevron3"/>
    <dgm:cxn modelId="{2DF6DE65-067E-034B-82DA-41C85E575ED3}" type="presParOf" srcId="{45FBB586-F5A3-BC45-B251-A4750561EF43}" destId="{4411D15D-983C-A14E-B01F-EB0A360F056D}" srcOrd="1" destOrd="0" presId="urn:microsoft.com/office/officeart/2005/8/layout/hChevron3"/>
    <dgm:cxn modelId="{E392CA1B-74F3-D34F-8C7E-3E052CA058E0}" type="presParOf" srcId="{45FBB586-F5A3-BC45-B251-A4750561EF43}" destId="{B1FAC854-749B-E542-AD01-09BAC174694E}" srcOrd="2" destOrd="0" presId="urn:microsoft.com/office/officeart/2005/8/layout/hChevron3"/>
    <dgm:cxn modelId="{214DC6C6-51C9-B440-A796-2AECAEE3F2FC}" type="presParOf" srcId="{45FBB586-F5A3-BC45-B251-A4750561EF43}" destId="{A7409E42-066A-2D46-93CB-5839447AA18B}" srcOrd="3" destOrd="0" presId="urn:microsoft.com/office/officeart/2005/8/layout/hChevron3"/>
    <dgm:cxn modelId="{647799D6-A6D5-6746-BFB8-27BF1FC39AD9}" type="presParOf" srcId="{45FBB586-F5A3-BC45-B251-A4750561EF43}" destId="{7D69F37D-92FE-AA41-A40B-1D485CAB3AD2}" srcOrd="4" destOrd="0" presId="urn:microsoft.com/office/officeart/2005/8/layout/hChevron3"/>
    <dgm:cxn modelId="{B87A400A-CED5-C54B-BB44-B77A8F0FD2F5}" type="presParOf" srcId="{45FBB586-F5A3-BC45-B251-A4750561EF43}" destId="{1F053D20-53AE-6649-8069-3C426F468D32}" srcOrd="5" destOrd="0" presId="urn:microsoft.com/office/officeart/2005/8/layout/hChevron3"/>
    <dgm:cxn modelId="{2AF0CA53-9BD8-FC40-B929-699A46611902}" type="presParOf" srcId="{45FBB586-F5A3-BC45-B251-A4750561EF43}" destId="{47F00D40-F5AD-BA4F-9324-AAE3FA0B4919}" srcOrd="6" destOrd="0" presId="urn:microsoft.com/office/officeart/2005/8/layout/hChevron3"/>
    <dgm:cxn modelId="{63213399-B6EF-B842-8F28-C1993B4309E2}" type="presParOf" srcId="{45FBB586-F5A3-BC45-B251-A4750561EF43}" destId="{5AE21356-7548-F84E-8103-5B4FBD6F407C}" srcOrd="7" destOrd="0" presId="urn:microsoft.com/office/officeart/2005/8/layout/hChevron3"/>
    <dgm:cxn modelId="{B7C9F436-FF77-1F43-91B0-7D701ED8A505}" type="presParOf" srcId="{45FBB586-F5A3-BC45-B251-A4750561EF43}" destId="{C9F4B8D4-234A-4F4E-8342-6F2F32447718}" srcOrd="8" destOrd="0" presId="urn:microsoft.com/office/officeart/2005/8/layout/hChevron3"/>
    <dgm:cxn modelId="{CC13C785-9106-CB4C-A2CC-93FA520B3E04}" type="presParOf" srcId="{45FBB586-F5A3-BC45-B251-A4750561EF43}" destId="{08A4ADE6-858D-6B4D-96D3-CD3B7CD8AA37}" srcOrd="9" destOrd="0" presId="urn:microsoft.com/office/officeart/2005/8/layout/hChevron3"/>
    <dgm:cxn modelId="{6D059E9F-31AB-8947-935A-DD3112D7A204}" type="presParOf" srcId="{45FBB586-F5A3-BC45-B251-A4750561EF43}" destId="{902D563E-EB45-774B-80BC-2C3A035F5A48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CA1E9E-8FB9-FE40-8453-274803DAAA24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A1EFBAF7-1B53-8244-8911-D420201A59B0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050" b="1" dirty="0">
              <a:solidFill>
                <a:schemeClr val="bg1"/>
              </a:solidFill>
            </a:rPr>
            <a:t>Introduction</a:t>
          </a:r>
        </a:p>
      </dgm:t>
    </dgm:pt>
    <dgm:pt modelId="{32F307F3-CEAC-ED48-A565-A6DC7985400F}" type="parTrans" cxnId="{8DE5C32E-A681-0942-8DAD-06112871EE8F}">
      <dgm:prSet/>
      <dgm:spPr/>
      <dgm:t>
        <a:bodyPr/>
        <a:lstStyle/>
        <a:p>
          <a:endParaRPr lang="fr-FR" sz="1050" b="1"/>
        </a:p>
      </dgm:t>
    </dgm:pt>
    <dgm:pt modelId="{80EB1525-FB01-9844-9440-5F42A0F8927D}" type="sibTrans" cxnId="{8DE5C32E-A681-0942-8DAD-06112871EE8F}">
      <dgm:prSet/>
      <dgm:spPr/>
      <dgm:t>
        <a:bodyPr/>
        <a:lstStyle/>
        <a:p>
          <a:endParaRPr lang="fr-FR" sz="1050" b="1"/>
        </a:p>
      </dgm:t>
    </dgm:pt>
    <dgm:pt modelId="{BD215FF6-353B-1F41-A822-3535BCF77C67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EB05A332-B674-2B49-BB0A-0BD0D1687C34}" type="parTrans" cxnId="{23597CA9-13F4-E649-AA7E-40A6E3DC7225}">
      <dgm:prSet/>
      <dgm:spPr/>
      <dgm:t>
        <a:bodyPr/>
        <a:lstStyle/>
        <a:p>
          <a:endParaRPr lang="fr-FR" sz="1050" b="1"/>
        </a:p>
      </dgm:t>
    </dgm:pt>
    <dgm:pt modelId="{3157F302-E412-854D-A869-6CB753218635}" type="sibTrans" cxnId="{23597CA9-13F4-E649-AA7E-40A6E3DC7225}">
      <dgm:prSet/>
      <dgm:spPr/>
      <dgm:t>
        <a:bodyPr/>
        <a:lstStyle/>
        <a:p>
          <a:endParaRPr lang="fr-FR" sz="1050" b="1"/>
        </a:p>
      </dgm:t>
    </dgm:pt>
    <dgm:pt modelId="{BC377EFF-A141-CC48-92F9-6A393F50F6FD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D26455CF-E4BA-7145-BC83-67486A5CB29D}" type="parTrans" cxnId="{1C6E8B10-A398-314C-8681-04D063170245}">
      <dgm:prSet/>
      <dgm:spPr/>
      <dgm:t>
        <a:bodyPr/>
        <a:lstStyle/>
        <a:p>
          <a:endParaRPr lang="fr-FR" sz="1050" b="1"/>
        </a:p>
      </dgm:t>
    </dgm:pt>
    <dgm:pt modelId="{A4749C4C-F771-A446-9EED-8D45A2891C93}" type="sibTrans" cxnId="{1C6E8B10-A398-314C-8681-04D063170245}">
      <dgm:prSet/>
      <dgm:spPr/>
      <dgm:t>
        <a:bodyPr/>
        <a:lstStyle/>
        <a:p>
          <a:endParaRPr lang="fr-FR" sz="1050" b="1"/>
        </a:p>
      </dgm:t>
    </dgm:pt>
    <dgm:pt modelId="{0D33A3D5-7503-5444-A10D-CC7EBB43AF68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537147E6-05F9-F84F-9208-5B128D65470D}" type="parTrans" cxnId="{685D3D1E-3222-734E-B53B-C0B5113E5F0D}">
      <dgm:prSet/>
      <dgm:spPr/>
      <dgm:t>
        <a:bodyPr/>
        <a:lstStyle/>
        <a:p>
          <a:endParaRPr lang="fr-FR" sz="1050" b="1"/>
        </a:p>
      </dgm:t>
    </dgm:pt>
    <dgm:pt modelId="{C03C4C46-81A3-0A4C-9BC3-3630D4BAA968}" type="sibTrans" cxnId="{685D3D1E-3222-734E-B53B-C0B5113E5F0D}">
      <dgm:prSet/>
      <dgm:spPr/>
      <dgm:t>
        <a:bodyPr/>
        <a:lstStyle/>
        <a:p>
          <a:endParaRPr lang="fr-FR" sz="1050" b="1"/>
        </a:p>
      </dgm:t>
    </dgm:pt>
    <dgm:pt modelId="{DBB8FB10-CE5F-4D4D-9145-345A1B4B70F5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1599F24A-7B85-4E43-88B8-DE504F4ADD4B}" type="parTrans" cxnId="{3CBD6F81-46D7-2344-B369-B3F416019AD0}">
      <dgm:prSet/>
      <dgm:spPr/>
      <dgm:t>
        <a:bodyPr/>
        <a:lstStyle/>
        <a:p>
          <a:endParaRPr lang="fr-FR" sz="1050" b="1"/>
        </a:p>
      </dgm:t>
    </dgm:pt>
    <dgm:pt modelId="{9E51F9DF-2E44-A54E-A5B8-80660C2C31E7}" type="sibTrans" cxnId="{3CBD6F81-46D7-2344-B369-B3F416019AD0}">
      <dgm:prSet/>
      <dgm:spPr/>
      <dgm:t>
        <a:bodyPr/>
        <a:lstStyle/>
        <a:p>
          <a:endParaRPr lang="fr-FR" sz="1050" b="1"/>
        </a:p>
      </dgm:t>
    </dgm:pt>
    <dgm:pt modelId="{38E4CEC2-EE6F-9F4F-8833-69E339598CE3}">
      <dgm:prSet phldrT="[Texte]" custT="1"/>
      <dgm:spPr/>
      <dgm:t>
        <a:bodyPr/>
        <a:lstStyle/>
        <a:p>
          <a:r>
            <a:rPr lang="fr-FR" sz="1050" b="1" dirty="0"/>
            <a:t>Conclusion</a:t>
          </a:r>
        </a:p>
      </dgm:t>
    </dgm:pt>
    <dgm:pt modelId="{8BB8DC1B-EB8D-4E49-8BA5-39E5730A8210}" type="parTrans" cxnId="{8997AC73-EB6E-3B46-B375-B35F5CA46549}">
      <dgm:prSet/>
      <dgm:spPr/>
      <dgm:t>
        <a:bodyPr/>
        <a:lstStyle/>
        <a:p>
          <a:endParaRPr lang="fr-FR" sz="1050" b="1"/>
        </a:p>
      </dgm:t>
    </dgm:pt>
    <dgm:pt modelId="{12C4369C-6739-F947-B096-67A7170ECF56}" type="sibTrans" cxnId="{8997AC73-EB6E-3B46-B375-B35F5CA46549}">
      <dgm:prSet/>
      <dgm:spPr/>
      <dgm:t>
        <a:bodyPr/>
        <a:lstStyle/>
        <a:p>
          <a:endParaRPr lang="fr-FR" sz="1050" b="1"/>
        </a:p>
      </dgm:t>
    </dgm:pt>
    <dgm:pt modelId="{45FBB586-F5A3-BC45-B251-A4750561EF43}" type="pres">
      <dgm:prSet presAssocID="{C7CA1E9E-8FB9-FE40-8453-274803DAAA24}" presName="Name0" presStyleCnt="0">
        <dgm:presLayoutVars>
          <dgm:dir/>
          <dgm:resizeHandles val="exact"/>
        </dgm:presLayoutVars>
      </dgm:prSet>
      <dgm:spPr/>
    </dgm:pt>
    <dgm:pt modelId="{60993EE1-5456-9541-86C7-E0E158953D65}" type="pres">
      <dgm:prSet presAssocID="{A1EFBAF7-1B53-8244-8911-D420201A59B0}" presName="parTxOnly" presStyleLbl="node1" presStyleIdx="0" presStyleCnt="6">
        <dgm:presLayoutVars>
          <dgm:bulletEnabled val="1"/>
        </dgm:presLayoutVars>
      </dgm:prSet>
      <dgm:spPr/>
    </dgm:pt>
    <dgm:pt modelId="{4411D15D-983C-A14E-B01F-EB0A360F056D}" type="pres">
      <dgm:prSet presAssocID="{80EB1525-FB01-9844-9440-5F42A0F8927D}" presName="parSpace" presStyleCnt="0"/>
      <dgm:spPr/>
    </dgm:pt>
    <dgm:pt modelId="{B1FAC854-749B-E542-AD01-09BAC174694E}" type="pres">
      <dgm:prSet presAssocID="{BD215FF6-353B-1F41-A822-3535BCF77C67}" presName="parTxOnly" presStyleLbl="node1" presStyleIdx="1" presStyleCnt="6">
        <dgm:presLayoutVars>
          <dgm:bulletEnabled val="1"/>
        </dgm:presLayoutVars>
      </dgm:prSet>
      <dgm:spPr/>
    </dgm:pt>
    <dgm:pt modelId="{A7409E42-066A-2D46-93CB-5839447AA18B}" type="pres">
      <dgm:prSet presAssocID="{3157F302-E412-854D-A869-6CB753218635}" presName="parSpace" presStyleCnt="0"/>
      <dgm:spPr/>
    </dgm:pt>
    <dgm:pt modelId="{7D69F37D-92FE-AA41-A40B-1D485CAB3AD2}" type="pres">
      <dgm:prSet presAssocID="{BC377EFF-A141-CC48-92F9-6A393F50F6FD}" presName="parTxOnly" presStyleLbl="node1" presStyleIdx="2" presStyleCnt="6" custScaleX="99843">
        <dgm:presLayoutVars>
          <dgm:bulletEnabled val="1"/>
        </dgm:presLayoutVars>
      </dgm:prSet>
      <dgm:spPr/>
    </dgm:pt>
    <dgm:pt modelId="{1F053D20-53AE-6649-8069-3C426F468D32}" type="pres">
      <dgm:prSet presAssocID="{A4749C4C-F771-A446-9EED-8D45A2891C93}" presName="parSpace" presStyleCnt="0"/>
      <dgm:spPr/>
    </dgm:pt>
    <dgm:pt modelId="{47F00D40-F5AD-BA4F-9324-AAE3FA0B4919}" type="pres">
      <dgm:prSet presAssocID="{0D33A3D5-7503-5444-A10D-CC7EBB43AF68}" presName="parTxOnly" presStyleLbl="node1" presStyleIdx="3" presStyleCnt="6">
        <dgm:presLayoutVars>
          <dgm:bulletEnabled val="1"/>
        </dgm:presLayoutVars>
      </dgm:prSet>
      <dgm:spPr/>
    </dgm:pt>
    <dgm:pt modelId="{5AE21356-7548-F84E-8103-5B4FBD6F407C}" type="pres">
      <dgm:prSet presAssocID="{C03C4C46-81A3-0A4C-9BC3-3630D4BAA968}" presName="parSpace" presStyleCnt="0"/>
      <dgm:spPr/>
    </dgm:pt>
    <dgm:pt modelId="{C9F4B8D4-234A-4F4E-8342-6F2F32447718}" type="pres">
      <dgm:prSet presAssocID="{DBB8FB10-CE5F-4D4D-9145-345A1B4B70F5}" presName="parTxOnly" presStyleLbl="node1" presStyleIdx="4" presStyleCnt="6">
        <dgm:presLayoutVars>
          <dgm:bulletEnabled val="1"/>
        </dgm:presLayoutVars>
      </dgm:prSet>
      <dgm:spPr/>
    </dgm:pt>
    <dgm:pt modelId="{08A4ADE6-858D-6B4D-96D3-CD3B7CD8AA37}" type="pres">
      <dgm:prSet presAssocID="{9E51F9DF-2E44-A54E-A5B8-80660C2C31E7}" presName="parSpace" presStyleCnt="0"/>
      <dgm:spPr/>
    </dgm:pt>
    <dgm:pt modelId="{902D563E-EB45-774B-80BC-2C3A035F5A48}" type="pres">
      <dgm:prSet presAssocID="{38E4CEC2-EE6F-9F4F-8833-69E339598CE3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1C6E8B10-A398-314C-8681-04D063170245}" srcId="{C7CA1E9E-8FB9-FE40-8453-274803DAAA24}" destId="{BC377EFF-A141-CC48-92F9-6A393F50F6FD}" srcOrd="2" destOrd="0" parTransId="{D26455CF-E4BA-7145-BC83-67486A5CB29D}" sibTransId="{A4749C4C-F771-A446-9EED-8D45A2891C93}"/>
    <dgm:cxn modelId="{685D3D1E-3222-734E-B53B-C0B5113E5F0D}" srcId="{C7CA1E9E-8FB9-FE40-8453-274803DAAA24}" destId="{0D33A3D5-7503-5444-A10D-CC7EBB43AF68}" srcOrd="3" destOrd="0" parTransId="{537147E6-05F9-F84F-9208-5B128D65470D}" sibTransId="{C03C4C46-81A3-0A4C-9BC3-3630D4BAA968}"/>
    <dgm:cxn modelId="{DA4A8C24-3D9F-AE44-A22A-C8C85792A800}" type="presOf" srcId="{DBB8FB10-CE5F-4D4D-9145-345A1B4B70F5}" destId="{C9F4B8D4-234A-4F4E-8342-6F2F32447718}" srcOrd="0" destOrd="0" presId="urn:microsoft.com/office/officeart/2005/8/layout/hChevron3"/>
    <dgm:cxn modelId="{0C5A9825-D7B8-3447-B719-F003D45D0B6C}" type="presOf" srcId="{A1EFBAF7-1B53-8244-8911-D420201A59B0}" destId="{60993EE1-5456-9541-86C7-E0E158953D65}" srcOrd="0" destOrd="0" presId="urn:microsoft.com/office/officeart/2005/8/layout/hChevron3"/>
    <dgm:cxn modelId="{8DE5C32E-A681-0942-8DAD-06112871EE8F}" srcId="{C7CA1E9E-8FB9-FE40-8453-274803DAAA24}" destId="{A1EFBAF7-1B53-8244-8911-D420201A59B0}" srcOrd="0" destOrd="0" parTransId="{32F307F3-CEAC-ED48-A565-A6DC7985400F}" sibTransId="{80EB1525-FB01-9844-9440-5F42A0F8927D}"/>
    <dgm:cxn modelId="{DE0F793E-E03F-5141-BB91-FFA6B22CABC6}" type="presOf" srcId="{0D33A3D5-7503-5444-A10D-CC7EBB43AF68}" destId="{47F00D40-F5AD-BA4F-9324-AAE3FA0B4919}" srcOrd="0" destOrd="0" presId="urn:microsoft.com/office/officeart/2005/8/layout/hChevron3"/>
    <dgm:cxn modelId="{F288DC5F-691B-8541-84BB-C99B703C88EB}" type="presOf" srcId="{38E4CEC2-EE6F-9F4F-8833-69E339598CE3}" destId="{902D563E-EB45-774B-80BC-2C3A035F5A48}" srcOrd="0" destOrd="0" presId="urn:microsoft.com/office/officeart/2005/8/layout/hChevron3"/>
    <dgm:cxn modelId="{8997AC73-EB6E-3B46-B375-B35F5CA46549}" srcId="{C7CA1E9E-8FB9-FE40-8453-274803DAAA24}" destId="{38E4CEC2-EE6F-9F4F-8833-69E339598CE3}" srcOrd="5" destOrd="0" parTransId="{8BB8DC1B-EB8D-4E49-8BA5-39E5730A8210}" sibTransId="{12C4369C-6739-F947-B096-67A7170ECF56}"/>
    <dgm:cxn modelId="{3CBD6F81-46D7-2344-B369-B3F416019AD0}" srcId="{C7CA1E9E-8FB9-FE40-8453-274803DAAA24}" destId="{DBB8FB10-CE5F-4D4D-9145-345A1B4B70F5}" srcOrd="4" destOrd="0" parTransId="{1599F24A-7B85-4E43-88B8-DE504F4ADD4B}" sibTransId="{9E51F9DF-2E44-A54E-A5B8-80660C2C31E7}"/>
    <dgm:cxn modelId="{63C7D29F-697F-8247-B79E-4947D90B1F3D}" type="presOf" srcId="{BC377EFF-A141-CC48-92F9-6A393F50F6FD}" destId="{7D69F37D-92FE-AA41-A40B-1D485CAB3AD2}" srcOrd="0" destOrd="0" presId="urn:microsoft.com/office/officeart/2005/8/layout/hChevron3"/>
    <dgm:cxn modelId="{23597CA9-13F4-E649-AA7E-40A6E3DC7225}" srcId="{C7CA1E9E-8FB9-FE40-8453-274803DAAA24}" destId="{BD215FF6-353B-1F41-A822-3535BCF77C67}" srcOrd="1" destOrd="0" parTransId="{EB05A332-B674-2B49-BB0A-0BD0D1687C34}" sibTransId="{3157F302-E412-854D-A869-6CB753218635}"/>
    <dgm:cxn modelId="{EF8E28C2-8CBD-744B-96C3-65354DA278DB}" type="presOf" srcId="{C7CA1E9E-8FB9-FE40-8453-274803DAAA24}" destId="{45FBB586-F5A3-BC45-B251-A4750561EF43}" srcOrd="0" destOrd="0" presId="urn:microsoft.com/office/officeart/2005/8/layout/hChevron3"/>
    <dgm:cxn modelId="{1C1664FA-5F35-6F44-91C8-E59615660013}" type="presOf" srcId="{BD215FF6-353B-1F41-A822-3535BCF77C67}" destId="{B1FAC854-749B-E542-AD01-09BAC174694E}" srcOrd="0" destOrd="0" presId="urn:microsoft.com/office/officeart/2005/8/layout/hChevron3"/>
    <dgm:cxn modelId="{EE9283AB-E811-EA44-B7D7-9FCAD3F65702}" type="presParOf" srcId="{45FBB586-F5A3-BC45-B251-A4750561EF43}" destId="{60993EE1-5456-9541-86C7-E0E158953D65}" srcOrd="0" destOrd="0" presId="urn:microsoft.com/office/officeart/2005/8/layout/hChevron3"/>
    <dgm:cxn modelId="{2DF6DE65-067E-034B-82DA-41C85E575ED3}" type="presParOf" srcId="{45FBB586-F5A3-BC45-B251-A4750561EF43}" destId="{4411D15D-983C-A14E-B01F-EB0A360F056D}" srcOrd="1" destOrd="0" presId="urn:microsoft.com/office/officeart/2005/8/layout/hChevron3"/>
    <dgm:cxn modelId="{E392CA1B-74F3-D34F-8C7E-3E052CA058E0}" type="presParOf" srcId="{45FBB586-F5A3-BC45-B251-A4750561EF43}" destId="{B1FAC854-749B-E542-AD01-09BAC174694E}" srcOrd="2" destOrd="0" presId="urn:microsoft.com/office/officeart/2005/8/layout/hChevron3"/>
    <dgm:cxn modelId="{214DC6C6-51C9-B440-A796-2AECAEE3F2FC}" type="presParOf" srcId="{45FBB586-F5A3-BC45-B251-A4750561EF43}" destId="{A7409E42-066A-2D46-93CB-5839447AA18B}" srcOrd="3" destOrd="0" presId="urn:microsoft.com/office/officeart/2005/8/layout/hChevron3"/>
    <dgm:cxn modelId="{647799D6-A6D5-6746-BFB8-27BF1FC39AD9}" type="presParOf" srcId="{45FBB586-F5A3-BC45-B251-A4750561EF43}" destId="{7D69F37D-92FE-AA41-A40B-1D485CAB3AD2}" srcOrd="4" destOrd="0" presId="urn:microsoft.com/office/officeart/2005/8/layout/hChevron3"/>
    <dgm:cxn modelId="{B87A400A-CED5-C54B-BB44-B77A8F0FD2F5}" type="presParOf" srcId="{45FBB586-F5A3-BC45-B251-A4750561EF43}" destId="{1F053D20-53AE-6649-8069-3C426F468D32}" srcOrd="5" destOrd="0" presId="urn:microsoft.com/office/officeart/2005/8/layout/hChevron3"/>
    <dgm:cxn modelId="{2AF0CA53-9BD8-FC40-B929-699A46611902}" type="presParOf" srcId="{45FBB586-F5A3-BC45-B251-A4750561EF43}" destId="{47F00D40-F5AD-BA4F-9324-AAE3FA0B4919}" srcOrd="6" destOrd="0" presId="urn:microsoft.com/office/officeart/2005/8/layout/hChevron3"/>
    <dgm:cxn modelId="{63213399-B6EF-B842-8F28-C1993B4309E2}" type="presParOf" srcId="{45FBB586-F5A3-BC45-B251-A4750561EF43}" destId="{5AE21356-7548-F84E-8103-5B4FBD6F407C}" srcOrd="7" destOrd="0" presId="urn:microsoft.com/office/officeart/2005/8/layout/hChevron3"/>
    <dgm:cxn modelId="{B7C9F436-FF77-1F43-91B0-7D701ED8A505}" type="presParOf" srcId="{45FBB586-F5A3-BC45-B251-A4750561EF43}" destId="{C9F4B8D4-234A-4F4E-8342-6F2F32447718}" srcOrd="8" destOrd="0" presId="urn:microsoft.com/office/officeart/2005/8/layout/hChevron3"/>
    <dgm:cxn modelId="{CC13C785-9106-CB4C-A2CC-93FA520B3E04}" type="presParOf" srcId="{45FBB586-F5A3-BC45-B251-A4750561EF43}" destId="{08A4ADE6-858D-6B4D-96D3-CD3B7CD8AA37}" srcOrd="9" destOrd="0" presId="urn:microsoft.com/office/officeart/2005/8/layout/hChevron3"/>
    <dgm:cxn modelId="{6D059E9F-31AB-8947-935A-DD3112D7A204}" type="presParOf" srcId="{45FBB586-F5A3-BC45-B251-A4750561EF43}" destId="{902D563E-EB45-774B-80BC-2C3A035F5A48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CA1E9E-8FB9-FE40-8453-274803DAAA24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A1EFBAF7-1B53-8244-8911-D420201A59B0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sz="1050" b="1" dirty="0">
              <a:solidFill>
                <a:schemeClr val="bg1"/>
              </a:solidFill>
            </a:rPr>
            <a:t>Introduction</a:t>
          </a:r>
        </a:p>
      </dgm:t>
    </dgm:pt>
    <dgm:pt modelId="{32F307F3-CEAC-ED48-A565-A6DC7985400F}" type="parTrans" cxnId="{8DE5C32E-A681-0942-8DAD-06112871EE8F}">
      <dgm:prSet/>
      <dgm:spPr/>
      <dgm:t>
        <a:bodyPr/>
        <a:lstStyle/>
        <a:p>
          <a:endParaRPr lang="fr-FR" sz="1050" b="1"/>
        </a:p>
      </dgm:t>
    </dgm:pt>
    <dgm:pt modelId="{80EB1525-FB01-9844-9440-5F42A0F8927D}" type="sibTrans" cxnId="{8DE5C32E-A681-0942-8DAD-06112871EE8F}">
      <dgm:prSet/>
      <dgm:spPr/>
      <dgm:t>
        <a:bodyPr/>
        <a:lstStyle/>
        <a:p>
          <a:endParaRPr lang="fr-FR" sz="1050" b="1"/>
        </a:p>
      </dgm:t>
    </dgm:pt>
    <dgm:pt modelId="{BD215FF6-353B-1F41-A822-3535BCF77C67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EB05A332-B674-2B49-BB0A-0BD0D1687C34}" type="parTrans" cxnId="{23597CA9-13F4-E649-AA7E-40A6E3DC7225}">
      <dgm:prSet/>
      <dgm:spPr/>
      <dgm:t>
        <a:bodyPr/>
        <a:lstStyle/>
        <a:p>
          <a:endParaRPr lang="fr-FR" sz="1050" b="1"/>
        </a:p>
      </dgm:t>
    </dgm:pt>
    <dgm:pt modelId="{3157F302-E412-854D-A869-6CB753218635}" type="sibTrans" cxnId="{23597CA9-13F4-E649-AA7E-40A6E3DC7225}">
      <dgm:prSet/>
      <dgm:spPr/>
      <dgm:t>
        <a:bodyPr/>
        <a:lstStyle/>
        <a:p>
          <a:endParaRPr lang="fr-FR" sz="1050" b="1"/>
        </a:p>
      </dgm:t>
    </dgm:pt>
    <dgm:pt modelId="{BC377EFF-A141-CC48-92F9-6A393F50F6FD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D26455CF-E4BA-7145-BC83-67486A5CB29D}" type="parTrans" cxnId="{1C6E8B10-A398-314C-8681-04D063170245}">
      <dgm:prSet/>
      <dgm:spPr/>
      <dgm:t>
        <a:bodyPr/>
        <a:lstStyle/>
        <a:p>
          <a:endParaRPr lang="fr-FR" sz="1050" b="1"/>
        </a:p>
      </dgm:t>
    </dgm:pt>
    <dgm:pt modelId="{A4749C4C-F771-A446-9EED-8D45A2891C93}" type="sibTrans" cxnId="{1C6E8B10-A398-314C-8681-04D063170245}">
      <dgm:prSet/>
      <dgm:spPr/>
      <dgm:t>
        <a:bodyPr/>
        <a:lstStyle/>
        <a:p>
          <a:endParaRPr lang="fr-FR" sz="1050" b="1"/>
        </a:p>
      </dgm:t>
    </dgm:pt>
    <dgm:pt modelId="{0D33A3D5-7503-5444-A10D-CC7EBB43AF68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537147E6-05F9-F84F-9208-5B128D65470D}" type="parTrans" cxnId="{685D3D1E-3222-734E-B53B-C0B5113E5F0D}">
      <dgm:prSet/>
      <dgm:spPr/>
      <dgm:t>
        <a:bodyPr/>
        <a:lstStyle/>
        <a:p>
          <a:endParaRPr lang="fr-FR" sz="1050" b="1"/>
        </a:p>
      </dgm:t>
    </dgm:pt>
    <dgm:pt modelId="{C03C4C46-81A3-0A4C-9BC3-3630D4BAA968}" type="sibTrans" cxnId="{685D3D1E-3222-734E-B53B-C0B5113E5F0D}">
      <dgm:prSet/>
      <dgm:spPr/>
      <dgm:t>
        <a:bodyPr/>
        <a:lstStyle/>
        <a:p>
          <a:endParaRPr lang="fr-FR" sz="1050" b="1"/>
        </a:p>
      </dgm:t>
    </dgm:pt>
    <dgm:pt modelId="{DBB8FB10-CE5F-4D4D-9145-345A1B4B70F5}">
      <dgm:prSet phldrT="[Texte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fr-FR" sz="1050" b="1" dirty="0"/>
        </a:p>
      </dgm:t>
    </dgm:pt>
    <dgm:pt modelId="{1599F24A-7B85-4E43-88B8-DE504F4ADD4B}" type="parTrans" cxnId="{3CBD6F81-46D7-2344-B369-B3F416019AD0}">
      <dgm:prSet/>
      <dgm:spPr/>
      <dgm:t>
        <a:bodyPr/>
        <a:lstStyle/>
        <a:p>
          <a:endParaRPr lang="fr-FR" sz="1050" b="1"/>
        </a:p>
      </dgm:t>
    </dgm:pt>
    <dgm:pt modelId="{9E51F9DF-2E44-A54E-A5B8-80660C2C31E7}" type="sibTrans" cxnId="{3CBD6F81-46D7-2344-B369-B3F416019AD0}">
      <dgm:prSet/>
      <dgm:spPr/>
      <dgm:t>
        <a:bodyPr/>
        <a:lstStyle/>
        <a:p>
          <a:endParaRPr lang="fr-FR" sz="1050" b="1"/>
        </a:p>
      </dgm:t>
    </dgm:pt>
    <dgm:pt modelId="{38E4CEC2-EE6F-9F4F-8833-69E339598CE3}">
      <dgm:prSet phldrT="[Texte]" custT="1"/>
      <dgm:spPr/>
      <dgm:t>
        <a:bodyPr/>
        <a:lstStyle/>
        <a:p>
          <a:r>
            <a:rPr lang="fr-FR" sz="1050" b="1" dirty="0"/>
            <a:t>Conclusion</a:t>
          </a:r>
        </a:p>
      </dgm:t>
    </dgm:pt>
    <dgm:pt modelId="{8BB8DC1B-EB8D-4E49-8BA5-39E5730A8210}" type="parTrans" cxnId="{8997AC73-EB6E-3B46-B375-B35F5CA46549}">
      <dgm:prSet/>
      <dgm:spPr/>
      <dgm:t>
        <a:bodyPr/>
        <a:lstStyle/>
        <a:p>
          <a:endParaRPr lang="fr-FR" sz="1050" b="1"/>
        </a:p>
      </dgm:t>
    </dgm:pt>
    <dgm:pt modelId="{12C4369C-6739-F947-B096-67A7170ECF56}" type="sibTrans" cxnId="{8997AC73-EB6E-3B46-B375-B35F5CA46549}">
      <dgm:prSet/>
      <dgm:spPr/>
      <dgm:t>
        <a:bodyPr/>
        <a:lstStyle/>
        <a:p>
          <a:endParaRPr lang="fr-FR" sz="1050" b="1"/>
        </a:p>
      </dgm:t>
    </dgm:pt>
    <dgm:pt modelId="{45FBB586-F5A3-BC45-B251-A4750561EF43}" type="pres">
      <dgm:prSet presAssocID="{C7CA1E9E-8FB9-FE40-8453-274803DAAA24}" presName="Name0" presStyleCnt="0">
        <dgm:presLayoutVars>
          <dgm:dir/>
          <dgm:resizeHandles val="exact"/>
        </dgm:presLayoutVars>
      </dgm:prSet>
      <dgm:spPr/>
    </dgm:pt>
    <dgm:pt modelId="{60993EE1-5456-9541-86C7-E0E158953D65}" type="pres">
      <dgm:prSet presAssocID="{A1EFBAF7-1B53-8244-8911-D420201A59B0}" presName="parTxOnly" presStyleLbl="node1" presStyleIdx="0" presStyleCnt="6">
        <dgm:presLayoutVars>
          <dgm:bulletEnabled val="1"/>
        </dgm:presLayoutVars>
      </dgm:prSet>
      <dgm:spPr/>
    </dgm:pt>
    <dgm:pt modelId="{4411D15D-983C-A14E-B01F-EB0A360F056D}" type="pres">
      <dgm:prSet presAssocID="{80EB1525-FB01-9844-9440-5F42A0F8927D}" presName="parSpace" presStyleCnt="0"/>
      <dgm:spPr/>
    </dgm:pt>
    <dgm:pt modelId="{B1FAC854-749B-E542-AD01-09BAC174694E}" type="pres">
      <dgm:prSet presAssocID="{BD215FF6-353B-1F41-A822-3535BCF77C67}" presName="parTxOnly" presStyleLbl="node1" presStyleIdx="1" presStyleCnt="6">
        <dgm:presLayoutVars>
          <dgm:bulletEnabled val="1"/>
        </dgm:presLayoutVars>
      </dgm:prSet>
      <dgm:spPr/>
    </dgm:pt>
    <dgm:pt modelId="{A7409E42-066A-2D46-93CB-5839447AA18B}" type="pres">
      <dgm:prSet presAssocID="{3157F302-E412-854D-A869-6CB753218635}" presName="parSpace" presStyleCnt="0"/>
      <dgm:spPr/>
    </dgm:pt>
    <dgm:pt modelId="{7D69F37D-92FE-AA41-A40B-1D485CAB3AD2}" type="pres">
      <dgm:prSet presAssocID="{BC377EFF-A141-CC48-92F9-6A393F50F6FD}" presName="parTxOnly" presStyleLbl="node1" presStyleIdx="2" presStyleCnt="6" custScaleX="99843">
        <dgm:presLayoutVars>
          <dgm:bulletEnabled val="1"/>
        </dgm:presLayoutVars>
      </dgm:prSet>
      <dgm:spPr/>
    </dgm:pt>
    <dgm:pt modelId="{1F053D20-53AE-6649-8069-3C426F468D32}" type="pres">
      <dgm:prSet presAssocID="{A4749C4C-F771-A446-9EED-8D45A2891C93}" presName="parSpace" presStyleCnt="0"/>
      <dgm:spPr/>
    </dgm:pt>
    <dgm:pt modelId="{47F00D40-F5AD-BA4F-9324-AAE3FA0B4919}" type="pres">
      <dgm:prSet presAssocID="{0D33A3D5-7503-5444-A10D-CC7EBB43AF68}" presName="parTxOnly" presStyleLbl="node1" presStyleIdx="3" presStyleCnt="6">
        <dgm:presLayoutVars>
          <dgm:bulletEnabled val="1"/>
        </dgm:presLayoutVars>
      </dgm:prSet>
      <dgm:spPr/>
    </dgm:pt>
    <dgm:pt modelId="{5AE21356-7548-F84E-8103-5B4FBD6F407C}" type="pres">
      <dgm:prSet presAssocID="{C03C4C46-81A3-0A4C-9BC3-3630D4BAA968}" presName="parSpace" presStyleCnt="0"/>
      <dgm:spPr/>
    </dgm:pt>
    <dgm:pt modelId="{C9F4B8D4-234A-4F4E-8342-6F2F32447718}" type="pres">
      <dgm:prSet presAssocID="{DBB8FB10-CE5F-4D4D-9145-345A1B4B70F5}" presName="parTxOnly" presStyleLbl="node1" presStyleIdx="4" presStyleCnt="6">
        <dgm:presLayoutVars>
          <dgm:bulletEnabled val="1"/>
        </dgm:presLayoutVars>
      </dgm:prSet>
      <dgm:spPr/>
    </dgm:pt>
    <dgm:pt modelId="{08A4ADE6-858D-6B4D-96D3-CD3B7CD8AA37}" type="pres">
      <dgm:prSet presAssocID="{9E51F9DF-2E44-A54E-A5B8-80660C2C31E7}" presName="parSpace" presStyleCnt="0"/>
      <dgm:spPr/>
    </dgm:pt>
    <dgm:pt modelId="{902D563E-EB45-774B-80BC-2C3A035F5A48}" type="pres">
      <dgm:prSet presAssocID="{38E4CEC2-EE6F-9F4F-8833-69E339598CE3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1C6E8B10-A398-314C-8681-04D063170245}" srcId="{C7CA1E9E-8FB9-FE40-8453-274803DAAA24}" destId="{BC377EFF-A141-CC48-92F9-6A393F50F6FD}" srcOrd="2" destOrd="0" parTransId="{D26455CF-E4BA-7145-BC83-67486A5CB29D}" sibTransId="{A4749C4C-F771-A446-9EED-8D45A2891C93}"/>
    <dgm:cxn modelId="{685D3D1E-3222-734E-B53B-C0B5113E5F0D}" srcId="{C7CA1E9E-8FB9-FE40-8453-274803DAAA24}" destId="{0D33A3D5-7503-5444-A10D-CC7EBB43AF68}" srcOrd="3" destOrd="0" parTransId="{537147E6-05F9-F84F-9208-5B128D65470D}" sibTransId="{C03C4C46-81A3-0A4C-9BC3-3630D4BAA968}"/>
    <dgm:cxn modelId="{DA4A8C24-3D9F-AE44-A22A-C8C85792A800}" type="presOf" srcId="{DBB8FB10-CE5F-4D4D-9145-345A1B4B70F5}" destId="{C9F4B8D4-234A-4F4E-8342-6F2F32447718}" srcOrd="0" destOrd="0" presId="urn:microsoft.com/office/officeart/2005/8/layout/hChevron3"/>
    <dgm:cxn modelId="{0C5A9825-D7B8-3447-B719-F003D45D0B6C}" type="presOf" srcId="{A1EFBAF7-1B53-8244-8911-D420201A59B0}" destId="{60993EE1-5456-9541-86C7-E0E158953D65}" srcOrd="0" destOrd="0" presId="urn:microsoft.com/office/officeart/2005/8/layout/hChevron3"/>
    <dgm:cxn modelId="{8DE5C32E-A681-0942-8DAD-06112871EE8F}" srcId="{C7CA1E9E-8FB9-FE40-8453-274803DAAA24}" destId="{A1EFBAF7-1B53-8244-8911-D420201A59B0}" srcOrd="0" destOrd="0" parTransId="{32F307F3-CEAC-ED48-A565-A6DC7985400F}" sibTransId="{80EB1525-FB01-9844-9440-5F42A0F8927D}"/>
    <dgm:cxn modelId="{DE0F793E-E03F-5141-BB91-FFA6B22CABC6}" type="presOf" srcId="{0D33A3D5-7503-5444-A10D-CC7EBB43AF68}" destId="{47F00D40-F5AD-BA4F-9324-AAE3FA0B4919}" srcOrd="0" destOrd="0" presId="urn:microsoft.com/office/officeart/2005/8/layout/hChevron3"/>
    <dgm:cxn modelId="{F288DC5F-691B-8541-84BB-C99B703C88EB}" type="presOf" srcId="{38E4CEC2-EE6F-9F4F-8833-69E339598CE3}" destId="{902D563E-EB45-774B-80BC-2C3A035F5A48}" srcOrd="0" destOrd="0" presId="urn:microsoft.com/office/officeart/2005/8/layout/hChevron3"/>
    <dgm:cxn modelId="{8997AC73-EB6E-3B46-B375-B35F5CA46549}" srcId="{C7CA1E9E-8FB9-FE40-8453-274803DAAA24}" destId="{38E4CEC2-EE6F-9F4F-8833-69E339598CE3}" srcOrd="5" destOrd="0" parTransId="{8BB8DC1B-EB8D-4E49-8BA5-39E5730A8210}" sibTransId="{12C4369C-6739-F947-B096-67A7170ECF56}"/>
    <dgm:cxn modelId="{3CBD6F81-46D7-2344-B369-B3F416019AD0}" srcId="{C7CA1E9E-8FB9-FE40-8453-274803DAAA24}" destId="{DBB8FB10-CE5F-4D4D-9145-345A1B4B70F5}" srcOrd="4" destOrd="0" parTransId="{1599F24A-7B85-4E43-88B8-DE504F4ADD4B}" sibTransId="{9E51F9DF-2E44-A54E-A5B8-80660C2C31E7}"/>
    <dgm:cxn modelId="{63C7D29F-697F-8247-B79E-4947D90B1F3D}" type="presOf" srcId="{BC377EFF-A141-CC48-92F9-6A393F50F6FD}" destId="{7D69F37D-92FE-AA41-A40B-1D485CAB3AD2}" srcOrd="0" destOrd="0" presId="urn:microsoft.com/office/officeart/2005/8/layout/hChevron3"/>
    <dgm:cxn modelId="{23597CA9-13F4-E649-AA7E-40A6E3DC7225}" srcId="{C7CA1E9E-8FB9-FE40-8453-274803DAAA24}" destId="{BD215FF6-353B-1F41-A822-3535BCF77C67}" srcOrd="1" destOrd="0" parTransId="{EB05A332-B674-2B49-BB0A-0BD0D1687C34}" sibTransId="{3157F302-E412-854D-A869-6CB753218635}"/>
    <dgm:cxn modelId="{EF8E28C2-8CBD-744B-96C3-65354DA278DB}" type="presOf" srcId="{C7CA1E9E-8FB9-FE40-8453-274803DAAA24}" destId="{45FBB586-F5A3-BC45-B251-A4750561EF43}" srcOrd="0" destOrd="0" presId="urn:microsoft.com/office/officeart/2005/8/layout/hChevron3"/>
    <dgm:cxn modelId="{1C1664FA-5F35-6F44-91C8-E59615660013}" type="presOf" srcId="{BD215FF6-353B-1F41-A822-3535BCF77C67}" destId="{B1FAC854-749B-E542-AD01-09BAC174694E}" srcOrd="0" destOrd="0" presId="urn:microsoft.com/office/officeart/2005/8/layout/hChevron3"/>
    <dgm:cxn modelId="{EE9283AB-E811-EA44-B7D7-9FCAD3F65702}" type="presParOf" srcId="{45FBB586-F5A3-BC45-B251-A4750561EF43}" destId="{60993EE1-5456-9541-86C7-E0E158953D65}" srcOrd="0" destOrd="0" presId="urn:microsoft.com/office/officeart/2005/8/layout/hChevron3"/>
    <dgm:cxn modelId="{2DF6DE65-067E-034B-82DA-41C85E575ED3}" type="presParOf" srcId="{45FBB586-F5A3-BC45-B251-A4750561EF43}" destId="{4411D15D-983C-A14E-B01F-EB0A360F056D}" srcOrd="1" destOrd="0" presId="urn:microsoft.com/office/officeart/2005/8/layout/hChevron3"/>
    <dgm:cxn modelId="{E392CA1B-74F3-D34F-8C7E-3E052CA058E0}" type="presParOf" srcId="{45FBB586-F5A3-BC45-B251-A4750561EF43}" destId="{B1FAC854-749B-E542-AD01-09BAC174694E}" srcOrd="2" destOrd="0" presId="urn:microsoft.com/office/officeart/2005/8/layout/hChevron3"/>
    <dgm:cxn modelId="{214DC6C6-51C9-B440-A796-2AECAEE3F2FC}" type="presParOf" srcId="{45FBB586-F5A3-BC45-B251-A4750561EF43}" destId="{A7409E42-066A-2D46-93CB-5839447AA18B}" srcOrd="3" destOrd="0" presId="urn:microsoft.com/office/officeart/2005/8/layout/hChevron3"/>
    <dgm:cxn modelId="{647799D6-A6D5-6746-BFB8-27BF1FC39AD9}" type="presParOf" srcId="{45FBB586-F5A3-BC45-B251-A4750561EF43}" destId="{7D69F37D-92FE-AA41-A40B-1D485CAB3AD2}" srcOrd="4" destOrd="0" presId="urn:microsoft.com/office/officeart/2005/8/layout/hChevron3"/>
    <dgm:cxn modelId="{B87A400A-CED5-C54B-BB44-B77A8F0FD2F5}" type="presParOf" srcId="{45FBB586-F5A3-BC45-B251-A4750561EF43}" destId="{1F053D20-53AE-6649-8069-3C426F468D32}" srcOrd="5" destOrd="0" presId="urn:microsoft.com/office/officeart/2005/8/layout/hChevron3"/>
    <dgm:cxn modelId="{2AF0CA53-9BD8-FC40-B929-699A46611902}" type="presParOf" srcId="{45FBB586-F5A3-BC45-B251-A4750561EF43}" destId="{47F00D40-F5AD-BA4F-9324-AAE3FA0B4919}" srcOrd="6" destOrd="0" presId="urn:microsoft.com/office/officeart/2005/8/layout/hChevron3"/>
    <dgm:cxn modelId="{63213399-B6EF-B842-8F28-C1993B4309E2}" type="presParOf" srcId="{45FBB586-F5A3-BC45-B251-A4750561EF43}" destId="{5AE21356-7548-F84E-8103-5B4FBD6F407C}" srcOrd="7" destOrd="0" presId="urn:microsoft.com/office/officeart/2005/8/layout/hChevron3"/>
    <dgm:cxn modelId="{B7C9F436-FF77-1F43-91B0-7D701ED8A505}" type="presParOf" srcId="{45FBB586-F5A3-BC45-B251-A4750561EF43}" destId="{C9F4B8D4-234A-4F4E-8342-6F2F32447718}" srcOrd="8" destOrd="0" presId="urn:microsoft.com/office/officeart/2005/8/layout/hChevron3"/>
    <dgm:cxn modelId="{CC13C785-9106-CB4C-A2CC-93FA520B3E04}" type="presParOf" srcId="{45FBB586-F5A3-BC45-B251-A4750561EF43}" destId="{08A4ADE6-858D-6B4D-96D3-CD3B7CD8AA37}" srcOrd="9" destOrd="0" presId="urn:microsoft.com/office/officeart/2005/8/layout/hChevron3"/>
    <dgm:cxn modelId="{6D059E9F-31AB-8947-935A-DD3112D7A204}" type="presParOf" srcId="{45FBB586-F5A3-BC45-B251-A4750561EF43}" destId="{902D563E-EB45-774B-80BC-2C3A035F5A48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93EE1-5456-9541-86C7-E0E158953D65}">
      <dsp:nvSpPr>
        <dsp:cNvPr id="0" name=""/>
        <dsp:cNvSpPr/>
      </dsp:nvSpPr>
      <dsp:spPr>
        <a:xfrm>
          <a:off x="3331" y="0"/>
          <a:ext cx="2387425" cy="385334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>
              <a:solidFill>
                <a:schemeClr val="bg1"/>
              </a:solidFill>
            </a:rPr>
            <a:t>Introduction</a:t>
          </a:r>
        </a:p>
      </dsp:txBody>
      <dsp:txXfrm>
        <a:off x="3331" y="0"/>
        <a:ext cx="2291092" cy="385334"/>
      </dsp:txXfrm>
    </dsp:sp>
    <dsp:sp modelId="{B1FAC854-749B-E542-AD01-09BAC174694E}">
      <dsp:nvSpPr>
        <dsp:cNvPr id="0" name=""/>
        <dsp:cNvSpPr/>
      </dsp:nvSpPr>
      <dsp:spPr>
        <a:xfrm>
          <a:off x="1913271" y="0"/>
          <a:ext cx="2387425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2105938" y="0"/>
        <a:ext cx="2002091" cy="385334"/>
      </dsp:txXfrm>
    </dsp:sp>
    <dsp:sp modelId="{7D69F37D-92FE-AA41-A40B-1D485CAB3AD2}">
      <dsp:nvSpPr>
        <dsp:cNvPr id="0" name=""/>
        <dsp:cNvSpPr/>
      </dsp:nvSpPr>
      <dsp:spPr>
        <a:xfrm>
          <a:off x="3823211" y="0"/>
          <a:ext cx="2383676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4015878" y="0"/>
        <a:ext cx="1998342" cy="385334"/>
      </dsp:txXfrm>
    </dsp:sp>
    <dsp:sp modelId="{47F00D40-F5AD-BA4F-9324-AAE3FA0B4919}">
      <dsp:nvSpPr>
        <dsp:cNvPr id="0" name=""/>
        <dsp:cNvSpPr/>
      </dsp:nvSpPr>
      <dsp:spPr>
        <a:xfrm>
          <a:off x="5729403" y="0"/>
          <a:ext cx="2387425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5922070" y="0"/>
        <a:ext cx="2002091" cy="385334"/>
      </dsp:txXfrm>
    </dsp:sp>
    <dsp:sp modelId="{C9F4B8D4-234A-4F4E-8342-6F2F32447718}">
      <dsp:nvSpPr>
        <dsp:cNvPr id="0" name=""/>
        <dsp:cNvSpPr/>
      </dsp:nvSpPr>
      <dsp:spPr>
        <a:xfrm>
          <a:off x="7639344" y="0"/>
          <a:ext cx="2387425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7832011" y="0"/>
        <a:ext cx="2002091" cy="385334"/>
      </dsp:txXfrm>
    </dsp:sp>
    <dsp:sp modelId="{902D563E-EB45-774B-80BC-2C3A035F5A48}">
      <dsp:nvSpPr>
        <dsp:cNvPr id="0" name=""/>
        <dsp:cNvSpPr/>
      </dsp:nvSpPr>
      <dsp:spPr>
        <a:xfrm>
          <a:off x="9549284" y="0"/>
          <a:ext cx="2387425" cy="3853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/>
            <a:t>Conclusion</a:t>
          </a:r>
        </a:p>
      </dsp:txBody>
      <dsp:txXfrm>
        <a:off x="9741951" y="0"/>
        <a:ext cx="2002091" cy="3853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93EE1-5456-9541-86C7-E0E158953D65}">
      <dsp:nvSpPr>
        <dsp:cNvPr id="0" name=""/>
        <dsp:cNvSpPr/>
      </dsp:nvSpPr>
      <dsp:spPr>
        <a:xfrm>
          <a:off x="3331" y="0"/>
          <a:ext cx="2387425" cy="385334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>
              <a:solidFill>
                <a:schemeClr val="bg1"/>
              </a:solidFill>
            </a:rPr>
            <a:t>Introduction</a:t>
          </a:r>
        </a:p>
      </dsp:txBody>
      <dsp:txXfrm>
        <a:off x="3331" y="0"/>
        <a:ext cx="2291092" cy="385334"/>
      </dsp:txXfrm>
    </dsp:sp>
    <dsp:sp modelId="{B1FAC854-749B-E542-AD01-09BAC174694E}">
      <dsp:nvSpPr>
        <dsp:cNvPr id="0" name=""/>
        <dsp:cNvSpPr/>
      </dsp:nvSpPr>
      <dsp:spPr>
        <a:xfrm>
          <a:off x="1913271" y="0"/>
          <a:ext cx="2387425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2105938" y="0"/>
        <a:ext cx="2002091" cy="385334"/>
      </dsp:txXfrm>
    </dsp:sp>
    <dsp:sp modelId="{7D69F37D-92FE-AA41-A40B-1D485CAB3AD2}">
      <dsp:nvSpPr>
        <dsp:cNvPr id="0" name=""/>
        <dsp:cNvSpPr/>
      </dsp:nvSpPr>
      <dsp:spPr>
        <a:xfrm>
          <a:off x="3823211" y="0"/>
          <a:ext cx="2383676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4015878" y="0"/>
        <a:ext cx="1998342" cy="385334"/>
      </dsp:txXfrm>
    </dsp:sp>
    <dsp:sp modelId="{47F00D40-F5AD-BA4F-9324-AAE3FA0B4919}">
      <dsp:nvSpPr>
        <dsp:cNvPr id="0" name=""/>
        <dsp:cNvSpPr/>
      </dsp:nvSpPr>
      <dsp:spPr>
        <a:xfrm>
          <a:off x="5729403" y="0"/>
          <a:ext cx="2387425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5922070" y="0"/>
        <a:ext cx="2002091" cy="385334"/>
      </dsp:txXfrm>
    </dsp:sp>
    <dsp:sp modelId="{C9F4B8D4-234A-4F4E-8342-6F2F32447718}">
      <dsp:nvSpPr>
        <dsp:cNvPr id="0" name=""/>
        <dsp:cNvSpPr/>
      </dsp:nvSpPr>
      <dsp:spPr>
        <a:xfrm>
          <a:off x="7639344" y="0"/>
          <a:ext cx="2387425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7832011" y="0"/>
        <a:ext cx="2002091" cy="385334"/>
      </dsp:txXfrm>
    </dsp:sp>
    <dsp:sp modelId="{902D563E-EB45-774B-80BC-2C3A035F5A48}">
      <dsp:nvSpPr>
        <dsp:cNvPr id="0" name=""/>
        <dsp:cNvSpPr/>
      </dsp:nvSpPr>
      <dsp:spPr>
        <a:xfrm>
          <a:off x="9549284" y="0"/>
          <a:ext cx="2387425" cy="3853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/>
            <a:t>Conclusion</a:t>
          </a:r>
        </a:p>
      </dsp:txBody>
      <dsp:txXfrm>
        <a:off x="9741951" y="0"/>
        <a:ext cx="2002091" cy="3853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93EE1-5456-9541-86C7-E0E158953D65}">
      <dsp:nvSpPr>
        <dsp:cNvPr id="0" name=""/>
        <dsp:cNvSpPr/>
      </dsp:nvSpPr>
      <dsp:spPr>
        <a:xfrm>
          <a:off x="3331" y="0"/>
          <a:ext cx="2387425" cy="385334"/>
        </a:xfrm>
        <a:prstGeom prst="homePlat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>
              <a:solidFill>
                <a:schemeClr val="bg1"/>
              </a:solidFill>
            </a:rPr>
            <a:t>Introduction</a:t>
          </a:r>
        </a:p>
      </dsp:txBody>
      <dsp:txXfrm>
        <a:off x="3331" y="0"/>
        <a:ext cx="2291092" cy="385334"/>
      </dsp:txXfrm>
    </dsp:sp>
    <dsp:sp modelId="{B1FAC854-749B-E542-AD01-09BAC174694E}">
      <dsp:nvSpPr>
        <dsp:cNvPr id="0" name=""/>
        <dsp:cNvSpPr/>
      </dsp:nvSpPr>
      <dsp:spPr>
        <a:xfrm>
          <a:off x="1913271" y="0"/>
          <a:ext cx="2387425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2105938" y="0"/>
        <a:ext cx="2002091" cy="385334"/>
      </dsp:txXfrm>
    </dsp:sp>
    <dsp:sp modelId="{7D69F37D-92FE-AA41-A40B-1D485CAB3AD2}">
      <dsp:nvSpPr>
        <dsp:cNvPr id="0" name=""/>
        <dsp:cNvSpPr/>
      </dsp:nvSpPr>
      <dsp:spPr>
        <a:xfrm>
          <a:off x="3823211" y="0"/>
          <a:ext cx="2383676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4015878" y="0"/>
        <a:ext cx="1998342" cy="385334"/>
      </dsp:txXfrm>
    </dsp:sp>
    <dsp:sp modelId="{47F00D40-F5AD-BA4F-9324-AAE3FA0B4919}">
      <dsp:nvSpPr>
        <dsp:cNvPr id="0" name=""/>
        <dsp:cNvSpPr/>
      </dsp:nvSpPr>
      <dsp:spPr>
        <a:xfrm>
          <a:off x="5729403" y="0"/>
          <a:ext cx="2387425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5922070" y="0"/>
        <a:ext cx="2002091" cy="385334"/>
      </dsp:txXfrm>
    </dsp:sp>
    <dsp:sp modelId="{C9F4B8D4-234A-4F4E-8342-6F2F32447718}">
      <dsp:nvSpPr>
        <dsp:cNvPr id="0" name=""/>
        <dsp:cNvSpPr/>
      </dsp:nvSpPr>
      <dsp:spPr>
        <a:xfrm>
          <a:off x="7639344" y="0"/>
          <a:ext cx="2387425" cy="38533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50" b="1" kern="1200" dirty="0"/>
        </a:p>
      </dsp:txBody>
      <dsp:txXfrm>
        <a:off x="7832011" y="0"/>
        <a:ext cx="2002091" cy="385334"/>
      </dsp:txXfrm>
    </dsp:sp>
    <dsp:sp modelId="{902D563E-EB45-774B-80BC-2C3A035F5A48}">
      <dsp:nvSpPr>
        <dsp:cNvPr id="0" name=""/>
        <dsp:cNvSpPr/>
      </dsp:nvSpPr>
      <dsp:spPr>
        <a:xfrm>
          <a:off x="9549284" y="0"/>
          <a:ext cx="2387425" cy="3853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1" kern="1200" dirty="0"/>
            <a:t>Conclusion</a:t>
          </a:r>
        </a:p>
      </dsp:txBody>
      <dsp:txXfrm>
        <a:off x="9741951" y="0"/>
        <a:ext cx="2002091" cy="385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0.41537</cdr:x>
      <cdr:y>0.31639</cdr:y>
    </cdr:from>
    <cdr:to>
      <cdr:x>0.51208</cdr:x>
      <cdr:y>0.58545</cdr:y>
    </cdr:to>
    <cdr:cxnSp macro="">
      <cdr:nvCxnSpPr>
        <cdr:cNvPr id="3" name="Connecteur droit 2">
          <a:extLst xmlns:a="http://schemas.openxmlformats.org/drawingml/2006/main">
            <a:ext uri="{FF2B5EF4-FFF2-40B4-BE49-F238E27FC236}">
              <a16:creationId xmlns:a16="http://schemas.microsoft.com/office/drawing/2014/main" id="{E0EE1FCE-26BC-2C41-97BE-517EEE4A4E8C}"/>
            </a:ext>
          </a:extLst>
        </cdr:cNvPr>
        <cdr:cNvCxnSpPr/>
      </cdr:nvCxnSpPr>
      <cdr:spPr>
        <a:xfrm xmlns:a="http://schemas.openxmlformats.org/drawingml/2006/main" flipH="1">
          <a:off x="3492500" y="1422485"/>
          <a:ext cx="813202" cy="1209671"/>
        </a:xfrm>
        <a:prstGeom xmlns:a="http://schemas.openxmlformats.org/drawingml/2006/main" prst="line">
          <a:avLst/>
        </a:prstGeom>
        <a:ln xmlns:a="http://schemas.openxmlformats.org/drawingml/2006/main" w="31750" cmpd="sng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87FD6-8F48-445E-AE31-AF1EA8074C70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6AC64-5516-4040-B145-77EB6905B7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165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771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119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216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E5D47-692E-4664-BFFA-F09A263BE56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780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12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177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83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591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30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883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599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6AC64-5516-4040-B145-77EB6905B77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391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7D0A8-80B8-2C41-858C-DB73FF13656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00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5335F-622C-D845-A46D-78E321B77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721D81-F110-0A4E-82A2-021EAF657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A7E385-4533-2F41-9B83-4F7AB8D8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8211-12C1-C44E-94A4-5DDFD055B874}" type="datetime1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00E34A-AC8A-9148-AB5E-B74AC427A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7E62A3-1A26-8D4B-986F-027E2ED4E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3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F3FAF2-BE75-2E46-97A0-87FA43797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2A89D4-A2D1-574A-AE91-98F9772B0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B01861-A194-9645-A761-40FDAF36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3C04-7D6C-BA41-B7B6-E50A37BD0F8C}" type="datetime1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B15C9B-1565-5644-A4B8-46B2332D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AA0585-8840-E243-BC6E-589463D19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742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CDAF5FF-0E56-0A46-B2F6-406AC9FD1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D47B01C-A81B-2345-8F6F-492195256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16B387-2A80-5B4E-B035-05AB1C0A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0A6F7-A636-DE48-9ED4-3E07A830741C}" type="datetime1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86F37D-52C6-834F-B266-7BFB6602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B7AD65-7043-8249-BD6B-26B51077A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69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" y="796"/>
            <a:ext cx="12186026" cy="6856408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2682" y="6357537"/>
            <a:ext cx="2352963" cy="365125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fld id="{EC3BD1ED-E7C2-430B-9995-4792A1B8390F}" type="datetimeFigureOut">
              <a:rPr lang="fr-FR" smtClean="0"/>
              <a:pPr/>
              <a:t>16/05/2022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663255" y="616945"/>
            <a:ext cx="11537987" cy="898371"/>
          </a:xfrm>
          <a:gradFill flip="none" rotWithShape="1">
            <a:gsLst>
              <a:gs pos="7000">
                <a:schemeClr val="bg1"/>
              </a:gs>
              <a:gs pos="100000">
                <a:schemeClr val="bg1">
                  <a:alpha val="42000"/>
                </a:schemeClr>
              </a:gs>
            </a:gsLst>
            <a:lin ang="0" scaled="0"/>
            <a:tileRect/>
          </a:gradFill>
        </p:spPr>
        <p:txBody>
          <a:bodyPr tIns="72000" bIns="0" anchor="b"/>
          <a:lstStyle>
            <a:lvl1pPr marL="0" algn="l">
              <a:defRPr sz="5276" b="1">
                <a:solidFill>
                  <a:srgbClr val="0070C0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616946"/>
            <a:ext cx="663254" cy="168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51"/>
          </a:p>
        </p:txBody>
      </p:sp>
      <p:sp>
        <p:nvSpPr>
          <p:cNvPr id="3" name="Triangle isocèle 2"/>
          <p:cNvSpPr/>
          <p:nvPr userDrawn="1"/>
        </p:nvSpPr>
        <p:spPr>
          <a:xfrm rot="5400000">
            <a:off x="-138540" y="1311563"/>
            <a:ext cx="618836" cy="32327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51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663254" y="1515318"/>
            <a:ext cx="11537986" cy="784972"/>
          </a:xfrm>
          <a:gradFill>
            <a:gsLst>
              <a:gs pos="7000">
                <a:schemeClr val="bg1"/>
              </a:gs>
              <a:gs pos="100000">
                <a:schemeClr val="bg1">
                  <a:alpha val="42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58" b="1">
                <a:latin typeface="Corbel" panose="020B0503020204020204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9971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2F90A7-84E4-634D-9D68-FA2560F8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F650C8-50E6-6945-B8B6-4BBDFB6FC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34736F-C0DF-7240-8C85-8CA47DDE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F038-1357-784B-9B32-E44544A7CF81}" type="datetime1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83E9A5-637A-2940-AF75-6D439E38D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A030E4-171D-9646-B3D7-4FA343D00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03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B63C6F-F553-7049-BF08-3E45CC7B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66D5D-9A17-C945-94E6-8448610A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4F5423-19C2-B848-8B09-AF54C674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99A7-335C-B94D-B5FD-FB73FCD7FE32}" type="datetime1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DC8D26-99DB-3C49-9C16-B86E3B95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77BD62-6F22-5945-818A-E4DCCC636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03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C7604-E4FB-7E48-958A-CE43CF4E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8BCD12-9331-C549-99BE-127A557B5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54A7CC-4C97-484B-A109-46FE4E1FC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FBA6F5-872A-9143-B258-40AFB8BB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D786-9A0F-7E49-997A-0B14A8497E23}" type="datetime1">
              <a:rPr lang="fr-FR" smtClean="0"/>
              <a:t>16/05/2022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DB5E62-BDC2-D34B-9FA9-30303EB7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1A1D4A-B0B5-9546-AA00-4C385CD9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55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F80C1-53F2-7147-979C-BB991A17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A22697-BBB9-C341-9320-B98893269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84F05A-4F52-EE4C-9BA4-2540F5D68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46A720F-13BE-924D-95EE-AE4C89DE5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ABD2CDA-CF49-B749-92A8-B58026D0A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9515CBC-F1AE-754B-817C-549849A16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2A817-C7DA-5A47-9F32-1E9BC3BEB720}" type="datetime1">
              <a:rPr lang="fr-FR" smtClean="0"/>
              <a:t>16/05/2022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1FB575-7CBA-8E43-8C70-ABA5351A3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7ADD17-E9E1-BE4C-A7A2-914BE542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08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C2A7D1-D2C0-454C-AE2E-DC206B2B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191E37-D7F8-794D-BC07-776E6201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C96C-E53B-7449-956B-C582A5075F5C}" type="datetime1">
              <a:rPr lang="fr-FR" smtClean="0"/>
              <a:t>16/05/2022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92586F-B6EC-044A-A15D-41237F7F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5D2001-69E7-814A-A239-2280876E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71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E4E25A4-A15F-A949-AA33-1F3C489C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F6C4-A54A-1347-8211-096A3B1AC60D}" type="datetime1">
              <a:rPr lang="fr-FR" smtClean="0"/>
              <a:t>16/05/2022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1695D6B-5BC3-6441-BD1B-D3A3683E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4070CC-A6EC-7942-8514-9620BB3A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00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C77C08-F6E2-764A-A670-7B151FF6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992784-1470-C847-BB6F-E3992997C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C1AA60-8C54-3E4E-94CB-F375392D0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7281CC-6C2A-524A-B997-1071C0CB6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548-333A-A04C-AE6E-158EB27B933D}" type="datetime1">
              <a:rPr lang="fr-FR" smtClean="0"/>
              <a:t>16/05/2022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34A837-9692-A94B-98A8-0A6D108D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3EE44F-334B-C34B-BEE0-0673D77C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68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7532B1-F48E-A74F-B882-67DC1613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D4F0B4-8774-9D45-BD25-72C80F3EAB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810024-E2D5-5F4C-8C05-7925265D0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BB22EA-85FC-B24F-BCFA-65E0D333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F530-BAAC-E345-A73D-7ECDE5EE6BC2}" type="datetime1">
              <a:rPr lang="fr-FR" smtClean="0"/>
              <a:t>16/05/2022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B6548C-3991-A146-9DF2-010E973E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7191E2-A0FC-B94B-A4DD-07DB8288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80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5ECCF9B-88F8-7944-965E-47E2C577F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43AE14-07DE-5946-88BF-E5426D6F8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AABDA1-BCBE-F74D-8CAF-33A686303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6CDE3-2432-2240-B3A9-B5024D1D8603}" type="datetime1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AD1C50-6C03-B040-837A-993110BE4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6A9B82-9141-5841-A3AD-CCF654220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AFB69-D874-1345-9B06-33AD35C22B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29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chart" Target="../charts/char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chart" Target="../charts/char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ifrance.gouv.fr/jorf/jo/2022/01/12/0009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0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13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14/relationships/chartEx" Target="../charts/chartEx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9C4471-73D2-B84D-A237-643F37DAE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632" y="926072"/>
            <a:ext cx="11814735" cy="1595626"/>
          </a:xfrm>
        </p:spPr>
        <p:txBody>
          <a:bodyPr>
            <a:normAutofit fontScale="90000"/>
          </a:bodyPr>
          <a:lstStyle/>
          <a:p>
            <a:br>
              <a:rPr lang="fr-FR" i="1" dirty="0"/>
            </a:br>
            <a:br>
              <a:rPr lang="fr-FR" i="1" dirty="0"/>
            </a:br>
            <a:r>
              <a:rPr lang="fr-FR" dirty="0"/>
              <a:t>Thrombectomie mécanique </a:t>
            </a:r>
            <a:br>
              <a:rPr lang="fr-FR" dirty="0"/>
            </a:br>
            <a:r>
              <a:rPr lang="fr-FR" dirty="0"/>
              <a:t>au Centre hospitalier de Perpignan 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539971-7B18-D846-886C-015448A52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4470685"/>
            <a:ext cx="9144000" cy="1210233"/>
          </a:xfrm>
        </p:spPr>
        <p:txBody>
          <a:bodyPr>
            <a:normAutofit/>
          </a:bodyPr>
          <a:lstStyle/>
          <a:p>
            <a:r>
              <a:rPr lang="fr-FR" sz="2800" i="1" dirty="0"/>
              <a:t>Geoffroy </a:t>
            </a:r>
            <a:r>
              <a:rPr lang="fr-FR" sz="2800" i="1" dirty="0" err="1"/>
              <a:t>Farouil</a:t>
            </a:r>
            <a:r>
              <a:rPr lang="fr-FR" sz="2800" i="1" dirty="0"/>
              <a:t>, Denis </a:t>
            </a:r>
            <a:r>
              <a:rPr lang="fr-FR" sz="2800" i="1" dirty="0" err="1"/>
              <a:t>Sablot</a:t>
            </a:r>
            <a:r>
              <a:rPr lang="fr-FR" sz="2800" i="1" dirty="0"/>
              <a:t>, Alain </a:t>
            </a:r>
            <a:r>
              <a:rPr lang="fr-FR" sz="2800" i="1" dirty="0" err="1"/>
              <a:t>Bonafé</a:t>
            </a:r>
            <a:endParaRPr lang="fr-FR" sz="2800" i="1" dirty="0"/>
          </a:p>
          <a:p>
            <a:r>
              <a:rPr lang="fr-FR" sz="2800" i="1" dirty="0"/>
              <a:t>Centre hospitalier de Perpignan</a:t>
            </a:r>
            <a:endParaRPr lang="fr-FR" sz="32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41B6619-906C-1C4D-AAF4-F93CC5907CEA}"/>
              </a:ext>
            </a:extLst>
          </p:cNvPr>
          <p:cNvSpPr txBox="1">
            <a:spLocks/>
          </p:cNvSpPr>
          <p:nvPr/>
        </p:nvSpPr>
        <p:spPr>
          <a:xfrm>
            <a:off x="188631" y="2828322"/>
            <a:ext cx="11814735" cy="12102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i="1" dirty="0"/>
              <a:t>Bilan à 2 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59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2"/>
    </mc:Choice>
    <mc:Fallback xmlns="">
      <p:transition spd="slow" advTm="185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6CC0A3-1831-46C6-AF84-ECDF1B12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>
                <a:solidFill>
                  <a:schemeClr val="bg1"/>
                </a:solidFill>
              </a:rPr>
              <a:t>10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3BF71162-8CA2-4D42-B53C-ABFDCE8DD7E7}"/>
              </a:ext>
            </a:extLst>
          </p:cNvPr>
          <p:cNvSpPr/>
          <p:nvPr/>
        </p:nvSpPr>
        <p:spPr>
          <a:xfrm>
            <a:off x="662153" y="2864069"/>
            <a:ext cx="1572174" cy="8933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DS to </a:t>
            </a:r>
            <a:r>
              <a:rPr lang="fr-FR" dirty="0" err="1">
                <a:solidFill>
                  <a:schemeClr val="bg1"/>
                </a:solidFill>
              </a:rPr>
              <a:t>Door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581BAC56-500B-4BA8-AB5E-9CA8D89BAB5B}"/>
              </a:ext>
            </a:extLst>
          </p:cNvPr>
          <p:cNvSpPr/>
          <p:nvPr/>
        </p:nvSpPr>
        <p:spPr>
          <a:xfrm>
            <a:off x="1881354" y="1970689"/>
            <a:ext cx="1572174" cy="8933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Door</a:t>
            </a:r>
            <a:r>
              <a:rPr lang="fr-FR" dirty="0">
                <a:solidFill>
                  <a:schemeClr val="bg1"/>
                </a:solidFill>
              </a:rPr>
              <a:t> to IRM</a:t>
            </a: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0754C29E-1CA3-4CFF-AA02-C85E6247039F}"/>
              </a:ext>
            </a:extLst>
          </p:cNvPr>
          <p:cNvSpPr/>
          <p:nvPr/>
        </p:nvSpPr>
        <p:spPr>
          <a:xfrm>
            <a:off x="1881354" y="2864069"/>
            <a:ext cx="3468632" cy="8933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Door</a:t>
            </a:r>
            <a:r>
              <a:rPr lang="fr-FR" dirty="0">
                <a:solidFill>
                  <a:schemeClr val="bg1"/>
                </a:solidFill>
              </a:rPr>
              <a:t> to bloc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FD4B00D0-8907-49FA-B4F0-C9DD9E1DB49C}"/>
              </a:ext>
            </a:extLst>
          </p:cNvPr>
          <p:cNvSpPr/>
          <p:nvPr/>
        </p:nvSpPr>
        <p:spPr>
          <a:xfrm>
            <a:off x="4992413" y="2864069"/>
            <a:ext cx="1778660" cy="8933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Bloc to groin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438C1FE1-1A74-4BA9-BC66-3852D69137DF}"/>
              </a:ext>
            </a:extLst>
          </p:cNvPr>
          <p:cNvSpPr/>
          <p:nvPr/>
        </p:nvSpPr>
        <p:spPr>
          <a:xfrm>
            <a:off x="6406933" y="2864069"/>
            <a:ext cx="3407540" cy="8933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Groin to </a:t>
            </a:r>
            <a:r>
              <a:rPr lang="fr-FR" dirty="0" err="1">
                <a:solidFill>
                  <a:schemeClr val="bg1"/>
                </a:solidFill>
              </a:rPr>
              <a:t>recanalisation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A843934-08C1-4D01-9017-5F627A232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2" t="14418" r="54167" b="60248"/>
          <a:stretch/>
        </p:blipFill>
        <p:spPr bwMode="auto">
          <a:xfrm>
            <a:off x="1" y="2617077"/>
            <a:ext cx="546538" cy="129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CBD749-AE5D-416F-8108-5EC94F1C3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94"/>
          <a:stretch/>
        </p:blipFill>
        <p:spPr>
          <a:xfrm>
            <a:off x="9909943" y="2617077"/>
            <a:ext cx="1118474" cy="1658471"/>
          </a:xfrm>
          <a:prstGeom prst="rect">
            <a:avLst/>
          </a:prstGeom>
        </p:spPr>
      </p:pic>
      <p:pic>
        <p:nvPicPr>
          <p:cNvPr id="1026" name="Picture 2" descr="Acteur de l'universitarisation de l'Hôpital de Perpignan - Romain Grau">
            <a:extLst>
              <a:ext uri="{FF2B5EF4-FFF2-40B4-BE49-F238E27FC236}">
                <a16:creationId xmlns:a16="http://schemas.microsoft.com/office/drawing/2014/main" id="{7FB2ABDF-4050-46B6-AE66-EA5BD4DE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" y="144515"/>
            <a:ext cx="2661307" cy="177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uroSuite Toute la neurologie interventionnelle dans une seule salle -  Philips">
            <a:extLst>
              <a:ext uri="{FF2B5EF4-FFF2-40B4-BE49-F238E27FC236}">
                <a16:creationId xmlns:a16="http://schemas.microsoft.com/office/drawing/2014/main" id="{742B2F1F-CD3C-4A09-86AC-0A9566D7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555" y="4818066"/>
            <a:ext cx="3428709" cy="1928649"/>
          </a:xfrm>
          <a:prstGeom prst="rect">
            <a:avLst/>
          </a:prstGeom>
          <a:noFill/>
          <a:ln w="412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mon femoral arterial access technique - Teaching module 1 - YouTube">
            <a:extLst>
              <a:ext uri="{FF2B5EF4-FFF2-40B4-BE49-F238E27FC236}">
                <a16:creationId xmlns:a16="http://schemas.microsoft.com/office/drawing/2014/main" id="{8F7FE455-2C78-45CD-AB9E-5A703094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86" y="66467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E7693A9-BBF1-46D4-B5F9-DBA832D26810}"/>
              </a:ext>
            </a:extLst>
          </p:cNvPr>
          <p:cNvCxnSpPr>
            <a:cxnSpLocks/>
          </p:cNvCxnSpPr>
          <p:nvPr/>
        </p:nvCxnSpPr>
        <p:spPr>
          <a:xfrm>
            <a:off x="1740341" y="1918720"/>
            <a:ext cx="25399" cy="945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4AD01F4-22E9-4BD7-A34C-64C076B99415}"/>
              </a:ext>
            </a:extLst>
          </p:cNvPr>
          <p:cNvCxnSpPr>
            <a:cxnSpLocks/>
          </p:cNvCxnSpPr>
          <p:nvPr/>
        </p:nvCxnSpPr>
        <p:spPr>
          <a:xfrm>
            <a:off x="3453528" y="1711485"/>
            <a:ext cx="0" cy="11525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Philips choisit Disney pour une solution ambient experience">
            <a:extLst>
              <a:ext uri="{FF2B5EF4-FFF2-40B4-BE49-F238E27FC236}">
                <a16:creationId xmlns:a16="http://schemas.microsoft.com/office/drawing/2014/main" id="{B91ECC2B-1ECF-4F78-98B8-F56767C62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87" y="111285"/>
            <a:ext cx="3038061" cy="17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909D2985-82B3-4C2A-9B67-ACCF1A09DB16}"/>
              </a:ext>
            </a:extLst>
          </p:cNvPr>
          <p:cNvCxnSpPr>
            <a:cxnSpLocks/>
          </p:cNvCxnSpPr>
          <p:nvPr/>
        </p:nvCxnSpPr>
        <p:spPr>
          <a:xfrm>
            <a:off x="6325696" y="1474652"/>
            <a:ext cx="0" cy="13894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 : pentagone 10">
            <a:extLst>
              <a:ext uri="{FF2B5EF4-FFF2-40B4-BE49-F238E27FC236}">
                <a16:creationId xmlns:a16="http://schemas.microsoft.com/office/drawing/2014/main" id="{C406AAED-6FED-40D5-8F15-63C6501D5D87}"/>
              </a:ext>
            </a:extLst>
          </p:cNvPr>
          <p:cNvSpPr/>
          <p:nvPr/>
        </p:nvSpPr>
        <p:spPr>
          <a:xfrm>
            <a:off x="662153" y="3909849"/>
            <a:ext cx="9152320" cy="893380"/>
          </a:xfrm>
          <a:prstGeom prst="homePlate">
            <a:avLst/>
          </a:prstGeom>
          <a:solidFill>
            <a:schemeClr val="accent1">
              <a:alpha val="5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DS to </a:t>
            </a:r>
            <a:r>
              <a:rPr lang="fr-FR" dirty="0" err="1">
                <a:solidFill>
                  <a:schemeClr val="bg1"/>
                </a:solidFill>
              </a:rPr>
              <a:t>recanalisation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7050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72C50F-98A9-4760-A73A-5D38DCEE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Est-ce mieux que les transferts à MTP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0485F7-F3CA-47FF-839F-828894F2E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08A8-566A-4EBA-9774-AED859F0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11</a:t>
            </a:fld>
            <a:endParaRPr lang="fr-FR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EF8B3597-2791-48CF-AD9F-7E92AB44CE97}"/>
              </a:ext>
            </a:extLst>
          </p:cNvPr>
          <p:cNvSpPr/>
          <p:nvPr/>
        </p:nvSpPr>
        <p:spPr>
          <a:xfrm>
            <a:off x="1208691" y="5568320"/>
            <a:ext cx="9152320" cy="893380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DS to </a:t>
            </a:r>
            <a:r>
              <a:rPr lang="fr-FR" dirty="0" err="1">
                <a:solidFill>
                  <a:schemeClr val="bg1"/>
                </a:solidFill>
              </a:rPr>
              <a:t>recanalisation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489E106-2B76-4E8F-8980-D3148280C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2" t="14418" r="54167" b="60248"/>
          <a:stretch/>
        </p:blipFill>
        <p:spPr bwMode="auto">
          <a:xfrm>
            <a:off x="419983" y="4862359"/>
            <a:ext cx="708787" cy="1676553"/>
          </a:xfrm>
          <a:prstGeom prst="rect">
            <a:avLst/>
          </a:prstGeom>
          <a:noFill/>
          <a:ln w="635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B8A196-E5E7-4A84-B761-EDB0FF5D6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94"/>
          <a:stretch/>
        </p:blipFill>
        <p:spPr>
          <a:xfrm>
            <a:off x="10520853" y="4894557"/>
            <a:ext cx="1118474" cy="1658471"/>
          </a:xfrm>
          <a:prstGeom prst="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B0BDD2-1DD7-4825-BEE2-F5AE97A9E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166" y="1357669"/>
            <a:ext cx="6168034" cy="421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6CC0A3-1831-46C6-AF84-ECDF1B12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>
                <a:solidFill>
                  <a:schemeClr val="bg1"/>
                </a:solidFill>
              </a:rPr>
              <a:t>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Flèche : pentagone 10">
            <a:extLst>
              <a:ext uri="{FF2B5EF4-FFF2-40B4-BE49-F238E27FC236}">
                <a16:creationId xmlns:a16="http://schemas.microsoft.com/office/drawing/2014/main" id="{C406AAED-6FED-40D5-8F15-63C6501D5D87}"/>
              </a:ext>
            </a:extLst>
          </p:cNvPr>
          <p:cNvSpPr/>
          <p:nvPr/>
        </p:nvSpPr>
        <p:spPr>
          <a:xfrm>
            <a:off x="1208691" y="5568320"/>
            <a:ext cx="9152320" cy="893380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DS to </a:t>
            </a:r>
            <a:r>
              <a:rPr lang="fr-FR" dirty="0" err="1">
                <a:solidFill>
                  <a:schemeClr val="bg1"/>
                </a:solidFill>
              </a:rPr>
              <a:t>recanalisation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A66B1A8C-7498-4190-9E8B-99C0B471F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2" t="14418" r="54167" b="60248"/>
          <a:stretch/>
        </p:blipFill>
        <p:spPr bwMode="auto">
          <a:xfrm>
            <a:off x="419983" y="4862359"/>
            <a:ext cx="708787" cy="1676553"/>
          </a:xfrm>
          <a:prstGeom prst="rect">
            <a:avLst/>
          </a:prstGeom>
          <a:noFill/>
          <a:ln w="635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5CF547-BC8C-4316-A2E3-D618DA464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94"/>
          <a:stretch/>
        </p:blipFill>
        <p:spPr>
          <a:xfrm>
            <a:off x="10520853" y="4894557"/>
            <a:ext cx="1118474" cy="1658471"/>
          </a:xfrm>
          <a:prstGeom prst="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</p:pic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2A28B652-AF4A-4F2F-BC5E-BB243372E6EB}"/>
              </a:ext>
            </a:extLst>
          </p:cNvPr>
          <p:cNvGraphicFramePr>
            <a:graphicFrameLocks/>
          </p:cNvGraphicFramePr>
          <p:nvPr/>
        </p:nvGraphicFramePr>
        <p:xfrm>
          <a:off x="1208691" y="546099"/>
          <a:ext cx="4430109" cy="488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3" name="Image 22">
            <a:extLst>
              <a:ext uri="{FF2B5EF4-FFF2-40B4-BE49-F238E27FC236}">
                <a16:creationId xmlns:a16="http://schemas.microsoft.com/office/drawing/2014/main" id="{4177B388-443B-4E01-BA17-CFFB70983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787" y="539655"/>
            <a:ext cx="5890151" cy="4020952"/>
          </a:xfrm>
          <a:prstGeom prst="rect">
            <a:avLst/>
          </a:prstGeom>
        </p:spPr>
      </p:pic>
      <p:sp>
        <p:nvSpPr>
          <p:cNvPr id="21" name="Flèche courbée vers la droite 6">
            <a:extLst>
              <a:ext uri="{FF2B5EF4-FFF2-40B4-BE49-F238E27FC236}">
                <a16:creationId xmlns:a16="http://schemas.microsoft.com/office/drawing/2014/main" id="{D07C81C8-269B-45D4-B3E4-7594A230DA99}"/>
              </a:ext>
            </a:extLst>
          </p:cNvPr>
          <p:cNvSpPr/>
          <p:nvPr/>
        </p:nvSpPr>
        <p:spPr>
          <a:xfrm rot="18717450" flipH="1">
            <a:off x="3575156" y="680625"/>
            <a:ext cx="948234" cy="2231549"/>
          </a:xfrm>
          <a:prstGeom prst="curvedRightArrow">
            <a:avLst>
              <a:gd name="adj1" fmla="val 28105"/>
              <a:gd name="adj2" fmla="val 94156"/>
              <a:gd name="adj3" fmla="val 25000"/>
            </a:avLst>
          </a:prstGeom>
          <a:solidFill>
            <a:schemeClr val="accent6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22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6CC0A3-1831-46C6-AF84-ECDF1B12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>
                <a:solidFill>
                  <a:schemeClr val="bg1"/>
                </a:solidFill>
              </a:rPr>
              <a:t>13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Flèche : pentagone 10">
            <a:extLst>
              <a:ext uri="{FF2B5EF4-FFF2-40B4-BE49-F238E27FC236}">
                <a16:creationId xmlns:a16="http://schemas.microsoft.com/office/drawing/2014/main" id="{C406AAED-6FED-40D5-8F15-63C6501D5D87}"/>
              </a:ext>
            </a:extLst>
          </p:cNvPr>
          <p:cNvSpPr/>
          <p:nvPr/>
        </p:nvSpPr>
        <p:spPr>
          <a:xfrm>
            <a:off x="1208691" y="5568320"/>
            <a:ext cx="9152320" cy="893380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DS to </a:t>
            </a:r>
            <a:r>
              <a:rPr lang="fr-FR" dirty="0" err="1">
                <a:solidFill>
                  <a:schemeClr val="bg1"/>
                </a:solidFill>
              </a:rPr>
              <a:t>recanalisation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A66B1A8C-7498-4190-9E8B-99C0B471F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2" t="14418" r="54167" b="60248"/>
          <a:stretch/>
        </p:blipFill>
        <p:spPr bwMode="auto">
          <a:xfrm>
            <a:off x="419983" y="4862359"/>
            <a:ext cx="708787" cy="1676553"/>
          </a:xfrm>
          <a:prstGeom prst="rect">
            <a:avLst/>
          </a:prstGeom>
          <a:noFill/>
          <a:ln w="635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5CF547-BC8C-4316-A2E3-D618DA4641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94"/>
          <a:stretch/>
        </p:blipFill>
        <p:spPr>
          <a:xfrm>
            <a:off x="10520853" y="4894557"/>
            <a:ext cx="1118474" cy="1658471"/>
          </a:xfrm>
          <a:prstGeom prst="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</p:pic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2A28B652-AF4A-4F2F-BC5E-BB243372E6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1689864"/>
              </p:ext>
            </p:extLst>
          </p:nvPr>
        </p:nvGraphicFramePr>
        <p:xfrm>
          <a:off x="1208691" y="546099"/>
          <a:ext cx="4430109" cy="488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3" name="Image 22">
            <a:extLst>
              <a:ext uri="{FF2B5EF4-FFF2-40B4-BE49-F238E27FC236}">
                <a16:creationId xmlns:a16="http://schemas.microsoft.com/office/drawing/2014/main" id="{4177B388-443B-4E01-BA17-CFFB70983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787" y="539655"/>
            <a:ext cx="5890151" cy="4020952"/>
          </a:xfrm>
          <a:prstGeom prst="rect">
            <a:avLst/>
          </a:prstGeom>
        </p:spPr>
      </p:pic>
      <p:sp>
        <p:nvSpPr>
          <p:cNvPr id="21" name="Flèche courbée vers la droite 6">
            <a:extLst>
              <a:ext uri="{FF2B5EF4-FFF2-40B4-BE49-F238E27FC236}">
                <a16:creationId xmlns:a16="http://schemas.microsoft.com/office/drawing/2014/main" id="{D07C81C8-269B-45D4-B3E4-7594A230DA99}"/>
              </a:ext>
            </a:extLst>
          </p:cNvPr>
          <p:cNvSpPr/>
          <p:nvPr/>
        </p:nvSpPr>
        <p:spPr>
          <a:xfrm rot="18717450" flipH="1">
            <a:off x="3575156" y="680625"/>
            <a:ext cx="948234" cy="2231549"/>
          </a:xfrm>
          <a:prstGeom prst="curvedRightArrow">
            <a:avLst>
              <a:gd name="adj1" fmla="val 28105"/>
              <a:gd name="adj2" fmla="val 94156"/>
              <a:gd name="adj3" fmla="val 25000"/>
            </a:avLst>
          </a:prstGeom>
          <a:solidFill>
            <a:schemeClr val="accent6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Flèche courbée vers la droite 6">
            <a:extLst>
              <a:ext uri="{FF2B5EF4-FFF2-40B4-BE49-F238E27FC236}">
                <a16:creationId xmlns:a16="http://schemas.microsoft.com/office/drawing/2014/main" id="{80085338-FD5D-46ED-9C49-9C0D95D964BF}"/>
              </a:ext>
            </a:extLst>
          </p:cNvPr>
          <p:cNvSpPr/>
          <p:nvPr/>
        </p:nvSpPr>
        <p:spPr>
          <a:xfrm rot="17595945" flipH="1" flipV="1">
            <a:off x="9377289" y="-750397"/>
            <a:ext cx="948234" cy="4371823"/>
          </a:xfrm>
          <a:prstGeom prst="curvedRightArrow">
            <a:avLst>
              <a:gd name="adj1" fmla="val 28105"/>
              <a:gd name="adj2" fmla="val 94156"/>
              <a:gd name="adj3" fmla="val 25000"/>
            </a:avLst>
          </a:prstGeom>
          <a:solidFill>
            <a:schemeClr val="accent6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D75D741-A2FA-49D7-AF31-A03C163A5C55}"/>
              </a:ext>
            </a:extLst>
          </p:cNvPr>
          <p:cNvSpPr/>
          <p:nvPr/>
        </p:nvSpPr>
        <p:spPr>
          <a:xfrm>
            <a:off x="7930053" y="1308440"/>
            <a:ext cx="169333" cy="140188"/>
          </a:xfrm>
          <a:prstGeom prst="ellipse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9529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6CC0A3-1831-46C6-AF84-ECDF1B12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>
                <a:solidFill>
                  <a:schemeClr val="bg1"/>
                </a:solidFill>
              </a:rPr>
              <a:t>14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3BF71162-8CA2-4D42-B53C-ABFDCE8DD7E7}"/>
              </a:ext>
            </a:extLst>
          </p:cNvPr>
          <p:cNvSpPr/>
          <p:nvPr/>
        </p:nvSpPr>
        <p:spPr>
          <a:xfrm>
            <a:off x="805353" y="2864069"/>
            <a:ext cx="1572174" cy="8933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DS to </a:t>
            </a:r>
            <a:r>
              <a:rPr lang="fr-FR" dirty="0" err="1">
                <a:solidFill>
                  <a:schemeClr val="bg1"/>
                </a:solidFill>
              </a:rPr>
              <a:t>Door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581BAC56-500B-4BA8-AB5E-9CA8D89BAB5B}"/>
              </a:ext>
            </a:extLst>
          </p:cNvPr>
          <p:cNvSpPr/>
          <p:nvPr/>
        </p:nvSpPr>
        <p:spPr>
          <a:xfrm>
            <a:off x="2033531" y="1944704"/>
            <a:ext cx="1572174" cy="8933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Door</a:t>
            </a:r>
            <a:r>
              <a:rPr lang="fr-FR" dirty="0">
                <a:solidFill>
                  <a:schemeClr val="bg1"/>
                </a:solidFill>
              </a:rPr>
              <a:t> to IRM</a:t>
            </a: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0754C29E-1CA3-4CFF-AA02-C85E6247039F}"/>
              </a:ext>
            </a:extLst>
          </p:cNvPr>
          <p:cNvSpPr/>
          <p:nvPr/>
        </p:nvSpPr>
        <p:spPr>
          <a:xfrm>
            <a:off x="2033531" y="2864069"/>
            <a:ext cx="3468632" cy="8933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Door</a:t>
            </a:r>
            <a:r>
              <a:rPr lang="fr-FR" dirty="0">
                <a:solidFill>
                  <a:schemeClr val="bg1"/>
                </a:solidFill>
              </a:rPr>
              <a:t> to bloc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FD4B00D0-8907-49FA-B4F0-C9DD9E1DB49C}"/>
              </a:ext>
            </a:extLst>
          </p:cNvPr>
          <p:cNvSpPr/>
          <p:nvPr/>
        </p:nvSpPr>
        <p:spPr>
          <a:xfrm>
            <a:off x="5143500" y="2864069"/>
            <a:ext cx="1778660" cy="8933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Bloc to groin</a:t>
            </a: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438C1FE1-1A74-4BA9-BC66-3852D69137DF}"/>
              </a:ext>
            </a:extLst>
          </p:cNvPr>
          <p:cNvSpPr/>
          <p:nvPr/>
        </p:nvSpPr>
        <p:spPr>
          <a:xfrm>
            <a:off x="6574660" y="2864069"/>
            <a:ext cx="3468632" cy="8933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Groin to </a:t>
            </a:r>
            <a:r>
              <a:rPr lang="fr-FR" dirty="0" err="1">
                <a:solidFill>
                  <a:schemeClr val="bg1"/>
                </a:solidFill>
              </a:rPr>
              <a:t>recanalisation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A843934-08C1-4D01-9017-5F627A232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2" t="14418" r="54167" b="60248"/>
          <a:stretch/>
        </p:blipFill>
        <p:spPr bwMode="auto">
          <a:xfrm>
            <a:off x="91311" y="2617076"/>
            <a:ext cx="708787" cy="1676553"/>
          </a:xfrm>
          <a:prstGeom prst="rect">
            <a:avLst/>
          </a:prstGeom>
          <a:noFill/>
          <a:ln w="635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CBD749-AE5D-416F-8108-5EC94F1C3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94"/>
          <a:stretch/>
        </p:blipFill>
        <p:spPr>
          <a:xfrm>
            <a:off x="10158469" y="2391394"/>
            <a:ext cx="1118474" cy="1658471"/>
          </a:xfrm>
          <a:prstGeom prst="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</p:pic>
      <p:pic>
        <p:nvPicPr>
          <p:cNvPr id="1026" name="Picture 2" descr="Acteur de l'universitarisation de l'Hôpital de Perpignan - Romain Grau">
            <a:extLst>
              <a:ext uri="{FF2B5EF4-FFF2-40B4-BE49-F238E27FC236}">
                <a16:creationId xmlns:a16="http://schemas.microsoft.com/office/drawing/2014/main" id="{7FB2ABDF-4050-46B6-AE66-EA5BD4DE4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" y="144515"/>
            <a:ext cx="2661307" cy="1774205"/>
          </a:xfrm>
          <a:prstGeom prst="rect">
            <a:avLst/>
          </a:prstGeom>
          <a:noFill/>
          <a:ln w="539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uroSuite Toute la neurologie interventionnelle dans une seule salle -  Philips">
            <a:extLst>
              <a:ext uri="{FF2B5EF4-FFF2-40B4-BE49-F238E27FC236}">
                <a16:creationId xmlns:a16="http://schemas.microsoft.com/office/drawing/2014/main" id="{742B2F1F-CD3C-4A09-86AC-0A9566D7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4818066"/>
            <a:ext cx="3428709" cy="1928649"/>
          </a:xfrm>
          <a:prstGeom prst="rect">
            <a:avLst/>
          </a:prstGeom>
          <a:noFill/>
          <a:ln w="412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mon femoral arterial access technique - Teaching module 1 - YouTube">
            <a:extLst>
              <a:ext uri="{FF2B5EF4-FFF2-40B4-BE49-F238E27FC236}">
                <a16:creationId xmlns:a16="http://schemas.microsoft.com/office/drawing/2014/main" id="{8F7FE455-2C78-45CD-AB9E-5A703094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86" y="66467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E7693A9-BBF1-46D4-B5F9-DBA832D26810}"/>
              </a:ext>
            </a:extLst>
          </p:cNvPr>
          <p:cNvCxnSpPr>
            <a:cxnSpLocks/>
          </p:cNvCxnSpPr>
          <p:nvPr/>
        </p:nvCxnSpPr>
        <p:spPr>
          <a:xfrm>
            <a:off x="1881354" y="1918720"/>
            <a:ext cx="0" cy="945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4AD01F4-22E9-4BD7-A34C-64C076B99415}"/>
              </a:ext>
            </a:extLst>
          </p:cNvPr>
          <p:cNvCxnSpPr>
            <a:cxnSpLocks/>
          </p:cNvCxnSpPr>
          <p:nvPr/>
        </p:nvCxnSpPr>
        <p:spPr>
          <a:xfrm>
            <a:off x="3568706" y="1711485"/>
            <a:ext cx="0" cy="11525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B507F62-57BE-47E0-BAE1-DBA3CE582635}"/>
              </a:ext>
            </a:extLst>
          </p:cNvPr>
          <p:cNvCxnSpPr>
            <a:cxnSpLocks/>
          </p:cNvCxnSpPr>
          <p:nvPr/>
        </p:nvCxnSpPr>
        <p:spPr>
          <a:xfrm>
            <a:off x="4876800" y="3750142"/>
            <a:ext cx="0" cy="13894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Philips choisit Disney pour une solution ambient experience">
            <a:extLst>
              <a:ext uri="{FF2B5EF4-FFF2-40B4-BE49-F238E27FC236}">
                <a16:creationId xmlns:a16="http://schemas.microsoft.com/office/drawing/2014/main" id="{B91ECC2B-1ECF-4F78-98B8-F56767C62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87" y="111285"/>
            <a:ext cx="3038061" cy="1707004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909D2985-82B3-4C2A-9B67-ACCF1A09DB16}"/>
              </a:ext>
            </a:extLst>
          </p:cNvPr>
          <p:cNvCxnSpPr>
            <a:cxnSpLocks/>
          </p:cNvCxnSpPr>
          <p:nvPr/>
        </p:nvCxnSpPr>
        <p:spPr>
          <a:xfrm>
            <a:off x="6325696" y="1474652"/>
            <a:ext cx="0" cy="13894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10D92309-FB94-49FD-BECA-3D6BE5A22785}"/>
              </a:ext>
            </a:extLst>
          </p:cNvPr>
          <p:cNvSpPr/>
          <p:nvPr/>
        </p:nvSpPr>
        <p:spPr>
          <a:xfrm>
            <a:off x="2033530" y="3808736"/>
            <a:ext cx="8009759" cy="8933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Door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recanalisation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02E557-E2A3-7A4A-9456-76601E394F4B}"/>
              </a:ext>
            </a:extLst>
          </p:cNvPr>
          <p:cNvSpPr txBox="1"/>
          <p:nvPr/>
        </p:nvSpPr>
        <p:spPr>
          <a:xfrm>
            <a:off x="950259" y="5576047"/>
            <a:ext cx="3448957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fr-FR" sz="3600" dirty="0"/>
              <a:t>Et 2021 vs 2020 ?</a:t>
            </a:r>
          </a:p>
        </p:txBody>
      </p:sp>
    </p:spTree>
    <p:extLst>
      <p:ext uri="{BB962C8B-B14F-4D97-AF65-F5344CB8AC3E}">
        <p14:creationId xmlns:p14="http://schemas.microsoft.com/office/powerpoint/2010/main" val="4282559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6CC0A3-1831-46C6-AF84-ECDF1B12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597" y="5395600"/>
            <a:ext cx="2743200" cy="365125"/>
          </a:xfrm>
        </p:spPr>
        <p:txBody>
          <a:bodyPr/>
          <a:lstStyle/>
          <a:p>
            <a:fld id="{65AAFB69-D874-1345-9B06-33AD35C22BC4}" type="slidenum">
              <a:rPr lang="fr-FR" smtClean="0">
                <a:solidFill>
                  <a:schemeClr val="bg1"/>
                </a:solidFill>
              </a:rPr>
              <a:t>15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3BF71162-8CA2-4D42-B53C-ABFDCE8DD7E7}"/>
              </a:ext>
            </a:extLst>
          </p:cNvPr>
          <p:cNvSpPr/>
          <p:nvPr/>
        </p:nvSpPr>
        <p:spPr>
          <a:xfrm>
            <a:off x="1149350" y="1903319"/>
            <a:ext cx="1572174" cy="893380"/>
          </a:xfrm>
          <a:prstGeom prst="homePlate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Onset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Door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581BAC56-500B-4BA8-AB5E-9CA8D89BAB5B}"/>
              </a:ext>
            </a:extLst>
          </p:cNvPr>
          <p:cNvSpPr/>
          <p:nvPr/>
        </p:nvSpPr>
        <p:spPr>
          <a:xfrm>
            <a:off x="2340529" y="1024553"/>
            <a:ext cx="1453492" cy="878765"/>
          </a:xfrm>
          <a:prstGeom prst="chevron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Door</a:t>
            </a:r>
            <a:r>
              <a:rPr lang="fr-FR" sz="1400" dirty="0">
                <a:solidFill>
                  <a:schemeClr val="bg1"/>
                </a:solidFill>
              </a:rPr>
              <a:t> to MR/CTA</a:t>
            </a:r>
          </a:p>
        </p:txBody>
      </p: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0754C29E-1CA3-4CFF-AA02-C85E6247039F}"/>
              </a:ext>
            </a:extLst>
          </p:cNvPr>
          <p:cNvSpPr/>
          <p:nvPr/>
        </p:nvSpPr>
        <p:spPr>
          <a:xfrm>
            <a:off x="2263118" y="1903319"/>
            <a:ext cx="3468632" cy="893380"/>
          </a:xfrm>
          <a:prstGeom prst="chevr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Door</a:t>
            </a:r>
            <a:r>
              <a:rPr lang="fr-FR" dirty="0">
                <a:solidFill>
                  <a:schemeClr val="bg1"/>
                </a:solidFill>
              </a:rPr>
              <a:t> to ANGIO</a:t>
            </a:r>
          </a:p>
        </p:txBody>
      </p:sp>
      <p:sp>
        <p:nvSpPr>
          <p:cNvPr id="9" name="Flèche : chevron 8">
            <a:extLst>
              <a:ext uri="{FF2B5EF4-FFF2-40B4-BE49-F238E27FC236}">
                <a16:creationId xmlns:a16="http://schemas.microsoft.com/office/drawing/2014/main" id="{FD4B00D0-8907-49FA-B4F0-C9DD9E1DB49C}"/>
              </a:ext>
            </a:extLst>
          </p:cNvPr>
          <p:cNvSpPr/>
          <p:nvPr/>
        </p:nvSpPr>
        <p:spPr>
          <a:xfrm>
            <a:off x="5273344" y="1917934"/>
            <a:ext cx="1950416" cy="893380"/>
          </a:xfrm>
          <a:prstGeom prst="chevr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Groin </a:t>
            </a:r>
            <a:r>
              <a:rPr lang="fr-FR" dirty="0" err="1">
                <a:solidFill>
                  <a:schemeClr val="bg1"/>
                </a:solidFill>
              </a:rPr>
              <a:t>Puncture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438C1FE1-1A74-4BA9-BC66-3852D69137DF}"/>
              </a:ext>
            </a:extLst>
          </p:cNvPr>
          <p:cNvSpPr/>
          <p:nvPr/>
        </p:nvSpPr>
        <p:spPr>
          <a:xfrm>
            <a:off x="6725920" y="1903319"/>
            <a:ext cx="3661369" cy="893380"/>
          </a:xfrm>
          <a:prstGeom prst="chevr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Groin to </a:t>
            </a:r>
            <a:r>
              <a:rPr lang="fr-FR" dirty="0" err="1">
                <a:solidFill>
                  <a:schemeClr val="bg1"/>
                </a:solidFill>
              </a:rPr>
              <a:t>recanalization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A843934-08C1-4D01-9017-5F627A232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2" t="14418" r="54167" b="60248"/>
          <a:stretch/>
        </p:blipFill>
        <p:spPr bwMode="auto">
          <a:xfrm>
            <a:off x="435308" y="1656326"/>
            <a:ext cx="708787" cy="1676553"/>
          </a:xfrm>
          <a:prstGeom prst="rect">
            <a:avLst/>
          </a:prstGeom>
          <a:noFill/>
          <a:ln w="635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CBD749-AE5D-416F-8108-5EC94F1C3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94"/>
          <a:stretch/>
        </p:blipFill>
        <p:spPr>
          <a:xfrm>
            <a:off x="10502466" y="1430644"/>
            <a:ext cx="1118474" cy="1658471"/>
          </a:xfrm>
          <a:prstGeom prst="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</p:pic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77C9573C-9A11-4A3E-976F-0F838AF17A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856368"/>
              </p:ext>
            </p:extLst>
          </p:nvPr>
        </p:nvGraphicFramePr>
        <p:xfrm>
          <a:off x="2214837" y="2904320"/>
          <a:ext cx="8009759" cy="3829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889EC405-1C76-4936-9FDA-529D2CDAE884}"/>
              </a:ext>
            </a:extLst>
          </p:cNvPr>
          <p:cNvSpPr/>
          <p:nvPr/>
        </p:nvSpPr>
        <p:spPr>
          <a:xfrm>
            <a:off x="2340529" y="123866"/>
            <a:ext cx="7884067" cy="893380"/>
          </a:xfrm>
          <a:prstGeom prst="chevr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Door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recanalization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5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77C8C8-0B5F-40A4-8AE7-665FECB46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1"/>
            <a:ext cx="972709" cy="1935307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13FAB4-E18A-4CFA-B75B-92090037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12C0C28-5850-4F97-8E19-24B1DD749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E470252-022B-46A6-8148-32372A30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FR" sz="3600"/>
              <a:t>Evolution 2020/2021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58CA1F-3BB9-45B5-81C9-A6AA1F53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7" y="1282700"/>
            <a:ext cx="6842935" cy="48942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700" dirty="0"/>
              <a:t>1</a:t>
            </a:r>
            <a:r>
              <a:rPr lang="fr-FR" sz="2400" dirty="0"/>
              <a:t>. La filière spécifique TM s’améliore</a:t>
            </a:r>
          </a:p>
          <a:p>
            <a:endParaRPr lang="fr-FR" sz="2400" dirty="0"/>
          </a:p>
          <a:p>
            <a:r>
              <a:rPr lang="fr-FR" sz="2400" dirty="0" err="1"/>
              <a:t>Door</a:t>
            </a:r>
            <a:r>
              <a:rPr lang="fr-FR" sz="2400" dirty="0"/>
              <a:t> to </a:t>
            </a:r>
            <a:r>
              <a:rPr lang="fr-FR" sz="2400" dirty="0" err="1"/>
              <a:t>recanalisation</a:t>
            </a:r>
            <a:r>
              <a:rPr lang="fr-FR" sz="2400" dirty="0"/>
              <a:t> sous les 2H</a:t>
            </a:r>
          </a:p>
          <a:p>
            <a:r>
              <a:rPr lang="fr-FR" sz="2400" dirty="0"/>
              <a:t>OK reco internationales (</a:t>
            </a:r>
            <a:r>
              <a:rPr lang="en-US" sz="2400" dirty="0"/>
              <a:t>Sacks D, </a:t>
            </a:r>
            <a:r>
              <a:rPr lang="en-US" sz="2400" i="1" dirty="0"/>
              <a:t>Int J Stroke. 2018)</a:t>
            </a:r>
          </a:p>
          <a:p>
            <a:r>
              <a:rPr lang="en-US" sz="2400" dirty="0"/>
              <a:t>Grâce au temps </a:t>
            </a:r>
            <a:r>
              <a:rPr lang="en-US" sz="2400" dirty="0" err="1"/>
              <a:t>gagné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fois</a:t>
            </a:r>
            <a:r>
              <a:rPr lang="en-US" sz="2400" dirty="0"/>
              <a:t> au bloc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2. </a:t>
            </a:r>
            <a:r>
              <a:rPr lang="en-US" sz="2400" dirty="0" err="1"/>
              <a:t>Perte</a:t>
            </a:r>
            <a:r>
              <a:rPr lang="en-US" sz="2400" dirty="0"/>
              <a:t> de temps sur la </a:t>
            </a:r>
            <a:r>
              <a:rPr lang="en-US" sz="2400" dirty="0" err="1"/>
              <a:t>filière</a:t>
            </a:r>
            <a:r>
              <a:rPr lang="en-US" sz="2400" dirty="0"/>
              <a:t> AVC non </a:t>
            </a:r>
            <a:r>
              <a:rPr lang="en-US" sz="2400" dirty="0" err="1"/>
              <a:t>spécifique</a:t>
            </a:r>
            <a:r>
              <a:rPr lang="en-US" sz="2400" dirty="0"/>
              <a:t> à la TM (door to bloc)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3. Attention au temps perdu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nuit</a:t>
            </a:r>
            <a:r>
              <a:rPr lang="en-US" sz="2400" dirty="0"/>
              <a:t>/WE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fr-FR" sz="1700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731613-530C-43AF-8F7C-45A3C917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2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5AAFB69-D874-1345-9B06-33AD35C22BC4}" type="slidenum">
              <a:rPr lang="fr-FR" smtClean="0"/>
              <a:pPr>
                <a:spcAft>
                  <a:spcPts val="600"/>
                </a:spcAft>
              </a:pPr>
              <a:t>16</a:t>
            </a:fld>
            <a:endParaRPr lang="fr-FR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74BACD6A-84AB-423E-B61D-F8A1E37426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442981"/>
              </p:ext>
            </p:extLst>
          </p:nvPr>
        </p:nvGraphicFramePr>
        <p:xfrm>
          <a:off x="643467" y="1282700"/>
          <a:ext cx="3483864" cy="4862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334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B73C4A-BEF5-4F26-AC0F-E39FE570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FR" sz="3600"/>
              <a:t>Nuit et Week-end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B14DAB3-D4F8-467B-A22F-550329611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400" dirty="0"/>
              <a:t>Jusqu’ici… tout va bien</a:t>
            </a:r>
          </a:p>
          <a:p>
            <a:endParaRPr lang="fr-FR" sz="2400" dirty="0"/>
          </a:p>
          <a:p>
            <a:pPr marL="0" indent="0">
              <a:buNone/>
            </a:pP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uniquement</a:t>
            </a:r>
            <a:r>
              <a:rPr lang="en-US" sz="2400" dirty="0"/>
              <a:t> 7 patients…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 </a:t>
            </a:r>
            <a:r>
              <a:rPr lang="en-US" sz="2400" dirty="0" err="1"/>
              <a:t>surveiller</a:t>
            </a:r>
            <a:r>
              <a:rPr lang="en-US" sz="2400" dirty="0"/>
              <a:t> ++++</a:t>
            </a:r>
          </a:p>
          <a:p>
            <a:pPr marL="0" indent="0">
              <a:buNone/>
            </a:pPr>
            <a:r>
              <a:rPr lang="fr-FR" sz="2000" dirty="0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8AF478-A9F8-46CB-801F-DB61D02C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5AAFB69-D874-1345-9B06-33AD35C22BC4}" type="slidenum">
              <a:rPr lang="fr-FR" smtClean="0"/>
              <a:pPr>
                <a:spcAft>
                  <a:spcPts val="600"/>
                </a:spcAft>
              </a:pPr>
              <a:t>17</a:t>
            </a:fld>
            <a:endParaRPr lang="fr-FR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642DCBCA-1E8C-45E4-AF12-FA7887A1B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3800153"/>
              </p:ext>
            </p:extLst>
          </p:nvPr>
        </p:nvGraphicFramePr>
        <p:xfrm>
          <a:off x="4967973" y="736600"/>
          <a:ext cx="6621910" cy="561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9931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A37F0-1D79-0F4E-BBF4-B13DDBA1C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1174506" cy="800287"/>
          </a:xfrm>
        </p:spPr>
        <p:txBody>
          <a:bodyPr>
            <a:normAutofit/>
          </a:bodyPr>
          <a:lstStyle/>
          <a:p>
            <a:r>
              <a:rPr lang="fr-FR" dirty="0"/>
              <a:t>Evaluation à 3 mois (résultats incomplets)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70499B-40FA-F044-9ECE-384C31881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18</a:t>
            </a:fld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144B73B-7FB8-BA4E-8995-FA97C7E6C391}"/>
              </a:ext>
            </a:extLst>
          </p:cNvPr>
          <p:cNvGrpSpPr/>
          <p:nvPr/>
        </p:nvGrpSpPr>
        <p:grpSpPr>
          <a:xfrm>
            <a:off x="342040" y="4031835"/>
            <a:ext cx="5271248" cy="2679031"/>
            <a:chOff x="125506" y="3429000"/>
            <a:chExt cx="5325035" cy="284704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33C159C-821A-0F4B-8231-0EDB5CC3C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06" y="3429000"/>
              <a:ext cx="5325035" cy="2847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3F8D16-55BF-1241-A157-7FFE0550E699}"/>
                </a:ext>
              </a:extLst>
            </p:cNvPr>
            <p:cNvSpPr/>
            <p:nvPr/>
          </p:nvSpPr>
          <p:spPr>
            <a:xfrm>
              <a:off x="2958353" y="3429000"/>
              <a:ext cx="2492188" cy="874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1826960B-71A0-2C4D-8E10-2EED15058AD4}"/>
              </a:ext>
            </a:extLst>
          </p:cNvPr>
          <p:cNvSpPr txBox="1"/>
          <p:nvPr/>
        </p:nvSpPr>
        <p:spPr>
          <a:xfrm>
            <a:off x="0" y="1805951"/>
            <a:ext cx="351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TM Perpignan (</a:t>
            </a:r>
            <a:r>
              <a:rPr lang="fr-FR" dirty="0" err="1"/>
              <a:t>Dec</a:t>
            </a:r>
            <a:r>
              <a:rPr lang="fr-FR" dirty="0"/>
              <a:t> 2019- Jan 2022)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9B8F73E-0941-3446-B53E-66C81C287AE3}"/>
              </a:ext>
            </a:extLst>
          </p:cNvPr>
          <p:cNvSpPr txBox="1"/>
          <p:nvPr/>
        </p:nvSpPr>
        <p:spPr>
          <a:xfrm>
            <a:off x="179294" y="3568969"/>
            <a:ext cx="387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TM après transfert sur Montpellier (2012-2017) 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9965A17-C4D6-774B-9066-2C4C10A8EB6C}"/>
              </a:ext>
            </a:extLst>
          </p:cNvPr>
          <p:cNvGraphicFramePr>
            <a:graphicFrameLocks/>
          </p:cNvGraphicFramePr>
          <p:nvPr/>
        </p:nvGraphicFramePr>
        <p:xfrm>
          <a:off x="3441700" y="936813"/>
          <a:ext cx="8408260" cy="4495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Ellipse 13">
            <a:extLst>
              <a:ext uri="{FF2B5EF4-FFF2-40B4-BE49-F238E27FC236}">
                <a16:creationId xmlns:a16="http://schemas.microsoft.com/office/drawing/2014/main" id="{9B54BDB1-0287-9A4B-8AEB-15B48037B1EA}"/>
              </a:ext>
            </a:extLst>
          </p:cNvPr>
          <p:cNvSpPr/>
          <p:nvPr/>
        </p:nvSpPr>
        <p:spPr>
          <a:xfrm>
            <a:off x="3811326" y="1645350"/>
            <a:ext cx="4059685" cy="690533"/>
          </a:xfrm>
          <a:prstGeom prst="ellipse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861C63-3E03-0D4F-9475-C82099BFF694}"/>
              </a:ext>
            </a:extLst>
          </p:cNvPr>
          <p:cNvSpPr txBox="1"/>
          <p:nvPr/>
        </p:nvSpPr>
        <p:spPr>
          <a:xfrm>
            <a:off x="6204522" y="5702500"/>
            <a:ext cx="505420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Pour mémoire, 80% de mortalité ou handicap lourd </a:t>
            </a:r>
          </a:p>
        </p:txBody>
      </p:sp>
    </p:spTree>
    <p:extLst>
      <p:ext uri="{BB962C8B-B14F-4D97-AF65-F5344CB8AC3E}">
        <p14:creationId xmlns:p14="http://schemas.microsoft.com/office/powerpoint/2010/main" val="3580296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F3FAE2-677C-471B-9C2E-72B003BE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r-FR" sz="5400"/>
              <a:t>Un exemple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ABA1F0-9D46-4FB6-B462-C0294DC28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fr-FR" sz="2200"/>
              <a:t>Homme de 69ans</a:t>
            </a:r>
          </a:p>
          <a:p>
            <a:r>
              <a:rPr lang="fr-FR" sz="2200"/>
              <a:t>Hémiplégie brutale à 15h10 (sous pradaxa)</a:t>
            </a:r>
          </a:p>
          <a:p>
            <a:r>
              <a:rPr lang="fr-FR" sz="2200"/>
              <a:t>Entrée à l’hôpital 16h20</a:t>
            </a:r>
          </a:p>
          <a:p>
            <a:r>
              <a:rPr lang="fr-FR" sz="2200"/>
              <a:t>Scanner de perfusion 16h30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9DFA0D-83DD-42EB-AA4B-B2B2F2398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998" y="-423852"/>
            <a:ext cx="5337922" cy="53647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9044F5-F11F-44FF-9CED-A4ABEB6CF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488" y="3527916"/>
            <a:ext cx="6373368" cy="33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7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3F7E163-1B2C-5017-A2AF-B764898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380E6D-0117-1199-18E8-D47AD68A4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04" t="16508" r="34821" b="7315"/>
          <a:stretch/>
        </p:blipFill>
        <p:spPr>
          <a:xfrm>
            <a:off x="468084" y="1132114"/>
            <a:ext cx="3886201" cy="52242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1B0AE6-5D06-12E4-8741-023AAB3BD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82" t="17778" r="34643" b="7315"/>
          <a:stretch/>
        </p:blipFill>
        <p:spPr>
          <a:xfrm>
            <a:off x="1034143" y="1088571"/>
            <a:ext cx="3886201" cy="5137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52357E-F66A-F439-8689-EBA174ADA5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93" t="17936" r="34732" b="7315"/>
          <a:stretch/>
        </p:blipFill>
        <p:spPr>
          <a:xfrm>
            <a:off x="2242459" y="1132114"/>
            <a:ext cx="3886202" cy="51262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B90BEA-ABDA-F86D-C2C5-F54EBFA495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93" t="17936" r="34732" b="7156"/>
          <a:stretch/>
        </p:blipFill>
        <p:spPr>
          <a:xfrm>
            <a:off x="7837715" y="1186543"/>
            <a:ext cx="3886201" cy="5137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7D77A3-069F-BF17-7B68-72F6EF0C53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93" t="17143" r="34732" b="6680"/>
          <a:stretch/>
        </p:blipFill>
        <p:spPr>
          <a:xfrm>
            <a:off x="3951512" y="1132113"/>
            <a:ext cx="3886203" cy="52242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7C5CE6-104F-0FBD-7D13-2FA82BEAD2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982" t="28888" r="27321" b="21746"/>
          <a:stretch/>
        </p:blipFill>
        <p:spPr>
          <a:xfrm>
            <a:off x="533405" y="3493282"/>
            <a:ext cx="5274130" cy="313624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40E650-6BA6-0C5E-2DEA-EE4B3B91938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857" t="46190" r="17232" b="6521"/>
          <a:stretch/>
        </p:blipFill>
        <p:spPr>
          <a:xfrm>
            <a:off x="5894613" y="3535339"/>
            <a:ext cx="6906986" cy="28304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0791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64FDF6-4A46-4344-B63D-B221173B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96" y="77724"/>
            <a:ext cx="3721608" cy="1106424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fr-FR" sz="2800" dirty="0"/>
              <a:t>Bloc R2</a:t>
            </a:r>
          </a:p>
        </p:txBody>
      </p:sp>
      <p:pic>
        <p:nvPicPr>
          <p:cNvPr id="7" name="Image 6" descr="Une image contenant dessin au trait&#10;&#10;Description générée automatiquement">
            <a:extLst>
              <a:ext uri="{FF2B5EF4-FFF2-40B4-BE49-F238E27FC236}">
                <a16:creationId xmlns:a16="http://schemas.microsoft.com/office/drawing/2014/main" id="{B41530BC-EB2B-497B-8E62-219656361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1" r="4553" b="1"/>
          <a:stretch/>
        </p:blipFill>
        <p:spPr>
          <a:xfrm>
            <a:off x="400847" y="630936"/>
            <a:ext cx="3785616" cy="5495544"/>
          </a:xfrm>
          <a:prstGeom prst="rect">
            <a:avLst/>
          </a:prstGeom>
        </p:spPr>
      </p:pic>
      <p:pic>
        <p:nvPicPr>
          <p:cNvPr id="5" name="Image 4" descr="Une image contenant mur, intérieur, dessin au trait&#10;&#10;Description générée automatiquement">
            <a:extLst>
              <a:ext uri="{FF2B5EF4-FFF2-40B4-BE49-F238E27FC236}">
                <a16:creationId xmlns:a16="http://schemas.microsoft.com/office/drawing/2014/main" id="{4BD1FA97-FA2C-4720-9F8E-863E999CD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00" r="-3" b="28118"/>
          <a:stretch/>
        </p:blipFill>
        <p:spPr>
          <a:xfrm>
            <a:off x="4361688" y="630936"/>
            <a:ext cx="2651760" cy="267919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9CB3898-6588-4F10-B17F-5FE1D014F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88" r="1" b="7465"/>
          <a:stretch/>
        </p:blipFill>
        <p:spPr>
          <a:xfrm>
            <a:off x="4361688" y="3447288"/>
            <a:ext cx="2651760" cy="267919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1AAB13-CAE9-485E-B42E-ABCB4C795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1084" y="1261872"/>
            <a:ext cx="4158623" cy="4608576"/>
          </a:xfrm>
        </p:spPr>
        <p:txBody>
          <a:bodyPr>
            <a:normAutofit lnSpcReduction="10000"/>
          </a:bodyPr>
          <a:lstStyle/>
          <a:p>
            <a:r>
              <a:rPr lang="fr-FR" sz="1800" dirty="0"/>
              <a:t>Entrée en salle 16h37</a:t>
            </a:r>
          </a:p>
          <a:p>
            <a:r>
              <a:rPr lang="fr-FR" sz="1800" dirty="0"/>
              <a:t>Ponction fémorale 16h50 (sédation)</a:t>
            </a:r>
          </a:p>
          <a:p>
            <a:pPr marL="0" indent="0">
              <a:buNone/>
            </a:pPr>
            <a:endParaRPr lang="fr-FR" sz="1800" dirty="0"/>
          </a:p>
          <a:p>
            <a:endParaRPr lang="fr-FR" sz="1800" dirty="0"/>
          </a:p>
          <a:p>
            <a:r>
              <a:rPr lang="fr-FR" sz="1800" dirty="0"/>
              <a:t>Réouverture de l’artère 17h14, </a:t>
            </a:r>
          </a:p>
          <a:p>
            <a:endParaRPr lang="fr-FR" sz="1800" dirty="0"/>
          </a:p>
          <a:p>
            <a:r>
              <a:rPr lang="fr-FR" sz="1800" dirty="0"/>
              <a:t>soit moins d’une heure depuis son entrée, </a:t>
            </a:r>
          </a:p>
          <a:p>
            <a:endParaRPr lang="fr-FR" sz="1800" dirty="0"/>
          </a:p>
          <a:p>
            <a:r>
              <a:rPr lang="fr-FR" sz="1800" dirty="0"/>
              <a:t>moins de 2h depuis le début des symptômes</a:t>
            </a:r>
          </a:p>
          <a:p>
            <a:endParaRPr lang="fr-FR" sz="1800" dirty="0"/>
          </a:p>
          <a:p>
            <a:endParaRPr lang="fr-FR" sz="1800" dirty="0"/>
          </a:p>
          <a:p>
            <a:pPr marL="0" indent="0">
              <a:buNone/>
            </a:pPr>
            <a:r>
              <a:rPr lang="fr-FR" sz="1800" dirty="0"/>
              <a:t>MRS 0 à J1</a:t>
            </a:r>
          </a:p>
        </p:txBody>
      </p:sp>
    </p:spTree>
    <p:extLst>
      <p:ext uri="{BB962C8B-B14F-4D97-AF65-F5344CB8AC3E}">
        <p14:creationId xmlns:p14="http://schemas.microsoft.com/office/powerpoint/2010/main" val="1304025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CC5436-085C-4380-BBFC-1B7D7F0B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r-FR" sz="1900" b="0" i="0" dirty="0">
                <a:solidFill>
                  <a:schemeClr val="bg1"/>
                </a:solidFill>
                <a:effectLst/>
                <a:latin typeface="robotoslab"/>
              </a:rPr>
              <a:t>Décret n° 2022-21 du 10 janvier 2022 relatif aux conditions d'implantation de l'activité interventionnelle sous imagerie médicale en neuroradiologie</a:t>
            </a:r>
            <a:br>
              <a:rPr lang="fr-FR" sz="1900" b="0" i="0" dirty="0">
                <a:solidFill>
                  <a:schemeClr val="bg1"/>
                </a:solidFill>
                <a:effectLst/>
                <a:latin typeface="robotoslab"/>
              </a:rPr>
            </a:br>
            <a:br>
              <a:rPr lang="fr-FR" sz="1900" b="0" i="0" dirty="0">
                <a:solidFill>
                  <a:schemeClr val="bg1"/>
                </a:solidFill>
                <a:effectLst/>
                <a:latin typeface="sourcesanspro"/>
              </a:rPr>
            </a:br>
            <a:r>
              <a:rPr lang="fr-FR" sz="1900" b="0" i="0" u="sng" dirty="0">
                <a:solidFill>
                  <a:schemeClr val="bg1"/>
                </a:solidFill>
                <a:effectLst/>
                <a:latin typeface="sourcesans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JORF n°0009 du 12 janvier 2022</a:t>
            </a:r>
            <a:br>
              <a:rPr lang="fr-FR" sz="1900" b="0" i="0" u="sng" dirty="0">
                <a:solidFill>
                  <a:schemeClr val="bg1"/>
                </a:solidFill>
                <a:effectLst/>
                <a:latin typeface="sourcesans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r-FR" sz="1900" b="0" i="0" dirty="0">
                <a:solidFill>
                  <a:schemeClr val="bg1"/>
                </a:solidFill>
                <a:effectLst/>
                <a:latin typeface="sourcesanspro"/>
              </a:rPr>
              <a:t>Texte n° 13</a:t>
            </a:r>
            <a:br>
              <a:rPr lang="fr-FR" sz="1900" b="0" i="0" dirty="0">
                <a:solidFill>
                  <a:schemeClr val="bg1"/>
                </a:solidFill>
                <a:effectLst/>
                <a:latin typeface="sourcesanspro"/>
              </a:rPr>
            </a:br>
            <a:endParaRPr lang="fr-FR" sz="1900" dirty="0">
              <a:solidFill>
                <a:schemeClr val="bg1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611FC43-CECD-4381-A36A-0B542305E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3200" b="1" i="0" dirty="0">
                <a:effectLst/>
                <a:latin typeface="sourcesanspro"/>
              </a:rPr>
              <a:t>1. Centres de Mention B : centres de NRI </a:t>
            </a:r>
            <a:r>
              <a:rPr lang="fr-FR" sz="3200" b="0" i="0" dirty="0">
                <a:effectLst/>
                <a:latin typeface="sourcesanspro"/>
              </a:rPr>
              <a:t>(seuil </a:t>
            </a:r>
            <a:r>
              <a:rPr lang="fr-FR" sz="3200" b="1" i="0" u="sng" dirty="0">
                <a:effectLst/>
                <a:latin typeface="sourcesanspro"/>
              </a:rPr>
              <a:t>140 actes </a:t>
            </a:r>
            <a:r>
              <a:rPr lang="fr-FR" sz="3200" b="0" i="0" dirty="0">
                <a:effectLst/>
                <a:latin typeface="sourcesanspro"/>
              </a:rPr>
              <a:t>interventionnels thérapeutiques en neuroradiologie.)</a:t>
            </a:r>
          </a:p>
          <a:p>
            <a:pPr marL="0" indent="0">
              <a:buNone/>
            </a:pPr>
            <a:r>
              <a:rPr lang="fr-FR" sz="3200" b="1" i="0" dirty="0">
                <a:effectLst/>
                <a:latin typeface="sourcesanspro"/>
              </a:rPr>
              <a:t>2. Centres de Mention A : centres de thrombectomie </a:t>
            </a:r>
            <a:r>
              <a:rPr lang="fr-FR" sz="3200" b="0" i="0" dirty="0">
                <a:effectLst/>
                <a:latin typeface="sourcesanspro"/>
              </a:rPr>
              <a:t>(seuil : </a:t>
            </a:r>
            <a:r>
              <a:rPr lang="fr-FR" sz="3200" b="1" i="0" u="sng" dirty="0">
                <a:effectLst/>
                <a:latin typeface="sourcesanspro"/>
              </a:rPr>
              <a:t>60 actes </a:t>
            </a:r>
            <a:r>
              <a:rPr lang="fr-FR" sz="3200" b="0" i="0" dirty="0">
                <a:effectLst/>
                <a:latin typeface="sourcesanspro"/>
              </a:rPr>
              <a:t>interventionnels thérapeutiques en neuroradiologie)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r>
              <a:rPr lang="fr-FR" sz="3200" b="0" i="0" dirty="0">
                <a:effectLst/>
                <a:latin typeface="sourcesanspro"/>
              </a:rPr>
              <a:t>Autorisation de mention A SSI convention avec centre de mention B.</a:t>
            </a:r>
            <a:br>
              <a:rPr lang="fr-FR" sz="2000" dirty="0"/>
            </a:br>
            <a:endParaRPr lang="fr-FR" sz="2000" dirty="0"/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2EDFC5-C43C-4511-9C37-86FC5E7F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5AAFB69-D874-1345-9B06-33AD35C22BC4}" type="slidenum">
              <a:rPr lang="fr-F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fr-F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10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5A7060-F54F-4451-B7F6-754C8D11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r-FR" sz="4000">
                <a:solidFill>
                  <a:srgbClr val="FFFFFF"/>
                </a:solidFill>
              </a:rPr>
              <a:t>La convention </a:t>
            </a:r>
            <a:r>
              <a:rPr lang="fr-FR" sz="4000" b="0" i="0">
                <a:solidFill>
                  <a:srgbClr val="FFFFFF"/>
                </a:solidFill>
                <a:effectLst/>
                <a:latin typeface="sourcesanspro"/>
              </a:rPr>
              <a:t>prévoit notamment </a:t>
            </a:r>
            <a:endParaRPr lang="fr-FR" sz="400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D96EEF-151B-449C-968D-72ADCD5D6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fr-FR" b="0" i="0" dirty="0">
                <a:effectLst/>
                <a:latin typeface="sourcesanspro"/>
              </a:rPr>
              <a:t>Partage des pratiques professionnelles et les modalités de connexion des systèmes d'information afin, notamment, de permettre le partage d'images en temps réel.</a:t>
            </a:r>
          </a:p>
          <a:p>
            <a:r>
              <a:rPr lang="fr-FR" b="0" i="0" dirty="0">
                <a:effectLst/>
                <a:latin typeface="sourcesanspro"/>
              </a:rPr>
              <a:t>unité de soins intensifs avec une expertise </a:t>
            </a:r>
            <a:r>
              <a:rPr lang="fr-FR" b="0" i="0" dirty="0" err="1">
                <a:effectLst/>
                <a:latin typeface="sourcesanspro"/>
              </a:rPr>
              <a:t>neurovasculaire</a:t>
            </a:r>
            <a:r>
              <a:rPr lang="fr-FR" b="0" i="0" dirty="0">
                <a:effectLst/>
                <a:latin typeface="sourcesanspro"/>
              </a:rPr>
              <a:t> + réanimation, sur place 24/24</a:t>
            </a:r>
          </a:p>
          <a:p>
            <a:r>
              <a:rPr lang="fr-FR" dirty="0"/>
              <a:t>Lorsque l’intervention nécessite une anesthésie générale, MAR + IADE</a:t>
            </a:r>
            <a:endParaRPr lang="fr-FR" b="0" i="0" dirty="0">
              <a:effectLst/>
              <a:latin typeface="sourcesanspro"/>
            </a:endParaRPr>
          </a:p>
          <a:p>
            <a:endParaRPr lang="fr-FR" sz="2000" b="0" i="0" dirty="0">
              <a:effectLst/>
              <a:latin typeface="sourcesanspro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4E195F-A02D-45D7-9BB6-F7BC0A0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5AAFB69-D874-1345-9B06-33AD35C22BC4}" type="slidenum">
              <a:rPr lang="fr-FR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fr-FR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97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15A8F0-AC04-C74F-89EC-015AF57E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Projections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A1F0E1-B01E-0C4C-85BB-4E19D210B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 8-18H : 50 TM/an</a:t>
            </a:r>
          </a:p>
          <a:p>
            <a:r>
              <a:rPr lang="fr-FR" dirty="0"/>
              <a:t>En 24/24 : 120 à 150 TM attendues</a:t>
            </a:r>
          </a:p>
          <a:p>
            <a:endParaRPr lang="fr-FR" dirty="0"/>
          </a:p>
          <a:p>
            <a:r>
              <a:rPr lang="fr-FR" dirty="0"/>
              <a:t>Narbonne ? À l’ouverture des lits d’UNV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B62736-182F-4446-BB48-F7B207E3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260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ACD137-7C19-B341-B3D4-D0CA8E6E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335"/>
            <a:ext cx="10515600" cy="1325563"/>
          </a:xfrm>
        </p:spPr>
        <p:txBody>
          <a:bodyPr/>
          <a:lstStyle/>
          <a:p>
            <a:r>
              <a:rPr lang="fr-FR" dirty="0"/>
              <a:t>Conclusions 1 : les +</a:t>
            </a:r>
          </a:p>
        </p:txBody>
      </p:sp>
      <p:graphicFrame>
        <p:nvGraphicFramePr>
          <p:cNvPr id="7" name="Espace réservé du contenu 1">
            <a:extLst>
              <a:ext uri="{FF2B5EF4-FFF2-40B4-BE49-F238E27FC236}">
                <a16:creationId xmlns:a16="http://schemas.microsoft.com/office/drawing/2014/main" id="{66CC7BFB-D8E2-4A48-BA28-F4AC89391C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1049167"/>
              </p:ext>
            </p:extLst>
          </p:nvPr>
        </p:nvGraphicFramePr>
        <p:xfrm>
          <a:off x="138545" y="1"/>
          <a:ext cx="11940041" cy="38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B04C3AC5-75A5-534C-BDF3-129492F1C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Résultats plus qu’encourageants, malgré la jeunesse de la filière TM</a:t>
            </a:r>
          </a:p>
          <a:p>
            <a:endParaRPr lang="fr-FR" dirty="0"/>
          </a:p>
          <a:p>
            <a:r>
              <a:rPr lang="fr-FR" dirty="0"/>
              <a:t>Nous faisons gagner plus de 2 heures aux patients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892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ACD137-7C19-B341-B3D4-D0CA8E6E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335"/>
            <a:ext cx="10515600" cy="1325563"/>
          </a:xfrm>
        </p:spPr>
        <p:txBody>
          <a:bodyPr/>
          <a:lstStyle/>
          <a:p>
            <a:r>
              <a:rPr lang="fr-FR" dirty="0"/>
              <a:t>Conclusions 1 : les +</a:t>
            </a:r>
          </a:p>
        </p:txBody>
      </p:sp>
      <p:graphicFrame>
        <p:nvGraphicFramePr>
          <p:cNvPr id="7" name="Espace réservé du contenu 1">
            <a:extLst>
              <a:ext uri="{FF2B5EF4-FFF2-40B4-BE49-F238E27FC236}">
                <a16:creationId xmlns:a16="http://schemas.microsoft.com/office/drawing/2014/main" id="{66CC7BFB-D8E2-4A48-BA28-F4AC89391CCC}"/>
              </a:ext>
            </a:extLst>
          </p:cNvPr>
          <p:cNvGraphicFramePr>
            <a:graphicFrameLocks/>
          </p:cNvGraphicFramePr>
          <p:nvPr/>
        </p:nvGraphicFramePr>
        <p:xfrm>
          <a:off x="138545" y="1"/>
          <a:ext cx="11940041" cy="38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B04C3AC5-75A5-534C-BDF3-129492F1C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Résultats plus qu’encourageants, malgré la jeunesse de la filière TM</a:t>
            </a:r>
          </a:p>
          <a:p>
            <a:endParaRPr lang="fr-FR" dirty="0"/>
          </a:p>
          <a:p>
            <a:r>
              <a:rPr lang="fr-FR" dirty="0"/>
              <a:t>Nous faisons gagner plus de 2 heures aux patients </a:t>
            </a:r>
          </a:p>
          <a:p>
            <a:endParaRPr lang="fr-FR" dirty="0"/>
          </a:p>
          <a:p>
            <a:r>
              <a:rPr lang="fr-FR" dirty="0"/>
              <a:t>La TM fait passer de </a:t>
            </a:r>
            <a:r>
              <a:rPr lang="fr-FR" b="1" dirty="0"/>
              <a:t>20% à plus de 50% </a:t>
            </a:r>
            <a:r>
              <a:rPr lang="fr-FR" dirty="0"/>
              <a:t>le taux de patients gardant un pronostic fonctionnel conservé </a:t>
            </a:r>
          </a:p>
          <a:p>
            <a:endParaRPr lang="fr-FR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163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 txBox="1">
            <a:spLocks/>
          </p:cNvSpPr>
          <p:nvPr/>
        </p:nvSpPr>
        <p:spPr>
          <a:xfrm>
            <a:off x="1391230" y="42272"/>
            <a:ext cx="9417158" cy="574672"/>
          </a:xfrm>
          <a:prstGeom prst="rect">
            <a:avLst/>
          </a:prstGeom>
          <a:gradFill flip="none" rotWithShape="1">
            <a:gsLst>
              <a:gs pos="7000">
                <a:schemeClr val="bg1"/>
              </a:gs>
              <a:gs pos="100000">
                <a:schemeClr val="bg1">
                  <a:alpha val="42000"/>
                </a:schemeClr>
              </a:gs>
            </a:gsLst>
            <a:lin ang="0" scaled="0"/>
            <a:tileRect/>
          </a:gradFill>
        </p:spPr>
        <p:txBody>
          <a:bodyPr vert="horz" lIns="91440" tIns="72000" rIns="91440" bIns="0" rtlCol="0" anchor="ctr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8" b="1">
                <a:solidFill>
                  <a:srgbClr val="0070C0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Service de Neuroradiologie </a:t>
            </a:r>
          </a:p>
        </p:txBody>
      </p:sp>
      <p:sp>
        <p:nvSpPr>
          <p:cNvPr id="7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3670663" y="616943"/>
            <a:ext cx="4140926" cy="519525"/>
          </a:xfrm>
        </p:spPr>
        <p:txBody>
          <a:bodyPr>
            <a:no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Quelques chiffres d’activités</a:t>
            </a:r>
          </a:p>
          <a:p>
            <a:r>
              <a:rPr lang="fr-FR" sz="2400" dirty="0"/>
              <a:t>	</a:t>
            </a:r>
            <a:endParaRPr lang="fr-FR" sz="2400" b="1" dirty="0"/>
          </a:p>
          <a:p>
            <a:r>
              <a:rPr lang="fr-FR" sz="2400" dirty="0"/>
              <a:t>	</a:t>
            </a:r>
          </a:p>
          <a:p>
            <a:r>
              <a:rPr lang="fr-FR" sz="2400" dirty="0"/>
              <a:t>	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038" y="1015992"/>
            <a:ext cx="10235541" cy="581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5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ACD137-7C19-B341-B3D4-D0CA8E6E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335"/>
            <a:ext cx="10515600" cy="1325563"/>
          </a:xfrm>
        </p:spPr>
        <p:txBody>
          <a:bodyPr/>
          <a:lstStyle/>
          <a:p>
            <a:r>
              <a:rPr lang="fr-FR" dirty="0"/>
              <a:t>Conclusions 2 : les faiblesses/les risques</a:t>
            </a:r>
          </a:p>
        </p:txBody>
      </p:sp>
      <p:graphicFrame>
        <p:nvGraphicFramePr>
          <p:cNvPr id="7" name="Espace réservé du contenu 1">
            <a:extLst>
              <a:ext uri="{FF2B5EF4-FFF2-40B4-BE49-F238E27FC236}">
                <a16:creationId xmlns:a16="http://schemas.microsoft.com/office/drawing/2014/main" id="{66CC7BFB-D8E2-4A48-BA28-F4AC89391CCC}"/>
              </a:ext>
            </a:extLst>
          </p:cNvPr>
          <p:cNvGraphicFramePr>
            <a:graphicFrameLocks/>
          </p:cNvGraphicFramePr>
          <p:nvPr/>
        </p:nvGraphicFramePr>
        <p:xfrm>
          <a:off x="138545" y="1"/>
          <a:ext cx="11940041" cy="38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B04C3AC5-75A5-534C-BDF3-129492F1C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Perte de temps </a:t>
            </a:r>
            <a:r>
              <a:rPr lang="fr-FR" i="1" dirty="0" err="1"/>
              <a:t>door</a:t>
            </a:r>
            <a:r>
              <a:rPr lang="fr-FR" i="1" dirty="0"/>
              <a:t>-to-bloc</a:t>
            </a:r>
          </a:p>
          <a:p>
            <a:r>
              <a:rPr lang="fr-FR" dirty="0"/>
              <a:t>Diminution du DTN , donc filière AVC à resensibiliser </a:t>
            </a:r>
          </a:p>
          <a:p>
            <a:r>
              <a:rPr lang="fr-FR" dirty="0"/>
              <a:t>Attention à l’astreinte</a:t>
            </a:r>
          </a:p>
          <a:p>
            <a:r>
              <a:rPr lang="fr-FR" dirty="0"/>
              <a:t>Attention aux effectifs Neurologues</a:t>
            </a:r>
          </a:p>
          <a:p>
            <a:r>
              <a:rPr lang="fr-FR" dirty="0"/>
              <a:t>Attention aux effectifs Neuroradiologues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AF1D36B-4099-034E-850A-26372A5AA92D}"/>
              </a:ext>
            </a:extLst>
          </p:cNvPr>
          <p:cNvSpPr/>
          <p:nvPr/>
        </p:nvSpPr>
        <p:spPr>
          <a:xfrm>
            <a:off x="2885813" y="4949505"/>
            <a:ext cx="5788404" cy="17197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err="1"/>
              <a:t>Radio-diagnostic</a:t>
            </a:r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83B5A59-1D19-A547-A2C0-E93164538558}"/>
              </a:ext>
            </a:extLst>
          </p:cNvPr>
          <p:cNvSpPr/>
          <p:nvPr/>
        </p:nvSpPr>
        <p:spPr>
          <a:xfrm>
            <a:off x="4739425" y="5138969"/>
            <a:ext cx="1996226" cy="5792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RI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DD2A61F-5F65-4C41-B1FB-70F8E31D976A}"/>
              </a:ext>
            </a:extLst>
          </p:cNvPr>
          <p:cNvSpPr/>
          <p:nvPr/>
        </p:nvSpPr>
        <p:spPr>
          <a:xfrm>
            <a:off x="5576552" y="5206767"/>
            <a:ext cx="360609" cy="4781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6FB38B-2AFA-0E4C-8F14-09BCA9672698}"/>
              </a:ext>
            </a:extLst>
          </p:cNvPr>
          <p:cNvSpPr/>
          <p:nvPr/>
        </p:nvSpPr>
        <p:spPr>
          <a:xfrm>
            <a:off x="7180976" y="4411896"/>
            <a:ext cx="1493241" cy="4026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NRI </a:t>
            </a:r>
            <a:r>
              <a:rPr lang="fr-FR" dirty="0" err="1"/>
              <a:t>thrombec</a:t>
            </a:r>
            <a:endParaRPr lang="fr-FR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229DF4-450B-AD4E-B2CC-9F4E0D23962E}"/>
              </a:ext>
            </a:extLst>
          </p:cNvPr>
          <p:cNvCxnSpPr>
            <a:cxnSpLocks/>
            <a:stCxn id="9" idx="1"/>
            <a:endCxn id="8" idx="7"/>
          </p:cNvCxnSpPr>
          <p:nvPr/>
        </p:nvCxnSpPr>
        <p:spPr>
          <a:xfrm flipH="1">
            <a:off x="5884351" y="4613232"/>
            <a:ext cx="1296625" cy="6005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4068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C16E6F-4A90-EB47-99EC-010AB03D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20" y="342549"/>
            <a:ext cx="10515600" cy="471319"/>
          </a:xfrm>
        </p:spPr>
        <p:txBody>
          <a:bodyPr>
            <a:noAutofit/>
          </a:bodyPr>
          <a:lstStyle/>
          <a:p>
            <a:r>
              <a:rPr lang="fr-FR" sz="3600" dirty="0"/>
              <a:t>Une filière ancienne et rodée</a:t>
            </a:r>
            <a:br>
              <a:rPr lang="fr-FR" sz="3600" dirty="0"/>
            </a:br>
            <a:r>
              <a:rPr lang="fr-FR" sz="1600" dirty="0"/>
              <a:t>Des programmes d’amélioration de prise en charge depuis 2009</a:t>
            </a:r>
            <a:endParaRPr lang="fr-FR" sz="3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B15FDC-3856-384D-8C5E-12F6CE6A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AAE470-827C-CB43-A0C9-5040CBE9A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437" y="5206247"/>
            <a:ext cx="4177963" cy="16517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E9568F-ACEC-EC41-9D63-85F82F5EE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30" y="1489258"/>
            <a:ext cx="5951780" cy="44428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6A257E-8E14-AF49-BEEB-73779BD58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772" y="1489258"/>
            <a:ext cx="5440228" cy="38367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6E4F2B-E85A-8943-8231-DD0D133CC2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783"/>
          <a:stretch/>
        </p:blipFill>
        <p:spPr>
          <a:xfrm>
            <a:off x="6186533" y="293935"/>
            <a:ext cx="5861247" cy="8576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47007A6-5268-F844-BE97-946D517B7AAC}"/>
              </a:ext>
            </a:extLst>
          </p:cNvPr>
          <p:cNvSpPr txBox="1"/>
          <p:nvPr/>
        </p:nvSpPr>
        <p:spPr>
          <a:xfrm>
            <a:off x="692315" y="6356350"/>
            <a:ext cx="304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Cerebrovascular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766112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082723"/>
              </p:ext>
            </p:extLst>
          </p:nvPr>
        </p:nvGraphicFramePr>
        <p:xfrm>
          <a:off x="460993" y="3796359"/>
          <a:ext cx="5043445" cy="289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305123" y="380968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529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19851" y="519145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153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61629" y="4650954"/>
            <a:ext cx="60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278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147" y="533171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115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1068384-D1BB-F042-9EE2-A4EA5D22A032}"/>
              </a:ext>
            </a:extLst>
          </p:cNvPr>
          <p:cNvGrpSpPr/>
          <p:nvPr/>
        </p:nvGrpSpPr>
        <p:grpSpPr>
          <a:xfrm rot="385921">
            <a:off x="1554279" y="3372105"/>
            <a:ext cx="3978234" cy="1246185"/>
            <a:chOff x="3821564" y="64631"/>
            <a:chExt cx="2701234" cy="1246185"/>
          </a:xfrm>
        </p:grpSpPr>
        <p:sp>
          <p:nvSpPr>
            <p:cNvPr id="11" name="Flèche courbée vers la gauche 10"/>
            <p:cNvSpPr/>
            <p:nvPr/>
          </p:nvSpPr>
          <p:spPr>
            <a:xfrm rot="17476139">
              <a:off x="4762097" y="-449884"/>
              <a:ext cx="820167" cy="2701234"/>
            </a:xfrm>
            <a:prstGeom prst="curvedLeftArrow">
              <a:avLst>
                <a:gd name="adj1" fmla="val 25000"/>
                <a:gd name="adj2" fmla="val 66763"/>
                <a:gd name="adj3" fmla="val 345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12" name="ZoneTexte 1"/>
            <p:cNvSpPr txBox="1"/>
            <p:nvPr/>
          </p:nvSpPr>
          <p:spPr>
            <a:xfrm>
              <a:off x="5040368" y="64631"/>
              <a:ext cx="792088" cy="360040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800" b="1" dirty="0"/>
                <a:t>21.7%</a:t>
              </a:r>
            </a:p>
          </p:txBody>
        </p:sp>
      </p:grpSp>
      <p:sp>
        <p:nvSpPr>
          <p:cNvPr id="15" name="Titre 14">
            <a:extLst>
              <a:ext uri="{FF2B5EF4-FFF2-40B4-BE49-F238E27FC236}">
                <a16:creationId xmlns:a16="http://schemas.microsoft.com/office/drawing/2014/main" id="{AE9D4526-28CB-9846-B8F2-07E815C2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35" y="-68578"/>
            <a:ext cx="10515600" cy="972696"/>
          </a:xfrm>
        </p:spPr>
        <p:txBody>
          <a:bodyPr>
            <a:normAutofit/>
          </a:bodyPr>
          <a:lstStyle/>
          <a:p>
            <a:r>
              <a:rPr lang="fr-FR" sz="3600" dirty="0"/>
              <a:t>Une conviction pour les acteurs de terrain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BB9B85E-A218-9848-A817-FD332C67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35" y="2816731"/>
            <a:ext cx="5890151" cy="402095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630C728-3B29-314D-B494-1E2382C1A4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7" t="-1182" r="5355" b="51124"/>
          <a:stretch/>
        </p:blipFill>
        <p:spPr>
          <a:xfrm>
            <a:off x="7088332" y="803202"/>
            <a:ext cx="5103668" cy="1412566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FDA366B5-558E-D245-8738-C94A0362A4B5}"/>
              </a:ext>
            </a:extLst>
          </p:cNvPr>
          <p:cNvSpPr/>
          <p:nvPr/>
        </p:nvSpPr>
        <p:spPr>
          <a:xfrm>
            <a:off x="3145780" y="3168041"/>
            <a:ext cx="1092529" cy="765078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3267D2F-B7F9-654C-A365-7EF31BCD7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61" t="9468" r="38468" b="62165"/>
          <a:stretch/>
        </p:blipFill>
        <p:spPr>
          <a:xfrm>
            <a:off x="49674" y="941575"/>
            <a:ext cx="2933042" cy="14490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DA9A8DE-B9DC-4844-BCAE-83F2B885A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927" y="652253"/>
            <a:ext cx="3595359" cy="2483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P spid="7" grpId="0"/>
      <p:bldP spid="8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E9D4526-28CB-9846-B8F2-07E815C2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037" y="0"/>
            <a:ext cx="10515600" cy="972696"/>
          </a:xfrm>
        </p:spPr>
        <p:txBody>
          <a:bodyPr>
            <a:normAutofit/>
          </a:bodyPr>
          <a:lstStyle/>
          <a:p>
            <a:r>
              <a:rPr lang="fr-FR" sz="3600" dirty="0"/>
              <a:t>La longue mise en place du projet</a:t>
            </a:r>
            <a:br>
              <a:rPr lang="fr-FR" sz="3600" dirty="0"/>
            </a:br>
            <a:r>
              <a:rPr lang="fr-FR" sz="1800" dirty="0"/>
              <a:t>Un projet porté par l’établissement, des décideurs circonspects</a:t>
            </a:r>
            <a:endParaRPr lang="fr-FR" sz="3600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7369A30-2A9E-3D41-91FC-1FFC71CB4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30" y="1210910"/>
            <a:ext cx="11530739" cy="5220888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Données locales transmises en 2015 (transferts systématiques depuis 2012)</a:t>
            </a:r>
          </a:p>
          <a:p>
            <a:pPr lvl="1"/>
            <a:r>
              <a:rPr lang="fr-FR" dirty="0"/>
              <a:t>Collègues du CHU </a:t>
            </a:r>
            <a:r>
              <a:rPr lang="fr-FR" dirty="0" err="1"/>
              <a:t>Mpt</a:t>
            </a:r>
            <a:endParaRPr lang="fr-FR" dirty="0"/>
          </a:p>
          <a:p>
            <a:pPr lvl="1"/>
            <a:r>
              <a:rPr lang="fr-FR" dirty="0"/>
              <a:t>ARS LR</a:t>
            </a:r>
          </a:p>
          <a:p>
            <a:pPr lvl="1"/>
            <a:endParaRPr lang="fr-FR" dirty="0"/>
          </a:p>
          <a:p>
            <a:r>
              <a:rPr lang="fr-FR" dirty="0"/>
              <a:t>Une réorganisation locale (Pilotage local Pr </a:t>
            </a:r>
            <a:r>
              <a:rPr lang="fr-FR" dirty="0" err="1"/>
              <a:t>Bonafe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Formation des Radiologues (Pr </a:t>
            </a:r>
            <a:r>
              <a:rPr lang="fr-FR" dirty="0" err="1"/>
              <a:t>Costalat</a:t>
            </a:r>
            <a:r>
              <a:rPr lang="fr-FR" dirty="0"/>
              <a:t> / Pr </a:t>
            </a:r>
            <a:r>
              <a:rPr lang="fr-FR" dirty="0" err="1"/>
              <a:t>Bonafe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GF/MT en 2019</a:t>
            </a:r>
          </a:p>
          <a:p>
            <a:pPr lvl="1"/>
            <a:r>
              <a:rPr lang="fr-FR" dirty="0"/>
              <a:t>IS/YF/SA en 2021</a:t>
            </a:r>
          </a:p>
          <a:p>
            <a:pPr lvl="1"/>
            <a:r>
              <a:rPr lang="fr-FR" dirty="0"/>
              <a:t>BA en 2022</a:t>
            </a:r>
          </a:p>
          <a:p>
            <a:r>
              <a:rPr lang="fr-FR" dirty="0"/>
              <a:t>Reconnaissance contractuelle ARS Occitanie, juillet 2019</a:t>
            </a:r>
          </a:p>
          <a:p>
            <a:endParaRPr lang="fr-FR" dirty="0"/>
          </a:p>
          <a:p>
            <a:r>
              <a:rPr lang="fr-FR" dirty="0"/>
              <a:t>Début 5 Décembre 2019 en jour ouvré</a:t>
            </a:r>
          </a:p>
          <a:p>
            <a:endParaRPr lang="fr-FR" dirty="0"/>
          </a:p>
          <a:p>
            <a:r>
              <a:rPr lang="fr-FR" sz="2800" b="0" i="0" dirty="0">
                <a:solidFill>
                  <a:srgbClr val="4A5E81"/>
                </a:solidFill>
                <a:effectLst/>
                <a:latin typeface="robotoslab"/>
              </a:rPr>
              <a:t>Décret n° 2022-21 du 10 janvier 2022 relatif aux conditions d'implantation de l'activité interventionnelle sous imagerie médicale en neuroradiologie</a:t>
            </a:r>
            <a:br>
              <a:rPr lang="fr-FR" sz="2800" b="0" i="0" dirty="0">
                <a:solidFill>
                  <a:srgbClr val="4A5E81"/>
                </a:solidFill>
                <a:effectLst/>
                <a:latin typeface="robotoslab"/>
              </a:rPr>
            </a:br>
            <a:endParaRPr lang="fr-FR" sz="2800" b="0" i="0" dirty="0">
              <a:solidFill>
                <a:srgbClr val="4A5E81"/>
              </a:solidFill>
              <a:effectLst/>
              <a:latin typeface="robotoslab"/>
            </a:endParaRPr>
          </a:p>
          <a:p>
            <a:r>
              <a:rPr lang="fr-FR" dirty="0"/>
              <a:t>24/24 et 7/7: 21 Février 2022</a:t>
            </a:r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46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B12495-B688-C842-B451-97D7D49DC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50C175-CD74-DE47-B455-28120CE3E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67" y="2078415"/>
            <a:ext cx="7732743" cy="4643060"/>
          </a:xfrm>
          <a:prstGeom prst="rect">
            <a:avLst/>
          </a:prstGeom>
          <a:ln w="22225">
            <a:solidFill>
              <a:srgbClr val="00B050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94EF04-15D4-AC42-981C-079F3B9B382D}"/>
              </a:ext>
            </a:extLst>
          </p:cNvPr>
          <p:cNvSpPr txBox="1"/>
          <p:nvPr/>
        </p:nvSpPr>
        <p:spPr>
          <a:xfrm>
            <a:off x="228600" y="6270194"/>
            <a:ext cx="1173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Rev</a:t>
            </a:r>
            <a:r>
              <a:rPr lang="fr-FR" sz="1400" dirty="0"/>
              <a:t> </a:t>
            </a:r>
            <a:r>
              <a:rPr lang="fr-FR" sz="1400" dirty="0" err="1"/>
              <a:t>Neurol</a:t>
            </a:r>
            <a:r>
              <a:rPr lang="fr-FR" sz="1400" dirty="0"/>
              <a:t>, 2021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B7E30F-2037-EE48-9BD6-E3191B466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57" b="42945"/>
          <a:stretch/>
        </p:blipFill>
        <p:spPr>
          <a:xfrm>
            <a:off x="228600" y="881852"/>
            <a:ext cx="6284472" cy="119204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628FC1F-2D0E-A245-9FCF-47C4CA11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591"/>
            <a:ext cx="10515600" cy="471319"/>
          </a:xfrm>
        </p:spPr>
        <p:txBody>
          <a:bodyPr>
            <a:normAutofit fontScale="90000"/>
          </a:bodyPr>
          <a:lstStyle/>
          <a:p>
            <a:r>
              <a:rPr lang="fr-FR" dirty="0"/>
              <a:t>1ers résultats à 9 mois (2020)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14483E3-68D7-E741-AA11-7393980F6504}"/>
              </a:ext>
            </a:extLst>
          </p:cNvPr>
          <p:cNvSpPr/>
          <p:nvPr/>
        </p:nvSpPr>
        <p:spPr>
          <a:xfrm>
            <a:off x="8852452" y="2743200"/>
            <a:ext cx="1311965" cy="338349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BE6995E-49DA-CC44-B449-F40CB7E0C228}"/>
              </a:ext>
            </a:extLst>
          </p:cNvPr>
          <p:cNvSpPr/>
          <p:nvPr/>
        </p:nvSpPr>
        <p:spPr>
          <a:xfrm rot="16200000">
            <a:off x="7891093" y="3748794"/>
            <a:ext cx="307776" cy="872685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892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E9D4526-28CB-9846-B8F2-07E815C2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037" y="0"/>
            <a:ext cx="10515600" cy="972696"/>
          </a:xfrm>
        </p:spPr>
        <p:txBody>
          <a:bodyPr>
            <a:normAutofit/>
          </a:bodyPr>
          <a:lstStyle/>
          <a:p>
            <a:r>
              <a:rPr lang="fr-FR" sz="3600" dirty="0"/>
              <a:t>Résultats au 16 mars 2022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7369A30-2A9E-3D41-91FC-1FFC71CB4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67" y="1449125"/>
            <a:ext cx="11530739" cy="753357"/>
          </a:xfrm>
        </p:spPr>
        <p:txBody>
          <a:bodyPr>
            <a:normAutofit/>
          </a:bodyPr>
          <a:lstStyle/>
          <a:p>
            <a:r>
              <a:rPr lang="fr-FR" dirty="0"/>
              <a:t>109 patients</a:t>
            </a:r>
          </a:p>
          <a:p>
            <a:pPr lvl="1"/>
            <a:endParaRPr lang="fr-FR" dirty="0"/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74422735-522D-994F-B0D5-50EEC2A25A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946531"/>
              </p:ext>
            </p:extLst>
          </p:nvPr>
        </p:nvGraphicFramePr>
        <p:xfrm>
          <a:off x="7779837" y="3588335"/>
          <a:ext cx="4412163" cy="3269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ce réservé du contenu 8">
            <a:extLst>
              <a:ext uri="{FF2B5EF4-FFF2-40B4-BE49-F238E27FC236}">
                <a16:creationId xmlns:a16="http://schemas.microsoft.com/office/drawing/2014/main" id="{C6C645E9-D2BE-B24C-95A9-85FB50F81CA2}"/>
              </a:ext>
            </a:extLst>
          </p:cNvPr>
          <p:cNvSpPr txBox="1">
            <a:spLocks/>
          </p:cNvSpPr>
          <p:nvPr/>
        </p:nvSpPr>
        <p:spPr>
          <a:xfrm>
            <a:off x="956037" y="1981875"/>
            <a:ext cx="11530739" cy="47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Age moyen: 73 ans (DS =11.7)</a:t>
            </a:r>
          </a:p>
          <a:p>
            <a:pPr marL="457200" lvl="1" indent="0">
              <a:buNone/>
            </a:pPr>
            <a:endParaRPr lang="fr-FR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1F89A390-F39B-C341-B3CD-CD73F73A87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152700"/>
              </p:ext>
            </p:extLst>
          </p:nvPr>
        </p:nvGraphicFramePr>
        <p:xfrm>
          <a:off x="7582646" y="564673"/>
          <a:ext cx="4543947" cy="3023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A86BD21B-2F4C-D14A-8049-06C77F6123F3}"/>
              </a:ext>
            </a:extLst>
          </p:cNvPr>
          <p:cNvSpPr txBox="1">
            <a:spLocks/>
          </p:cNvSpPr>
          <p:nvPr/>
        </p:nvSpPr>
        <p:spPr>
          <a:xfrm>
            <a:off x="956036" y="5959233"/>
            <a:ext cx="11530739" cy="47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NIH initial médian 18 (13-22)</a:t>
            </a:r>
          </a:p>
          <a:p>
            <a:pPr marL="457200" lvl="1" indent="0">
              <a:buNone/>
            </a:pPr>
            <a:endParaRPr lang="fr-FR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Graphique 10">
                <a:extLst>
                  <a:ext uri="{FF2B5EF4-FFF2-40B4-BE49-F238E27FC236}">
                    <a16:creationId xmlns:a16="http://schemas.microsoft.com/office/drawing/2014/main" id="{1261B03C-94F2-4161-9C29-FADB9D5A2EF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38761288"/>
                  </p:ext>
                </p:extLst>
              </p:nvPr>
            </p:nvGraphicFramePr>
            <p:xfrm>
              <a:off x="448467" y="2426178"/>
              <a:ext cx="3342290" cy="353999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1" name="Graphique 10">
                <a:extLst>
                  <a:ext uri="{FF2B5EF4-FFF2-40B4-BE49-F238E27FC236}">
                    <a16:creationId xmlns:a16="http://schemas.microsoft.com/office/drawing/2014/main" id="{1261B03C-94F2-4161-9C29-FADB9D5A2E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8467" y="2426178"/>
                <a:ext cx="3342290" cy="35399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9221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63EC0D-C9FD-A444-94C6-914FAED3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8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3211FF-5020-274A-B43A-E163CF7460D4}"/>
              </a:ext>
            </a:extLst>
          </p:cNvPr>
          <p:cNvSpPr txBox="1">
            <a:spLocks/>
          </p:cNvSpPr>
          <p:nvPr/>
        </p:nvSpPr>
        <p:spPr>
          <a:xfrm>
            <a:off x="838200" y="1463675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1. Evaluation des radiologues ?</a:t>
            </a:r>
          </a:p>
          <a:p>
            <a:pPr>
              <a:buFontTx/>
              <a:buChar char="-"/>
            </a:pPr>
            <a:r>
              <a:rPr lang="fr-FR" dirty="0"/>
              <a:t>Taux de revascularisation </a:t>
            </a:r>
          </a:p>
          <a:p>
            <a:pPr>
              <a:buFontTx/>
              <a:buChar char="-"/>
            </a:pPr>
            <a:r>
              <a:rPr lang="fr-FR" dirty="0"/>
              <a:t>Temps de la TM (Ponction/</a:t>
            </a:r>
            <a:r>
              <a:rPr lang="fr-FR" dirty="0" err="1"/>
              <a:t>ré-ouverture</a:t>
            </a:r>
            <a:r>
              <a:rPr lang="fr-FR" dirty="0"/>
              <a:t> de l’artère)</a:t>
            </a:r>
          </a:p>
          <a:p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2. Evaluation de la filière TM ?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fr-FR" dirty="0"/>
              <a:t>Temps de prise en </a:t>
            </a:r>
            <a:r>
              <a:rPr lang="fr-FR" dirty="0" err="1"/>
              <a:t>chage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b) Pronostic fonctionnel : </a:t>
            </a:r>
            <a:r>
              <a:rPr lang="fr-FR" i="1" dirty="0"/>
              <a:t>à 3 mois dans les études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69E6230-F96E-1747-A141-63259F9C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62543"/>
          </a:xfrm>
        </p:spPr>
        <p:txBody>
          <a:bodyPr>
            <a:normAutofit/>
          </a:bodyPr>
          <a:lstStyle/>
          <a:p>
            <a:r>
              <a:rPr lang="fr-FR" dirty="0"/>
              <a:t>Evaluation :  </a:t>
            </a:r>
            <a:r>
              <a:rPr lang="fr-FR" i="1" dirty="0"/>
              <a:t>avant 2019 vs</a:t>
            </a:r>
            <a:r>
              <a:rPr lang="fr-FR" dirty="0"/>
              <a:t> </a:t>
            </a:r>
            <a:r>
              <a:rPr lang="fr-FR" i="1" dirty="0"/>
              <a:t>2020 </a:t>
            </a:r>
            <a:r>
              <a:rPr lang="fr-FR" dirty="0"/>
              <a:t>vs </a:t>
            </a:r>
            <a:r>
              <a:rPr lang="fr-FR" i="1" dirty="0"/>
              <a:t>2021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109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CAF818-ED83-0D47-A77F-3917DA9D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62543"/>
          </a:xfrm>
        </p:spPr>
        <p:txBody>
          <a:bodyPr>
            <a:normAutofit/>
          </a:bodyPr>
          <a:lstStyle/>
          <a:p>
            <a:r>
              <a:rPr lang="fr-FR" dirty="0" err="1"/>
              <a:t>Recanalisation</a:t>
            </a:r>
            <a:r>
              <a:rPr lang="fr-FR" dirty="0"/>
              <a:t> après procédure : plus de 90%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E41577-69E6-2E4E-9E7B-1CE600278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AFB69-D874-1345-9B06-33AD35C22BC4}" type="slidenum">
              <a:rPr lang="fr-FR" smtClean="0"/>
              <a:t>9</a:t>
            </a:fld>
            <a:endParaRPr lang="fr-FR"/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F48DD524-1ED0-6249-A3D0-07510DCE5DB9}"/>
              </a:ext>
            </a:extLst>
          </p:cNvPr>
          <p:cNvGraphicFramePr>
            <a:graphicFrameLocks/>
          </p:cNvGraphicFramePr>
          <p:nvPr/>
        </p:nvGraphicFramePr>
        <p:xfrm>
          <a:off x="160867" y="843492"/>
          <a:ext cx="5698065" cy="3830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7158FEF1-6AED-2249-AB54-17B6974F7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065" y="5199529"/>
            <a:ext cx="5401733" cy="1658471"/>
          </a:xfrm>
          <a:prstGeom prst="rect">
            <a:avLst/>
          </a:prstGeom>
        </p:spPr>
      </p:pic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BACC3C1B-7CD5-4E4E-8873-DE01A0B5F0DE}"/>
              </a:ext>
            </a:extLst>
          </p:cNvPr>
          <p:cNvGraphicFramePr>
            <a:graphicFrameLocks/>
          </p:cNvGraphicFramePr>
          <p:nvPr/>
        </p:nvGraphicFramePr>
        <p:xfrm>
          <a:off x="5858931" y="779075"/>
          <a:ext cx="6333068" cy="400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7AC5F8DB-9D54-7844-A5E0-18B1260F7F92}"/>
              </a:ext>
            </a:extLst>
          </p:cNvPr>
          <p:cNvSpPr txBox="1"/>
          <p:nvPr/>
        </p:nvSpPr>
        <p:spPr>
          <a:xfrm>
            <a:off x="6539751" y="4514049"/>
            <a:ext cx="465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TM après transfert sur Montpellier (2012-2017)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D226A5-EEF6-2C4A-AB29-0DF5E73047DB}"/>
              </a:ext>
            </a:extLst>
          </p:cNvPr>
          <p:cNvSpPr txBox="1"/>
          <p:nvPr/>
        </p:nvSpPr>
        <p:spPr>
          <a:xfrm>
            <a:off x="1507492" y="4567232"/>
            <a:ext cx="367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TM Perpignan (</a:t>
            </a:r>
            <a:r>
              <a:rPr lang="fr-FR" dirty="0" err="1"/>
              <a:t>Dec</a:t>
            </a:r>
            <a:r>
              <a:rPr lang="fr-FR" dirty="0"/>
              <a:t> 2019- mars 2022)</a:t>
            </a:r>
          </a:p>
        </p:txBody>
      </p:sp>
    </p:spTree>
    <p:extLst>
      <p:ext uri="{BB962C8B-B14F-4D97-AF65-F5344CB8AC3E}">
        <p14:creationId xmlns:p14="http://schemas.microsoft.com/office/powerpoint/2010/main" val="41170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Microsoft Office PowerPoint</Application>
  <PresentationFormat>Grand écran</PresentationFormat>
  <Paragraphs>201</Paragraphs>
  <Slides>27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Corbel</vt:lpstr>
      <vt:lpstr>robotoslab</vt:lpstr>
      <vt:lpstr>sourcesanspro</vt:lpstr>
      <vt:lpstr>Thème Office</vt:lpstr>
      <vt:lpstr>  Thrombectomie mécanique  au Centre hospitalier de Perpignan </vt:lpstr>
      <vt:lpstr>Présentation PowerPoint</vt:lpstr>
      <vt:lpstr>Une filière ancienne et rodée Des programmes d’amélioration de prise en charge depuis 2009</vt:lpstr>
      <vt:lpstr>Une conviction pour les acteurs de terrain</vt:lpstr>
      <vt:lpstr>La longue mise en place du projet Un projet porté par l’établissement, des décideurs circonspects</vt:lpstr>
      <vt:lpstr>1ers résultats à 9 mois (2020)</vt:lpstr>
      <vt:lpstr>Résultats au 16 mars 2022</vt:lpstr>
      <vt:lpstr>Evaluation :  avant 2019 vs 2020 vs 2021 </vt:lpstr>
      <vt:lpstr>Recanalisation après procédure : plus de 90%</vt:lpstr>
      <vt:lpstr>Présentation PowerPoint</vt:lpstr>
      <vt:lpstr>Est-ce mieux que les transferts à MTP ?</vt:lpstr>
      <vt:lpstr>Présentation PowerPoint</vt:lpstr>
      <vt:lpstr>Présentation PowerPoint</vt:lpstr>
      <vt:lpstr>Présentation PowerPoint</vt:lpstr>
      <vt:lpstr>Présentation PowerPoint</vt:lpstr>
      <vt:lpstr>Evolution 2020/2021</vt:lpstr>
      <vt:lpstr>Nuit et Week-end</vt:lpstr>
      <vt:lpstr>Evaluation à 3 mois (résultats incomplets) </vt:lpstr>
      <vt:lpstr>Un exemple</vt:lpstr>
      <vt:lpstr>Bloc R2</vt:lpstr>
      <vt:lpstr>Décret n° 2022-21 du 10 janvier 2022 relatif aux conditions d'implantation de l'activité interventionnelle sous imagerie médicale en neuroradiologie  JORF n°0009 du 12 janvier 2022 Texte n° 13 </vt:lpstr>
      <vt:lpstr>La convention prévoit notamment </vt:lpstr>
      <vt:lpstr>Projections</vt:lpstr>
      <vt:lpstr>Conclusions 1 : les +</vt:lpstr>
      <vt:lpstr>Conclusions 1 : les +</vt:lpstr>
      <vt:lpstr>Présentation PowerPoint</vt:lpstr>
      <vt:lpstr>Conclusions 2 : les faiblesses/les risques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Démographie médicale dans les UNV en France</dc:title>
  <dc:creator>Denis SABLOT</dc:creator>
  <cp:lastModifiedBy>ALAIN BONAFE</cp:lastModifiedBy>
  <cp:revision>296</cp:revision>
  <dcterms:created xsi:type="dcterms:W3CDTF">2020-12-03T15:19:26Z</dcterms:created>
  <dcterms:modified xsi:type="dcterms:W3CDTF">2022-05-16T16:19:13Z</dcterms:modified>
</cp:coreProperties>
</file>