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55" r:id="rId5"/>
  </p:sldMasterIdLst>
  <p:notesMasterIdLst>
    <p:notesMasterId r:id="rId26"/>
  </p:notesMasterIdLst>
  <p:handoutMasterIdLst>
    <p:handoutMasterId r:id="rId27"/>
  </p:handoutMasterIdLst>
  <p:sldIdLst>
    <p:sldId id="2147308974" r:id="rId6"/>
    <p:sldId id="2147474837" r:id="rId7"/>
    <p:sldId id="2147474838" r:id="rId8"/>
    <p:sldId id="2147474839" r:id="rId9"/>
    <p:sldId id="2147474841" r:id="rId10"/>
    <p:sldId id="2147474842" r:id="rId11"/>
    <p:sldId id="273" r:id="rId12"/>
    <p:sldId id="2147308954" r:id="rId13"/>
    <p:sldId id="2147308964" r:id="rId14"/>
    <p:sldId id="2147308965" r:id="rId15"/>
    <p:sldId id="2147308967" r:id="rId16"/>
    <p:sldId id="2147308968" r:id="rId17"/>
    <p:sldId id="2147308969" r:id="rId18"/>
    <p:sldId id="2147308944" r:id="rId19"/>
    <p:sldId id="2147308970" r:id="rId20"/>
    <p:sldId id="2147308922" r:id="rId21"/>
    <p:sldId id="2147308923" r:id="rId22"/>
    <p:sldId id="2147308924" r:id="rId23"/>
    <p:sldId id="2147474844" r:id="rId24"/>
    <p:sldId id="2147474843" r:id="rId25"/>
  </p:sldIdLst>
  <p:sldSz cx="12190413" cy="6858000"/>
  <p:notesSz cx="7099300" cy="10236200"/>
  <p:custDataLst>
    <p:tags r:id="rId2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93">
          <p15:clr>
            <a:srgbClr val="A4A3A4"/>
          </p15:clr>
        </p15:guide>
        <p15:guide id="3" pos="619">
          <p15:clr>
            <a:srgbClr val="A4A3A4"/>
          </p15:clr>
        </p15:guide>
        <p15:guide id="15" orient="horz" pos="2478">
          <p15:clr>
            <a:srgbClr val="A4A3A4"/>
          </p15:clr>
        </p15:guide>
        <p15:guide id="16" orient="horz" pos="2704">
          <p15:clr>
            <a:srgbClr val="A4A3A4"/>
          </p15:clr>
        </p15:guide>
        <p15:guide id="17" orient="horz" pos="4086">
          <p15:clr>
            <a:srgbClr val="A4A3A4"/>
          </p15:clr>
        </p15:guide>
        <p15:guide id="18" orient="horz" pos="2592">
          <p15:clr>
            <a:srgbClr val="A4A3A4"/>
          </p15:clr>
        </p15:guide>
        <p15:guide id="19" pos="7422">
          <p15:clr>
            <a:srgbClr val="A4A3A4"/>
          </p15:clr>
        </p15:guide>
        <p15:guide id="20" pos="2139" userDrawn="1">
          <p15:clr>
            <a:srgbClr val="A4A3A4"/>
          </p15:clr>
        </p15:guide>
        <p15:guide id="21" pos="3908">
          <p15:clr>
            <a:srgbClr val="A4A3A4"/>
          </p15:clr>
        </p15:guide>
        <p15:guide id="22" pos="2376">
          <p15:clr>
            <a:srgbClr val="A4A3A4"/>
          </p15:clr>
        </p15:guide>
        <p15:guide id="23" pos="5666">
          <p15:clr>
            <a:srgbClr val="A4A3A4"/>
          </p15:clr>
        </p15:guide>
        <p15:guide id="24" pos="5894">
          <p15:clr>
            <a:srgbClr val="A4A3A4"/>
          </p15:clr>
        </p15:guide>
        <p15:guide id="25" pos="4134">
          <p15:clr>
            <a:srgbClr val="A4A3A4"/>
          </p15:clr>
        </p15:guide>
        <p15:guide id="26" pos="4020">
          <p15:clr>
            <a:srgbClr val="A4A3A4"/>
          </p15:clr>
        </p15:guide>
        <p15:guide id="27" orient="horz" pos="2453">
          <p15:clr>
            <a:srgbClr val="A4A3A4"/>
          </p15:clr>
        </p15:guide>
        <p15:guide id="28" orient="horz" pos="2717">
          <p15:clr>
            <a:srgbClr val="A4A3A4"/>
          </p15:clr>
        </p15:guide>
        <p15:guide id="29" orient="horz" pos="3887">
          <p15:clr>
            <a:srgbClr val="A4A3A4"/>
          </p15:clr>
        </p15:guide>
        <p15:guide id="30" pos="7478">
          <p15:clr>
            <a:srgbClr val="A4A3A4"/>
          </p15:clr>
        </p15:guide>
        <p15:guide id="31" pos="3907">
          <p15:clr>
            <a:srgbClr val="A4A3A4"/>
          </p15:clr>
        </p15:guide>
        <p15:guide id="32" pos="4019">
          <p15:clr>
            <a:srgbClr val="A4A3A4"/>
          </p15:clr>
        </p15:guide>
        <p15:guide id="33" orient="horz" pos="1797" userDrawn="1">
          <p15:clr>
            <a:srgbClr val="A4A3A4"/>
          </p15:clr>
        </p15:guide>
        <p15:guide id="34" orient="horz" pos="3702" userDrawn="1">
          <p15:clr>
            <a:srgbClr val="A4A3A4"/>
          </p15:clr>
        </p15:guide>
        <p15:guide id="35" orient="horz" pos="2698">
          <p15:clr>
            <a:srgbClr val="A4A3A4"/>
          </p15:clr>
        </p15:guide>
        <p15:guide id="36" orient="horz" pos="3879">
          <p15:clr>
            <a:srgbClr val="A4A3A4"/>
          </p15:clr>
        </p15:guide>
        <p15:guide id="37" orient="horz" pos="1781">
          <p15:clr>
            <a:srgbClr val="A4A3A4"/>
          </p15:clr>
        </p15:guide>
        <p15:guide id="38" pos="605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857">
          <p15:clr>
            <a:srgbClr val="A4A3A4"/>
          </p15:clr>
        </p15:guide>
        <p15:guide id="4" pos="1968">
          <p15:clr>
            <a:srgbClr val="A4A3A4"/>
          </p15:clr>
        </p15:guide>
        <p15:guide id="5" orient="horz" pos="2942">
          <p15:clr>
            <a:srgbClr val="A4A3A4"/>
          </p15:clr>
        </p15:guide>
        <p15:guide id="6" orient="horz" pos="2919">
          <p15:clr>
            <a:srgbClr val="A4A3A4"/>
          </p15:clr>
        </p15:guide>
        <p15:guide id="7" pos="2226">
          <p15:clr>
            <a:srgbClr val="A4A3A4"/>
          </p15:clr>
        </p15:guide>
        <p15:guide id="8" pos="20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 Endrikat" initials="JE" lastIdx="32" clrIdx="0"/>
  <p:cmAuthor id="1" name="Cornelia Harz" initials="CHZ" lastIdx="9" clrIdx="1"/>
  <p:cmAuthor id="2" name="Srinivas Kidambi" initials="SK" lastIdx="21" clrIdx="2"/>
  <p:cmAuthor id="3" name="Philipp Lengsfeld" initials="PL" lastIdx="2" clrIdx="3"/>
  <p:cmAuthor id="4" name="Holger Awater" initials="HA" lastIdx="5" clrIdx="4"/>
  <p:cmAuthor id="5" name="Peter Seidensticker" initials="PS" lastIdx="2" clrIdx="5"/>
  <p:cmAuthor id="6" name="Martin Rosenberg" initials="MR" lastIdx="18" clrIdx="6"/>
  <p:cmAuthor id="7" name="Jessica Hansen" initials="JH" lastIdx="13" clrIdx="7"/>
  <p:cmAuthor id="8" name="Ulrike Bergmann" initials="UB" lastIdx="16" clrIdx="8"/>
  <p:cmAuthor id="9" name="Christian Lienerth" initials="CL" lastIdx="6" clrIdx="9"/>
  <p:cmAuthor id="10" name="Gesine Knobloch" initials="GK" lastIdx="1" clrIdx="10"/>
  <p:cmAuthor id="11" name="NN" initials="NN" lastIdx="2" clrIdx="11"/>
  <p:cmAuthor id="12" name="Petra Palkowitsch" initials="PP" lastIdx="12" clrIdx="12"/>
  <p:cmAuthor id="13" name="Cornelia Harz" initials="CH" lastIdx="16" clrIdx="13"/>
  <p:cmAuthor id="14" name="Marta Santiuste" initials="MS" lastIdx="15" clrIdx="14"/>
  <p:cmAuthor id="15" name="Zoe Morton" initials="ZM" lastIdx="2" clrIdx="15"/>
  <p:cmAuthor id="16" name="Silke Gerlach" initials="SG" lastIdx="1" clrIdx="1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197A"/>
    <a:srgbClr val="FFFFFF"/>
    <a:srgbClr val="FF3399"/>
    <a:srgbClr val="FF00FF"/>
    <a:srgbClr val="D30F4B"/>
    <a:srgbClr val="6BC200"/>
    <a:srgbClr val="2C5697"/>
    <a:srgbClr val="007A33"/>
    <a:srgbClr val="DA2B3E"/>
    <a:srgbClr val="0090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9" autoAdjust="0"/>
    <p:restoredTop sz="93372" autoAdjust="0"/>
  </p:normalViewPr>
  <p:slideViewPr>
    <p:cSldViewPr snapToGrid="0">
      <p:cViewPr varScale="1">
        <p:scale>
          <a:sx n="103" d="100"/>
          <a:sy n="103" d="100"/>
        </p:scale>
        <p:origin x="168" y="360"/>
      </p:cViewPr>
      <p:guideLst>
        <p:guide orient="horz" pos="1093"/>
        <p:guide pos="619"/>
        <p:guide orient="horz" pos="2478"/>
        <p:guide orient="horz" pos="2704"/>
        <p:guide orient="horz" pos="4086"/>
        <p:guide orient="horz" pos="2592"/>
        <p:guide pos="7422"/>
        <p:guide pos="2139"/>
        <p:guide pos="3908"/>
        <p:guide pos="2376"/>
        <p:guide pos="5666"/>
        <p:guide pos="5894"/>
        <p:guide pos="4134"/>
        <p:guide pos="4020"/>
        <p:guide orient="horz" pos="2453"/>
        <p:guide orient="horz" pos="2717"/>
        <p:guide orient="horz" pos="3887"/>
        <p:guide pos="7478"/>
        <p:guide pos="3907"/>
        <p:guide pos="4019"/>
        <p:guide orient="horz" pos="1797"/>
        <p:guide orient="horz" pos="3702"/>
        <p:guide orient="horz" pos="2698"/>
        <p:guide orient="horz" pos="3879"/>
        <p:guide orient="horz" pos="1781"/>
        <p:guide pos="6052"/>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guide orient="horz" pos="2880"/>
        <p:guide pos="2160"/>
        <p:guide orient="horz" pos="2857"/>
        <p:guide pos="1968"/>
        <p:guide orient="horz" pos="2942"/>
        <p:guide orient="horz" pos="2919"/>
        <p:guide pos="2226"/>
        <p:guide pos="20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Ensemble des examens IRM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strRef>
              <c:f>Feuil1!$G$6</c:f>
              <c:strCache>
                <c:ptCount val="1"/>
                <c:pt idx="0">
                  <c:v>examens réalisés sans injection</c:v>
                </c:pt>
              </c:strCache>
            </c:strRef>
          </c:tx>
          <c:spPr>
            <a:solidFill>
              <a:schemeClr val="accent1"/>
            </a:solidFill>
            <a:ln>
              <a:noFill/>
            </a:ln>
            <a:effectLst/>
            <a:sp3d/>
          </c:spPr>
          <c:invertIfNegative val="0"/>
          <c:dLbls>
            <c:spPr>
              <a:solidFill>
                <a:schemeClr val="accent6"/>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Feuil1!$F$7:$F$20</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Feuil1!$G$7:$G$20</c:f>
              <c:numCache>
                <c:formatCode>General</c:formatCode>
                <c:ptCount val="14"/>
                <c:pt idx="0">
                  <c:v>10.88</c:v>
                </c:pt>
                <c:pt idx="1">
                  <c:v>10.48</c:v>
                </c:pt>
                <c:pt idx="2">
                  <c:v>10.53</c:v>
                </c:pt>
                <c:pt idx="3">
                  <c:v>9.98</c:v>
                </c:pt>
                <c:pt idx="4">
                  <c:v>9.9600000000000009</c:v>
                </c:pt>
                <c:pt idx="5">
                  <c:v>10.36</c:v>
                </c:pt>
                <c:pt idx="6">
                  <c:v>11.39</c:v>
                </c:pt>
                <c:pt idx="7">
                  <c:v>15.91</c:v>
                </c:pt>
                <c:pt idx="8">
                  <c:v>23.63</c:v>
                </c:pt>
                <c:pt idx="9">
                  <c:v>30.44</c:v>
                </c:pt>
                <c:pt idx="10">
                  <c:v>37.299999999999997</c:v>
                </c:pt>
                <c:pt idx="11">
                  <c:v>43.64</c:v>
                </c:pt>
                <c:pt idx="12">
                  <c:v>50.03</c:v>
                </c:pt>
                <c:pt idx="13">
                  <c:v>56.25</c:v>
                </c:pt>
              </c:numCache>
            </c:numRef>
          </c:val>
          <c:extLst>
            <c:ext xmlns:c16="http://schemas.microsoft.com/office/drawing/2014/chart" uri="{C3380CC4-5D6E-409C-BE32-E72D297353CC}">
              <c16:uniqueId val="{00000000-FA04-486C-8972-B22A1AD5604E}"/>
            </c:ext>
          </c:extLst>
        </c:ser>
        <c:ser>
          <c:idx val="1"/>
          <c:order val="1"/>
          <c:tx>
            <c:strRef>
              <c:f>Feuil1!$H$6</c:f>
              <c:strCache>
                <c:ptCount val="1"/>
                <c:pt idx="0">
                  <c:v>examens réalisés avec injection</c:v>
                </c:pt>
              </c:strCache>
            </c:strRef>
          </c:tx>
          <c:spPr>
            <a:solidFill>
              <a:schemeClr val="accent2"/>
            </a:solidFill>
            <a:ln>
              <a:noFill/>
            </a:ln>
            <a:effectLst/>
            <a:sp3d/>
          </c:spPr>
          <c:invertIfNegative val="0"/>
          <c:dLbls>
            <c:spPr>
              <a:solidFill>
                <a:schemeClr val="accent2"/>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Feuil1!$F$7:$F$20</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Feuil1!$H$7:$H$20</c:f>
              <c:numCache>
                <c:formatCode>General</c:formatCode>
                <c:ptCount val="14"/>
                <c:pt idx="0">
                  <c:v>89.12</c:v>
                </c:pt>
                <c:pt idx="1">
                  <c:v>89.52</c:v>
                </c:pt>
                <c:pt idx="2">
                  <c:v>89.47</c:v>
                </c:pt>
                <c:pt idx="3">
                  <c:v>90.02</c:v>
                </c:pt>
                <c:pt idx="4">
                  <c:v>90.04</c:v>
                </c:pt>
                <c:pt idx="5">
                  <c:v>89.64</c:v>
                </c:pt>
                <c:pt idx="6">
                  <c:v>88.61</c:v>
                </c:pt>
                <c:pt idx="7">
                  <c:v>84.09</c:v>
                </c:pt>
                <c:pt idx="8">
                  <c:v>76.37</c:v>
                </c:pt>
                <c:pt idx="9">
                  <c:v>69.56</c:v>
                </c:pt>
                <c:pt idx="10">
                  <c:v>62.7</c:v>
                </c:pt>
                <c:pt idx="11">
                  <c:v>56.36</c:v>
                </c:pt>
                <c:pt idx="12">
                  <c:v>49.97</c:v>
                </c:pt>
                <c:pt idx="13">
                  <c:v>43.75</c:v>
                </c:pt>
              </c:numCache>
            </c:numRef>
          </c:val>
          <c:extLst>
            <c:ext xmlns:c16="http://schemas.microsoft.com/office/drawing/2014/chart" uri="{C3380CC4-5D6E-409C-BE32-E72D297353CC}">
              <c16:uniqueId val="{00000001-FA04-486C-8972-B22A1AD5604E}"/>
            </c:ext>
          </c:extLst>
        </c:ser>
        <c:dLbls>
          <c:showLegendKey val="0"/>
          <c:showVal val="1"/>
          <c:showCatName val="0"/>
          <c:showSerName val="0"/>
          <c:showPercent val="0"/>
          <c:showBubbleSize val="0"/>
        </c:dLbls>
        <c:gapWidth val="150"/>
        <c:shape val="box"/>
        <c:axId val="2100617088"/>
        <c:axId val="2100662688"/>
        <c:axId val="0"/>
      </c:bar3DChart>
      <c:catAx>
        <c:axId val="21006170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00662688"/>
        <c:crosses val="autoZero"/>
        <c:auto val="1"/>
        <c:lblAlgn val="ctr"/>
        <c:lblOffset val="100"/>
        <c:noMultiLvlLbl val="0"/>
      </c:catAx>
      <c:valAx>
        <c:axId val="21006626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00617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IRM cérébrales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554270411814711E-2"/>
          <c:y val="0.16724577252721798"/>
          <c:w val="0.92632925816775791"/>
          <c:h val="0.6292354525871896"/>
        </c:manualLayout>
      </c:layout>
      <c:bar3DChart>
        <c:barDir val="col"/>
        <c:grouping val="percentStacked"/>
        <c:varyColors val="0"/>
        <c:ser>
          <c:idx val="0"/>
          <c:order val="0"/>
          <c:tx>
            <c:strRef>
              <c:f>Feuil1!$L$6</c:f>
              <c:strCache>
                <c:ptCount val="1"/>
                <c:pt idx="0">
                  <c:v>examens réalisés sans injection</c:v>
                </c:pt>
              </c:strCache>
            </c:strRef>
          </c:tx>
          <c:spPr>
            <a:solidFill>
              <a:schemeClr val="accent1"/>
            </a:solidFill>
            <a:ln>
              <a:noFill/>
            </a:ln>
            <a:effectLst/>
            <a:sp3d/>
          </c:spPr>
          <c:invertIfNegative val="0"/>
          <c:dLbls>
            <c:spPr>
              <a:solidFill>
                <a:schemeClr val="accent6"/>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Feuil1!$K$7:$K$20</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Feuil1!$L$7:$L$20</c:f>
              <c:numCache>
                <c:formatCode>General</c:formatCode>
                <c:ptCount val="14"/>
                <c:pt idx="0">
                  <c:v>9.4600000000000009</c:v>
                </c:pt>
                <c:pt idx="1">
                  <c:v>8.8800000000000008</c:v>
                </c:pt>
                <c:pt idx="2">
                  <c:v>9.1999999999999993</c:v>
                </c:pt>
                <c:pt idx="3">
                  <c:v>8.39</c:v>
                </c:pt>
                <c:pt idx="4">
                  <c:v>8.68</c:v>
                </c:pt>
                <c:pt idx="5">
                  <c:v>8.66</c:v>
                </c:pt>
                <c:pt idx="6">
                  <c:v>10.18</c:v>
                </c:pt>
                <c:pt idx="7">
                  <c:v>14.75</c:v>
                </c:pt>
                <c:pt idx="8">
                  <c:v>22.86</c:v>
                </c:pt>
                <c:pt idx="9">
                  <c:v>30.35</c:v>
                </c:pt>
                <c:pt idx="10">
                  <c:v>37.229999999999997</c:v>
                </c:pt>
                <c:pt idx="11">
                  <c:v>43.59</c:v>
                </c:pt>
                <c:pt idx="12">
                  <c:v>50.28</c:v>
                </c:pt>
                <c:pt idx="13">
                  <c:v>57.13</c:v>
                </c:pt>
              </c:numCache>
            </c:numRef>
          </c:val>
          <c:extLst>
            <c:ext xmlns:c16="http://schemas.microsoft.com/office/drawing/2014/chart" uri="{C3380CC4-5D6E-409C-BE32-E72D297353CC}">
              <c16:uniqueId val="{00000000-42D4-4C92-A533-B8A7431DB834}"/>
            </c:ext>
          </c:extLst>
        </c:ser>
        <c:ser>
          <c:idx val="1"/>
          <c:order val="1"/>
          <c:tx>
            <c:strRef>
              <c:f>Feuil1!$M$6</c:f>
              <c:strCache>
                <c:ptCount val="1"/>
                <c:pt idx="0">
                  <c:v>examens réalisés avec injection</c:v>
                </c:pt>
              </c:strCache>
            </c:strRef>
          </c:tx>
          <c:spPr>
            <a:solidFill>
              <a:schemeClr val="accent2"/>
            </a:solidFill>
            <a:ln>
              <a:noFill/>
            </a:ln>
            <a:effectLst/>
            <a:sp3d/>
          </c:spPr>
          <c:invertIfNegative val="0"/>
          <c:dLbls>
            <c:spPr>
              <a:solidFill>
                <a:schemeClr val="accent2"/>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Feuil1!$K$7:$K$20</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Feuil1!$M$7:$M$20</c:f>
              <c:numCache>
                <c:formatCode>General</c:formatCode>
                <c:ptCount val="14"/>
                <c:pt idx="0">
                  <c:v>90.54</c:v>
                </c:pt>
                <c:pt idx="1">
                  <c:v>91.12</c:v>
                </c:pt>
                <c:pt idx="2">
                  <c:v>90.8</c:v>
                </c:pt>
                <c:pt idx="3">
                  <c:v>91.61</c:v>
                </c:pt>
                <c:pt idx="4">
                  <c:v>91.32</c:v>
                </c:pt>
                <c:pt idx="5">
                  <c:v>91.34</c:v>
                </c:pt>
                <c:pt idx="6">
                  <c:v>89.82</c:v>
                </c:pt>
                <c:pt idx="7">
                  <c:v>85.25</c:v>
                </c:pt>
                <c:pt idx="8">
                  <c:v>77.14</c:v>
                </c:pt>
                <c:pt idx="9">
                  <c:v>69.650000000000006</c:v>
                </c:pt>
                <c:pt idx="10">
                  <c:v>62.77</c:v>
                </c:pt>
                <c:pt idx="11">
                  <c:v>56.41</c:v>
                </c:pt>
                <c:pt idx="12">
                  <c:v>49.72</c:v>
                </c:pt>
                <c:pt idx="13">
                  <c:v>42.87</c:v>
                </c:pt>
              </c:numCache>
            </c:numRef>
          </c:val>
          <c:extLst>
            <c:ext xmlns:c16="http://schemas.microsoft.com/office/drawing/2014/chart" uri="{C3380CC4-5D6E-409C-BE32-E72D297353CC}">
              <c16:uniqueId val="{00000001-42D4-4C92-A533-B8A7431DB834}"/>
            </c:ext>
          </c:extLst>
        </c:ser>
        <c:dLbls>
          <c:showLegendKey val="0"/>
          <c:showVal val="1"/>
          <c:showCatName val="0"/>
          <c:showSerName val="0"/>
          <c:showPercent val="0"/>
          <c:showBubbleSize val="0"/>
        </c:dLbls>
        <c:gapWidth val="150"/>
        <c:shape val="box"/>
        <c:axId val="2121341136"/>
        <c:axId val="2121466624"/>
        <c:axId val="0"/>
      </c:bar3DChart>
      <c:catAx>
        <c:axId val="21213411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21466624"/>
        <c:crosses val="autoZero"/>
        <c:auto val="1"/>
        <c:lblAlgn val="ctr"/>
        <c:lblOffset val="100"/>
        <c:noMultiLvlLbl val="0"/>
      </c:catAx>
      <c:valAx>
        <c:axId val="2121466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21341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dirty="0"/>
              <a:t>IRM médullaires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8400798220817821E-2"/>
          <c:y val="0.16724571151747203"/>
          <c:w val="0.92947858334005418"/>
          <c:h val="0.62923558783874489"/>
        </c:manualLayout>
      </c:layout>
      <c:bar3DChart>
        <c:barDir val="col"/>
        <c:grouping val="percentStacked"/>
        <c:varyColors val="0"/>
        <c:ser>
          <c:idx val="0"/>
          <c:order val="0"/>
          <c:tx>
            <c:strRef>
              <c:f>Feuil1!$P$6</c:f>
              <c:strCache>
                <c:ptCount val="1"/>
                <c:pt idx="0">
                  <c:v>examens réalisés sans injection</c:v>
                </c:pt>
              </c:strCache>
            </c:strRef>
          </c:tx>
          <c:spPr>
            <a:solidFill>
              <a:schemeClr val="accent1"/>
            </a:solidFill>
            <a:ln>
              <a:noFill/>
            </a:ln>
            <a:effectLst/>
            <a:sp3d/>
          </c:spPr>
          <c:invertIfNegative val="0"/>
          <c:dLbls>
            <c:spPr>
              <a:solidFill>
                <a:schemeClr val="accent6"/>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Feuil1!$O$7:$O$20</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Feuil1!$P$7:$P$20</c:f>
              <c:numCache>
                <c:formatCode>General</c:formatCode>
                <c:ptCount val="14"/>
                <c:pt idx="0">
                  <c:v>11.88</c:v>
                </c:pt>
                <c:pt idx="1">
                  <c:v>10.98</c:v>
                </c:pt>
                <c:pt idx="2">
                  <c:v>9.7799999999999994</c:v>
                </c:pt>
                <c:pt idx="3">
                  <c:v>9.4700000000000006</c:v>
                </c:pt>
                <c:pt idx="4">
                  <c:v>8.9</c:v>
                </c:pt>
                <c:pt idx="5">
                  <c:v>9.39</c:v>
                </c:pt>
                <c:pt idx="6">
                  <c:v>10.08</c:v>
                </c:pt>
                <c:pt idx="7">
                  <c:v>13.44</c:v>
                </c:pt>
                <c:pt idx="8">
                  <c:v>21.01</c:v>
                </c:pt>
                <c:pt idx="9">
                  <c:v>27.88</c:v>
                </c:pt>
                <c:pt idx="10">
                  <c:v>34.32</c:v>
                </c:pt>
                <c:pt idx="11">
                  <c:v>40.78</c:v>
                </c:pt>
                <c:pt idx="12">
                  <c:v>46.39</c:v>
                </c:pt>
                <c:pt idx="13">
                  <c:v>52.84</c:v>
                </c:pt>
              </c:numCache>
            </c:numRef>
          </c:val>
          <c:extLst>
            <c:ext xmlns:c16="http://schemas.microsoft.com/office/drawing/2014/chart" uri="{C3380CC4-5D6E-409C-BE32-E72D297353CC}">
              <c16:uniqueId val="{00000000-AB59-4199-A0C9-FEC5C4268F37}"/>
            </c:ext>
          </c:extLst>
        </c:ser>
        <c:ser>
          <c:idx val="1"/>
          <c:order val="1"/>
          <c:tx>
            <c:strRef>
              <c:f>Feuil1!$Q$6</c:f>
              <c:strCache>
                <c:ptCount val="1"/>
                <c:pt idx="0">
                  <c:v>examens réalisés avec injection</c:v>
                </c:pt>
              </c:strCache>
            </c:strRef>
          </c:tx>
          <c:spPr>
            <a:solidFill>
              <a:schemeClr val="accent2"/>
            </a:solidFill>
            <a:ln>
              <a:noFill/>
            </a:ln>
            <a:effectLst/>
            <a:sp3d/>
          </c:spPr>
          <c:invertIfNegative val="0"/>
          <c:dLbls>
            <c:spPr>
              <a:solidFill>
                <a:schemeClr val="accent2"/>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Feuil1!$O$7:$O$20</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Feuil1!$Q$7:$Q$20</c:f>
              <c:numCache>
                <c:formatCode>General</c:formatCode>
                <c:ptCount val="14"/>
                <c:pt idx="0">
                  <c:v>88.12</c:v>
                </c:pt>
                <c:pt idx="1">
                  <c:v>89.02</c:v>
                </c:pt>
                <c:pt idx="2">
                  <c:v>90.22</c:v>
                </c:pt>
                <c:pt idx="3">
                  <c:v>90.53</c:v>
                </c:pt>
                <c:pt idx="4">
                  <c:v>91.1</c:v>
                </c:pt>
                <c:pt idx="5">
                  <c:v>90.61</c:v>
                </c:pt>
                <c:pt idx="6">
                  <c:v>89.92</c:v>
                </c:pt>
                <c:pt idx="7">
                  <c:v>86.56</c:v>
                </c:pt>
                <c:pt idx="8">
                  <c:v>78.989999999999995</c:v>
                </c:pt>
                <c:pt idx="9">
                  <c:v>72.12</c:v>
                </c:pt>
                <c:pt idx="10">
                  <c:v>65.680000000000007</c:v>
                </c:pt>
                <c:pt idx="11">
                  <c:v>59.22</c:v>
                </c:pt>
                <c:pt idx="12">
                  <c:v>53.61</c:v>
                </c:pt>
                <c:pt idx="13">
                  <c:v>47.16</c:v>
                </c:pt>
              </c:numCache>
            </c:numRef>
          </c:val>
          <c:extLst>
            <c:ext xmlns:c16="http://schemas.microsoft.com/office/drawing/2014/chart" uri="{C3380CC4-5D6E-409C-BE32-E72D297353CC}">
              <c16:uniqueId val="{00000001-AB59-4199-A0C9-FEC5C4268F37}"/>
            </c:ext>
          </c:extLst>
        </c:ser>
        <c:dLbls>
          <c:showLegendKey val="0"/>
          <c:showVal val="1"/>
          <c:showCatName val="0"/>
          <c:showSerName val="0"/>
          <c:showPercent val="0"/>
          <c:showBubbleSize val="0"/>
        </c:dLbls>
        <c:gapWidth val="150"/>
        <c:shape val="box"/>
        <c:axId val="2095858992"/>
        <c:axId val="1690734320"/>
        <c:axId val="0"/>
      </c:bar3DChart>
      <c:catAx>
        <c:axId val="20958589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90734320"/>
        <c:crosses val="autoZero"/>
        <c:auto val="1"/>
        <c:lblAlgn val="ctr"/>
        <c:lblOffset val="100"/>
        <c:noMultiLvlLbl val="0"/>
      </c:catAx>
      <c:valAx>
        <c:axId val="16907343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095858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Header Placeholder 1"/>
          <p:cNvSpPr>
            <a:spLocks noGrp="1"/>
          </p:cNvSpPr>
          <p:nvPr>
            <p:ph type="hdr" sz="quarter"/>
          </p:nvPr>
        </p:nvSpPr>
        <p:spPr bwMode="gray">
          <a:xfrm>
            <a:off x="187802" y="180523"/>
            <a:ext cx="6167015" cy="182416"/>
          </a:xfrm>
          <a:prstGeom prst="rect">
            <a:avLst/>
          </a:prstGeom>
        </p:spPr>
        <p:txBody>
          <a:bodyPr vert="horz" lIns="0" tIns="0" rIns="0" bIns="0" rtlCol="0"/>
          <a:lstStyle>
            <a:lvl1pPr algn="l">
              <a:defRPr sz="700"/>
            </a:lvl1pPr>
            <a:lvl2pPr marL="4678" indent="0">
              <a:defRPr sz="700"/>
            </a:lvl2pPr>
            <a:lvl3pPr marL="0" indent="0">
              <a:defRPr sz="700"/>
            </a:lvl3pPr>
            <a:lvl4pPr marL="4678" indent="0">
              <a:defRPr sz="700"/>
            </a:lvl4pPr>
            <a:lvl5pPr marL="0" indent="0">
              <a:defRPr sz="700"/>
            </a:lvl5pPr>
            <a:lvl6pPr marL="4678" indent="0">
              <a:defRPr sz="700"/>
            </a:lvl6pPr>
            <a:lvl7pPr marL="0" indent="0">
              <a:defRPr sz="700"/>
            </a:lvl7pPr>
            <a:lvl8pPr marL="4678" indent="0">
              <a:defRPr sz="700"/>
            </a:lvl8pPr>
            <a:lvl9pPr marL="0" indent="0">
              <a:defRPr sz="700"/>
            </a:lvl9pPr>
          </a:lstStyle>
          <a:p>
            <a:endParaRPr lang="en-US"/>
          </a:p>
        </p:txBody>
      </p:sp>
      <p:sp>
        <p:nvSpPr>
          <p:cNvPr id="12" name="Date Placeholder 2"/>
          <p:cNvSpPr>
            <a:spLocks noGrp="1"/>
          </p:cNvSpPr>
          <p:nvPr>
            <p:ph type="dt" sz="quarter" idx="1"/>
          </p:nvPr>
        </p:nvSpPr>
        <p:spPr bwMode="gray">
          <a:xfrm>
            <a:off x="6407425" y="10468666"/>
            <a:ext cx="507348" cy="182416"/>
          </a:xfrm>
          <a:prstGeom prst="rect">
            <a:avLst/>
          </a:prstGeom>
        </p:spPr>
        <p:txBody>
          <a:bodyPr vert="horz" lIns="0" tIns="0" rIns="0" bIns="0" rtlCol="0" anchor="b"/>
          <a:lstStyle>
            <a:lvl1pPr algn="l">
              <a:defRPr sz="700">
                <a:noFill/>
              </a:defRPr>
            </a:lvl1pPr>
            <a:lvl2pPr marL="0" indent="0">
              <a:defRPr sz="700">
                <a:noFill/>
              </a:defRPr>
            </a:lvl2pPr>
            <a:lvl3pPr marL="0" indent="0" algn="l">
              <a:defRPr sz="700">
                <a:noFill/>
              </a:defRPr>
            </a:lvl3pPr>
            <a:lvl4pPr marL="0" indent="0">
              <a:defRPr sz="700">
                <a:noFill/>
              </a:defRPr>
            </a:lvl4pPr>
            <a:lvl5pPr marL="0" indent="0">
              <a:defRPr sz="700">
                <a:noFill/>
              </a:defRPr>
            </a:lvl5pPr>
            <a:lvl6pPr marL="0" indent="0">
              <a:defRPr sz="700">
                <a:noFill/>
              </a:defRPr>
            </a:lvl6pPr>
            <a:lvl7pPr marL="0" indent="0">
              <a:defRPr sz="700">
                <a:noFill/>
              </a:defRPr>
            </a:lvl7pPr>
            <a:lvl8pPr marL="0" indent="0">
              <a:defRPr sz="700">
                <a:noFill/>
              </a:defRPr>
            </a:lvl8pPr>
            <a:lvl9pPr marL="0" indent="0">
              <a:defRPr sz="700">
                <a:noFill/>
              </a:defRPr>
            </a:lvl9pPr>
          </a:lstStyle>
          <a:p>
            <a:fld id="{D4C110CA-FC68-43DA-BD62-0A387A11A067}" type="datetimeFigureOut">
              <a:rPr lang="en-US" smtClean="0"/>
              <a:pPr/>
              <a:t>6/26/2025</a:t>
            </a:fld>
            <a:endParaRPr lang="en-US"/>
          </a:p>
        </p:txBody>
      </p:sp>
      <p:sp>
        <p:nvSpPr>
          <p:cNvPr id="13" name="Footer Placeholder 3"/>
          <p:cNvSpPr>
            <a:spLocks noGrp="1"/>
          </p:cNvSpPr>
          <p:nvPr>
            <p:ph type="ftr" sz="quarter" idx="2"/>
          </p:nvPr>
        </p:nvSpPr>
        <p:spPr bwMode="gray">
          <a:xfrm>
            <a:off x="510097" y="10468666"/>
            <a:ext cx="5738594" cy="182416"/>
          </a:xfrm>
          <a:prstGeom prst="rect">
            <a:avLst/>
          </a:prstGeom>
        </p:spPr>
        <p:txBody>
          <a:bodyPr vert="horz" lIns="0" tIns="0" rIns="0" bIns="0" rtlCol="0" anchor="b"/>
          <a:lstStyle>
            <a:lvl1pPr algn="l">
              <a:defRPr sz="700"/>
            </a:lvl1pPr>
            <a:lvl2pPr marL="4678" indent="0">
              <a:defRPr sz="700">
                <a:solidFill>
                  <a:schemeClr val="tx1"/>
                </a:solidFill>
              </a:defRPr>
            </a:lvl2pPr>
            <a:lvl3pPr marL="0" indent="0">
              <a:defRPr sz="700"/>
            </a:lvl3pPr>
            <a:lvl4pPr marL="4678" indent="0">
              <a:defRPr sz="700"/>
            </a:lvl4pPr>
            <a:lvl5pPr marL="0" indent="0">
              <a:defRPr sz="700"/>
            </a:lvl5pPr>
            <a:lvl6pPr marL="4678" indent="0">
              <a:defRPr sz="700"/>
            </a:lvl6pPr>
            <a:lvl7pPr marL="0" indent="0">
              <a:defRPr sz="700"/>
            </a:lvl7pPr>
            <a:lvl8pPr marL="4678" indent="0">
              <a:defRPr sz="700"/>
            </a:lvl8pPr>
            <a:lvl9pPr marL="0" indent="0">
              <a:defRPr sz="700"/>
            </a:lvl9pPr>
          </a:lstStyle>
          <a:p>
            <a:endParaRPr lang="en-US"/>
          </a:p>
        </p:txBody>
      </p:sp>
      <p:sp>
        <p:nvSpPr>
          <p:cNvPr id="14" name="Slide Number Placeholder 4"/>
          <p:cNvSpPr>
            <a:spLocks noGrp="1"/>
          </p:cNvSpPr>
          <p:nvPr>
            <p:ph type="sldNum" sz="quarter" idx="3"/>
          </p:nvPr>
        </p:nvSpPr>
        <p:spPr bwMode="gray">
          <a:xfrm>
            <a:off x="181089" y="10468666"/>
            <a:ext cx="196368" cy="182416"/>
          </a:xfrm>
          <a:prstGeom prst="rect">
            <a:avLst/>
          </a:prstGeom>
        </p:spPr>
        <p:txBody>
          <a:bodyPr vert="horz" lIns="0" tIns="0" rIns="0" bIns="0" rtlCol="0" anchor="b"/>
          <a:lstStyle>
            <a:lvl1pPr algn="r">
              <a:defRPr sz="700"/>
            </a:lvl1pPr>
            <a:lvl2pPr marL="0" indent="0">
              <a:defRPr sz="700"/>
            </a:lvl2pPr>
            <a:lvl3pPr marL="0" indent="0">
              <a:defRPr sz="700"/>
            </a:lvl3pPr>
            <a:lvl4pPr marL="0" indent="0">
              <a:defRPr sz="700"/>
            </a:lvl4pPr>
            <a:lvl5pPr marL="0" indent="0">
              <a:defRPr sz="700"/>
            </a:lvl5pPr>
            <a:lvl6pPr marL="0" indent="0">
              <a:defRPr sz="700"/>
            </a:lvl6pPr>
            <a:lvl7pPr marL="0" indent="0">
              <a:defRPr sz="700"/>
            </a:lvl7pPr>
            <a:lvl8pPr marL="0" indent="0">
              <a:defRPr sz="700"/>
            </a:lvl8pPr>
            <a:lvl9pPr marL="0" indent="0">
              <a:defRPr sz="700"/>
            </a:lvl9pPr>
          </a:lstStyle>
          <a:p>
            <a:fld id="{32F3CE37-8989-471A-BC57-D3CAAD03839D}" type="slidenum">
              <a:rPr lang="en-US" smtClean="0"/>
              <a:pPr/>
              <a:t>‹N°›</a:t>
            </a:fld>
            <a:endParaRPr lang="en-US"/>
          </a:p>
        </p:txBody>
      </p:sp>
      <p:pic>
        <p:nvPicPr>
          <p:cNvPr id="15" name="Picture 2" descr="\\nas-mainz\Projekte_vertraulich\Bayer\17-0612_Fischer_CI-Redesign\vom Kunden\Bayer_Cross_2017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6539172" y="202573"/>
            <a:ext cx="375601" cy="404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593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wmf"/><Relationship Id="rId1" Type="http://schemas.openxmlformats.org/officeDocument/2006/relationships/theme" Target="../theme/theme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bwMode="gray">
          <a:xfrm>
            <a:off x="173038" y="630238"/>
            <a:ext cx="3365500" cy="1893887"/>
          </a:xfrm>
          <a:prstGeom prst="rect">
            <a:avLst/>
          </a:prstGeom>
          <a:noFill/>
          <a:ln w="12700">
            <a:solidFill>
              <a:schemeClr val="bg1">
                <a:lumMod val="75000"/>
              </a:schemeClr>
            </a:solidFill>
          </a:ln>
        </p:spPr>
        <p:txBody>
          <a:bodyPr vert="horz" lIns="89805" tIns="44903" rIns="89805" bIns="44903" rtlCol="0" anchor="ctr"/>
          <a:lstStyle/>
          <a:p>
            <a:endParaRPr lang="en-US"/>
          </a:p>
        </p:txBody>
      </p:sp>
      <p:sp>
        <p:nvSpPr>
          <p:cNvPr id="5" name="Notes Placeholder 4"/>
          <p:cNvSpPr>
            <a:spLocks noGrp="1"/>
          </p:cNvSpPr>
          <p:nvPr>
            <p:ph type="body" sz="quarter" idx="3"/>
          </p:nvPr>
        </p:nvSpPr>
        <p:spPr bwMode="gray">
          <a:xfrm>
            <a:off x="198698" y="3001804"/>
            <a:ext cx="6705952" cy="6604327"/>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Header Placeholder 1"/>
          <p:cNvSpPr>
            <a:spLocks noGrp="1"/>
          </p:cNvSpPr>
          <p:nvPr>
            <p:ph type="hdr" sz="quarter"/>
          </p:nvPr>
        </p:nvSpPr>
        <p:spPr bwMode="gray">
          <a:xfrm>
            <a:off x="206061" y="187218"/>
            <a:ext cx="6081268" cy="189183"/>
          </a:xfrm>
          <a:prstGeom prst="rect">
            <a:avLst/>
          </a:prstGeom>
        </p:spPr>
        <p:txBody>
          <a:bodyPr vert="horz" lIns="0" tIns="0" rIns="0" bIns="0" rtlCol="0"/>
          <a:lstStyle>
            <a:lvl1pPr algn="l">
              <a:defRPr sz="700"/>
            </a:lvl1pPr>
            <a:lvl2pPr marL="4678" indent="0">
              <a:defRPr sz="700"/>
            </a:lvl2pPr>
            <a:lvl3pPr marL="0" indent="0">
              <a:defRPr sz="700"/>
            </a:lvl3pPr>
            <a:lvl4pPr marL="4678" indent="0">
              <a:defRPr sz="700"/>
            </a:lvl4pPr>
            <a:lvl5pPr marL="0" indent="0">
              <a:defRPr sz="700"/>
            </a:lvl5pPr>
            <a:lvl6pPr marL="4678" indent="0">
              <a:defRPr sz="700"/>
            </a:lvl6pPr>
            <a:lvl7pPr marL="0" indent="0">
              <a:defRPr sz="700"/>
            </a:lvl7pPr>
            <a:lvl8pPr marL="4678" indent="0">
              <a:defRPr sz="700"/>
            </a:lvl8pPr>
            <a:lvl9pPr marL="0" indent="0">
              <a:defRPr sz="700"/>
            </a:lvl9pPr>
          </a:lstStyle>
          <a:p>
            <a:endParaRPr lang="en-US"/>
          </a:p>
        </p:txBody>
      </p:sp>
      <p:sp>
        <p:nvSpPr>
          <p:cNvPr id="14" name="Date Placeholder 2"/>
          <p:cNvSpPr>
            <a:spLocks noGrp="1"/>
          </p:cNvSpPr>
          <p:nvPr>
            <p:ph type="dt" sz="quarter" idx="1"/>
          </p:nvPr>
        </p:nvSpPr>
        <p:spPr bwMode="gray">
          <a:xfrm>
            <a:off x="6346249" y="9866632"/>
            <a:ext cx="556810" cy="189183"/>
          </a:xfrm>
          <a:prstGeom prst="rect">
            <a:avLst/>
          </a:prstGeom>
        </p:spPr>
        <p:txBody>
          <a:bodyPr vert="horz" lIns="0" tIns="0" rIns="0" bIns="0" rtlCol="0" anchor="b"/>
          <a:lstStyle>
            <a:lvl1pPr algn="l">
              <a:defRPr sz="700">
                <a:noFill/>
              </a:defRPr>
            </a:lvl1pPr>
            <a:lvl2pPr marL="0" indent="0">
              <a:defRPr sz="700">
                <a:noFill/>
              </a:defRPr>
            </a:lvl2pPr>
            <a:lvl3pPr marL="0" indent="0" algn="l">
              <a:defRPr sz="700">
                <a:noFill/>
              </a:defRPr>
            </a:lvl3pPr>
            <a:lvl4pPr marL="0" indent="0">
              <a:defRPr sz="700">
                <a:noFill/>
              </a:defRPr>
            </a:lvl4pPr>
            <a:lvl5pPr marL="0" indent="0">
              <a:defRPr sz="700">
                <a:noFill/>
              </a:defRPr>
            </a:lvl5pPr>
            <a:lvl6pPr marL="0" indent="0">
              <a:defRPr sz="700">
                <a:noFill/>
              </a:defRPr>
            </a:lvl6pPr>
            <a:lvl7pPr marL="0" indent="0">
              <a:defRPr sz="700">
                <a:noFill/>
              </a:defRPr>
            </a:lvl7pPr>
            <a:lvl8pPr marL="0" indent="0">
              <a:defRPr sz="700">
                <a:noFill/>
              </a:defRPr>
            </a:lvl8pPr>
            <a:lvl9pPr marL="0" indent="0">
              <a:defRPr sz="700">
                <a:noFill/>
              </a:defRPr>
            </a:lvl9pPr>
          </a:lstStyle>
          <a:p>
            <a:fld id="{D4C110CA-FC68-43DA-BD62-0A387A11A067}" type="datetimeFigureOut">
              <a:rPr lang="en-US" smtClean="0"/>
              <a:pPr/>
              <a:t>6/26/2025</a:t>
            </a:fld>
            <a:endParaRPr lang="en-US"/>
          </a:p>
        </p:txBody>
      </p:sp>
      <p:sp>
        <p:nvSpPr>
          <p:cNvPr id="15" name="Footer Placeholder 3"/>
          <p:cNvSpPr>
            <a:spLocks noGrp="1"/>
          </p:cNvSpPr>
          <p:nvPr>
            <p:ph type="ftr" sz="quarter" idx="4"/>
          </p:nvPr>
        </p:nvSpPr>
        <p:spPr bwMode="gray">
          <a:xfrm>
            <a:off x="564573" y="9866632"/>
            <a:ext cx="5633195" cy="189183"/>
          </a:xfrm>
          <a:prstGeom prst="rect">
            <a:avLst/>
          </a:prstGeom>
        </p:spPr>
        <p:txBody>
          <a:bodyPr vert="horz" lIns="0" tIns="0" rIns="0" bIns="0" rtlCol="0" anchor="b"/>
          <a:lstStyle>
            <a:lvl1pPr algn="l">
              <a:defRPr sz="700"/>
            </a:lvl1pPr>
            <a:lvl2pPr marL="4678" indent="0">
              <a:defRPr sz="700">
                <a:solidFill>
                  <a:schemeClr val="tx1"/>
                </a:solidFill>
              </a:defRPr>
            </a:lvl2pPr>
            <a:lvl3pPr marL="0" indent="0">
              <a:defRPr sz="700"/>
            </a:lvl3pPr>
            <a:lvl4pPr marL="4678" indent="0">
              <a:defRPr sz="700"/>
            </a:lvl4pPr>
            <a:lvl5pPr marL="0" indent="0">
              <a:defRPr sz="700"/>
            </a:lvl5pPr>
            <a:lvl6pPr marL="4678" indent="0">
              <a:defRPr sz="700"/>
            </a:lvl6pPr>
            <a:lvl7pPr marL="0" indent="0">
              <a:defRPr sz="700"/>
            </a:lvl7pPr>
            <a:lvl8pPr marL="4678" indent="0">
              <a:defRPr sz="700"/>
            </a:lvl8pPr>
            <a:lvl9pPr marL="0" indent="0">
              <a:defRPr sz="700"/>
            </a:lvl9pPr>
          </a:lstStyle>
          <a:p>
            <a:endParaRPr lang="en-US"/>
          </a:p>
        </p:txBody>
      </p:sp>
      <p:sp>
        <p:nvSpPr>
          <p:cNvPr id="16" name="Slide Number Placeholder 4"/>
          <p:cNvSpPr>
            <a:spLocks noGrp="1"/>
          </p:cNvSpPr>
          <p:nvPr>
            <p:ph type="sldNum" sz="quarter" idx="5"/>
          </p:nvPr>
        </p:nvSpPr>
        <p:spPr bwMode="gray">
          <a:xfrm>
            <a:off x="198745" y="9866632"/>
            <a:ext cx="215299" cy="189183"/>
          </a:xfrm>
          <a:prstGeom prst="rect">
            <a:avLst/>
          </a:prstGeom>
        </p:spPr>
        <p:txBody>
          <a:bodyPr vert="horz" lIns="0" tIns="0" rIns="0" bIns="0" rtlCol="0" anchor="b"/>
          <a:lstStyle>
            <a:lvl1pPr algn="r">
              <a:defRPr sz="700"/>
            </a:lvl1pPr>
            <a:lvl2pPr marL="0" indent="0">
              <a:defRPr sz="700"/>
            </a:lvl2pPr>
            <a:lvl3pPr marL="0" indent="0">
              <a:defRPr sz="700"/>
            </a:lvl3pPr>
            <a:lvl4pPr marL="0" indent="0">
              <a:defRPr sz="700"/>
            </a:lvl4pPr>
            <a:lvl5pPr marL="0" indent="0">
              <a:defRPr sz="700"/>
            </a:lvl5pPr>
            <a:lvl6pPr marL="0" indent="0">
              <a:defRPr sz="700"/>
            </a:lvl6pPr>
            <a:lvl7pPr marL="0" indent="0">
              <a:defRPr sz="700"/>
            </a:lvl7pPr>
            <a:lvl8pPr marL="0" indent="0">
              <a:defRPr sz="700"/>
            </a:lvl8pPr>
            <a:lvl9pPr marL="0" indent="0">
              <a:defRPr sz="700"/>
            </a:lvl9pPr>
          </a:lstStyle>
          <a:p>
            <a:fld id="{32F3CE37-8989-471A-BC57-D3CAAD03839D}" type="slidenum">
              <a:rPr lang="en-US" smtClean="0"/>
              <a:pPr/>
              <a:t>‹N°›</a:t>
            </a:fld>
            <a:endParaRPr lang="en-US"/>
          </a:p>
        </p:txBody>
      </p:sp>
      <p:pic>
        <p:nvPicPr>
          <p:cNvPr id="20" name="Picture 2" descr="\\nas-mainz\Projekte_vertraulich\Bayer\17-0612_Fischer_CI-Redesign\vom Kunden\Bayer_Cross_2017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6490937" y="210087"/>
            <a:ext cx="412122" cy="419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774928"/>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1800"/>
      </a:spcBef>
      <a:defRPr sz="1200" kern="1200">
        <a:solidFill>
          <a:schemeClr val="tx1"/>
        </a:solidFill>
        <a:latin typeface="+mn-lt"/>
        <a:ea typeface="+mn-ea"/>
        <a:cs typeface="+mn-cs"/>
      </a:defRPr>
    </a:lvl1pPr>
    <a:lvl2pPr marL="144000" indent="-144000" algn="l" defTabSz="914400" rtl="0" eaLnBrk="1" latinLnBrk="0" hangingPunct="1">
      <a:spcBef>
        <a:spcPts val="300"/>
      </a:spcBef>
      <a:buFontTx/>
      <a:buBlip>
        <a:blip r:embed="rId3"/>
      </a:buBlip>
      <a:defRPr sz="1200" kern="1200">
        <a:solidFill>
          <a:schemeClr val="tx1"/>
        </a:solidFill>
        <a:latin typeface="+mn-lt"/>
        <a:ea typeface="+mn-ea"/>
        <a:cs typeface="+mn-cs"/>
      </a:defRPr>
    </a:lvl2pPr>
    <a:lvl3pPr marL="288000" indent="-144000" algn="l" defTabSz="914400" rtl="0" eaLnBrk="1" latinLnBrk="0" hangingPunct="1">
      <a:spcBef>
        <a:spcPts val="300"/>
      </a:spcBef>
      <a:buFontTx/>
      <a:buBlip>
        <a:blip r:embed="rId4"/>
      </a:buBlip>
      <a:defRPr sz="1200" kern="1200">
        <a:solidFill>
          <a:schemeClr val="tx1"/>
        </a:solidFill>
        <a:latin typeface="+mn-lt"/>
        <a:ea typeface="+mn-ea"/>
        <a:cs typeface="+mn-cs"/>
      </a:defRPr>
    </a:lvl3pPr>
    <a:lvl4pPr marL="432000" indent="-144000" algn="l" defTabSz="914400" rtl="0" eaLnBrk="1" latinLnBrk="0" hangingPunct="1">
      <a:spcBef>
        <a:spcPts val="300"/>
      </a:spcBef>
      <a:buFontTx/>
      <a:buBlip>
        <a:blip r:embed="rId5"/>
      </a:buBlip>
      <a:defRPr sz="1200" kern="1200">
        <a:solidFill>
          <a:schemeClr val="tx1"/>
        </a:solidFill>
        <a:latin typeface="+mn-lt"/>
        <a:ea typeface="+mn-ea"/>
        <a:cs typeface="+mn-cs"/>
      </a:defRPr>
    </a:lvl4pPr>
    <a:lvl5pPr marL="576000" indent="-144000" algn="l" defTabSz="914400" rtl="0" eaLnBrk="1" latinLnBrk="0" hangingPunct="1">
      <a:spcBef>
        <a:spcPts val="300"/>
      </a:spcBef>
      <a:buFontTx/>
      <a:buBlip>
        <a:blip r:embed="rId6"/>
      </a:buBlip>
      <a:defRPr sz="1200" kern="1200">
        <a:solidFill>
          <a:schemeClr val="tx1"/>
        </a:solidFill>
        <a:latin typeface="+mn-lt"/>
        <a:ea typeface="+mn-ea"/>
        <a:cs typeface="+mn-cs"/>
      </a:defRPr>
    </a:lvl5pPr>
    <a:lvl6pPr marL="576000" indent="-144000" algn="l" defTabSz="914400" rtl="0" eaLnBrk="1" latinLnBrk="0" hangingPunct="1">
      <a:spcBef>
        <a:spcPts val="300"/>
      </a:spcBef>
      <a:buFontTx/>
      <a:buBlip>
        <a:blip r:embed="rId6"/>
      </a:buBlip>
      <a:defRPr sz="1200" kern="1200">
        <a:solidFill>
          <a:schemeClr val="tx1"/>
        </a:solidFill>
        <a:latin typeface="+mn-lt"/>
        <a:ea typeface="+mn-ea"/>
        <a:cs typeface="+mn-cs"/>
      </a:defRPr>
    </a:lvl6pPr>
    <a:lvl7pPr marL="576000" indent="-144000" algn="l" defTabSz="914400" rtl="0" eaLnBrk="1" latinLnBrk="0" hangingPunct="1">
      <a:spcBef>
        <a:spcPts val="300"/>
      </a:spcBef>
      <a:buFontTx/>
      <a:buBlip>
        <a:blip r:embed="rId6"/>
      </a:buBlip>
      <a:defRPr sz="1200" kern="1200">
        <a:solidFill>
          <a:schemeClr val="tx1"/>
        </a:solidFill>
        <a:latin typeface="+mn-lt"/>
        <a:ea typeface="+mn-ea"/>
        <a:cs typeface="+mn-cs"/>
      </a:defRPr>
    </a:lvl7pPr>
    <a:lvl8pPr marL="576000" indent="-144000" algn="l" defTabSz="914400" rtl="0" eaLnBrk="1" latinLnBrk="0" hangingPunct="1">
      <a:spcBef>
        <a:spcPts val="300"/>
      </a:spcBef>
      <a:buFontTx/>
      <a:buBlip>
        <a:blip r:embed="rId6"/>
      </a:buBlip>
      <a:defRPr sz="1200" kern="1200">
        <a:solidFill>
          <a:schemeClr val="tx1"/>
        </a:solidFill>
        <a:latin typeface="+mn-lt"/>
        <a:ea typeface="+mn-ea"/>
        <a:cs typeface="+mn-cs"/>
      </a:defRPr>
    </a:lvl8pPr>
    <a:lvl9pPr marL="576000" indent="-144000" algn="l" defTabSz="914400" rtl="0" eaLnBrk="1" latinLnBrk="0" hangingPunct="1">
      <a:spcBef>
        <a:spcPts val="300"/>
      </a:spcBef>
      <a:buFontTx/>
      <a:buBlip>
        <a:blip r:embed="rId6"/>
      </a:buBlip>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58B5BC-D6DE-4825-BA23-D6F0AFCFC4A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9460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BD2C90-BBA0-46EC-8B01-B5FB30F66FDA}" type="slidenum">
              <a:rPr kumimoji="0" lang="en-US" sz="700" b="0" i="0" u="none" strike="noStrike" kern="1200" cap="none" spc="0" normalizeH="0" baseline="0" noProof="0" smtClean="0">
                <a:ln>
                  <a:noFill/>
                </a:ln>
                <a:solidFill>
                  <a:srgbClr val="000000"/>
                </a:solidFill>
                <a:effectLst/>
                <a:uLnTx/>
                <a:uFillTx/>
                <a:latin typeface="Arial"/>
                <a:cs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700" b="0" i="0" u="none" strike="noStrike" kern="1200" cap="none" spc="0" normalizeH="0" baseline="0" noProof="0" dirty="0">
              <a:ln>
                <a:noFill/>
              </a:ln>
              <a:solidFill>
                <a:srgbClr val="000000"/>
              </a:solidFill>
              <a:effectLst/>
              <a:uLnTx/>
              <a:uFillTx/>
              <a:latin typeface="Arial"/>
              <a:cs typeface="Arial"/>
            </a:endParaRPr>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1911485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BD2C90-BBA0-46EC-8B01-B5FB30F66FDA}" type="slidenum">
              <a:rPr kumimoji="0" lang="en-US" sz="700" b="0" i="0" u="none" strike="noStrike" kern="1200" cap="none" spc="0" normalizeH="0" baseline="0" noProof="0" smtClean="0">
                <a:ln>
                  <a:noFill/>
                </a:ln>
                <a:solidFill>
                  <a:srgbClr val="000000"/>
                </a:solidFill>
                <a:effectLst/>
                <a:uLnTx/>
                <a:uFillTx/>
                <a:latin typeface="Arial"/>
                <a:cs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700" b="0" i="0" u="none" strike="noStrike" kern="1200" cap="none" spc="0" normalizeH="0" baseline="0" noProof="0" dirty="0">
              <a:ln>
                <a:noFill/>
              </a:ln>
              <a:solidFill>
                <a:srgbClr val="000000"/>
              </a:solidFill>
              <a:effectLst/>
              <a:uLnTx/>
              <a:uFillTx/>
              <a:latin typeface="Arial"/>
              <a:cs typeface="Arial"/>
            </a:endParaRPr>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3199910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BD2C90-BBA0-46EC-8B01-B5FB30F66FDA}" type="slidenum">
              <a:rPr kumimoji="0" lang="en-US" sz="700" b="0" i="0" u="none" strike="noStrike" kern="1200" cap="none" spc="0" normalizeH="0" baseline="0" noProof="0" smtClean="0">
                <a:ln>
                  <a:noFill/>
                </a:ln>
                <a:solidFill>
                  <a:srgbClr val="000000"/>
                </a:solidFill>
                <a:effectLst/>
                <a:uLnTx/>
                <a:uFillTx/>
                <a:latin typeface="Arial"/>
                <a:cs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700" b="0" i="0" u="none" strike="noStrike" kern="1200" cap="none" spc="0" normalizeH="0" baseline="0" noProof="0" dirty="0">
              <a:ln>
                <a:noFill/>
              </a:ln>
              <a:solidFill>
                <a:srgbClr val="000000"/>
              </a:solidFill>
              <a:effectLst/>
              <a:uLnTx/>
              <a:uFillTx/>
              <a:latin typeface="Arial"/>
              <a:cs typeface="Arial"/>
            </a:endParaRPr>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2500354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wmf"/><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wmf"/><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10384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bwMode="black">
          <a:xfrm>
            <a:off x="709365" y="1732422"/>
            <a:ext cx="3620553"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de-DE"/>
              <a:t>Formatvorlage des Untertitelmasters durch Klicken bearbeiten</a:t>
            </a:r>
            <a:endParaRPr lang="en-US"/>
          </a:p>
        </p:txBody>
      </p:sp>
      <p:sp>
        <p:nvSpPr>
          <p:cNvPr id="4" name="Date Placeholder 3"/>
          <p:cNvSpPr>
            <a:spLocks noGrp="1"/>
          </p:cNvSpPr>
          <p:nvPr>
            <p:ph type="dt" sz="half" idx="10"/>
          </p:nvPr>
        </p:nvSpPr>
        <p:spPr bwMode="gray"/>
        <p:txBody>
          <a:bodyPr/>
          <a:lstStyle/>
          <a:p>
            <a:endParaRPr lang="en-US"/>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fr-FR"/>
              <a:t>Réduction de dose injectée en neuroimagerie</a:t>
            </a:r>
            <a:endParaRPr lang="en-US"/>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‹N°›</a:t>
            </a:fld>
            <a:endParaRPr lang="en-US"/>
          </a:p>
        </p:txBody>
      </p:sp>
      <p:sp>
        <p:nvSpPr>
          <p:cNvPr id="2" name="Title 1"/>
          <p:cNvSpPr>
            <a:spLocks noGrp="1"/>
          </p:cNvSpPr>
          <p:nvPr>
            <p:ph type="ctrTitle"/>
          </p:nvPr>
        </p:nvSpPr>
        <p:spPr bwMode="black">
          <a:xfrm>
            <a:off x="709561" y="2424948"/>
            <a:ext cx="3620357" cy="1440000"/>
          </a:xfrm>
        </p:spPr>
        <p:txBody>
          <a:bodyPr anchor="t"/>
          <a:lstStyle>
            <a:lvl1pPr>
              <a:defRPr sz="3200" i="1">
                <a:solidFill>
                  <a:schemeClr val="accent4"/>
                </a:solidFill>
              </a:defRPr>
            </a:lvl1pPr>
          </a:lstStyle>
          <a:p>
            <a:r>
              <a:rPr lang="de-DE"/>
              <a:t>Titelmasterformat durch Klicken bearbeiten</a:t>
            </a:r>
            <a:endParaRPr lang="en-US"/>
          </a:p>
        </p:txBody>
      </p:sp>
      <p:sp>
        <p:nvSpPr>
          <p:cNvPr id="21" name="Text Placeholder 20"/>
          <p:cNvSpPr>
            <a:spLocks noGrp="1"/>
          </p:cNvSpPr>
          <p:nvPr>
            <p:ph type="body" sz="quarter" idx="13"/>
          </p:nvPr>
        </p:nvSpPr>
        <p:spPr bwMode="black">
          <a:xfrm>
            <a:off x="1414399" y="4262151"/>
            <a:ext cx="2915519"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4" name="Picture Placeholder 12"/>
          <p:cNvSpPr>
            <a:spLocks noGrp="1"/>
          </p:cNvSpPr>
          <p:nvPr>
            <p:ph type="pic" sz="quarter" idx="14"/>
          </p:nvPr>
        </p:nvSpPr>
        <p:spPr bwMode="gray">
          <a:xfrm>
            <a:off x="4077842" y="0"/>
            <a:ext cx="8114953" cy="6858000"/>
          </a:xfrm>
          <a:custGeom>
            <a:avLst/>
            <a:gdLst>
              <a:gd name="connsiteX0" fmla="*/ 1341581 w 8112573"/>
              <a:gd name="connsiteY0" fmla="*/ 0 h 6858000"/>
              <a:gd name="connsiteX1" fmla="*/ 8112573 w 8112573"/>
              <a:gd name="connsiteY1" fmla="*/ 0 h 6858000"/>
              <a:gd name="connsiteX2" fmla="*/ 8112573 w 8112573"/>
              <a:gd name="connsiteY2" fmla="*/ 6858000 h 6858000"/>
              <a:gd name="connsiteX3" fmla="*/ 8112572 w 8112573"/>
              <a:gd name="connsiteY3" fmla="*/ 6858000 h 6858000"/>
              <a:gd name="connsiteX4" fmla="*/ 8112572 w 8112573"/>
              <a:gd name="connsiteY4" fmla="*/ 5739354 h 6858000"/>
              <a:gd name="connsiteX5" fmla="*/ 3275459 w 8112573"/>
              <a:gd name="connsiteY5" fmla="*/ 6858000 h 6858000"/>
              <a:gd name="connsiteX6" fmla="*/ 0 w 8112573"/>
              <a:gd name="connsiteY6" fmla="*/ 6858000 h 6858000"/>
              <a:gd name="connsiteX0" fmla="*/ 1341581 w 8112573"/>
              <a:gd name="connsiteY0" fmla="*/ 0 h 6858000"/>
              <a:gd name="connsiteX1" fmla="*/ 8112573 w 8112573"/>
              <a:gd name="connsiteY1" fmla="*/ 0 h 6858000"/>
              <a:gd name="connsiteX2" fmla="*/ 8112573 w 8112573"/>
              <a:gd name="connsiteY2" fmla="*/ 6858000 h 6858000"/>
              <a:gd name="connsiteX3" fmla="*/ 8112572 w 8112573"/>
              <a:gd name="connsiteY3" fmla="*/ 5739354 h 6858000"/>
              <a:gd name="connsiteX4" fmla="*/ 3275459 w 8112573"/>
              <a:gd name="connsiteY4" fmla="*/ 6858000 h 6858000"/>
              <a:gd name="connsiteX5" fmla="*/ 0 w 8112573"/>
              <a:gd name="connsiteY5" fmla="*/ 6858000 h 6858000"/>
              <a:gd name="connsiteX6" fmla="*/ 1341581 w 8112573"/>
              <a:gd name="connsiteY6" fmla="*/ 0 h 6858000"/>
              <a:gd name="connsiteX0" fmla="*/ 1341581 w 8112573"/>
              <a:gd name="connsiteY0" fmla="*/ 0 h 6858000"/>
              <a:gd name="connsiteX1" fmla="*/ 8112573 w 8112573"/>
              <a:gd name="connsiteY1" fmla="*/ 0 h 6858000"/>
              <a:gd name="connsiteX2" fmla="*/ 8112572 w 8112573"/>
              <a:gd name="connsiteY2" fmla="*/ 5739354 h 6858000"/>
              <a:gd name="connsiteX3" fmla="*/ 3275459 w 8112573"/>
              <a:gd name="connsiteY3" fmla="*/ 6858000 h 6858000"/>
              <a:gd name="connsiteX4" fmla="*/ 0 w 8112573"/>
              <a:gd name="connsiteY4" fmla="*/ 6858000 h 6858000"/>
              <a:gd name="connsiteX5" fmla="*/ 1341581 w 8112573"/>
              <a:gd name="connsiteY5" fmla="*/ 0 h 6858000"/>
              <a:gd name="connsiteX0" fmla="*/ 1341581 w 8114953"/>
              <a:gd name="connsiteY0" fmla="*/ 0 h 6858000"/>
              <a:gd name="connsiteX1" fmla="*/ 8112573 w 8114953"/>
              <a:gd name="connsiteY1" fmla="*/ 0 h 6858000"/>
              <a:gd name="connsiteX2" fmla="*/ 8114953 w 8114953"/>
              <a:gd name="connsiteY2" fmla="*/ 6003673 h 6858000"/>
              <a:gd name="connsiteX3" fmla="*/ 3275459 w 8114953"/>
              <a:gd name="connsiteY3" fmla="*/ 6858000 h 6858000"/>
              <a:gd name="connsiteX4" fmla="*/ 0 w 8114953"/>
              <a:gd name="connsiteY4" fmla="*/ 6858000 h 6858000"/>
              <a:gd name="connsiteX5" fmla="*/ 1341581 w 811495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4953" h="6858000">
                <a:moveTo>
                  <a:pt x="1341581" y="0"/>
                </a:moveTo>
                <a:lnTo>
                  <a:pt x="8112573" y="0"/>
                </a:lnTo>
                <a:cubicBezTo>
                  <a:pt x="8112573" y="1913118"/>
                  <a:pt x="8114953" y="4090555"/>
                  <a:pt x="8114953" y="6003673"/>
                </a:cubicBezTo>
                <a:lnTo>
                  <a:pt x="3275459" y="6858000"/>
                </a:lnTo>
                <a:lnTo>
                  <a:pt x="0" y="6858000"/>
                </a:lnTo>
                <a:lnTo>
                  <a:pt x="1341581" y="0"/>
                </a:lnTo>
                <a:close/>
              </a:path>
            </a:pathLst>
          </a:custGeom>
        </p:spPr>
        <p:txBody>
          <a:bodyPr wrap="square" tIns="540000" anchor="ctr">
            <a:noAutofit/>
          </a:bodyPr>
          <a:lstStyle>
            <a:lvl1pPr algn="ctr">
              <a:defRPr/>
            </a:lvl1pPr>
          </a:lstStyle>
          <a:p>
            <a:r>
              <a:rPr lang="de-DE"/>
              <a:t>Bild durch Klicken auf Symbol hinzufügen</a:t>
            </a:r>
          </a:p>
        </p:txBody>
      </p:sp>
      <p:pic>
        <p:nvPicPr>
          <p:cNvPr id="16" name="Picture 2" descr="\\nas-mainz\Projekte_vertraulich\Bayer\17-0612_Fischer_CI-Redesign\vom Kunden\Bayer_Cross_2017_REV-White_on-Screen_RGB_170630.wm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black">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076378"/>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2)">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2" y="1138299"/>
            <a:ext cx="10797782"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Formatvorlage des Untertitelmasters durch Klicken bearbeiten</a:t>
            </a:r>
            <a:endParaRPr lang="en-US"/>
          </a:p>
        </p:txBody>
      </p:sp>
      <p:sp>
        <p:nvSpPr>
          <p:cNvPr id="2" name="Title 1"/>
          <p:cNvSpPr>
            <a:spLocks noGrp="1"/>
          </p:cNvSpPr>
          <p:nvPr>
            <p:ph type="title"/>
          </p:nvPr>
        </p:nvSpPr>
        <p:spPr bwMode="gray"/>
        <p:txBody>
          <a:bodyPr/>
          <a:lstStyle/>
          <a:p>
            <a:r>
              <a:rPr lang="de-DE"/>
              <a:t>Titelmasterformat durch Klicken bearbeiten</a:t>
            </a:r>
            <a:endParaRPr lang="en-US"/>
          </a:p>
        </p:txBody>
      </p:sp>
      <p:sp>
        <p:nvSpPr>
          <p:cNvPr id="4" name="Date Placeholder 3"/>
          <p:cNvSpPr>
            <a:spLocks noGrp="1"/>
          </p:cNvSpPr>
          <p:nvPr>
            <p:ph type="dt" sz="half" idx="10"/>
          </p:nvPr>
        </p:nvSpPr>
        <p:spPr bwMode="gray"/>
        <p:txBody>
          <a:bodyPr/>
          <a:lstStyle/>
          <a:p>
            <a:endParaRPr lang="en-US"/>
          </a:p>
        </p:txBody>
      </p:sp>
      <p:sp>
        <p:nvSpPr>
          <p:cNvPr id="5" name="Footer Placeholder 4"/>
          <p:cNvSpPr>
            <a:spLocks noGrp="1"/>
          </p:cNvSpPr>
          <p:nvPr>
            <p:ph type="ftr" sz="quarter" idx="11"/>
          </p:nvPr>
        </p:nvSpPr>
        <p:spPr bwMode="gray"/>
        <p:txBody>
          <a:bodyPr/>
          <a:lstStyle/>
          <a:p>
            <a:r>
              <a:rPr lang="fr-FR"/>
              <a:t>Réduction de dose injectée en neuroimagerie</a:t>
            </a:r>
            <a:endParaRPr lang="en-US"/>
          </a:p>
        </p:txBody>
      </p:sp>
      <p:sp>
        <p:nvSpPr>
          <p:cNvPr id="6" name="Slide Number Placeholder 5"/>
          <p:cNvSpPr>
            <a:spLocks noGrp="1"/>
          </p:cNvSpPr>
          <p:nvPr>
            <p:ph type="sldNum" sz="quarter" idx="12"/>
          </p:nvPr>
        </p:nvSpPr>
        <p:spPr bwMode="gray"/>
        <p:txBody>
          <a:bodyPr/>
          <a:lstStyle/>
          <a:p>
            <a:fld id="{EEAD9179-7A6B-4268-BEB2-F3B8EB06115B}" type="slidenum">
              <a:rPr lang="en-US" smtClean="0"/>
              <a:t>‹N°›</a:t>
            </a:fld>
            <a:endParaRPr lang="en-US"/>
          </a:p>
        </p:txBody>
      </p:sp>
      <p:sp>
        <p:nvSpPr>
          <p:cNvPr id="11" name="Text Placeholder 10 (left)"/>
          <p:cNvSpPr>
            <a:spLocks noGrp="1"/>
          </p:cNvSpPr>
          <p:nvPr>
            <p:ph type="body" sz="quarter" idx="14"/>
          </p:nvPr>
        </p:nvSpPr>
        <p:spPr bwMode="gray">
          <a:xfrm>
            <a:off x="980283" y="1732750"/>
            <a:ext cx="5220000" cy="4752001"/>
          </a:xfrm>
        </p:spPr>
        <p:txBody>
          <a:bodyPr/>
          <a:lstStyle>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2" name="Text Placeholder 10 (right)"/>
          <p:cNvSpPr>
            <a:spLocks noGrp="1"/>
          </p:cNvSpPr>
          <p:nvPr>
            <p:ph type="body" sz="quarter" idx="15"/>
          </p:nvPr>
        </p:nvSpPr>
        <p:spPr bwMode="gray">
          <a:xfrm>
            <a:off x="6559604" y="1732750"/>
            <a:ext cx="5220000" cy="4752001"/>
          </a:xfrm>
        </p:spPr>
        <p:txBody>
          <a:bodyPr/>
          <a:lstStyle>
            <a:lvl1pPr>
              <a:defRPr/>
            </a:lvl1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pic>
        <p:nvPicPr>
          <p:cNvPr id="9" name="Picture 2" descr="\\nas-mainz\Projekte_vertraulich\Bayer\17-0612_Fischer_CI-Redesign\vom Kunden\Bayer_Cross_2017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196019" y="617155"/>
            <a:ext cx="399773" cy="39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464061"/>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2) &amp; Images (2)">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0283" y="1138299"/>
            <a:ext cx="10799437"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Formatvorlage des Untertitelmasters durch Klicken bearbeiten</a:t>
            </a:r>
            <a:endParaRPr lang="en-US"/>
          </a:p>
        </p:txBody>
      </p:sp>
      <p:sp>
        <p:nvSpPr>
          <p:cNvPr id="2" name="Title 1"/>
          <p:cNvSpPr>
            <a:spLocks noGrp="1"/>
          </p:cNvSpPr>
          <p:nvPr>
            <p:ph type="title"/>
          </p:nvPr>
        </p:nvSpPr>
        <p:spPr bwMode="gray"/>
        <p:txBody>
          <a:bodyPr/>
          <a:lstStyle/>
          <a:p>
            <a:r>
              <a:rPr lang="de-DE"/>
              <a:t>Titelmasterformat durch Klicken bearbeiten</a:t>
            </a:r>
            <a:endParaRPr lang="en-US"/>
          </a:p>
        </p:txBody>
      </p:sp>
      <p:sp>
        <p:nvSpPr>
          <p:cNvPr id="4" name="Date Placeholder 3"/>
          <p:cNvSpPr>
            <a:spLocks noGrp="1"/>
          </p:cNvSpPr>
          <p:nvPr>
            <p:ph type="dt" sz="half" idx="10"/>
          </p:nvPr>
        </p:nvSpPr>
        <p:spPr bwMode="gray"/>
        <p:txBody>
          <a:bodyPr/>
          <a:lstStyle/>
          <a:p>
            <a:endParaRPr lang="en-US"/>
          </a:p>
        </p:txBody>
      </p:sp>
      <p:sp>
        <p:nvSpPr>
          <p:cNvPr id="5" name="Footer Placeholder 4"/>
          <p:cNvSpPr>
            <a:spLocks noGrp="1"/>
          </p:cNvSpPr>
          <p:nvPr>
            <p:ph type="ftr" sz="quarter" idx="11"/>
          </p:nvPr>
        </p:nvSpPr>
        <p:spPr bwMode="gray"/>
        <p:txBody>
          <a:bodyPr/>
          <a:lstStyle/>
          <a:p>
            <a:r>
              <a:rPr lang="fr-FR"/>
              <a:t>Réduction de dose injectée en neuroimagerie</a:t>
            </a:r>
            <a:endParaRPr lang="en-US"/>
          </a:p>
        </p:txBody>
      </p:sp>
      <p:sp>
        <p:nvSpPr>
          <p:cNvPr id="6" name="Slide Number Placeholder 5"/>
          <p:cNvSpPr>
            <a:spLocks noGrp="1"/>
          </p:cNvSpPr>
          <p:nvPr>
            <p:ph type="sldNum" sz="quarter" idx="12"/>
          </p:nvPr>
        </p:nvSpPr>
        <p:spPr bwMode="gray"/>
        <p:txBody>
          <a:bodyPr/>
          <a:lstStyle/>
          <a:p>
            <a:fld id="{EEAD9179-7A6B-4268-BEB2-F3B8EB06115B}" type="slidenum">
              <a:rPr lang="en-US" smtClean="0"/>
              <a:t>‹N°›</a:t>
            </a:fld>
            <a:endParaRPr lang="en-US"/>
          </a:p>
        </p:txBody>
      </p:sp>
      <p:sp>
        <p:nvSpPr>
          <p:cNvPr id="11" name="Text Placeholder 10 (left)"/>
          <p:cNvSpPr>
            <a:spLocks noGrp="1"/>
          </p:cNvSpPr>
          <p:nvPr>
            <p:ph type="body" sz="quarter" idx="14"/>
          </p:nvPr>
        </p:nvSpPr>
        <p:spPr bwMode="gray">
          <a:xfrm>
            <a:off x="980282" y="3892751"/>
            <a:ext cx="5220000" cy="2592001"/>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2" name="Text Placeholder 10 (right)"/>
          <p:cNvSpPr>
            <a:spLocks noGrp="1"/>
          </p:cNvSpPr>
          <p:nvPr>
            <p:ph type="body" sz="quarter" idx="15"/>
          </p:nvPr>
        </p:nvSpPr>
        <p:spPr bwMode="gray">
          <a:xfrm>
            <a:off x="6559720" y="3892751"/>
            <a:ext cx="5220000" cy="2592001"/>
          </a:xfrm>
        </p:spPr>
        <p:txBody>
          <a:bodyPr/>
          <a:lstStyle>
            <a:lvl1pPr>
              <a:defRPr/>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5" name="Picture Placeholder 14 (left)"/>
          <p:cNvSpPr>
            <a:spLocks noGrp="1"/>
          </p:cNvSpPr>
          <p:nvPr>
            <p:ph type="pic" sz="quarter" idx="16"/>
          </p:nvPr>
        </p:nvSpPr>
        <p:spPr bwMode="gray">
          <a:xfrm>
            <a:off x="980282" y="1732750"/>
            <a:ext cx="5220000" cy="1800000"/>
          </a:xfrm>
        </p:spPr>
        <p:txBody>
          <a:bodyPr tIns="540000" anchor="ctr"/>
          <a:lstStyle>
            <a:lvl1pPr algn="ctr">
              <a:defRPr/>
            </a:lvl1pPr>
          </a:lstStyle>
          <a:p>
            <a:r>
              <a:rPr lang="de-DE"/>
              <a:t>Bild durch Klicken auf Symbol hinzufügen</a:t>
            </a:r>
            <a:endParaRPr lang="en-US"/>
          </a:p>
        </p:txBody>
      </p:sp>
      <p:sp>
        <p:nvSpPr>
          <p:cNvPr id="16" name="Picture Placeholder 14 (right)"/>
          <p:cNvSpPr>
            <a:spLocks noGrp="1"/>
          </p:cNvSpPr>
          <p:nvPr>
            <p:ph type="pic" sz="quarter" idx="17"/>
          </p:nvPr>
        </p:nvSpPr>
        <p:spPr bwMode="gray">
          <a:xfrm>
            <a:off x="6559720" y="1732750"/>
            <a:ext cx="5220000" cy="1800000"/>
          </a:xfrm>
        </p:spPr>
        <p:txBody>
          <a:bodyPr tIns="540000" anchor="ctr"/>
          <a:lstStyle>
            <a:lvl1pPr algn="ctr">
              <a:defRPr/>
            </a:lvl1pPr>
          </a:lstStyle>
          <a:p>
            <a:r>
              <a:rPr lang="de-DE"/>
              <a:t>Bild durch Klicken auf Symbol hinzufügen</a:t>
            </a:r>
            <a:endParaRPr lang="en-US"/>
          </a:p>
        </p:txBody>
      </p:sp>
      <p:pic>
        <p:nvPicPr>
          <p:cNvPr id="13" name="Picture 2" descr="\\nas-mainz\Projekte_vertraulich\Bayer\17-0612_Fischer_CI-Redesign\vom Kunden\Bayer_Cross_2017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196019" y="617155"/>
            <a:ext cx="399773" cy="39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239014"/>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color)">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2" y="1138299"/>
            <a:ext cx="10798460"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Formatvorlage des Untertitelmasters durch Klicken bearbeiten</a:t>
            </a:r>
            <a:endParaRPr lang="en-US"/>
          </a:p>
        </p:txBody>
      </p:sp>
      <p:sp>
        <p:nvSpPr>
          <p:cNvPr id="2" name="Title 1"/>
          <p:cNvSpPr>
            <a:spLocks noGrp="1"/>
          </p:cNvSpPr>
          <p:nvPr>
            <p:ph type="title"/>
          </p:nvPr>
        </p:nvSpPr>
        <p:spPr bwMode="gray">
          <a:xfrm>
            <a:off x="981822" y="181938"/>
            <a:ext cx="10798460" cy="864000"/>
          </a:xfrm>
        </p:spPr>
        <p:txBody>
          <a:bodyPr/>
          <a:lstStyle/>
          <a:p>
            <a:r>
              <a:rPr lang="de-DE"/>
              <a:t>Titelmasterformat durch Klicken bearbeiten</a:t>
            </a:r>
            <a:endParaRPr lang="en-US"/>
          </a:p>
        </p:txBody>
      </p:sp>
      <p:sp>
        <p:nvSpPr>
          <p:cNvPr id="4" name="Date Placeholder 3"/>
          <p:cNvSpPr>
            <a:spLocks noGrp="1"/>
          </p:cNvSpPr>
          <p:nvPr>
            <p:ph type="dt" sz="half" idx="10"/>
          </p:nvPr>
        </p:nvSpPr>
        <p:spPr bwMode="gray"/>
        <p:txBody>
          <a:bodyPr/>
          <a:lstStyle/>
          <a:p>
            <a:endParaRPr lang="en-US"/>
          </a:p>
        </p:txBody>
      </p:sp>
      <p:sp>
        <p:nvSpPr>
          <p:cNvPr id="5" name="Footer Placeholder 4"/>
          <p:cNvSpPr>
            <a:spLocks noGrp="1"/>
          </p:cNvSpPr>
          <p:nvPr>
            <p:ph type="ftr" sz="quarter" idx="11"/>
          </p:nvPr>
        </p:nvSpPr>
        <p:spPr bwMode="gray"/>
        <p:txBody>
          <a:bodyPr/>
          <a:lstStyle/>
          <a:p>
            <a:r>
              <a:rPr lang="fr-FR"/>
              <a:t>Réduction de dose injectée en neuroimagerie</a:t>
            </a:r>
            <a:endParaRPr lang="en-US"/>
          </a:p>
        </p:txBody>
      </p:sp>
      <p:sp>
        <p:nvSpPr>
          <p:cNvPr id="6" name="Slide Number Placeholder 5"/>
          <p:cNvSpPr>
            <a:spLocks noGrp="1"/>
          </p:cNvSpPr>
          <p:nvPr>
            <p:ph type="sldNum" sz="quarter" idx="12"/>
          </p:nvPr>
        </p:nvSpPr>
        <p:spPr bwMode="gray"/>
        <p:txBody>
          <a:bodyPr/>
          <a:lstStyle/>
          <a:p>
            <a:fld id="{EEAD9179-7A6B-4268-BEB2-F3B8EB06115B}" type="slidenum">
              <a:rPr lang="en-US" smtClean="0"/>
              <a:t>‹N°›</a:t>
            </a:fld>
            <a:endParaRPr lang="en-US"/>
          </a:p>
        </p:txBody>
      </p:sp>
      <p:pic>
        <p:nvPicPr>
          <p:cNvPr id="7" name="Picture 2" descr="\\nas-mainz\Projekte_vertraulich\Bayer\17-0612_Fischer_CI-Redesign\vom Kunden\Bayer_Cross_2017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196019" y="617155"/>
            <a:ext cx="399773" cy="39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933932"/>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color/white)">
    <p:spTree>
      <p:nvGrpSpPr>
        <p:cNvPr id="1" name=""/>
        <p:cNvGrpSpPr/>
        <p:nvPr/>
      </p:nvGrpSpPr>
      <p:grpSpPr>
        <a:xfrm>
          <a:off x="0" y="0"/>
          <a:ext cx="0" cy="0"/>
          <a:chOff x="0" y="0"/>
          <a:chExt cx="0" cy="0"/>
        </a:xfrm>
      </p:grpSpPr>
      <p:sp>
        <p:nvSpPr>
          <p:cNvPr id="8" name="Subtitle 2"/>
          <p:cNvSpPr>
            <a:spLocks noGrp="1"/>
          </p:cNvSpPr>
          <p:nvPr>
            <p:ph type="subTitle" idx="13"/>
          </p:nvPr>
        </p:nvSpPr>
        <p:spPr bwMode="invGray">
          <a:xfrm>
            <a:off x="981822" y="1138299"/>
            <a:ext cx="10798460" cy="252000"/>
          </a:xfrm>
        </p:spPr>
        <p:txBody>
          <a:bodyPr anchor="t"/>
          <a:lstStyle>
            <a:lvl1pPr marL="0" indent="0" algn="l">
              <a:buNone/>
              <a:defRPr sz="1800">
                <a:solidFill>
                  <a:schemeClr val="bg1"/>
                </a:solidFill>
              </a:defRPr>
            </a:lvl1pPr>
            <a:lvl2pPr marL="0" indent="0" algn="l">
              <a:buNone/>
              <a:defRPr sz="1800">
                <a:solidFill>
                  <a:schemeClr val="bg1"/>
                </a:solidFill>
              </a:defRPr>
            </a:lvl2pPr>
            <a:lvl3pPr marL="0" indent="0" algn="l">
              <a:buNone/>
              <a:defRPr sz="1800">
                <a:solidFill>
                  <a:schemeClr val="bg1"/>
                </a:solidFill>
              </a:defRPr>
            </a:lvl3pPr>
            <a:lvl4pPr marL="0" indent="0" algn="l">
              <a:buNone/>
              <a:defRPr sz="1800">
                <a:solidFill>
                  <a:schemeClr val="bg1"/>
                </a:solidFill>
              </a:defRPr>
            </a:lvl4pPr>
            <a:lvl5pPr marL="0" indent="0" algn="l">
              <a:buNone/>
              <a:defRPr sz="1800">
                <a:solidFill>
                  <a:schemeClr val="bg1"/>
                </a:solidFill>
              </a:defRPr>
            </a:lvl5pPr>
            <a:lvl6pPr marL="0" indent="0" algn="l">
              <a:buNone/>
              <a:defRPr sz="1800">
                <a:solidFill>
                  <a:schemeClr val="bg1"/>
                </a:solidFill>
              </a:defRPr>
            </a:lvl6pPr>
            <a:lvl7pPr marL="0" indent="0" algn="l">
              <a:buNone/>
              <a:defRPr sz="1800">
                <a:solidFill>
                  <a:schemeClr val="bg1"/>
                </a:solidFill>
              </a:defRPr>
            </a:lvl7pPr>
            <a:lvl8pPr marL="0" indent="0" algn="l">
              <a:buNone/>
              <a:defRPr sz="1800">
                <a:solidFill>
                  <a:schemeClr val="bg1"/>
                </a:solidFill>
              </a:defRPr>
            </a:lvl8pPr>
            <a:lvl9pPr marL="0" indent="0" algn="l">
              <a:buNone/>
              <a:defRPr sz="1800">
                <a:solidFill>
                  <a:schemeClr val="bg1"/>
                </a:solidFill>
              </a:defRPr>
            </a:lvl9pPr>
          </a:lstStyle>
          <a:p>
            <a:pPr lvl="0"/>
            <a:r>
              <a:rPr lang="de-DE"/>
              <a:t>Formatvorlage des Untertitelmasters durch Klicken bearbeiten</a:t>
            </a:r>
            <a:endParaRPr lang="en-US"/>
          </a:p>
        </p:txBody>
      </p:sp>
      <p:sp>
        <p:nvSpPr>
          <p:cNvPr id="2" name="Title 1"/>
          <p:cNvSpPr>
            <a:spLocks noGrp="1"/>
          </p:cNvSpPr>
          <p:nvPr>
            <p:ph type="title"/>
          </p:nvPr>
        </p:nvSpPr>
        <p:spPr bwMode="invGray"/>
        <p:txBody>
          <a:bodyPr/>
          <a:lstStyle>
            <a:lvl1pPr>
              <a:defRPr>
                <a:solidFill>
                  <a:schemeClr val="bg1"/>
                </a:solidFill>
              </a:defRPr>
            </a:lvl1pPr>
          </a:lstStyle>
          <a:p>
            <a:r>
              <a:rPr lang="de-DE"/>
              <a:t>Titelmasterformat durch Klicken bearbeiten</a:t>
            </a:r>
            <a:endParaRPr lang="en-US"/>
          </a:p>
        </p:txBody>
      </p:sp>
      <p:sp>
        <p:nvSpPr>
          <p:cNvPr id="4" name="Date Placeholder 3"/>
          <p:cNvSpPr>
            <a:spLocks noGrp="1"/>
          </p:cNvSpPr>
          <p:nvPr>
            <p:ph type="dt" sz="half" idx="10"/>
          </p:nvPr>
        </p:nvSpPr>
        <p:spPr bwMode="gray"/>
        <p:txBody>
          <a:bodyPr/>
          <a:lstStyle/>
          <a:p>
            <a:endParaRPr lang="en-US"/>
          </a:p>
        </p:txBody>
      </p:sp>
      <p:sp>
        <p:nvSpPr>
          <p:cNvPr id="5" name="Footer Placeholder 4"/>
          <p:cNvSpPr>
            <a:spLocks noGrp="1"/>
          </p:cNvSpPr>
          <p:nvPr>
            <p:ph type="ftr" sz="quarter" idx="11"/>
          </p:nvPr>
        </p:nvSpPr>
        <p:spPr bwMode="inv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fr-FR"/>
              <a:t>Réduction de dose injectée en neuroimagerie</a:t>
            </a:r>
            <a:endParaRPr lang="en-US"/>
          </a:p>
        </p:txBody>
      </p:sp>
      <p:sp>
        <p:nvSpPr>
          <p:cNvPr id="6" name="Slide Number Placeholder 5"/>
          <p:cNvSpPr>
            <a:spLocks noGrp="1"/>
          </p:cNvSpPr>
          <p:nvPr>
            <p:ph type="sldNum" sz="quarter" idx="12"/>
          </p:nvPr>
        </p:nvSpPr>
        <p:spPr bwMode="inv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smtClean="0"/>
              <a:pPr/>
              <a:t>‹N°›</a:t>
            </a:fld>
            <a:endParaRPr lang="en-US"/>
          </a:p>
        </p:txBody>
      </p:sp>
      <p:pic>
        <p:nvPicPr>
          <p:cNvPr id="20" name="Picture 2" descr="\\nas-mainz\Projekte_vertraulich\Bayer\17-0612_Fischer_CI-Redesign\vom Kunden\Bayer_Cross_2017_REV-White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196019" y="617155"/>
            <a:ext cx="399600" cy="39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796322"/>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white)">
    <p:spTree>
      <p:nvGrpSpPr>
        <p:cNvPr id="1" name=""/>
        <p:cNvGrpSpPr/>
        <p:nvPr/>
      </p:nvGrpSpPr>
      <p:grpSpPr>
        <a:xfrm>
          <a:off x="0" y="0"/>
          <a:ext cx="0" cy="0"/>
          <a:chOff x="0" y="0"/>
          <a:chExt cx="0" cy="0"/>
        </a:xfrm>
      </p:grpSpPr>
      <p:sp>
        <p:nvSpPr>
          <p:cNvPr id="8" name="Subtitle 2"/>
          <p:cNvSpPr>
            <a:spLocks noGrp="1"/>
          </p:cNvSpPr>
          <p:nvPr>
            <p:ph type="subTitle" idx="13"/>
          </p:nvPr>
        </p:nvSpPr>
        <p:spPr bwMode="invGray">
          <a:xfrm>
            <a:off x="981822" y="1138299"/>
            <a:ext cx="10798460" cy="252000"/>
          </a:xfrm>
        </p:spPr>
        <p:txBody>
          <a:bodyPr anchor="t"/>
          <a:lstStyle>
            <a:lvl1pPr marL="0" indent="0" algn="l">
              <a:buNone/>
              <a:defRPr sz="1800">
                <a:solidFill>
                  <a:schemeClr val="bg1"/>
                </a:solidFill>
              </a:defRPr>
            </a:lvl1pPr>
            <a:lvl2pPr marL="0" indent="0" algn="l">
              <a:buNone/>
              <a:defRPr sz="1800">
                <a:solidFill>
                  <a:schemeClr val="bg1"/>
                </a:solidFill>
              </a:defRPr>
            </a:lvl2pPr>
            <a:lvl3pPr marL="0" indent="0" algn="l">
              <a:buNone/>
              <a:defRPr sz="1800">
                <a:solidFill>
                  <a:schemeClr val="bg1"/>
                </a:solidFill>
              </a:defRPr>
            </a:lvl3pPr>
            <a:lvl4pPr marL="0" indent="0" algn="l">
              <a:buNone/>
              <a:defRPr sz="1800">
                <a:solidFill>
                  <a:schemeClr val="bg1"/>
                </a:solidFill>
              </a:defRPr>
            </a:lvl4pPr>
            <a:lvl5pPr marL="0" indent="0" algn="l">
              <a:buNone/>
              <a:defRPr sz="1800">
                <a:solidFill>
                  <a:schemeClr val="bg1"/>
                </a:solidFill>
              </a:defRPr>
            </a:lvl5pPr>
            <a:lvl6pPr marL="0" indent="0" algn="l">
              <a:buNone/>
              <a:defRPr sz="1800">
                <a:solidFill>
                  <a:schemeClr val="bg1"/>
                </a:solidFill>
              </a:defRPr>
            </a:lvl6pPr>
            <a:lvl7pPr marL="0" indent="0" algn="l">
              <a:buNone/>
              <a:defRPr sz="1800">
                <a:solidFill>
                  <a:schemeClr val="bg1"/>
                </a:solidFill>
              </a:defRPr>
            </a:lvl7pPr>
            <a:lvl8pPr marL="0" indent="0" algn="l">
              <a:buNone/>
              <a:defRPr sz="1800">
                <a:solidFill>
                  <a:schemeClr val="bg1"/>
                </a:solidFill>
              </a:defRPr>
            </a:lvl8pPr>
            <a:lvl9pPr marL="0" indent="0" algn="l">
              <a:buNone/>
              <a:defRPr sz="1800">
                <a:solidFill>
                  <a:schemeClr val="bg1"/>
                </a:solidFill>
              </a:defRPr>
            </a:lvl9pPr>
          </a:lstStyle>
          <a:p>
            <a:pPr lvl="0"/>
            <a:r>
              <a:rPr lang="de-DE"/>
              <a:t>Formatvorlage des Untertitelmasters durch Klicken bearbeiten</a:t>
            </a:r>
            <a:endParaRPr lang="en-US"/>
          </a:p>
        </p:txBody>
      </p:sp>
      <p:sp>
        <p:nvSpPr>
          <p:cNvPr id="2" name="Title 1"/>
          <p:cNvSpPr>
            <a:spLocks noGrp="1"/>
          </p:cNvSpPr>
          <p:nvPr>
            <p:ph type="title"/>
          </p:nvPr>
        </p:nvSpPr>
        <p:spPr bwMode="invGray"/>
        <p:txBody>
          <a:bodyPr/>
          <a:lstStyle>
            <a:lvl1pPr>
              <a:defRPr>
                <a:solidFill>
                  <a:schemeClr val="bg1"/>
                </a:solidFill>
              </a:defRPr>
            </a:lvl1pPr>
          </a:lstStyle>
          <a:p>
            <a:r>
              <a:rPr lang="de-DE"/>
              <a:t>Titelmasterformat durch Klicken bearbeiten</a:t>
            </a:r>
            <a:endParaRPr lang="en-US"/>
          </a:p>
        </p:txBody>
      </p:sp>
      <p:sp>
        <p:nvSpPr>
          <p:cNvPr id="4" name="Date Placeholder 3"/>
          <p:cNvSpPr>
            <a:spLocks noGrp="1"/>
          </p:cNvSpPr>
          <p:nvPr>
            <p:ph type="dt" sz="half" idx="10"/>
          </p:nvPr>
        </p:nvSpPr>
        <p:spPr bwMode="gray"/>
        <p:txBody>
          <a:bodyPr/>
          <a:lstStyle/>
          <a:p>
            <a:endParaRPr lang="en-US"/>
          </a:p>
        </p:txBody>
      </p:sp>
      <p:sp>
        <p:nvSpPr>
          <p:cNvPr id="5" name="Footer Placeholder 4"/>
          <p:cNvSpPr>
            <a:spLocks noGrp="1"/>
          </p:cNvSpPr>
          <p:nvPr>
            <p:ph type="ftr" sz="quarter" idx="11"/>
          </p:nvPr>
        </p:nvSpPr>
        <p:spPr bwMode="inv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fr-FR"/>
              <a:t>Réduction de dose injectée en neuroimagerie</a:t>
            </a:r>
            <a:endParaRPr lang="en-US"/>
          </a:p>
        </p:txBody>
      </p:sp>
      <p:sp>
        <p:nvSpPr>
          <p:cNvPr id="6" name="Slide Number Placeholder 5"/>
          <p:cNvSpPr>
            <a:spLocks noGrp="1"/>
          </p:cNvSpPr>
          <p:nvPr>
            <p:ph type="sldNum" sz="quarter" idx="12"/>
          </p:nvPr>
        </p:nvSpPr>
        <p:spPr bwMode="inv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smtClean="0"/>
              <a:pPr/>
              <a:t>‹N°›</a:t>
            </a:fld>
            <a:endParaRPr lang="en-US"/>
          </a:p>
        </p:txBody>
      </p:sp>
      <p:grpSp>
        <p:nvGrpSpPr>
          <p:cNvPr id="9" name="Group 219"/>
          <p:cNvGrpSpPr>
            <a:grpSpLocks noChangeAspect="1"/>
          </p:cNvGrpSpPr>
          <p:nvPr/>
        </p:nvGrpSpPr>
        <p:grpSpPr bwMode="black">
          <a:xfrm>
            <a:off x="197700" y="617323"/>
            <a:ext cx="395249" cy="396000"/>
            <a:chOff x="6936" y="180"/>
            <a:chExt cx="526" cy="527"/>
          </a:xfrm>
          <a:solidFill>
            <a:schemeClr val="bg1"/>
          </a:solidFill>
        </p:grpSpPr>
        <p:sp>
          <p:nvSpPr>
            <p:cNvPr id="10" name="Freeform 220"/>
            <p:cNvSpPr>
              <a:spLocks/>
            </p:cNvSpPr>
            <p:nvPr/>
          </p:nvSpPr>
          <p:spPr bwMode="black">
            <a:xfrm>
              <a:off x="7156" y="407"/>
              <a:ext cx="89" cy="70"/>
            </a:xfrm>
            <a:custGeom>
              <a:avLst/>
              <a:gdLst>
                <a:gd name="T0" fmla="*/ 67 w 89"/>
                <a:gd name="T1" fmla="*/ 0 h 70"/>
                <a:gd name="T2" fmla="*/ 89 w 89"/>
                <a:gd name="T3" fmla="*/ 0 h 70"/>
                <a:gd name="T4" fmla="*/ 53 w 89"/>
                <a:gd name="T5" fmla="*/ 46 h 70"/>
                <a:gd name="T6" fmla="*/ 53 w 89"/>
                <a:gd name="T7" fmla="*/ 70 h 70"/>
                <a:gd name="T8" fmla="*/ 36 w 89"/>
                <a:gd name="T9" fmla="*/ 70 h 70"/>
                <a:gd name="T10" fmla="*/ 36 w 89"/>
                <a:gd name="T11" fmla="*/ 46 h 70"/>
                <a:gd name="T12" fmla="*/ 0 w 89"/>
                <a:gd name="T13" fmla="*/ 0 h 70"/>
                <a:gd name="T14" fmla="*/ 19 w 89"/>
                <a:gd name="T15" fmla="*/ 0 h 70"/>
                <a:gd name="T16" fmla="*/ 43 w 89"/>
                <a:gd name="T17" fmla="*/ 34 h 70"/>
                <a:gd name="T18" fmla="*/ 67 w 89"/>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0">
                  <a:moveTo>
                    <a:pt x="67" y="0"/>
                  </a:moveTo>
                  <a:lnTo>
                    <a:pt x="89" y="0"/>
                  </a:lnTo>
                  <a:lnTo>
                    <a:pt x="53" y="46"/>
                  </a:lnTo>
                  <a:lnTo>
                    <a:pt x="53" y="70"/>
                  </a:lnTo>
                  <a:lnTo>
                    <a:pt x="36" y="70"/>
                  </a:lnTo>
                  <a:lnTo>
                    <a:pt x="36" y="46"/>
                  </a:lnTo>
                  <a:lnTo>
                    <a:pt x="0" y="0"/>
                  </a:lnTo>
                  <a:lnTo>
                    <a:pt x="19" y="0"/>
                  </a:lnTo>
                  <a:lnTo>
                    <a:pt x="43" y="34"/>
                  </a:lnTo>
                  <a:lnTo>
                    <a:pt x="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a:solidFill>
                  <a:prstClr val="black"/>
                </a:solidFill>
              </a:endParaRPr>
            </a:p>
          </p:txBody>
        </p:sp>
        <p:sp>
          <p:nvSpPr>
            <p:cNvPr id="11" name="Freeform 221"/>
            <p:cNvSpPr>
              <a:spLocks/>
            </p:cNvSpPr>
            <p:nvPr/>
          </p:nvSpPr>
          <p:spPr bwMode="black">
            <a:xfrm>
              <a:off x="7254" y="407"/>
              <a:ext cx="65" cy="70"/>
            </a:xfrm>
            <a:custGeom>
              <a:avLst/>
              <a:gdLst>
                <a:gd name="T0" fmla="*/ 65 w 65"/>
                <a:gd name="T1" fmla="*/ 0 h 70"/>
                <a:gd name="T2" fmla="*/ 65 w 65"/>
                <a:gd name="T3" fmla="*/ 15 h 70"/>
                <a:gd name="T4" fmla="*/ 17 w 65"/>
                <a:gd name="T5" fmla="*/ 15 h 70"/>
                <a:gd name="T6" fmla="*/ 17 w 65"/>
                <a:gd name="T7" fmla="*/ 29 h 70"/>
                <a:gd name="T8" fmla="*/ 62 w 65"/>
                <a:gd name="T9" fmla="*/ 29 h 70"/>
                <a:gd name="T10" fmla="*/ 62 w 65"/>
                <a:gd name="T11" fmla="*/ 41 h 70"/>
                <a:gd name="T12" fmla="*/ 17 w 65"/>
                <a:gd name="T13" fmla="*/ 41 h 70"/>
                <a:gd name="T14" fmla="*/ 17 w 65"/>
                <a:gd name="T15" fmla="*/ 56 h 70"/>
                <a:gd name="T16" fmla="*/ 65 w 65"/>
                <a:gd name="T17" fmla="*/ 56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9"/>
                  </a:lnTo>
                  <a:lnTo>
                    <a:pt x="62" y="29"/>
                  </a:lnTo>
                  <a:lnTo>
                    <a:pt x="62" y="41"/>
                  </a:lnTo>
                  <a:lnTo>
                    <a:pt x="17" y="41"/>
                  </a:lnTo>
                  <a:lnTo>
                    <a:pt x="17" y="56"/>
                  </a:lnTo>
                  <a:lnTo>
                    <a:pt x="65" y="56"/>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a:solidFill>
                  <a:prstClr val="black"/>
                </a:solidFill>
              </a:endParaRPr>
            </a:p>
          </p:txBody>
        </p:sp>
        <p:sp>
          <p:nvSpPr>
            <p:cNvPr id="12" name="Freeform 222"/>
            <p:cNvSpPr>
              <a:spLocks/>
            </p:cNvSpPr>
            <p:nvPr/>
          </p:nvSpPr>
          <p:spPr bwMode="black">
            <a:xfrm>
              <a:off x="7168" y="496"/>
              <a:ext cx="65" cy="70"/>
            </a:xfrm>
            <a:custGeom>
              <a:avLst/>
              <a:gdLst>
                <a:gd name="T0" fmla="*/ 65 w 65"/>
                <a:gd name="T1" fmla="*/ 0 h 70"/>
                <a:gd name="T2" fmla="*/ 65 w 65"/>
                <a:gd name="T3" fmla="*/ 15 h 70"/>
                <a:gd name="T4" fmla="*/ 17 w 65"/>
                <a:gd name="T5" fmla="*/ 15 h 70"/>
                <a:gd name="T6" fmla="*/ 17 w 65"/>
                <a:gd name="T7" fmla="*/ 27 h 70"/>
                <a:gd name="T8" fmla="*/ 62 w 65"/>
                <a:gd name="T9" fmla="*/ 27 h 70"/>
                <a:gd name="T10" fmla="*/ 62 w 65"/>
                <a:gd name="T11" fmla="*/ 41 h 70"/>
                <a:gd name="T12" fmla="*/ 17 w 65"/>
                <a:gd name="T13" fmla="*/ 41 h 70"/>
                <a:gd name="T14" fmla="*/ 17 w 65"/>
                <a:gd name="T15" fmla="*/ 55 h 70"/>
                <a:gd name="T16" fmla="*/ 65 w 65"/>
                <a:gd name="T17" fmla="*/ 55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7"/>
                  </a:lnTo>
                  <a:lnTo>
                    <a:pt x="62" y="27"/>
                  </a:lnTo>
                  <a:lnTo>
                    <a:pt x="62" y="41"/>
                  </a:lnTo>
                  <a:lnTo>
                    <a:pt x="17" y="41"/>
                  </a:lnTo>
                  <a:lnTo>
                    <a:pt x="17" y="55"/>
                  </a:lnTo>
                  <a:lnTo>
                    <a:pt x="65" y="55"/>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a:solidFill>
                  <a:prstClr val="black"/>
                </a:solidFill>
              </a:endParaRPr>
            </a:p>
          </p:txBody>
        </p:sp>
        <p:sp>
          <p:nvSpPr>
            <p:cNvPr id="13" name="Freeform 223"/>
            <p:cNvSpPr>
              <a:spLocks noEditPoints="1"/>
            </p:cNvSpPr>
            <p:nvPr/>
          </p:nvSpPr>
          <p:spPr bwMode="black">
            <a:xfrm>
              <a:off x="7343" y="407"/>
              <a:ext cx="69" cy="70"/>
            </a:xfrm>
            <a:custGeom>
              <a:avLst/>
              <a:gdLst>
                <a:gd name="T0" fmla="*/ 16 w 69"/>
                <a:gd name="T1" fmla="*/ 29 h 70"/>
                <a:gd name="T2" fmla="*/ 43 w 69"/>
                <a:gd name="T3" fmla="*/ 29 h 70"/>
                <a:gd name="T4" fmla="*/ 43 w 69"/>
                <a:gd name="T5" fmla="*/ 29 h 70"/>
                <a:gd name="T6" fmla="*/ 45 w 69"/>
                <a:gd name="T7" fmla="*/ 29 h 70"/>
                <a:gd name="T8" fmla="*/ 45 w 69"/>
                <a:gd name="T9" fmla="*/ 29 h 70"/>
                <a:gd name="T10" fmla="*/ 48 w 69"/>
                <a:gd name="T11" fmla="*/ 29 h 70"/>
                <a:gd name="T12" fmla="*/ 48 w 69"/>
                <a:gd name="T13" fmla="*/ 27 h 70"/>
                <a:gd name="T14" fmla="*/ 48 w 69"/>
                <a:gd name="T15" fmla="*/ 27 h 70"/>
                <a:gd name="T16" fmla="*/ 48 w 69"/>
                <a:gd name="T17" fmla="*/ 27 h 70"/>
                <a:gd name="T18" fmla="*/ 50 w 69"/>
                <a:gd name="T19" fmla="*/ 24 h 70"/>
                <a:gd name="T20" fmla="*/ 50 w 69"/>
                <a:gd name="T21" fmla="*/ 24 h 70"/>
                <a:gd name="T22" fmla="*/ 50 w 69"/>
                <a:gd name="T23" fmla="*/ 22 h 70"/>
                <a:gd name="T24" fmla="*/ 50 w 69"/>
                <a:gd name="T25" fmla="*/ 22 h 70"/>
                <a:gd name="T26" fmla="*/ 50 w 69"/>
                <a:gd name="T27" fmla="*/ 20 h 70"/>
                <a:gd name="T28" fmla="*/ 48 w 69"/>
                <a:gd name="T29" fmla="*/ 20 h 70"/>
                <a:gd name="T30" fmla="*/ 48 w 69"/>
                <a:gd name="T31" fmla="*/ 17 h 70"/>
                <a:gd name="T32" fmla="*/ 48 w 69"/>
                <a:gd name="T33" fmla="*/ 17 h 70"/>
                <a:gd name="T34" fmla="*/ 48 w 69"/>
                <a:gd name="T35" fmla="*/ 17 h 70"/>
                <a:gd name="T36" fmla="*/ 45 w 69"/>
                <a:gd name="T37" fmla="*/ 15 h 70"/>
                <a:gd name="T38" fmla="*/ 45 w 69"/>
                <a:gd name="T39" fmla="*/ 15 h 70"/>
                <a:gd name="T40" fmla="*/ 43 w 69"/>
                <a:gd name="T41" fmla="*/ 15 h 70"/>
                <a:gd name="T42" fmla="*/ 43 w 69"/>
                <a:gd name="T43" fmla="*/ 15 h 70"/>
                <a:gd name="T44" fmla="*/ 43 w 69"/>
                <a:gd name="T45" fmla="*/ 15 h 70"/>
                <a:gd name="T46" fmla="*/ 16 w 69"/>
                <a:gd name="T47" fmla="*/ 70 h 70"/>
                <a:gd name="T48" fmla="*/ 43 w 69"/>
                <a:gd name="T49" fmla="*/ 0 h 70"/>
                <a:gd name="T50" fmla="*/ 48 w 69"/>
                <a:gd name="T51" fmla="*/ 0 h 70"/>
                <a:gd name="T52" fmla="*/ 50 w 69"/>
                <a:gd name="T53" fmla="*/ 0 h 70"/>
                <a:gd name="T54" fmla="*/ 52 w 69"/>
                <a:gd name="T55" fmla="*/ 3 h 70"/>
                <a:gd name="T56" fmla="*/ 55 w 69"/>
                <a:gd name="T57" fmla="*/ 5 h 70"/>
                <a:gd name="T58" fmla="*/ 57 w 69"/>
                <a:gd name="T59" fmla="*/ 5 h 70"/>
                <a:gd name="T60" fmla="*/ 60 w 69"/>
                <a:gd name="T61" fmla="*/ 8 h 70"/>
                <a:gd name="T62" fmla="*/ 62 w 69"/>
                <a:gd name="T63" fmla="*/ 10 h 70"/>
                <a:gd name="T64" fmla="*/ 64 w 69"/>
                <a:gd name="T65" fmla="*/ 15 h 70"/>
                <a:gd name="T66" fmla="*/ 64 w 69"/>
                <a:gd name="T67" fmla="*/ 17 h 70"/>
                <a:gd name="T68" fmla="*/ 64 w 69"/>
                <a:gd name="T69" fmla="*/ 20 h 70"/>
                <a:gd name="T70" fmla="*/ 64 w 69"/>
                <a:gd name="T71" fmla="*/ 24 h 70"/>
                <a:gd name="T72" fmla="*/ 64 w 69"/>
                <a:gd name="T73" fmla="*/ 27 h 70"/>
                <a:gd name="T74" fmla="*/ 64 w 69"/>
                <a:gd name="T75" fmla="*/ 29 h 70"/>
                <a:gd name="T76" fmla="*/ 64 w 69"/>
                <a:gd name="T77" fmla="*/ 32 h 70"/>
                <a:gd name="T78" fmla="*/ 62 w 69"/>
                <a:gd name="T79" fmla="*/ 34 h 70"/>
                <a:gd name="T80" fmla="*/ 60 w 69"/>
                <a:gd name="T81" fmla="*/ 36 h 70"/>
                <a:gd name="T82" fmla="*/ 60 w 69"/>
                <a:gd name="T83" fmla="*/ 36 h 70"/>
                <a:gd name="T84" fmla="*/ 57 w 69"/>
                <a:gd name="T85" fmla="*/ 39 h 70"/>
                <a:gd name="T86" fmla="*/ 55 w 69"/>
                <a:gd name="T87" fmla="*/ 41 h 70"/>
                <a:gd name="T88" fmla="*/ 52 w 69"/>
                <a:gd name="T89" fmla="*/ 41 h 70"/>
                <a:gd name="T90" fmla="*/ 50 w 69"/>
                <a:gd name="T91" fmla="*/ 44 h 70"/>
                <a:gd name="T92" fmla="*/ 50 w 69"/>
                <a:gd name="T9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70">
                  <a:moveTo>
                    <a:pt x="43" y="15"/>
                  </a:moveTo>
                  <a:lnTo>
                    <a:pt x="16" y="15"/>
                  </a:lnTo>
                  <a:lnTo>
                    <a:pt x="16" y="29"/>
                  </a:lnTo>
                  <a:lnTo>
                    <a:pt x="43" y="29"/>
                  </a:lnTo>
                  <a:lnTo>
                    <a:pt x="43" y="29"/>
                  </a:lnTo>
                  <a:lnTo>
                    <a:pt x="43" y="29"/>
                  </a:lnTo>
                  <a:lnTo>
                    <a:pt x="43" y="29"/>
                  </a:lnTo>
                  <a:lnTo>
                    <a:pt x="43" y="29"/>
                  </a:lnTo>
                  <a:lnTo>
                    <a:pt x="43" y="29"/>
                  </a:lnTo>
                  <a:lnTo>
                    <a:pt x="43" y="29"/>
                  </a:lnTo>
                  <a:lnTo>
                    <a:pt x="45" y="29"/>
                  </a:lnTo>
                  <a:lnTo>
                    <a:pt x="45" y="29"/>
                  </a:lnTo>
                  <a:lnTo>
                    <a:pt x="45" y="29"/>
                  </a:lnTo>
                  <a:lnTo>
                    <a:pt x="45" y="29"/>
                  </a:lnTo>
                  <a:lnTo>
                    <a:pt x="45" y="29"/>
                  </a:lnTo>
                  <a:lnTo>
                    <a:pt x="45" y="29"/>
                  </a:lnTo>
                  <a:lnTo>
                    <a:pt x="45" y="29"/>
                  </a:lnTo>
                  <a:lnTo>
                    <a:pt x="48" y="29"/>
                  </a:lnTo>
                  <a:lnTo>
                    <a:pt x="48" y="29"/>
                  </a:lnTo>
                  <a:lnTo>
                    <a:pt x="48" y="27"/>
                  </a:lnTo>
                  <a:lnTo>
                    <a:pt x="48" y="27"/>
                  </a:lnTo>
                  <a:lnTo>
                    <a:pt x="48" y="27"/>
                  </a:lnTo>
                  <a:lnTo>
                    <a:pt x="48" y="27"/>
                  </a:lnTo>
                  <a:lnTo>
                    <a:pt x="48" y="27"/>
                  </a:lnTo>
                  <a:lnTo>
                    <a:pt x="48" y="27"/>
                  </a:lnTo>
                  <a:lnTo>
                    <a:pt x="48" y="27"/>
                  </a:lnTo>
                  <a:lnTo>
                    <a:pt x="48" y="27"/>
                  </a:lnTo>
                  <a:lnTo>
                    <a:pt x="48" y="24"/>
                  </a:lnTo>
                  <a:lnTo>
                    <a:pt x="50" y="24"/>
                  </a:lnTo>
                  <a:lnTo>
                    <a:pt x="50" y="24"/>
                  </a:lnTo>
                  <a:lnTo>
                    <a:pt x="50" y="24"/>
                  </a:lnTo>
                  <a:lnTo>
                    <a:pt x="50" y="24"/>
                  </a:lnTo>
                  <a:lnTo>
                    <a:pt x="50" y="24"/>
                  </a:lnTo>
                  <a:lnTo>
                    <a:pt x="50" y="24"/>
                  </a:lnTo>
                  <a:lnTo>
                    <a:pt x="50" y="22"/>
                  </a:lnTo>
                  <a:lnTo>
                    <a:pt x="50" y="22"/>
                  </a:lnTo>
                  <a:lnTo>
                    <a:pt x="50" y="22"/>
                  </a:lnTo>
                  <a:lnTo>
                    <a:pt x="50" y="22"/>
                  </a:lnTo>
                  <a:lnTo>
                    <a:pt x="50" y="22"/>
                  </a:lnTo>
                  <a:lnTo>
                    <a:pt x="50" y="22"/>
                  </a:lnTo>
                  <a:lnTo>
                    <a:pt x="50" y="20"/>
                  </a:lnTo>
                  <a:lnTo>
                    <a:pt x="50" y="20"/>
                  </a:lnTo>
                  <a:lnTo>
                    <a:pt x="50" y="20"/>
                  </a:lnTo>
                  <a:lnTo>
                    <a:pt x="48" y="20"/>
                  </a:lnTo>
                  <a:lnTo>
                    <a:pt x="48" y="20"/>
                  </a:lnTo>
                  <a:lnTo>
                    <a:pt x="48" y="20"/>
                  </a:lnTo>
                  <a:lnTo>
                    <a:pt x="48" y="20"/>
                  </a:lnTo>
                  <a:lnTo>
                    <a:pt x="48" y="17"/>
                  </a:lnTo>
                  <a:lnTo>
                    <a:pt x="48" y="17"/>
                  </a:lnTo>
                  <a:lnTo>
                    <a:pt x="48" y="17"/>
                  </a:lnTo>
                  <a:lnTo>
                    <a:pt x="48" y="17"/>
                  </a:lnTo>
                  <a:lnTo>
                    <a:pt x="48" y="17"/>
                  </a:lnTo>
                  <a:lnTo>
                    <a:pt x="48" y="17"/>
                  </a:lnTo>
                  <a:lnTo>
                    <a:pt x="48" y="17"/>
                  </a:lnTo>
                  <a:lnTo>
                    <a:pt x="45" y="17"/>
                  </a:lnTo>
                  <a:lnTo>
                    <a:pt x="45" y="17"/>
                  </a:lnTo>
                  <a:lnTo>
                    <a:pt x="45" y="15"/>
                  </a:lnTo>
                  <a:lnTo>
                    <a:pt x="45" y="15"/>
                  </a:lnTo>
                  <a:lnTo>
                    <a:pt x="45" y="15"/>
                  </a:lnTo>
                  <a:lnTo>
                    <a:pt x="45" y="15"/>
                  </a:lnTo>
                  <a:lnTo>
                    <a:pt x="45" y="15"/>
                  </a:lnTo>
                  <a:lnTo>
                    <a:pt x="43" y="15"/>
                  </a:lnTo>
                  <a:lnTo>
                    <a:pt x="43" y="15"/>
                  </a:lnTo>
                  <a:lnTo>
                    <a:pt x="43" y="15"/>
                  </a:lnTo>
                  <a:lnTo>
                    <a:pt x="43" y="15"/>
                  </a:lnTo>
                  <a:lnTo>
                    <a:pt x="43" y="15"/>
                  </a:lnTo>
                  <a:lnTo>
                    <a:pt x="43" y="15"/>
                  </a:lnTo>
                  <a:lnTo>
                    <a:pt x="43" y="15"/>
                  </a:lnTo>
                  <a:lnTo>
                    <a:pt x="43" y="15"/>
                  </a:lnTo>
                  <a:close/>
                  <a:moveTo>
                    <a:pt x="31" y="44"/>
                  </a:moveTo>
                  <a:lnTo>
                    <a:pt x="16" y="44"/>
                  </a:lnTo>
                  <a:lnTo>
                    <a:pt x="16" y="70"/>
                  </a:lnTo>
                  <a:lnTo>
                    <a:pt x="0" y="70"/>
                  </a:lnTo>
                  <a:lnTo>
                    <a:pt x="0" y="0"/>
                  </a:lnTo>
                  <a:lnTo>
                    <a:pt x="43" y="0"/>
                  </a:lnTo>
                  <a:lnTo>
                    <a:pt x="45" y="0"/>
                  </a:lnTo>
                  <a:lnTo>
                    <a:pt x="45" y="0"/>
                  </a:lnTo>
                  <a:lnTo>
                    <a:pt x="48" y="0"/>
                  </a:lnTo>
                  <a:lnTo>
                    <a:pt x="48" y="0"/>
                  </a:lnTo>
                  <a:lnTo>
                    <a:pt x="48" y="0"/>
                  </a:lnTo>
                  <a:lnTo>
                    <a:pt x="50" y="0"/>
                  </a:lnTo>
                  <a:lnTo>
                    <a:pt x="50" y="3"/>
                  </a:lnTo>
                  <a:lnTo>
                    <a:pt x="52" y="3"/>
                  </a:lnTo>
                  <a:lnTo>
                    <a:pt x="52" y="3"/>
                  </a:lnTo>
                  <a:lnTo>
                    <a:pt x="55" y="3"/>
                  </a:lnTo>
                  <a:lnTo>
                    <a:pt x="55" y="3"/>
                  </a:lnTo>
                  <a:lnTo>
                    <a:pt x="55" y="5"/>
                  </a:lnTo>
                  <a:lnTo>
                    <a:pt x="57" y="5"/>
                  </a:lnTo>
                  <a:lnTo>
                    <a:pt x="57" y="5"/>
                  </a:lnTo>
                  <a:lnTo>
                    <a:pt x="57" y="5"/>
                  </a:lnTo>
                  <a:lnTo>
                    <a:pt x="60" y="8"/>
                  </a:lnTo>
                  <a:lnTo>
                    <a:pt x="60" y="8"/>
                  </a:lnTo>
                  <a:lnTo>
                    <a:pt x="60" y="8"/>
                  </a:lnTo>
                  <a:lnTo>
                    <a:pt x="60" y="10"/>
                  </a:lnTo>
                  <a:lnTo>
                    <a:pt x="62" y="10"/>
                  </a:lnTo>
                  <a:lnTo>
                    <a:pt x="62" y="10"/>
                  </a:lnTo>
                  <a:lnTo>
                    <a:pt x="62" y="12"/>
                  </a:lnTo>
                  <a:lnTo>
                    <a:pt x="62" y="12"/>
                  </a:lnTo>
                  <a:lnTo>
                    <a:pt x="64" y="15"/>
                  </a:lnTo>
                  <a:lnTo>
                    <a:pt x="64" y="15"/>
                  </a:lnTo>
                  <a:lnTo>
                    <a:pt x="64" y="15"/>
                  </a:lnTo>
                  <a:lnTo>
                    <a:pt x="64" y="17"/>
                  </a:lnTo>
                  <a:lnTo>
                    <a:pt x="64" y="17"/>
                  </a:lnTo>
                  <a:lnTo>
                    <a:pt x="64" y="20"/>
                  </a:lnTo>
                  <a:lnTo>
                    <a:pt x="64" y="20"/>
                  </a:lnTo>
                  <a:lnTo>
                    <a:pt x="64" y="22"/>
                  </a:lnTo>
                  <a:lnTo>
                    <a:pt x="64" y="22"/>
                  </a:lnTo>
                  <a:lnTo>
                    <a:pt x="64" y="24"/>
                  </a:lnTo>
                  <a:lnTo>
                    <a:pt x="64" y="24"/>
                  </a:lnTo>
                  <a:lnTo>
                    <a:pt x="64" y="24"/>
                  </a:lnTo>
                  <a:lnTo>
                    <a:pt x="64" y="27"/>
                  </a:lnTo>
                  <a:lnTo>
                    <a:pt x="64" y="27"/>
                  </a:lnTo>
                  <a:lnTo>
                    <a:pt x="64" y="27"/>
                  </a:lnTo>
                  <a:lnTo>
                    <a:pt x="64" y="29"/>
                  </a:lnTo>
                  <a:lnTo>
                    <a:pt x="64" y="29"/>
                  </a:lnTo>
                  <a:lnTo>
                    <a:pt x="64" y="29"/>
                  </a:lnTo>
                  <a:lnTo>
                    <a:pt x="64" y="32"/>
                  </a:lnTo>
                  <a:lnTo>
                    <a:pt x="62" y="32"/>
                  </a:lnTo>
                  <a:lnTo>
                    <a:pt x="62" y="32"/>
                  </a:lnTo>
                  <a:lnTo>
                    <a:pt x="62" y="34"/>
                  </a:lnTo>
                  <a:lnTo>
                    <a:pt x="62" y="34"/>
                  </a:lnTo>
                  <a:lnTo>
                    <a:pt x="62" y="34"/>
                  </a:lnTo>
                  <a:lnTo>
                    <a:pt x="60" y="36"/>
                  </a:lnTo>
                  <a:lnTo>
                    <a:pt x="60" y="36"/>
                  </a:lnTo>
                  <a:lnTo>
                    <a:pt x="60" y="36"/>
                  </a:lnTo>
                  <a:lnTo>
                    <a:pt x="60" y="36"/>
                  </a:lnTo>
                  <a:lnTo>
                    <a:pt x="57" y="39"/>
                  </a:lnTo>
                  <a:lnTo>
                    <a:pt x="57" y="39"/>
                  </a:lnTo>
                  <a:lnTo>
                    <a:pt x="57" y="39"/>
                  </a:lnTo>
                  <a:lnTo>
                    <a:pt x="57" y="39"/>
                  </a:lnTo>
                  <a:lnTo>
                    <a:pt x="55" y="41"/>
                  </a:lnTo>
                  <a:lnTo>
                    <a:pt x="55" y="41"/>
                  </a:lnTo>
                  <a:lnTo>
                    <a:pt x="55" y="41"/>
                  </a:lnTo>
                  <a:lnTo>
                    <a:pt x="52" y="41"/>
                  </a:lnTo>
                  <a:lnTo>
                    <a:pt x="52" y="41"/>
                  </a:lnTo>
                  <a:lnTo>
                    <a:pt x="52" y="41"/>
                  </a:lnTo>
                  <a:lnTo>
                    <a:pt x="50" y="44"/>
                  </a:lnTo>
                  <a:lnTo>
                    <a:pt x="50" y="44"/>
                  </a:lnTo>
                  <a:lnTo>
                    <a:pt x="50" y="44"/>
                  </a:lnTo>
                  <a:lnTo>
                    <a:pt x="69" y="70"/>
                  </a:lnTo>
                  <a:lnTo>
                    <a:pt x="50" y="70"/>
                  </a:lnTo>
                  <a:lnTo>
                    <a:pt x="31" y="44"/>
                  </a:lnTo>
                  <a:lnTo>
                    <a:pt x="3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a:solidFill>
                  <a:prstClr val="black"/>
                </a:solidFill>
              </a:endParaRPr>
            </a:p>
          </p:txBody>
        </p:sp>
        <p:sp>
          <p:nvSpPr>
            <p:cNvPr id="14" name="Freeform 224"/>
            <p:cNvSpPr>
              <a:spLocks noEditPoints="1"/>
            </p:cNvSpPr>
            <p:nvPr/>
          </p:nvSpPr>
          <p:spPr bwMode="black">
            <a:xfrm>
              <a:off x="7168" y="587"/>
              <a:ext cx="77" cy="70"/>
            </a:xfrm>
            <a:custGeom>
              <a:avLst/>
              <a:gdLst>
                <a:gd name="T0" fmla="*/ 48 w 77"/>
                <a:gd name="T1" fmla="*/ 0 h 70"/>
                <a:gd name="T2" fmla="*/ 50 w 77"/>
                <a:gd name="T3" fmla="*/ 0 h 70"/>
                <a:gd name="T4" fmla="*/ 53 w 77"/>
                <a:gd name="T5" fmla="*/ 0 h 70"/>
                <a:gd name="T6" fmla="*/ 55 w 77"/>
                <a:gd name="T7" fmla="*/ 3 h 70"/>
                <a:gd name="T8" fmla="*/ 60 w 77"/>
                <a:gd name="T9" fmla="*/ 3 h 70"/>
                <a:gd name="T10" fmla="*/ 62 w 77"/>
                <a:gd name="T11" fmla="*/ 5 h 70"/>
                <a:gd name="T12" fmla="*/ 65 w 77"/>
                <a:gd name="T13" fmla="*/ 7 h 70"/>
                <a:gd name="T14" fmla="*/ 65 w 77"/>
                <a:gd name="T15" fmla="*/ 10 h 70"/>
                <a:gd name="T16" fmla="*/ 67 w 77"/>
                <a:gd name="T17" fmla="*/ 12 h 70"/>
                <a:gd name="T18" fmla="*/ 67 w 77"/>
                <a:gd name="T19" fmla="*/ 15 h 70"/>
                <a:gd name="T20" fmla="*/ 69 w 77"/>
                <a:gd name="T21" fmla="*/ 19 h 70"/>
                <a:gd name="T22" fmla="*/ 69 w 77"/>
                <a:gd name="T23" fmla="*/ 22 h 70"/>
                <a:gd name="T24" fmla="*/ 69 w 77"/>
                <a:gd name="T25" fmla="*/ 24 h 70"/>
                <a:gd name="T26" fmla="*/ 67 w 77"/>
                <a:gd name="T27" fmla="*/ 27 h 70"/>
                <a:gd name="T28" fmla="*/ 67 w 77"/>
                <a:gd name="T29" fmla="*/ 29 h 70"/>
                <a:gd name="T30" fmla="*/ 67 w 77"/>
                <a:gd name="T31" fmla="*/ 31 h 70"/>
                <a:gd name="T32" fmla="*/ 65 w 77"/>
                <a:gd name="T33" fmla="*/ 34 h 70"/>
                <a:gd name="T34" fmla="*/ 62 w 77"/>
                <a:gd name="T35" fmla="*/ 36 h 70"/>
                <a:gd name="T36" fmla="*/ 62 w 77"/>
                <a:gd name="T37" fmla="*/ 36 h 70"/>
                <a:gd name="T38" fmla="*/ 60 w 77"/>
                <a:gd name="T39" fmla="*/ 39 h 70"/>
                <a:gd name="T40" fmla="*/ 57 w 77"/>
                <a:gd name="T41" fmla="*/ 41 h 70"/>
                <a:gd name="T42" fmla="*/ 55 w 77"/>
                <a:gd name="T43" fmla="*/ 41 h 70"/>
                <a:gd name="T44" fmla="*/ 57 w 77"/>
                <a:gd name="T45" fmla="*/ 70 h 70"/>
                <a:gd name="T46" fmla="*/ 17 w 77"/>
                <a:gd name="T47" fmla="*/ 70 h 70"/>
                <a:gd name="T48" fmla="*/ 53 w 77"/>
                <a:gd name="T49" fmla="*/ 22 h 70"/>
                <a:gd name="T50" fmla="*/ 53 w 77"/>
                <a:gd name="T51" fmla="*/ 19 h 70"/>
                <a:gd name="T52" fmla="*/ 53 w 77"/>
                <a:gd name="T53" fmla="*/ 19 h 70"/>
                <a:gd name="T54" fmla="*/ 53 w 77"/>
                <a:gd name="T55" fmla="*/ 19 h 70"/>
                <a:gd name="T56" fmla="*/ 53 w 77"/>
                <a:gd name="T57" fmla="*/ 17 h 70"/>
                <a:gd name="T58" fmla="*/ 50 w 77"/>
                <a:gd name="T59" fmla="*/ 17 h 70"/>
                <a:gd name="T60" fmla="*/ 50 w 77"/>
                <a:gd name="T61" fmla="*/ 15 h 70"/>
                <a:gd name="T62" fmla="*/ 50 w 77"/>
                <a:gd name="T63" fmla="*/ 15 h 70"/>
                <a:gd name="T64" fmla="*/ 48 w 77"/>
                <a:gd name="T65" fmla="*/ 15 h 70"/>
                <a:gd name="T66" fmla="*/ 48 w 77"/>
                <a:gd name="T67" fmla="*/ 15 h 70"/>
                <a:gd name="T68" fmla="*/ 45 w 77"/>
                <a:gd name="T69" fmla="*/ 15 h 70"/>
                <a:gd name="T70" fmla="*/ 17 w 77"/>
                <a:gd name="T71" fmla="*/ 15 h 70"/>
                <a:gd name="T72" fmla="*/ 45 w 77"/>
                <a:gd name="T73" fmla="*/ 29 h 70"/>
                <a:gd name="T74" fmla="*/ 48 w 77"/>
                <a:gd name="T75" fmla="*/ 29 h 70"/>
                <a:gd name="T76" fmla="*/ 48 w 77"/>
                <a:gd name="T77" fmla="*/ 29 h 70"/>
                <a:gd name="T78" fmla="*/ 48 w 77"/>
                <a:gd name="T79" fmla="*/ 29 h 70"/>
                <a:gd name="T80" fmla="*/ 50 w 77"/>
                <a:gd name="T81" fmla="*/ 27 h 70"/>
                <a:gd name="T82" fmla="*/ 50 w 77"/>
                <a:gd name="T83" fmla="*/ 27 h 70"/>
                <a:gd name="T84" fmla="*/ 50 w 77"/>
                <a:gd name="T85" fmla="*/ 27 h 70"/>
                <a:gd name="T86" fmla="*/ 53 w 77"/>
                <a:gd name="T87" fmla="*/ 24 h 70"/>
                <a:gd name="T88" fmla="*/ 53 w 77"/>
                <a:gd name="T89" fmla="*/ 24 h 70"/>
                <a:gd name="T90" fmla="*/ 53 w 77"/>
                <a:gd name="T91" fmla="*/ 22 h 70"/>
                <a:gd name="T92" fmla="*/ 53 w 77"/>
                <a:gd name="T93" fmla="*/ 2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0">
                  <a:moveTo>
                    <a:pt x="0" y="70"/>
                  </a:moveTo>
                  <a:lnTo>
                    <a:pt x="0" y="0"/>
                  </a:lnTo>
                  <a:lnTo>
                    <a:pt x="48" y="0"/>
                  </a:lnTo>
                  <a:lnTo>
                    <a:pt x="48" y="0"/>
                  </a:lnTo>
                  <a:lnTo>
                    <a:pt x="50" y="0"/>
                  </a:lnTo>
                  <a:lnTo>
                    <a:pt x="50" y="0"/>
                  </a:lnTo>
                  <a:lnTo>
                    <a:pt x="50" y="0"/>
                  </a:lnTo>
                  <a:lnTo>
                    <a:pt x="53" y="0"/>
                  </a:lnTo>
                  <a:lnTo>
                    <a:pt x="53" y="0"/>
                  </a:lnTo>
                  <a:lnTo>
                    <a:pt x="55" y="0"/>
                  </a:lnTo>
                  <a:lnTo>
                    <a:pt x="55" y="0"/>
                  </a:lnTo>
                  <a:lnTo>
                    <a:pt x="55" y="3"/>
                  </a:lnTo>
                  <a:lnTo>
                    <a:pt x="57" y="3"/>
                  </a:lnTo>
                  <a:lnTo>
                    <a:pt x="57" y="3"/>
                  </a:lnTo>
                  <a:lnTo>
                    <a:pt x="60" y="3"/>
                  </a:lnTo>
                  <a:lnTo>
                    <a:pt x="60" y="3"/>
                  </a:lnTo>
                  <a:lnTo>
                    <a:pt x="60" y="5"/>
                  </a:lnTo>
                  <a:lnTo>
                    <a:pt x="62" y="5"/>
                  </a:lnTo>
                  <a:lnTo>
                    <a:pt x="62" y="5"/>
                  </a:lnTo>
                  <a:lnTo>
                    <a:pt x="62" y="7"/>
                  </a:lnTo>
                  <a:lnTo>
                    <a:pt x="65" y="7"/>
                  </a:lnTo>
                  <a:lnTo>
                    <a:pt x="65" y="7"/>
                  </a:lnTo>
                  <a:lnTo>
                    <a:pt x="65" y="10"/>
                  </a:lnTo>
                  <a:lnTo>
                    <a:pt x="65" y="10"/>
                  </a:lnTo>
                  <a:lnTo>
                    <a:pt x="67" y="10"/>
                  </a:lnTo>
                  <a:lnTo>
                    <a:pt x="67" y="12"/>
                  </a:lnTo>
                  <a:lnTo>
                    <a:pt x="67" y="12"/>
                  </a:lnTo>
                  <a:lnTo>
                    <a:pt x="67" y="15"/>
                  </a:lnTo>
                  <a:lnTo>
                    <a:pt x="67" y="15"/>
                  </a:lnTo>
                  <a:lnTo>
                    <a:pt x="67" y="15"/>
                  </a:lnTo>
                  <a:lnTo>
                    <a:pt x="67" y="17"/>
                  </a:lnTo>
                  <a:lnTo>
                    <a:pt x="69" y="17"/>
                  </a:lnTo>
                  <a:lnTo>
                    <a:pt x="69" y="19"/>
                  </a:lnTo>
                  <a:lnTo>
                    <a:pt x="69" y="19"/>
                  </a:lnTo>
                  <a:lnTo>
                    <a:pt x="69" y="22"/>
                  </a:lnTo>
                  <a:lnTo>
                    <a:pt x="69" y="22"/>
                  </a:lnTo>
                  <a:lnTo>
                    <a:pt x="69" y="22"/>
                  </a:lnTo>
                  <a:lnTo>
                    <a:pt x="69" y="24"/>
                  </a:lnTo>
                  <a:lnTo>
                    <a:pt x="69" y="24"/>
                  </a:lnTo>
                  <a:lnTo>
                    <a:pt x="67" y="24"/>
                  </a:lnTo>
                  <a:lnTo>
                    <a:pt x="67" y="27"/>
                  </a:lnTo>
                  <a:lnTo>
                    <a:pt x="67" y="27"/>
                  </a:lnTo>
                  <a:lnTo>
                    <a:pt x="67" y="27"/>
                  </a:lnTo>
                  <a:lnTo>
                    <a:pt x="67" y="29"/>
                  </a:lnTo>
                  <a:lnTo>
                    <a:pt x="67" y="29"/>
                  </a:lnTo>
                  <a:lnTo>
                    <a:pt x="67" y="29"/>
                  </a:lnTo>
                  <a:lnTo>
                    <a:pt x="67" y="31"/>
                  </a:lnTo>
                  <a:lnTo>
                    <a:pt x="67" y="31"/>
                  </a:lnTo>
                  <a:lnTo>
                    <a:pt x="65" y="31"/>
                  </a:lnTo>
                  <a:lnTo>
                    <a:pt x="65" y="34"/>
                  </a:lnTo>
                  <a:lnTo>
                    <a:pt x="65" y="34"/>
                  </a:lnTo>
                  <a:lnTo>
                    <a:pt x="65" y="34"/>
                  </a:lnTo>
                  <a:lnTo>
                    <a:pt x="65" y="34"/>
                  </a:lnTo>
                  <a:lnTo>
                    <a:pt x="62" y="36"/>
                  </a:lnTo>
                  <a:lnTo>
                    <a:pt x="62" y="36"/>
                  </a:lnTo>
                  <a:lnTo>
                    <a:pt x="62" y="36"/>
                  </a:lnTo>
                  <a:lnTo>
                    <a:pt x="62" y="36"/>
                  </a:lnTo>
                  <a:lnTo>
                    <a:pt x="60" y="39"/>
                  </a:lnTo>
                  <a:lnTo>
                    <a:pt x="60" y="39"/>
                  </a:lnTo>
                  <a:lnTo>
                    <a:pt x="60" y="39"/>
                  </a:lnTo>
                  <a:lnTo>
                    <a:pt x="60" y="39"/>
                  </a:lnTo>
                  <a:lnTo>
                    <a:pt x="57" y="39"/>
                  </a:lnTo>
                  <a:lnTo>
                    <a:pt x="57" y="41"/>
                  </a:lnTo>
                  <a:lnTo>
                    <a:pt x="57" y="41"/>
                  </a:lnTo>
                  <a:lnTo>
                    <a:pt x="57" y="41"/>
                  </a:lnTo>
                  <a:lnTo>
                    <a:pt x="55" y="41"/>
                  </a:lnTo>
                  <a:lnTo>
                    <a:pt x="55" y="41"/>
                  </a:lnTo>
                  <a:lnTo>
                    <a:pt x="77" y="70"/>
                  </a:lnTo>
                  <a:lnTo>
                    <a:pt x="57" y="70"/>
                  </a:lnTo>
                  <a:lnTo>
                    <a:pt x="36" y="43"/>
                  </a:lnTo>
                  <a:lnTo>
                    <a:pt x="17" y="43"/>
                  </a:lnTo>
                  <a:lnTo>
                    <a:pt x="17" y="70"/>
                  </a:lnTo>
                  <a:lnTo>
                    <a:pt x="0" y="70"/>
                  </a:lnTo>
                  <a:lnTo>
                    <a:pt x="0" y="70"/>
                  </a:lnTo>
                  <a:close/>
                  <a:moveTo>
                    <a:pt x="53" y="22"/>
                  </a:moveTo>
                  <a:lnTo>
                    <a:pt x="53" y="22"/>
                  </a:lnTo>
                  <a:lnTo>
                    <a:pt x="53" y="22"/>
                  </a:lnTo>
                  <a:lnTo>
                    <a:pt x="53" y="19"/>
                  </a:lnTo>
                  <a:lnTo>
                    <a:pt x="53" y="19"/>
                  </a:lnTo>
                  <a:lnTo>
                    <a:pt x="53" y="19"/>
                  </a:lnTo>
                  <a:lnTo>
                    <a:pt x="53" y="19"/>
                  </a:lnTo>
                  <a:lnTo>
                    <a:pt x="53" y="19"/>
                  </a:lnTo>
                  <a:lnTo>
                    <a:pt x="53" y="19"/>
                  </a:lnTo>
                  <a:lnTo>
                    <a:pt x="53" y="19"/>
                  </a:lnTo>
                  <a:lnTo>
                    <a:pt x="53" y="17"/>
                  </a:lnTo>
                  <a:lnTo>
                    <a:pt x="53" y="17"/>
                  </a:lnTo>
                  <a:lnTo>
                    <a:pt x="53" y="17"/>
                  </a:lnTo>
                  <a:lnTo>
                    <a:pt x="50" y="17"/>
                  </a:lnTo>
                  <a:lnTo>
                    <a:pt x="50" y="17"/>
                  </a:lnTo>
                  <a:lnTo>
                    <a:pt x="50" y="17"/>
                  </a:lnTo>
                  <a:lnTo>
                    <a:pt x="50" y="17"/>
                  </a:lnTo>
                  <a:lnTo>
                    <a:pt x="50" y="15"/>
                  </a:lnTo>
                  <a:lnTo>
                    <a:pt x="50" y="15"/>
                  </a:lnTo>
                  <a:lnTo>
                    <a:pt x="50" y="15"/>
                  </a:lnTo>
                  <a:lnTo>
                    <a:pt x="50" y="15"/>
                  </a:lnTo>
                  <a:lnTo>
                    <a:pt x="50" y="15"/>
                  </a:lnTo>
                  <a:lnTo>
                    <a:pt x="48" y="15"/>
                  </a:lnTo>
                  <a:lnTo>
                    <a:pt x="48" y="15"/>
                  </a:lnTo>
                  <a:lnTo>
                    <a:pt x="48" y="15"/>
                  </a:lnTo>
                  <a:lnTo>
                    <a:pt x="48" y="15"/>
                  </a:lnTo>
                  <a:lnTo>
                    <a:pt x="48" y="15"/>
                  </a:lnTo>
                  <a:lnTo>
                    <a:pt x="48" y="15"/>
                  </a:lnTo>
                  <a:lnTo>
                    <a:pt x="48" y="15"/>
                  </a:lnTo>
                  <a:lnTo>
                    <a:pt x="45" y="15"/>
                  </a:lnTo>
                  <a:lnTo>
                    <a:pt x="45" y="15"/>
                  </a:lnTo>
                  <a:lnTo>
                    <a:pt x="45" y="15"/>
                  </a:lnTo>
                  <a:lnTo>
                    <a:pt x="45" y="15"/>
                  </a:lnTo>
                  <a:lnTo>
                    <a:pt x="17" y="15"/>
                  </a:lnTo>
                  <a:lnTo>
                    <a:pt x="17" y="29"/>
                  </a:lnTo>
                  <a:lnTo>
                    <a:pt x="45" y="29"/>
                  </a:lnTo>
                  <a:lnTo>
                    <a:pt x="45" y="29"/>
                  </a:lnTo>
                  <a:lnTo>
                    <a:pt x="45" y="29"/>
                  </a:lnTo>
                  <a:lnTo>
                    <a:pt x="45" y="29"/>
                  </a:lnTo>
                  <a:lnTo>
                    <a:pt x="48" y="29"/>
                  </a:lnTo>
                  <a:lnTo>
                    <a:pt x="48" y="29"/>
                  </a:lnTo>
                  <a:lnTo>
                    <a:pt x="48" y="29"/>
                  </a:lnTo>
                  <a:lnTo>
                    <a:pt x="48" y="29"/>
                  </a:lnTo>
                  <a:lnTo>
                    <a:pt x="48" y="29"/>
                  </a:lnTo>
                  <a:lnTo>
                    <a:pt x="48" y="29"/>
                  </a:lnTo>
                  <a:lnTo>
                    <a:pt x="48" y="29"/>
                  </a:lnTo>
                  <a:lnTo>
                    <a:pt x="50" y="29"/>
                  </a:lnTo>
                  <a:lnTo>
                    <a:pt x="50" y="27"/>
                  </a:lnTo>
                  <a:lnTo>
                    <a:pt x="50" y="27"/>
                  </a:lnTo>
                  <a:lnTo>
                    <a:pt x="50" y="27"/>
                  </a:lnTo>
                  <a:lnTo>
                    <a:pt x="50" y="27"/>
                  </a:lnTo>
                  <a:lnTo>
                    <a:pt x="50" y="27"/>
                  </a:lnTo>
                  <a:lnTo>
                    <a:pt x="50" y="27"/>
                  </a:lnTo>
                  <a:lnTo>
                    <a:pt x="50" y="27"/>
                  </a:lnTo>
                  <a:lnTo>
                    <a:pt x="50" y="27"/>
                  </a:lnTo>
                  <a:lnTo>
                    <a:pt x="53" y="27"/>
                  </a:lnTo>
                  <a:lnTo>
                    <a:pt x="53" y="24"/>
                  </a:lnTo>
                  <a:lnTo>
                    <a:pt x="53" y="24"/>
                  </a:lnTo>
                  <a:lnTo>
                    <a:pt x="53" y="24"/>
                  </a:lnTo>
                  <a:lnTo>
                    <a:pt x="53" y="24"/>
                  </a:lnTo>
                  <a:lnTo>
                    <a:pt x="53" y="24"/>
                  </a:lnTo>
                  <a:lnTo>
                    <a:pt x="53" y="24"/>
                  </a:lnTo>
                  <a:lnTo>
                    <a:pt x="53" y="24"/>
                  </a:lnTo>
                  <a:lnTo>
                    <a:pt x="53" y="22"/>
                  </a:lnTo>
                  <a:lnTo>
                    <a:pt x="53" y="22"/>
                  </a:lnTo>
                  <a:lnTo>
                    <a:pt x="53" y="22"/>
                  </a:lnTo>
                  <a:lnTo>
                    <a:pt x="53" y="22"/>
                  </a:lnTo>
                  <a:lnTo>
                    <a:pt x="53" y="22"/>
                  </a:lnTo>
                  <a:lnTo>
                    <a:pt x="5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a:solidFill>
                  <a:prstClr val="black"/>
                </a:solidFill>
              </a:endParaRPr>
            </a:p>
          </p:txBody>
        </p:sp>
        <p:sp>
          <p:nvSpPr>
            <p:cNvPr id="15" name="Freeform 225"/>
            <p:cNvSpPr>
              <a:spLocks noEditPoints="1"/>
            </p:cNvSpPr>
            <p:nvPr/>
          </p:nvSpPr>
          <p:spPr bwMode="black">
            <a:xfrm>
              <a:off x="7075" y="407"/>
              <a:ext cx="86" cy="70"/>
            </a:xfrm>
            <a:custGeom>
              <a:avLst/>
              <a:gdLst>
                <a:gd name="T0" fmla="*/ 43 w 86"/>
                <a:gd name="T1" fmla="*/ 17 h 70"/>
                <a:gd name="T2" fmla="*/ 28 w 86"/>
                <a:gd name="T3" fmla="*/ 46 h 70"/>
                <a:gd name="T4" fmla="*/ 57 w 86"/>
                <a:gd name="T5" fmla="*/ 46 h 70"/>
                <a:gd name="T6" fmla="*/ 43 w 86"/>
                <a:gd name="T7" fmla="*/ 17 h 70"/>
                <a:gd name="T8" fmla="*/ 43 w 86"/>
                <a:gd name="T9" fmla="*/ 17 h 70"/>
                <a:gd name="T10" fmla="*/ 86 w 86"/>
                <a:gd name="T11" fmla="*/ 70 h 70"/>
                <a:gd name="T12" fmla="*/ 69 w 86"/>
                <a:gd name="T13" fmla="*/ 70 h 70"/>
                <a:gd name="T14" fmla="*/ 62 w 86"/>
                <a:gd name="T15" fmla="*/ 58 h 70"/>
                <a:gd name="T16" fmla="*/ 21 w 86"/>
                <a:gd name="T17" fmla="*/ 58 h 70"/>
                <a:gd name="T18" fmla="*/ 16 w 86"/>
                <a:gd name="T19" fmla="*/ 70 h 70"/>
                <a:gd name="T20" fmla="*/ 0 w 86"/>
                <a:gd name="T21" fmla="*/ 70 h 70"/>
                <a:gd name="T22" fmla="*/ 33 w 86"/>
                <a:gd name="T23" fmla="*/ 0 h 70"/>
                <a:gd name="T24" fmla="*/ 50 w 86"/>
                <a:gd name="T25" fmla="*/ 0 h 70"/>
                <a:gd name="T26" fmla="*/ 86 w 86"/>
                <a:gd name="T27" fmla="*/ 70 h 70"/>
                <a:gd name="T28" fmla="*/ 86 w 86"/>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70">
                  <a:moveTo>
                    <a:pt x="43" y="17"/>
                  </a:moveTo>
                  <a:lnTo>
                    <a:pt x="28" y="46"/>
                  </a:lnTo>
                  <a:lnTo>
                    <a:pt x="57" y="46"/>
                  </a:lnTo>
                  <a:lnTo>
                    <a:pt x="43" y="17"/>
                  </a:lnTo>
                  <a:lnTo>
                    <a:pt x="43" y="17"/>
                  </a:lnTo>
                  <a:close/>
                  <a:moveTo>
                    <a:pt x="86" y="70"/>
                  </a:moveTo>
                  <a:lnTo>
                    <a:pt x="69" y="70"/>
                  </a:lnTo>
                  <a:lnTo>
                    <a:pt x="62" y="58"/>
                  </a:lnTo>
                  <a:lnTo>
                    <a:pt x="21" y="58"/>
                  </a:lnTo>
                  <a:lnTo>
                    <a:pt x="16" y="70"/>
                  </a:lnTo>
                  <a:lnTo>
                    <a:pt x="0" y="70"/>
                  </a:lnTo>
                  <a:lnTo>
                    <a:pt x="33" y="0"/>
                  </a:lnTo>
                  <a:lnTo>
                    <a:pt x="50" y="0"/>
                  </a:lnTo>
                  <a:lnTo>
                    <a:pt x="86" y="70"/>
                  </a:lnTo>
                  <a:lnTo>
                    <a:pt x="8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a:solidFill>
                  <a:prstClr val="black"/>
                </a:solidFill>
              </a:endParaRPr>
            </a:p>
          </p:txBody>
        </p:sp>
        <p:sp>
          <p:nvSpPr>
            <p:cNvPr id="16" name="Freeform 226"/>
            <p:cNvSpPr>
              <a:spLocks noEditPoints="1"/>
            </p:cNvSpPr>
            <p:nvPr/>
          </p:nvSpPr>
          <p:spPr bwMode="black">
            <a:xfrm>
              <a:off x="7156" y="319"/>
              <a:ext cx="86" cy="69"/>
            </a:xfrm>
            <a:custGeom>
              <a:avLst/>
              <a:gdLst>
                <a:gd name="T0" fmla="*/ 43 w 86"/>
                <a:gd name="T1" fmla="*/ 17 h 69"/>
                <a:gd name="T2" fmla="*/ 29 w 86"/>
                <a:gd name="T3" fmla="*/ 43 h 69"/>
                <a:gd name="T4" fmla="*/ 57 w 86"/>
                <a:gd name="T5" fmla="*/ 43 h 69"/>
                <a:gd name="T6" fmla="*/ 43 w 86"/>
                <a:gd name="T7" fmla="*/ 17 h 69"/>
                <a:gd name="T8" fmla="*/ 43 w 86"/>
                <a:gd name="T9" fmla="*/ 17 h 69"/>
                <a:gd name="T10" fmla="*/ 86 w 86"/>
                <a:gd name="T11" fmla="*/ 69 h 69"/>
                <a:gd name="T12" fmla="*/ 69 w 86"/>
                <a:gd name="T13" fmla="*/ 69 h 69"/>
                <a:gd name="T14" fmla="*/ 65 w 86"/>
                <a:gd name="T15" fmla="*/ 57 h 69"/>
                <a:gd name="T16" fmla="*/ 24 w 86"/>
                <a:gd name="T17" fmla="*/ 57 h 69"/>
                <a:gd name="T18" fmla="*/ 17 w 86"/>
                <a:gd name="T19" fmla="*/ 69 h 69"/>
                <a:gd name="T20" fmla="*/ 0 w 86"/>
                <a:gd name="T21" fmla="*/ 69 h 69"/>
                <a:gd name="T22" fmla="*/ 36 w 86"/>
                <a:gd name="T23" fmla="*/ 0 h 69"/>
                <a:gd name="T24" fmla="*/ 53 w 86"/>
                <a:gd name="T25" fmla="*/ 0 h 69"/>
                <a:gd name="T26" fmla="*/ 86 w 86"/>
                <a:gd name="T27" fmla="*/ 69 h 69"/>
                <a:gd name="T28" fmla="*/ 86 w 86"/>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69">
                  <a:moveTo>
                    <a:pt x="43" y="17"/>
                  </a:moveTo>
                  <a:lnTo>
                    <a:pt x="29" y="43"/>
                  </a:lnTo>
                  <a:lnTo>
                    <a:pt x="57" y="43"/>
                  </a:lnTo>
                  <a:lnTo>
                    <a:pt x="43" y="17"/>
                  </a:lnTo>
                  <a:lnTo>
                    <a:pt x="43" y="17"/>
                  </a:lnTo>
                  <a:close/>
                  <a:moveTo>
                    <a:pt x="86" y="69"/>
                  </a:moveTo>
                  <a:lnTo>
                    <a:pt x="69" y="69"/>
                  </a:lnTo>
                  <a:lnTo>
                    <a:pt x="65" y="57"/>
                  </a:lnTo>
                  <a:lnTo>
                    <a:pt x="24" y="57"/>
                  </a:lnTo>
                  <a:lnTo>
                    <a:pt x="17" y="69"/>
                  </a:lnTo>
                  <a:lnTo>
                    <a:pt x="0" y="69"/>
                  </a:lnTo>
                  <a:lnTo>
                    <a:pt x="36" y="0"/>
                  </a:lnTo>
                  <a:lnTo>
                    <a:pt x="53" y="0"/>
                  </a:lnTo>
                  <a:lnTo>
                    <a:pt x="86" y="69"/>
                  </a:lnTo>
                  <a:lnTo>
                    <a:pt x="86"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a:solidFill>
                  <a:prstClr val="black"/>
                </a:solidFill>
              </a:endParaRPr>
            </a:p>
          </p:txBody>
        </p:sp>
        <p:sp>
          <p:nvSpPr>
            <p:cNvPr id="17" name="Freeform 227"/>
            <p:cNvSpPr>
              <a:spLocks noEditPoints="1"/>
            </p:cNvSpPr>
            <p:nvPr/>
          </p:nvSpPr>
          <p:spPr bwMode="black">
            <a:xfrm>
              <a:off x="6991" y="407"/>
              <a:ext cx="69" cy="70"/>
            </a:xfrm>
            <a:custGeom>
              <a:avLst/>
              <a:gdLst>
                <a:gd name="T0" fmla="*/ 65 w 69"/>
                <a:gd name="T1" fmla="*/ 36 h 70"/>
                <a:gd name="T2" fmla="*/ 67 w 69"/>
                <a:gd name="T3" fmla="*/ 39 h 70"/>
                <a:gd name="T4" fmla="*/ 69 w 69"/>
                <a:gd name="T5" fmla="*/ 44 h 70"/>
                <a:gd name="T6" fmla="*/ 69 w 69"/>
                <a:gd name="T7" fmla="*/ 46 h 70"/>
                <a:gd name="T8" fmla="*/ 69 w 69"/>
                <a:gd name="T9" fmla="*/ 48 h 70"/>
                <a:gd name="T10" fmla="*/ 69 w 69"/>
                <a:gd name="T11" fmla="*/ 51 h 70"/>
                <a:gd name="T12" fmla="*/ 69 w 69"/>
                <a:gd name="T13" fmla="*/ 56 h 70"/>
                <a:gd name="T14" fmla="*/ 69 w 69"/>
                <a:gd name="T15" fmla="*/ 58 h 70"/>
                <a:gd name="T16" fmla="*/ 67 w 69"/>
                <a:gd name="T17" fmla="*/ 63 h 70"/>
                <a:gd name="T18" fmla="*/ 65 w 69"/>
                <a:gd name="T19" fmla="*/ 65 h 70"/>
                <a:gd name="T20" fmla="*/ 60 w 69"/>
                <a:gd name="T21" fmla="*/ 68 h 70"/>
                <a:gd name="T22" fmla="*/ 55 w 69"/>
                <a:gd name="T23" fmla="*/ 70 h 70"/>
                <a:gd name="T24" fmla="*/ 53 w 69"/>
                <a:gd name="T25" fmla="*/ 70 h 70"/>
                <a:gd name="T26" fmla="*/ 0 w 69"/>
                <a:gd name="T27" fmla="*/ 70 h 70"/>
                <a:gd name="T28" fmla="*/ 50 w 69"/>
                <a:gd name="T29" fmla="*/ 0 h 70"/>
                <a:gd name="T30" fmla="*/ 53 w 69"/>
                <a:gd name="T31" fmla="*/ 0 h 70"/>
                <a:gd name="T32" fmla="*/ 57 w 69"/>
                <a:gd name="T33" fmla="*/ 3 h 70"/>
                <a:gd name="T34" fmla="*/ 60 w 69"/>
                <a:gd name="T35" fmla="*/ 5 h 70"/>
                <a:gd name="T36" fmla="*/ 62 w 69"/>
                <a:gd name="T37" fmla="*/ 8 h 70"/>
                <a:gd name="T38" fmla="*/ 65 w 69"/>
                <a:gd name="T39" fmla="*/ 12 h 70"/>
                <a:gd name="T40" fmla="*/ 67 w 69"/>
                <a:gd name="T41" fmla="*/ 15 h 70"/>
                <a:gd name="T42" fmla="*/ 67 w 69"/>
                <a:gd name="T43" fmla="*/ 20 h 70"/>
                <a:gd name="T44" fmla="*/ 67 w 69"/>
                <a:gd name="T45" fmla="*/ 22 h 70"/>
                <a:gd name="T46" fmla="*/ 67 w 69"/>
                <a:gd name="T47" fmla="*/ 27 h 70"/>
                <a:gd name="T48" fmla="*/ 67 w 69"/>
                <a:gd name="T49" fmla="*/ 29 h 70"/>
                <a:gd name="T50" fmla="*/ 65 w 69"/>
                <a:gd name="T51" fmla="*/ 34 h 70"/>
                <a:gd name="T52" fmla="*/ 17 w 69"/>
                <a:gd name="T53" fmla="*/ 58 h 70"/>
                <a:gd name="T54" fmla="*/ 48 w 69"/>
                <a:gd name="T55" fmla="*/ 58 h 70"/>
                <a:gd name="T56" fmla="*/ 50 w 69"/>
                <a:gd name="T57" fmla="*/ 56 h 70"/>
                <a:gd name="T58" fmla="*/ 50 w 69"/>
                <a:gd name="T59" fmla="*/ 56 h 70"/>
                <a:gd name="T60" fmla="*/ 53 w 69"/>
                <a:gd name="T61" fmla="*/ 56 h 70"/>
                <a:gd name="T62" fmla="*/ 53 w 69"/>
                <a:gd name="T63" fmla="*/ 53 h 70"/>
                <a:gd name="T64" fmla="*/ 53 w 69"/>
                <a:gd name="T65" fmla="*/ 53 h 70"/>
                <a:gd name="T66" fmla="*/ 55 w 69"/>
                <a:gd name="T67" fmla="*/ 51 h 70"/>
                <a:gd name="T68" fmla="*/ 55 w 69"/>
                <a:gd name="T69" fmla="*/ 48 h 70"/>
                <a:gd name="T70" fmla="*/ 55 w 69"/>
                <a:gd name="T71" fmla="*/ 48 h 70"/>
                <a:gd name="T72" fmla="*/ 55 w 69"/>
                <a:gd name="T73" fmla="*/ 46 h 70"/>
                <a:gd name="T74" fmla="*/ 53 w 69"/>
                <a:gd name="T75" fmla="*/ 46 h 70"/>
                <a:gd name="T76" fmla="*/ 53 w 69"/>
                <a:gd name="T77" fmla="*/ 44 h 70"/>
                <a:gd name="T78" fmla="*/ 50 w 69"/>
                <a:gd name="T79" fmla="*/ 44 h 70"/>
                <a:gd name="T80" fmla="*/ 50 w 69"/>
                <a:gd name="T81" fmla="*/ 41 h 70"/>
                <a:gd name="T82" fmla="*/ 48 w 69"/>
                <a:gd name="T83" fmla="*/ 41 h 70"/>
                <a:gd name="T84" fmla="*/ 48 w 69"/>
                <a:gd name="T85" fmla="*/ 41 h 70"/>
                <a:gd name="T86" fmla="*/ 17 w 69"/>
                <a:gd name="T87" fmla="*/ 58 h 70"/>
                <a:gd name="T88" fmla="*/ 45 w 69"/>
                <a:gd name="T89" fmla="*/ 29 h 70"/>
                <a:gd name="T90" fmla="*/ 48 w 69"/>
                <a:gd name="T91" fmla="*/ 27 h 70"/>
                <a:gd name="T92" fmla="*/ 50 w 69"/>
                <a:gd name="T93" fmla="*/ 27 h 70"/>
                <a:gd name="T94" fmla="*/ 53 w 69"/>
                <a:gd name="T95" fmla="*/ 24 h 70"/>
                <a:gd name="T96" fmla="*/ 53 w 69"/>
                <a:gd name="T97" fmla="*/ 22 h 70"/>
                <a:gd name="T98" fmla="*/ 53 w 69"/>
                <a:gd name="T99" fmla="*/ 22 h 70"/>
                <a:gd name="T100" fmla="*/ 53 w 69"/>
                <a:gd name="T101" fmla="*/ 20 h 70"/>
                <a:gd name="T102" fmla="*/ 50 w 69"/>
                <a:gd name="T103" fmla="*/ 17 h 70"/>
                <a:gd name="T104" fmla="*/ 50 w 69"/>
                <a:gd name="T105" fmla="*/ 15 h 70"/>
                <a:gd name="T106" fmla="*/ 48 w 69"/>
                <a:gd name="T107" fmla="*/ 15 h 70"/>
                <a:gd name="T108" fmla="*/ 45 w 69"/>
                <a:gd name="T109" fmla="*/ 15 h 70"/>
                <a:gd name="T110" fmla="*/ 14 w 69"/>
                <a:gd name="T111"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 h="70">
                  <a:moveTo>
                    <a:pt x="62" y="34"/>
                  </a:moveTo>
                  <a:lnTo>
                    <a:pt x="65" y="34"/>
                  </a:lnTo>
                  <a:lnTo>
                    <a:pt x="65" y="36"/>
                  </a:lnTo>
                  <a:lnTo>
                    <a:pt x="65" y="36"/>
                  </a:lnTo>
                  <a:lnTo>
                    <a:pt x="67" y="36"/>
                  </a:lnTo>
                  <a:lnTo>
                    <a:pt x="67" y="39"/>
                  </a:lnTo>
                  <a:lnTo>
                    <a:pt x="67" y="39"/>
                  </a:lnTo>
                  <a:lnTo>
                    <a:pt x="67" y="39"/>
                  </a:lnTo>
                  <a:lnTo>
                    <a:pt x="69" y="41"/>
                  </a:lnTo>
                  <a:lnTo>
                    <a:pt x="69" y="41"/>
                  </a:lnTo>
                  <a:lnTo>
                    <a:pt x="69" y="44"/>
                  </a:lnTo>
                  <a:lnTo>
                    <a:pt x="69" y="44"/>
                  </a:lnTo>
                  <a:lnTo>
                    <a:pt x="69" y="44"/>
                  </a:lnTo>
                  <a:lnTo>
                    <a:pt x="69" y="44"/>
                  </a:lnTo>
                  <a:lnTo>
                    <a:pt x="69" y="46"/>
                  </a:lnTo>
                  <a:lnTo>
                    <a:pt x="69" y="46"/>
                  </a:lnTo>
                  <a:lnTo>
                    <a:pt x="69" y="46"/>
                  </a:lnTo>
                  <a:lnTo>
                    <a:pt x="69" y="46"/>
                  </a:lnTo>
                  <a:lnTo>
                    <a:pt x="69" y="46"/>
                  </a:lnTo>
                  <a:lnTo>
                    <a:pt x="69" y="48"/>
                  </a:lnTo>
                  <a:lnTo>
                    <a:pt x="69" y="48"/>
                  </a:lnTo>
                  <a:lnTo>
                    <a:pt x="69" y="48"/>
                  </a:lnTo>
                  <a:lnTo>
                    <a:pt x="69" y="48"/>
                  </a:lnTo>
                  <a:lnTo>
                    <a:pt x="69" y="51"/>
                  </a:lnTo>
                  <a:lnTo>
                    <a:pt x="69" y="51"/>
                  </a:lnTo>
                  <a:lnTo>
                    <a:pt x="69"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5" y="65"/>
                  </a:lnTo>
                  <a:lnTo>
                    <a:pt x="62" y="65"/>
                  </a:lnTo>
                  <a:lnTo>
                    <a:pt x="62" y="68"/>
                  </a:lnTo>
                  <a:lnTo>
                    <a:pt x="60" y="68"/>
                  </a:lnTo>
                  <a:lnTo>
                    <a:pt x="60" y="68"/>
                  </a:lnTo>
                  <a:lnTo>
                    <a:pt x="60" y="68"/>
                  </a:lnTo>
                  <a:lnTo>
                    <a:pt x="57" y="70"/>
                  </a:lnTo>
                  <a:lnTo>
                    <a:pt x="57" y="70"/>
                  </a:lnTo>
                  <a:lnTo>
                    <a:pt x="55" y="70"/>
                  </a:lnTo>
                  <a:lnTo>
                    <a:pt x="55" y="70"/>
                  </a:lnTo>
                  <a:lnTo>
                    <a:pt x="53"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3" y="0"/>
                  </a:lnTo>
                  <a:lnTo>
                    <a:pt x="55" y="3"/>
                  </a:lnTo>
                  <a:lnTo>
                    <a:pt x="55" y="3"/>
                  </a:lnTo>
                  <a:lnTo>
                    <a:pt x="57" y="3"/>
                  </a:lnTo>
                  <a:lnTo>
                    <a:pt x="57" y="3"/>
                  </a:lnTo>
                  <a:lnTo>
                    <a:pt x="57" y="3"/>
                  </a:lnTo>
                  <a:lnTo>
                    <a:pt x="60" y="3"/>
                  </a:lnTo>
                  <a:lnTo>
                    <a:pt x="60" y="5"/>
                  </a:lnTo>
                  <a:lnTo>
                    <a:pt x="60" y="5"/>
                  </a:lnTo>
                  <a:lnTo>
                    <a:pt x="62" y="5"/>
                  </a:lnTo>
                  <a:lnTo>
                    <a:pt x="62" y="8"/>
                  </a:lnTo>
                  <a:lnTo>
                    <a:pt x="62" y="8"/>
                  </a:lnTo>
                  <a:lnTo>
                    <a:pt x="62" y="8"/>
                  </a:lnTo>
                  <a:lnTo>
                    <a:pt x="65" y="8"/>
                  </a:lnTo>
                  <a:lnTo>
                    <a:pt x="65" y="10"/>
                  </a:lnTo>
                  <a:lnTo>
                    <a:pt x="65" y="10"/>
                  </a:lnTo>
                  <a:lnTo>
                    <a:pt x="65" y="12"/>
                  </a:lnTo>
                  <a:lnTo>
                    <a:pt x="67" y="12"/>
                  </a:lnTo>
                  <a:lnTo>
                    <a:pt x="67" y="12"/>
                  </a:lnTo>
                  <a:lnTo>
                    <a:pt x="67" y="15"/>
                  </a:lnTo>
                  <a:lnTo>
                    <a:pt x="67" y="15"/>
                  </a:lnTo>
                  <a:lnTo>
                    <a:pt x="67" y="15"/>
                  </a:lnTo>
                  <a:lnTo>
                    <a:pt x="67" y="17"/>
                  </a:lnTo>
                  <a:lnTo>
                    <a:pt x="67" y="17"/>
                  </a:lnTo>
                  <a:lnTo>
                    <a:pt x="67" y="20"/>
                  </a:lnTo>
                  <a:lnTo>
                    <a:pt x="67" y="20"/>
                  </a:lnTo>
                  <a:lnTo>
                    <a:pt x="67" y="22"/>
                  </a:lnTo>
                  <a:lnTo>
                    <a:pt x="67" y="22"/>
                  </a:lnTo>
                  <a:lnTo>
                    <a:pt x="67" y="22"/>
                  </a:lnTo>
                  <a:lnTo>
                    <a:pt x="67" y="24"/>
                  </a:lnTo>
                  <a:lnTo>
                    <a:pt x="67" y="24"/>
                  </a:lnTo>
                  <a:lnTo>
                    <a:pt x="67" y="24"/>
                  </a:lnTo>
                  <a:lnTo>
                    <a:pt x="67" y="27"/>
                  </a:lnTo>
                  <a:lnTo>
                    <a:pt x="67" y="27"/>
                  </a:lnTo>
                  <a:lnTo>
                    <a:pt x="67" y="29"/>
                  </a:lnTo>
                  <a:lnTo>
                    <a:pt x="67" y="29"/>
                  </a:lnTo>
                  <a:lnTo>
                    <a:pt x="67" y="29"/>
                  </a:lnTo>
                  <a:lnTo>
                    <a:pt x="65" y="32"/>
                  </a:lnTo>
                  <a:lnTo>
                    <a:pt x="65" y="32"/>
                  </a:lnTo>
                  <a:lnTo>
                    <a:pt x="65" y="32"/>
                  </a:lnTo>
                  <a:lnTo>
                    <a:pt x="65" y="34"/>
                  </a:lnTo>
                  <a:lnTo>
                    <a:pt x="65" y="34"/>
                  </a:lnTo>
                  <a:lnTo>
                    <a:pt x="62" y="34"/>
                  </a:lnTo>
                  <a:lnTo>
                    <a:pt x="62" y="34"/>
                  </a:lnTo>
                  <a:close/>
                  <a:moveTo>
                    <a:pt x="17" y="58"/>
                  </a:moveTo>
                  <a:lnTo>
                    <a:pt x="45" y="58"/>
                  </a:lnTo>
                  <a:lnTo>
                    <a:pt x="48" y="58"/>
                  </a:lnTo>
                  <a:lnTo>
                    <a:pt x="48" y="58"/>
                  </a:lnTo>
                  <a:lnTo>
                    <a:pt x="48" y="58"/>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6"/>
                  </a:lnTo>
                  <a:lnTo>
                    <a:pt x="53" y="56"/>
                  </a:lnTo>
                  <a:lnTo>
                    <a:pt x="53" y="53"/>
                  </a:lnTo>
                  <a:lnTo>
                    <a:pt x="53" y="53"/>
                  </a:lnTo>
                  <a:lnTo>
                    <a:pt x="53" y="53"/>
                  </a:lnTo>
                  <a:lnTo>
                    <a:pt x="53" y="53"/>
                  </a:lnTo>
                  <a:lnTo>
                    <a:pt x="53" y="53"/>
                  </a:lnTo>
                  <a:lnTo>
                    <a:pt x="53" y="53"/>
                  </a:lnTo>
                  <a:lnTo>
                    <a:pt x="53" y="53"/>
                  </a:lnTo>
                  <a:lnTo>
                    <a:pt x="55" y="53"/>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8"/>
                  </a:lnTo>
                  <a:lnTo>
                    <a:pt x="55" y="46"/>
                  </a:lnTo>
                  <a:lnTo>
                    <a:pt x="55" y="46"/>
                  </a:lnTo>
                  <a:lnTo>
                    <a:pt x="55" y="46"/>
                  </a:lnTo>
                  <a:lnTo>
                    <a:pt x="53" y="46"/>
                  </a:lnTo>
                  <a:lnTo>
                    <a:pt x="53" y="46"/>
                  </a:lnTo>
                  <a:lnTo>
                    <a:pt x="53" y="46"/>
                  </a:lnTo>
                  <a:lnTo>
                    <a:pt x="53" y="46"/>
                  </a:lnTo>
                  <a:lnTo>
                    <a:pt x="53" y="44"/>
                  </a:lnTo>
                  <a:lnTo>
                    <a:pt x="53" y="44"/>
                  </a:lnTo>
                  <a:lnTo>
                    <a:pt x="53" y="44"/>
                  </a:lnTo>
                  <a:lnTo>
                    <a:pt x="53" y="44"/>
                  </a:lnTo>
                  <a:lnTo>
                    <a:pt x="53" y="44"/>
                  </a:lnTo>
                  <a:lnTo>
                    <a:pt x="53" y="44"/>
                  </a:lnTo>
                  <a:lnTo>
                    <a:pt x="50" y="44"/>
                  </a:lnTo>
                  <a:lnTo>
                    <a:pt x="50" y="44"/>
                  </a:lnTo>
                  <a:lnTo>
                    <a:pt x="50" y="44"/>
                  </a:lnTo>
                  <a:lnTo>
                    <a:pt x="50" y="41"/>
                  </a:lnTo>
                  <a:lnTo>
                    <a:pt x="50" y="41"/>
                  </a:lnTo>
                  <a:lnTo>
                    <a:pt x="50" y="41"/>
                  </a:lnTo>
                  <a:lnTo>
                    <a:pt x="50" y="41"/>
                  </a:lnTo>
                  <a:lnTo>
                    <a:pt x="48" y="41"/>
                  </a:lnTo>
                  <a:lnTo>
                    <a:pt x="48" y="41"/>
                  </a:lnTo>
                  <a:lnTo>
                    <a:pt x="48" y="41"/>
                  </a:lnTo>
                  <a:lnTo>
                    <a:pt x="48" y="41"/>
                  </a:lnTo>
                  <a:lnTo>
                    <a:pt x="48" y="41"/>
                  </a:lnTo>
                  <a:lnTo>
                    <a:pt x="48" y="41"/>
                  </a:lnTo>
                  <a:lnTo>
                    <a:pt x="45" y="41"/>
                  </a:lnTo>
                  <a:lnTo>
                    <a:pt x="17" y="41"/>
                  </a:lnTo>
                  <a:lnTo>
                    <a:pt x="17" y="58"/>
                  </a:lnTo>
                  <a:lnTo>
                    <a:pt x="17" y="58"/>
                  </a:lnTo>
                  <a:close/>
                  <a:moveTo>
                    <a:pt x="14" y="29"/>
                  </a:moveTo>
                  <a:lnTo>
                    <a:pt x="45" y="29"/>
                  </a:lnTo>
                  <a:lnTo>
                    <a:pt x="45" y="29"/>
                  </a:lnTo>
                  <a:lnTo>
                    <a:pt x="45" y="29"/>
                  </a:lnTo>
                  <a:lnTo>
                    <a:pt x="45" y="29"/>
                  </a:lnTo>
                  <a:lnTo>
                    <a:pt x="45" y="29"/>
                  </a:lnTo>
                  <a:lnTo>
                    <a:pt x="48" y="29"/>
                  </a:lnTo>
                  <a:lnTo>
                    <a:pt x="48" y="27"/>
                  </a:lnTo>
                  <a:lnTo>
                    <a:pt x="48" y="27"/>
                  </a:lnTo>
                  <a:lnTo>
                    <a:pt x="48" y="27"/>
                  </a:lnTo>
                  <a:lnTo>
                    <a:pt x="50" y="27"/>
                  </a:lnTo>
                  <a:lnTo>
                    <a:pt x="50" y="27"/>
                  </a:lnTo>
                  <a:lnTo>
                    <a:pt x="50" y="27"/>
                  </a:lnTo>
                  <a:lnTo>
                    <a:pt x="50" y="24"/>
                  </a:lnTo>
                  <a:lnTo>
                    <a:pt x="50" y="24"/>
                  </a:lnTo>
                  <a:lnTo>
                    <a:pt x="53" y="24"/>
                  </a:lnTo>
                  <a:lnTo>
                    <a:pt x="53"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0" y="17"/>
                  </a:lnTo>
                  <a:lnTo>
                    <a:pt x="50" y="17"/>
                  </a:lnTo>
                  <a:lnTo>
                    <a:pt x="50" y="17"/>
                  </a:lnTo>
                  <a:lnTo>
                    <a:pt x="50" y="17"/>
                  </a:lnTo>
                  <a:lnTo>
                    <a:pt x="50" y="17"/>
                  </a:lnTo>
                  <a:lnTo>
                    <a:pt x="50" y="15"/>
                  </a:lnTo>
                  <a:lnTo>
                    <a:pt x="48" y="15"/>
                  </a:lnTo>
                  <a:lnTo>
                    <a:pt x="48" y="15"/>
                  </a:lnTo>
                  <a:lnTo>
                    <a:pt x="48" y="15"/>
                  </a:lnTo>
                  <a:lnTo>
                    <a:pt x="48" y="15"/>
                  </a:lnTo>
                  <a:lnTo>
                    <a:pt x="48" y="15"/>
                  </a:lnTo>
                  <a:lnTo>
                    <a:pt x="48" y="15"/>
                  </a:lnTo>
                  <a:lnTo>
                    <a:pt x="45" y="15"/>
                  </a:lnTo>
                  <a:lnTo>
                    <a:pt x="45" y="15"/>
                  </a:lnTo>
                  <a:lnTo>
                    <a:pt x="45" y="15"/>
                  </a:lnTo>
                  <a:lnTo>
                    <a:pt x="45" y="15"/>
                  </a:lnTo>
                  <a:lnTo>
                    <a:pt x="14" y="15"/>
                  </a:lnTo>
                  <a:lnTo>
                    <a:pt x="14" y="29"/>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a:solidFill>
                  <a:prstClr val="black"/>
                </a:solidFill>
              </a:endParaRPr>
            </a:p>
          </p:txBody>
        </p:sp>
        <p:sp>
          <p:nvSpPr>
            <p:cNvPr id="18" name="Freeform 228"/>
            <p:cNvSpPr>
              <a:spLocks noEditPoints="1"/>
            </p:cNvSpPr>
            <p:nvPr/>
          </p:nvSpPr>
          <p:spPr bwMode="black">
            <a:xfrm>
              <a:off x="7168" y="232"/>
              <a:ext cx="72" cy="70"/>
            </a:xfrm>
            <a:custGeom>
              <a:avLst/>
              <a:gdLst>
                <a:gd name="T0" fmla="*/ 67 w 72"/>
                <a:gd name="T1" fmla="*/ 36 h 70"/>
                <a:gd name="T2" fmla="*/ 69 w 72"/>
                <a:gd name="T3" fmla="*/ 39 h 70"/>
                <a:gd name="T4" fmla="*/ 69 w 72"/>
                <a:gd name="T5" fmla="*/ 41 h 70"/>
                <a:gd name="T6" fmla="*/ 72 w 72"/>
                <a:gd name="T7" fmla="*/ 44 h 70"/>
                <a:gd name="T8" fmla="*/ 72 w 72"/>
                <a:gd name="T9" fmla="*/ 46 h 70"/>
                <a:gd name="T10" fmla="*/ 72 w 72"/>
                <a:gd name="T11" fmla="*/ 51 h 70"/>
                <a:gd name="T12" fmla="*/ 69 w 72"/>
                <a:gd name="T13" fmla="*/ 53 h 70"/>
                <a:gd name="T14" fmla="*/ 69 w 72"/>
                <a:gd name="T15" fmla="*/ 58 h 70"/>
                <a:gd name="T16" fmla="*/ 67 w 72"/>
                <a:gd name="T17" fmla="*/ 60 h 70"/>
                <a:gd name="T18" fmla="*/ 65 w 72"/>
                <a:gd name="T19" fmla="*/ 65 h 70"/>
                <a:gd name="T20" fmla="*/ 60 w 72"/>
                <a:gd name="T21" fmla="*/ 68 h 70"/>
                <a:gd name="T22" fmla="*/ 57 w 72"/>
                <a:gd name="T23" fmla="*/ 68 h 70"/>
                <a:gd name="T24" fmla="*/ 53 w 72"/>
                <a:gd name="T25" fmla="*/ 70 h 70"/>
                <a:gd name="T26" fmla="*/ 0 w 72"/>
                <a:gd name="T27" fmla="*/ 70 h 70"/>
                <a:gd name="T28" fmla="*/ 50 w 72"/>
                <a:gd name="T29" fmla="*/ 0 h 70"/>
                <a:gd name="T30" fmla="*/ 55 w 72"/>
                <a:gd name="T31" fmla="*/ 0 h 70"/>
                <a:gd name="T32" fmla="*/ 57 w 72"/>
                <a:gd name="T33" fmla="*/ 3 h 70"/>
                <a:gd name="T34" fmla="*/ 60 w 72"/>
                <a:gd name="T35" fmla="*/ 5 h 70"/>
                <a:gd name="T36" fmla="*/ 65 w 72"/>
                <a:gd name="T37" fmla="*/ 8 h 70"/>
                <a:gd name="T38" fmla="*/ 67 w 72"/>
                <a:gd name="T39" fmla="*/ 10 h 70"/>
                <a:gd name="T40" fmla="*/ 67 w 72"/>
                <a:gd name="T41" fmla="*/ 15 h 70"/>
                <a:gd name="T42" fmla="*/ 69 w 72"/>
                <a:gd name="T43" fmla="*/ 17 h 70"/>
                <a:gd name="T44" fmla="*/ 69 w 72"/>
                <a:gd name="T45" fmla="*/ 22 h 70"/>
                <a:gd name="T46" fmla="*/ 67 w 72"/>
                <a:gd name="T47" fmla="*/ 24 h 70"/>
                <a:gd name="T48" fmla="*/ 67 w 72"/>
                <a:gd name="T49" fmla="*/ 29 h 70"/>
                <a:gd name="T50" fmla="*/ 65 w 72"/>
                <a:gd name="T51" fmla="*/ 32 h 70"/>
                <a:gd name="T52" fmla="*/ 17 w 72"/>
                <a:gd name="T53" fmla="*/ 56 h 70"/>
                <a:gd name="T54" fmla="*/ 48 w 72"/>
                <a:gd name="T55" fmla="*/ 56 h 70"/>
                <a:gd name="T56" fmla="*/ 50 w 72"/>
                <a:gd name="T57" fmla="*/ 56 h 70"/>
                <a:gd name="T58" fmla="*/ 50 w 72"/>
                <a:gd name="T59" fmla="*/ 56 h 70"/>
                <a:gd name="T60" fmla="*/ 53 w 72"/>
                <a:gd name="T61" fmla="*/ 53 h 70"/>
                <a:gd name="T62" fmla="*/ 53 w 72"/>
                <a:gd name="T63" fmla="*/ 53 h 70"/>
                <a:gd name="T64" fmla="*/ 55 w 72"/>
                <a:gd name="T65" fmla="*/ 51 h 70"/>
                <a:gd name="T66" fmla="*/ 55 w 72"/>
                <a:gd name="T67" fmla="*/ 51 h 70"/>
                <a:gd name="T68" fmla="*/ 55 w 72"/>
                <a:gd name="T69" fmla="*/ 48 h 70"/>
                <a:gd name="T70" fmla="*/ 55 w 72"/>
                <a:gd name="T71" fmla="*/ 46 h 70"/>
                <a:gd name="T72" fmla="*/ 55 w 72"/>
                <a:gd name="T73" fmla="*/ 46 h 70"/>
                <a:gd name="T74" fmla="*/ 55 w 72"/>
                <a:gd name="T75" fmla="*/ 44 h 70"/>
                <a:gd name="T76" fmla="*/ 53 w 72"/>
                <a:gd name="T77" fmla="*/ 44 h 70"/>
                <a:gd name="T78" fmla="*/ 53 w 72"/>
                <a:gd name="T79" fmla="*/ 41 h 70"/>
                <a:gd name="T80" fmla="*/ 50 w 72"/>
                <a:gd name="T81" fmla="*/ 41 h 70"/>
                <a:gd name="T82" fmla="*/ 50 w 72"/>
                <a:gd name="T83" fmla="*/ 41 h 70"/>
                <a:gd name="T84" fmla="*/ 48 w 72"/>
                <a:gd name="T85" fmla="*/ 41 h 70"/>
                <a:gd name="T86" fmla="*/ 17 w 72"/>
                <a:gd name="T87" fmla="*/ 56 h 70"/>
                <a:gd name="T88" fmla="*/ 45 w 72"/>
                <a:gd name="T89" fmla="*/ 27 h 70"/>
                <a:gd name="T90" fmla="*/ 48 w 72"/>
                <a:gd name="T91" fmla="*/ 27 h 70"/>
                <a:gd name="T92" fmla="*/ 50 w 72"/>
                <a:gd name="T93" fmla="*/ 24 h 70"/>
                <a:gd name="T94" fmla="*/ 53 w 72"/>
                <a:gd name="T95" fmla="*/ 24 h 70"/>
                <a:gd name="T96" fmla="*/ 53 w 72"/>
                <a:gd name="T97" fmla="*/ 22 h 70"/>
                <a:gd name="T98" fmla="*/ 53 w 72"/>
                <a:gd name="T99" fmla="*/ 20 h 70"/>
                <a:gd name="T100" fmla="*/ 53 w 72"/>
                <a:gd name="T101" fmla="*/ 20 h 70"/>
                <a:gd name="T102" fmla="*/ 50 w 72"/>
                <a:gd name="T103" fmla="*/ 17 h 70"/>
                <a:gd name="T104" fmla="*/ 50 w 72"/>
                <a:gd name="T105" fmla="*/ 15 h 70"/>
                <a:gd name="T106" fmla="*/ 48 w 72"/>
                <a:gd name="T107" fmla="*/ 15 h 70"/>
                <a:gd name="T108" fmla="*/ 45 w 72"/>
                <a:gd name="T109" fmla="*/ 15 h 70"/>
                <a:gd name="T110" fmla="*/ 17 w 72"/>
                <a:gd name="T11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 h="70">
                  <a:moveTo>
                    <a:pt x="65" y="34"/>
                  </a:moveTo>
                  <a:lnTo>
                    <a:pt x="65" y="34"/>
                  </a:lnTo>
                  <a:lnTo>
                    <a:pt x="65" y="34"/>
                  </a:lnTo>
                  <a:lnTo>
                    <a:pt x="67" y="36"/>
                  </a:lnTo>
                  <a:lnTo>
                    <a:pt x="67" y="36"/>
                  </a:lnTo>
                  <a:lnTo>
                    <a:pt x="67" y="36"/>
                  </a:lnTo>
                  <a:lnTo>
                    <a:pt x="67" y="39"/>
                  </a:lnTo>
                  <a:lnTo>
                    <a:pt x="69" y="39"/>
                  </a:lnTo>
                  <a:lnTo>
                    <a:pt x="69" y="39"/>
                  </a:lnTo>
                  <a:lnTo>
                    <a:pt x="69" y="41"/>
                  </a:lnTo>
                  <a:lnTo>
                    <a:pt x="69" y="41"/>
                  </a:lnTo>
                  <a:lnTo>
                    <a:pt x="69" y="41"/>
                  </a:lnTo>
                  <a:lnTo>
                    <a:pt x="69" y="44"/>
                  </a:lnTo>
                  <a:lnTo>
                    <a:pt x="69" y="44"/>
                  </a:lnTo>
                  <a:lnTo>
                    <a:pt x="72" y="44"/>
                  </a:lnTo>
                  <a:lnTo>
                    <a:pt x="72" y="44"/>
                  </a:lnTo>
                  <a:lnTo>
                    <a:pt x="72" y="46"/>
                  </a:lnTo>
                  <a:lnTo>
                    <a:pt x="72" y="46"/>
                  </a:lnTo>
                  <a:lnTo>
                    <a:pt x="72" y="46"/>
                  </a:lnTo>
                  <a:lnTo>
                    <a:pt x="72" y="46"/>
                  </a:lnTo>
                  <a:lnTo>
                    <a:pt x="72" y="48"/>
                  </a:lnTo>
                  <a:lnTo>
                    <a:pt x="72" y="48"/>
                  </a:lnTo>
                  <a:lnTo>
                    <a:pt x="72" y="48"/>
                  </a:lnTo>
                  <a:lnTo>
                    <a:pt x="72" y="51"/>
                  </a:lnTo>
                  <a:lnTo>
                    <a:pt x="72" y="51"/>
                  </a:lnTo>
                  <a:lnTo>
                    <a:pt x="72" y="51"/>
                  </a:lnTo>
                  <a:lnTo>
                    <a:pt x="72"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2" y="65"/>
                  </a:lnTo>
                  <a:lnTo>
                    <a:pt x="62" y="65"/>
                  </a:lnTo>
                  <a:lnTo>
                    <a:pt x="62" y="65"/>
                  </a:lnTo>
                  <a:lnTo>
                    <a:pt x="60" y="68"/>
                  </a:lnTo>
                  <a:lnTo>
                    <a:pt x="60" y="68"/>
                  </a:lnTo>
                  <a:lnTo>
                    <a:pt x="60" y="68"/>
                  </a:lnTo>
                  <a:lnTo>
                    <a:pt x="57" y="68"/>
                  </a:lnTo>
                  <a:lnTo>
                    <a:pt x="57" y="68"/>
                  </a:lnTo>
                  <a:lnTo>
                    <a:pt x="55" y="70"/>
                  </a:lnTo>
                  <a:lnTo>
                    <a:pt x="55"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5" y="0"/>
                  </a:lnTo>
                  <a:lnTo>
                    <a:pt x="55" y="0"/>
                  </a:lnTo>
                  <a:lnTo>
                    <a:pt x="55" y="0"/>
                  </a:lnTo>
                  <a:lnTo>
                    <a:pt x="57" y="0"/>
                  </a:lnTo>
                  <a:lnTo>
                    <a:pt x="57" y="3"/>
                  </a:lnTo>
                  <a:lnTo>
                    <a:pt x="57" y="3"/>
                  </a:lnTo>
                  <a:lnTo>
                    <a:pt x="60" y="3"/>
                  </a:lnTo>
                  <a:lnTo>
                    <a:pt x="60" y="3"/>
                  </a:lnTo>
                  <a:lnTo>
                    <a:pt x="60" y="5"/>
                  </a:lnTo>
                  <a:lnTo>
                    <a:pt x="62" y="5"/>
                  </a:lnTo>
                  <a:lnTo>
                    <a:pt x="62" y="5"/>
                  </a:lnTo>
                  <a:lnTo>
                    <a:pt x="62" y="5"/>
                  </a:lnTo>
                  <a:lnTo>
                    <a:pt x="65" y="8"/>
                  </a:lnTo>
                  <a:lnTo>
                    <a:pt x="65" y="8"/>
                  </a:lnTo>
                  <a:lnTo>
                    <a:pt x="65" y="8"/>
                  </a:lnTo>
                  <a:lnTo>
                    <a:pt x="65" y="10"/>
                  </a:lnTo>
                  <a:lnTo>
                    <a:pt x="67" y="10"/>
                  </a:lnTo>
                  <a:lnTo>
                    <a:pt x="67" y="10"/>
                  </a:lnTo>
                  <a:lnTo>
                    <a:pt x="67" y="12"/>
                  </a:lnTo>
                  <a:lnTo>
                    <a:pt x="67" y="12"/>
                  </a:lnTo>
                  <a:lnTo>
                    <a:pt x="67" y="15"/>
                  </a:lnTo>
                  <a:lnTo>
                    <a:pt x="67" y="15"/>
                  </a:lnTo>
                  <a:lnTo>
                    <a:pt x="67" y="15"/>
                  </a:lnTo>
                  <a:lnTo>
                    <a:pt x="69" y="17"/>
                  </a:lnTo>
                  <a:lnTo>
                    <a:pt x="69" y="17"/>
                  </a:lnTo>
                  <a:lnTo>
                    <a:pt x="69" y="20"/>
                  </a:lnTo>
                  <a:lnTo>
                    <a:pt x="69" y="20"/>
                  </a:lnTo>
                  <a:lnTo>
                    <a:pt x="69" y="22"/>
                  </a:lnTo>
                  <a:lnTo>
                    <a:pt x="69" y="22"/>
                  </a:lnTo>
                  <a:lnTo>
                    <a:pt x="69" y="22"/>
                  </a:lnTo>
                  <a:lnTo>
                    <a:pt x="67" y="24"/>
                  </a:lnTo>
                  <a:lnTo>
                    <a:pt x="67" y="24"/>
                  </a:lnTo>
                  <a:lnTo>
                    <a:pt x="67" y="24"/>
                  </a:lnTo>
                  <a:lnTo>
                    <a:pt x="67" y="27"/>
                  </a:lnTo>
                  <a:lnTo>
                    <a:pt x="67" y="27"/>
                  </a:lnTo>
                  <a:lnTo>
                    <a:pt x="67" y="29"/>
                  </a:lnTo>
                  <a:lnTo>
                    <a:pt x="67" y="29"/>
                  </a:lnTo>
                  <a:lnTo>
                    <a:pt x="67" y="29"/>
                  </a:lnTo>
                  <a:lnTo>
                    <a:pt x="65" y="29"/>
                  </a:lnTo>
                  <a:lnTo>
                    <a:pt x="65" y="32"/>
                  </a:lnTo>
                  <a:lnTo>
                    <a:pt x="65" y="32"/>
                  </a:lnTo>
                  <a:lnTo>
                    <a:pt x="65" y="32"/>
                  </a:lnTo>
                  <a:lnTo>
                    <a:pt x="65" y="34"/>
                  </a:lnTo>
                  <a:lnTo>
                    <a:pt x="65" y="34"/>
                  </a:lnTo>
                  <a:close/>
                  <a:moveTo>
                    <a:pt x="17" y="56"/>
                  </a:moveTo>
                  <a:lnTo>
                    <a:pt x="48" y="56"/>
                  </a:lnTo>
                  <a:lnTo>
                    <a:pt x="48" y="56"/>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3"/>
                  </a:lnTo>
                  <a:lnTo>
                    <a:pt x="53" y="53"/>
                  </a:lnTo>
                  <a:lnTo>
                    <a:pt x="53" y="53"/>
                  </a:lnTo>
                  <a:lnTo>
                    <a:pt x="53" y="53"/>
                  </a:lnTo>
                  <a:lnTo>
                    <a:pt x="53" y="53"/>
                  </a:lnTo>
                  <a:lnTo>
                    <a:pt x="53" y="53"/>
                  </a:lnTo>
                  <a:lnTo>
                    <a:pt x="53" y="53"/>
                  </a:lnTo>
                  <a:lnTo>
                    <a:pt x="55" y="53"/>
                  </a:lnTo>
                  <a:lnTo>
                    <a:pt x="55" y="53"/>
                  </a:lnTo>
                  <a:lnTo>
                    <a:pt x="55" y="51"/>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6"/>
                  </a:lnTo>
                  <a:lnTo>
                    <a:pt x="55" y="46"/>
                  </a:lnTo>
                  <a:lnTo>
                    <a:pt x="55" y="46"/>
                  </a:lnTo>
                  <a:lnTo>
                    <a:pt x="55" y="46"/>
                  </a:lnTo>
                  <a:lnTo>
                    <a:pt x="55" y="46"/>
                  </a:lnTo>
                  <a:lnTo>
                    <a:pt x="55" y="46"/>
                  </a:lnTo>
                  <a:lnTo>
                    <a:pt x="55" y="46"/>
                  </a:lnTo>
                  <a:lnTo>
                    <a:pt x="55" y="44"/>
                  </a:lnTo>
                  <a:lnTo>
                    <a:pt x="55" y="44"/>
                  </a:lnTo>
                  <a:lnTo>
                    <a:pt x="55" y="44"/>
                  </a:lnTo>
                  <a:lnTo>
                    <a:pt x="53" y="44"/>
                  </a:lnTo>
                  <a:lnTo>
                    <a:pt x="53" y="44"/>
                  </a:lnTo>
                  <a:lnTo>
                    <a:pt x="53" y="44"/>
                  </a:lnTo>
                  <a:lnTo>
                    <a:pt x="53" y="44"/>
                  </a:lnTo>
                  <a:lnTo>
                    <a:pt x="53" y="44"/>
                  </a:lnTo>
                  <a:lnTo>
                    <a:pt x="53" y="41"/>
                  </a:lnTo>
                  <a:lnTo>
                    <a:pt x="53" y="41"/>
                  </a:lnTo>
                  <a:lnTo>
                    <a:pt x="53" y="41"/>
                  </a:lnTo>
                  <a:lnTo>
                    <a:pt x="50" y="41"/>
                  </a:lnTo>
                  <a:lnTo>
                    <a:pt x="50" y="41"/>
                  </a:lnTo>
                  <a:lnTo>
                    <a:pt x="50" y="41"/>
                  </a:lnTo>
                  <a:lnTo>
                    <a:pt x="50" y="41"/>
                  </a:lnTo>
                  <a:lnTo>
                    <a:pt x="50" y="41"/>
                  </a:lnTo>
                  <a:lnTo>
                    <a:pt x="50" y="41"/>
                  </a:lnTo>
                  <a:lnTo>
                    <a:pt x="50" y="41"/>
                  </a:lnTo>
                  <a:lnTo>
                    <a:pt x="48" y="41"/>
                  </a:lnTo>
                  <a:lnTo>
                    <a:pt x="48" y="41"/>
                  </a:lnTo>
                  <a:lnTo>
                    <a:pt x="48" y="41"/>
                  </a:lnTo>
                  <a:lnTo>
                    <a:pt x="48" y="41"/>
                  </a:lnTo>
                  <a:lnTo>
                    <a:pt x="48" y="41"/>
                  </a:lnTo>
                  <a:lnTo>
                    <a:pt x="17" y="41"/>
                  </a:lnTo>
                  <a:lnTo>
                    <a:pt x="17" y="56"/>
                  </a:lnTo>
                  <a:lnTo>
                    <a:pt x="17" y="56"/>
                  </a:lnTo>
                  <a:close/>
                  <a:moveTo>
                    <a:pt x="17" y="27"/>
                  </a:moveTo>
                  <a:lnTo>
                    <a:pt x="45" y="27"/>
                  </a:lnTo>
                  <a:lnTo>
                    <a:pt x="45" y="27"/>
                  </a:lnTo>
                  <a:lnTo>
                    <a:pt x="45" y="27"/>
                  </a:lnTo>
                  <a:lnTo>
                    <a:pt x="48" y="27"/>
                  </a:lnTo>
                  <a:lnTo>
                    <a:pt x="48" y="27"/>
                  </a:lnTo>
                  <a:lnTo>
                    <a:pt x="48" y="27"/>
                  </a:lnTo>
                  <a:lnTo>
                    <a:pt x="48" y="27"/>
                  </a:lnTo>
                  <a:lnTo>
                    <a:pt x="48" y="27"/>
                  </a:lnTo>
                  <a:lnTo>
                    <a:pt x="50" y="27"/>
                  </a:lnTo>
                  <a:lnTo>
                    <a:pt x="50" y="27"/>
                  </a:lnTo>
                  <a:lnTo>
                    <a:pt x="50" y="24"/>
                  </a:lnTo>
                  <a:lnTo>
                    <a:pt x="50" y="24"/>
                  </a:lnTo>
                  <a:lnTo>
                    <a:pt x="50"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3" y="20"/>
                  </a:lnTo>
                  <a:lnTo>
                    <a:pt x="53" y="20"/>
                  </a:lnTo>
                  <a:lnTo>
                    <a:pt x="53" y="17"/>
                  </a:lnTo>
                  <a:lnTo>
                    <a:pt x="53" y="17"/>
                  </a:lnTo>
                  <a:lnTo>
                    <a:pt x="50" y="17"/>
                  </a:lnTo>
                  <a:lnTo>
                    <a:pt x="50" y="17"/>
                  </a:lnTo>
                  <a:lnTo>
                    <a:pt x="50" y="15"/>
                  </a:lnTo>
                  <a:lnTo>
                    <a:pt x="50" y="15"/>
                  </a:lnTo>
                  <a:lnTo>
                    <a:pt x="50" y="15"/>
                  </a:lnTo>
                  <a:lnTo>
                    <a:pt x="50" y="15"/>
                  </a:lnTo>
                  <a:lnTo>
                    <a:pt x="48" y="15"/>
                  </a:lnTo>
                  <a:lnTo>
                    <a:pt x="48" y="15"/>
                  </a:lnTo>
                  <a:lnTo>
                    <a:pt x="48" y="15"/>
                  </a:lnTo>
                  <a:lnTo>
                    <a:pt x="48" y="15"/>
                  </a:lnTo>
                  <a:lnTo>
                    <a:pt x="48" y="15"/>
                  </a:lnTo>
                  <a:lnTo>
                    <a:pt x="48" y="15"/>
                  </a:lnTo>
                  <a:lnTo>
                    <a:pt x="45" y="15"/>
                  </a:lnTo>
                  <a:lnTo>
                    <a:pt x="45" y="15"/>
                  </a:lnTo>
                  <a:lnTo>
                    <a:pt x="45" y="15"/>
                  </a:lnTo>
                  <a:lnTo>
                    <a:pt x="17" y="15"/>
                  </a:lnTo>
                  <a:lnTo>
                    <a:pt x="17" y="27"/>
                  </a:lnTo>
                  <a:lnTo>
                    <a:pt x="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a:solidFill>
                  <a:prstClr val="black"/>
                </a:solidFill>
              </a:endParaRPr>
            </a:p>
          </p:txBody>
        </p:sp>
        <p:sp>
          <p:nvSpPr>
            <p:cNvPr id="19" name="Freeform 229"/>
            <p:cNvSpPr>
              <a:spLocks noEditPoints="1"/>
            </p:cNvSpPr>
            <p:nvPr/>
          </p:nvSpPr>
          <p:spPr bwMode="black">
            <a:xfrm>
              <a:off x="6936" y="180"/>
              <a:ext cx="526" cy="527"/>
            </a:xfrm>
            <a:custGeom>
              <a:avLst/>
              <a:gdLst>
                <a:gd name="T0" fmla="*/ 110 w 220"/>
                <a:gd name="T1" fmla="*/ 0 h 220"/>
                <a:gd name="T2" fmla="*/ 0 w 220"/>
                <a:gd name="T3" fmla="*/ 110 h 220"/>
                <a:gd name="T4" fmla="*/ 110 w 220"/>
                <a:gd name="T5" fmla="*/ 220 h 220"/>
                <a:gd name="T6" fmla="*/ 220 w 220"/>
                <a:gd name="T7" fmla="*/ 110 h 220"/>
                <a:gd name="T8" fmla="*/ 110 w 220"/>
                <a:gd name="T9" fmla="*/ 0 h 220"/>
                <a:gd name="T10" fmla="*/ 110 w 220"/>
                <a:gd name="T11" fmla="*/ 208 h 220"/>
                <a:gd name="T12" fmla="*/ 12 w 220"/>
                <a:gd name="T13" fmla="*/ 110 h 220"/>
                <a:gd name="T14" fmla="*/ 110 w 220"/>
                <a:gd name="T15" fmla="*/ 12 h 220"/>
                <a:gd name="T16" fmla="*/ 208 w 220"/>
                <a:gd name="T17" fmla="*/ 110 h 220"/>
                <a:gd name="T18" fmla="*/ 110 w 220"/>
                <a:gd name="T19"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208"/>
                  </a:moveTo>
                  <a:cubicBezTo>
                    <a:pt x="56" y="208"/>
                    <a:pt x="12" y="164"/>
                    <a:pt x="12" y="110"/>
                  </a:cubicBezTo>
                  <a:cubicBezTo>
                    <a:pt x="12" y="56"/>
                    <a:pt x="56" y="12"/>
                    <a:pt x="110" y="12"/>
                  </a:cubicBezTo>
                  <a:cubicBezTo>
                    <a:pt x="164" y="12"/>
                    <a:pt x="208" y="56"/>
                    <a:pt x="208" y="110"/>
                  </a:cubicBezTo>
                  <a:cubicBezTo>
                    <a:pt x="208" y="164"/>
                    <a:pt x="164" y="208"/>
                    <a:pt x="110"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a:solidFill>
                  <a:prstClr val="black"/>
                </a:solidFill>
              </a:endParaRPr>
            </a:p>
          </p:txBody>
        </p:sp>
      </p:grpSp>
    </p:spTree>
    <p:extLst>
      <p:ext uri="{BB962C8B-B14F-4D97-AF65-F5344CB8AC3E}">
        <p14:creationId xmlns:p14="http://schemas.microsoft.com/office/powerpoint/2010/main" val="3797660451"/>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9" name="Subtitle 2"/>
          <p:cNvSpPr>
            <a:spLocks noGrp="1"/>
          </p:cNvSpPr>
          <p:nvPr>
            <p:ph type="subTitle" idx="1"/>
          </p:nvPr>
        </p:nvSpPr>
        <p:spPr bwMode="gray">
          <a:xfrm>
            <a:off x="980282" y="551657"/>
            <a:ext cx="10799999" cy="5933094"/>
          </a:xfrm>
        </p:spPr>
        <p:txBody>
          <a:bodyPr anchor="ctr"/>
          <a:lstStyle>
            <a:lvl1pPr marL="0" indent="0" algn="l">
              <a:buNone/>
              <a:defRPr sz="6600">
                <a:solidFill>
                  <a:schemeClr val="tx2"/>
                </a:solidFill>
              </a:defRPr>
            </a:lvl1pPr>
            <a:lvl2pPr marL="0" indent="0" algn="l">
              <a:buNone/>
              <a:defRPr sz="6600">
                <a:solidFill>
                  <a:schemeClr val="tx2"/>
                </a:solidFill>
              </a:defRPr>
            </a:lvl2pPr>
            <a:lvl3pPr marL="0" indent="0" algn="l">
              <a:buNone/>
              <a:defRPr sz="6600">
                <a:solidFill>
                  <a:schemeClr val="tx2"/>
                </a:solidFill>
              </a:defRPr>
            </a:lvl3pPr>
            <a:lvl4pPr marL="0" indent="0" algn="l">
              <a:buNone/>
              <a:defRPr sz="6600">
                <a:solidFill>
                  <a:schemeClr val="tx2"/>
                </a:solidFill>
              </a:defRPr>
            </a:lvl4pPr>
            <a:lvl5pPr marL="0" indent="0" algn="l">
              <a:buNone/>
              <a:defRPr sz="6600">
                <a:solidFill>
                  <a:schemeClr val="tx2"/>
                </a:solidFill>
              </a:defRPr>
            </a:lvl5pPr>
            <a:lvl6pPr marL="0" indent="0" algn="l">
              <a:buNone/>
              <a:defRPr sz="6600">
                <a:solidFill>
                  <a:schemeClr val="tx2"/>
                </a:solidFill>
              </a:defRPr>
            </a:lvl6pPr>
            <a:lvl7pPr marL="0" indent="0" algn="l">
              <a:buNone/>
              <a:defRPr sz="6600">
                <a:solidFill>
                  <a:schemeClr val="tx2"/>
                </a:solidFill>
              </a:defRPr>
            </a:lvl7pPr>
            <a:lvl8pPr marL="0" indent="0" algn="l">
              <a:buNone/>
              <a:defRPr sz="6600">
                <a:solidFill>
                  <a:schemeClr val="tx2"/>
                </a:solidFill>
              </a:defRPr>
            </a:lvl8pPr>
            <a:lvl9pPr marL="0" indent="0" algn="l">
              <a:buNone/>
              <a:defRPr sz="6600">
                <a:solidFill>
                  <a:schemeClr val="tx2"/>
                </a:solidFill>
              </a:defRPr>
            </a:lvl9pPr>
          </a:lstStyle>
          <a:p>
            <a:pPr lvl="0"/>
            <a:r>
              <a:rPr lang="de-DE"/>
              <a:t>Formatvorlage des Untertitelmasters durch Klicken bearbeiten</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fr-FR"/>
              <a:t>Réduction de dose injectée en neuroimagerie</a:t>
            </a:r>
            <a:endParaRPr lang="en-US"/>
          </a:p>
        </p:txBody>
      </p:sp>
      <p:sp>
        <p:nvSpPr>
          <p:cNvPr id="5" name="Slide Number Placeholder 4"/>
          <p:cNvSpPr>
            <a:spLocks noGrp="1"/>
          </p:cNvSpPr>
          <p:nvPr>
            <p:ph type="sldNum" sz="quarter" idx="12"/>
          </p:nvPr>
        </p:nvSpPr>
        <p:spPr/>
        <p:txBody>
          <a:bodyPr/>
          <a:lstStyle/>
          <a:p>
            <a:fld id="{EEAD9179-7A6B-4268-BEB2-F3B8EB06115B}" type="slidenum">
              <a:rPr lang="en-US" smtClean="0"/>
              <a:pPr/>
              <a:t>‹N°›</a:t>
            </a:fld>
            <a:endParaRPr lang="en-US"/>
          </a:p>
        </p:txBody>
      </p:sp>
      <p:sp>
        <p:nvSpPr>
          <p:cNvPr id="2" name="Title 1"/>
          <p:cNvSpPr>
            <a:spLocks noGrp="1"/>
          </p:cNvSpPr>
          <p:nvPr>
            <p:ph type="title"/>
          </p:nvPr>
        </p:nvSpPr>
        <p:spPr/>
        <p:txBody>
          <a:bodyPr/>
          <a:lstStyle/>
          <a:p>
            <a:r>
              <a:rPr lang="de-DE"/>
              <a:t>Titelmasterformat durch Klicken bearbeiten</a:t>
            </a:r>
            <a:endParaRPr lang="en-US"/>
          </a:p>
        </p:txBody>
      </p:sp>
      <p:pic>
        <p:nvPicPr>
          <p:cNvPr id="7" name="Picture 2" descr="\\nas-mainz\Projekte_vertraulich\Bayer\17-0612_Fischer_CI-Redesign\vom Kunden\Bayer_Cross_2017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196019" y="617155"/>
            <a:ext cx="399773" cy="39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268430"/>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7" name="Rectangle 6"/>
          <p:cNvSpPr/>
          <p:nvPr/>
        </p:nvSpPr>
        <p:spPr bwMode="gray">
          <a:xfrm>
            <a:off x="1" y="0"/>
            <a:ext cx="974672" cy="1735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bwMode="gray"/>
        <p:txBody>
          <a:bodyPr/>
          <a:lstStyle/>
          <a:p>
            <a:endParaRPr lang="en-US"/>
          </a:p>
        </p:txBody>
      </p:sp>
      <p:sp>
        <p:nvSpPr>
          <p:cNvPr id="4" name="Footer Placeholder 3"/>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fr-FR"/>
              <a:t>Réduction de dose injectée en neuroimagerie</a:t>
            </a:r>
            <a:endParaRPr lang="en-US"/>
          </a:p>
        </p:txBody>
      </p:sp>
      <p:sp>
        <p:nvSpPr>
          <p:cNvPr id="5" name="Slide Number Placeholder 4"/>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‹N°›</a:t>
            </a:fld>
            <a:endParaRPr lang="en-US"/>
          </a:p>
        </p:txBody>
      </p:sp>
      <p:sp>
        <p:nvSpPr>
          <p:cNvPr id="6" name="Picture Placeholder 14"/>
          <p:cNvSpPr>
            <a:spLocks noGrp="1"/>
          </p:cNvSpPr>
          <p:nvPr>
            <p:ph type="pic" sz="quarter" idx="16"/>
          </p:nvPr>
        </p:nvSpPr>
        <p:spPr bwMode="gray">
          <a:xfrm>
            <a:off x="0" y="0"/>
            <a:ext cx="12190413" cy="6858000"/>
          </a:xfrm>
        </p:spPr>
        <p:txBody>
          <a:bodyPr tIns="540000" anchor="ctr"/>
          <a:lstStyle>
            <a:lvl1pPr algn="ctr">
              <a:defRPr/>
            </a:lvl1pPr>
          </a:lstStyle>
          <a:p>
            <a:r>
              <a:rPr lang="de-DE"/>
              <a:t>Bild durch Klicken auf Symbol hinzufügen</a:t>
            </a:r>
            <a:endParaRPr lang="en-US"/>
          </a:p>
        </p:txBody>
      </p:sp>
    </p:spTree>
    <p:extLst>
      <p:ext uri="{BB962C8B-B14F-4D97-AF65-F5344CB8AC3E}">
        <p14:creationId xmlns:p14="http://schemas.microsoft.com/office/powerpoint/2010/main" val="4110759302"/>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nal Slide">
    <p:spTree>
      <p:nvGrpSpPr>
        <p:cNvPr id="1" name=""/>
        <p:cNvGrpSpPr/>
        <p:nvPr/>
      </p:nvGrpSpPr>
      <p:grpSpPr>
        <a:xfrm>
          <a:off x="0" y="0"/>
          <a:ext cx="0" cy="0"/>
          <a:chOff x="0" y="0"/>
          <a:chExt cx="0" cy="0"/>
        </a:xfrm>
      </p:grpSpPr>
      <p:sp>
        <p:nvSpPr>
          <p:cNvPr id="16" name="Freeform 15"/>
          <p:cNvSpPr/>
          <p:nvPr/>
        </p:nvSpPr>
        <p:spPr>
          <a:xfrm flipV="1">
            <a:off x="0" y="0"/>
            <a:ext cx="8198127" cy="6877050"/>
          </a:xfrm>
          <a:custGeom>
            <a:avLst/>
            <a:gdLst>
              <a:gd name="connsiteX0" fmla="*/ 0 w 8198127"/>
              <a:gd name="connsiteY0" fmla="*/ 6877050 h 6877050"/>
              <a:gd name="connsiteX1" fmla="*/ 6090082 w 8198127"/>
              <a:gd name="connsiteY1" fmla="*/ 6877050 h 6877050"/>
              <a:gd name="connsiteX2" fmla="*/ 8198127 w 8198127"/>
              <a:gd name="connsiteY2" fmla="*/ 6877050 h 6877050"/>
              <a:gd name="connsiteX3" fmla="*/ 6090082 w 8198127"/>
              <a:gd name="connsiteY3" fmla="*/ 0 h 6877050"/>
              <a:gd name="connsiteX4" fmla="*/ 0 w 8198127"/>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8127" h="6877050">
                <a:moveTo>
                  <a:pt x="0" y="6877050"/>
                </a:moveTo>
                <a:lnTo>
                  <a:pt x="6090082" y="6877050"/>
                </a:lnTo>
                <a:lnTo>
                  <a:pt x="8198127" y="6877050"/>
                </a:lnTo>
                <a:lnTo>
                  <a:pt x="6090082" y="0"/>
                </a:lnTo>
                <a:lnTo>
                  <a:pt x="0" y="0"/>
                </a:lnTo>
                <a:close/>
              </a:path>
            </a:pathLst>
          </a:custGeom>
          <a:gradFill flip="none" rotWithShape="1">
            <a:gsLst>
              <a:gs pos="32760">
                <a:srgbClr val="00617F"/>
              </a:gs>
              <a:gs pos="0">
                <a:srgbClr val="00617F"/>
              </a:gs>
              <a:gs pos="72000">
                <a:srgbClr val="10384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bwMode="gray">
          <a:xfrm>
            <a:off x="708819" y="1732422"/>
            <a:ext cx="5381498"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de-DE"/>
              <a:t>Formatvorlage des Untertitelmasters durch Klicken bearbeiten</a:t>
            </a:r>
            <a:endParaRPr lang="en-US"/>
          </a:p>
        </p:txBody>
      </p:sp>
      <p:sp>
        <p:nvSpPr>
          <p:cNvPr id="4" name="Date Placeholder 3"/>
          <p:cNvSpPr>
            <a:spLocks noGrp="1"/>
          </p:cNvSpPr>
          <p:nvPr>
            <p:ph type="dt" sz="half" idx="10"/>
          </p:nvPr>
        </p:nvSpPr>
        <p:spPr bwMode="gray"/>
        <p:txBody>
          <a:bodyPr/>
          <a:lstStyle/>
          <a:p>
            <a:endParaRPr lang="en-US"/>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fr-FR"/>
              <a:t>Réduction de dose injectée en neuroimagerie</a:t>
            </a:r>
            <a:endParaRPr lang="en-US"/>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‹N°›</a:t>
            </a:fld>
            <a:endParaRPr lang="en-US"/>
          </a:p>
        </p:txBody>
      </p:sp>
      <p:sp>
        <p:nvSpPr>
          <p:cNvPr id="2" name="Title 1"/>
          <p:cNvSpPr>
            <a:spLocks noGrp="1"/>
          </p:cNvSpPr>
          <p:nvPr>
            <p:ph type="ctrTitle"/>
          </p:nvPr>
        </p:nvSpPr>
        <p:spPr bwMode="white">
          <a:xfrm>
            <a:off x="708819" y="2424948"/>
            <a:ext cx="5381498" cy="1620000"/>
          </a:xfrm>
        </p:spPr>
        <p:txBody>
          <a:bodyPr anchor="t"/>
          <a:lstStyle>
            <a:lvl1pPr>
              <a:defRPr sz="5400" i="1">
                <a:solidFill>
                  <a:schemeClr val="accent4"/>
                </a:solidFill>
              </a:defRPr>
            </a:lvl1pPr>
          </a:lstStyle>
          <a:p>
            <a:r>
              <a:rPr lang="de-DE"/>
              <a:t>Titelmasterformat durch Klicken bearbeiten</a:t>
            </a:r>
            <a:endParaRPr lang="en-US"/>
          </a:p>
        </p:txBody>
      </p:sp>
      <p:sp>
        <p:nvSpPr>
          <p:cNvPr id="18" name="TextBox 17">
            <a:extLst>
              <a:ext uri="{FF2B5EF4-FFF2-40B4-BE49-F238E27FC236}">
                <a16:creationId xmlns:a16="http://schemas.microsoft.com/office/drawing/2014/main" id="{5EE7DB5C-15A7-4763-A498-7608598D843B}"/>
              </a:ext>
            </a:extLst>
          </p:cNvPr>
          <p:cNvSpPr txBox="1"/>
          <p:nvPr/>
        </p:nvSpPr>
        <p:spPr bwMode="white">
          <a:xfrm>
            <a:off x="1378684"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a:ln>
                  <a:noFill/>
                </a:ln>
                <a:solidFill>
                  <a:schemeClr val="tx2"/>
                </a:solidFill>
                <a:effectLst/>
                <a:uLnTx/>
                <a:uFillTx/>
              </a:rPr>
              <a:t>///////////</a:t>
            </a:r>
          </a:p>
        </p:txBody>
      </p:sp>
      <p:sp>
        <p:nvSpPr>
          <p:cNvPr id="21" name="Text Placeholder 20"/>
          <p:cNvSpPr>
            <a:spLocks noGrp="1"/>
          </p:cNvSpPr>
          <p:nvPr>
            <p:ph type="body" sz="quarter" idx="13"/>
          </p:nvPr>
        </p:nvSpPr>
        <p:spPr bwMode="gray">
          <a:xfrm>
            <a:off x="1414399" y="4262151"/>
            <a:ext cx="3599999"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7" name="Picture Placeholder 16"/>
          <p:cNvSpPr>
            <a:spLocks noGrp="1"/>
          </p:cNvSpPr>
          <p:nvPr>
            <p:ph type="pic" sz="quarter" idx="14"/>
          </p:nvPr>
        </p:nvSpPr>
        <p:spPr bwMode="gray">
          <a:xfrm>
            <a:off x="6095922" y="0"/>
            <a:ext cx="6094492" cy="6858000"/>
          </a:xfrm>
          <a:custGeom>
            <a:avLst/>
            <a:gdLst>
              <a:gd name="connsiteX0" fmla="*/ 2102205 w 6094492"/>
              <a:gd name="connsiteY0" fmla="*/ 0 h 6858000"/>
              <a:gd name="connsiteX1" fmla="*/ 6094492 w 6094492"/>
              <a:gd name="connsiteY1" fmla="*/ 0 h 6858000"/>
              <a:gd name="connsiteX2" fmla="*/ 6094492 w 6094492"/>
              <a:gd name="connsiteY2" fmla="*/ 6858000 h 6858000"/>
              <a:gd name="connsiteX3" fmla="*/ 0 w 60944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492" h="6858000">
                <a:moveTo>
                  <a:pt x="2102205" y="0"/>
                </a:moveTo>
                <a:lnTo>
                  <a:pt x="6094492" y="0"/>
                </a:lnTo>
                <a:lnTo>
                  <a:pt x="6094492" y="6858000"/>
                </a:lnTo>
                <a:lnTo>
                  <a:pt x="0" y="6858000"/>
                </a:lnTo>
                <a:close/>
              </a:path>
            </a:pathLst>
          </a:custGeom>
        </p:spPr>
        <p:txBody>
          <a:bodyPr wrap="square" tIns="540000" anchor="ctr">
            <a:noAutofit/>
          </a:bodyPr>
          <a:lstStyle>
            <a:lvl1pPr algn="ctr">
              <a:defRPr/>
            </a:lvl1pPr>
          </a:lstStyle>
          <a:p>
            <a:r>
              <a:rPr lang="de-DE"/>
              <a:t>Bild durch Klicken auf Symbol hinzufügen</a:t>
            </a:r>
          </a:p>
        </p:txBody>
      </p:sp>
      <p:pic>
        <p:nvPicPr>
          <p:cNvPr id="14" name="Picture 2" descr="\\nas-mainz\Projekte_vertraulich\Bayer\17-0612_Fischer_CI-Redesign\vom Kunden\Bayer_Cross_2017_REV-White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826436"/>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nal Slide 2">
    <p:spTree>
      <p:nvGrpSpPr>
        <p:cNvPr id="1" name=""/>
        <p:cNvGrpSpPr/>
        <p:nvPr/>
      </p:nvGrpSpPr>
      <p:grpSpPr>
        <a:xfrm>
          <a:off x="0" y="0"/>
          <a:ext cx="0" cy="0"/>
          <a:chOff x="0" y="0"/>
          <a:chExt cx="0" cy="0"/>
        </a:xfrm>
      </p:grpSpPr>
      <p:sp>
        <p:nvSpPr>
          <p:cNvPr id="16" name="Freeform 15"/>
          <p:cNvSpPr/>
          <p:nvPr/>
        </p:nvSpPr>
        <p:spPr>
          <a:xfrm flipV="1">
            <a:off x="0" y="0"/>
            <a:ext cx="8198127" cy="6877050"/>
          </a:xfrm>
          <a:custGeom>
            <a:avLst/>
            <a:gdLst>
              <a:gd name="connsiteX0" fmla="*/ 0 w 8198127"/>
              <a:gd name="connsiteY0" fmla="*/ 6877050 h 6877050"/>
              <a:gd name="connsiteX1" fmla="*/ 6090082 w 8198127"/>
              <a:gd name="connsiteY1" fmla="*/ 6877050 h 6877050"/>
              <a:gd name="connsiteX2" fmla="*/ 8198127 w 8198127"/>
              <a:gd name="connsiteY2" fmla="*/ 6877050 h 6877050"/>
              <a:gd name="connsiteX3" fmla="*/ 6090082 w 8198127"/>
              <a:gd name="connsiteY3" fmla="*/ 0 h 6877050"/>
              <a:gd name="connsiteX4" fmla="*/ 0 w 8198127"/>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8127" h="6877050">
                <a:moveTo>
                  <a:pt x="0" y="6877050"/>
                </a:moveTo>
                <a:lnTo>
                  <a:pt x="6090082" y="6877050"/>
                </a:lnTo>
                <a:lnTo>
                  <a:pt x="8198127" y="6877050"/>
                </a:lnTo>
                <a:lnTo>
                  <a:pt x="6090082" y="0"/>
                </a:lnTo>
                <a:lnTo>
                  <a:pt x="0" y="0"/>
                </a:lnTo>
                <a:close/>
              </a:path>
            </a:pathLst>
          </a:custGeom>
          <a:gradFill>
            <a:gsLst>
              <a:gs pos="28000">
                <a:srgbClr val="2B6640"/>
              </a:gs>
              <a:gs pos="0">
                <a:srgbClr val="2B6640"/>
              </a:gs>
              <a:gs pos="72000">
                <a:srgbClr val="00442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bwMode="gray">
          <a:xfrm>
            <a:off x="708822" y="1732759"/>
            <a:ext cx="5381495" cy="592617"/>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de-DE"/>
              <a:t>Formatvorlage des Untertitelmasters durch Klicken bearbeiten</a:t>
            </a:r>
            <a:endParaRPr lang="en-US"/>
          </a:p>
        </p:txBody>
      </p:sp>
      <p:sp>
        <p:nvSpPr>
          <p:cNvPr id="4" name="Date Placeholder 3"/>
          <p:cNvSpPr>
            <a:spLocks noGrp="1"/>
          </p:cNvSpPr>
          <p:nvPr>
            <p:ph type="dt" sz="half" idx="10"/>
          </p:nvPr>
        </p:nvSpPr>
        <p:spPr bwMode="gray"/>
        <p:txBody>
          <a:bodyPr/>
          <a:lstStyle/>
          <a:p>
            <a:endParaRPr lang="en-US"/>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fr-FR"/>
              <a:t>Réduction de dose injectée en neuroimagerie</a:t>
            </a:r>
            <a:endParaRPr lang="en-US"/>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‹N°›</a:t>
            </a:fld>
            <a:endParaRPr lang="en-US"/>
          </a:p>
        </p:txBody>
      </p:sp>
      <p:sp>
        <p:nvSpPr>
          <p:cNvPr id="2" name="Title 1"/>
          <p:cNvSpPr>
            <a:spLocks noGrp="1"/>
          </p:cNvSpPr>
          <p:nvPr>
            <p:ph type="ctrTitle"/>
          </p:nvPr>
        </p:nvSpPr>
        <p:spPr bwMode="white">
          <a:xfrm>
            <a:off x="708820" y="2424948"/>
            <a:ext cx="5381498" cy="1620000"/>
          </a:xfrm>
        </p:spPr>
        <p:txBody>
          <a:bodyPr anchor="t"/>
          <a:lstStyle>
            <a:lvl1pPr>
              <a:defRPr sz="5400" i="1">
                <a:solidFill>
                  <a:schemeClr val="tx2"/>
                </a:solidFill>
              </a:defRPr>
            </a:lvl1pPr>
          </a:lstStyle>
          <a:p>
            <a:r>
              <a:rPr lang="de-DE"/>
              <a:t>Titelmasterformat durch Klicken bearbeiten</a:t>
            </a:r>
            <a:endParaRPr lang="en-US"/>
          </a:p>
        </p:txBody>
      </p:sp>
      <p:sp>
        <p:nvSpPr>
          <p:cNvPr id="18" name="TextBox 17">
            <a:extLst>
              <a:ext uri="{FF2B5EF4-FFF2-40B4-BE49-F238E27FC236}">
                <a16:creationId xmlns:a16="http://schemas.microsoft.com/office/drawing/2014/main" id="{5EE7DB5C-15A7-4763-A498-7608598D843B}"/>
              </a:ext>
            </a:extLst>
          </p:cNvPr>
          <p:cNvSpPr txBox="1"/>
          <p:nvPr/>
        </p:nvSpPr>
        <p:spPr bwMode="white">
          <a:xfrm>
            <a:off x="1378684"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a:ln>
                  <a:noFill/>
                </a:ln>
                <a:solidFill>
                  <a:schemeClr val="accent2"/>
                </a:solidFill>
                <a:effectLst/>
                <a:uLnTx/>
                <a:uFillTx/>
              </a:rPr>
              <a:t>///////////</a:t>
            </a:r>
          </a:p>
        </p:txBody>
      </p:sp>
      <p:sp>
        <p:nvSpPr>
          <p:cNvPr id="21" name="Text Placeholder 20"/>
          <p:cNvSpPr>
            <a:spLocks noGrp="1"/>
          </p:cNvSpPr>
          <p:nvPr>
            <p:ph type="body" sz="quarter" idx="13"/>
          </p:nvPr>
        </p:nvSpPr>
        <p:spPr bwMode="gray">
          <a:xfrm>
            <a:off x="1414399" y="4262151"/>
            <a:ext cx="3599999"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7" name="Picture Placeholder 16"/>
          <p:cNvSpPr>
            <a:spLocks noGrp="1"/>
          </p:cNvSpPr>
          <p:nvPr>
            <p:ph type="pic" sz="quarter" idx="14"/>
          </p:nvPr>
        </p:nvSpPr>
        <p:spPr bwMode="gray">
          <a:xfrm>
            <a:off x="6095922" y="0"/>
            <a:ext cx="6094492" cy="6858000"/>
          </a:xfrm>
          <a:custGeom>
            <a:avLst/>
            <a:gdLst>
              <a:gd name="connsiteX0" fmla="*/ 2102205 w 6094492"/>
              <a:gd name="connsiteY0" fmla="*/ 0 h 6858000"/>
              <a:gd name="connsiteX1" fmla="*/ 6094492 w 6094492"/>
              <a:gd name="connsiteY1" fmla="*/ 0 h 6858000"/>
              <a:gd name="connsiteX2" fmla="*/ 6094492 w 6094492"/>
              <a:gd name="connsiteY2" fmla="*/ 6858000 h 6858000"/>
              <a:gd name="connsiteX3" fmla="*/ 0 w 60944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492" h="6858000">
                <a:moveTo>
                  <a:pt x="2102205" y="0"/>
                </a:moveTo>
                <a:lnTo>
                  <a:pt x="6094492" y="0"/>
                </a:lnTo>
                <a:lnTo>
                  <a:pt x="6094492" y="6858000"/>
                </a:lnTo>
                <a:lnTo>
                  <a:pt x="0" y="6858000"/>
                </a:lnTo>
                <a:close/>
              </a:path>
            </a:pathLst>
          </a:custGeom>
        </p:spPr>
        <p:txBody>
          <a:bodyPr wrap="square" tIns="540000" anchor="ctr">
            <a:noAutofit/>
          </a:bodyPr>
          <a:lstStyle>
            <a:lvl1pPr algn="ctr">
              <a:defRPr/>
            </a:lvl1pPr>
          </a:lstStyle>
          <a:p>
            <a:r>
              <a:rPr lang="de-DE"/>
              <a:t>Bild durch Klicken auf Symbol hinzufügen</a:t>
            </a:r>
          </a:p>
        </p:txBody>
      </p:sp>
      <p:pic>
        <p:nvPicPr>
          <p:cNvPr id="14" name="Picture 2" descr="\\nas-mainz\Projekte_vertraulich\Bayer\17-0612_Fischer_CI-Redesign\vom Kunden\Bayer_Cross_2017_REV-White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6"/>
          <p:cNvSpPr>
            <a:spLocks/>
          </p:cNvSpPr>
          <p:nvPr/>
        </p:nvSpPr>
        <p:spPr bwMode="auto">
          <a:xfrm>
            <a:off x="5111335" y="0"/>
            <a:ext cx="2938864" cy="6877050"/>
          </a:xfrm>
          <a:custGeom>
            <a:avLst/>
            <a:gdLst>
              <a:gd name="T0" fmla="*/ 10 w 2188"/>
              <a:gd name="T1" fmla="*/ 5120 h 5120"/>
              <a:gd name="T2" fmla="*/ 2188 w 2188"/>
              <a:gd name="T3" fmla="*/ 0 h 5120"/>
              <a:gd name="T4" fmla="*/ 2179 w 2188"/>
              <a:gd name="T5" fmla="*/ 0 h 5120"/>
              <a:gd name="T6" fmla="*/ 0 w 2188"/>
              <a:gd name="T7" fmla="*/ 5120 h 5120"/>
              <a:gd name="T8" fmla="*/ 10 w 2188"/>
              <a:gd name="T9" fmla="*/ 5120 h 5120"/>
            </a:gdLst>
            <a:ahLst/>
            <a:cxnLst>
              <a:cxn ang="0">
                <a:pos x="T0" y="T1"/>
              </a:cxn>
              <a:cxn ang="0">
                <a:pos x="T2" y="T3"/>
              </a:cxn>
              <a:cxn ang="0">
                <a:pos x="T4" y="T5"/>
              </a:cxn>
              <a:cxn ang="0">
                <a:pos x="T6" y="T7"/>
              </a:cxn>
              <a:cxn ang="0">
                <a:pos x="T8" y="T9"/>
              </a:cxn>
            </a:cxnLst>
            <a:rect l="0" t="0" r="r" b="b"/>
            <a:pathLst>
              <a:path w="2188" h="5120">
                <a:moveTo>
                  <a:pt x="10" y="5120"/>
                </a:moveTo>
                <a:lnTo>
                  <a:pt x="2188" y="0"/>
                </a:lnTo>
                <a:lnTo>
                  <a:pt x="2179" y="0"/>
                </a:lnTo>
                <a:lnTo>
                  <a:pt x="0" y="5120"/>
                </a:lnTo>
                <a:lnTo>
                  <a:pt x="10" y="512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18817446"/>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nal Slide 3">
    <p:spTree>
      <p:nvGrpSpPr>
        <p:cNvPr id="1" name=""/>
        <p:cNvGrpSpPr/>
        <p:nvPr/>
      </p:nvGrpSpPr>
      <p:grpSpPr>
        <a:xfrm>
          <a:off x="0" y="0"/>
          <a:ext cx="0" cy="0"/>
          <a:chOff x="0" y="0"/>
          <a:chExt cx="0" cy="0"/>
        </a:xfrm>
      </p:grpSpPr>
      <p:sp>
        <p:nvSpPr>
          <p:cNvPr id="16" name="Freeform 15"/>
          <p:cNvSpPr/>
          <p:nvPr/>
        </p:nvSpPr>
        <p:spPr>
          <a:xfrm flipV="1">
            <a:off x="0" y="0"/>
            <a:ext cx="8198127" cy="6877050"/>
          </a:xfrm>
          <a:custGeom>
            <a:avLst/>
            <a:gdLst>
              <a:gd name="connsiteX0" fmla="*/ 0 w 8198127"/>
              <a:gd name="connsiteY0" fmla="*/ 6877050 h 6877050"/>
              <a:gd name="connsiteX1" fmla="*/ 6090082 w 8198127"/>
              <a:gd name="connsiteY1" fmla="*/ 6877050 h 6877050"/>
              <a:gd name="connsiteX2" fmla="*/ 8198127 w 8198127"/>
              <a:gd name="connsiteY2" fmla="*/ 6877050 h 6877050"/>
              <a:gd name="connsiteX3" fmla="*/ 6090082 w 8198127"/>
              <a:gd name="connsiteY3" fmla="*/ 0 h 6877050"/>
              <a:gd name="connsiteX4" fmla="*/ 0 w 8198127"/>
              <a:gd name="connsiteY4" fmla="*/ 0 h 6877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8127" h="6877050">
                <a:moveTo>
                  <a:pt x="0" y="6877050"/>
                </a:moveTo>
                <a:lnTo>
                  <a:pt x="6090082" y="6877050"/>
                </a:lnTo>
                <a:lnTo>
                  <a:pt x="8198127" y="6877050"/>
                </a:lnTo>
                <a:lnTo>
                  <a:pt x="6090082" y="0"/>
                </a:lnTo>
                <a:lnTo>
                  <a:pt x="0" y="0"/>
                </a:lnTo>
                <a:close/>
              </a:path>
            </a:pathLst>
          </a:custGeom>
          <a:gradFill>
            <a:gsLst>
              <a:gs pos="28000">
                <a:srgbClr val="624963"/>
              </a:gs>
              <a:gs pos="0">
                <a:srgbClr val="624963"/>
              </a:gs>
              <a:gs pos="72000">
                <a:srgbClr val="44324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p:cNvSpPr>
            <a:spLocks noGrp="1"/>
          </p:cNvSpPr>
          <p:nvPr>
            <p:ph type="subTitle" idx="1"/>
          </p:nvPr>
        </p:nvSpPr>
        <p:spPr bwMode="gray">
          <a:xfrm>
            <a:off x="708821" y="1732759"/>
            <a:ext cx="5381495" cy="592617"/>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de-DE"/>
              <a:t>Formatvorlage des Untertitelmasters durch Klicken bearbeiten</a:t>
            </a:r>
            <a:endParaRPr lang="en-US"/>
          </a:p>
        </p:txBody>
      </p:sp>
      <p:sp>
        <p:nvSpPr>
          <p:cNvPr id="4" name="Date Placeholder 3"/>
          <p:cNvSpPr>
            <a:spLocks noGrp="1"/>
          </p:cNvSpPr>
          <p:nvPr>
            <p:ph type="dt" sz="half" idx="10"/>
          </p:nvPr>
        </p:nvSpPr>
        <p:spPr bwMode="gray"/>
        <p:txBody>
          <a:bodyPr/>
          <a:lstStyle/>
          <a:p>
            <a:endParaRPr lang="en-US"/>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fr-FR"/>
              <a:t>Réduction de dose injectée en neuroimagerie</a:t>
            </a:r>
            <a:endParaRPr lang="en-US"/>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‹N°›</a:t>
            </a:fld>
            <a:endParaRPr lang="en-US"/>
          </a:p>
        </p:txBody>
      </p:sp>
      <p:sp>
        <p:nvSpPr>
          <p:cNvPr id="2" name="Title 1"/>
          <p:cNvSpPr>
            <a:spLocks noGrp="1"/>
          </p:cNvSpPr>
          <p:nvPr>
            <p:ph type="ctrTitle"/>
          </p:nvPr>
        </p:nvSpPr>
        <p:spPr bwMode="white">
          <a:xfrm>
            <a:off x="708820" y="2424948"/>
            <a:ext cx="5381498" cy="1620000"/>
          </a:xfrm>
        </p:spPr>
        <p:txBody>
          <a:bodyPr anchor="t"/>
          <a:lstStyle>
            <a:lvl1pPr>
              <a:defRPr sz="5400" i="1">
                <a:solidFill>
                  <a:schemeClr val="accent2"/>
                </a:solidFill>
              </a:defRPr>
            </a:lvl1pPr>
          </a:lstStyle>
          <a:p>
            <a:r>
              <a:rPr lang="de-DE"/>
              <a:t>Titelmasterformat durch Klicken bearbeiten</a:t>
            </a:r>
            <a:endParaRPr lang="en-US"/>
          </a:p>
        </p:txBody>
      </p:sp>
      <p:sp>
        <p:nvSpPr>
          <p:cNvPr id="18" name="TextBox 17">
            <a:extLst>
              <a:ext uri="{FF2B5EF4-FFF2-40B4-BE49-F238E27FC236}">
                <a16:creationId xmlns:a16="http://schemas.microsoft.com/office/drawing/2014/main" id="{5EE7DB5C-15A7-4763-A498-7608598D843B}"/>
              </a:ext>
            </a:extLst>
          </p:cNvPr>
          <p:cNvSpPr txBox="1"/>
          <p:nvPr/>
        </p:nvSpPr>
        <p:spPr bwMode="white">
          <a:xfrm>
            <a:off x="1378684"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a:ln>
                  <a:noFill/>
                </a:ln>
                <a:solidFill>
                  <a:schemeClr val="accent4"/>
                </a:solidFill>
                <a:effectLst/>
                <a:uLnTx/>
                <a:uFillTx/>
              </a:rPr>
              <a:t>///////////</a:t>
            </a:r>
          </a:p>
        </p:txBody>
      </p:sp>
      <p:sp>
        <p:nvSpPr>
          <p:cNvPr id="21" name="Text Placeholder 20"/>
          <p:cNvSpPr>
            <a:spLocks noGrp="1"/>
          </p:cNvSpPr>
          <p:nvPr>
            <p:ph type="body" sz="quarter" idx="13"/>
          </p:nvPr>
        </p:nvSpPr>
        <p:spPr bwMode="gray">
          <a:xfrm>
            <a:off x="1414399" y="4262151"/>
            <a:ext cx="3599999"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7" name="Picture Placeholder 16"/>
          <p:cNvSpPr>
            <a:spLocks noGrp="1"/>
          </p:cNvSpPr>
          <p:nvPr>
            <p:ph type="pic" sz="quarter" idx="14"/>
          </p:nvPr>
        </p:nvSpPr>
        <p:spPr bwMode="gray">
          <a:xfrm>
            <a:off x="6095922" y="0"/>
            <a:ext cx="6094492" cy="6858000"/>
          </a:xfrm>
          <a:custGeom>
            <a:avLst/>
            <a:gdLst>
              <a:gd name="connsiteX0" fmla="*/ 2102205 w 6094492"/>
              <a:gd name="connsiteY0" fmla="*/ 0 h 6858000"/>
              <a:gd name="connsiteX1" fmla="*/ 6094492 w 6094492"/>
              <a:gd name="connsiteY1" fmla="*/ 0 h 6858000"/>
              <a:gd name="connsiteX2" fmla="*/ 6094492 w 6094492"/>
              <a:gd name="connsiteY2" fmla="*/ 6858000 h 6858000"/>
              <a:gd name="connsiteX3" fmla="*/ 0 w 60944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4492" h="6858000">
                <a:moveTo>
                  <a:pt x="2102205" y="0"/>
                </a:moveTo>
                <a:lnTo>
                  <a:pt x="6094492" y="0"/>
                </a:lnTo>
                <a:lnTo>
                  <a:pt x="6094492" y="6858000"/>
                </a:lnTo>
                <a:lnTo>
                  <a:pt x="0" y="6858000"/>
                </a:lnTo>
                <a:close/>
              </a:path>
            </a:pathLst>
          </a:custGeom>
        </p:spPr>
        <p:txBody>
          <a:bodyPr wrap="square" tIns="540000" anchor="ctr">
            <a:noAutofit/>
          </a:bodyPr>
          <a:lstStyle>
            <a:lvl1pPr algn="ctr">
              <a:defRPr/>
            </a:lvl1pPr>
          </a:lstStyle>
          <a:p>
            <a:r>
              <a:rPr lang="de-DE"/>
              <a:t>Bild durch Klicken auf Symbol hinzufügen</a:t>
            </a:r>
          </a:p>
        </p:txBody>
      </p:sp>
      <p:pic>
        <p:nvPicPr>
          <p:cNvPr id="14" name="Picture 2" descr="\\nas-mainz\Projekte_vertraulich\Bayer\17-0612_Fischer_CI-Redesign\vom Kunden\Bayer_Cross_2017_REV-White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6"/>
          <p:cNvSpPr>
            <a:spLocks/>
          </p:cNvSpPr>
          <p:nvPr/>
        </p:nvSpPr>
        <p:spPr bwMode="auto">
          <a:xfrm>
            <a:off x="5111335" y="0"/>
            <a:ext cx="2938864" cy="6877050"/>
          </a:xfrm>
          <a:custGeom>
            <a:avLst/>
            <a:gdLst>
              <a:gd name="T0" fmla="*/ 10 w 2188"/>
              <a:gd name="T1" fmla="*/ 5120 h 5120"/>
              <a:gd name="T2" fmla="*/ 2188 w 2188"/>
              <a:gd name="T3" fmla="*/ 0 h 5120"/>
              <a:gd name="T4" fmla="*/ 2179 w 2188"/>
              <a:gd name="T5" fmla="*/ 0 h 5120"/>
              <a:gd name="T6" fmla="*/ 0 w 2188"/>
              <a:gd name="T7" fmla="*/ 5120 h 5120"/>
              <a:gd name="T8" fmla="*/ 10 w 2188"/>
              <a:gd name="T9" fmla="*/ 5120 h 5120"/>
            </a:gdLst>
            <a:ahLst/>
            <a:cxnLst>
              <a:cxn ang="0">
                <a:pos x="T0" y="T1"/>
              </a:cxn>
              <a:cxn ang="0">
                <a:pos x="T2" y="T3"/>
              </a:cxn>
              <a:cxn ang="0">
                <a:pos x="T4" y="T5"/>
              </a:cxn>
              <a:cxn ang="0">
                <a:pos x="T6" y="T7"/>
              </a:cxn>
              <a:cxn ang="0">
                <a:pos x="T8" y="T9"/>
              </a:cxn>
            </a:cxnLst>
            <a:rect l="0" t="0" r="r" b="b"/>
            <a:pathLst>
              <a:path w="2188" h="5120">
                <a:moveTo>
                  <a:pt x="10" y="5120"/>
                </a:moveTo>
                <a:lnTo>
                  <a:pt x="2188" y="0"/>
                </a:lnTo>
                <a:lnTo>
                  <a:pt x="2179" y="0"/>
                </a:lnTo>
                <a:lnTo>
                  <a:pt x="0" y="5120"/>
                </a:lnTo>
                <a:lnTo>
                  <a:pt x="10" y="512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64844929"/>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bwMode="white">
          <a:xfrm>
            <a:off x="1" y="1"/>
            <a:ext cx="1692000" cy="1691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bwMode="gray"/>
        <p:txBody>
          <a:bodyPr/>
          <a:lstStyle/>
          <a:p>
            <a:endParaRPr lang="en-US"/>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fr-FR"/>
              <a:t>Réduction de dose injectée en neuroimagerie</a:t>
            </a:r>
            <a:endParaRPr lang="en-US"/>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‹N°›</a:t>
            </a:fld>
            <a:endParaRPr lang="en-US"/>
          </a:p>
        </p:txBody>
      </p:sp>
    </p:spTree>
    <p:extLst>
      <p:ext uri="{BB962C8B-B14F-4D97-AF65-F5344CB8AC3E}">
        <p14:creationId xmlns:p14="http://schemas.microsoft.com/office/powerpoint/2010/main" val="3948854107"/>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area &amp; Guides">
    <p:spTree>
      <p:nvGrpSpPr>
        <p:cNvPr id="1" name=""/>
        <p:cNvGrpSpPr/>
        <p:nvPr/>
      </p:nvGrpSpPr>
      <p:grpSpPr>
        <a:xfrm>
          <a:off x="0" y="0"/>
          <a:ext cx="0" cy="0"/>
          <a:chOff x="0" y="0"/>
          <a:chExt cx="0" cy="0"/>
        </a:xfrm>
      </p:grpSpPr>
      <p:sp>
        <p:nvSpPr>
          <p:cNvPr id="18" name="Rectangle 17"/>
          <p:cNvSpPr/>
          <p:nvPr/>
        </p:nvSpPr>
        <p:spPr bwMode="gray">
          <a:xfrm>
            <a:off x="982664" y="1735137"/>
            <a:ext cx="10799999" cy="47496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Please restrict your content to this area</a:t>
            </a:r>
          </a:p>
        </p:txBody>
      </p:sp>
      <p:sp>
        <p:nvSpPr>
          <p:cNvPr id="3" name="Date Placeholder 2"/>
          <p:cNvSpPr>
            <a:spLocks noGrp="1"/>
          </p:cNvSpPr>
          <p:nvPr>
            <p:ph type="dt" sz="half" idx="10"/>
          </p:nvPr>
        </p:nvSpPr>
        <p:spPr bwMode="gray"/>
        <p:txBody>
          <a:bodyPr/>
          <a:lstStyle/>
          <a:p>
            <a:endParaRPr lang="en-US"/>
          </a:p>
        </p:txBody>
      </p:sp>
      <p:sp>
        <p:nvSpPr>
          <p:cNvPr id="4" name="Footer Placeholder 3"/>
          <p:cNvSpPr>
            <a:spLocks noGrp="1"/>
          </p:cNvSpPr>
          <p:nvPr>
            <p:ph type="ftr" sz="quarter" idx="11"/>
          </p:nvPr>
        </p:nvSpPr>
        <p:spPr bwMode="gray"/>
        <p:txBody>
          <a:bodyPr/>
          <a:lstStyle/>
          <a:p>
            <a:r>
              <a:rPr lang="fr-FR"/>
              <a:t>Réduction de dose injectée en neuroimagerie</a:t>
            </a:r>
            <a:endParaRPr lang="en-US"/>
          </a:p>
        </p:txBody>
      </p:sp>
      <p:sp>
        <p:nvSpPr>
          <p:cNvPr id="5" name="Slide Number Placeholder 4"/>
          <p:cNvSpPr>
            <a:spLocks noGrp="1"/>
          </p:cNvSpPr>
          <p:nvPr>
            <p:ph type="sldNum" sz="quarter" idx="12"/>
          </p:nvPr>
        </p:nvSpPr>
        <p:spPr bwMode="gray"/>
        <p:txBody>
          <a:bodyPr/>
          <a:lstStyle/>
          <a:p>
            <a:fld id="{EEAD9179-7A6B-4268-BEB2-F3B8EB06115B}" type="slidenum">
              <a:rPr lang="en-US" smtClean="0"/>
              <a:pPr/>
              <a:t>‹N°›</a:t>
            </a:fld>
            <a:endParaRPr lang="en-US"/>
          </a:p>
        </p:txBody>
      </p:sp>
      <p:sp>
        <p:nvSpPr>
          <p:cNvPr id="8" name="Title 4"/>
          <p:cNvSpPr txBox="1">
            <a:spLocks/>
          </p:cNvSpPr>
          <p:nvPr/>
        </p:nvSpPr>
        <p:spPr bwMode="gray">
          <a:xfrm>
            <a:off x="981820" y="590935"/>
            <a:ext cx="10799999" cy="455002"/>
          </a:xfrm>
          <a:prstGeom prst="rect">
            <a:avLst/>
          </a:prstGeom>
        </p:spPr>
        <p:txBody>
          <a:bodyPr vert="horz" lIns="0" tIns="0" rIns="0" bIns="0" rtlCol="0" anchor="b">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a:t>Content area and guides</a:t>
            </a:r>
          </a:p>
        </p:txBody>
      </p:sp>
      <p:grpSp>
        <p:nvGrpSpPr>
          <p:cNvPr id="2" name="Group 1"/>
          <p:cNvGrpSpPr/>
          <p:nvPr/>
        </p:nvGrpSpPr>
        <p:grpSpPr>
          <a:xfrm>
            <a:off x="0" y="0"/>
            <a:ext cx="12190413" cy="6858002"/>
            <a:chOff x="0" y="0"/>
            <a:chExt cx="12190413" cy="6858002"/>
          </a:xfrm>
        </p:grpSpPr>
        <p:cxnSp>
          <p:nvCxnSpPr>
            <p:cNvPr id="10" name="Straight Connector 9"/>
            <p:cNvCxnSpPr/>
            <p:nvPr/>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gray">
            <a:xfrm>
              <a:off x="0" y="6484751"/>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gray">
            <a:xfrm flipV="1">
              <a:off x="982664" y="0"/>
              <a:ext cx="0" cy="68580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gray">
            <a:xfrm flipV="1">
              <a:off x="11782425" y="0"/>
              <a:ext cx="0" cy="68580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gray">
            <a:xfrm flipV="1">
              <a:off x="6203950" y="0"/>
              <a:ext cx="0" cy="68580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gray">
            <a:xfrm flipV="1">
              <a:off x="6563420" y="0"/>
              <a:ext cx="0" cy="68580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gray">
            <a:xfrm>
              <a:off x="0" y="393486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gray">
            <a:xfrm>
              <a:off x="0" y="4289945"/>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gray">
            <a:xfrm flipV="1">
              <a:off x="3411538" y="0"/>
              <a:ext cx="0" cy="68580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gray">
            <a:xfrm flipV="1">
              <a:off x="3771900" y="0"/>
              <a:ext cx="0" cy="68580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gray">
            <a:xfrm flipV="1">
              <a:off x="8992900" y="0"/>
              <a:ext cx="0" cy="68580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gray">
            <a:xfrm flipV="1">
              <a:off x="9356725" y="0"/>
              <a:ext cx="0" cy="685800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bwMode="gray">
            <a:xfrm>
              <a:off x="982664" y="2143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l"/>
              <a:r>
                <a:rPr lang="de-DE" sz="800">
                  <a:solidFill>
                    <a:schemeClr val="accent6"/>
                  </a:solidFill>
                </a:rPr>
                <a:t>14,20</a:t>
              </a:r>
            </a:p>
            <a:p>
              <a:pPr algn="l"/>
              <a:r>
                <a:rPr lang="de-DE" sz="800">
                  <a:solidFill>
                    <a:schemeClr val="accent6"/>
                  </a:solidFill>
                </a:rPr>
                <a:t>5.59</a:t>
              </a:r>
            </a:p>
            <a:p>
              <a:pPr algn="l"/>
              <a:endParaRPr lang="en-US" sz="800">
                <a:solidFill>
                  <a:schemeClr val="accent6"/>
                </a:solidFill>
              </a:endParaRPr>
            </a:p>
          </p:txBody>
        </p:sp>
        <p:sp>
          <p:nvSpPr>
            <p:cNvPr id="35" name="Rectangle 34"/>
            <p:cNvSpPr/>
            <p:nvPr/>
          </p:nvSpPr>
          <p:spPr bwMode="gray">
            <a:xfrm>
              <a:off x="3030538" y="2143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r"/>
              <a:r>
                <a:rPr lang="de-DE" sz="800">
                  <a:solidFill>
                    <a:schemeClr val="accent6"/>
                  </a:solidFill>
                </a:rPr>
                <a:t>7,45</a:t>
              </a:r>
            </a:p>
            <a:p>
              <a:pPr algn="r"/>
              <a:r>
                <a:rPr lang="de-DE" sz="800">
                  <a:solidFill>
                    <a:schemeClr val="accent6"/>
                  </a:solidFill>
                </a:rPr>
                <a:t>2.93</a:t>
              </a:r>
              <a:endParaRPr lang="en-US" sz="800">
                <a:solidFill>
                  <a:schemeClr val="accent6"/>
                </a:solidFill>
              </a:endParaRPr>
            </a:p>
          </p:txBody>
        </p:sp>
        <p:sp>
          <p:nvSpPr>
            <p:cNvPr id="36" name="Rectangle 35"/>
            <p:cNvSpPr/>
            <p:nvPr/>
          </p:nvSpPr>
          <p:spPr bwMode="gray">
            <a:xfrm>
              <a:off x="3772470" y="2143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l"/>
              <a:r>
                <a:rPr lang="de-DE" sz="800">
                  <a:solidFill>
                    <a:schemeClr val="accent6"/>
                  </a:solidFill>
                </a:rPr>
                <a:t>6,45</a:t>
              </a:r>
            </a:p>
            <a:p>
              <a:pPr algn="l"/>
              <a:r>
                <a:rPr lang="de-DE" sz="800">
                  <a:solidFill>
                    <a:schemeClr val="accent6"/>
                  </a:solidFill>
                </a:rPr>
                <a:t>2.54</a:t>
              </a:r>
              <a:endParaRPr lang="en-US" sz="800">
                <a:solidFill>
                  <a:schemeClr val="accent6"/>
                </a:solidFill>
              </a:endParaRPr>
            </a:p>
          </p:txBody>
        </p:sp>
        <p:sp>
          <p:nvSpPr>
            <p:cNvPr id="37" name="Rectangle 36"/>
            <p:cNvSpPr/>
            <p:nvPr/>
          </p:nvSpPr>
          <p:spPr bwMode="gray">
            <a:xfrm>
              <a:off x="5822950" y="2143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r"/>
              <a:r>
                <a:rPr lang="de-DE" sz="800">
                  <a:solidFill>
                    <a:schemeClr val="accent6"/>
                  </a:solidFill>
                </a:rPr>
                <a:t>0,30</a:t>
              </a:r>
            </a:p>
            <a:p>
              <a:pPr algn="r"/>
              <a:r>
                <a:rPr lang="de-DE" sz="800">
                  <a:solidFill>
                    <a:schemeClr val="accent6"/>
                  </a:solidFill>
                </a:rPr>
                <a:t>0.12</a:t>
              </a:r>
              <a:endParaRPr lang="en-US" sz="800">
                <a:solidFill>
                  <a:schemeClr val="accent6"/>
                </a:solidFill>
              </a:endParaRPr>
            </a:p>
          </p:txBody>
        </p:sp>
        <p:sp>
          <p:nvSpPr>
            <p:cNvPr id="38" name="Rectangle 37"/>
            <p:cNvSpPr/>
            <p:nvPr/>
          </p:nvSpPr>
          <p:spPr bwMode="gray">
            <a:xfrm>
              <a:off x="6566371" y="2143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l"/>
              <a:r>
                <a:rPr lang="de-DE" sz="800">
                  <a:solidFill>
                    <a:schemeClr val="accent6"/>
                  </a:solidFill>
                </a:rPr>
                <a:t>1,30</a:t>
              </a:r>
            </a:p>
            <a:p>
              <a:pPr algn="l"/>
              <a:r>
                <a:rPr lang="de-DE" sz="800">
                  <a:solidFill>
                    <a:schemeClr val="accent6"/>
                  </a:solidFill>
                </a:rPr>
                <a:t>0.51</a:t>
              </a:r>
              <a:endParaRPr lang="en-US" sz="800">
                <a:solidFill>
                  <a:schemeClr val="accent6"/>
                </a:solidFill>
              </a:endParaRPr>
            </a:p>
          </p:txBody>
        </p:sp>
        <p:sp>
          <p:nvSpPr>
            <p:cNvPr id="39" name="Rectangle 38"/>
            <p:cNvSpPr/>
            <p:nvPr/>
          </p:nvSpPr>
          <p:spPr bwMode="gray">
            <a:xfrm>
              <a:off x="8611900" y="2143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r"/>
              <a:r>
                <a:rPr lang="de-DE" sz="800">
                  <a:solidFill>
                    <a:schemeClr val="accent6"/>
                  </a:solidFill>
                </a:rPr>
                <a:t>8,06</a:t>
              </a:r>
            </a:p>
            <a:p>
              <a:pPr algn="r"/>
              <a:r>
                <a:rPr lang="de-DE" sz="800">
                  <a:solidFill>
                    <a:schemeClr val="accent6"/>
                  </a:solidFill>
                </a:rPr>
                <a:t>3.17</a:t>
              </a:r>
              <a:endParaRPr lang="en-US" sz="800">
                <a:solidFill>
                  <a:schemeClr val="accent6"/>
                </a:solidFill>
              </a:endParaRPr>
            </a:p>
          </p:txBody>
        </p:sp>
        <p:sp>
          <p:nvSpPr>
            <p:cNvPr id="40" name="Rectangle 39"/>
            <p:cNvSpPr/>
            <p:nvPr/>
          </p:nvSpPr>
          <p:spPr bwMode="gray">
            <a:xfrm>
              <a:off x="9357295" y="2143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l"/>
              <a:r>
                <a:rPr lang="de-DE" sz="800">
                  <a:solidFill>
                    <a:schemeClr val="accent6"/>
                  </a:solidFill>
                </a:rPr>
                <a:t>9,06</a:t>
              </a:r>
            </a:p>
            <a:p>
              <a:pPr algn="l"/>
              <a:r>
                <a:rPr lang="de-DE" sz="800">
                  <a:solidFill>
                    <a:schemeClr val="accent6"/>
                  </a:solidFill>
                </a:rPr>
                <a:t>3.57</a:t>
              </a:r>
              <a:endParaRPr lang="en-US" sz="800">
                <a:solidFill>
                  <a:schemeClr val="accent6"/>
                </a:solidFill>
              </a:endParaRPr>
            </a:p>
          </p:txBody>
        </p:sp>
        <p:sp>
          <p:nvSpPr>
            <p:cNvPr id="41" name="Rectangle 40"/>
            <p:cNvSpPr/>
            <p:nvPr/>
          </p:nvSpPr>
          <p:spPr bwMode="gray">
            <a:xfrm>
              <a:off x="11398374" y="2143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r"/>
              <a:r>
                <a:rPr lang="de-DE" sz="800">
                  <a:solidFill>
                    <a:schemeClr val="accent6"/>
                  </a:solidFill>
                </a:rPr>
                <a:t>15,80</a:t>
              </a:r>
            </a:p>
            <a:p>
              <a:pPr algn="r"/>
              <a:r>
                <a:rPr lang="de-DE" sz="800">
                  <a:solidFill>
                    <a:schemeClr val="accent6"/>
                  </a:solidFill>
                </a:rPr>
                <a:t>6.22</a:t>
              </a:r>
              <a:endParaRPr lang="en-US" sz="800">
                <a:solidFill>
                  <a:schemeClr val="accent6"/>
                </a:solidFill>
              </a:endParaRPr>
            </a:p>
          </p:txBody>
        </p:sp>
        <p:sp>
          <p:nvSpPr>
            <p:cNvPr id="42" name="Rectangle 41"/>
            <p:cNvSpPr/>
            <p:nvPr/>
          </p:nvSpPr>
          <p:spPr bwMode="gray">
            <a:xfrm>
              <a:off x="11808730" y="1741637"/>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r"/>
              <a:r>
                <a:rPr lang="de-DE" sz="800">
                  <a:solidFill>
                    <a:schemeClr val="accent6"/>
                  </a:solidFill>
                </a:rPr>
                <a:t>4,70</a:t>
              </a:r>
            </a:p>
            <a:p>
              <a:pPr algn="r"/>
              <a:r>
                <a:rPr lang="de-DE" sz="800">
                  <a:solidFill>
                    <a:schemeClr val="accent6"/>
                  </a:solidFill>
                </a:rPr>
                <a:t>1.85</a:t>
              </a:r>
              <a:endParaRPr lang="en-US" sz="800">
                <a:solidFill>
                  <a:schemeClr val="accent6"/>
                </a:solidFill>
              </a:endParaRPr>
            </a:p>
          </p:txBody>
        </p:sp>
        <p:sp>
          <p:nvSpPr>
            <p:cNvPr id="44" name="Rectangle 43"/>
            <p:cNvSpPr/>
            <p:nvPr/>
          </p:nvSpPr>
          <p:spPr bwMode="gray">
            <a:xfrm>
              <a:off x="11808730" y="6244245"/>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lstStyle/>
            <a:p>
              <a:pPr marL="0" marR="0" indent="0" algn="r" defTabSz="914400" rtl="0" eaLnBrk="1" fontAlgn="auto" latinLnBrk="0" hangingPunct="1">
                <a:lnSpc>
                  <a:spcPct val="100000"/>
                </a:lnSpc>
                <a:spcBef>
                  <a:spcPts val="0"/>
                </a:spcBef>
                <a:spcAft>
                  <a:spcPts val="0"/>
                </a:spcAft>
                <a:buClrTx/>
                <a:buSzTx/>
                <a:buFontTx/>
                <a:buNone/>
                <a:tabLst/>
                <a:defRPr/>
              </a:pPr>
              <a:r>
                <a:rPr lang="de-DE" sz="800">
                  <a:solidFill>
                    <a:schemeClr val="accent6"/>
                  </a:solidFill>
                </a:rPr>
                <a:t>8,49</a:t>
              </a:r>
              <a:endParaRPr lang="en-US" sz="800">
                <a:solidFill>
                  <a:schemeClr val="accent6"/>
                </a:solidFill>
              </a:endParaRPr>
            </a:p>
            <a:p>
              <a:pPr algn="r"/>
              <a:r>
                <a:rPr lang="de-DE" sz="800">
                  <a:solidFill>
                    <a:schemeClr val="accent6"/>
                  </a:solidFill>
                </a:rPr>
                <a:t>3.34</a:t>
              </a:r>
            </a:p>
          </p:txBody>
        </p:sp>
        <p:sp>
          <p:nvSpPr>
            <p:cNvPr id="45" name="Rectangle 44"/>
            <p:cNvSpPr/>
            <p:nvPr/>
          </p:nvSpPr>
          <p:spPr bwMode="gray">
            <a:xfrm>
              <a:off x="11808730" y="4289945"/>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r"/>
              <a:r>
                <a:rPr lang="de-DE" sz="800">
                  <a:solidFill>
                    <a:schemeClr val="accent6"/>
                  </a:solidFill>
                </a:rPr>
                <a:t>2,40</a:t>
              </a:r>
            </a:p>
            <a:p>
              <a:pPr algn="r"/>
              <a:r>
                <a:rPr lang="de-DE" sz="800">
                  <a:solidFill>
                    <a:schemeClr val="accent6"/>
                  </a:solidFill>
                </a:rPr>
                <a:t>0.94</a:t>
              </a:r>
              <a:endParaRPr lang="en-US" sz="800">
                <a:solidFill>
                  <a:schemeClr val="accent6"/>
                </a:solidFill>
              </a:endParaRPr>
            </a:p>
          </p:txBody>
        </p:sp>
        <p:cxnSp>
          <p:nvCxnSpPr>
            <p:cNvPr id="48" name="Straight Connector 47"/>
            <p:cNvCxnSpPr/>
            <p:nvPr/>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bwMode="gray">
            <a:xfrm>
              <a:off x="11808730" y="3694362"/>
              <a:ext cx="381000" cy="2405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lstStyle/>
            <a:p>
              <a:pPr marL="0" marR="0" indent="0" algn="r" defTabSz="914400" rtl="0" eaLnBrk="1" fontAlgn="auto" latinLnBrk="0" hangingPunct="1">
                <a:lnSpc>
                  <a:spcPct val="100000"/>
                </a:lnSpc>
                <a:spcBef>
                  <a:spcPts val="0"/>
                </a:spcBef>
                <a:spcAft>
                  <a:spcPts val="0"/>
                </a:spcAft>
                <a:buClrTx/>
                <a:buSzTx/>
                <a:buFontTx/>
                <a:buNone/>
                <a:tabLst/>
                <a:defRPr/>
              </a:pPr>
              <a:r>
                <a:rPr lang="de-DE" sz="800">
                  <a:solidFill>
                    <a:schemeClr val="accent6"/>
                  </a:solidFill>
                </a:rPr>
                <a:t>1,40</a:t>
              </a:r>
              <a:endParaRPr lang="en-US" sz="800">
                <a:solidFill>
                  <a:schemeClr val="accent6"/>
                </a:solidFill>
              </a:endParaRPr>
            </a:p>
            <a:p>
              <a:pPr algn="r"/>
              <a:r>
                <a:rPr lang="de-DE" sz="800">
                  <a:solidFill>
                    <a:schemeClr val="accent6"/>
                  </a:solidFill>
                </a:rPr>
                <a:t>0.55</a:t>
              </a:r>
            </a:p>
          </p:txBody>
        </p:sp>
        <p:cxnSp>
          <p:nvCxnSpPr>
            <p:cNvPr id="43" name="Straight Connector 42"/>
            <p:cNvCxnSpPr/>
            <p:nvPr/>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gray">
            <a:xfrm>
              <a:off x="0" y="1735138"/>
              <a:ext cx="121904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6" name="Straight Connector 15"/>
            <p:cNvCxnSpPr/>
            <p:nvPr userDrawn="1"/>
          </p:nvCxnSpPr>
          <p:spPr bwMode="gray">
            <a:xfrm flipV="1">
              <a:off x="6380857" y="0"/>
              <a:ext cx="0" cy="685800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Rectangle 37"/>
            <p:cNvSpPr/>
            <p:nvPr userDrawn="1"/>
          </p:nvSpPr>
          <p:spPr bwMode="gray">
            <a:xfrm>
              <a:off x="6181724" y="26194"/>
              <a:ext cx="223835" cy="90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r"/>
              <a:r>
                <a:rPr lang="de-DE" sz="600">
                  <a:solidFill>
                    <a:schemeClr val="tx2"/>
                  </a:solidFill>
                </a:rPr>
                <a:t>0,80</a:t>
              </a:r>
            </a:p>
          </p:txBody>
        </p:sp>
        <p:sp>
          <p:nvSpPr>
            <p:cNvPr id="51" name="Rectangle 37"/>
            <p:cNvSpPr/>
            <p:nvPr userDrawn="1"/>
          </p:nvSpPr>
          <p:spPr bwMode="gray">
            <a:xfrm>
              <a:off x="6360320" y="26194"/>
              <a:ext cx="233361" cy="90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l"/>
              <a:r>
                <a:rPr lang="de-DE" sz="600">
                  <a:solidFill>
                    <a:schemeClr val="tx2"/>
                  </a:solidFill>
                </a:rPr>
                <a:t>0.31</a:t>
              </a:r>
              <a:endParaRPr lang="en-US" sz="600">
                <a:solidFill>
                  <a:schemeClr val="tx2"/>
                </a:solidFill>
              </a:endParaRPr>
            </a:p>
          </p:txBody>
        </p:sp>
        <p:sp>
          <p:nvSpPr>
            <p:cNvPr id="53" name="Rectangle 37"/>
            <p:cNvSpPr/>
            <p:nvPr userDrawn="1"/>
          </p:nvSpPr>
          <p:spPr bwMode="gray">
            <a:xfrm>
              <a:off x="11965895" y="4006695"/>
              <a:ext cx="223835" cy="90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r"/>
              <a:r>
                <a:rPr lang="de-DE" sz="600">
                  <a:solidFill>
                    <a:schemeClr val="tx2"/>
                  </a:solidFill>
                </a:rPr>
                <a:t>1,90</a:t>
              </a:r>
            </a:p>
          </p:txBody>
        </p:sp>
        <p:sp>
          <p:nvSpPr>
            <p:cNvPr id="55" name="Rectangle 37"/>
            <p:cNvSpPr/>
            <p:nvPr userDrawn="1"/>
          </p:nvSpPr>
          <p:spPr bwMode="gray">
            <a:xfrm>
              <a:off x="11956369" y="4129086"/>
              <a:ext cx="233361" cy="90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t"/>
            <a:lstStyle/>
            <a:p>
              <a:pPr algn="r"/>
              <a:r>
                <a:rPr lang="de-DE" sz="600">
                  <a:solidFill>
                    <a:schemeClr val="tx2"/>
                  </a:solidFill>
                </a:rPr>
                <a:t>0.75</a:t>
              </a:r>
              <a:endParaRPr lang="en-US" sz="600">
                <a:solidFill>
                  <a:schemeClr val="tx2"/>
                </a:solidFill>
              </a:endParaRPr>
            </a:p>
          </p:txBody>
        </p:sp>
        <p:cxnSp>
          <p:nvCxnSpPr>
            <p:cNvPr id="57" name="Straight Connector 27"/>
            <p:cNvCxnSpPr/>
            <p:nvPr userDrawn="1"/>
          </p:nvCxnSpPr>
          <p:spPr bwMode="gray">
            <a:xfrm>
              <a:off x="0" y="4113076"/>
              <a:ext cx="1219041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9" name="Rectangle 17"/>
          <p:cNvSpPr/>
          <p:nvPr/>
        </p:nvSpPr>
        <p:spPr bwMode="gray">
          <a:xfrm>
            <a:off x="982664" y="1735137"/>
            <a:ext cx="10799999" cy="4749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Please restrict your content to this area</a:t>
            </a:r>
          </a:p>
        </p:txBody>
      </p:sp>
      <p:pic>
        <p:nvPicPr>
          <p:cNvPr id="60" name="Picture 2" descr="\\nas-mainz\Projekte_vertraulich\Bayer\17-0612_Fischer_CI-Redesign\vom Kunden\Bayer_Cross_2017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196019" y="617155"/>
            <a:ext cx="399773" cy="39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993239"/>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Radiology Text Slide">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1" y="1138299"/>
            <a:ext cx="10798460"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Formatvorlage des Untertitelmasters durch Klicken bearbeiten</a:t>
            </a:r>
            <a:endParaRPr lang="en-US"/>
          </a:p>
        </p:txBody>
      </p:sp>
      <p:sp>
        <p:nvSpPr>
          <p:cNvPr id="2" name="Title 1"/>
          <p:cNvSpPr>
            <a:spLocks noGrp="1"/>
          </p:cNvSpPr>
          <p:nvPr>
            <p:ph type="title"/>
          </p:nvPr>
        </p:nvSpPr>
        <p:spPr bwMode="gray"/>
        <p:txBody>
          <a:bodyPr/>
          <a:lstStyle/>
          <a:p>
            <a:r>
              <a:rPr lang="de-DE"/>
              <a:t>Titelmasterformat durch Klicken bearbeiten</a:t>
            </a:r>
            <a:endParaRPr lang="en-US"/>
          </a:p>
        </p:txBody>
      </p:sp>
      <p:sp>
        <p:nvSpPr>
          <p:cNvPr id="4" name="Date Placeholder 3"/>
          <p:cNvSpPr>
            <a:spLocks noGrp="1"/>
          </p:cNvSpPr>
          <p:nvPr>
            <p:ph type="dt" sz="half" idx="10"/>
          </p:nvPr>
        </p:nvSpPr>
        <p:spPr bwMode="gray"/>
        <p:txBody>
          <a:bodyPr/>
          <a:lstStyle/>
          <a:p>
            <a:endParaRPr lang="en-US"/>
          </a:p>
        </p:txBody>
      </p:sp>
      <p:sp>
        <p:nvSpPr>
          <p:cNvPr id="6" name="Slide Number Placeholder 5"/>
          <p:cNvSpPr>
            <a:spLocks noGrp="1"/>
          </p:cNvSpPr>
          <p:nvPr>
            <p:ph type="sldNum" sz="quarter" idx="12"/>
          </p:nvPr>
        </p:nvSpPr>
        <p:spPr bwMode="gray"/>
        <p:txBody>
          <a:bodyPr/>
          <a:lstStyle/>
          <a:p>
            <a:fld id="{EEAD9179-7A6B-4268-BEB2-F3B8EB06115B}" type="slidenum">
              <a:rPr lang="en-US" smtClean="0"/>
              <a:t>‹N°›</a:t>
            </a:fld>
            <a:endParaRPr lang="en-US"/>
          </a:p>
        </p:txBody>
      </p:sp>
      <p:sp>
        <p:nvSpPr>
          <p:cNvPr id="11" name="Text Placeholder 10"/>
          <p:cNvSpPr>
            <a:spLocks noGrp="1"/>
          </p:cNvSpPr>
          <p:nvPr>
            <p:ph type="body" sz="quarter" idx="14"/>
          </p:nvPr>
        </p:nvSpPr>
        <p:spPr bwMode="gray">
          <a:xfrm>
            <a:off x="980281" y="1732751"/>
            <a:ext cx="10800000" cy="4752000"/>
          </a:xfrm>
        </p:spPr>
        <p:txBody>
          <a:bodyPr/>
          <a:lstStyle>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pic>
        <p:nvPicPr>
          <p:cNvPr id="9" name="Picture 2" descr="\\nas-mainz\Projekte_vertraulich\Bayer\17-0612_Fischer_CI-Redesign\vom Kunden\Bayer_Cross_2017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196018" y="617155"/>
            <a:ext cx="399773" cy="39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90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522" y="1600202"/>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6793" y="1600202"/>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r>
              <a:rPr lang="fr-FR"/>
              <a:t>Réduction de dose injectée en neuroimagerie</a:t>
            </a:r>
          </a:p>
        </p:txBody>
      </p:sp>
      <p:sp>
        <p:nvSpPr>
          <p:cNvPr id="7" name="Espace réservé du numéro de diapositive 6"/>
          <p:cNvSpPr>
            <a:spLocks noGrp="1"/>
          </p:cNvSpPr>
          <p:nvPr>
            <p:ph type="sldNum" sz="quarter" idx="12"/>
          </p:nvPr>
        </p:nvSpPr>
        <p:spPr/>
        <p:txBody>
          <a:bodyPr/>
          <a:lstStyle/>
          <a:p>
            <a:fld id="{C43DF629-2575-44D1-8C64-08EF769E7010}" type="slidenum">
              <a:rPr lang="fr-FR" smtClean="0"/>
              <a:t>‹N°›</a:t>
            </a:fld>
            <a:endParaRPr lang="fr-FR"/>
          </a:p>
        </p:txBody>
      </p:sp>
    </p:spTree>
    <p:extLst>
      <p:ext uri="{BB962C8B-B14F-4D97-AF65-F5344CB8AC3E}">
        <p14:creationId xmlns:p14="http://schemas.microsoft.com/office/powerpoint/2010/main" val="3990490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r>
              <a:rPr lang="fr-FR"/>
              <a:t>Réduction de dose injectée en neuroimagerie</a:t>
            </a:r>
          </a:p>
        </p:txBody>
      </p:sp>
      <p:sp>
        <p:nvSpPr>
          <p:cNvPr id="4" name="Espace réservé du numéro de diapositive 3"/>
          <p:cNvSpPr>
            <a:spLocks noGrp="1"/>
          </p:cNvSpPr>
          <p:nvPr>
            <p:ph type="sldNum" sz="quarter" idx="12"/>
          </p:nvPr>
        </p:nvSpPr>
        <p:spPr/>
        <p:txBody>
          <a:bodyPr/>
          <a:lstStyle/>
          <a:p>
            <a:fld id="{C43DF629-2575-44D1-8C64-08EF769E7010}" type="slidenum">
              <a:rPr lang="fr-FR" smtClean="0"/>
              <a:t>‹N°›</a:t>
            </a:fld>
            <a:endParaRPr lang="fr-FR"/>
          </a:p>
        </p:txBody>
      </p:sp>
    </p:spTree>
    <p:extLst>
      <p:ext uri="{BB962C8B-B14F-4D97-AF65-F5344CB8AC3E}">
        <p14:creationId xmlns:p14="http://schemas.microsoft.com/office/powerpoint/2010/main" val="1642620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CA0141-1152-0A6F-7578-1FE870E0321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1F4CAAC-27DD-0D05-DF99-05380764A46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3B8082D-3F0F-A6B4-6337-34ECDAAAD4A6}"/>
              </a:ext>
            </a:extLst>
          </p:cNvPr>
          <p:cNvSpPr>
            <a:spLocks noGrp="1"/>
          </p:cNvSpPr>
          <p:nvPr>
            <p:ph type="dt" sz="half" idx="10"/>
          </p:nvPr>
        </p:nvSpPr>
        <p:spPr/>
        <p:txBody>
          <a:bodyPr/>
          <a:lstStyle/>
          <a:p>
            <a:fld id="{8127BB9C-DE96-4E6C-9BA7-B959741ABEB7}" type="datetimeFigureOut">
              <a:rPr lang="fr-FR" smtClean="0"/>
              <a:t>26/06/2025</a:t>
            </a:fld>
            <a:endParaRPr lang="fr-FR"/>
          </a:p>
        </p:txBody>
      </p:sp>
      <p:sp>
        <p:nvSpPr>
          <p:cNvPr id="5" name="Espace réservé du pied de page 4">
            <a:extLst>
              <a:ext uri="{FF2B5EF4-FFF2-40B4-BE49-F238E27FC236}">
                <a16:creationId xmlns:a16="http://schemas.microsoft.com/office/drawing/2014/main" id="{7912592C-824D-0CFB-FCBB-6377CF2C7C9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E8C472A-4E73-8139-9FC5-967CE279C436}"/>
              </a:ext>
            </a:extLst>
          </p:cNvPr>
          <p:cNvSpPr>
            <a:spLocks noGrp="1"/>
          </p:cNvSpPr>
          <p:nvPr>
            <p:ph type="sldNum" sz="quarter" idx="12"/>
          </p:nvPr>
        </p:nvSpPr>
        <p:spPr/>
        <p:txBody>
          <a:bodyPr/>
          <a:lstStyle/>
          <a:p>
            <a:fld id="{5A2E710A-65EA-4007-A7C2-58A1D6FCC30E}" type="slidenum">
              <a:rPr lang="fr-FR" smtClean="0"/>
              <a:t>‹N°›</a:t>
            </a:fld>
            <a:endParaRPr lang="fr-FR"/>
          </a:p>
        </p:txBody>
      </p:sp>
    </p:spTree>
    <p:extLst>
      <p:ext uri="{BB962C8B-B14F-4D97-AF65-F5344CB8AC3E}">
        <p14:creationId xmlns:p14="http://schemas.microsoft.com/office/powerpoint/2010/main" val="4071683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2">
    <p:bg>
      <p:bgPr>
        <a:solidFill>
          <a:schemeClr val="accent3"/>
        </a:solidFill>
        <a:effectLst/>
      </p:bgPr>
    </p:bg>
    <p:spTree>
      <p:nvGrpSpPr>
        <p:cNvPr id="1" name=""/>
        <p:cNvGrpSpPr/>
        <p:nvPr/>
      </p:nvGrpSpPr>
      <p:grpSpPr>
        <a:xfrm>
          <a:off x="0" y="0"/>
          <a:ext cx="0" cy="0"/>
          <a:chOff x="0" y="0"/>
          <a:chExt cx="0" cy="0"/>
        </a:xfrm>
      </p:grpSpPr>
      <p:sp>
        <p:nvSpPr>
          <p:cNvPr id="16" name="Rectangle 15"/>
          <p:cNvSpPr/>
          <p:nvPr/>
        </p:nvSpPr>
        <p:spPr bwMode="white">
          <a:xfrm>
            <a:off x="1" y="1"/>
            <a:ext cx="1692000" cy="16910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bwMode="black">
          <a:xfrm>
            <a:off x="709365" y="1732422"/>
            <a:ext cx="3620553"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de-DE"/>
              <a:t>Formatvorlage des Untertitelmasters durch Klicken bearbeiten</a:t>
            </a:r>
            <a:endParaRPr lang="en-US"/>
          </a:p>
        </p:txBody>
      </p:sp>
      <p:sp>
        <p:nvSpPr>
          <p:cNvPr id="4" name="Date Placeholder 3"/>
          <p:cNvSpPr>
            <a:spLocks noGrp="1"/>
          </p:cNvSpPr>
          <p:nvPr>
            <p:ph type="dt" sz="half" idx="10"/>
          </p:nvPr>
        </p:nvSpPr>
        <p:spPr bwMode="gray"/>
        <p:txBody>
          <a:bodyPr/>
          <a:lstStyle/>
          <a:p>
            <a:endParaRPr lang="en-US"/>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fr-FR"/>
              <a:t>Réduction de dose injectée en neuroimagerie</a:t>
            </a:r>
            <a:endParaRPr lang="en-US"/>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‹N°›</a:t>
            </a:fld>
            <a:endParaRPr lang="en-US"/>
          </a:p>
        </p:txBody>
      </p:sp>
      <p:sp>
        <p:nvSpPr>
          <p:cNvPr id="2" name="Title 1"/>
          <p:cNvSpPr>
            <a:spLocks noGrp="1"/>
          </p:cNvSpPr>
          <p:nvPr>
            <p:ph type="ctrTitle"/>
          </p:nvPr>
        </p:nvSpPr>
        <p:spPr bwMode="black">
          <a:xfrm>
            <a:off x="709561" y="2424948"/>
            <a:ext cx="3620357" cy="1440000"/>
          </a:xfrm>
        </p:spPr>
        <p:txBody>
          <a:bodyPr anchor="t"/>
          <a:lstStyle>
            <a:lvl1pPr>
              <a:defRPr sz="3200" i="1">
                <a:solidFill>
                  <a:schemeClr val="tx2"/>
                </a:solidFill>
              </a:defRPr>
            </a:lvl1pPr>
          </a:lstStyle>
          <a:p>
            <a:r>
              <a:rPr lang="de-DE"/>
              <a:t>Titelmasterformat durch Klicken bearbeiten</a:t>
            </a:r>
            <a:endParaRPr lang="en-US"/>
          </a:p>
        </p:txBody>
      </p:sp>
      <p:sp>
        <p:nvSpPr>
          <p:cNvPr id="18" name="TextBox 17">
            <a:extLst>
              <a:ext uri="{FF2B5EF4-FFF2-40B4-BE49-F238E27FC236}">
                <a16:creationId xmlns:a16="http://schemas.microsoft.com/office/drawing/2014/main" id="{5EE7DB5C-15A7-4763-A498-7608598D843B}"/>
              </a:ext>
            </a:extLst>
          </p:cNvPr>
          <p:cNvSpPr txBox="1"/>
          <p:nvPr/>
        </p:nvSpPr>
        <p:spPr bwMode="black">
          <a:xfrm>
            <a:off x="1378684"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a:ln>
                  <a:noFill/>
                </a:ln>
                <a:solidFill>
                  <a:schemeClr val="accent2"/>
                </a:solidFill>
                <a:effectLst/>
                <a:uLnTx/>
                <a:uFillTx/>
              </a:rPr>
              <a:t>///////////</a:t>
            </a:r>
          </a:p>
        </p:txBody>
      </p:sp>
      <p:sp>
        <p:nvSpPr>
          <p:cNvPr id="21" name="Text Placeholder 20"/>
          <p:cNvSpPr>
            <a:spLocks noGrp="1"/>
          </p:cNvSpPr>
          <p:nvPr>
            <p:ph type="body" sz="quarter" idx="13"/>
          </p:nvPr>
        </p:nvSpPr>
        <p:spPr bwMode="black">
          <a:xfrm>
            <a:off x="1414399" y="4262151"/>
            <a:ext cx="2915519"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5" name="Picture Placeholder 12"/>
          <p:cNvSpPr>
            <a:spLocks noGrp="1"/>
          </p:cNvSpPr>
          <p:nvPr>
            <p:ph type="pic" sz="quarter" idx="14"/>
          </p:nvPr>
        </p:nvSpPr>
        <p:spPr bwMode="gray">
          <a:xfrm>
            <a:off x="4077841" y="0"/>
            <a:ext cx="8112573" cy="6858000"/>
          </a:xfrm>
          <a:custGeom>
            <a:avLst/>
            <a:gdLst>
              <a:gd name="connsiteX0" fmla="*/ 1341581 w 8112573"/>
              <a:gd name="connsiteY0" fmla="*/ 0 h 6858000"/>
              <a:gd name="connsiteX1" fmla="*/ 8112573 w 8112573"/>
              <a:gd name="connsiteY1" fmla="*/ 0 h 6858000"/>
              <a:gd name="connsiteX2" fmla="*/ 8112573 w 8112573"/>
              <a:gd name="connsiteY2" fmla="*/ 6858000 h 6858000"/>
              <a:gd name="connsiteX3" fmla="*/ 8112572 w 8112573"/>
              <a:gd name="connsiteY3" fmla="*/ 6858000 h 6858000"/>
              <a:gd name="connsiteX4" fmla="*/ 8112572 w 8112573"/>
              <a:gd name="connsiteY4" fmla="*/ 5739354 h 6858000"/>
              <a:gd name="connsiteX5" fmla="*/ 3275459 w 8112573"/>
              <a:gd name="connsiteY5" fmla="*/ 6858000 h 6858000"/>
              <a:gd name="connsiteX6" fmla="*/ 0 w 8112573"/>
              <a:gd name="connsiteY6" fmla="*/ 6858000 h 6858000"/>
              <a:gd name="connsiteX0" fmla="*/ 1341581 w 8112573"/>
              <a:gd name="connsiteY0" fmla="*/ 0 h 6858000"/>
              <a:gd name="connsiteX1" fmla="*/ 8112573 w 8112573"/>
              <a:gd name="connsiteY1" fmla="*/ 0 h 6858000"/>
              <a:gd name="connsiteX2" fmla="*/ 8112573 w 8112573"/>
              <a:gd name="connsiteY2" fmla="*/ 6858000 h 6858000"/>
              <a:gd name="connsiteX3" fmla="*/ 8112572 w 8112573"/>
              <a:gd name="connsiteY3" fmla="*/ 5739354 h 6858000"/>
              <a:gd name="connsiteX4" fmla="*/ 3275459 w 8112573"/>
              <a:gd name="connsiteY4" fmla="*/ 6858000 h 6858000"/>
              <a:gd name="connsiteX5" fmla="*/ 0 w 8112573"/>
              <a:gd name="connsiteY5" fmla="*/ 6858000 h 6858000"/>
              <a:gd name="connsiteX6" fmla="*/ 1341581 w 8112573"/>
              <a:gd name="connsiteY6" fmla="*/ 0 h 6858000"/>
              <a:gd name="connsiteX0" fmla="*/ 1341581 w 8112573"/>
              <a:gd name="connsiteY0" fmla="*/ 0 h 6858000"/>
              <a:gd name="connsiteX1" fmla="*/ 8112573 w 8112573"/>
              <a:gd name="connsiteY1" fmla="*/ 0 h 6858000"/>
              <a:gd name="connsiteX2" fmla="*/ 8112572 w 8112573"/>
              <a:gd name="connsiteY2" fmla="*/ 5739354 h 6858000"/>
              <a:gd name="connsiteX3" fmla="*/ 3275459 w 8112573"/>
              <a:gd name="connsiteY3" fmla="*/ 6858000 h 6858000"/>
              <a:gd name="connsiteX4" fmla="*/ 0 w 8112573"/>
              <a:gd name="connsiteY4" fmla="*/ 6858000 h 6858000"/>
              <a:gd name="connsiteX5" fmla="*/ 1341581 w 8112573"/>
              <a:gd name="connsiteY5" fmla="*/ 0 h 6858000"/>
              <a:gd name="connsiteX0" fmla="*/ 1341581 w 8112573"/>
              <a:gd name="connsiteY0" fmla="*/ 0 h 6858000"/>
              <a:gd name="connsiteX1" fmla="*/ 8112573 w 8112573"/>
              <a:gd name="connsiteY1" fmla="*/ 0 h 6858000"/>
              <a:gd name="connsiteX2" fmla="*/ 8112572 w 8112573"/>
              <a:gd name="connsiteY2" fmla="*/ 6001292 h 6858000"/>
              <a:gd name="connsiteX3" fmla="*/ 3275459 w 8112573"/>
              <a:gd name="connsiteY3" fmla="*/ 6858000 h 6858000"/>
              <a:gd name="connsiteX4" fmla="*/ 0 w 8112573"/>
              <a:gd name="connsiteY4" fmla="*/ 6858000 h 6858000"/>
              <a:gd name="connsiteX5" fmla="*/ 1341581 w 811257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2573" h="6858000">
                <a:moveTo>
                  <a:pt x="1341581" y="0"/>
                </a:moveTo>
                <a:lnTo>
                  <a:pt x="8112573" y="0"/>
                </a:lnTo>
                <a:cubicBezTo>
                  <a:pt x="8112573" y="1913118"/>
                  <a:pt x="8112572" y="4088174"/>
                  <a:pt x="8112572" y="6001292"/>
                </a:cubicBezTo>
                <a:lnTo>
                  <a:pt x="3275459" y="6858000"/>
                </a:lnTo>
                <a:lnTo>
                  <a:pt x="0" y="6858000"/>
                </a:lnTo>
                <a:lnTo>
                  <a:pt x="1341581" y="0"/>
                </a:lnTo>
                <a:close/>
              </a:path>
            </a:pathLst>
          </a:custGeom>
        </p:spPr>
        <p:txBody>
          <a:bodyPr wrap="square" tIns="540000" anchor="ctr">
            <a:noAutofit/>
          </a:bodyPr>
          <a:lstStyle>
            <a:lvl1pPr algn="ctr">
              <a:defRPr/>
            </a:lvl1pPr>
          </a:lstStyle>
          <a:p>
            <a:r>
              <a:rPr lang="de-DE"/>
              <a:t>Bild durch Klicken auf Symbol hinzufügen</a:t>
            </a:r>
          </a:p>
        </p:txBody>
      </p:sp>
      <p:pic>
        <p:nvPicPr>
          <p:cNvPr id="12" name="Picture 2" descr="\\nas-mainz\Projekte_vertraulich\Bayer\17-0612_Fischer_CI-Redesign\vom Kunden\Bayer_Cross_2017_REV-White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977855"/>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3">
    <p:bg>
      <p:bgPr>
        <a:solidFill>
          <a:schemeClr val="accent5"/>
        </a:solidFill>
        <a:effectLst/>
      </p:bgPr>
    </p:bg>
    <p:spTree>
      <p:nvGrpSpPr>
        <p:cNvPr id="1" name=""/>
        <p:cNvGrpSpPr/>
        <p:nvPr/>
      </p:nvGrpSpPr>
      <p:grpSpPr>
        <a:xfrm>
          <a:off x="0" y="0"/>
          <a:ext cx="0" cy="0"/>
          <a:chOff x="0" y="0"/>
          <a:chExt cx="0" cy="0"/>
        </a:xfrm>
      </p:grpSpPr>
      <p:sp>
        <p:nvSpPr>
          <p:cNvPr id="16" name="Rectangle 15"/>
          <p:cNvSpPr/>
          <p:nvPr/>
        </p:nvSpPr>
        <p:spPr bwMode="white">
          <a:xfrm>
            <a:off x="1" y="1"/>
            <a:ext cx="1692000" cy="16910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bwMode="black">
          <a:xfrm>
            <a:off x="709365" y="1732422"/>
            <a:ext cx="3620553" cy="592952"/>
          </a:xfrm>
        </p:spPr>
        <p:txBody>
          <a:bodyPr anchor="b"/>
          <a:lstStyle>
            <a:lvl1pPr marL="0" indent="0" algn="l">
              <a:buNone/>
              <a:defRPr sz="2000">
                <a:solidFill>
                  <a:schemeClr val="bg1"/>
                </a:solidFill>
              </a:defRPr>
            </a:lvl1pPr>
            <a:lvl2pPr marL="0" indent="0" algn="l">
              <a:buNone/>
              <a:defRPr sz="2000">
                <a:solidFill>
                  <a:schemeClr val="bg1"/>
                </a:solidFill>
              </a:defRPr>
            </a:lvl2pPr>
            <a:lvl3pPr marL="0" indent="0" algn="l">
              <a:buNone/>
              <a:defRPr sz="2000">
                <a:solidFill>
                  <a:schemeClr val="bg1"/>
                </a:solidFill>
              </a:defRPr>
            </a:lvl3pPr>
            <a:lvl4pPr marL="0" indent="0" algn="l">
              <a:buNone/>
              <a:defRPr sz="2000">
                <a:solidFill>
                  <a:schemeClr val="bg1"/>
                </a:solidFill>
              </a:defRPr>
            </a:lvl4pPr>
            <a:lvl5pPr marL="0" indent="0" algn="l">
              <a:buNone/>
              <a:defRPr sz="2000">
                <a:solidFill>
                  <a:schemeClr val="bg1"/>
                </a:solidFill>
              </a:defRPr>
            </a:lvl5pPr>
            <a:lvl6pPr marL="0" indent="0" algn="l">
              <a:buNone/>
              <a:defRPr sz="2000">
                <a:solidFill>
                  <a:schemeClr val="bg1"/>
                </a:solidFill>
              </a:defRPr>
            </a:lvl6pPr>
            <a:lvl7pPr marL="0" indent="0" algn="l">
              <a:buNone/>
              <a:defRPr sz="2000">
                <a:solidFill>
                  <a:schemeClr val="bg1"/>
                </a:solidFill>
              </a:defRPr>
            </a:lvl7pPr>
            <a:lvl8pPr marL="0" indent="0" algn="l">
              <a:buNone/>
              <a:defRPr sz="2000">
                <a:solidFill>
                  <a:schemeClr val="bg1"/>
                </a:solidFill>
              </a:defRPr>
            </a:lvl8pPr>
            <a:lvl9pPr marL="0" indent="0" algn="l">
              <a:buNone/>
              <a:defRPr sz="2000">
                <a:solidFill>
                  <a:schemeClr val="bg1"/>
                </a:solidFill>
              </a:defRPr>
            </a:lvl9pPr>
          </a:lstStyle>
          <a:p>
            <a:r>
              <a:rPr lang="de-DE"/>
              <a:t>Formatvorlage des Untertitelmasters durch Klicken bearbeiten</a:t>
            </a:r>
            <a:endParaRPr lang="en-US"/>
          </a:p>
        </p:txBody>
      </p:sp>
      <p:sp>
        <p:nvSpPr>
          <p:cNvPr id="4" name="Date Placeholder 3"/>
          <p:cNvSpPr>
            <a:spLocks noGrp="1"/>
          </p:cNvSpPr>
          <p:nvPr>
            <p:ph type="dt" sz="half" idx="10"/>
          </p:nvPr>
        </p:nvSpPr>
        <p:spPr bwMode="gray"/>
        <p:txBody>
          <a:bodyPr/>
          <a:lstStyle/>
          <a:p>
            <a:endParaRPr lang="en-US"/>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fr-FR"/>
              <a:t>Réduction de dose injectée en neuroimagerie</a:t>
            </a:r>
            <a:endParaRPr lang="en-US"/>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EEAD9179-7A6B-4268-BEB2-F3B8EB06115B}" type="slidenum">
              <a:rPr lang="en-US" smtClean="0"/>
              <a:pPr/>
              <a:t>‹N°›</a:t>
            </a:fld>
            <a:endParaRPr lang="en-US"/>
          </a:p>
        </p:txBody>
      </p:sp>
      <p:sp>
        <p:nvSpPr>
          <p:cNvPr id="2" name="Title 1"/>
          <p:cNvSpPr>
            <a:spLocks noGrp="1"/>
          </p:cNvSpPr>
          <p:nvPr>
            <p:ph type="ctrTitle"/>
          </p:nvPr>
        </p:nvSpPr>
        <p:spPr bwMode="black">
          <a:xfrm>
            <a:off x="709561" y="2424948"/>
            <a:ext cx="3620357" cy="1440000"/>
          </a:xfrm>
        </p:spPr>
        <p:txBody>
          <a:bodyPr anchor="t"/>
          <a:lstStyle>
            <a:lvl1pPr>
              <a:defRPr sz="3200" i="1">
                <a:solidFill>
                  <a:schemeClr val="accent2"/>
                </a:solidFill>
              </a:defRPr>
            </a:lvl1pPr>
          </a:lstStyle>
          <a:p>
            <a:r>
              <a:rPr lang="de-DE"/>
              <a:t>Titelmasterformat durch Klicken bearbeiten</a:t>
            </a:r>
            <a:endParaRPr lang="en-US"/>
          </a:p>
        </p:txBody>
      </p:sp>
      <p:sp>
        <p:nvSpPr>
          <p:cNvPr id="18" name="TextBox 17">
            <a:extLst>
              <a:ext uri="{FF2B5EF4-FFF2-40B4-BE49-F238E27FC236}">
                <a16:creationId xmlns:a16="http://schemas.microsoft.com/office/drawing/2014/main" id="{5EE7DB5C-15A7-4763-A498-7608598D843B}"/>
              </a:ext>
            </a:extLst>
          </p:cNvPr>
          <p:cNvSpPr txBox="1"/>
          <p:nvPr/>
        </p:nvSpPr>
        <p:spPr bwMode="black">
          <a:xfrm>
            <a:off x="1378684" y="4041068"/>
            <a:ext cx="480832" cy="179724"/>
          </a:xfrm>
          <a:prstGeom prst="rect">
            <a:avLst/>
          </a:prstGeom>
          <a:noFill/>
        </p:spPr>
        <p:txBody>
          <a:bodyPr wrap="none" lIns="0" tIns="0" rIns="0" bIns="0" rtlCol="0" anchor="ctr">
            <a:noAutofit/>
          </a:bodyPr>
          <a:lstStyle/>
          <a:p>
            <a:pPr marL="0" marR="0" lvl="0" indent="0" algn="ctr" defTabSz="915680" eaLnBrk="1" fontAlgn="auto" latinLnBrk="0" hangingPunct="1">
              <a:lnSpc>
                <a:spcPct val="100000"/>
              </a:lnSpc>
              <a:spcBef>
                <a:spcPts val="0"/>
              </a:spcBef>
              <a:spcAft>
                <a:spcPts val="0"/>
              </a:spcAft>
              <a:buClrTx/>
              <a:buSzTx/>
              <a:buFontTx/>
              <a:buNone/>
              <a:tabLst/>
              <a:defRPr/>
            </a:pPr>
            <a:r>
              <a:rPr kumimoji="0" lang="en-US" sz="1051" b="0" i="0" u="none" strike="noStrike" kern="0" cap="none" spc="0" normalizeH="0" baseline="0" noProof="0">
                <a:ln>
                  <a:noFill/>
                </a:ln>
                <a:solidFill>
                  <a:schemeClr val="accent4"/>
                </a:solidFill>
                <a:effectLst/>
                <a:uLnTx/>
                <a:uFillTx/>
              </a:rPr>
              <a:t>///////////</a:t>
            </a:r>
          </a:p>
        </p:txBody>
      </p:sp>
      <p:sp>
        <p:nvSpPr>
          <p:cNvPr id="21" name="Text Placeholder 20"/>
          <p:cNvSpPr>
            <a:spLocks noGrp="1"/>
          </p:cNvSpPr>
          <p:nvPr>
            <p:ph type="body" sz="quarter" idx="13"/>
          </p:nvPr>
        </p:nvSpPr>
        <p:spPr bwMode="black">
          <a:xfrm>
            <a:off x="1414399" y="4262151"/>
            <a:ext cx="2915519" cy="1080000"/>
          </a:xfrm>
        </p:spPr>
        <p:txBody>
          <a:bodyPr/>
          <a:lstStyle>
            <a:lvl1pPr>
              <a:spcBef>
                <a:spcPts val="0"/>
              </a:spcBef>
              <a:spcAft>
                <a:spcPts val="0"/>
              </a:spcAft>
              <a:defRPr b="1">
                <a:solidFill>
                  <a:schemeClr val="bg1"/>
                </a:solidFill>
              </a:defRPr>
            </a:lvl1pPr>
            <a:lvl2pPr marL="0" indent="0">
              <a:spcBef>
                <a:spcPts val="1800"/>
              </a:spcBef>
              <a:spcAft>
                <a:spcPts val="0"/>
              </a:spcAft>
              <a:buFont typeface="Arial" panose="020B0604020202020204" pitchFamily="34" charset="0"/>
              <a:buNone/>
              <a:defRPr sz="1050">
                <a:solidFill>
                  <a:schemeClr val="bg1"/>
                </a:solidFill>
              </a:defRPr>
            </a:lvl2pPr>
            <a:lvl3pPr marL="0" indent="0">
              <a:spcBef>
                <a:spcPts val="0"/>
              </a:spcBef>
              <a:spcAft>
                <a:spcPts val="0"/>
              </a:spcAft>
              <a:buFont typeface="Arial" panose="020B0604020202020204" pitchFamily="34" charset="0"/>
              <a:buNone/>
              <a:defRPr sz="1050">
                <a:solidFill>
                  <a:schemeClr val="bg1"/>
                </a:solidFill>
              </a:defRPr>
            </a:lvl3pPr>
            <a:lvl4pPr marL="0" indent="0">
              <a:spcBef>
                <a:spcPts val="0"/>
              </a:spcBef>
              <a:spcAft>
                <a:spcPts val="0"/>
              </a:spcAft>
              <a:buFont typeface="Arial" panose="020B0604020202020204" pitchFamily="34" charset="0"/>
              <a:buNone/>
              <a:defRPr sz="1050">
                <a:solidFill>
                  <a:schemeClr val="bg1"/>
                </a:solidFill>
              </a:defRPr>
            </a:lvl4pPr>
            <a:lvl5pPr marL="0" indent="0">
              <a:spcBef>
                <a:spcPts val="0"/>
              </a:spcBef>
              <a:spcAft>
                <a:spcPts val="0"/>
              </a:spcAft>
              <a:buFont typeface="Arial" panose="020B0604020202020204" pitchFamily="34" charset="0"/>
              <a:buNone/>
              <a:defRPr sz="1050">
                <a:solidFill>
                  <a:schemeClr val="bg1"/>
                </a:solidFill>
              </a:defRPr>
            </a:lvl5pPr>
            <a:lvl6pPr marL="0" indent="0">
              <a:spcBef>
                <a:spcPts val="0"/>
              </a:spcBef>
              <a:spcAft>
                <a:spcPts val="0"/>
              </a:spcAft>
              <a:buFont typeface="Arial" panose="020B0604020202020204" pitchFamily="34" charset="0"/>
              <a:buNone/>
              <a:defRPr sz="1050">
                <a:solidFill>
                  <a:schemeClr val="bg1"/>
                </a:solidFill>
              </a:defRPr>
            </a:lvl6pPr>
            <a:lvl7pPr marL="0" indent="0">
              <a:spcBef>
                <a:spcPts val="0"/>
              </a:spcBef>
              <a:spcAft>
                <a:spcPts val="0"/>
              </a:spcAft>
              <a:buFont typeface="Arial" panose="020B0604020202020204" pitchFamily="34" charset="0"/>
              <a:buNone/>
              <a:defRPr sz="1050">
                <a:solidFill>
                  <a:schemeClr val="bg1"/>
                </a:solidFill>
              </a:defRPr>
            </a:lvl7pPr>
            <a:lvl8pPr marL="0" indent="0">
              <a:spcBef>
                <a:spcPts val="0"/>
              </a:spcBef>
              <a:spcAft>
                <a:spcPts val="0"/>
              </a:spcAft>
              <a:buFont typeface="Arial" panose="020B0604020202020204" pitchFamily="34" charset="0"/>
              <a:buNone/>
              <a:defRPr sz="1050">
                <a:solidFill>
                  <a:schemeClr val="bg1"/>
                </a:solidFill>
              </a:defRPr>
            </a:lvl8pPr>
            <a:lvl9pPr marL="0" indent="0">
              <a:spcBef>
                <a:spcPts val="0"/>
              </a:spcBef>
              <a:spcAft>
                <a:spcPts val="0"/>
              </a:spcAft>
              <a:buFont typeface="Arial" panose="020B0604020202020204" pitchFamily="34" charset="0"/>
              <a:buNone/>
              <a:defRPr sz="1050">
                <a:solidFill>
                  <a:schemeClr val="bg1"/>
                </a:solidFill>
              </a:defRPr>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15" name="Picture Placeholder 12"/>
          <p:cNvSpPr>
            <a:spLocks noGrp="1"/>
          </p:cNvSpPr>
          <p:nvPr>
            <p:ph type="pic" sz="quarter" idx="14"/>
          </p:nvPr>
        </p:nvSpPr>
        <p:spPr bwMode="gray">
          <a:xfrm>
            <a:off x="4077843" y="0"/>
            <a:ext cx="8114954" cy="6858000"/>
          </a:xfrm>
          <a:custGeom>
            <a:avLst/>
            <a:gdLst>
              <a:gd name="connsiteX0" fmla="*/ 1341581 w 8112573"/>
              <a:gd name="connsiteY0" fmla="*/ 0 h 6858000"/>
              <a:gd name="connsiteX1" fmla="*/ 8112573 w 8112573"/>
              <a:gd name="connsiteY1" fmla="*/ 0 h 6858000"/>
              <a:gd name="connsiteX2" fmla="*/ 8112573 w 8112573"/>
              <a:gd name="connsiteY2" fmla="*/ 6858000 h 6858000"/>
              <a:gd name="connsiteX3" fmla="*/ 8112572 w 8112573"/>
              <a:gd name="connsiteY3" fmla="*/ 6858000 h 6858000"/>
              <a:gd name="connsiteX4" fmla="*/ 8112572 w 8112573"/>
              <a:gd name="connsiteY4" fmla="*/ 5739354 h 6858000"/>
              <a:gd name="connsiteX5" fmla="*/ 3275459 w 8112573"/>
              <a:gd name="connsiteY5" fmla="*/ 6858000 h 6858000"/>
              <a:gd name="connsiteX6" fmla="*/ 0 w 8112573"/>
              <a:gd name="connsiteY6" fmla="*/ 6858000 h 6858000"/>
              <a:gd name="connsiteX0" fmla="*/ 1341581 w 8112573"/>
              <a:gd name="connsiteY0" fmla="*/ 0 h 6858000"/>
              <a:gd name="connsiteX1" fmla="*/ 8112573 w 8112573"/>
              <a:gd name="connsiteY1" fmla="*/ 0 h 6858000"/>
              <a:gd name="connsiteX2" fmla="*/ 8112573 w 8112573"/>
              <a:gd name="connsiteY2" fmla="*/ 6858000 h 6858000"/>
              <a:gd name="connsiteX3" fmla="*/ 8112572 w 8112573"/>
              <a:gd name="connsiteY3" fmla="*/ 5739354 h 6858000"/>
              <a:gd name="connsiteX4" fmla="*/ 3275459 w 8112573"/>
              <a:gd name="connsiteY4" fmla="*/ 6858000 h 6858000"/>
              <a:gd name="connsiteX5" fmla="*/ 0 w 8112573"/>
              <a:gd name="connsiteY5" fmla="*/ 6858000 h 6858000"/>
              <a:gd name="connsiteX6" fmla="*/ 1341581 w 8112573"/>
              <a:gd name="connsiteY6" fmla="*/ 0 h 6858000"/>
              <a:gd name="connsiteX0" fmla="*/ 1341581 w 8112573"/>
              <a:gd name="connsiteY0" fmla="*/ 0 h 6858000"/>
              <a:gd name="connsiteX1" fmla="*/ 8112573 w 8112573"/>
              <a:gd name="connsiteY1" fmla="*/ 0 h 6858000"/>
              <a:gd name="connsiteX2" fmla="*/ 8112572 w 8112573"/>
              <a:gd name="connsiteY2" fmla="*/ 5739354 h 6858000"/>
              <a:gd name="connsiteX3" fmla="*/ 3275459 w 8112573"/>
              <a:gd name="connsiteY3" fmla="*/ 6858000 h 6858000"/>
              <a:gd name="connsiteX4" fmla="*/ 0 w 8112573"/>
              <a:gd name="connsiteY4" fmla="*/ 6858000 h 6858000"/>
              <a:gd name="connsiteX5" fmla="*/ 1341581 w 8112573"/>
              <a:gd name="connsiteY5" fmla="*/ 0 h 6858000"/>
              <a:gd name="connsiteX0" fmla="*/ 1341581 w 8114954"/>
              <a:gd name="connsiteY0" fmla="*/ 0 h 6858000"/>
              <a:gd name="connsiteX1" fmla="*/ 8112573 w 8114954"/>
              <a:gd name="connsiteY1" fmla="*/ 0 h 6858000"/>
              <a:gd name="connsiteX2" fmla="*/ 8114954 w 8114954"/>
              <a:gd name="connsiteY2" fmla="*/ 6003672 h 6858000"/>
              <a:gd name="connsiteX3" fmla="*/ 3275459 w 8114954"/>
              <a:gd name="connsiteY3" fmla="*/ 6858000 h 6858000"/>
              <a:gd name="connsiteX4" fmla="*/ 0 w 8114954"/>
              <a:gd name="connsiteY4" fmla="*/ 6858000 h 6858000"/>
              <a:gd name="connsiteX5" fmla="*/ 1341581 w 8114954"/>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4954" h="6858000">
                <a:moveTo>
                  <a:pt x="1341581" y="0"/>
                </a:moveTo>
                <a:lnTo>
                  <a:pt x="8112573" y="0"/>
                </a:lnTo>
                <a:cubicBezTo>
                  <a:pt x="8112573" y="1913118"/>
                  <a:pt x="8114954" y="4090554"/>
                  <a:pt x="8114954" y="6003672"/>
                </a:cubicBezTo>
                <a:lnTo>
                  <a:pt x="3275459" y="6858000"/>
                </a:lnTo>
                <a:lnTo>
                  <a:pt x="0" y="6858000"/>
                </a:lnTo>
                <a:lnTo>
                  <a:pt x="1341581" y="0"/>
                </a:lnTo>
                <a:close/>
              </a:path>
            </a:pathLst>
          </a:custGeom>
        </p:spPr>
        <p:txBody>
          <a:bodyPr wrap="square" tIns="540000" anchor="ctr">
            <a:noAutofit/>
          </a:bodyPr>
          <a:lstStyle>
            <a:lvl1pPr algn="ctr">
              <a:defRPr/>
            </a:lvl1pPr>
          </a:lstStyle>
          <a:p>
            <a:r>
              <a:rPr lang="de-DE"/>
              <a:t>Bild durch Klicken auf Symbol hinzufügen</a:t>
            </a:r>
          </a:p>
        </p:txBody>
      </p:sp>
      <p:pic>
        <p:nvPicPr>
          <p:cNvPr id="12" name="Picture 2" descr="\\nas-mainz\Projekte_vertraulich\Bayer\17-0612_Fischer_CI-Redesign\vom Kunden\Bayer_Cross_2017_REV-White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black">
          <a:xfrm>
            <a:off x="701676" y="704850"/>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64210"/>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8" name="Titel 7"/>
          <p:cNvSpPr>
            <a:spLocks noGrp="1"/>
          </p:cNvSpPr>
          <p:nvPr>
            <p:ph type="title" hasCustomPrompt="1"/>
          </p:nvPr>
        </p:nvSpPr>
        <p:spPr>
          <a:xfrm>
            <a:off x="1976766" y="403540"/>
            <a:ext cx="9624002" cy="864000"/>
          </a:xfrm>
        </p:spPr>
        <p:txBody>
          <a:bodyPr/>
          <a:lstStyle>
            <a:lvl1pPr>
              <a:defRPr/>
            </a:lvl1pPr>
          </a:lstStyle>
          <a:p>
            <a:r>
              <a:rPr lang="en-US"/>
              <a:t>Click to edit Master title style</a:t>
            </a:r>
          </a:p>
        </p:txBody>
      </p:sp>
      <p:sp>
        <p:nvSpPr>
          <p:cNvPr id="55" name="Text Placeholder 54"/>
          <p:cNvSpPr>
            <a:spLocks noGrp="1"/>
          </p:cNvSpPr>
          <p:nvPr>
            <p:ph type="body" sz="quarter" idx="13"/>
          </p:nvPr>
        </p:nvSpPr>
        <p:spPr bwMode="gray">
          <a:xfrm>
            <a:off x="2005338" y="1843721"/>
            <a:ext cx="4680000" cy="4641030"/>
          </a:xfrm>
        </p:spPr>
        <p:txBody>
          <a:bodyPr/>
          <a:lstStyle>
            <a:lvl1pPr marL="270000" indent="-270000">
              <a:spcBef>
                <a:spcPts val="1800"/>
              </a:spcBef>
              <a:spcAft>
                <a:spcPts val="0"/>
              </a:spcAft>
              <a:buFontTx/>
              <a:buBlip>
                <a:blip r:embed="rId2"/>
              </a:buBlip>
              <a:defRPr sz="2000"/>
            </a:lvl1pPr>
            <a:lvl2pPr marL="540000" indent="-270000">
              <a:spcBef>
                <a:spcPts val="600"/>
              </a:spcBef>
              <a:spcAft>
                <a:spcPts val="0"/>
              </a:spcAft>
              <a:buFontTx/>
              <a:buBlip>
                <a:blip r:embed="rId3"/>
              </a:buBlip>
              <a:defRPr sz="2000"/>
            </a:lvl2pPr>
            <a:lvl3pPr marL="810000" indent="-270000">
              <a:spcBef>
                <a:spcPts val="600"/>
              </a:spcBef>
              <a:spcAft>
                <a:spcPts val="0"/>
              </a:spcAft>
              <a:buFontTx/>
              <a:buBlip>
                <a:blip r:embed="rId4"/>
              </a:buBlip>
              <a:defRPr sz="2000"/>
            </a:lvl3pPr>
            <a:lvl4pPr marL="1080000" indent="-270000">
              <a:spcBef>
                <a:spcPts val="600"/>
              </a:spcBef>
              <a:spcAft>
                <a:spcPts val="0"/>
              </a:spcAft>
              <a:buFontTx/>
              <a:buBlip>
                <a:blip r:embed="rId5"/>
              </a:buBlip>
              <a:defRPr sz="2000"/>
            </a:lvl4pPr>
            <a:lvl5pPr>
              <a:spcBef>
                <a:spcPts val="600"/>
              </a:spcBef>
              <a:spcAft>
                <a:spcPts val="0"/>
              </a:spcAft>
              <a:defRPr sz="2000"/>
            </a:lvl5pPr>
            <a:lvl6pPr>
              <a:spcBef>
                <a:spcPts val="600"/>
              </a:spcBef>
              <a:spcAft>
                <a:spcPts val="0"/>
              </a:spcAft>
              <a:defRPr sz="2000"/>
            </a:lvl6pPr>
            <a:lvl7pPr>
              <a:spcBef>
                <a:spcPts val="600"/>
              </a:spcBef>
              <a:spcAft>
                <a:spcPts val="0"/>
              </a:spcAft>
              <a:defRPr sz="2000"/>
            </a:lvl7pPr>
            <a:lvl8pPr>
              <a:spcBef>
                <a:spcPts val="600"/>
              </a:spcBef>
              <a:spcAft>
                <a:spcPts val="0"/>
              </a:spcAft>
              <a:defRPr sz="2000"/>
            </a:lvl8pPr>
            <a:lvl9pPr>
              <a:spcBef>
                <a:spcPts val="600"/>
              </a:spcBef>
              <a:spcAft>
                <a:spcPts val="0"/>
              </a:spcAft>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Rectangle 5"/>
          <p:cNvSpPr/>
          <p:nvPr/>
        </p:nvSpPr>
        <p:spPr bwMode="gray">
          <a:xfrm>
            <a:off x="1" y="0"/>
            <a:ext cx="974672" cy="1735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bwMode="gray"/>
        <p:txBody>
          <a:bodyPr/>
          <a:lstStyle/>
          <a:p>
            <a:endParaRPr lang="en-US"/>
          </a:p>
        </p:txBody>
      </p:sp>
      <p:sp>
        <p:nvSpPr>
          <p:cNvPr id="4" name="Footer Placeholder 3"/>
          <p:cNvSpPr>
            <a:spLocks noGrp="1"/>
          </p:cNvSpPr>
          <p:nvPr>
            <p:ph type="ftr" sz="quarter" idx="11"/>
          </p:nvPr>
        </p:nvSpPr>
        <p:spPr bwMode="gray">
          <a:xfrm>
            <a:off x="974673" y="6617933"/>
            <a:ext cx="5710665" cy="108000"/>
          </a:xfrm>
        </p:spPr>
        <p:txBody>
          <a:bodyPr/>
          <a:lstStyle/>
          <a:p>
            <a:r>
              <a:rPr lang="fr-FR"/>
              <a:t>Réduction de dose injectée en neuroimagerie</a:t>
            </a:r>
            <a:endParaRPr lang="en-US"/>
          </a:p>
        </p:txBody>
      </p:sp>
      <p:sp>
        <p:nvSpPr>
          <p:cNvPr id="5" name="Slide Number Placeholder 4"/>
          <p:cNvSpPr>
            <a:spLocks noGrp="1"/>
          </p:cNvSpPr>
          <p:nvPr>
            <p:ph type="sldNum" sz="quarter" idx="12"/>
          </p:nvPr>
        </p:nvSpPr>
        <p:spPr bwMode="gray">
          <a:xfrm>
            <a:off x="195843" y="6617933"/>
            <a:ext cx="392326" cy="108000"/>
          </a:xfrm>
        </p:spPr>
        <p:txBody>
          <a:bodyPr/>
          <a:lstStyle/>
          <a:p>
            <a:fld id="{EEAD9179-7A6B-4268-BEB2-F3B8EB06115B}" type="slidenum">
              <a:rPr lang="en-US" smtClean="0"/>
              <a:pPr/>
              <a:t>‹N°›</a:t>
            </a:fld>
            <a:endParaRPr lang="en-US"/>
          </a:p>
        </p:txBody>
      </p:sp>
      <p:pic>
        <p:nvPicPr>
          <p:cNvPr id="9" name="Picture 2" descr="\\nas-mainz\Projekte_vertraulich\Bayer\17-0612_Fischer_CI-Redesign\vom Kunden\Bayer_Cross_2017_on-Screen_RGB_170630.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701676" y="704850"/>
            <a:ext cx="720312" cy="720000"/>
          </a:xfrm>
          <a:prstGeom prst="rect">
            <a:avLst/>
          </a:prstGeom>
          <a:noFill/>
          <a:extLst>
            <a:ext uri="{909E8E84-426E-40DD-AFC4-6F175D3DCCD1}">
              <a14:hiddenFill xmlns:a14="http://schemas.microsoft.com/office/drawing/2010/main">
                <a:solidFill>
                  <a:srgbClr val="FFFFFF"/>
                </a:solidFill>
              </a14:hiddenFill>
            </a:ext>
          </a:extLst>
        </p:spPr>
      </p:pic>
      <p:sp>
        <p:nvSpPr>
          <p:cNvPr id="12" name="Gleichschenkliges Dreieck 11"/>
          <p:cNvSpPr/>
          <p:nvPr userDrawn="1"/>
        </p:nvSpPr>
        <p:spPr bwMode="gray">
          <a:xfrm rot="5400000">
            <a:off x="-539086" y="3033598"/>
            <a:ext cx="2156346" cy="1078174"/>
          </a:xfrm>
          <a:prstGeom prst="triangle">
            <a:avLst>
              <a:gd name="adj" fmla="val 5031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leichschenkliges Dreieck 12"/>
          <p:cNvSpPr/>
          <p:nvPr userDrawn="1"/>
        </p:nvSpPr>
        <p:spPr bwMode="gray">
          <a:xfrm rot="2700000">
            <a:off x="10726141" y="-162844"/>
            <a:ext cx="2156346" cy="1078174"/>
          </a:xfrm>
          <a:prstGeom prst="triangle">
            <a:avLst>
              <a:gd name="adj" fmla="val 5031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 </a:t>
            </a:r>
            <a:endParaRPr lang="en-US"/>
          </a:p>
        </p:txBody>
      </p:sp>
      <p:sp>
        <p:nvSpPr>
          <p:cNvPr id="14" name="Gleichschenkliges Dreieck 13"/>
          <p:cNvSpPr/>
          <p:nvPr userDrawn="1"/>
        </p:nvSpPr>
        <p:spPr bwMode="gray">
          <a:xfrm rot="8100000">
            <a:off x="10732965" y="5945663"/>
            <a:ext cx="2156346" cy="1078174"/>
          </a:xfrm>
          <a:prstGeom prst="triangle">
            <a:avLst>
              <a:gd name="adj" fmla="val 5031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 </a:t>
            </a:r>
            <a:endParaRPr lang="en-US"/>
          </a:p>
        </p:txBody>
      </p:sp>
    </p:spTree>
    <p:extLst>
      <p:ext uri="{BB962C8B-B14F-4D97-AF65-F5344CB8AC3E}">
        <p14:creationId xmlns:p14="http://schemas.microsoft.com/office/powerpoint/2010/main" val="322964941"/>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22" name="Titel 7"/>
          <p:cNvSpPr>
            <a:spLocks noGrp="1"/>
          </p:cNvSpPr>
          <p:nvPr>
            <p:ph type="title" hasCustomPrompt="1"/>
          </p:nvPr>
        </p:nvSpPr>
        <p:spPr>
          <a:xfrm>
            <a:off x="1976766" y="403540"/>
            <a:ext cx="9624002" cy="864000"/>
          </a:xfrm>
        </p:spPr>
        <p:txBody>
          <a:bodyPr/>
          <a:lstStyle>
            <a:lvl1pPr>
              <a:defRPr/>
            </a:lvl1pPr>
          </a:lstStyle>
          <a:p>
            <a:r>
              <a:rPr lang="en-US"/>
              <a:t>Click to edit Master title style</a:t>
            </a:r>
          </a:p>
        </p:txBody>
      </p:sp>
      <p:sp>
        <p:nvSpPr>
          <p:cNvPr id="24" name="Text Placeholder 54"/>
          <p:cNvSpPr>
            <a:spLocks noGrp="1"/>
          </p:cNvSpPr>
          <p:nvPr>
            <p:ph type="body" sz="quarter" idx="13"/>
          </p:nvPr>
        </p:nvSpPr>
        <p:spPr bwMode="gray">
          <a:xfrm>
            <a:off x="2005338" y="1843721"/>
            <a:ext cx="4680000" cy="4641030"/>
          </a:xfrm>
        </p:spPr>
        <p:txBody>
          <a:bodyPr/>
          <a:lstStyle>
            <a:lvl1pPr marL="270000" indent="-270000">
              <a:spcBef>
                <a:spcPts val="1800"/>
              </a:spcBef>
              <a:spcAft>
                <a:spcPts val="0"/>
              </a:spcAft>
              <a:buFontTx/>
              <a:buBlip>
                <a:blip r:embed="rId2"/>
              </a:buBlip>
              <a:defRPr sz="2000"/>
            </a:lvl1pPr>
            <a:lvl2pPr marL="540000" indent="-270000">
              <a:spcBef>
                <a:spcPts val="600"/>
              </a:spcBef>
              <a:spcAft>
                <a:spcPts val="0"/>
              </a:spcAft>
              <a:buFontTx/>
              <a:buBlip>
                <a:blip r:embed="rId3"/>
              </a:buBlip>
              <a:defRPr sz="2000"/>
            </a:lvl2pPr>
            <a:lvl3pPr marL="810000" indent="-270000">
              <a:spcBef>
                <a:spcPts val="600"/>
              </a:spcBef>
              <a:spcAft>
                <a:spcPts val="0"/>
              </a:spcAft>
              <a:buFontTx/>
              <a:buBlip>
                <a:blip r:embed="rId4"/>
              </a:buBlip>
              <a:defRPr sz="2000"/>
            </a:lvl3pPr>
            <a:lvl4pPr marL="1080000" indent="-270000">
              <a:spcBef>
                <a:spcPts val="600"/>
              </a:spcBef>
              <a:spcAft>
                <a:spcPts val="0"/>
              </a:spcAft>
              <a:buFontTx/>
              <a:buBlip>
                <a:blip r:embed="rId5"/>
              </a:buBlip>
              <a:defRPr sz="2000"/>
            </a:lvl4pPr>
            <a:lvl5pPr>
              <a:spcBef>
                <a:spcPts val="600"/>
              </a:spcBef>
              <a:spcAft>
                <a:spcPts val="0"/>
              </a:spcAft>
              <a:defRPr sz="2000"/>
            </a:lvl5pPr>
            <a:lvl6pPr>
              <a:spcBef>
                <a:spcPts val="600"/>
              </a:spcBef>
              <a:spcAft>
                <a:spcPts val="0"/>
              </a:spcAft>
              <a:defRPr sz="2000"/>
            </a:lvl6pPr>
            <a:lvl7pPr>
              <a:spcBef>
                <a:spcPts val="600"/>
              </a:spcBef>
              <a:spcAft>
                <a:spcPts val="0"/>
              </a:spcAft>
              <a:defRPr sz="2000"/>
            </a:lvl7pPr>
            <a:lvl8pPr>
              <a:spcBef>
                <a:spcPts val="600"/>
              </a:spcBef>
              <a:spcAft>
                <a:spcPts val="0"/>
              </a:spcAft>
              <a:defRPr sz="2000"/>
            </a:lvl8pPr>
            <a:lvl9pPr>
              <a:spcBef>
                <a:spcPts val="600"/>
              </a:spcBef>
              <a:spcAft>
                <a:spcPts val="0"/>
              </a:spcAft>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36" name="Footer Placeholder 3"/>
          <p:cNvSpPr>
            <a:spLocks noGrp="1"/>
          </p:cNvSpPr>
          <p:nvPr>
            <p:ph type="ftr" sz="quarter" idx="11"/>
          </p:nvPr>
        </p:nvSpPr>
        <p:spPr bwMode="gray">
          <a:xfrm>
            <a:off x="974673" y="6617933"/>
            <a:ext cx="5710665" cy="108000"/>
          </a:xfrm>
        </p:spPr>
        <p:txBody>
          <a:bodyPr/>
          <a:lstStyle/>
          <a:p>
            <a:r>
              <a:rPr lang="fr-FR"/>
              <a:t>Réduction de dose injectée en neuroimagerie</a:t>
            </a:r>
            <a:endParaRPr lang="en-US"/>
          </a:p>
        </p:txBody>
      </p:sp>
      <p:sp>
        <p:nvSpPr>
          <p:cNvPr id="37" name="Slide Number Placeholder 4"/>
          <p:cNvSpPr>
            <a:spLocks noGrp="1"/>
          </p:cNvSpPr>
          <p:nvPr>
            <p:ph type="sldNum" sz="quarter" idx="12"/>
          </p:nvPr>
        </p:nvSpPr>
        <p:spPr bwMode="gray">
          <a:xfrm>
            <a:off x="195843" y="6617933"/>
            <a:ext cx="392326" cy="108000"/>
          </a:xfrm>
        </p:spPr>
        <p:txBody>
          <a:bodyPr/>
          <a:lstStyle/>
          <a:p>
            <a:fld id="{EEAD9179-7A6B-4268-BEB2-F3B8EB06115B}" type="slidenum">
              <a:rPr lang="en-US" smtClean="0"/>
              <a:pPr/>
              <a:t>‹N°›</a:t>
            </a:fld>
            <a:endParaRPr lang="en-US"/>
          </a:p>
        </p:txBody>
      </p:sp>
      <p:pic>
        <p:nvPicPr>
          <p:cNvPr id="38" name="Picture 2" descr="\\nas-mainz\Projekte_vertraulich\Bayer\17-0612_Fischer_CI-Redesign\vom Kunden\Bayer_Cross_2017_on-Screen_RGB_170630.wmf"/>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gray">
          <a:xfrm>
            <a:off x="701676" y="704850"/>
            <a:ext cx="720312"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979178"/>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ter 2">
    <p:bg>
      <p:bgPr>
        <a:solidFill>
          <a:schemeClr val="accent2"/>
        </a:solidFill>
        <a:effectLst/>
      </p:bgPr>
    </p:bg>
    <p:spTree>
      <p:nvGrpSpPr>
        <p:cNvPr id="1" name=""/>
        <p:cNvGrpSpPr/>
        <p:nvPr/>
      </p:nvGrpSpPr>
      <p:grpSpPr>
        <a:xfrm>
          <a:off x="0" y="0"/>
          <a:ext cx="0" cy="0"/>
          <a:chOff x="0" y="0"/>
          <a:chExt cx="0" cy="0"/>
        </a:xfrm>
      </p:grpSpPr>
      <p:grpSp>
        <p:nvGrpSpPr>
          <p:cNvPr id="36" name="Group 35"/>
          <p:cNvGrpSpPr/>
          <p:nvPr/>
        </p:nvGrpSpPr>
        <p:grpSpPr bwMode="black">
          <a:xfrm>
            <a:off x="5739927" y="0"/>
            <a:ext cx="6450487" cy="6858000"/>
            <a:chOff x="-7368753" y="-1854009"/>
            <a:chExt cx="6299342" cy="6697306"/>
          </a:xfrm>
        </p:grpSpPr>
        <p:sp>
          <p:nvSpPr>
            <p:cNvPr id="37" name="Freeform 6"/>
            <p:cNvSpPr>
              <a:spLocks/>
            </p:cNvSpPr>
            <p:nvPr userDrawn="1"/>
          </p:nvSpPr>
          <p:spPr bwMode="black">
            <a:xfrm>
              <a:off x="-3543591" y="1231517"/>
              <a:ext cx="2474180" cy="3611780"/>
            </a:xfrm>
            <a:custGeom>
              <a:avLst/>
              <a:gdLst>
                <a:gd name="T0" fmla="*/ 0 w 1890"/>
                <a:gd name="T1" fmla="*/ 2759 h 2759"/>
                <a:gd name="T2" fmla="*/ 12 w 1890"/>
                <a:gd name="T3" fmla="*/ 2759 h 2759"/>
                <a:gd name="T4" fmla="*/ 1890 w 1890"/>
                <a:gd name="T5" fmla="*/ 17 h 2759"/>
                <a:gd name="T6" fmla="*/ 1890 w 1890"/>
                <a:gd name="T7" fmla="*/ 0 h 2759"/>
                <a:gd name="T8" fmla="*/ 0 w 1890"/>
                <a:gd name="T9" fmla="*/ 2759 h 2759"/>
              </a:gdLst>
              <a:ahLst/>
              <a:cxnLst>
                <a:cxn ang="0">
                  <a:pos x="T0" y="T1"/>
                </a:cxn>
                <a:cxn ang="0">
                  <a:pos x="T2" y="T3"/>
                </a:cxn>
                <a:cxn ang="0">
                  <a:pos x="T4" y="T5"/>
                </a:cxn>
                <a:cxn ang="0">
                  <a:pos x="T6" y="T7"/>
                </a:cxn>
                <a:cxn ang="0">
                  <a:pos x="T8" y="T9"/>
                </a:cxn>
              </a:cxnLst>
              <a:rect l="0" t="0" r="r" b="b"/>
              <a:pathLst>
                <a:path w="1890" h="2759">
                  <a:moveTo>
                    <a:pt x="0" y="2759"/>
                  </a:moveTo>
                  <a:lnTo>
                    <a:pt x="12" y="2759"/>
                  </a:lnTo>
                  <a:lnTo>
                    <a:pt x="1890" y="17"/>
                  </a:lnTo>
                  <a:lnTo>
                    <a:pt x="1890" y="0"/>
                  </a:lnTo>
                  <a:lnTo>
                    <a:pt x="0" y="275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sp>
          <p:nvSpPr>
            <p:cNvPr id="38" name="Freeform 7"/>
            <p:cNvSpPr>
              <a:spLocks/>
            </p:cNvSpPr>
            <p:nvPr userDrawn="1"/>
          </p:nvSpPr>
          <p:spPr bwMode="black">
            <a:xfrm>
              <a:off x="-7368753" y="-1854009"/>
              <a:ext cx="1327417" cy="6697305"/>
            </a:xfrm>
            <a:custGeom>
              <a:avLst/>
              <a:gdLst>
                <a:gd name="T0" fmla="*/ 10 w 1014"/>
                <a:gd name="T1" fmla="*/ 5116 h 5116"/>
                <a:gd name="T2" fmla="*/ 1014 w 1014"/>
                <a:gd name="T3" fmla="*/ 0 h 5116"/>
                <a:gd name="T4" fmla="*/ 1007 w 1014"/>
                <a:gd name="T5" fmla="*/ 0 h 5116"/>
                <a:gd name="T6" fmla="*/ 0 w 1014"/>
                <a:gd name="T7" fmla="*/ 5116 h 5116"/>
                <a:gd name="T8" fmla="*/ 10 w 1014"/>
                <a:gd name="T9" fmla="*/ 5116 h 5116"/>
              </a:gdLst>
              <a:ahLst/>
              <a:cxnLst>
                <a:cxn ang="0">
                  <a:pos x="T0" y="T1"/>
                </a:cxn>
                <a:cxn ang="0">
                  <a:pos x="T2" y="T3"/>
                </a:cxn>
                <a:cxn ang="0">
                  <a:pos x="T4" y="T5"/>
                </a:cxn>
                <a:cxn ang="0">
                  <a:pos x="T6" y="T7"/>
                </a:cxn>
                <a:cxn ang="0">
                  <a:pos x="T8" y="T9"/>
                </a:cxn>
              </a:cxnLst>
              <a:rect l="0" t="0" r="r" b="b"/>
              <a:pathLst>
                <a:path w="1014" h="5116">
                  <a:moveTo>
                    <a:pt x="10" y="5116"/>
                  </a:moveTo>
                  <a:lnTo>
                    <a:pt x="1014" y="0"/>
                  </a:lnTo>
                  <a:lnTo>
                    <a:pt x="1007" y="0"/>
                  </a:lnTo>
                  <a:lnTo>
                    <a:pt x="0" y="5116"/>
                  </a:lnTo>
                  <a:lnTo>
                    <a:pt x="10" y="51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rtl="0"/>
              <a:endParaRPr lang="en-US"/>
            </a:p>
          </p:txBody>
        </p:sp>
      </p:grpSp>
      <p:sp>
        <p:nvSpPr>
          <p:cNvPr id="6" name="Freeform 5"/>
          <p:cNvSpPr/>
          <p:nvPr/>
        </p:nvSpPr>
        <p:spPr bwMode="ltGray">
          <a:xfrm>
            <a:off x="1" y="0"/>
            <a:ext cx="2104575" cy="6860381"/>
          </a:xfrm>
          <a:custGeom>
            <a:avLst/>
            <a:gdLst>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195843 w 2104575"/>
              <a:gd name="connsiteY4" fmla="*/ 6858000 h 6858000"/>
              <a:gd name="connsiteX5" fmla="*/ 0 w 2104575"/>
              <a:gd name="connsiteY5" fmla="*/ 6858000 h 6858000"/>
              <a:gd name="connsiteX6" fmla="*/ 0 w 2104575"/>
              <a:gd name="connsiteY6" fmla="*/ 0 h 6858000"/>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0 w 2104575"/>
              <a:gd name="connsiteY4" fmla="*/ 6858000 h 6858000"/>
              <a:gd name="connsiteX5" fmla="*/ 0 w 2104575"/>
              <a:gd name="connsiteY5" fmla="*/ 0 h 6858000"/>
              <a:gd name="connsiteX0" fmla="*/ 0 w 2104575"/>
              <a:gd name="connsiteY0" fmla="*/ 0 h 6858000"/>
              <a:gd name="connsiteX1" fmla="*/ 2104575 w 2104575"/>
              <a:gd name="connsiteY1" fmla="*/ 0 h 6858000"/>
              <a:gd name="connsiteX2" fmla="*/ 1507982 w 2104575"/>
              <a:gd name="connsiteY2" fmla="*/ 6858000 h 6858000"/>
              <a:gd name="connsiteX3" fmla="*/ 0 w 2104575"/>
              <a:gd name="connsiteY3" fmla="*/ 6858000 h 6858000"/>
              <a:gd name="connsiteX4" fmla="*/ 0 w 2104575"/>
              <a:gd name="connsiteY4" fmla="*/ 0 h 6858000"/>
              <a:gd name="connsiteX0" fmla="*/ 0 w 2104575"/>
              <a:gd name="connsiteY0" fmla="*/ 0 h 6860381"/>
              <a:gd name="connsiteX1" fmla="*/ 2104575 w 2104575"/>
              <a:gd name="connsiteY1" fmla="*/ 0 h 6860381"/>
              <a:gd name="connsiteX2" fmla="*/ 645970 w 2104575"/>
              <a:gd name="connsiteY2" fmla="*/ 6860381 h 6860381"/>
              <a:gd name="connsiteX3" fmla="*/ 0 w 2104575"/>
              <a:gd name="connsiteY3" fmla="*/ 6858000 h 6860381"/>
              <a:gd name="connsiteX4" fmla="*/ 0 w 2104575"/>
              <a:gd name="connsiteY4" fmla="*/ 0 h 68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575" h="6860381">
                <a:moveTo>
                  <a:pt x="0" y="0"/>
                </a:moveTo>
                <a:lnTo>
                  <a:pt x="2104575" y="0"/>
                </a:lnTo>
                <a:lnTo>
                  <a:pt x="645970" y="6860381"/>
                </a:lnTo>
                <a:lnTo>
                  <a:pt x="0" y="6858000"/>
                </a:lnTo>
                <a:lnTo>
                  <a:pt x="0" y="0"/>
                </a:lnTo>
                <a:close/>
              </a:path>
            </a:pathLst>
          </a:custGeom>
          <a:gradFill flip="none" rotWithShape="1">
            <a:gsLst>
              <a:gs pos="0">
                <a:srgbClr val="00A5E2"/>
              </a:gs>
              <a:gs pos="50000">
                <a:srgbClr val="00A5E2"/>
              </a:gs>
              <a:gs pos="84000">
                <a:schemeClr val="accent2">
                  <a:alpha val="0"/>
                </a:schemeClr>
              </a:gs>
            </a:gsLst>
            <a:lin ang="2700000" scaled="1"/>
            <a:tileRect/>
          </a:gradFill>
          <a:ln w="9525" algn="ctr">
            <a:noFill/>
            <a:miter lim="800000"/>
            <a:headEnd/>
            <a:tailEnd/>
          </a:ln>
          <a:effectLst/>
        </p:spPr>
        <p:txBody>
          <a:bodyPr vert="horz" wrap="square" lIns="91440" tIns="45720" rIns="91440" bIns="45720" numCol="1" rtlCol="0" anchor="ctr" anchorCtr="0" compatLnSpc="1">
            <a:prstTxWarp prst="textNoShape">
              <a:avLst/>
            </a:prstTxWarp>
          </a:bodyPr>
          <a:lstStyle/>
          <a:p>
            <a:pPr algn="ctr"/>
            <a:endParaRPr lang="en-US" err="1"/>
          </a:p>
        </p:txBody>
      </p:sp>
      <p:sp>
        <p:nvSpPr>
          <p:cNvPr id="2" name="Title 1"/>
          <p:cNvSpPr>
            <a:spLocks noGrp="1"/>
          </p:cNvSpPr>
          <p:nvPr>
            <p:ph type="title"/>
          </p:nvPr>
        </p:nvSpPr>
        <p:spPr bwMode="black">
          <a:xfrm>
            <a:off x="6678388" y="2989335"/>
            <a:ext cx="4500000" cy="1440753"/>
          </a:xfrm>
        </p:spPr>
        <p:txBody>
          <a:bodyPr anchor="t"/>
          <a:lstStyle>
            <a:lvl1pPr algn="l">
              <a:defRPr sz="4800" i="1">
                <a:solidFill>
                  <a:schemeClr val="bg1"/>
                </a:solidFill>
              </a:defRPr>
            </a:lvl1pPr>
          </a:lstStyle>
          <a:p>
            <a:r>
              <a:rPr lang="de-DE"/>
              <a:t>Titelmasterformat durch Klicken bearbeiten</a:t>
            </a:r>
            <a:endParaRPr lang="en-US"/>
          </a:p>
        </p:txBody>
      </p:sp>
      <p:sp>
        <p:nvSpPr>
          <p:cNvPr id="3" name="Date Placeholder 2"/>
          <p:cNvSpPr>
            <a:spLocks noGrp="1"/>
          </p:cNvSpPr>
          <p:nvPr>
            <p:ph type="dt" sz="half" idx="10"/>
          </p:nvPr>
        </p:nvSpPr>
        <p:spPr bwMode="gray"/>
        <p:txBody>
          <a:bodyPr/>
          <a:lstStyle/>
          <a:p>
            <a:endParaRPr lang="en-US"/>
          </a:p>
        </p:txBody>
      </p:sp>
      <p:sp>
        <p:nvSpPr>
          <p:cNvPr id="4" name="Footer Placeholder 3"/>
          <p:cNvSpPr>
            <a:spLocks noGrp="1"/>
          </p:cNvSpPr>
          <p:nvPr>
            <p:ph type="ftr" sz="quarter" idx="11"/>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fr-FR"/>
              <a:t>Réduction de dose injectée en neuroimagerie</a:t>
            </a:r>
            <a:endParaRPr lang="en-US"/>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smtClean="0"/>
              <a:pPr/>
              <a:t>‹N°›</a:t>
            </a:fld>
            <a:endParaRPr lang="en-US"/>
          </a:p>
        </p:txBody>
      </p:sp>
      <p:sp>
        <p:nvSpPr>
          <p:cNvPr id="26" name="Subtitle 2"/>
          <p:cNvSpPr>
            <a:spLocks noGrp="1"/>
          </p:cNvSpPr>
          <p:nvPr>
            <p:ph type="subTitle" idx="1"/>
          </p:nvPr>
        </p:nvSpPr>
        <p:spPr bwMode="black">
          <a:xfrm>
            <a:off x="1902190" y="2134650"/>
            <a:ext cx="4500000" cy="720000"/>
          </a:xfrm>
        </p:spPr>
        <p:txBody>
          <a:bodyPr anchor="b"/>
          <a:lstStyle>
            <a:lvl1pPr marL="0" indent="0" algn="r">
              <a:buNone/>
              <a:defRPr sz="2400" b="1">
                <a:solidFill>
                  <a:schemeClr val="accent1"/>
                </a:solidFill>
              </a:defRPr>
            </a:lvl1pPr>
            <a:lvl2pPr marL="0" indent="0" algn="l">
              <a:buNone/>
              <a:defRPr sz="2400" b="1">
                <a:solidFill>
                  <a:schemeClr val="accent1"/>
                </a:solidFill>
              </a:defRPr>
            </a:lvl2pPr>
            <a:lvl3pPr marL="0" indent="0" algn="l">
              <a:buNone/>
              <a:defRPr sz="2400" b="1">
                <a:solidFill>
                  <a:schemeClr val="accent1"/>
                </a:solidFill>
              </a:defRPr>
            </a:lvl3pPr>
            <a:lvl4pPr marL="0" indent="0" algn="l">
              <a:buNone/>
              <a:defRPr sz="2400" b="1">
                <a:solidFill>
                  <a:schemeClr val="accent1"/>
                </a:solidFill>
              </a:defRPr>
            </a:lvl4pPr>
            <a:lvl5pPr marL="0" indent="0" algn="l">
              <a:buNone/>
              <a:defRPr sz="2400" b="1">
                <a:solidFill>
                  <a:schemeClr val="accent1"/>
                </a:solidFill>
              </a:defRPr>
            </a:lvl5pPr>
            <a:lvl6pPr marL="0" indent="0" algn="l">
              <a:buNone/>
              <a:defRPr sz="2400" b="1">
                <a:solidFill>
                  <a:schemeClr val="accent1"/>
                </a:solidFill>
              </a:defRPr>
            </a:lvl6pPr>
            <a:lvl7pPr marL="0" indent="0" algn="l">
              <a:buNone/>
              <a:defRPr sz="2400" b="1">
                <a:solidFill>
                  <a:schemeClr val="accent1"/>
                </a:solidFill>
              </a:defRPr>
            </a:lvl7pPr>
            <a:lvl8pPr marL="0" indent="0" algn="l">
              <a:buNone/>
              <a:defRPr sz="2400" b="1">
                <a:solidFill>
                  <a:schemeClr val="accent1"/>
                </a:solidFill>
              </a:defRPr>
            </a:lvl8pPr>
            <a:lvl9pPr marL="0" indent="0" algn="l">
              <a:buNone/>
              <a:defRPr sz="2400" b="1">
                <a:solidFill>
                  <a:schemeClr val="accent1"/>
                </a:solidFill>
              </a:defRPr>
            </a:lvl9pPr>
          </a:lstStyle>
          <a:p>
            <a:pPr lvl="0"/>
            <a:r>
              <a:rPr lang="de-DE"/>
              <a:t>Formatvorlage des Untertitelmasters durch Klicken bearbeiten</a:t>
            </a:r>
            <a:endParaRPr lang="en-US"/>
          </a:p>
        </p:txBody>
      </p:sp>
      <p:grpSp>
        <p:nvGrpSpPr>
          <p:cNvPr id="23" name="Group 219"/>
          <p:cNvGrpSpPr>
            <a:grpSpLocks noChangeAspect="1"/>
          </p:cNvGrpSpPr>
          <p:nvPr/>
        </p:nvGrpSpPr>
        <p:grpSpPr bwMode="gray">
          <a:xfrm>
            <a:off x="197700" y="617323"/>
            <a:ext cx="395249" cy="396000"/>
            <a:chOff x="6936" y="180"/>
            <a:chExt cx="526" cy="527"/>
          </a:xfrm>
          <a:solidFill>
            <a:schemeClr val="bg1"/>
          </a:solidFill>
        </p:grpSpPr>
        <p:sp>
          <p:nvSpPr>
            <p:cNvPr id="25" name="Freeform 220"/>
            <p:cNvSpPr>
              <a:spLocks/>
            </p:cNvSpPr>
            <p:nvPr/>
          </p:nvSpPr>
          <p:spPr bwMode="gray">
            <a:xfrm>
              <a:off x="7156" y="407"/>
              <a:ext cx="89" cy="70"/>
            </a:xfrm>
            <a:custGeom>
              <a:avLst/>
              <a:gdLst>
                <a:gd name="T0" fmla="*/ 67 w 89"/>
                <a:gd name="T1" fmla="*/ 0 h 70"/>
                <a:gd name="T2" fmla="*/ 89 w 89"/>
                <a:gd name="T3" fmla="*/ 0 h 70"/>
                <a:gd name="T4" fmla="*/ 53 w 89"/>
                <a:gd name="T5" fmla="*/ 46 h 70"/>
                <a:gd name="T6" fmla="*/ 53 w 89"/>
                <a:gd name="T7" fmla="*/ 70 h 70"/>
                <a:gd name="T8" fmla="*/ 36 w 89"/>
                <a:gd name="T9" fmla="*/ 70 h 70"/>
                <a:gd name="T10" fmla="*/ 36 w 89"/>
                <a:gd name="T11" fmla="*/ 46 h 70"/>
                <a:gd name="T12" fmla="*/ 0 w 89"/>
                <a:gd name="T13" fmla="*/ 0 h 70"/>
                <a:gd name="T14" fmla="*/ 19 w 89"/>
                <a:gd name="T15" fmla="*/ 0 h 70"/>
                <a:gd name="T16" fmla="*/ 43 w 89"/>
                <a:gd name="T17" fmla="*/ 34 h 70"/>
                <a:gd name="T18" fmla="*/ 67 w 89"/>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0">
                  <a:moveTo>
                    <a:pt x="67" y="0"/>
                  </a:moveTo>
                  <a:lnTo>
                    <a:pt x="89" y="0"/>
                  </a:lnTo>
                  <a:lnTo>
                    <a:pt x="53" y="46"/>
                  </a:lnTo>
                  <a:lnTo>
                    <a:pt x="53" y="70"/>
                  </a:lnTo>
                  <a:lnTo>
                    <a:pt x="36" y="70"/>
                  </a:lnTo>
                  <a:lnTo>
                    <a:pt x="36" y="46"/>
                  </a:lnTo>
                  <a:lnTo>
                    <a:pt x="0" y="0"/>
                  </a:lnTo>
                  <a:lnTo>
                    <a:pt x="19" y="0"/>
                  </a:lnTo>
                  <a:lnTo>
                    <a:pt x="43" y="34"/>
                  </a:lnTo>
                  <a:lnTo>
                    <a:pt x="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a:solidFill>
                  <a:prstClr val="black"/>
                </a:solidFill>
              </a:endParaRPr>
            </a:p>
          </p:txBody>
        </p:sp>
        <p:sp>
          <p:nvSpPr>
            <p:cNvPr id="27" name="Freeform 221"/>
            <p:cNvSpPr>
              <a:spLocks/>
            </p:cNvSpPr>
            <p:nvPr/>
          </p:nvSpPr>
          <p:spPr bwMode="gray">
            <a:xfrm>
              <a:off x="7254" y="407"/>
              <a:ext cx="65" cy="70"/>
            </a:xfrm>
            <a:custGeom>
              <a:avLst/>
              <a:gdLst>
                <a:gd name="T0" fmla="*/ 65 w 65"/>
                <a:gd name="T1" fmla="*/ 0 h 70"/>
                <a:gd name="T2" fmla="*/ 65 w 65"/>
                <a:gd name="T3" fmla="*/ 15 h 70"/>
                <a:gd name="T4" fmla="*/ 17 w 65"/>
                <a:gd name="T5" fmla="*/ 15 h 70"/>
                <a:gd name="T6" fmla="*/ 17 w 65"/>
                <a:gd name="T7" fmla="*/ 29 h 70"/>
                <a:gd name="T8" fmla="*/ 62 w 65"/>
                <a:gd name="T9" fmla="*/ 29 h 70"/>
                <a:gd name="T10" fmla="*/ 62 w 65"/>
                <a:gd name="T11" fmla="*/ 41 h 70"/>
                <a:gd name="T12" fmla="*/ 17 w 65"/>
                <a:gd name="T13" fmla="*/ 41 h 70"/>
                <a:gd name="T14" fmla="*/ 17 w 65"/>
                <a:gd name="T15" fmla="*/ 56 h 70"/>
                <a:gd name="T16" fmla="*/ 65 w 65"/>
                <a:gd name="T17" fmla="*/ 56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9"/>
                  </a:lnTo>
                  <a:lnTo>
                    <a:pt x="62" y="29"/>
                  </a:lnTo>
                  <a:lnTo>
                    <a:pt x="62" y="41"/>
                  </a:lnTo>
                  <a:lnTo>
                    <a:pt x="17" y="41"/>
                  </a:lnTo>
                  <a:lnTo>
                    <a:pt x="17" y="56"/>
                  </a:lnTo>
                  <a:lnTo>
                    <a:pt x="65" y="56"/>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a:solidFill>
                  <a:prstClr val="black"/>
                </a:solidFill>
              </a:endParaRPr>
            </a:p>
          </p:txBody>
        </p:sp>
        <p:sp>
          <p:nvSpPr>
            <p:cNvPr id="28" name="Freeform 222"/>
            <p:cNvSpPr>
              <a:spLocks/>
            </p:cNvSpPr>
            <p:nvPr/>
          </p:nvSpPr>
          <p:spPr bwMode="gray">
            <a:xfrm>
              <a:off x="7168" y="496"/>
              <a:ext cx="65" cy="70"/>
            </a:xfrm>
            <a:custGeom>
              <a:avLst/>
              <a:gdLst>
                <a:gd name="T0" fmla="*/ 65 w 65"/>
                <a:gd name="T1" fmla="*/ 0 h 70"/>
                <a:gd name="T2" fmla="*/ 65 w 65"/>
                <a:gd name="T3" fmla="*/ 15 h 70"/>
                <a:gd name="T4" fmla="*/ 17 w 65"/>
                <a:gd name="T5" fmla="*/ 15 h 70"/>
                <a:gd name="T6" fmla="*/ 17 w 65"/>
                <a:gd name="T7" fmla="*/ 27 h 70"/>
                <a:gd name="T8" fmla="*/ 62 w 65"/>
                <a:gd name="T9" fmla="*/ 27 h 70"/>
                <a:gd name="T10" fmla="*/ 62 w 65"/>
                <a:gd name="T11" fmla="*/ 41 h 70"/>
                <a:gd name="T12" fmla="*/ 17 w 65"/>
                <a:gd name="T13" fmla="*/ 41 h 70"/>
                <a:gd name="T14" fmla="*/ 17 w 65"/>
                <a:gd name="T15" fmla="*/ 55 h 70"/>
                <a:gd name="T16" fmla="*/ 65 w 65"/>
                <a:gd name="T17" fmla="*/ 55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7"/>
                  </a:lnTo>
                  <a:lnTo>
                    <a:pt x="62" y="27"/>
                  </a:lnTo>
                  <a:lnTo>
                    <a:pt x="62" y="41"/>
                  </a:lnTo>
                  <a:lnTo>
                    <a:pt x="17" y="41"/>
                  </a:lnTo>
                  <a:lnTo>
                    <a:pt x="17" y="55"/>
                  </a:lnTo>
                  <a:lnTo>
                    <a:pt x="65" y="55"/>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a:solidFill>
                  <a:prstClr val="black"/>
                </a:solidFill>
              </a:endParaRPr>
            </a:p>
          </p:txBody>
        </p:sp>
        <p:sp>
          <p:nvSpPr>
            <p:cNvPr id="29" name="Freeform 223"/>
            <p:cNvSpPr>
              <a:spLocks noEditPoints="1"/>
            </p:cNvSpPr>
            <p:nvPr/>
          </p:nvSpPr>
          <p:spPr bwMode="gray">
            <a:xfrm>
              <a:off x="7343" y="407"/>
              <a:ext cx="69" cy="70"/>
            </a:xfrm>
            <a:custGeom>
              <a:avLst/>
              <a:gdLst>
                <a:gd name="T0" fmla="*/ 16 w 69"/>
                <a:gd name="T1" fmla="*/ 29 h 70"/>
                <a:gd name="T2" fmla="*/ 43 w 69"/>
                <a:gd name="T3" fmla="*/ 29 h 70"/>
                <a:gd name="T4" fmla="*/ 43 w 69"/>
                <a:gd name="T5" fmla="*/ 29 h 70"/>
                <a:gd name="T6" fmla="*/ 45 w 69"/>
                <a:gd name="T7" fmla="*/ 29 h 70"/>
                <a:gd name="T8" fmla="*/ 45 w 69"/>
                <a:gd name="T9" fmla="*/ 29 h 70"/>
                <a:gd name="T10" fmla="*/ 48 w 69"/>
                <a:gd name="T11" fmla="*/ 29 h 70"/>
                <a:gd name="T12" fmla="*/ 48 w 69"/>
                <a:gd name="T13" fmla="*/ 27 h 70"/>
                <a:gd name="T14" fmla="*/ 48 w 69"/>
                <a:gd name="T15" fmla="*/ 27 h 70"/>
                <a:gd name="T16" fmla="*/ 48 w 69"/>
                <a:gd name="T17" fmla="*/ 27 h 70"/>
                <a:gd name="T18" fmla="*/ 50 w 69"/>
                <a:gd name="T19" fmla="*/ 24 h 70"/>
                <a:gd name="T20" fmla="*/ 50 w 69"/>
                <a:gd name="T21" fmla="*/ 24 h 70"/>
                <a:gd name="T22" fmla="*/ 50 w 69"/>
                <a:gd name="T23" fmla="*/ 22 h 70"/>
                <a:gd name="T24" fmla="*/ 50 w 69"/>
                <a:gd name="T25" fmla="*/ 22 h 70"/>
                <a:gd name="T26" fmla="*/ 50 w 69"/>
                <a:gd name="T27" fmla="*/ 20 h 70"/>
                <a:gd name="T28" fmla="*/ 48 w 69"/>
                <a:gd name="T29" fmla="*/ 20 h 70"/>
                <a:gd name="T30" fmla="*/ 48 w 69"/>
                <a:gd name="T31" fmla="*/ 17 h 70"/>
                <a:gd name="T32" fmla="*/ 48 w 69"/>
                <a:gd name="T33" fmla="*/ 17 h 70"/>
                <a:gd name="T34" fmla="*/ 48 w 69"/>
                <a:gd name="T35" fmla="*/ 17 h 70"/>
                <a:gd name="T36" fmla="*/ 45 w 69"/>
                <a:gd name="T37" fmla="*/ 15 h 70"/>
                <a:gd name="T38" fmla="*/ 45 w 69"/>
                <a:gd name="T39" fmla="*/ 15 h 70"/>
                <a:gd name="T40" fmla="*/ 43 w 69"/>
                <a:gd name="T41" fmla="*/ 15 h 70"/>
                <a:gd name="T42" fmla="*/ 43 w 69"/>
                <a:gd name="T43" fmla="*/ 15 h 70"/>
                <a:gd name="T44" fmla="*/ 43 w 69"/>
                <a:gd name="T45" fmla="*/ 15 h 70"/>
                <a:gd name="T46" fmla="*/ 16 w 69"/>
                <a:gd name="T47" fmla="*/ 70 h 70"/>
                <a:gd name="T48" fmla="*/ 43 w 69"/>
                <a:gd name="T49" fmla="*/ 0 h 70"/>
                <a:gd name="T50" fmla="*/ 48 w 69"/>
                <a:gd name="T51" fmla="*/ 0 h 70"/>
                <a:gd name="T52" fmla="*/ 50 w 69"/>
                <a:gd name="T53" fmla="*/ 0 h 70"/>
                <a:gd name="T54" fmla="*/ 52 w 69"/>
                <a:gd name="T55" fmla="*/ 3 h 70"/>
                <a:gd name="T56" fmla="*/ 55 w 69"/>
                <a:gd name="T57" fmla="*/ 5 h 70"/>
                <a:gd name="T58" fmla="*/ 57 w 69"/>
                <a:gd name="T59" fmla="*/ 5 h 70"/>
                <a:gd name="T60" fmla="*/ 60 w 69"/>
                <a:gd name="T61" fmla="*/ 8 h 70"/>
                <a:gd name="T62" fmla="*/ 62 w 69"/>
                <a:gd name="T63" fmla="*/ 10 h 70"/>
                <a:gd name="T64" fmla="*/ 64 w 69"/>
                <a:gd name="T65" fmla="*/ 15 h 70"/>
                <a:gd name="T66" fmla="*/ 64 w 69"/>
                <a:gd name="T67" fmla="*/ 17 h 70"/>
                <a:gd name="T68" fmla="*/ 64 w 69"/>
                <a:gd name="T69" fmla="*/ 20 h 70"/>
                <a:gd name="T70" fmla="*/ 64 w 69"/>
                <a:gd name="T71" fmla="*/ 24 h 70"/>
                <a:gd name="T72" fmla="*/ 64 w 69"/>
                <a:gd name="T73" fmla="*/ 27 h 70"/>
                <a:gd name="T74" fmla="*/ 64 w 69"/>
                <a:gd name="T75" fmla="*/ 29 h 70"/>
                <a:gd name="T76" fmla="*/ 64 w 69"/>
                <a:gd name="T77" fmla="*/ 32 h 70"/>
                <a:gd name="T78" fmla="*/ 62 w 69"/>
                <a:gd name="T79" fmla="*/ 34 h 70"/>
                <a:gd name="T80" fmla="*/ 60 w 69"/>
                <a:gd name="T81" fmla="*/ 36 h 70"/>
                <a:gd name="T82" fmla="*/ 60 w 69"/>
                <a:gd name="T83" fmla="*/ 36 h 70"/>
                <a:gd name="T84" fmla="*/ 57 w 69"/>
                <a:gd name="T85" fmla="*/ 39 h 70"/>
                <a:gd name="T86" fmla="*/ 55 w 69"/>
                <a:gd name="T87" fmla="*/ 41 h 70"/>
                <a:gd name="T88" fmla="*/ 52 w 69"/>
                <a:gd name="T89" fmla="*/ 41 h 70"/>
                <a:gd name="T90" fmla="*/ 50 w 69"/>
                <a:gd name="T91" fmla="*/ 44 h 70"/>
                <a:gd name="T92" fmla="*/ 50 w 69"/>
                <a:gd name="T9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70">
                  <a:moveTo>
                    <a:pt x="43" y="15"/>
                  </a:moveTo>
                  <a:lnTo>
                    <a:pt x="16" y="15"/>
                  </a:lnTo>
                  <a:lnTo>
                    <a:pt x="16" y="29"/>
                  </a:lnTo>
                  <a:lnTo>
                    <a:pt x="43" y="29"/>
                  </a:lnTo>
                  <a:lnTo>
                    <a:pt x="43" y="29"/>
                  </a:lnTo>
                  <a:lnTo>
                    <a:pt x="43" y="29"/>
                  </a:lnTo>
                  <a:lnTo>
                    <a:pt x="43" y="29"/>
                  </a:lnTo>
                  <a:lnTo>
                    <a:pt x="43" y="29"/>
                  </a:lnTo>
                  <a:lnTo>
                    <a:pt x="43" y="29"/>
                  </a:lnTo>
                  <a:lnTo>
                    <a:pt x="43" y="29"/>
                  </a:lnTo>
                  <a:lnTo>
                    <a:pt x="45" y="29"/>
                  </a:lnTo>
                  <a:lnTo>
                    <a:pt x="45" y="29"/>
                  </a:lnTo>
                  <a:lnTo>
                    <a:pt x="45" y="29"/>
                  </a:lnTo>
                  <a:lnTo>
                    <a:pt x="45" y="29"/>
                  </a:lnTo>
                  <a:lnTo>
                    <a:pt x="45" y="29"/>
                  </a:lnTo>
                  <a:lnTo>
                    <a:pt x="45" y="29"/>
                  </a:lnTo>
                  <a:lnTo>
                    <a:pt x="45" y="29"/>
                  </a:lnTo>
                  <a:lnTo>
                    <a:pt x="48" y="29"/>
                  </a:lnTo>
                  <a:lnTo>
                    <a:pt x="48" y="29"/>
                  </a:lnTo>
                  <a:lnTo>
                    <a:pt x="48" y="27"/>
                  </a:lnTo>
                  <a:lnTo>
                    <a:pt x="48" y="27"/>
                  </a:lnTo>
                  <a:lnTo>
                    <a:pt x="48" y="27"/>
                  </a:lnTo>
                  <a:lnTo>
                    <a:pt x="48" y="27"/>
                  </a:lnTo>
                  <a:lnTo>
                    <a:pt x="48" y="27"/>
                  </a:lnTo>
                  <a:lnTo>
                    <a:pt x="48" y="27"/>
                  </a:lnTo>
                  <a:lnTo>
                    <a:pt x="48" y="27"/>
                  </a:lnTo>
                  <a:lnTo>
                    <a:pt x="48" y="27"/>
                  </a:lnTo>
                  <a:lnTo>
                    <a:pt x="48" y="24"/>
                  </a:lnTo>
                  <a:lnTo>
                    <a:pt x="50" y="24"/>
                  </a:lnTo>
                  <a:lnTo>
                    <a:pt x="50" y="24"/>
                  </a:lnTo>
                  <a:lnTo>
                    <a:pt x="50" y="24"/>
                  </a:lnTo>
                  <a:lnTo>
                    <a:pt x="50" y="24"/>
                  </a:lnTo>
                  <a:lnTo>
                    <a:pt x="50" y="24"/>
                  </a:lnTo>
                  <a:lnTo>
                    <a:pt x="50" y="24"/>
                  </a:lnTo>
                  <a:lnTo>
                    <a:pt x="50" y="22"/>
                  </a:lnTo>
                  <a:lnTo>
                    <a:pt x="50" y="22"/>
                  </a:lnTo>
                  <a:lnTo>
                    <a:pt x="50" y="22"/>
                  </a:lnTo>
                  <a:lnTo>
                    <a:pt x="50" y="22"/>
                  </a:lnTo>
                  <a:lnTo>
                    <a:pt x="50" y="22"/>
                  </a:lnTo>
                  <a:lnTo>
                    <a:pt x="50" y="22"/>
                  </a:lnTo>
                  <a:lnTo>
                    <a:pt x="50" y="20"/>
                  </a:lnTo>
                  <a:lnTo>
                    <a:pt x="50" y="20"/>
                  </a:lnTo>
                  <a:lnTo>
                    <a:pt x="50" y="20"/>
                  </a:lnTo>
                  <a:lnTo>
                    <a:pt x="48" y="20"/>
                  </a:lnTo>
                  <a:lnTo>
                    <a:pt x="48" y="20"/>
                  </a:lnTo>
                  <a:lnTo>
                    <a:pt x="48" y="20"/>
                  </a:lnTo>
                  <a:lnTo>
                    <a:pt x="48" y="20"/>
                  </a:lnTo>
                  <a:lnTo>
                    <a:pt x="48" y="17"/>
                  </a:lnTo>
                  <a:lnTo>
                    <a:pt x="48" y="17"/>
                  </a:lnTo>
                  <a:lnTo>
                    <a:pt x="48" y="17"/>
                  </a:lnTo>
                  <a:lnTo>
                    <a:pt x="48" y="17"/>
                  </a:lnTo>
                  <a:lnTo>
                    <a:pt x="48" y="17"/>
                  </a:lnTo>
                  <a:lnTo>
                    <a:pt x="48" y="17"/>
                  </a:lnTo>
                  <a:lnTo>
                    <a:pt x="48" y="17"/>
                  </a:lnTo>
                  <a:lnTo>
                    <a:pt x="45" y="17"/>
                  </a:lnTo>
                  <a:lnTo>
                    <a:pt x="45" y="17"/>
                  </a:lnTo>
                  <a:lnTo>
                    <a:pt x="45" y="15"/>
                  </a:lnTo>
                  <a:lnTo>
                    <a:pt x="45" y="15"/>
                  </a:lnTo>
                  <a:lnTo>
                    <a:pt x="45" y="15"/>
                  </a:lnTo>
                  <a:lnTo>
                    <a:pt x="45" y="15"/>
                  </a:lnTo>
                  <a:lnTo>
                    <a:pt x="45" y="15"/>
                  </a:lnTo>
                  <a:lnTo>
                    <a:pt x="43" y="15"/>
                  </a:lnTo>
                  <a:lnTo>
                    <a:pt x="43" y="15"/>
                  </a:lnTo>
                  <a:lnTo>
                    <a:pt x="43" y="15"/>
                  </a:lnTo>
                  <a:lnTo>
                    <a:pt x="43" y="15"/>
                  </a:lnTo>
                  <a:lnTo>
                    <a:pt x="43" y="15"/>
                  </a:lnTo>
                  <a:lnTo>
                    <a:pt x="43" y="15"/>
                  </a:lnTo>
                  <a:lnTo>
                    <a:pt x="43" y="15"/>
                  </a:lnTo>
                  <a:lnTo>
                    <a:pt x="43" y="15"/>
                  </a:lnTo>
                  <a:close/>
                  <a:moveTo>
                    <a:pt x="31" y="44"/>
                  </a:moveTo>
                  <a:lnTo>
                    <a:pt x="16" y="44"/>
                  </a:lnTo>
                  <a:lnTo>
                    <a:pt x="16" y="70"/>
                  </a:lnTo>
                  <a:lnTo>
                    <a:pt x="0" y="70"/>
                  </a:lnTo>
                  <a:lnTo>
                    <a:pt x="0" y="0"/>
                  </a:lnTo>
                  <a:lnTo>
                    <a:pt x="43" y="0"/>
                  </a:lnTo>
                  <a:lnTo>
                    <a:pt x="45" y="0"/>
                  </a:lnTo>
                  <a:lnTo>
                    <a:pt x="45" y="0"/>
                  </a:lnTo>
                  <a:lnTo>
                    <a:pt x="48" y="0"/>
                  </a:lnTo>
                  <a:lnTo>
                    <a:pt x="48" y="0"/>
                  </a:lnTo>
                  <a:lnTo>
                    <a:pt x="48" y="0"/>
                  </a:lnTo>
                  <a:lnTo>
                    <a:pt x="50" y="0"/>
                  </a:lnTo>
                  <a:lnTo>
                    <a:pt x="50" y="3"/>
                  </a:lnTo>
                  <a:lnTo>
                    <a:pt x="52" y="3"/>
                  </a:lnTo>
                  <a:lnTo>
                    <a:pt x="52" y="3"/>
                  </a:lnTo>
                  <a:lnTo>
                    <a:pt x="55" y="3"/>
                  </a:lnTo>
                  <a:lnTo>
                    <a:pt x="55" y="3"/>
                  </a:lnTo>
                  <a:lnTo>
                    <a:pt x="55" y="5"/>
                  </a:lnTo>
                  <a:lnTo>
                    <a:pt x="57" y="5"/>
                  </a:lnTo>
                  <a:lnTo>
                    <a:pt x="57" y="5"/>
                  </a:lnTo>
                  <a:lnTo>
                    <a:pt x="57" y="5"/>
                  </a:lnTo>
                  <a:lnTo>
                    <a:pt x="60" y="8"/>
                  </a:lnTo>
                  <a:lnTo>
                    <a:pt x="60" y="8"/>
                  </a:lnTo>
                  <a:lnTo>
                    <a:pt x="60" y="8"/>
                  </a:lnTo>
                  <a:lnTo>
                    <a:pt x="60" y="10"/>
                  </a:lnTo>
                  <a:lnTo>
                    <a:pt x="62" y="10"/>
                  </a:lnTo>
                  <a:lnTo>
                    <a:pt x="62" y="10"/>
                  </a:lnTo>
                  <a:lnTo>
                    <a:pt x="62" y="12"/>
                  </a:lnTo>
                  <a:lnTo>
                    <a:pt x="62" y="12"/>
                  </a:lnTo>
                  <a:lnTo>
                    <a:pt x="64" y="15"/>
                  </a:lnTo>
                  <a:lnTo>
                    <a:pt x="64" y="15"/>
                  </a:lnTo>
                  <a:lnTo>
                    <a:pt x="64" y="15"/>
                  </a:lnTo>
                  <a:lnTo>
                    <a:pt x="64" y="17"/>
                  </a:lnTo>
                  <a:lnTo>
                    <a:pt x="64" y="17"/>
                  </a:lnTo>
                  <a:lnTo>
                    <a:pt x="64" y="20"/>
                  </a:lnTo>
                  <a:lnTo>
                    <a:pt x="64" y="20"/>
                  </a:lnTo>
                  <a:lnTo>
                    <a:pt x="64" y="22"/>
                  </a:lnTo>
                  <a:lnTo>
                    <a:pt x="64" y="22"/>
                  </a:lnTo>
                  <a:lnTo>
                    <a:pt x="64" y="24"/>
                  </a:lnTo>
                  <a:lnTo>
                    <a:pt x="64" y="24"/>
                  </a:lnTo>
                  <a:lnTo>
                    <a:pt x="64" y="24"/>
                  </a:lnTo>
                  <a:lnTo>
                    <a:pt x="64" y="27"/>
                  </a:lnTo>
                  <a:lnTo>
                    <a:pt x="64" y="27"/>
                  </a:lnTo>
                  <a:lnTo>
                    <a:pt x="64" y="27"/>
                  </a:lnTo>
                  <a:lnTo>
                    <a:pt x="64" y="29"/>
                  </a:lnTo>
                  <a:lnTo>
                    <a:pt x="64" y="29"/>
                  </a:lnTo>
                  <a:lnTo>
                    <a:pt x="64" y="29"/>
                  </a:lnTo>
                  <a:lnTo>
                    <a:pt x="64" y="32"/>
                  </a:lnTo>
                  <a:lnTo>
                    <a:pt x="62" y="32"/>
                  </a:lnTo>
                  <a:lnTo>
                    <a:pt x="62" y="32"/>
                  </a:lnTo>
                  <a:lnTo>
                    <a:pt x="62" y="34"/>
                  </a:lnTo>
                  <a:lnTo>
                    <a:pt x="62" y="34"/>
                  </a:lnTo>
                  <a:lnTo>
                    <a:pt x="62" y="34"/>
                  </a:lnTo>
                  <a:lnTo>
                    <a:pt x="60" y="36"/>
                  </a:lnTo>
                  <a:lnTo>
                    <a:pt x="60" y="36"/>
                  </a:lnTo>
                  <a:lnTo>
                    <a:pt x="60" y="36"/>
                  </a:lnTo>
                  <a:lnTo>
                    <a:pt x="60" y="36"/>
                  </a:lnTo>
                  <a:lnTo>
                    <a:pt x="57" y="39"/>
                  </a:lnTo>
                  <a:lnTo>
                    <a:pt x="57" y="39"/>
                  </a:lnTo>
                  <a:lnTo>
                    <a:pt x="57" y="39"/>
                  </a:lnTo>
                  <a:lnTo>
                    <a:pt x="57" y="39"/>
                  </a:lnTo>
                  <a:lnTo>
                    <a:pt x="55" y="41"/>
                  </a:lnTo>
                  <a:lnTo>
                    <a:pt x="55" y="41"/>
                  </a:lnTo>
                  <a:lnTo>
                    <a:pt x="55" y="41"/>
                  </a:lnTo>
                  <a:lnTo>
                    <a:pt x="52" y="41"/>
                  </a:lnTo>
                  <a:lnTo>
                    <a:pt x="52" y="41"/>
                  </a:lnTo>
                  <a:lnTo>
                    <a:pt x="52" y="41"/>
                  </a:lnTo>
                  <a:lnTo>
                    <a:pt x="50" y="44"/>
                  </a:lnTo>
                  <a:lnTo>
                    <a:pt x="50" y="44"/>
                  </a:lnTo>
                  <a:lnTo>
                    <a:pt x="50" y="44"/>
                  </a:lnTo>
                  <a:lnTo>
                    <a:pt x="69" y="70"/>
                  </a:lnTo>
                  <a:lnTo>
                    <a:pt x="50" y="70"/>
                  </a:lnTo>
                  <a:lnTo>
                    <a:pt x="31" y="44"/>
                  </a:lnTo>
                  <a:lnTo>
                    <a:pt x="3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a:solidFill>
                  <a:prstClr val="black"/>
                </a:solidFill>
              </a:endParaRPr>
            </a:p>
          </p:txBody>
        </p:sp>
        <p:sp>
          <p:nvSpPr>
            <p:cNvPr id="30" name="Freeform 224"/>
            <p:cNvSpPr>
              <a:spLocks noEditPoints="1"/>
            </p:cNvSpPr>
            <p:nvPr/>
          </p:nvSpPr>
          <p:spPr bwMode="gray">
            <a:xfrm>
              <a:off x="7168" y="587"/>
              <a:ext cx="77" cy="70"/>
            </a:xfrm>
            <a:custGeom>
              <a:avLst/>
              <a:gdLst>
                <a:gd name="T0" fmla="*/ 48 w 77"/>
                <a:gd name="T1" fmla="*/ 0 h 70"/>
                <a:gd name="T2" fmla="*/ 50 w 77"/>
                <a:gd name="T3" fmla="*/ 0 h 70"/>
                <a:gd name="T4" fmla="*/ 53 w 77"/>
                <a:gd name="T5" fmla="*/ 0 h 70"/>
                <a:gd name="T6" fmla="*/ 55 w 77"/>
                <a:gd name="T7" fmla="*/ 3 h 70"/>
                <a:gd name="T8" fmla="*/ 60 w 77"/>
                <a:gd name="T9" fmla="*/ 3 h 70"/>
                <a:gd name="T10" fmla="*/ 62 w 77"/>
                <a:gd name="T11" fmla="*/ 5 h 70"/>
                <a:gd name="T12" fmla="*/ 65 w 77"/>
                <a:gd name="T13" fmla="*/ 7 h 70"/>
                <a:gd name="T14" fmla="*/ 65 w 77"/>
                <a:gd name="T15" fmla="*/ 10 h 70"/>
                <a:gd name="T16" fmla="*/ 67 w 77"/>
                <a:gd name="T17" fmla="*/ 12 h 70"/>
                <a:gd name="T18" fmla="*/ 67 w 77"/>
                <a:gd name="T19" fmla="*/ 15 h 70"/>
                <a:gd name="T20" fmla="*/ 69 w 77"/>
                <a:gd name="T21" fmla="*/ 19 h 70"/>
                <a:gd name="T22" fmla="*/ 69 w 77"/>
                <a:gd name="T23" fmla="*/ 22 h 70"/>
                <a:gd name="T24" fmla="*/ 69 w 77"/>
                <a:gd name="T25" fmla="*/ 24 h 70"/>
                <a:gd name="T26" fmla="*/ 67 w 77"/>
                <a:gd name="T27" fmla="*/ 27 h 70"/>
                <a:gd name="T28" fmla="*/ 67 w 77"/>
                <a:gd name="T29" fmla="*/ 29 h 70"/>
                <a:gd name="T30" fmla="*/ 67 w 77"/>
                <a:gd name="T31" fmla="*/ 31 h 70"/>
                <a:gd name="T32" fmla="*/ 65 w 77"/>
                <a:gd name="T33" fmla="*/ 34 h 70"/>
                <a:gd name="T34" fmla="*/ 62 w 77"/>
                <a:gd name="T35" fmla="*/ 36 h 70"/>
                <a:gd name="T36" fmla="*/ 62 w 77"/>
                <a:gd name="T37" fmla="*/ 36 h 70"/>
                <a:gd name="T38" fmla="*/ 60 w 77"/>
                <a:gd name="T39" fmla="*/ 39 h 70"/>
                <a:gd name="T40" fmla="*/ 57 w 77"/>
                <a:gd name="T41" fmla="*/ 41 h 70"/>
                <a:gd name="T42" fmla="*/ 55 w 77"/>
                <a:gd name="T43" fmla="*/ 41 h 70"/>
                <a:gd name="T44" fmla="*/ 57 w 77"/>
                <a:gd name="T45" fmla="*/ 70 h 70"/>
                <a:gd name="T46" fmla="*/ 17 w 77"/>
                <a:gd name="T47" fmla="*/ 70 h 70"/>
                <a:gd name="T48" fmla="*/ 53 w 77"/>
                <a:gd name="T49" fmla="*/ 22 h 70"/>
                <a:gd name="T50" fmla="*/ 53 w 77"/>
                <a:gd name="T51" fmla="*/ 19 h 70"/>
                <a:gd name="T52" fmla="*/ 53 w 77"/>
                <a:gd name="T53" fmla="*/ 19 h 70"/>
                <a:gd name="T54" fmla="*/ 53 w 77"/>
                <a:gd name="T55" fmla="*/ 19 h 70"/>
                <a:gd name="T56" fmla="*/ 53 w 77"/>
                <a:gd name="T57" fmla="*/ 17 h 70"/>
                <a:gd name="T58" fmla="*/ 50 w 77"/>
                <a:gd name="T59" fmla="*/ 17 h 70"/>
                <a:gd name="T60" fmla="*/ 50 w 77"/>
                <a:gd name="T61" fmla="*/ 15 h 70"/>
                <a:gd name="T62" fmla="*/ 50 w 77"/>
                <a:gd name="T63" fmla="*/ 15 h 70"/>
                <a:gd name="T64" fmla="*/ 48 w 77"/>
                <a:gd name="T65" fmla="*/ 15 h 70"/>
                <a:gd name="T66" fmla="*/ 48 w 77"/>
                <a:gd name="T67" fmla="*/ 15 h 70"/>
                <a:gd name="T68" fmla="*/ 45 w 77"/>
                <a:gd name="T69" fmla="*/ 15 h 70"/>
                <a:gd name="T70" fmla="*/ 17 w 77"/>
                <a:gd name="T71" fmla="*/ 15 h 70"/>
                <a:gd name="T72" fmla="*/ 45 w 77"/>
                <a:gd name="T73" fmla="*/ 29 h 70"/>
                <a:gd name="T74" fmla="*/ 48 w 77"/>
                <a:gd name="T75" fmla="*/ 29 h 70"/>
                <a:gd name="T76" fmla="*/ 48 w 77"/>
                <a:gd name="T77" fmla="*/ 29 h 70"/>
                <a:gd name="T78" fmla="*/ 48 w 77"/>
                <a:gd name="T79" fmla="*/ 29 h 70"/>
                <a:gd name="T80" fmla="*/ 50 w 77"/>
                <a:gd name="T81" fmla="*/ 27 h 70"/>
                <a:gd name="T82" fmla="*/ 50 w 77"/>
                <a:gd name="T83" fmla="*/ 27 h 70"/>
                <a:gd name="T84" fmla="*/ 50 w 77"/>
                <a:gd name="T85" fmla="*/ 27 h 70"/>
                <a:gd name="T86" fmla="*/ 53 w 77"/>
                <a:gd name="T87" fmla="*/ 24 h 70"/>
                <a:gd name="T88" fmla="*/ 53 w 77"/>
                <a:gd name="T89" fmla="*/ 24 h 70"/>
                <a:gd name="T90" fmla="*/ 53 w 77"/>
                <a:gd name="T91" fmla="*/ 22 h 70"/>
                <a:gd name="T92" fmla="*/ 53 w 77"/>
                <a:gd name="T93" fmla="*/ 2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0">
                  <a:moveTo>
                    <a:pt x="0" y="70"/>
                  </a:moveTo>
                  <a:lnTo>
                    <a:pt x="0" y="0"/>
                  </a:lnTo>
                  <a:lnTo>
                    <a:pt x="48" y="0"/>
                  </a:lnTo>
                  <a:lnTo>
                    <a:pt x="48" y="0"/>
                  </a:lnTo>
                  <a:lnTo>
                    <a:pt x="50" y="0"/>
                  </a:lnTo>
                  <a:lnTo>
                    <a:pt x="50" y="0"/>
                  </a:lnTo>
                  <a:lnTo>
                    <a:pt x="50" y="0"/>
                  </a:lnTo>
                  <a:lnTo>
                    <a:pt x="53" y="0"/>
                  </a:lnTo>
                  <a:lnTo>
                    <a:pt x="53" y="0"/>
                  </a:lnTo>
                  <a:lnTo>
                    <a:pt x="55" y="0"/>
                  </a:lnTo>
                  <a:lnTo>
                    <a:pt x="55" y="0"/>
                  </a:lnTo>
                  <a:lnTo>
                    <a:pt x="55" y="3"/>
                  </a:lnTo>
                  <a:lnTo>
                    <a:pt x="57" y="3"/>
                  </a:lnTo>
                  <a:lnTo>
                    <a:pt x="57" y="3"/>
                  </a:lnTo>
                  <a:lnTo>
                    <a:pt x="60" y="3"/>
                  </a:lnTo>
                  <a:lnTo>
                    <a:pt x="60" y="3"/>
                  </a:lnTo>
                  <a:lnTo>
                    <a:pt x="60" y="5"/>
                  </a:lnTo>
                  <a:lnTo>
                    <a:pt x="62" y="5"/>
                  </a:lnTo>
                  <a:lnTo>
                    <a:pt x="62" y="5"/>
                  </a:lnTo>
                  <a:lnTo>
                    <a:pt x="62" y="7"/>
                  </a:lnTo>
                  <a:lnTo>
                    <a:pt x="65" y="7"/>
                  </a:lnTo>
                  <a:lnTo>
                    <a:pt x="65" y="7"/>
                  </a:lnTo>
                  <a:lnTo>
                    <a:pt x="65" y="10"/>
                  </a:lnTo>
                  <a:lnTo>
                    <a:pt x="65" y="10"/>
                  </a:lnTo>
                  <a:lnTo>
                    <a:pt x="67" y="10"/>
                  </a:lnTo>
                  <a:lnTo>
                    <a:pt x="67" y="12"/>
                  </a:lnTo>
                  <a:lnTo>
                    <a:pt x="67" y="12"/>
                  </a:lnTo>
                  <a:lnTo>
                    <a:pt x="67" y="15"/>
                  </a:lnTo>
                  <a:lnTo>
                    <a:pt x="67" y="15"/>
                  </a:lnTo>
                  <a:lnTo>
                    <a:pt x="67" y="15"/>
                  </a:lnTo>
                  <a:lnTo>
                    <a:pt x="67" y="17"/>
                  </a:lnTo>
                  <a:lnTo>
                    <a:pt x="69" y="17"/>
                  </a:lnTo>
                  <a:lnTo>
                    <a:pt x="69" y="19"/>
                  </a:lnTo>
                  <a:lnTo>
                    <a:pt x="69" y="19"/>
                  </a:lnTo>
                  <a:lnTo>
                    <a:pt x="69" y="22"/>
                  </a:lnTo>
                  <a:lnTo>
                    <a:pt x="69" y="22"/>
                  </a:lnTo>
                  <a:lnTo>
                    <a:pt x="69" y="22"/>
                  </a:lnTo>
                  <a:lnTo>
                    <a:pt x="69" y="24"/>
                  </a:lnTo>
                  <a:lnTo>
                    <a:pt x="69" y="24"/>
                  </a:lnTo>
                  <a:lnTo>
                    <a:pt x="67" y="24"/>
                  </a:lnTo>
                  <a:lnTo>
                    <a:pt x="67" y="27"/>
                  </a:lnTo>
                  <a:lnTo>
                    <a:pt x="67" y="27"/>
                  </a:lnTo>
                  <a:lnTo>
                    <a:pt x="67" y="27"/>
                  </a:lnTo>
                  <a:lnTo>
                    <a:pt x="67" y="29"/>
                  </a:lnTo>
                  <a:lnTo>
                    <a:pt x="67" y="29"/>
                  </a:lnTo>
                  <a:lnTo>
                    <a:pt x="67" y="29"/>
                  </a:lnTo>
                  <a:lnTo>
                    <a:pt x="67" y="31"/>
                  </a:lnTo>
                  <a:lnTo>
                    <a:pt x="67" y="31"/>
                  </a:lnTo>
                  <a:lnTo>
                    <a:pt x="65" y="31"/>
                  </a:lnTo>
                  <a:lnTo>
                    <a:pt x="65" y="34"/>
                  </a:lnTo>
                  <a:lnTo>
                    <a:pt x="65" y="34"/>
                  </a:lnTo>
                  <a:lnTo>
                    <a:pt x="65" y="34"/>
                  </a:lnTo>
                  <a:lnTo>
                    <a:pt x="65" y="34"/>
                  </a:lnTo>
                  <a:lnTo>
                    <a:pt x="62" y="36"/>
                  </a:lnTo>
                  <a:lnTo>
                    <a:pt x="62" y="36"/>
                  </a:lnTo>
                  <a:lnTo>
                    <a:pt x="62" y="36"/>
                  </a:lnTo>
                  <a:lnTo>
                    <a:pt x="62" y="36"/>
                  </a:lnTo>
                  <a:lnTo>
                    <a:pt x="60" y="39"/>
                  </a:lnTo>
                  <a:lnTo>
                    <a:pt x="60" y="39"/>
                  </a:lnTo>
                  <a:lnTo>
                    <a:pt x="60" y="39"/>
                  </a:lnTo>
                  <a:lnTo>
                    <a:pt x="60" y="39"/>
                  </a:lnTo>
                  <a:lnTo>
                    <a:pt x="57" y="39"/>
                  </a:lnTo>
                  <a:lnTo>
                    <a:pt x="57" y="41"/>
                  </a:lnTo>
                  <a:lnTo>
                    <a:pt x="57" y="41"/>
                  </a:lnTo>
                  <a:lnTo>
                    <a:pt x="57" y="41"/>
                  </a:lnTo>
                  <a:lnTo>
                    <a:pt x="55" y="41"/>
                  </a:lnTo>
                  <a:lnTo>
                    <a:pt x="55" y="41"/>
                  </a:lnTo>
                  <a:lnTo>
                    <a:pt x="77" y="70"/>
                  </a:lnTo>
                  <a:lnTo>
                    <a:pt x="57" y="70"/>
                  </a:lnTo>
                  <a:lnTo>
                    <a:pt x="36" y="43"/>
                  </a:lnTo>
                  <a:lnTo>
                    <a:pt x="17" y="43"/>
                  </a:lnTo>
                  <a:lnTo>
                    <a:pt x="17" y="70"/>
                  </a:lnTo>
                  <a:lnTo>
                    <a:pt x="0" y="70"/>
                  </a:lnTo>
                  <a:lnTo>
                    <a:pt x="0" y="70"/>
                  </a:lnTo>
                  <a:close/>
                  <a:moveTo>
                    <a:pt x="53" y="22"/>
                  </a:moveTo>
                  <a:lnTo>
                    <a:pt x="53" y="22"/>
                  </a:lnTo>
                  <a:lnTo>
                    <a:pt x="53" y="22"/>
                  </a:lnTo>
                  <a:lnTo>
                    <a:pt x="53" y="19"/>
                  </a:lnTo>
                  <a:lnTo>
                    <a:pt x="53" y="19"/>
                  </a:lnTo>
                  <a:lnTo>
                    <a:pt x="53" y="19"/>
                  </a:lnTo>
                  <a:lnTo>
                    <a:pt x="53" y="19"/>
                  </a:lnTo>
                  <a:lnTo>
                    <a:pt x="53" y="19"/>
                  </a:lnTo>
                  <a:lnTo>
                    <a:pt x="53" y="19"/>
                  </a:lnTo>
                  <a:lnTo>
                    <a:pt x="53" y="19"/>
                  </a:lnTo>
                  <a:lnTo>
                    <a:pt x="53" y="17"/>
                  </a:lnTo>
                  <a:lnTo>
                    <a:pt x="53" y="17"/>
                  </a:lnTo>
                  <a:lnTo>
                    <a:pt x="53" y="17"/>
                  </a:lnTo>
                  <a:lnTo>
                    <a:pt x="50" y="17"/>
                  </a:lnTo>
                  <a:lnTo>
                    <a:pt x="50" y="17"/>
                  </a:lnTo>
                  <a:lnTo>
                    <a:pt x="50" y="17"/>
                  </a:lnTo>
                  <a:lnTo>
                    <a:pt x="50" y="17"/>
                  </a:lnTo>
                  <a:lnTo>
                    <a:pt x="50" y="15"/>
                  </a:lnTo>
                  <a:lnTo>
                    <a:pt x="50" y="15"/>
                  </a:lnTo>
                  <a:lnTo>
                    <a:pt x="50" y="15"/>
                  </a:lnTo>
                  <a:lnTo>
                    <a:pt x="50" y="15"/>
                  </a:lnTo>
                  <a:lnTo>
                    <a:pt x="50" y="15"/>
                  </a:lnTo>
                  <a:lnTo>
                    <a:pt x="48" y="15"/>
                  </a:lnTo>
                  <a:lnTo>
                    <a:pt x="48" y="15"/>
                  </a:lnTo>
                  <a:lnTo>
                    <a:pt x="48" y="15"/>
                  </a:lnTo>
                  <a:lnTo>
                    <a:pt x="48" y="15"/>
                  </a:lnTo>
                  <a:lnTo>
                    <a:pt x="48" y="15"/>
                  </a:lnTo>
                  <a:lnTo>
                    <a:pt x="48" y="15"/>
                  </a:lnTo>
                  <a:lnTo>
                    <a:pt x="48" y="15"/>
                  </a:lnTo>
                  <a:lnTo>
                    <a:pt x="45" y="15"/>
                  </a:lnTo>
                  <a:lnTo>
                    <a:pt x="45" y="15"/>
                  </a:lnTo>
                  <a:lnTo>
                    <a:pt x="45" y="15"/>
                  </a:lnTo>
                  <a:lnTo>
                    <a:pt x="45" y="15"/>
                  </a:lnTo>
                  <a:lnTo>
                    <a:pt x="17" y="15"/>
                  </a:lnTo>
                  <a:lnTo>
                    <a:pt x="17" y="29"/>
                  </a:lnTo>
                  <a:lnTo>
                    <a:pt x="45" y="29"/>
                  </a:lnTo>
                  <a:lnTo>
                    <a:pt x="45" y="29"/>
                  </a:lnTo>
                  <a:lnTo>
                    <a:pt x="45" y="29"/>
                  </a:lnTo>
                  <a:lnTo>
                    <a:pt x="45" y="29"/>
                  </a:lnTo>
                  <a:lnTo>
                    <a:pt x="48" y="29"/>
                  </a:lnTo>
                  <a:lnTo>
                    <a:pt x="48" y="29"/>
                  </a:lnTo>
                  <a:lnTo>
                    <a:pt x="48" y="29"/>
                  </a:lnTo>
                  <a:lnTo>
                    <a:pt x="48" y="29"/>
                  </a:lnTo>
                  <a:lnTo>
                    <a:pt x="48" y="29"/>
                  </a:lnTo>
                  <a:lnTo>
                    <a:pt x="48" y="29"/>
                  </a:lnTo>
                  <a:lnTo>
                    <a:pt x="48" y="29"/>
                  </a:lnTo>
                  <a:lnTo>
                    <a:pt x="50" y="29"/>
                  </a:lnTo>
                  <a:lnTo>
                    <a:pt x="50" y="27"/>
                  </a:lnTo>
                  <a:lnTo>
                    <a:pt x="50" y="27"/>
                  </a:lnTo>
                  <a:lnTo>
                    <a:pt x="50" y="27"/>
                  </a:lnTo>
                  <a:lnTo>
                    <a:pt x="50" y="27"/>
                  </a:lnTo>
                  <a:lnTo>
                    <a:pt x="50" y="27"/>
                  </a:lnTo>
                  <a:lnTo>
                    <a:pt x="50" y="27"/>
                  </a:lnTo>
                  <a:lnTo>
                    <a:pt x="50" y="27"/>
                  </a:lnTo>
                  <a:lnTo>
                    <a:pt x="50" y="27"/>
                  </a:lnTo>
                  <a:lnTo>
                    <a:pt x="53" y="27"/>
                  </a:lnTo>
                  <a:lnTo>
                    <a:pt x="53" y="24"/>
                  </a:lnTo>
                  <a:lnTo>
                    <a:pt x="53" y="24"/>
                  </a:lnTo>
                  <a:lnTo>
                    <a:pt x="53" y="24"/>
                  </a:lnTo>
                  <a:lnTo>
                    <a:pt x="53" y="24"/>
                  </a:lnTo>
                  <a:lnTo>
                    <a:pt x="53" y="24"/>
                  </a:lnTo>
                  <a:lnTo>
                    <a:pt x="53" y="24"/>
                  </a:lnTo>
                  <a:lnTo>
                    <a:pt x="53" y="24"/>
                  </a:lnTo>
                  <a:lnTo>
                    <a:pt x="53" y="22"/>
                  </a:lnTo>
                  <a:lnTo>
                    <a:pt x="53" y="22"/>
                  </a:lnTo>
                  <a:lnTo>
                    <a:pt x="53" y="22"/>
                  </a:lnTo>
                  <a:lnTo>
                    <a:pt x="53" y="22"/>
                  </a:lnTo>
                  <a:lnTo>
                    <a:pt x="53" y="22"/>
                  </a:lnTo>
                  <a:lnTo>
                    <a:pt x="5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a:solidFill>
                  <a:prstClr val="black"/>
                </a:solidFill>
              </a:endParaRPr>
            </a:p>
          </p:txBody>
        </p:sp>
        <p:sp>
          <p:nvSpPr>
            <p:cNvPr id="31" name="Freeform 225"/>
            <p:cNvSpPr>
              <a:spLocks noEditPoints="1"/>
            </p:cNvSpPr>
            <p:nvPr/>
          </p:nvSpPr>
          <p:spPr bwMode="gray">
            <a:xfrm>
              <a:off x="7075" y="407"/>
              <a:ext cx="86" cy="70"/>
            </a:xfrm>
            <a:custGeom>
              <a:avLst/>
              <a:gdLst>
                <a:gd name="T0" fmla="*/ 43 w 86"/>
                <a:gd name="T1" fmla="*/ 17 h 70"/>
                <a:gd name="T2" fmla="*/ 28 w 86"/>
                <a:gd name="T3" fmla="*/ 46 h 70"/>
                <a:gd name="T4" fmla="*/ 57 w 86"/>
                <a:gd name="T5" fmla="*/ 46 h 70"/>
                <a:gd name="T6" fmla="*/ 43 w 86"/>
                <a:gd name="T7" fmla="*/ 17 h 70"/>
                <a:gd name="T8" fmla="*/ 43 w 86"/>
                <a:gd name="T9" fmla="*/ 17 h 70"/>
                <a:gd name="T10" fmla="*/ 86 w 86"/>
                <a:gd name="T11" fmla="*/ 70 h 70"/>
                <a:gd name="T12" fmla="*/ 69 w 86"/>
                <a:gd name="T13" fmla="*/ 70 h 70"/>
                <a:gd name="T14" fmla="*/ 62 w 86"/>
                <a:gd name="T15" fmla="*/ 58 h 70"/>
                <a:gd name="T16" fmla="*/ 21 w 86"/>
                <a:gd name="T17" fmla="*/ 58 h 70"/>
                <a:gd name="T18" fmla="*/ 16 w 86"/>
                <a:gd name="T19" fmla="*/ 70 h 70"/>
                <a:gd name="T20" fmla="*/ 0 w 86"/>
                <a:gd name="T21" fmla="*/ 70 h 70"/>
                <a:gd name="T22" fmla="*/ 33 w 86"/>
                <a:gd name="T23" fmla="*/ 0 h 70"/>
                <a:gd name="T24" fmla="*/ 50 w 86"/>
                <a:gd name="T25" fmla="*/ 0 h 70"/>
                <a:gd name="T26" fmla="*/ 86 w 86"/>
                <a:gd name="T27" fmla="*/ 70 h 70"/>
                <a:gd name="T28" fmla="*/ 86 w 86"/>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70">
                  <a:moveTo>
                    <a:pt x="43" y="17"/>
                  </a:moveTo>
                  <a:lnTo>
                    <a:pt x="28" y="46"/>
                  </a:lnTo>
                  <a:lnTo>
                    <a:pt x="57" y="46"/>
                  </a:lnTo>
                  <a:lnTo>
                    <a:pt x="43" y="17"/>
                  </a:lnTo>
                  <a:lnTo>
                    <a:pt x="43" y="17"/>
                  </a:lnTo>
                  <a:close/>
                  <a:moveTo>
                    <a:pt x="86" y="70"/>
                  </a:moveTo>
                  <a:lnTo>
                    <a:pt x="69" y="70"/>
                  </a:lnTo>
                  <a:lnTo>
                    <a:pt x="62" y="58"/>
                  </a:lnTo>
                  <a:lnTo>
                    <a:pt x="21" y="58"/>
                  </a:lnTo>
                  <a:lnTo>
                    <a:pt x="16" y="70"/>
                  </a:lnTo>
                  <a:lnTo>
                    <a:pt x="0" y="70"/>
                  </a:lnTo>
                  <a:lnTo>
                    <a:pt x="33" y="0"/>
                  </a:lnTo>
                  <a:lnTo>
                    <a:pt x="50" y="0"/>
                  </a:lnTo>
                  <a:lnTo>
                    <a:pt x="86" y="70"/>
                  </a:lnTo>
                  <a:lnTo>
                    <a:pt x="8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a:solidFill>
                  <a:prstClr val="black"/>
                </a:solidFill>
              </a:endParaRPr>
            </a:p>
          </p:txBody>
        </p:sp>
        <p:sp>
          <p:nvSpPr>
            <p:cNvPr id="32" name="Freeform 226"/>
            <p:cNvSpPr>
              <a:spLocks noEditPoints="1"/>
            </p:cNvSpPr>
            <p:nvPr/>
          </p:nvSpPr>
          <p:spPr bwMode="gray">
            <a:xfrm>
              <a:off x="7156" y="319"/>
              <a:ext cx="86" cy="69"/>
            </a:xfrm>
            <a:custGeom>
              <a:avLst/>
              <a:gdLst>
                <a:gd name="T0" fmla="*/ 43 w 86"/>
                <a:gd name="T1" fmla="*/ 17 h 69"/>
                <a:gd name="T2" fmla="*/ 29 w 86"/>
                <a:gd name="T3" fmla="*/ 43 h 69"/>
                <a:gd name="T4" fmla="*/ 57 w 86"/>
                <a:gd name="T5" fmla="*/ 43 h 69"/>
                <a:gd name="T6" fmla="*/ 43 w 86"/>
                <a:gd name="T7" fmla="*/ 17 h 69"/>
                <a:gd name="T8" fmla="*/ 43 w 86"/>
                <a:gd name="T9" fmla="*/ 17 h 69"/>
                <a:gd name="T10" fmla="*/ 86 w 86"/>
                <a:gd name="T11" fmla="*/ 69 h 69"/>
                <a:gd name="T12" fmla="*/ 69 w 86"/>
                <a:gd name="T13" fmla="*/ 69 h 69"/>
                <a:gd name="T14" fmla="*/ 65 w 86"/>
                <a:gd name="T15" fmla="*/ 57 h 69"/>
                <a:gd name="T16" fmla="*/ 24 w 86"/>
                <a:gd name="T17" fmla="*/ 57 h 69"/>
                <a:gd name="T18" fmla="*/ 17 w 86"/>
                <a:gd name="T19" fmla="*/ 69 h 69"/>
                <a:gd name="T20" fmla="*/ 0 w 86"/>
                <a:gd name="T21" fmla="*/ 69 h 69"/>
                <a:gd name="T22" fmla="*/ 36 w 86"/>
                <a:gd name="T23" fmla="*/ 0 h 69"/>
                <a:gd name="T24" fmla="*/ 53 w 86"/>
                <a:gd name="T25" fmla="*/ 0 h 69"/>
                <a:gd name="T26" fmla="*/ 86 w 86"/>
                <a:gd name="T27" fmla="*/ 69 h 69"/>
                <a:gd name="T28" fmla="*/ 86 w 86"/>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69">
                  <a:moveTo>
                    <a:pt x="43" y="17"/>
                  </a:moveTo>
                  <a:lnTo>
                    <a:pt x="29" y="43"/>
                  </a:lnTo>
                  <a:lnTo>
                    <a:pt x="57" y="43"/>
                  </a:lnTo>
                  <a:lnTo>
                    <a:pt x="43" y="17"/>
                  </a:lnTo>
                  <a:lnTo>
                    <a:pt x="43" y="17"/>
                  </a:lnTo>
                  <a:close/>
                  <a:moveTo>
                    <a:pt x="86" y="69"/>
                  </a:moveTo>
                  <a:lnTo>
                    <a:pt x="69" y="69"/>
                  </a:lnTo>
                  <a:lnTo>
                    <a:pt x="65" y="57"/>
                  </a:lnTo>
                  <a:lnTo>
                    <a:pt x="24" y="57"/>
                  </a:lnTo>
                  <a:lnTo>
                    <a:pt x="17" y="69"/>
                  </a:lnTo>
                  <a:lnTo>
                    <a:pt x="0" y="69"/>
                  </a:lnTo>
                  <a:lnTo>
                    <a:pt x="36" y="0"/>
                  </a:lnTo>
                  <a:lnTo>
                    <a:pt x="53" y="0"/>
                  </a:lnTo>
                  <a:lnTo>
                    <a:pt x="86" y="69"/>
                  </a:lnTo>
                  <a:lnTo>
                    <a:pt x="86"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a:solidFill>
                  <a:prstClr val="black"/>
                </a:solidFill>
              </a:endParaRPr>
            </a:p>
          </p:txBody>
        </p:sp>
        <p:sp>
          <p:nvSpPr>
            <p:cNvPr id="33" name="Freeform 227"/>
            <p:cNvSpPr>
              <a:spLocks noEditPoints="1"/>
            </p:cNvSpPr>
            <p:nvPr/>
          </p:nvSpPr>
          <p:spPr bwMode="gray">
            <a:xfrm>
              <a:off x="6991" y="407"/>
              <a:ext cx="69" cy="70"/>
            </a:xfrm>
            <a:custGeom>
              <a:avLst/>
              <a:gdLst>
                <a:gd name="T0" fmla="*/ 65 w 69"/>
                <a:gd name="T1" fmla="*/ 36 h 70"/>
                <a:gd name="T2" fmla="*/ 67 w 69"/>
                <a:gd name="T3" fmla="*/ 39 h 70"/>
                <a:gd name="T4" fmla="*/ 69 w 69"/>
                <a:gd name="T5" fmla="*/ 44 h 70"/>
                <a:gd name="T6" fmla="*/ 69 w 69"/>
                <a:gd name="T7" fmla="*/ 46 h 70"/>
                <a:gd name="T8" fmla="*/ 69 w 69"/>
                <a:gd name="T9" fmla="*/ 48 h 70"/>
                <a:gd name="T10" fmla="*/ 69 w 69"/>
                <a:gd name="T11" fmla="*/ 51 h 70"/>
                <a:gd name="T12" fmla="*/ 69 w 69"/>
                <a:gd name="T13" fmla="*/ 56 h 70"/>
                <a:gd name="T14" fmla="*/ 69 w 69"/>
                <a:gd name="T15" fmla="*/ 58 h 70"/>
                <a:gd name="T16" fmla="*/ 67 w 69"/>
                <a:gd name="T17" fmla="*/ 63 h 70"/>
                <a:gd name="T18" fmla="*/ 65 w 69"/>
                <a:gd name="T19" fmla="*/ 65 h 70"/>
                <a:gd name="T20" fmla="*/ 60 w 69"/>
                <a:gd name="T21" fmla="*/ 68 h 70"/>
                <a:gd name="T22" fmla="*/ 55 w 69"/>
                <a:gd name="T23" fmla="*/ 70 h 70"/>
                <a:gd name="T24" fmla="*/ 53 w 69"/>
                <a:gd name="T25" fmla="*/ 70 h 70"/>
                <a:gd name="T26" fmla="*/ 0 w 69"/>
                <a:gd name="T27" fmla="*/ 70 h 70"/>
                <a:gd name="T28" fmla="*/ 50 w 69"/>
                <a:gd name="T29" fmla="*/ 0 h 70"/>
                <a:gd name="T30" fmla="*/ 53 w 69"/>
                <a:gd name="T31" fmla="*/ 0 h 70"/>
                <a:gd name="T32" fmla="*/ 57 w 69"/>
                <a:gd name="T33" fmla="*/ 3 h 70"/>
                <a:gd name="T34" fmla="*/ 60 w 69"/>
                <a:gd name="T35" fmla="*/ 5 h 70"/>
                <a:gd name="T36" fmla="*/ 62 w 69"/>
                <a:gd name="T37" fmla="*/ 8 h 70"/>
                <a:gd name="T38" fmla="*/ 65 w 69"/>
                <a:gd name="T39" fmla="*/ 12 h 70"/>
                <a:gd name="T40" fmla="*/ 67 w 69"/>
                <a:gd name="T41" fmla="*/ 15 h 70"/>
                <a:gd name="T42" fmla="*/ 67 w 69"/>
                <a:gd name="T43" fmla="*/ 20 h 70"/>
                <a:gd name="T44" fmla="*/ 67 w 69"/>
                <a:gd name="T45" fmla="*/ 22 h 70"/>
                <a:gd name="T46" fmla="*/ 67 w 69"/>
                <a:gd name="T47" fmla="*/ 27 h 70"/>
                <a:gd name="T48" fmla="*/ 67 w 69"/>
                <a:gd name="T49" fmla="*/ 29 h 70"/>
                <a:gd name="T50" fmla="*/ 65 w 69"/>
                <a:gd name="T51" fmla="*/ 34 h 70"/>
                <a:gd name="T52" fmla="*/ 17 w 69"/>
                <a:gd name="T53" fmla="*/ 58 h 70"/>
                <a:gd name="T54" fmla="*/ 48 w 69"/>
                <a:gd name="T55" fmla="*/ 58 h 70"/>
                <a:gd name="T56" fmla="*/ 50 w 69"/>
                <a:gd name="T57" fmla="*/ 56 h 70"/>
                <a:gd name="T58" fmla="*/ 50 w 69"/>
                <a:gd name="T59" fmla="*/ 56 h 70"/>
                <a:gd name="T60" fmla="*/ 53 w 69"/>
                <a:gd name="T61" fmla="*/ 56 h 70"/>
                <a:gd name="T62" fmla="*/ 53 w 69"/>
                <a:gd name="T63" fmla="*/ 53 h 70"/>
                <a:gd name="T64" fmla="*/ 53 w 69"/>
                <a:gd name="T65" fmla="*/ 53 h 70"/>
                <a:gd name="T66" fmla="*/ 55 w 69"/>
                <a:gd name="T67" fmla="*/ 51 h 70"/>
                <a:gd name="T68" fmla="*/ 55 w 69"/>
                <a:gd name="T69" fmla="*/ 48 h 70"/>
                <a:gd name="T70" fmla="*/ 55 w 69"/>
                <a:gd name="T71" fmla="*/ 48 h 70"/>
                <a:gd name="T72" fmla="*/ 55 w 69"/>
                <a:gd name="T73" fmla="*/ 46 h 70"/>
                <a:gd name="T74" fmla="*/ 53 w 69"/>
                <a:gd name="T75" fmla="*/ 46 h 70"/>
                <a:gd name="T76" fmla="*/ 53 w 69"/>
                <a:gd name="T77" fmla="*/ 44 h 70"/>
                <a:gd name="T78" fmla="*/ 50 w 69"/>
                <a:gd name="T79" fmla="*/ 44 h 70"/>
                <a:gd name="T80" fmla="*/ 50 w 69"/>
                <a:gd name="T81" fmla="*/ 41 h 70"/>
                <a:gd name="T82" fmla="*/ 48 w 69"/>
                <a:gd name="T83" fmla="*/ 41 h 70"/>
                <a:gd name="T84" fmla="*/ 48 w 69"/>
                <a:gd name="T85" fmla="*/ 41 h 70"/>
                <a:gd name="T86" fmla="*/ 17 w 69"/>
                <a:gd name="T87" fmla="*/ 58 h 70"/>
                <a:gd name="T88" fmla="*/ 45 w 69"/>
                <a:gd name="T89" fmla="*/ 29 h 70"/>
                <a:gd name="T90" fmla="*/ 48 w 69"/>
                <a:gd name="T91" fmla="*/ 27 h 70"/>
                <a:gd name="T92" fmla="*/ 50 w 69"/>
                <a:gd name="T93" fmla="*/ 27 h 70"/>
                <a:gd name="T94" fmla="*/ 53 w 69"/>
                <a:gd name="T95" fmla="*/ 24 h 70"/>
                <a:gd name="T96" fmla="*/ 53 w 69"/>
                <a:gd name="T97" fmla="*/ 22 h 70"/>
                <a:gd name="T98" fmla="*/ 53 w 69"/>
                <a:gd name="T99" fmla="*/ 22 h 70"/>
                <a:gd name="T100" fmla="*/ 53 w 69"/>
                <a:gd name="T101" fmla="*/ 20 h 70"/>
                <a:gd name="T102" fmla="*/ 50 w 69"/>
                <a:gd name="T103" fmla="*/ 17 h 70"/>
                <a:gd name="T104" fmla="*/ 50 w 69"/>
                <a:gd name="T105" fmla="*/ 15 h 70"/>
                <a:gd name="T106" fmla="*/ 48 w 69"/>
                <a:gd name="T107" fmla="*/ 15 h 70"/>
                <a:gd name="T108" fmla="*/ 45 w 69"/>
                <a:gd name="T109" fmla="*/ 15 h 70"/>
                <a:gd name="T110" fmla="*/ 14 w 69"/>
                <a:gd name="T111"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 h="70">
                  <a:moveTo>
                    <a:pt x="62" y="34"/>
                  </a:moveTo>
                  <a:lnTo>
                    <a:pt x="65" y="34"/>
                  </a:lnTo>
                  <a:lnTo>
                    <a:pt x="65" y="36"/>
                  </a:lnTo>
                  <a:lnTo>
                    <a:pt x="65" y="36"/>
                  </a:lnTo>
                  <a:lnTo>
                    <a:pt x="67" y="36"/>
                  </a:lnTo>
                  <a:lnTo>
                    <a:pt x="67" y="39"/>
                  </a:lnTo>
                  <a:lnTo>
                    <a:pt x="67" y="39"/>
                  </a:lnTo>
                  <a:lnTo>
                    <a:pt x="67" y="39"/>
                  </a:lnTo>
                  <a:lnTo>
                    <a:pt x="69" y="41"/>
                  </a:lnTo>
                  <a:lnTo>
                    <a:pt x="69" y="41"/>
                  </a:lnTo>
                  <a:lnTo>
                    <a:pt x="69" y="44"/>
                  </a:lnTo>
                  <a:lnTo>
                    <a:pt x="69" y="44"/>
                  </a:lnTo>
                  <a:lnTo>
                    <a:pt x="69" y="44"/>
                  </a:lnTo>
                  <a:lnTo>
                    <a:pt x="69" y="44"/>
                  </a:lnTo>
                  <a:lnTo>
                    <a:pt x="69" y="46"/>
                  </a:lnTo>
                  <a:lnTo>
                    <a:pt x="69" y="46"/>
                  </a:lnTo>
                  <a:lnTo>
                    <a:pt x="69" y="46"/>
                  </a:lnTo>
                  <a:lnTo>
                    <a:pt x="69" y="46"/>
                  </a:lnTo>
                  <a:lnTo>
                    <a:pt x="69" y="46"/>
                  </a:lnTo>
                  <a:lnTo>
                    <a:pt x="69" y="48"/>
                  </a:lnTo>
                  <a:lnTo>
                    <a:pt x="69" y="48"/>
                  </a:lnTo>
                  <a:lnTo>
                    <a:pt x="69" y="48"/>
                  </a:lnTo>
                  <a:lnTo>
                    <a:pt x="69" y="48"/>
                  </a:lnTo>
                  <a:lnTo>
                    <a:pt x="69" y="51"/>
                  </a:lnTo>
                  <a:lnTo>
                    <a:pt x="69" y="51"/>
                  </a:lnTo>
                  <a:lnTo>
                    <a:pt x="69"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5" y="65"/>
                  </a:lnTo>
                  <a:lnTo>
                    <a:pt x="62" y="65"/>
                  </a:lnTo>
                  <a:lnTo>
                    <a:pt x="62" y="68"/>
                  </a:lnTo>
                  <a:lnTo>
                    <a:pt x="60" y="68"/>
                  </a:lnTo>
                  <a:lnTo>
                    <a:pt x="60" y="68"/>
                  </a:lnTo>
                  <a:lnTo>
                    <a:pt x="60" y="68"/>
                  </a:lnTo>
                  <a:lnTo>
                    <a:pt x="57" y="70"/>
                  </a:lnTo>
                  <a:lnTo>
                    <a:pt x="57" y="70"/>
                  </a:lnTo>
                  <a:lnTo>
                    <a:pt x="55" y="70"/>
                  </a:lnTo>
                  <a:lnTo>
                    <a:pt x="55" y="70"/>
                  </a:lnTo>
                  <a:lnTo>
                    <a:pt x="53"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3" y="0"/>
                  </a:lnTo>
                  <a:lnTo>
                    <a:pt x="55" y="3"/>
                  </a:lnTo>
                  <a:lnTo>
                    <a:pt x="55" y="3"/>
                  </a:lnTo>
                  <a:lnTo>
                    <a:pt x="57" y="3"/>
                  </a:lnTo>
                  <a:lnTo>
                    <a:pt x="57" y="3"/>
                  </a:lnTo>
                  <a:lnTo>
                    <a:pt x="57" y="3"/>
                  </a:lnTo>
                  <a:lnTo>
                    <a:pt x="60" y="3"/>
                  </a:lnTo>
                  <a:lnTo>
                    <a:pt x="60" y="5"/>
                  </a:lnTo>
                  <a:lnTo>
                    <a:pt x="60" y="5"/>
                  </a:lnTo>
                  <a:lnTo>
                    <a:pt x="62" y="5"/>
                  </a:lnTo>
                  <a:lnTo>
                    <a:pt x="62" y="8"/>
                  </a:lnTo>
                  <a:lnTo>
                    <a:pt x="62" y="8"/>
                  </a:lnTo>
                  <a:lnTo>
                    <a:pt x="62" y="8"/>
                  </a:lnTo>
                  <a:lnTo>
                    <a:pt x="65" y="8"/>
                  </a:lnTo>
                  <a:lnTo>
                    <a:pt x="65" y="10"/>
                  </a:lnTo>
                  <a:lnTo>
                    <a:pt x="65" y="10"/>
                  </a:lnTo>
                  <a:lnTo>
                    <a:pt x="65" y="12"/>
                  </a:lnTo>
                  <a:lnTo>
                    <a:pt x="67" y="12"/>
                  </a:lnTo>
                  <a:lnTo>
                    <a:pt x="67" y="12"/>
                  </a:lnTo>
                  <a:lnTo>
                    <a:pt x="67" y="15"/>
                  </a:lnTo>
                  <a:lnTo>
                    <a:pt x="67" y="15"/>
                  </a:lnTo>
                  <a:lnTo>
                    <a:pt x="67" y="15"/>
                  </a:lnTo>
                  <a:lnTo>
                    <a:pt x="67" y="17"/>
                  </a:lnTo>
                  <a:lnTo>
                    <a:pt x="67" y="17"/>
                  </a:lnTo>
                  <a:lnTo>
                    <a:pt x="67" y="20"/>
                  </a:lnTo>
                  <a:lnTo>
                    <a:pt x="67" y="20"/>
                  </a:lnTo>
                  <a:lnTo>
                    <a:pt x="67" y="22"/>
                  </a:lnTo>
                  <a:lnTo>
                    <a:pt x="67" y="22"/>
                  </a:lnTo>
                  <a:lnTo>
                    <a:pt x="67" y="22"/>
                  </a:lnTo>
                  <a:lnTo>
                    <a:pt x="67" y="24"/>
                  </a:lnTo>
                  <a:lnTo>
                    <a:pt x="67" y="24"/>
                  </a:lnTo>
                  <a:lnTo>
                    <a:pt x="67" y="24"/>
                  </a:lnTo>
                  <a:lnTo>
                    <a:pt x="67" y="27"/>
                  </a:lnTo>
                  <a:lnTo>
                    <a:pt x="67" y="27"/>
                  </a:lnTo>
                  <a:lnTo>
                    <a:pt x="67" y="29"/>
                  </a:lnTo>
                  <a:lnTo>
                    <a:pt x="67" y="29"/>
                  </a:lnTo>
                  <a:lnTo>
                    <a:pt x="67" y="29"/>
                  </a:lnTo>
                  <a:lnTo>
                    <a:pt x="65" y="32"/>
                  </a:lnTo>
                  <a:lnTo>
                    <a:pt x="65" y="32"/>
                  </a:lnTo>
                  <a:lnTo>
                    <a:pt x="65" y="32"/>
                  </a:lnTo>
                  <a:lnTo>
                    <a:pt x="65" y="34"/>
                  </a:lnTo>
                  <a:lnTo>
                    <a:pt x="65" y="34"/>
                  </a:lnTo>
                  <a:lnTo>
                    <a:pt x="62" y="34"/>
                  </a:lnTo>
                  <a:lnTo>
                    <a:pt x="62" y="34"/>
                  </a:lnTo>
                  <a:close/>
                  <a:moveTo>
                    <a:pt x="17" y="58"/>
                  </a:moveTo>
                  <a:lnTo>
                    <a:pt x="45" y="58"/>
                  </a:lnTo>
                  <a:lnTo>
                    <a:pt x="48" y="58"/>
                  </a:lnTo>
                  <a:lnTo>
                    <a:pt x="48" y="58"/>
                  </a:lnTo>
                  <a:lnTo>
                    <a:pt x="48" y="58"/>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6"/>
                  </a:lnTo>
                  <a:lnTo>
                    <a:pt x="53" y="56"/>
                  </a:lnTo>
                  <a:lnTo>
                    <a:pt x="53" y="53"/>
                  </a:lnTo>
                  <a:lnTo>
                    <a:pt x="53" y="53"/>
                  </a:lnTo>
                  <a:lnTo>
                    <a:pt x="53" y="53"/>
                  </a:lnTo>
                  <a:lnTo>
                    <a:pt x="53" y="53"/>
                  </a:lnTo>
                  <a:lnTo>
                    <a:pt x="53" y="53"/>
                  </a:lnTo>
                  <a:lnTo>
                    <a:pt x="53" y="53"/>
                  </a:lnTo>
                  <a:lnTo>
                    <a:pt x="53" y="53"/>
                  </a:lnTo>
                  <a:lnTo>
                    <a:pt x="55" y="53"/>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8"/>
                  </a:lnTo>
                  <a:lnTo>
                    <a:pt x="55" y="46"/>
                  </a:lnTo>
                  <a:lnTo>
                    <a:pt x="55" y="46"/>
                  </a:lnTo>
                  <a:lnTo>
                    <a:pt x="55" y="46"/>
                  </a:lnTo>
                  <a:lnTo>
                    <a:pt x="53" y="46"/>
                  </a:lnTo>
                  <a:lnTo>
                    <a:pt x="53" y="46"/>
                  </a:lnTo>
                  <a:lnTo>
                    <a:pt x="53" y="46"/>
                  </a:lnTo>
                  <a:lnTo>
                    <a:pt x="53" y="46"/>
                  </a:lnTo>
                  <a:lnTo>
                    <a:pt x="53" y="44"/>
                  </a:lnTo>
                  <a:lnTo>
                    <a:pt x="53" y="44"/>
                  </a:lnTo>
                  <a:lnTo>
                    <a:pt x="53" y="44"/>
                  </a:lnTo>
                  <a:lnTo>
                    <a:pt x="53" y="44"/>
                  </a:lnTo>
                  <a:lnTo>
                    <a:pt x="53" y="44"/>
                  </a:lnTo>
                  <a:lnTo>
                    <a:pt x="53" y="44"/>
                  </a:lnTo>
                  <a:lnTo>
                    <a:pt x="50" y="44"/>
                  </a:lnTo>
                  <a:lnTo>
                    <a:pt x="50" y="44"/>
                  </a:lnTo>
                  <a:lnTo>
                    <a:pt x="50" y="44"/>
                  </a:lnTo>
                  <a:lnTo>
                    <a:pt x="50" y="41"/>
                  </a:lnTo>
                  <a:lnTo>
                    <a:pt x="50" y="41"/>
                  </a:lnTo>
                  <a:lnTo>
                    <a:pt x="50" y="41"/>
                  </a:lnTo>
                  <a:lnTo>
                    <a:pt x="50" y="41"/>
                  </a:lnTo>
                  <a:lnTo>
                    <a:pt x="48" y="41"/>
                  </a:lnTo>
                  <a:lnTo>
                    <a:pt x="48" y="41"/>
                  </a:lnTo>
                  <a:lnTo>
                    <a:pt x="48" y="41"/>
                  </a:lnTo>
                  <a:lnTo>
                    <a:pt x="48" y="41"/>
                  </a:lnTo>
                  <a:lnTo>
                    <a:pt x="48" y="41"/>
                  </a:lnTo>
                  <a:lnTo>
                    <a:pt x="48" y="41"/>
                  </a:lnTo>
                  <a:lnTo>
                    <a:pt x="45" y="41"/>
                  </a:lnTo>
                  <a:lnTo>
                    <a:pt x="17" y="41"/>
                  </a:lnTo>
                  <a:lnTo>
                    <a:pt x="17" y="58"/>
                  </a:lnTo>
                  <a:lnTo>
                    <a:pt x="17" y="58"/>
                  </a:lnTo>
                  <a:close/>
                  <a:moveTo>
                    <a:pt x="14" y="29"/>
                  </a:moveTo>
                  <a:lnTo>
                    <a:pt x="45" y="29"/>
                  </a:lnTo>
                  <a:lnTo>
                    <a:pt x="45" y="29"/>
                  </a:lnTo>
                  <a:lnTo>
                    <a:pt x="45" y="29"/>
                  </a:lnTo>
                  <a:lnTo>
                    <a:pt x="45" y="29"/>
                  </a:lnTo>
                  <a:lnTo>
                    <a:pt x="45" y="29"/>
                  </a:lnTo>
                  <a:lnTo>
                    <a:pt x="48" y="29"/>
                  </a:lnTo>
                  <a:lnTo>
                    <a:pt x="48" y="27"/>
                  </a:lnTo>
                  <a:lnTo>
                    <a:pt x="48" y="27"/>
                  </a:lnTo>
                  <a:lnTo>
                    <a:pt x="48" y="27"/>
                  </a:lnTo>
                  <a:lnTo>
                    <a:pt x="50" y="27"/>
                  </a:lnTo>
                  <a:lnTo>
                    <a:pt x="50" y="27"/>
                  </a:lnTo>
                  <a:lnTo>
                    <a:pt x="50" y="27"/>
                  </a:lnTo>
                  <a:lnTo>
                    <a:pt x="50" y="24"/>
                  </a:lnTo>
                  <a:lnTo>
                    <a:pt x="50" y="24"/>
                  </a:lnTo>
                  <a:lnTo>
                    <a:pt x="53" y="24"/>
                  </a:lnTo>
                  <a:lnTo>
                    <a:pt x="53"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0" y="17"/>
                  </a:lnTo>
                  <a:lnTo>
                    <a:pt x="50" y="17"/>
                  </a:lnTo>
                  <a:lnTo>
                    <a:pt x="50" y="17"/>
                  </a:lnTo>
                  <a:lnTo>
                    <a:pt x="50" y="17"/>
                  </a:lnTo>
                  <a:lnTo>
                    <a:pt x="50" y="17"/>
                  </a:lnTo>
                  <a:lnTo>
                    <a:pt x="50" y="15"/>
                  </a:lnTo>
                  <a:lnTo>
                    <a:pt x="48" y="15"/>
                  </a:lnTo>
                  <a:lnTo>
                    <a:pt x="48" y="15"/>
                  </a:lnTo>
                  <a:lnTo>
                    <a:pt x="48" y="15"/>
                  </a:lnTo>
                  <a:lnTo>
                    <a:pt x="48" y="15"/>
                  </a:lnTo>
                  <a:lnTo>
                    <a:pt x="48" y="15"/>
                  </a:lnTo>
                  <a:lnTo>
                    <a:pt x="48" y="15"/>
                  </a:lnTo>
                  <a:lnTo>
                    <a:pt x="45" y="15"/>
                  </a:lnTo>
                  <a:lnTo>
                    <a:pt x="45" y="15"/>
                  </a:lnTo>
                  <a:lnTo>
                    <a:pt x="45" y="15"/>
                  </a:lnTo>
                  <a:lnTo>
                    <a:pt x="45" y="15"/>
                  </a:lnTo>
                  <a:lnTo>
                    <a:pt x="14" y="15"/>
                  </a:lnTo>
                  <a:lnTo>
                    <a:pt x="14" y="29"/>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a:solidFill>
                  <a:prstClr val="black"/>
                </a:solidFill>
              </a:endParaRPr>
            </a:p>
          </p:txBody>
        </p:sp>
        <p:sp>
          <p:nvSpPr>
            <p:cNvPr id="34" name="Freeform 228"/>
            <p:cNvSpPr>
              <a:spLocks noEditPoints="1"/>
            </p:cNvSpPr>
            <p:nvPr/>
          </p:nvSpPr>
          <p:spPr bwMode="gray">
            <a:xfrm>
              <a:off x="7168" y="232"/>
              <a:ext cx="72" cy="70"/>
            </a:xfrm>
            <a:custGeom>
              <a:avLst/>
              <a:gdLst>
                <a:gd name="T0" fmla="*/ 67 w 72"/>
                <a:gd name="T1" fmla="*/ 36 h 70"/>
                <a:gd name="T2" fmla="*/ 69 w 72"/>
                <a:gd name="T3" fmla="*/ 39 h 70"/>
                <a:gd name="T4" fmla="*/ 69 w 72"/>
                <a:gd name="T5" fmla="*/ 41 h 70"/>
                <a:gd name="T6" fmla="*/ 72 w 72"/>
                <a:gd name="T7" fmla="*/ 44 h 70"/>
                <a:gd name="T8" fmla="*/ 72 w 72"/>
                <a:gd name="T9" fmla="*/ 46 h 70"/>
                <a:gd name="T10" fmla="*/ 72 w 72"/>
                <a:gd name="T11" fmla="*/ 51 h 70"/>
                <a:gd name="T12" fmla="*/ 69 w 72"/>
                <a:gd name="T13" fmla="*/ 53 h 70"/>
                <a:gd name="T14" fmla="*/ 69 w 72"/>
                <a:gd name="T15" fmla="*/ 58 h 70"/>
                <a:gd name="T16" fmla="*/ 67 w 72"/>
                <a:gd name="T17" fmla="*/ 60 h 70"/>
                <a:gd name="T18" fmla="*/ 65 w 72"/>
                <a:gd name="T19" fmla="*/ 65 h 70"/>
                <a:gd name="T20" fmla="*/ 60 w 72"/>
                <a:gd name="T21" fmla="*/ 68 h 70"/>
                <a:gd name="T22" fmla="*/ 57 w 72"/>
                <a:gd name="T23" fmla="*/ 68 h 70"/>
                <a:gd name="T24" fmla="*/ 53 w 72"/>
                <a:gd name="T25" fmla="*/ 70 h 70"/>
                <a:gd name="T26" fmla="*/ 0 w 72"/>
                <a:gd name="T27" fmla="*/ 70 h 70"/>
                <a:gd name="T28" fmla="*/ 50 w 72"/>
                <a:gd name="T29" fmla="*/ 0 h 70"/>
                <a:gd name="T30" fmla="*/ 55 w 72"/>
                <a:gd name="T31" fmla="*/ 0 h 70"/>
                <a:gd name="T32" fmla="*/ 57 w 72"/>
                <a:gd name="T33" fmla="*/ 3 h 70"/>
                <a:gd name="T34" fmla="*/ 60 w 72"/>
                <a:gd name="T35" fmla="*/ 5 h 70"/>
                <a:gd name="T36" fmla="*/ 65 w 72"/>
                <a:gd name="T37" fmla="*/ 8 h 70"/>
                <a:gd name="T38" fmla="*/ 67 w 72"/>
                <a:gd name="T39" fmla="*/ 10 h 70"/>
                <a:gd name="T40" fmla="*/ 67 w 72"/>
                <a:gd name="T41" fmla="*/ 15 h 70"/>
                <a:gd name="T42" fmla="*/ 69 w 72"/>
                <a:gd name="T43" fmla="*/ 17 h 70"/>
                <a:gd name="T44" fmla="*/ 69 w 72"/>
                <a:gd name="T45" fmla="*/ 22 h 70"/>
                <a:gd name="T46" fmla="*/ 67 w 72"/>
                <a:gd name="T47" fmla="*/ 24 h 70"/>
                <a:gd name="T48" fmla="*/ 67 w 72"/>
                <a:gd name="T49" fmla="*/ 29 h 70"/>
                <a:gd name="T50" fmla="*/ 65 w 72"/>
                <a:gd name="T51" fmla="*/ 32 h 70"/>
                <a:gd name="T52" fmla="*/ 17 w 72"/>
                <a:gd name="T53" fmla="*/ 56 h 70"/>
                <a:gd name="T54" fmla="*/ 48 w 72"/>
                <a:gd name="T55" fmla="*/ 56 h 70"/>
                <a:gd name="T56" fmla="*/ 50 w 72"/>
                <a:gd name="T57" fmla="*/ 56 h 70"/>
                <a:gd name="T58" fmla="*/ 50 w 72"/>
                <a:gd name="T59" fmla="*/ 56 h 70"/>
                <a:gd name="T60" fmla="*/ 53 w 72"/>
                <a:gd name="T61" fmla="*/ 53 h 70"/>
                <a:gd name="T62" fmla="*/ 53 w 72"/>
                <a:gd name="T63" fmla="*/ 53 h 70"/>
                <a:gd name="T64" fmla="*/ 55 w 72"/>
                <a:gd name="T65" fmla="*/ 51 h 70"/>
                <a:gd name="T66" fmla="*/ 55 w 72"/>
                <a:gd name="T67" fmla="*/ 51 h 70"/>
                <a:gd name="T68" fmla="*/ 55 w 72"/>
                <a:gd name="T69" fmla="*/ 48 h 70"/>
                <a:gd name="T70" fmla="*/ 55 w 72"/>
                <a:gd name="T71" fmla="*/ 46 h 70"/>
                <a:gd name="T72" fmla="*/ 55 w 72"/>
                <a:gd name="T73" fmla="*/ 46 h 70"/>
                <a:gd name="T74" fmla="*/ 55 w 72"/>
                <a:gd name="T75" fmla="*/ 44 h 70"/>
                <a:gd name="T76" fmla="*/ 53 w 72"/>
                <a:gd name="T77" fmla="*/ 44 h 70"/>
                <a:gd name="T78" fmla="*/ 53 w 72"/>
                <a:gd name="T79" fmla="*/ 41 h 70"/>
                <a:gd name="T80" fmla="*/ 50 w 72"/>
                <a:gd name="T81" fmla="*/ 41 h 70"/>
                <a:gd name="T82" fmla="*/ 50 w 72"/>
                <a:gd name="T83" fmla="*/ 41 h 70"/>
                <a:gd name="T84" fmla="*/ 48 w 72"/>
                <a:gd name="T85" fmla="*/ 41 h 70"/>
                <a:gd name="T86" fmla="*/ 17 w 72"/>
                <a:gd name="T87" fmla="*/ 56 h 70"/>
                <a:gd name="T88" fmla="*/ 45 w 72"/>
                <a:gd name="T89" fmla="*/ 27 h 70"/>
                <a:gd name="T90" fmla="*/ 48 w 72"/>
                <a:gd name="T91" fmla="*/ 27 h 70"/>
                <a:gd name="T92" fmla="*/ 50 w 72"/>
                <a:gd name="T93" fmla="*/ 24 h 70"/>
                <a:gd name="T94" fmla="*/ 53 w 72"/>
                <a:gd name="T95" fmla="*/ 24 h 70"/>
                <a:gd name="T96" fmla="*/ 53 w 72"/>
                <a:gd name="T97" fmla="*/ 22 h 70"/>
                <a:gd name="T98" fmla="*/ 53 w 72"/>
                <a:gd name="T99" fmla="*/ 20 h 70"/>
                <a:gd name="T100" fmla="*/ 53 w 72"/>
                <a:gd name="T101" fmla="*/ 20 h 70"/>
                <a:gd name="T102" fmla="*/ 50 w 72"/>
                <a:gd name="T103" fmla="*/ 17 h 70"/>
                <a:gd name="T104" fmla="*/ 50 w 72"/>
                <a:gd name="T105" fmla="*/ 15 h 70"/>
                <a:gd name="T106" fmla="*/ 48 w 72"/>
                <a:gd name="T107" fmla="*/ 15 h 70"/>
                <a:gd name="T108" fmla="*/ 45 w 72"/>
                <a:gd name="T109" fmla="*/ 15 h 70"/>
                <a:gd name="T110" fmla="*/ 17 w 72"/>
                <a:gd name="T11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 h="70">
                  <a:moveTo>
                    <a:pt x="65" y="34"/>
                  </a:moveTo>
                  <a:lnTo>
                    <a:pt x="65" y="34"/>
                  </a:lnTo>
                  <a:lnTo>
                    <a:pt x="65" y="34"/>
                  </a:lnTo>
                  <a:lnTo>
                    <a:pt x="67" y="36"/>
                  </a:lnTo>
                  <a:lnTo>
                    <a:pt x="67" y="36"/>
                  </a:lnTo>
                  <a:lnTo>
                    <a:pt x="67" y="36"/>
                  </a:lnTo>
                  <a:lnTo>
                    <a:pt x="67" y="39"/>
                  </a:lnTo>
                  <a:lnTo>
                    <a:pt x="69" y="39"/>
                  </a:lnTo>
                  <a:lnTo>
                    <a:pt x="69" y="39"/>
                  </a:lnTo>
                  <a:lnTo>
                    <a:pt x="69" y="41"/>
                  </a:lnTo>
                  <a:lnTo>
                    <a:pt x="69" y="41"/>
                  </a:lnTo>
                  <a:lnTo>
                    <a:pt x="69" y="41"/>
                  </a:lnTo>
                  <a:lnTo>
                    <a:pt x="69" y="44"/>
                  </a:lnTo>
                  <a:lnTo>
                    <a:pt x="69" y="44"/>
                  </a:lnTo>
                  <a:lnTo>
                    <a:pt x="72" y="44"/>
                  </a:lnTo>
                  <a:lnTo>
                    <a:pt x="72" y="44"/>
                  </a:lnTo>
                  <a:lnTo>
                    <a:pt x="72" y="46"/>
                  </a:lnTo>
                  <a:lnTo>
                    <a:pt x="72" y="46"/>
                  </a:lnTo>
                  <a:lnTo>
                    <a:pt x="72" y="46"/>
                  </a:lnTo>
                  <a:lnTo>
                    <a:pt x="72" y="46"/>
                  </a:lnTo>
                  <a:lnTo>
                    <a:pt x="72" y="48"/>
                  </a:lnTo>
                  <a:lnTo>
                    <a:pt x="72" y="48"/>
                  </a:lnTo>
                  <a:lnTo>
                    <a:pt x="72" y="48"/>
                  </a:lnTo>
                  <a:lnTo>
                    <a:pt x="72" y="51"/>
                  </a:lnTo>
                  <a:lnTo>
                    <a:pt x="72" y="51"/>
                  </a:lnTo>
                  <a:lnTo>
                    <a:pt x="72" y="51"/>
                  </a:lnTo>
                  <a:lnTo>
                    <a:pt x="72"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2" y="65"/>
                  </a:lnTo>
                  <a:lnTo>
                    <a:pt x="62" y="65"/>
                  </a:lnTo>
                  <a:lnTo>
                    <a:pt x="62" y="65"/>
                  </a:lnTo>
                  <a:lnTo>
                    <a:pt x="60" y="68"/>
                  </a:lnTo>
                  <a:lnTo>
                    <a:pt x="60" y="68"/>
                  </a:lnTo>
                  <a:lnTo>
                    <a:pt x="60" y="68"/>
                  </a:lnTo>
                  <a:lnTo>
                    <a:pt x="57" y="68"/>
                  </a:lnTo>
                  <a:lnTo>
                    <a:pt x="57" y="68"/>
                  </a:lnTo>
                  <a:lnTo>
                    <a:pt x="55" y="70"/>
                  </a:lnTo>
                  <a:lnTo>
                    <a:pt x="55"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5" y="0"/>
                  </a:lnTo>
                  <a:lnTo>
                    <a:pt x="55" y="0"/>
                  </a:lnTo>
                  <a:lnTo>
                    <a:pt x="55" y="0"/>
                  </a:lnTo>
                  <a:lnTo>
                    <a:pt x="57" y="0"/>
                  </a:lnTo>
                  <a:lnTo>
                    <a:pt x="57" y="3"/>
                  </a:lnTo>
                  <a:lnTo>
                    <a:pt x="57" y="3"/>
                  </a:lnTo>
                  <a:lnTo>
                    <a:pt x="60" y="3"/>
                  </a:lnTo>
                  <a:lnTo>
                    <a:pt x="60" y="3"/>
                  </a:lnTo>
                  <a:lnTo>
                    <a:pt x="60" y="5"/>
                  </a:lnTo>
                  <a:lnTo>
                    <a:pt x="62" y="5"/>
                  </a:lnTo>
                  <a:lnTo>
                    <a:pt x="62" y="5"/>
                  </a:lnTo>
                  <a:lnTo>
                    <a:pt x="62" y="5"/>
                  </a:lnTo>
                  <a:lnTo>
                    <a:pt x="65" y="8"/>
                  </a:lnTo>
                  <a:lnTo>
                    <a:pt x="65" y="8"/>
                  </a:lnTo>
                  <a:lnTo>
                    <a:pt x="65" y="8"/>
                  </a:lnTo>
                  <a:lnTo>
                    <a:pt x="65" y="10"/>
                  </a:lnTo>
                  <a:lnTo>
                    <a:pt x="67" y="10"/>
                  </a:lnTo>
                  <a:lnTo>
                    <a:pt x="67" y="10"/>
                  </a:lnTo>
                  <a:lnTo>
                    <a:pt x="67" y="12"/>
                  </a:lnTo>
                  <a:lnTo>
                    <a:pt x="67" y="12"/>
                  </a:lnTo>
                  <a:lnTo>
                    <a:pt x="67" y="15"/>
                  </a:lnTo>
                  <a:lnTo>
                    <a:pt x="67" y="15"/>
                  </a:lnTo>
                  <a:lnTo>
                    <a:pt x="67" y="15"/>
                  </a:lnTo>
                  <a:lnTo>
                    <a:pt x="69" y="17"/>
                  </a:lnTo>
                  <a:lnTo>
                    <a:pt x="69" y="17"/>
                  </a:lnTo>
                  <a:lnTo>
                    <a:pt x="69" y="20"/>
                  </a:lnTo>
                  <a:lnTo>
                    <a:pt x="69" y="20"/>
                  </a:lnTo>
                  <a:lnTo>
                    <a:pt x="69" y="22"/>
                  </a:lnTo>
                  <a:lnTo>
                    <a:pt x="69" y="22"/>
                  </a:lnTo>
                  <a:lnTo>
                    <a:pt x="69" y="22"/>
                  </a:lnTo>
                  <a:lnTo>
                    <a:pt x="67" y="24"/>
                  </a:lnTo>
                  <a:lnTo>
                    <a:pt x="67" y="24"/>
                  </a:lnTo>
                  <a:lnTo>
                    <a:pt x="67" y="24"/>
                  </a:lnTo>
                  <a:lnTo>
                    <a:pt x="67" y="27"/>
                  </a:lnTo>
                  <a:lnTo>
                    <a:pt x="67" y="27"/>
                  </a:lnTo>
                  <a:lnTo>
                    <a:pt x="67" y="29"/>
                  </a:lnTo>
                  <a:lnTo>
                    <a:pt x="67" y="29"/>
                  </a:lnTo>
                  <a:lnTo>
                    <a:pt x="67" y="29"/>
                  </a:lnTo>
                  <a:lnTo>
                    <a:pt x="65" y="29"/>
                  </a:lnTo>
                  <a:lnTo>
                    <a:pt x="65" y="32"/>
                  </a:lnTo>
                  <a:lnTo>
                    <a:pt x="65" y="32"/>
                  </a:lnTo>
                  <a:lnTo>
                    <a:pt x="65" y="32"/>
                  </a:lnTo>
                  <a:lnTo>
                    <a:pt x="65" y="34"/>
                  </a:lnTo>
                  <a:lnTo>
                    <a:pt x="65" y="34"/>
                  </a:lnTo>
                  <a:close/>
                  <a:moveTo>
                    <a:pt x="17" y="56"/>
                  </a:moveTo>
                  <a:lnTo>
                    <a:pt x="48" y="56"/>
                  </a:lnTo>
                  <a:lnTo>
                    <a:pt x="48" y="56"/>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3"/>
                  </a:lnTo>
                  <a:lnTo>
                    <a:pt x="53" y="53"/>
                  </a:lnTo>
                  <a:lnTo>
                    <a:pt x="53" y="53"/>
                  </a:lnTo>
                  <a:lnTo>
                    <a:pt x="53" y="53"/>
                  </a:lnTo>
                  <a:lnTo>
                    <a:pt x="53" y="53"/>
                  </a:lnTo>
                  <a:lnTo>
                    <a:pt x="53" y="53"/>
                  </a:lnTo>
                  <a:lnTo>
                    <a:pt x="53" y="53"/>
                  </a:lnTo>
                  <a:lnTo>
                    <a:pt x="55" y="53"/>
                  </a:lnTo>
                  <a:lnTo>
                    <a:pt x="55" y="53"/>
                  </a:lnTo>
                  <a:lnTo>
                    <a:pt x="55" y="51"/>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6"/>
                  </a:lnTo>
                  <a:lnTo>
                    <a:pt x="55" y="46"/>
                  </a:lnTo>
                  <a:lnTo>
                    <a:pt x="55" y="46"/>
                  </a:lnTo>
                  <a:lnTo>
                    <a:pt x="55" y="46"/>
                  </a:lnTo>
                  <a:lnTo>
                    <a:pt x="55" y="46"/>
                  </a:lnTo>
                  <a:lnTo>
                    <a:pt x="55" y="46"/>
                  </a:lnTo>
                  <a:lnTo>
                    <a:pt x="55" y="46"/>
                  </a:lnTo>
                  <a:lnTo>
                    <a:pt x="55" y="44"/>
                  </a:lnTo>
                  <a:lnTo>
                    <a:pt x="55" y="44"/>
                  </a:lnTo>
                  <a:lnTo>
                    <a:pt x="55" y="44"/>
                  </a:lnTo>
                  <a:lnTo>
                    <a:pt x="53" y="44"/>
                  </a:lnTo>
                  <a:lnTo>
                    <a:pt x="53" y="44"/>
                  </a:lnTo>
                  <a:lnTo>
                    <a:pt x="53" y="44"/>
                  </a:lnTo>
                  <a:lnTo>
                    <a:pt x="53" y="44"/>
                  </a:lnTo>
                  <a:lnTo>
                    <a:pt x="53" y="44"/>
                  </a:lnTo>
                  <a:lnTo>
                    <a:pt x="53" y="41"/>
                  </a:lnTo>
                  <a:lnTo>
                    <a:pt x="53" y="41"/>
                  </a:lnTo>
                  <a:lnTo>
                    <a:pt x="53" y="41"/>
                  </a:lnTo>
                  <a:lnTo>
                    <a:pt x="50" y="41"/>
                  </a:lnTo>
                  <a:lnTo>
                    <a:pt x="50" y="41"/>
                  </a:lnTo>
                  <a:lnTo>
                    <a:pt x="50" y="41"/>
                  </a:lnTo>
                  <a:lnTo>
                    <a:pt x="50" y="41"/>
                  </a:lnTo>
                  <a:lnTo>
                    <a:pt x="50" y="41"/>
                  </a:lnTo>
                  <a:lnTo>
                    <a:pt x="50" y="41"/>
                  </a:lnTo>
                  <a:lnTo>
                    <a:pt x="50" y="41"/>
                  </a:lnTo>
                  <a:lnTo>
                    <a:pt x="48" y="41"/>
                  </a:lnTo>
                  <a:lnTo>
                    <a:pt x="48" y="41"/>
                  </a:lnTo>
                  <a:lnTo>
                    <a:pt x="48" y="41"/>
                  </a:lnTo>
                  <a:lnTo>
                    <a:pt x="48" y="41"/>
                  </a:lnTo>
                  <a:lnTo>
                    <a:pt x="48" y="41"/>
                  </a:lnTo>
                  <a:lnTo>
                    <a:pt x="17" y="41"/>
                  </a:lnTo>
                  <a:lnTo>
                    <a:pt x="17" y="56"/>
                  </a:lnTo>
                  <a:lnTo>
                    <a:pt x="17" y="56"/>
                  </a:lnTo>
                  <a:close/>
                  <a:moveTo>
                    <a:pt x="17" y="27"/>
                  </a:moveTo>
                  <a:lnTo>
                    <a:pt x="45" y="27"/>
                  </a:lnTo>
                  <a:lnTo>
                    <a:pt x="45" y="27"/>
                  </a:lnTo>
                  <a:lnTo>
                    <a:pt x="45" y="27"/>
                  </a:lnTo>
                  <a:lnTo>
                    <a:pt x="48" y="27"/>
                  </a:lnTo>
                  <a:lnTo>
                    <a:pt x="48" y="27"/>
                  </a:lnTo>
                  <a:lnTo>
                    <a:pt x="48" y="27"/>
                  </a:lnTo>
                  <a:lnTo>
                    <a:pt x="48" y="27"/>
                  </a:lnTo>
                  <a:lnTo>
                    <a:pt x="48" y="27"/>
                  </a:lnTo>
                  <a:lnTo>
                    <a:pt x="50" y="27"/>
                  </a:lnTo>
                  <a:lnTo>
                    <a:pt x="50" y="27"/>
                  </a:lnTo>
                  <a:lnTo>
                    <a:pt x="50" y="24"/>
                  </a:lnTo>
                  <a:lnTo>
                    <a:pt x="50" y="24"/>
                  </a:lnTo>
                  <a:lnTo>
                    <a:pt x="50"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3" y="20"/>
                  </a:lnTo>
                  <a:lnTo>
                    <a:pt x="53" y="20"/>
                  </a:lnTo>
                  <a:lnTo>
                    <a:pt x="53" y="17"/>
                  </a:lnTo>
                  <a:lnTo>
                    <a:pt x="53" y="17"/>
                  </a:lnTo>
                  <a:lnTo>
                    <a:pt x="50" y="17"/>
                  </a:lnTo>
                  <a:lnTo>
                    <a:pt x="50" y="17"/>
                  </a:lnTo>
                  <a:lnTo>
                    <a:pt x="50" y="15"/>
                  </a:lnTo>
                  <a:lnTo>
                    <a:pt x="50" y="15"/>
                  </a:lnTo>
                  <a:lnTo>
                    <a:pt x="50" y="15"/>
                  </a:lnTo>
                  <a:lnTo>
                    <a:pt x="50" y="15"/>
                  </a:lnTo>
                  <a:lnTo>
                    <a:pt x="48" y="15"/>
                  </a:lnTo>
                  <a:lnTo>
                    <a:pt x="48" y="15"/>
                  </a:lnTo>
                  <a:lnTo>
                    <a:pt x="48" y="15"/>
                  </a:lnTo>
                  <a:lnTo>
                    <a:pt x="48" y="15"/>
                  </a:lnTo>
                  <a:lnTo>
                    <a:pt x="48" y="15"/>
                  </a:lnTo>
                  <a:lnTo>
                    <a:pt x="48" y="15"/>
                  </a:lnTo>
                  <a:lnTo>
                    <a:pt x="45" y="15"/>
                  </a:lnTo>
                  <a:lnTo>
                    <a:pt x="45" y="15"/>
                  </a:lnTo>
                  <a:lnTo>
                    <a:pt x="45" y="15"/>
                  </a:lnTo>
                  <a:lnTo>
                    <a:pt x="17" y="15"/>
                  </a:lnTo>
                  <a:lnTo>
                    <a:pt x="17" y="27"/>
                  </a:lnTo>
                  <a:lnTo>
                    <a:pt x="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a:solidFill>
                  <a:prstClr val="black"/>
                </a:solidFill>
              </a:endParaRPr>
            </a:p>
          </p:txBody>
        </p:sp>
        <p:sp>
          <p:nvSpPr>
            <p:cNvPr id="35" name="Freeform 229"/>
            <p:cNvSpPr>
              <a:spLocks noEditPoints="1"/>
            </p:cNvSpPr>
            <p:nvPr/>
          </p:nvSpPr>
          <p:spPr bwMode="gray">
            <a:xfrm>
              <a:off x="6936" y="180"/>
              <a:ext cx="526" cy="527"/>
            </a:xfrm>
            <a:custGeom>
              <a:avLst/>
              <a:gdLst>
                <a:gd name="T0" fmla="*/ 110 w 220"/>
                <a:gd name="T1" fmla="*/ 0 h 220"/>
                <a:gd name="T2" fmla="*/ 0 w 220"/>
                <a:gd name="T3" fmla="*/ 110 h 220"/>
                <a:gd name="T4" fmla="*/ 110 w 220"/>
                <a:gd name="T5" fmla="*/ 220 h 220"/>
                <a:gd name="T6" fmla="*/ 220 w 220"/>
                <a:gd name="T7" fmla="*/ 110 h 220"/>
                <a:gd name="T8" fmla="*/ 110 w 220"/>
                <a:gd name="T9" fmla="*/ 0 h 220"/>
                <a:gd name="T10" fmla="*/ 110 w 220"/>
                <a:gd name="T11" fmla="*/ 208 h 220"/>
                <a:gd name="T12" fmla="*/ 12 w 220"/>
                <a:gd name="T13" fmla="*/ 110 h 220"/>
                <a:gd name="T14" fmla="*/ 110 w 220"/>
                <a:gd name="T15" fmla="*/ 12 h 220"/>
                <a:gd name="T16" fmla="*/ 208 w 220"/>
                <a:gd name="T17" fmla="*/ 110 h 220"/>
                <a:gd name="T18" fmla="*/ 110 w 220"/>
                <a:gd name="T19"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208"/>
                  </a:moveTo>
                  <a:cubicBezTo>
                    <a:pt x="56" y="208"/>
                    <a:pt x="12" y="164"/>
                    <a:pt x="12" y="110"/>
                  </a:cubicBezTo>
                  <a:cubicBezTo>
                    <a:pt x="12" y="56"/>
                    <a:pt x="56" y="12"/>
                    <a:pt x="110" y="12"/>
                  </a:cubicBezTo>
                  <a:cubicBezTo>
                    <a:pt x="164" y="12"/>
                    <a:pt x="208" y="56"/>
                    <a:pt x="208" y="110"/>
                  </a:cubicBezTo>
                  <a:cubicBezTo>
                    <a:pt x="208" y="164"/>
                    <a:pt x="164" y="208"/>
                    <a:pt x="110"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a:solidFill>
                  <a:prstClr val="black"/>
                </a:solidFill>
              </a:endParaRPr>
            </a:p>
          </p:txBody>
        </p:sp>
      </p:grpSp>
    </p:spTree>
    <p:extLst>
      <p:ext uri="{BB962C8B-B14F-4D97-AF65-F5344CB8AC3E}">
        <p14:creationId xmlns:p14="http://schemas.microsoft.com/office/powerpoint/2010/main" val="2868939528"/>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pter 3">
    <p:bg>
      <p:bgPr>
        <a:solidFill>
          <a:schemeClr val="accent4"/>
        </a:solidFill>
        <a:effectLst/>
      </p:bgPr>
    </p:bg>
    <p:spTree>
      <p:nvGrpSpPr>
        <p:cNvPr id="1" name=""/>
        <p:cNvGrpSpPr/>
        <p:nvPr/>
      </p:nvGrpSpPr>
      <p:grpSpPr>
        <a:xfrm>
          <a:off x="0" y="0"/>
          <a:ext cx="0" cy="0"/>
          <a:chOff x="0" y="0"/>
          <a:chExt cx="0" cy="0"/>
        </a:xfrm>
      </p:grpSpPr>
      <p:sp>
        <p:nvSpPr>
          <p:cNvPr id="6" name="Freeform 5"/>
          <p:cNvSpPr/>
          <p:nvPr/>
        </p:nvSpPr>
        <p:spPr bwMode="ltGray">
          <a:xfrm>
            <a:off x="1" y="0"/>
            <a:ext cx="2104575" cy="6860381"/>
          </a:xfrm>
          <a:custGeom>
            <a:avLst/>
            <a:gdLst>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195843 w 2104575"/>
              <a:gd name="connsiteY4" fmla="*/ 6858000 h 6858000"/>
              <a:gd name="connsiteX5" fmla="*/ 0 w 2104575"/>
              <a:gd name="connsiteY5" fmla="*/ 6858000 h 6858000"/>
              <a:gd name="connsiteX6" fmla="*/ 0 w 2104575"/>
              <a:gd name="connsiteY6" fmla="*/ 0 h 6858000"/>
              <a:gd name="connsiteX0" fmla="*/ 0 w 2104575"/>
              <a:gd name="connsiteY0" fmla="*/ 0 h 6858000"/>
              <a:gd name="connsiteX1" fmla="*/ 2104575 w 2104575"/>
              <a:gd name="connsiteY1" fmla="*/ 0 h 6858000"/>
              <a:gd name="connsiteX2" fmla="*/ 1507982 w 2104575"/>
              <a:gd name="connsiteY2" fmla="*/ 6858000 h 6858000"/>
              <a:gd name="connsiteX3" fmla="*/ 762994 w 2104575"/>
              <a:gd name="connsiteY3" fmla="*/ 6858000 h 6858000"/>
              <a:gd name="connsiteX4" fmla="*/ 0 w 2104575"/>
              <a:gd name="connsiteY4" fmla="*/ 6858000 h 6858000"/>
              <a:gd name="connsiteX5" fmla="*/ 0 w 2104575"/>
              <a:gd name="connsiteY5" fmla="*/ 0 h 6858000"/>
              <a:gd name="connsiteX0" fmla="*/ 0 w 2104575"/>
              <a:gd name="connsiteY0" fmla="*/ 0 h 6858000"/>
              <a:gd name="connsiteX1" fmla="*/ 2104575 w 2104575"/>
              <a:gd name="connsiteY1" fmla="*/ 0 h 6858000"/>
              <a:gd name="connsiteX2" fmla="*/ 1507982 w 2104575"/>
              <a:gd name="connsiteY2" fmla="*/ 6858000 h 6858000"/>
              <a:gd name="connsiteX3" fmla="*/ 0 w 2104575"/>
              <a:gd name="connsiteY3" fmla="*/ 6858000 h 6858000"/>
              <a:gd name="connsiteX4" fmla="*/ 0 w 2104575"/>
              <a:gd name="connsiteY4" fmla="*/ 0 h 6858000"/>
              <a:gd name="connsiteX0" fmla="*/ 0 w 2104575"/>
              <a:gd name="connsiteY0" fmla="*/ 0 h 6860381"/>
              <a:gd name="connsiteX1" fmla="*/ 2104575 w 2104575"/>
              <a:gd name="connsiteY1" fmla="*/ 0 h 6860381"/>
              <a:gd name="connsiteX2" fmla="*/ 645970 w 2104575"/>
              <a:gd name="connsiteY2" fmla="*/ 6860381 h 6860381"/>
              <a:gd name="connsiteX3" fmla="*/ 0 w 2104575"/>
              <a:gd name="connsiteY3" fmla="*/ 6858000 h 6860381"/>
              <a:gd name="connsiteX4" fmla="*/ 0 w 2104575"/>
              <a:gd name="connsiteY4" fmla="*/ 0 h 6860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4575" h="6860381">
                <a:moveTo>
                  <a:pt x="0" y="0"/>
                </a:moveTo>
                <a:lnTo>
                  <a:pt x="2104575" y="0"/>
                </a:lnTo>
                <a:lnTo>
                  <a:pt x="645970" y="6860381"/>
                </a:lnTo>
                <a:lnTo>
                  <a:pt x="0" y="6858000"/>
                </a:lnTo>
                <a:lnTo>
                  <a:pt x="0" y="0"/>
                </a:lnTo>
                <a:close/>
              </a:path>
            </a:pathLst>
          </a:custGeom>
          <a:gradFill flip="none" rotWithShape="1">
            <a:gsLst>
              <a:gs pos="0">
                <a:srgbClr val="74C713"/>
              </a:gs>
              <a:gs pos="50000">
                <a:srgbClr val="74C713"/>
              </a:gs>
              <a:gs pos="84000">
                <a:srgbClr val="74C713">
                  <a:alpha val="0"/>
                </a:srgbClr>
              </a:gs>
            </a:gsLst>
            <a:lin ang="2700000" scaled="1"/>
            <a:tileRect/>
          </a:gradFill>
          <a:ln w="9525" algn="ctr">
            <a:noFill/>
            <a:miter lim="800000"/>
            <a:headEnd/>
            <a:tailEnd/>
          </a:ln>
          <a:effectLst/>
        </p:spPr>
        <p:txBody>
          <a:bodyPr vert="horz" wrap="square" lIns="91440" tIns="45720" rIns="91440" bIns="45720" numCol="1" rtlCol="0" anchor="ctr" anchorCtr="0" compatLnSpc="1">
            <a:prstTxWarp prst="textNoShape">
              <a:avLst/>
            </a:prstTxWarp>
          </a:bodyPr>
          <a:lstStyle/>
          <a:p>
            <a:pPr algn="ctr"/>
            <a:endParaRPr lang="en-US" err="1"/>
          </a:p>
        </p:txBody>
      </p:sp>
      <p:sp>
        <p:nvSpPr>
          <p:cNvPr id="2" name="Title 1"/>
          <p:cNvSpPr>
            <a:spLocks noGrp="1"/>
          </p:cNvSpPr>
          <p:nvPr>
            <p:ph type="title"/>
          </p:nvPr>
        </p:nvSpPr>
        <p:spPr bwMode="black">
          <a:xfrm>
            <a:off x="4854344" y="1462160"/>
            <a:ext cx="4500000" cy="1440753"/>
          </a:xfrm>
        </p:spPr>
        <p:txBody>
          <a:bodyPr anchor="b"/>
          <a:lstStyle>
            <a:lvl1pPr algn="l">
              <a:defRPr sz="4800" i="1">
                <a:solidFill>
                  <a:schemeClr val="bg1"/>
                </a:solidFill>
              </a:defRPr>
            </a:lvl1pPr>
          </a:lstStyle>
          <a:p>
            <a:r>
              <a:rPr lang="de-DE"/>
              <a:t>Titelmasterformat durch Klicken bearbeiten</a:t>
            </a:r>
            <a:endParaRPr lang="en-US"/>
          </a:p>
        </p:txBody>
      </p:sp>
      <p:sp>
        <p:nvSpPr>
          <p:cNvPr id="3" name="Date Placeholder 2"/>
          <p:cNvSpPr>
            <a:spLocks noGrp="1"/>
          </p:cNvSpPr>
          <p:nvPr>
            <p:ph type="dt" sz="half" idx="10"/>
          </p:nvPr>
        </p:nvSpPr>
        <p:spPr bwMode="gray"/>
        <p:txBody>
          <a:bodyPr/>
          <a:lstStyle/>
          <a:p>
            <a:endParaRPr lang="en-US"/>
          </a:p>
        </p:txBody>
      </p:sp>
      <p:sp>
        <p:nvSpPr>
          <p:cNvPr id="4" name="Footer Placeholder 3"/>
          <p:cNvSpPr>
            <a:spLocks noGrp="1"/>
          </p:cNvSpPr>
          <p:nvPr>
            <p:ph type="ftr" sz="quarter" idx="11"/>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fr-FR"/>
              <a:t>Réduction de dose injectée en neuroimagerie</a:t>
            </a:r>
            <a:endParaRPr lang="en-US"/>
          </a:p>
        </p:txBody>
      </p:sp>
      <p:sp>
        <p:nvSpPr>
          <p:cNvPr id="5" name="Slide Number Placeholder 4"/>
          <p:cNvSpPr>
            <a:spLocks noGrp="1"/>
          </p:cNvSpPr>
          <p:nvPr>
            <p:ph type="sldNum" sz="quarter" idx="12"/>
          </p:nvPr>
        </p:nvSpPr>
        <p:spPr bwMode="gray"/>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EEAD9179-7A6B-4268-BEB2-F3B8EB06115B}" type="slidenum">
              <a:rPr lang="en-US" smtClean="0"/>
              <a:pPr/>
              <a:t>‹N°›</a:t>
            </a:fld>
            <a:endParaRPr lang="en-US"/>
          </a:p>
        </p:txBody>
      </p:sp>
      <p:grpSp>
        <p:nvGrpSpPr>
          <p:cNvPr id="23" name="Group 219"/>
          <p:cNvGrpSpPr>
            <a:grpSpLocks noChangeAspect="1"/>
          </p:cNvGrpSpPr>
          <p:nvPr/>
        </p:nvGrpSpPr>
        <p:grpSpPr bwMode="gray">
          <a:xfrm>
            <a:off x="197700" y="617323"/>
            <a:ext cx="395249" cy="396000"/>
            <a:chOff x="6936" y="180"/>
            <a:chExt cx="526" cy="527"/>
          </a:xfrm>
          <a:solidFill>
            <a:schemeClr val="bg1"/>
          </a:solidFill>
        </p:grpSpPr>
        <p:sp>
          <p:nvSpPr>
            <p:cNvPr id="25" name="Freeform 220"/>
            <p:cNvSpPr>
              <a:spLocks/>
            </p:cNvSpPr>
            <p:nvPr/>
          </p:nvSpPr>
          <p:spPr bwMode="gray">
            <a:xfrm>
              <a:off x="7156" y="407"/>
              <a:ext cx="89" cy="70"/>
            </a:xfrm>
            <a:custGeom>
              <a:avLst/>
              <a:gdLst>
                <a:gd name="T0" fmla="*/ 67 w 89"/>
                <a:gd name="T1" fmla="*/ 0 h 70"/>
                <a:gd name="T2" fmla="*/ 89 w 89"/>
                <a:gd name="T3" fmla="*/ 0 h 70"/>
                <a:gd name="T4" fmla="*/ 53 w 89"/>
                <a:gd name="T5" fmla="*/ 46 h 70"/>
                <a:gd name="T6" fmla="*/ 53 w 89"/>
                <a:gd name="T7" fmla="*/ 70 h 70"/>
                <a:gd name="T8" fmla="*/ 36 w 89"/>
                <a:gd name="T9" fmla="*/ 70 h 70"/>
                <a:gd name="T10" fmla="*/ 36 w 89"/>
                <a:gd name="T11" fmla="*/ 46 h 70"/>
                <a:gd name="T12" fmla="*/ 0 w 89"/>
                <a:gd name="T13" fmla="*/ 0 h 70"/>
                <a:gd name="T14" fmla="*/ 19 w 89"/>
                <a:gd name="T15" fmla="*/ 0 h 70"/>
                <a:gd name="T16" fmla="*/ 43 w 89"/>
                <a:gd name="T17" fmla="*/ 34 h 70"/>
                <a:gd name="T18" fmla="*/ 67 w 89"/>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70">
                  <a:moveTo>
                    <a:pt x="67" y="0"/>
                  </a:moveTo>
                  <a:lnTo>
                    <a:pt x="89" y="0"/>
                  </a:lnTo>
                  <a:lnTo>
                    <a:pt x="53" y="46"/>
                  </a:lnTo>
                  <a:lnTo>
                    <a:pt x="53" y="70"/>
                  </a:lnTo>
                  <a:lnTo>
                    <a:pt x="36" y="70"/>
                  </a:lnTo>
                  <a:lnTo>
                    <a:pt x="36" y="46"/>
                  </a:lnTo>
                  <a:lnTo>
                    <a:pt x="0" y="0"/>
                  </a:lnTo>
                  <a:lnTo>
                    <a:pt x="19" y="0"/>
                  </a:lnTo>
                  <a:lnTo>
                    <a:pt x="43" y="34"/>
                  </a:lnTo>
                  <a:lnTo>
                    <a:pt x="6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a:solidFill>
                  <a:prstClr val="black"/>
                </a:solidFill>
              </a:endParaRPr>
            </a:p>
          </p:txBody>
        </p:sp>
        <p:sp>
          <p:nvSpPr>
            <p:cNvPr id="27" name="Freeform 221"/>
            <p:cNvSpPr>
              <a:spLocks/>
            </p:cNvSpPr>
            <p:nvPr/>
          </p:nvSpPr>
          <p:spPr bwMode="gray">
            <a:xfrm>
              <a:off x="7254" y="407"/>
              <a:ext cx="65" cy="70"/>
            </a:xfrm>
            <a:custGeom>
              <a:avLst/>
              <a:gdLst>
                <a:gd name="T0" fmla="*/ 65 w 65"/>
                <a:gd name="T1" fmla="*/ 0 h 70"/>
                <a:gd name="T2" fmla="*/ 65 w 65"/>
                <a:gd name="T3" fmla="*/ 15 h 70"/>
                <a:gd name="T4" fmla="*/ 17 w 65"/>
                <a:gd name="T5" fmla="*/ 15 h 70"/>
                <a:gd name="T6" fmla="*/ 17 w 65"/>
                <a:gd name="T7" fmla="*/ 29 h 70"/>
                <a:gd name="T8" fmla="*/ 62 w 65"/>
                <a:gd name="T9" fmla="*/ 29 h 70"/>
                <a:gd name="T10" fmla="*/ 62 w 65"/>
                <a:gd name="T11" fmla="*/ 41 h 70"/>
                <a:gd name="T12" fmla="*/ 17 w 65"/>
                <a:gd name="T13" fmla="*/ 41 h 70"/>
                <a:gd name="T14" fmla="*/ 17 w 65"/>
                <a:gd name="T15" fmla="*/ 56 h 70"/>
                <a:gd name="T16" fmla="*/ 65 w 65"/>
                <a:gd name="T17" fmla="*/ 56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9"/>
                  </a:lnTo>
                  <a:lnTo>
                    <a:pt x="62" y="29"/>
                  </a:lnTo>
                  <a:lnTo>
                    <a:pt x="62" y="41"/>
                  </a:lnTo>
                  <a:lnTo>
                    <a:pt x="17" y="41"/>
                  </a:lnTo>
                  <a:lnTo>
                    <a:pt x="17" y="56"/>
                  </a:lnTo>
                  <a:lnTo>
                    <a:pt x="65" y="56"/>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a:solidFill>
                  <a:prstClr val="black"/>
                </a:solidFill>
              </a:endParaRPr>
            </a:p>
          </p:txBody>
        </p:sp>
        <p:sp>
          <p:nvSpPr>
            <p:cNvPr id="28" name="Freeform 222"/>
            <p:cNvSpPr>
              <a:spLocks/>
            </p:cNvSpPr>
            <p:nvPr/>
          </p:nvSpPr>
          <p:spPr bwMode="gray">
            <a:xfrm>
              <a:off x="7168" y="496"/>
              <a:ext cx="65" cy="70"/>
            </a:xfrm>
            <a:custGeom>
              <a:avLst/>
              <a:gdLst>
                <a:gd name="T0" fmla="*/ 65 w 65"/>
                <a:gd name="T1" fmla="*/ 0 h 70"/>
                <a:gd name="T2" fmla="*/ 65 w 65"/>
                <a:gd name="T3" fmla="*/ 15 h 70"/>
                <a:gd name="T4" fmla="*/ 17 w 65"/>
                <a:gd name="T5" fmla="*/ 15 h 70"/>
                <a:gd name="T6" fmla="*/ 17 w 65"/>
                <a:gd name="T7" fmla="*/ 27 h 70"/>
                <a:gd name="T8" fmla="*/ 62 w 65"/>
                <a:gd name="T9" fmla="*/ 27 h 70"/>
                <a:gd name="T10" fmla="*/ 62 w 65"/>
                <a:gd name="T11" fmla="*/ 41 h 70"/>
                <a:gd name="T12" fmla="*/ 17 w 65"/>
                <a:gd name="T13" fmla="*/ 41 h 70"/>
                <a:gd name="T14" fmla="*/ 17 w 65"/>
                <a:gd name="T15" fmla="*/ 55 h 70"/>
                <a:gd name="T16" fmla="*/ 65 w 65"/>
                <a:gd name="T17" fmla="*/ 55 h 70"/>
                <a:gd name="T18" fmla="*/ 65 w 65"/>
                <a:gd name="T19" fmla="*/ 70 h 70"/>
                <a:gd name="T20" fmla="*/ 0 w 65"/>
                <a:gd name="T21" fmla="*/ 70 h 70"/>
                <a:gd name="T22" fmla="*/ 0 w 65"/>
                <a:gd name="T23" fmla="*/ 0 h 70"/>
                <a:gd name="T24" fmla="*/ 65 w 65"/>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70">
                  <a:moveTo>
                    <a:pt x="65" y="0"/>
                  </a:moveTo>
                  <a:lnTo>
                    <a:pt x="65" y="15"/>
                  </a:lnTo>
                  <a:lnTo>
                    <a:pt x="17" y="15"/>
                  </a:lnTo>
                  <a:lnTo>
                    <a:pt x="17" y="27"/>
                  </a:lnTo>
                  <a:lnTo>
                    <a:pt x="62" y="27"/>
                  </a:lnTo>
                  <a:lnTo>
                    <a:pt x="62" y="41"/>
                  </a:lnTo>
                  <a:lnTo>
                    <a:pt x="17" y="41"/>
                  </a:lnTo>
                  <a:lnTo>
                    <a:pt x="17" y="55"/>
                  </a:lnTo>
                  <a:lnTo>
                    <a:pt x="65" y="55"/>
                  </a:lnTo>
                  <a:lnTo>
                    <a:pt x="65" y="70"/>
                  </a:lnTo>
                  <a:lnTo>
                    <a:pt x="0" y="70"/>
                  </a:lnTo>
                  <a:lnTo>
                    <a:pt x="0"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a:solidFill>
                  <a:prstClr val="black"/>
                </a:solidFill>
              </a:endParaRPr>
            </a:p>
          </p:txBody>
        </p:sp>
        <p:sp>
          <p:nvSpPr>
            <p:cNvPr id="29" name="Freeform 223"/>
            <p:cNvSpPr>
              <a:spLocks noEditPoints="1"/>
            </p:cNvSpPr>
            <p:nvPr/>
          </p:nvSpPr>
          <p:spPr bwMode="gray">
            <a:xfrm>
              <a:off x="7343" y="407"/>
              <a:ext cx="69" cy="70"/>
            </a:xfrm>
            <a:custGeom>
              <a:avLst/>
              <a:gdLst>
                <a:gd name="T0" fmla="*/ 16 w 69"/>
                <a:gd name="T1" fmla="*/ 29 h 70"/>
                <a:gd name="T2" fmla="*/ 43 w 69"/>
                <a:gd name="T3" fmla="*/ 29 h 70"/>
                <a:gd name="T4" fmla="*/ 43 w 69"/>
                <a:gd name="T5" fmla="*/ 29 h 70"/>
                <a:gd name="T6" fmla="*/ 45 w 69"/>
                <a:gd name="T7" fmla="*/ 29 h 70"/>
                <a:gd name="T8" fmla="*/ 45 w 69"/>
                <a:gd name="T9" fmla="*/ 29 h 70"/>
                <a:gd name="T10" fmla="*/ 48 w 69"/>
                <a:gd name="T11" fmla="*/ 29 h 70"/>
                <a:gd name="T12" fmla="*/ 48 w 69"/>
                <a:gd name="T13" fmla="*/ 27 h 70"/>
                <a:gd name="T14" fmla="*/ 48 w 69"/>
                <a:gd name="T15" fmla="*/ 27 h 70"/>
                <a:gd name="T16" fmla="*/ 48 w 69"/>
                <a:gd name="T17" fmla="*/ 27 h 70"/>
                <a:gd name="T18" fmla="*/ 50 w 69"/>
                <a:gd name="T19" fmla="*/ 24 h 70"/>
                <a:gd name="T20" fmla="*/ 50 w 69"/>
                <a:gd name="T21" fmla="*/ 24 h 70"/>
                <a:gd name="T22" fmla="*/ 50 w 69"/>
                <a:gd name="T23" fmla="*/ 22 h 70"/>
                <a:gd name="T24" fmla="*/ 50 w 69"/>
                <a:gd name="T25" fmla="*/ 22 h 70"/>
                <a:gd name="T26" fmla="*/ 50 w 69"/>
                <a:gd name="T27" fmla="*/ 20 h 70"/>
                <a:gd name="T28" fmla="*/ 48 w 69"/>
                <a:gd name="T29" fmla="*/ 20 h 70"/>
                <a:gd name="T30" fmla="*/ 48 w 69"/>
                <a:gd name="T31" fmla="*/ 17 h 70"/>
                <a:gd name="T32" fmla="*/ 48 w 69"/>
                <a:gd name="T33" fmla="*/ 17 h 70"/>
                <a:gd name="T34" fmla="*/ 48 w 69"/>
                <a:gd name="T35" fmla="*/ 17 h 70"/>
                <a:gd name="T36" fmla="*/ 45 w 69"/>
                <a:gd name="T37" fmla="*/ 15 h 70"/>
                <a:gd name="T38" fmla="*/ 45 w 69"/>
                <a:gd name="T39" fmla="*/ 15 h 70"/>
                <a:gd name="T40" fmla="*/ 43 w 69"/>
                <a:gd name="T41" fmla="*/ 15 h 70"/>
                <a:gd name="T42" fmla="*/ 43 w 69"/>
                <a:gd name="T43" fmla="*/ 15 h 70"/>
                <a:gd name="T44" fmla="*/ 43 w 69"/>
                <a:gd name="T45" fmla="*/ 15 h 70"/>
                <a:gd name="T46" fmla="*/ 16 w 69"/>
                <a:gd name="T47" fmla="*/ 70 h 70"/>
                <a:gd name="T48" fmla="*/ 43 w 69"/>
                <a:gd name="T49" fmla="*/ 0 h 70"/>
                <a:gd name="T50" fmla="*/ 48 w 69"/>
                <a:gd name="T51" fmla="*/ 0 h 70"/>
                <a:gd name="T52" fmla="*/ 50 w 69"/>
                <a:gd name="T53" fmla="*/ 0 h 70"/>
                <a:gd name="T54" fmla="*/ 52 w 69"/>
                <a:gd name="T55" fmla="*/ 3 h 70"/>
                <a:gd name="T56" fmla="*/ 55 w 69"/>
                <a:gd name="T57" fmla="*/ 5 h 70"/>
                <a:gd name="T58" fmla="*/ 57 w 69"/>
                <a:gd name="T59" fmla="*/ 5 h 70"/>
                <a:gd name="T60" fmla="*/ 60 w 69"/>
                <a:gd name="T61" fmla="*/ 8 h 70"/>
                <a:gd name="T62" fmla="*/ 62 w 69"/>
                <a:gd name="T63" fmla="*/ 10 h 70"/>
                <a:gd name="T64" fmla="*/ 64 w 69"/>
                <a:gd name="T65" fmla="*/ 15 h 70"/>
                <a:gd name="T66" fmla="*/ 64 w 69"/>
                <a:gd name="T67" fmla="*/ 17 h 70"/>
                <a:gd name="T68" fmla="*/ 64 w 69"/>
                <a:gd name="T69" fmla="*/ 20 h 70"/>
                <a:gd name="T70" fmla="*/ 64 w 69"/>
                <a:gd name="T71" fmla="*/ 24 h 70"/>
                <a:gd name="T72" fmla="*/ 64 w 69"/>
                <a:gd name="T73" fmla="*/ 27 h 70"/>
                <a:gd name="T74" fmla="*/ 64 w 69"/>
                <a:gd name="T75" fmla="*/ 29 h 70"/>
                <a:gd name="T76" fmla="*/ 64 w 69"/>
                <a:gd name="T77" fmla="*/ 32 h 70"/>
                <a:gd name="T78" fmla="*/ 62 w 69"/>
                <a:gd name="T79" fmla="*/ 34 h 70"/>
                <a:gd name="T80" fmla="*/ 60 w 69"/>
                <a:gd name="T81" fmla="*/ 36 h 70"/>
                <a:gd name="T82" fmla="*/ 60 w 69"/>
                <a:gd name="T83" fmla="*/ 36 h 70"/>
                <a:gd name="T84" fmla="*/ 57 w 69"/>
                <a:gd name="T85" fmla="*/ 39 h 70"/>
                <a:gd name="T86" fmla="*/ 55 w 69"/>
                <a:gd name="T87" fmla="*/ 41 h 70"/>
                <a:gd name="T88" fmla="*/ 52 w 69"/>
                <a:gd name="T89" fmla="*/ 41 h 70"/>
                <a:gd name="T90" fmla="*/ 50 w 69"/>
                <a:gd name="T91" fmla="*/ 44 h 70"/>
                <a:gd name="T92" fmla="*/ 50 w 69"/>
                <a:gd name="T93"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9" h="70">
                  <a:moveTo>
                    <a:pt x="43" y="15"/>
                  </a:moveTo>
                  <a:lnTo>
                    <a:pt x="16" y="15"/>
                  </a:lnTo>
                  <a:lnTo>
                    <a:pt x="16" y="29"/>
                  </a:lnTo>
                  <a:lnTo>
                    <a:pt x="43" y="29"/>
                  </a:lnTo>
                  <a:lnTo>
                    <a:pt x="43" y="29"/>
                  </a:lnTo>
                  <a:lnTo>
                    <a:pt x="43" y="29"/>
                  </a:lnTo>
                  <a:lnTo>
                    <a:pt x="43" y="29"/>
                  </a:lnTo>
                  <a:lnTo>
                    <a:pt x="43" y="29"/>
                  </a:lnTo>
                  <a:lnTo>
                    <a:pt x="43" y="29"/>
                  </a:lnTo>
                  <a:lnTo>
                    <a:pt x="43" y="29"/>
                  </a:lnTo>
                  <a:lnTo>
                    <a:pt x="45" y="29"/>
                  </a:lnTo>
                  <a:lnTo>
                    <a:pt x="45" y="29"/>
                  </a:lnTo>
                  <a:lnTo>
                    <a:pt x="45" y="29"/>
                  </a:lnTo>
                  <a:lnTo>
                    <a:pt x="45" y="29"/>
                  </a:lnTo>
                  <a:lnTo>
                    <a:pt x="45" y="29"/>
                  </a:lnTo>
                  <a:lnTo>
                    <a:pt x="45" y="29"/>
                  </a:lnTo>
                  <a:lnTo>
                    <a:pt x="45" y="29"/>
                  </a:lnTo>
                  <a:lnTo>
                    <a:pt x="48" y="29"/>
                  </a:lnTo>
                  <a:lnTo>
                    <a:pt x="48" y="29"/>
                  </a:lnTo>
                  <a:lnTo>
                    <a:pt x="48" y="27"/>
                  </a:lnTo>
                  <a:lnTo>
                    <a:pt x="48" y="27"/>
                  </a:lnTo>
                  <a:lnTo>
                    <a:pt x="48" y="27"/>
                  </a:lnTo>
                  <a:lnTo>
                    <a:pt x="48" y="27"/>
                  </a:lnTo>
                  <a:lnTo>
                    <a:pt x="48" y="27"/>
                  </a:lnTo>
                  <a:lnTo>
                    <a:pt x="48" y="27"/>
                  </a:lnTo>
                  <a:lnTo>
                    <a:pt x="48" y="27"/>
                  </a:lnTo>
                  <a:lnTo>
                    <a:pt x="48" y="27"/>
                  </a:lnTo>
                  <a:lnTo>
                    <a:pt x="48" y="24"/>
                  </a:lnTo>
                  <a:lnTo>
                    <a:pt x="50" y="24"/>
                  </a:lnTo>
                  <a:lnTo>
                    <a:pt x="50" y="24"/>
                  </a:lnTo>
                  <a:lnTo>
                    <a:pt x="50" y="24"/>
                  </a:lnTo>
                  <a:lnTo>
                    <a:pt x="50" y="24"/>
                  </a:lnTo>
                  <a:lnTo>
                    <a:pt x="50" y="24"/>
                  </a:lnTo>
                  <a:lnTo>
                    <a:pt x="50" y="24"/>
                  </a:lnTo>
                  <a:lnTo>
                    <a:pt x="50" y="22"/>
                  </a:lnTo>
                  <a:lnTo>
                    <a:pt x="50" y="22"/>
                  </a:lnTo>
                  <a:lnTo>
                    <a:pt x="50" y="22"/>
                  </a:lnTo>
                  <a:lnTo>
                    <a:pt x="50" y="22"/>
                  </a:lnTo>
                  <a:lnTo>
                    <a:pt x="50" y="22"/>
                  </a:lnTo>
                  <a:lnTo>
                    <a:pt x="50" y="22"/>
                  </a:lnTo>
                  <a:lnTo>
                    <a:pt x="50" y="20"/>
                  </a:lnTo>
                  <a:lnTo>
                    <a:pt x="50" y="20"/>
                  </a:lnTo>
                  <a:lnTo>
                    <a:pt x="50" y="20"/>
                  </a:lnTo>
                  <a:lnTo>
                    <a:pt x="48" y="20"/>
                  </a:lnTo>
                  <a:lnTo>
                    <a:pt x="48" y="20"/>
                  </a:lnTo>
                  <a:lnTo>
                    <a:pt x="48" y="20"/>
                  </a:lnTo>
                  <a:lnTo>
                    <a:pt x="48" y="20"/>
                  </a:lnTo>
                  <a:lnTo>
                    <a:pt x="48" y="17"/>
                  </a:lnTo>
                  <a:lnTo>
                    <a:pt x="48" y="17"/>
                  </a:lnTo>
                  <a:lnTo>
                    <a:pt x="48" y="17"/>
                  </a:lnTo>
                  <a:lnTo>
                    <a:pt x="48" y="17"/>
                  </a:lnTo>
                  <a:lnTo>
                    <a:pt x="48" y="17"/>
                  </a:lnTo>
                  <a:lnTo>
                    <a:pt x="48" y="17"/>
                  </a:lnTo>
                  <a:lnTo>
                    <a:pt x="48" y="17"/>
                  </a:lnTo>
                  <a:lnTo>
                    <a:pt x="45" y="17"/>
                  </a:lnTo>
                  <a:lnTo>
                    <a:pt x="45" y="17"/>
                  </a:lnTo>
                  <a:lnTo>
                    <a:pt x="45" y="15"/>
                  </a:lnTo>
                  <a:lnTo>
                    <a:pt x="45" y="15"/>
                  </a:lnTo>
                  <a:lnTo>
                    <a:pt x="45" y="15"/>
                  </a:lnTo>
                  <a:lnTo>
                    <a:pt x="45" y="15"/>
                  </a:lnTo>
                  <a:lnTo>
                    <a:pt x="45" y="15"/>
                  </a:lnTo>
                  <a:lnTo>
                    <a:pt x="43" y="15"/>
                  </a:lnTo>
                  <a:lnTo>
                    <a:pt x="43" y="15"/>
                  </a:lnTo>
                  <a:lnTo>
                    <a:pt x="43" y="15"/>
                  </a:lnTo>
                  <a:lnTo>
                    <a:pt x="43" y="15"/>
                  </a:lnTo>
                  <a:lnTo>
                    <a:pt x="43" y="15"/>
                  </a:lnTo>
                  <a:lnTo>
                    <a:pt x="43" y="15"/>
                  </a:lnTo>
                  <a:lnTo>
                    <a:pt x="43" y="15"/>
                  </a:lnTo>
                  <a:lnTo>
                    <a:pt x="43" y="15"/>
                  </a:lnTo>
                  <a:close/>
                  <a:moveTo>
                    <a:pt x="31" y="44"/>
                  </a:moveTo>
                  <a:lnTo>
                    <a:pt x="16" y="44"/>
                  </a:lnTo>
                  <a:lnTo>
                    <a:pt x="16" y="70"/>
                  </a:lnTo>
                  <a:lnTo>
                    <a:pt x="0" y="70"/>
                  </a:lnTo>
                  <a:lnTo>
                    <a:pt x="0" y="0"/>
                  </a:lnTo>
                  <a:lnTo>
                    <a:pt x="43" y="0"/>
                  </a:lnTo>
                  <a:lnTo>
                    <a:pt x="45" y="0"/>
                  </a:lnTo>
                  <a:lnTo>
                    <a:pt x="45" y="0"/>
                  </a:lnTo>
                  <a:lnTo>
                    <a:pt x="48" y="0"/>
                  </a:lnTo>
                  <a:lnTo>
                    <a:pt x="48" y="0"/>
                  </a:lnTo>
                  <a:lnTo>
                    <a:pt x="48" y="0"/>
                  </a:lnTo>
                  <a:lnTo>
                    <a:pt x="50" y="0"/>
                  </a:lnTo>
                  <a:lnTo>
                    <a:pt x="50" y="3"/>
                  </a:lnTo>
                  <a:lnTo>
                    <a:pt x="52" y="3"/>
                  </a:lnTo>
                  <a:lnTo>
                    <a:pt x="52" y="3"/>
                  </a:lnTo>
                  <a:lnTo>
                    <a:pt x="55" y="3"/>
                  </a:lnTo>
                  <a:lnTo>
                    <a:pt x="55" y="3"/>
                  </a:lnTo>
                  <a:lnTo>
                    <a:pt x="55" y="5"/>
                  </a:lnTo>
                  <a:lnTo>
                    <a:pt x="57" y="5"/>
                  </a:lnTo>
                  <a:lnTo>
                    <a:pt x="57" y="5"/>
                  </a:lnTo>
                  <a:lnTo>
                    <a:pt x="57" y="5"/>
                  </a:lnTo>
                  <a:lnTo>
                    <a:pt x="60" y="8"/>
                  </a:lnTo>
                  <a:lnTo>
                    <a:pt x="60" y="8"/>
                  </a:lnTo>
                  <a:lnTo>
                    <a:pt x="60" y="8"/>
                  </a:lnTo>
                  <a:lnTo>
                    <a:pt x="60" y="10"/>
                  </a:lnTo>
                  <a:lnTo>
                    <a:pt x="62" y="10"/>
                  </a:lnTo>
                  <a:lnTo>
                    <a:pt x="62" y="10"/>
                  </a:lnTo>
                  <a:lnTo>
                    <a:pt x="62" y="12"/>
                  </a:lnTo>
                  <a:lnTo>
                    <a:pt x="62" y="12"/>
                  </a:lnTo>
                  <a:lnTo>
                    <a:pt x="64" y="15"/>
                  </a:lnTo>
                  <a:lnTo>
                    <a:pt x="64" y="15"/>
                  </a:lnTo>
                  <a:lnTo>
                    <a:pt x="64" y="15"/>
                  </a:lnTo>
                  <a:lnTo>
                    <a:pt x="64" y="17"/>
                  </a:lnTo>
                  <a:lnTo>
                    <a:pt x="64" y="17"/>
                  </a:lnTo>
                  <a:lnTo>
                    <a:pt x="64" y="20"/>
                  </a:lnTo>
                  <a:lnTo>
                    <a:pt x="64" y="20"/>
                  </a:lnTo>
                  <a:lnTo>
                    <a:pt x="64" y="22"/>
                  </a:lnTo>
                  <a:lnTo>
                    <a:pt x="64" y="22"/>
                  </a:lnTo>
                  <a:lnTo>
                    <a:pt x="64" y="24"/>
                  </a:lnTo>
                  <a:lnTo>
                    <a:pt x="64" y="24"/>
                  </a:lnTo>
                  <a:lnTo>
                    <a:pt x="64" y="24"/>
                  </a:lnTo>
                  <a:lnTo>
                    <a:pt x="64" y="27"/>
                  </a:lnTo>
                  <a:lnTo>
                    <a:pt x="64" y="27"/>
                  </a:lnTo>
                  <a:lnTo>
                    <a:pt x="64" y="27"/>
                  </a:lnTo>
                  <a:lnTo>
                    <a:pt x="64" y="29"/>
                  </a:lnTo>
                  <a:lnTo>
                    <a:pt x="64" y="29"/>
                  </a:lnTo>
                  <a:lnTo>
                    <a:pt x="64" y="29"/>
                  </a:lnTo>
                  <a:lnTo>
                    <a:pt x="64" y="32"/>
                  </a:lnTo>
                  <a:lnTo>
                    <a:pt x="62" y="32"/>
                  </a:lnTo>
                  <a:lnTo>
                    <a:pt x="62" y="32"/>
                  </a:lnTo>
                  <a:lnTo>
                    <a:pt x="62" y="34"/>
                  </a:lnTo>
                  <a:lnTo>
                    <a:pt x="62" y="34"/>
                  </a:lnTo>
                  <a:lnTo>
                    <a:pt x="62" y="34"/>
                  </a:lnTo>
                  <a:lnTo>
                    <a:pt x="60" y="36"/>
                  </a:lnTo>
                  <a:lnTo>
                    <a:pt x="60" y="36"/>
                  </a:lnTo>
                  <a:lnTo>
                    <a:pt x="60" y="36"/>
                  </a:lnTo>
                  <a:lnTo>
                    <a:pt x="60" y="36"/>
                  </a:lnTo>
                  <a:lnTo>
                    <a:pt x="57" y="39"/>
                  </a:lnTo>
                  <a:lnTo>
                    <a:pt x="57" y="39"/>
                  </a:lnTo>
                  <a:lnTo>
                    <a:pt x="57" y="39"/>
                  </a:lnTo>
                  <a:lnTo>
                    <a:pt x="57" y="39"/>
                  </a:lnTo>
                  <a:lnTo>
                    <a:pt x="55" y="41"/>
                  </a:lnTo>
                  <a:lnTo>
                    <a:pt x="55" y="41"/>
                  </a:lnTo>
                  <a:lnTo>
                    <a:pt x="55" y="41"/>
                  </a:lnTo>
                  <a:lnTo>
                    <a:pt x="52" y="41"/>
                  </a:lnTo>
                  <a:lnTo>
                    <a:pt x="52" y="41"/>
                  </a:lnTo>
                  <a:lnTo>
                    <a:pt x="52" y="41"/>
                  </a:lnTo>
                  <a:lnTo>
                    <a:pt x="50" y="44"/>
                  </a:lnTo>
                  <a:lnTo>
                    <a:pt x="50" y="44"/>
                  </a:lnTo>
                  <a:lnTo>
                    <a:pt x="50" y="44"/>
                  </a:lnTo>
                  <a:lnTo>
                    <a:pt x="69" y="70"/>
                  </a:lnTo>
                  <a:lnTo>
                    <a:pt x="50" y="70"/>
                  </a:lnTo>
                  <a:lnTo>
                    <a:pt x="31" y="44"/>
                  </a:lnTo>
                  <a:lnTo>
                    <a:pt x="3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a:solidFill>
                  <a:prstClr val="black"/>
                </a:solidFill>
              </a:endParaRPr>
            </a:p>
          </p:txBody>
        </p:sp>
        <p:sp>
          <p:nvSpPr>
            <p:cNvPr id="30" name="Freeform 224"/>
            <p:cNvSpPr>
              <a:spLocks noEditPoints="1"/>
            </p:cNvSpPr>
            <p:nvPr/>
          </p:nvSpPr>
          <p:spPr bwMode="gray">
            <a:xfrm>
              <a:off x="7168" y="587"/>
              <a:ext cx="77" cy="70"/>
            </a:xfrm>
            <a:custGeom>
              <a:avLst/>
              <a:gdLst>
                <a:gd name="T0" fmla="*/ 48 w 77"/>
                <a:gd name="T1" fmla="*/ 0 h 70"/>
                <a:gd name="T2" fmla="*/ 50 w 77"/>
                <a:gd name="T3" fmla="*/ 0 h 70"/>
                <a:gd name="T4" fmla="*/ 53 w 77"/>
                <a:gd name="T5" fmla="*/ 0 h 70"/>
                <a:gd name="T6" fmla="*/ 55 w 77"/>
                <a:gd name="T7" fmla="*/ 3 h 70"/>
                <a:gd name="T8" fmla="*/ 60 w 77"/>
                <a:gd name="T9" fmla="*/ 3 h 70"/>
                <a:gd name="T10" fmla="*/ 62 w 77"/>
                <a:gd name="T11" fmla="*/ 5 h 70"/>
                <a:gd name="T12" fmla="*/ 65 w 77"/>
                <a:gd name="T13" fmla="*/ 7 h 70"/>
                <a:gd name="T14" fmla="*/ 65 w 77"/>
                <a:gd name="T15" fmla="*/ 10 h 70"/>
                <a:gd name="T16" fmla="*/ 67 w 77"/>
                <a:gd name="T17" fmla="*/ 12 h 70"/>
                <a:gd name="T18" fmla="*/ 67 w 77"/>
                <a:gd name="T19" fmla="*/ 15 h 70"/>
                <a:gd name="T20" fmla="*/ 69 w 77"/>
                <a:gd name="T21" fmla="*/ 19 h 70"/>
                <a:gd name="T22" fmla="*/ 69 w 77"/>
                <a:gd name="T23" fmla="*/ 22 h 70"/>
                <a:gd name="T24" fmla="*/ 69 w 77"/>
                <a:gd name="T25" fmla="*/ 24 h 70"/>
                <a:gd name="T26" fmla="*/ 67 w 77"/>
                <a:gd name="T27" fmla="*/ 27 h 70"/>
                <a:gd name="T28" fmla="*/ 67 w 77"/>
                <a:gd name="T29" fmla="*/ 29 h 70"/>
                <a:gd name="T30" fmla="*/ 67 w 77"/>
                <a:gd name="T31" fmla="*/ 31 h 70"/>
                <a:gd name="T32" fmla="*/ 65 w 77"/>
                <a:gd name="T33" fmla="*/ 34 h 70"/>
                <a:gd name="T34" fmla="*/ 62 w 77"/>
                <a:gd name="T35" fmla="*/ 36 h 70"/>
                <a:gd name="T36" fmla="*/ 62 w 77"/>
                <a:gd name="T37" fmla="*/ 36 h 70"/>
                <a:gd name="T38" fmla="*/ 60 w 77"/>
                <a:gd name="T39" fmla="*/ 39 h 70"/>
                <a:gd name="T40" fmla="*/ 57 w 77"/>
                <a:gd name="T41" fmla="*/ 41 h 70"/>
                <a:gd name="T42" fmla="*/ 55 w 77"/>
                <a:gd name="T43" fmla="*/ 41 h 70"/>
                <a:gd name="T44" fmla="*/ 57 w 77"/>
                <a:gd name="T45" fmla="*/ 70 h 70"/>
                <a:gd name="T46" fmla="*/ 17 w 77"/>
                <a:gd name="T47" fmla="*/ 70 h 70"/>
                <a:gd name="T48" fmla="*/ 53 w 77"/>
                <a:gd name="T49" fmla="*/ 22 h 70"/>
                <a:gd name="T50" fmla="*/ 53 w 77"/>
                <a:gd name="T51" fmla="*/ 19 h 70"/>
                <a:gd name="T52" fmla="*/ 53 w 77"/>
                <a:gd name="T53" fmla="*/ 19 h 70"/>
                <a:gd name="T54" fmla="*/ 53 w 77"/>
                <a:gd name="T55" fmla="*/ 19 h 70"/>
                <a:gd name="T56" fmla="*/ 53 w 77"/>
                <a:gd name="T57" fmla="*/ 17 h 70"/>
                <a:gd name="T58" fmla="*/ 50 w 77"/>
                <a:gd name="T59" fmla="*/ 17 h 70"/>
                <a:gd name="T60" fmla="*/ 50 w 77"/>
                <a:gd name="T61" fmla="*/ 15 h 70"/>
                <a:gd name="T62" fmla="*/ 50 w 77"/>
                <a:gd name="T63" fmla="*/ 15 h 70"/>
                <a:gd name="T64" fmla="*/ 48 w 77"/>
                <a:gd name="T65" fmla="*/ 15 h 70"/>
                <a:gd name="T66" fmla="*/ 48 w 77"/>
                <a:gd name="T67" fmla="*/ 15 h 70"/>
                <a:gd name="T68" fmla="*/ 45 w 77"/>
                <a:gd name="T69" fmla="*/ 15 h 70"/>
                <a:gd name="T70" fmla="*/ 17 w 77"/>
                <a:gd name="T71" fmla="*/ 15 h 70"/>
                <a:gd name="T72" fmla="*/ 45 w 77"/>
                <a:gd name="T73" fmla="*/ 29 h 70"/>
                <a:gd name="T74" fmla="*/ 48 w 77"/>
                <a:gd name="T75" fmla="*/ 29 h 70"/>
                <a:gd name="T76" fmla="*/ 48 w 77"/>
                <a:gd name="T77" fmla="*/ 29 h 70"/>
                <a:gd name="T78" fmla="*/ 48 w 77"/>
                <a:gd name="T79" fmla="*/ 29 h 70"/>
                <a:gd name="T80" fmla="*/ 50 w 77"/>
                <a:gd name="T81" fmla="*/ 27 h 70"/>
                <a:gd name="T82" fmla="*/ 50 w 77"/>
                <a:gd name="T83" fmla="*/ 27 h 70"/>
                <a:gd name="T84" fmla="*/ 50 w 77"/>
                <a:gd name="T85" fmla="*/ 27 h 70"/>
                <a:gd name="T86" fmla="*/ 53 w 77"/>
                <a:gd name="T87" fmla="*/ 24 h 70"/>
                <a:gd name="T88" fmla="*/ 53 w 77"/>
                <a:gd name="T89" fmla="*/ 24 h 70"/>
                <a:gd name="T90" fmla="*/ 53 w 77"/>
                <a:gd name="T91" fmla="*/ 22 h 70"/>
                <a:gd name="T92" fmla="*/ 53 w 77"/>
                <a:gd name="T93" fmla="*/ 2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0">
                  <a:moveTo>
                    <a:pt x="0" y="70"/>
                  </a:moveTo>
                  <a:lnTo>
                    <a:pt x="0" y="0"/>
                  </a:lnTo>
                  <a:lnTo>
                    <a:pt x="48" y="0"/>
                  </a:lnTo>
                  <a:lnTo>
                    <a:pt x="48" y="0"/>
                  </a:lnTo>
                  <a:lnTo>
                    <a:pt x="50" y="0"/>
                  </a:lnTo>
                  <a:lnTo>
                    <a:pt x="50" y="0"/>
                  </a:lnTo>
                  <a:lnTo>
                    <a:pt x="50" y="0"/>
                  </a:lnTo>
                  <a:lnTo>
                    <a:pt x="53" y="0"/>
                  </a:lnTo>
                  <a:lnTo>
                    <a:pt x="53" y="0"/>
                  </a:lnTo>
                  <a:lnTo>
                    <a:pt x="55" y="0"/>
                  </a:lnTo>
                  <a:lnTo>
                    <a:pt x="55" y="0"/>
                  </a:lnTo>
                  <a:lnTo>
                    <a:pt x="55" y="3"/>
                  </a:lnTo>
                  <a:lnTo>
                    <a:pt x="57" y="3"/>
                  </a:lnTo>
                  <a:lnTo>
                    <a:pt x="57" y="3"/>
                  </a:lnTo>
                  <a:lnTo>
                    <a:pt x="60" y="3"/>
                  </a:lnTo>
                  <a:lnTo>
                    <a:pt x="60" y="3"/>
                  </a:lnTo>
                  <a:lnTo>
                    <a:pt x="60" y="5"/>
                  </a:lnTo>
                  <a:lnTo>
                    <a:pt x="62" y="5"/>
                  </a:lnTo>
                  <a:lnTo>
                    <a:pt x="62" y="5"/>
                  </a:lnTo>
                  <a:lnTo>
                    <a:pt x="62" y="7"/>
                  </a:lnTo>
                  <a:lnTo>
                    <a:pt x="65" y="7"/>
                  </a:lnTo>
                  <a:lnTo>
                    <a:pt x="65" y="7"/>
                  </a:lnTo>
                  <a:lnTo>
                    <a:pt x="65" y="10"/>
                  </a:lnTo>
                  <a:lnTo>
                    <a:pt x="65" y="10"/>
                  </a:lnTo>
                  <a:lnTo>
                    <a:pt x="67" y="10"/>
                  </a:lnTo>
                  <a:lnTo>
                    <a:pt x="67" y="12"/>
                  </a:lnTo>
                  <a:lnTo>
                    <a:pt x="67" y="12"/>
                  </a:lnTo>
                  <a:lnTo>
                    <a:pt x="67" y="15"/>
                  </a:lnTo>
                  <a:lnTo>
                    <a:pt x="67" y="15"/>
                  </a:lnTo>
                  <a:lnTo>
                    <a:pt x="67" y="15"/>
                  </a:lnTo>
                  <a:lnTo>
                    <a:pt x="67" y="17"/>
                  </a:lnTo>
                  <a:lnTo>
                    <a:pt x="69" y="17"/>
                  </a:lnTo>
                  <a:lnTo>
                    <a:pt x="69" y="19"/>
                  </a:lnTo>
                  <a:lnTo>
                    <a:pt x="69" y="19"/>
                  </a:lnTo>
                  <a:lnTo>
                    <a:pt x="69" y="22"/>
                  </a:lnTo>
                  <a:lnTo>
                    <a:pt x="69" y="22"/>
                  </a:lnTo>
                  <a:lnTo>
                    <a:pt x="69" y="22"/>
                  </a:lnTo>
                  <a:lnTo>
                    <a:pt x="69" y="24"/>
                  </a:lnTo>
                  <a:lnTo>
                    <a:pt x="69" y="24"/>
                  </a:lnTo>
                  <a:lnTo>
                    <a:pt x="67" y="24"/>
                  </a:lnTo>
                  <a:lnTo>
                    <a:pt x="67" y="27"/>
                  </a:lnTo>
                  <a:lnTo>
                    <a:pt x="67" y="27"/>
                  </a:lnTo>
                  <a:lnTo>
                    <a:pt x="67" y="27"/>
                  </a:lnTo>
                  <a:lnTo>
                    <a:pt x="67" y="29"/>
                  </a:lnTo>
                  <a:lnTo>
                    <a:pt x="67" y="29"/>
                  </a:lnTo>
                  <a:lnTo>
                    <a:pt x="67" y="29"/>
                  </a:lnTo>
                  <a:lnTo>
                    <a:pt x="67" y="31"/>
                  </a:lnTo>
                  <a:lnTo>
                    <a:pt x="67" y="31"/>
                  </a:lnTo>
                  <a:lnTo>
                    <a:pt x="65" y="31"/>
                  </a:lnTo>
                  <a:lnTo>
                    <a:pt x="65" y="34"/>
                  </a:lnTo>
                  <a:lnTo>
                    <a:pt x="65" y="34"/>
                  </a:lnTo>
                  <a:lnTo>
                    <a:pt x="65" y="34"/>
                  </a:lnTo>
                  <a:lnTo>
                    <a:pt x="65" y="34"/>
                  </a:lnTo>
                  <a:lnTo>
                    <a:pt x="62" y="36"/>
                  </a:lnTo>
                  <a:lnTo>
                    <a:pt x="62" y="36"/>
                  </a:lnTo>
                  <a:lnTo>
                    <a:pt x="62" y="36"/>
                  </a:lnTo>
                  <a:lnTo>
                    <a:pt x="62" y="36"/>
                  </a:lnTo>
                  <a:lnTo>
                    <a:pt x="60" y="39"/>
                  </a:lnTo>
                  <a:lnTo>
                    <a:pt x="60" y="39"/>
                  </a:lnTo>
                  <a:lnTo>
                    <a:pt x="60" y="39"/>
                  </a:lnTo>
                  <a:lnTo>
                    <a:pt x="60" y="39"/>
                  </a:lnTo>
                  <a:lnTo>
                    <a:pt x="57" y="39"/>
                  </a:lnTo>
                  <a:lnTo>
                    <a:pt x="57" y="41"/>
                  </a:lnTo>
                  <a:lnTo>
                    <a:pt x="57" y="41"/>
                  </a:lnTo>
                  <a:lnTo>
                    <a:pt x="57" y="41"/>
                  </a:lnTo>
                  <a:lnTo>
                    <a:pt x="55" y="41"/>
                  </a:lnTo>
                  <a:lnTo>
                    <a:pt x="55" y="41"/>
                  </a:lnTo>
                  <a:lnTo>
                    <a:pt x="77" y="70"/>
                  </a:lnTo>
                  <a:lnTo>
                    <a:pt x="57" y="70"/>
                  </a:lnTo>
                  <a:lnTo>
                    <a:pt x="36" y="43"/>
                  </a:lnTo>
                  <a:lnTo>
                    <a:pt x="17" y="43"/>
                  </a:lnTo>
                  <a:lnTo>
                    <a:pt x="17" y="70"/>
                  </a:lnTo>
                  <a:lnTo>
                    <a:pt x="0" y="70"/>
                  </a:lnTo>
                  <a:lnTo>
                    <a:pt x="0" y="70"/>
                  </a:lnTo>
                  <a:close/>
                  <a:moveTo>
                    <a:pt x="53" y="22"/>
                  </a:moveTo>
                  <a:lnTo>
                    <a:pt x="53" y="22"/>
                  </a:lnTo>
                  <a:lnTo>
                    <a:pt x="53" y="22"/>
                  </a:lnTo>
                  <a:lnTo>
                    <a:pt x="53" y="19"/>
                  </a:lnTo>
                  <a:lnTo>
                    <a:pt x="53" y="19"/>
                  </a:lnTo>
                  <a:lnTo>
                    <a:pt x="53" y="19"/>
                  </a:lnTo>
                  <a:lnTo>
                    <a:pt x="53" y="19"/>
                  </a:lnTo>
                  <a:lnTo>
                    <a:pt x="53" y="19"/>
                  </a:lnTo>
                  <a:lnTo>
                    <a:pt x="53" y="19"/>
                  </a:lnTo>
                  <a:lnTo>
                    <a:pt x="53" y="19"/>
                  </a:lnTo>
                  <a:lnTo>
                    <a:pt x="53" y="17"/>
                  </a:lnTo>
                  <a:lnTo>
                    <a:pt x="53" y="17"/>
                  </a:lnTo>
                  <a:lnTo>
                    <a:pt x="53" y="17"/>
                  </a:lnTo>
                  <a:lnTo>
                    <a:pt x="50" y="17"/>
                  </a:lnTo>
                  <a:lnTo>
                    <a:pt x="50" y="17"/>
                  </a:lnTo>
                  <a:lnTo>
                    <a:pt x="50" y="17"/>
                  </a:lnTo>
                  <a:lnTo>
                    <a:pt x="50" y="17"/>
                  </a:lnTo>
                  <a:lnTo>
                    <a:pt x="50" y="15"/>
                  </a:lnTo>
                  <a:lnTo>
                    <a:pt x="50" y="15"/>
                  </a:lnTo>
                  <a:lnTo>
                    <a:pt x="50" y="15"/>
                  </a:lnTo>
                  <a:lnTo>
                    <a:pt x="50" y="15"/>
                  </a:lnTo>
                  <a:lnTo>
                    <a:pt x="50" y="15"/>
                  </a:lnTo>
                  <a:lnTo>
                    <a:pt x="48" y="15"/>
                  </a:lnTo>
                  <a:lnTo>
                    <a:pt x="48" y="15"/>
                  </a:lnTo>
                  <a:lnTo>
                    <a:pt x="48" y="15"/>
                  </a:lnTo>
                  <a:lnTo>
                    <a:pt x="48" y="15"/>
                  </a:lnTo>
                  <a:lnTo>
                    <a:pt x="48" y="15"/>
                  </a:lnTo>
                  <a:lnTo>
                    <a:pt x="48" y="15"/>
                  </a:lnTo>
                  <a:lnTo>
                    <a:pt x="48" y="15"/>
                  </a:lnTo>
                  <a:lnTo>
                    <a:pt x="45" y="15"/>
                  </a:lnTo>
                  <a:lnTo>
                    <a:pt x="45" y="15"/>
                  </a:lnTo>
                  <a:lnTo>
                    <a:pt x="45" y="15"/>
                  </a:lnTo>
                  <a:lnTo>
                    <a:pt x="45" y="15"/>
                  </a:lnTo>
                  <a:lnTo>
                    <a:pt x="17" y="15"/>
                  </a:lnTo>
                  <a:lnTo>
                    <a:pt x="17" y="29"/>
                  </a:lnTo>
                  <a:lnTo>
                    <a:pt x="45" y="29"/>
                  </a:lnTo>
                  <a:lnTo>
                    <a:pt x="45" y="29"/>
                  </a:lnTo>
                  <a:lnTo>
                    <a:pt x="45" y="29"/>
                  </a:lnTo>
                  <a:lnTo>
                    <a:pt x="45" y="29"/>
                  </a:lnTo>
                  <a:lnTo>
                    <a:pt x="48" y="29"/>
                  </a:lnTo>
                  <a:lnTo>
                    <a:pt x="48" y="29"/>
                  </a:lnTo>
                  <a:lnTo>
                    <a:pt x="48" y="29"/>
                  </a:lnTo>
                  <a:lnTo>
                    <a:pt x="48" y="29"/>
                  </a:lnTo>
                  <a:lnTo>
                    <a:pt x="48" y="29"/>
                  </a:lnTo>
                  <a:lnTo>
                    <a:pt x="48" y="29"/>
                  </a:lnTo>
                  <a:lnTo>
                    <a:pt x="48" y="29"/>
                  </a:lnTo>
                  <a:lnTo>
                    <a:pt x="50" y="29"/>
                  </a:lnTo>
                  <a:lnTo>
                    <a:pt x="50" y="27"/>
                  </a:lnTo>
                  <a:lnTo>
                    <a:pt x="50" y="27"/>
                  </a:lnTo>
                  <a:lnTo>
                    <a:pt x="50" y="27"/>
                  </a:lnTo>
                  <a:lnTo>
                    <a:pt x="50" y="27"/>
                  </a:lnTo>
                  <a:lnTo>
                    <a:pt x="50" y="27"/>
                  </a:lnTo>
                  <a:lnTo>
                    <a:pt x="50" y="27"/>
                  </a:lnTo>
                  <a:lnTo>
                    <a:pt x="50" y="27"/>
                  </a:lnTo>
                  <a:lnTo>
                    <a:pt x="50" y="27"/>
                  </a:lnTo>
                  <a:lnTo>
                    <a:pt x="53" y="27"/>
                  </a:lnTo>
                  <a:lnTo>
                    <a:pt x="53" y="24"/>
                  </a:lnTo>
                  <a:lnTo>
                    <a:pt x="53" y="24"/>
                  </a:lnTo>
                  <a:lnTo>
                    <a:pt x="53" y="24"/>
                  </a:lnTo>
                  <a:lnTo>
                    <a:pt x="53" y="24"/>
                  </a:lnTo>
                  <a:lnTo>
                    <a:pt x="53" y="24"/>
                  </a:lnTo>
                  <a:lnTo>
                    <a:pt x="53" y="24"/>
                  </a:lnTo>
                  <a:lnTo>
                    <a:pt x="53" y="24"/>
                  </a:lnTo>
                  <a:lnTo>
                    <a:pt x="53" y="22"/>
                  </a:lnTo>
                  <a:lnTo>
                    <a:pt x="53" y="22"/>
                  </a:lnTo>
                  <a:lnTo>
                    <a:pt x="53" y="22"/>
                  </a:lnTo>
                  <a:lnTo>
                    <a:pt x="53" y="22"/>
                  </a:lnTo>
                  <a:lnTo>
                    <a:pt x="53" y="22"/>
                  </a:lnTo>
                  <a:lnTo>
                    <a:pt x="53"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a:solidFill>
                  <a:prstClr val="black"/>
                </a:solidFill>
              </a:endParaRPr>
            </a:p>
          </p:txBody>
        </p:sp>
        <p:sp>
          <p:nvSpPr>
            <p:cNvPr id="31" name="Freeform 225"/>
            <p:cNvSpPr>
              <a:spLocks noEditPoints="1"/>
            </p:cNvSpPr>
            <p:nvPr/>
          </p:nvSpPr>
          <p:spPr bwMode="gray">
            <a:xfrm>
              <a:off x="7075" y="407"/>
              <a:ext cx="86" cy="70"/>
            </a:xfrm>
            <a:custGeom>
              <a:avLst/>
              <a:gdLst>
                <a:gd name="T0" fmla="*/ 43 w 86"/>
                <a:gd name="T1" fmla="*/ 17 h 70"/>
                <a:gd name="T2" fmla="*/ 28 w 86"/>
                <a:gd name="T3" fmla="*/ 46 h 70"/>
                <a:gd name="T4" fmla="*/ 57 w 86"/>
                <a:gd name="T5" fmla="*/ 46 h 70"/>
                <a:gd name="T6" fmla="*/ 43 w 86"/>
                <a:gd name="T7" fmla="*/ 17 h 70"/>
                <a:gd name="T8" fmla="*/ 43 w 86"/>
                <a:gd name="T9" fmla="*/ 17 h 70"/>
                <a:gd name="T10" fmla="*/ 86 w 86"/>
                <a:gd name="T11" fmla="*/ 70 h 70"/>
                <a:gd name="T12" fmla="*/ 69 w 86"/>
                <a:gd name="T13" fmla="*/ 70 h 70"/>
                <a:gd name="T14" fmla="*/ 62 w 86"/>
                <a:gd name="T15" fmla="*/ 58 h 70"/>
                <a:gd name="T16" fmla="*/ 21 w 86"/>
                <a:gd name="T17" fmla="*/ 58 h 70"/>
                <a:gd name="T18" fmla="*/ 16 w 86"/>
                <a:gd name="T19" fmla="*/ 70 h 70"/>
                <a:gd name="T20" fmla="*/ 0 w 86"/>
                <a:gd name="T21" fmla="*/ 70 h 70"/>
                <a:gd name="T22" fmla="*/ 33 w 86"/>
                <a:gd name="T23" fmla="*/ 0 h 70"/>
                <a:gd name="T24" fmla="*/ 50 w 86"/>
                <a:gd name="T25" fmla="*/ 0 h 70"/>
                <a:gd name="T26" fmla="*/ 86 w 86"/>
                <a:gd name="T27" fmla="*/ 70 h 70"/>
                <a:gd name="T28" fmla="*/ 86 w 86"/>
                <a:gd name="T29"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70">
                  <a:moveTo>
                    <a:pt x="43" y="17"/>
                  </a:moveTo>
                  <a:lnTo>
                    <a:pt x="28" y="46"/>
                  </a:lnTo>
                  <a:lnTo>
                    <a:pt x="57" y="46"/>
                  </a:lnTo>
                  <a:lnTo>
                    <a:pt x="43" y="17"/>
                  </a:lnTo>
                  <a:lnTo>
                    <a:pt x="43" y="17"/>
                  </a:lnTo>
                  <a:close/>
                  <a:moveTo>
                    <a:pt x="86" y="70"/>
                  </a:moveTo>
                  <a:lnTo>
                    <a:pt x="69" y="70"/>
                  </a:lnTo>
                  <a:lnTo>
                    <a:pt x="62" y="58"/>
                  </a:lnTo>
                  <a:lnTo>
                    <a:pt x="21" y="58"/>
                  </a:lnTo>
                  <a:lnTo>
                    <a:pt x="16" y="70"/>
                  </a:lnTo>
                  <a:lnTo>
                    <a:pt x="0" y="70"/>
                  </a:lnTo>
                  <a:lnTo>
                    <a:pt x="33" y="0"/>
                  </a:lnTo>
                  <a:lnTo>
                    <a:pt x="50" y="0"/>
                  </a:lnTo>
                  <a:lnTo>
                    <a:pt x="86" y="70"/>
                  </a:lnTo>
                  <a:lnTo>
                    <a:pt x="8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a:solidFill>
                  <a:prstClr val="black"/>
                </a:solidFill>
              </a:endParaRPr>
            </a:p>
          </p:txBody>
        </p:sp>
        <p:sp>
          <p:nvSpPr>
            <p:cNvPr id="32" name="Freeform 226"/>
            <p:cNvSpPr>
              <a:spLocks noEditPoints="1"/>
            </p:cNvSpPr>
            <p:nvPr/>
          </p:nvSpPr>
          <p:spPr bwMode="gray">
            <a:xfrm>
              <a:off x="7156" y="319"/>
              <a:ext cx="86" cy="69"/>
            </a:xfrm>
            <a:custGeom>
              <a:avLst/>
              <a:gdLst>
                <a:gd name="T0" fmla="*/ 43 w 86"/>
                <a:gd name="T1" fmla="*/ 17 h 69"/>
                <a:gd name="T2" fmla="*/ 29 w 86"/>
                <a:gd name="T3" fmla="*/ 43 h 69"/>
                <a:gd name="T4" fmla="*/ 57 w 86"/>
                <a:gd name="T5" fmla="*/ 43 h 69"/>
                <a:gd name="T6" fmla="*/ 43 w 86"/>
                <a:gd name="T7" fmla="*/ 17 h 69"/>
                <a:gd name="T8" fmla="*/ 43 w 86"/>
                <a:gd name="T9" fmla="*/ 17 h 69"/>
                <a:gd name="T10" fmla="*/ 86 w 86"/>
                <a:gd name="T11" fmla="*/ 69 h 69"/>
                <a:gd name="T12" fmla="*/ 69 w 86"/>
                <a:gd name="T13" fmla="*/ 69 h 69"/>
                <a:gd name="T14" fmla="*/ 65 w 86"/>
                <a:gd name="T15" fmla="*/ 57 h 69"/>
                <a:gd name="T16" fmla="*/ 24 w 86"/>
                <a:gd name="T17" fmla="*/ 57 h 69"/>
                <a:gd name="T18" fmla="*/ 17 w 86"/>
                <a:gd name="T19" fmla="*/ 69 h 69"/>
                <a:gd name="T20" fmla="*/ 0 w 86"/>
                <a:gd name="T21" fmla="*/ 69 h 69"/>
                <a:gd name="T22" fmla="*/ 36 w 86"/>
                <a:gd name="T23" fmla="*/ 0 h 69"/>
                <a:gd name="T24" fmla="*/ 53 w 86"/>
                <a:gd name="T25" fmla="*/ 0 h 69"/>
                <a:gd name="T26" fmla="*/ 86 w 86"/>
                <a:gd name="T27" fmla="*/ 69 h 69"/>
                <a:gd name="T28" fmla="*/ 86 w 86"/>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69">
                  <a:moveTo>
                    <a:pt x="43" y="17"/>
                  </a:moveTo>
                  <a:lnTo>
                    <a:pt x="29" y="43"/>
                  </a:lnTo>
                  <a:lnTo>
                    <a:pt x="57" y="43"/>
                  </a:lnTo>
                  <a:lnTo>
                    <a:pt x="43" y="17"/>
                  </a:lnTo>
                  <a:lnTo>
                    <a:pt x="43" y="17"/>
                  </a:lnTo>
                  <a:close/>
                  <a:moveTo>
                    <a:pt x="86" y="69"/>
                  </a:moveTo>
                  <a:lnTo>
                    <a:pt x="69" y="69"/>
                  </a:lnTo>
                  <a:lnTo>
                    <a:pt x="65" y="57"/>
                  </a:lnTo>
                  <a:lnTo>
                    <a:pt x="24" y="57"/>
                  </a:lnTo>
                  <a:lnTo>
                    <a:pt x="17" y="69"/>
                  </a:lnTo>
                  <a:lnTo>
                    <a:pt x="0" y="69"/>
                  </a:lnTo>
                  <a:lnTo>
                    <a:pt x="36" y="0"/>
                  </a:lnTo>
                  <a:lnTo>
                    <a:pt x="53" y="0"/>
                  </a:lnTo>
                  <a:lnTo>
                    <a:pt x="86" y="69"/>
                  </a:lnTo>
                  <a:lnTo>
                    <a:pt x="86"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a:solidFill>
                  <a:prstClr val="black"/>
                </a:solidFill>
              </a:endParaRPr>
            </a:p>
          </p:txBody>
        </p:sp>
        <p:sp>
          <p:nvSpPr>
            <p:cNvPr id="33" name="Freeform 227"/>
            <p:cNvSpPr>
              <a:spLocks noEditPoints="1"/>
            </p:cNvSpPr>
            <p:nvPr/>
          </p:nvSpPr>
          <p:spPr bwMode="gray">
            <a:xfrm>
              <a:off x="6991" y="407"/>
              <a:ext cx="69" cy="70"/>
            </a:xfrm>
            <a:custGeom>
              <a:avLst/>
              <a:gdLst>
                <a:gd name="T0" fmla="*/ 65 w 69"/>
                <a:gd name="T1" fmla="*/ 36 h 70"/>
                <a:gd name="T2" fmla="*/ 67 w 69"/>
                <a:gd name="T3" fmla="*/ 39 h 70"/>
                <a:gd name="T4" fmla="*/ 69 w 69"/>
                <a:gd name="T5" fmla="*/ 44 h 70"/>
                <a:gd name="T6" fmla="*/ 69 w 69"/>
                <a:gd name="T7" fmla="*/ 46 h 70"/>
                <a:gd name="T8" fmla="*/ 69 w 69"/>
                <a:gd name="T9" fmla="*/ 48 h 70"/>
                <a:gd name="T10" fmla="*/ 69 w 69"/>
                <a:gd name="T11" fmla="*/ 51 h 70"/>
                <a:gd name="T12" fmla="*/ 69 w 69"/>
                <a:gd name="T13" fmla="*/ 56 h 70"/>
                <a:gd name="T14" fmla="*/ 69 w 69"/>
                <a:gd name="T15" fmla="*/ 58 h 70"/>
                <a:gd name="T16" fmla="*/ 67 w 69"/>
                <a:gd name="T17" fmla="*/ 63 h 70"/>
                <a:gd name="T18" fmla="*/ 65 w 69"/>
                <a:gd name="T19" fmla="*/ 65 h 70"/>
                <a:gd name="T20" fmla="*/ 60 w 69"/>
                <a:gd name="T21" fmla="*/ 68 h 70"/>
                <a:gd name="T22" fmla="*/ 55 w 69"/>
                <a:gd name="T23" fmla="*/ 70 h 70"/>
                <a:gd name="T24" fmla="*/ 53 w 69"/>
                <a:gd name="T25" fmla="*/ 70 h 70"/>
                <a:gd name="T26" fmla="*/ 0 w 69"/>
                <a:gd name="T27" fmla="*/ 70 h 70"/>
                <a:gd name="T28" fmla="*/ 50 w 69"/>
                <a:gd name="T29" fmla="*/ 0 h 70"/>
                <a:gd name="T30" fmla="*/ 53 w 69"/>
                <a:gd name="T31" fmla="*/ 0 h 70"/>
                <a:gd name="T32" fmla="*/ 57 w 69"/>
                <a:gd name="T33" fmla="*/ 3 h 70"/>
                <a:gd name="T34" fmla="*/ 60 w 69"/>
                <a:gd name="T35" fmla="*/ 5 h 70"/>
                <a:gd name="T36" fmla="*/ 62 w 69"/>
                <a:gd name="T37" fmla="*/ 8 h 70"/>
                <a:gd name="T38" fmla="*/ 65 w 69"/>
                <a:gd name="T39" fmla="*/ 12 h 70"/>
                <a:gd name="T40" fmla="*/ 67 w 69"/>
                <a:gd name="T41" fmla="*/ 15 h 70"/>
                <a:gd name="T42" fmla="*/ 67 w 69"/>
                <a:gd name="T43" fmla="*/ 20 h 70"/>
                <a:gd name="T44" fmla="*/ 67 w 69"/>
                <a:gd name="T45" fmla="*/ 22 h 70"/>
                <a:gd name="T46" fmla="*/ 67 w 69"/>
                <a:gd name="T47" fmla="*/ 27 h 70"/>
                <a:gd name="T48" fmla="*/ 67 w 69"/>
                <a:gd name="T49" fmla="*/ 29 h 70"/>
                <a:gd name="T50" fmla="*/ 65 w 69"/>
                <a:gd name="T51" fmla="*/ 34 h 70"/>
                <a:gd name="T52" fmla="*/ 17 w 69"/>
                <a:gd name="T53" fmla="*/ 58 h 70"/>
                <a:gd name="T54" fmla="*/ 48 w 69"/>
                <a:gd name="T55" fmla="*/ 58 h 70"/>
                <a:gd name="T56" fmla="*/ 50 w 69"/>
                <a:gd name="T57" fmla="*/ 56 h 70"/>
                <a:gd name="T58" fmla="*/ 50 w 69"/>
                <a:gd name="T59" fmla="*/ 56 h 70"/>
                <a:gd name="T60" fmla="*/ 53 w 69"/>
                <a:gd name="T61" fmla="*/ 56 h 70"/>
                <a:gd name="T62" fmla="*/ 53 w 69"/>
                <a:gd name="T63" fmla="*/ 53 h 70"/>
                <a:gd name="T64" fmla="*/ 53 w 69"/>
                <a:gd name="T65" fmla="*/ 53 h 70"/>
                <a:gd name="T66" fmla="*/ 55 w 69"/>
                <a:gd name="T67" fmla="*/ 51 h 70"/>
                <a:gd name="T68" fmla="*/ 55 w 69"/>
                <a:gd name="T69" fmla="*/ 48 h 70"/>
                <a:gd name="T70" fmla="*/ 55 w 69"/>
                <a:gd name="T71" fmla="*/ 48 h 70"/>
                <a:gd name="T72" fmla="*/ 55 w 69"/>
                <a:gd name="T73" fmla="*/ 46 h 70"/>
                <a:gd name="T74" fmla="*/ 53 w 69"/>
                <a:gd name="T75" fmla="*/ 46 h 70"/>
                <a:gd name="T76" fmla="*/ 53 w 69"/>
                <a:gd name="T77" fmla="*/ 44 h 70"/>
                <a:gd name="T78" fmla="*/ 50 w 69"/>
                <a:gd name="T79" fmla="*/ 44 h 70"/>
                <a:gd name="T80" fmla="*/ 50 w 69"/>
                <a:gd name="T81" fmla="*/ 41 h 70"/>
                <a:gd name="T82" fmla="*/ 48 w 69"/>
                <a:gd name="T83" fmla="*/ 41 h 70"/>
                <a:gd name="T84" fmla="*/ 48 w 69"/>
                <a:gd name="T85" fmla="*/ 41 h 70"/>
                <a:gd name="T86" fmla="*/ 17 w 69"/>
                <a:gd name="T87" fmla="*/ 58 h 70"/>
                <a:gd name="T88" fmla="*/ 45 w 69"/>
                <a:gd name="T89" fmla="*/ 29 h 70"/>
                <a:gd name="T90" fmla="*/ 48 w 69"/>
                <a:gd name="T91" fmla="*/ 27 h 70"/>
                <a:gd name="T92" fmla="*/ 50 w 69"/>
                <a:gd name="T93" fmla="*/ 27 h 70"/>
                <a:gd name="T94" fmla="*/ 53 w 69"/>
                <a:gd name="T95" fmla="*/ 24 h 70"/>
                <a:gd name="T96" fmla="*/ 53 w 69"/>
                <a:gd name="T97" fmla="*/ 22 h 70"/>
                <a:gd name="T98" fmla="*/ 53 w 69"/>
                <a:gd name="T99" fmla="*/ 22 h 70"/>
                <a:gd name="T100" fmla="*/ 53 w 69"/>
                <a:gd name="T101" fmla="*/ 20 h 70"/>
                <a:gd name="T102" fmla="*/ 50 w 69"/>
                <a:gd name="T103" fmla="*/ 17 h 70"/>
                <a:gd name="T104" fmla="*/ 50 w 69"/>
                <a:gd name="T105" fmla="*/ 15 h 70"/>
                <a:gd name="T106" fmla="*/ 48 w 69"/>
                <a:gd name="T107" fmla="*/ 15 h 70"/>
                <a:gd name="T108" fmla="*/ 45 w 69"/>
                <a:gd name="T109" fmla="*/ 15 h 70"/>
                <a:gd name="T110" fmla="*/ 14 w 69"/>
                <a:gd name="T111"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 h="70">
                  <a:moveTo>
                    <a:pt x="62" y="34"/>
                  </a:moveTo>
                  <a:lnTo>
                    <a:pt x="65" y="34"/>
                  </a:lnTo>
                  <a:lnTo>
                    <a:pt x="65" y="36"/>
                  </a:lnTo>
                  <a:lnTo>
                    <a:pt x="65" y="36"/>
                  </a:lnTo>
                  <a:lnTo>
                    <a:pt x="67" y="36"/>
                  </a:lnTo>
                  <a:lnTo>
                    <a:pt x="67" y="39"/>
                  </a:lnTo>
                  <a:lnTo>
                    <a:pt x="67" y="39"/>
                  </a:lnTo>
                  <a:lnTo>
                    <a:pt x="67" y="39"/>
                  </a:lnTo>
                  <a:lnTo>
                    <a:pt x="69" y="41"/>
                  </a:lnTo>
                  <a:lnTo>
                    <a:pt x="69" y="41"/>
                  </a:lnTo>
                  <a:lnTo>
                    <a:pt x="69" y="44"/>
                  </a:lnTo>
                  <a:lnTo>
                    <a:pt x="69" y="44"/>
                  </a:lnTo>
                  <a:lnTo>
                    <a:pt x="69" y="44"/>
                  </a:lnTo>
                  <a:lnTo>
                    <a:pt x="69" y="44"/>
                  </a:lnTo>
                  <a:lnTo>
                    <a:pt x="69" y="46"/>
                  </a:lnTo>
                  <a:lnTo>
                    <a:pt x="69" y="46"/>
                  </a:lnTo>
                  <a:lnTo>
                    <a:pt x="69" y="46"/>
                  </a:lnTo>
                  <a:lnTo>
                    <a:pt x="69" y="46"/>
                  </a:lnTo>
                  <a:lnTo>
                    <a:pt x="69" y="46"/>
                  </a:lnTo>
                  <a:lnTo>
                    <a:pt x="69" y="48"/>
                  </a:lnTo>
                  <a:lnTo>
                    <a:pt x="69" y="48"/>
                  </a:lnTo>
                  <a:lnTo>
                    <a:pt x="69" y="48"/>
                  </a:lnTo>
                  <a:lnTo>
                    <a:pt x="69" y="48"/>
                  </a:lnTo>
                  <a:lnTo>
                    <a:pt x="69" y="51"/>
                  </a:lnTo>
                  <a:lnTo>
                    <a:pt x="69" y="51"/>
                  </a:lnTo>
                  <a:lnTo>
                    <a:pt x="69"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5" y="65"/>
                  </a:lnTo>
                  <a:lnTo>
                    <a:pt x="62" y="65"/>
                  </a:lnTo>
                  <a:lnTo>
                    <a:pt x="62" y="68"/>
                  </a:lnTo>
                  <a:lnTo>
                    <a:pt x="60" y="68"/>
                  </a:lnTo>
                  <a:lnTo>
                    <a:pt x="60" y="68"/>
                  </a:lnTo>
                  <a:lnTo>
                    <a:pt x="60" y="68"/>
                  </a:lnTo>
                  <a:lnTo>
                    <a:pt x="57" y="70"/>
                  </a:lnTo>
                  <a:lnTo>
                    <a:pt x="57" y="70"/>
                  </a:lnTo>
                  <a:lnTo>
                    <a:pt x="55" y="70"/>
                  </a:lnTo>
                  <a:lnTo>
                    <a:pt x="55" y="70"/>
                  </a:lnTo>
                  <a:lnTo>
                    <a:pt x="53"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3" y="0"/>
                  </a:lnTo>
                  <a:lnTo>
                    <a:pt x="55" y="3"/>
                  </a:lnTo>
                  <a:lnTo>
                    <a:pt x="55" y="3"/>
                  </a:lnTo>
                  <a:lnTo>
                    <a:pt x="57" y="3"/>
                  </a:lnTo>
                  <a:lnTo>
                    <a:pt x="57" y="3"/>
                  </a:lnTo>
                  <a:lnTo>
                    <a:pt x="57" y="3"/>
                  </a:lnTo>
                  <a:lnTo>
                    <a:pt x="60" y="3"/>
                  </a:lnTo>
                  <a:lnTo>
                    <a:pt x="60" y="5"/>
                  </a:lnTo>
                  <a:lnTo>
                    <a:pt x="60" y="5"/>
                  </a:lnTo>
                  <a:lnTo>
                    <a:pt x="62" y="5"/>
                  </a:lnTo>
                  <a:lnTo>
                    <a:pt x="62" y="8"/>
                  </a:lnTo>
                  <a:lnTo>
                    <a:pt x="62" y="8"/>
                  </a:lnTo>
                  <a:lnTo>
                    <a:pt x="62" y="8"/>
                  </a:lnTo>
                  <a:lnTo>
                    <a:pt x="65" y="8"/>
                  </a:lnTo>
                  <a:lnTo>
                    <a:pt x="65" y="10"/>
                  </a:lnTo>
                  <a:lnTo>
                    <a:pt x="65" y="10"/>
                  </a:lnTo>
                  <a:lnTo>
                    <a:pt x="65" y="12"/>
                  </a:lnTo>
                  <a:lnTo>
                    <a:pt x="67" y="12"/>
                  </a:lnTo>
                  <a:lnTo>
                    <a:pt x="67" y="12"/>
                  </a:lnTo>
                  <a:lnTo>
                    <a:pt x="67" y="15"/>
                  </a:lnTo>
                  <a:lnTo>
                    <a:pt x="67" y="15"/>
                  </a:lnTo>
                  <a:lnTo>
                    <a:pt x="67" y="15"/>
                  </a:lnTo>
                  <a:lnTo>
                    <a:pt x="67" y="17"/>
                  </a:lnTo>
                  <a:lnTo>
                    <a:pt x="67" y="17"/>
                  </a:lnTo>
                  <a:lnTo>
                    <a:pt x="67" y="20"/>
                  </a:lnTo>
                  <a:lnTo>
                    <a:pt x="67" y="20"/>
                  </a:lnTo>
                  <a:lnTo>
                    <a:pt x="67" y="22"/>
                  </a:lnTo>
                  <a:lnTo>
                    <a:pt x="67" y="22"/>
                  </a:lnTo>
                  <a:lnTo>
                    <a:pt x="67" y="22"/>
                  </a:lnTo>
                  <a:lnTo>
                    <a:pt x="67" y="24"/>
                  </a:lnTo>
                  <a:lnTo>
                    <a:pt x="67" y="24"/>
                  </a:lnTo>
                  <a:lnTo>
                    <a:pt x="67" y="24"/>
                  </a:lnTo>
                  <a:lnTo>
                    <a:pt x="67" y="27"/>
                  </a:lnTo>
                  <a:lnTo>
                    <a:pt x="67" y="27"/>
                  </a:lnTo>
                  <a:lnTo>
                    <a:pt x="67" y="29"/>
                  </a:lnTo>
                  <a:lnTo>
                    <a:pt x="67" y="29"/>
                  </a:lnTo>
                  <a:lnTo>
                    <a:pt x="67" y="29"/>
                  </a:lnTo>
                  <a:lnTo>
                    <a:pt x="65" y="32"/>
                  </a:lnTo>
                  <a:lnTo>
                    <a:pt x="65" y="32"/>
                  </a:lnTo>
                  <a:lnTo>
                    <a:pt x="65" y="32"/>
                  </a:lnTo>
                  <a:lnTo>
                    <a:pt x="65" y="34"/>
                  </a:lnTo>
                  <a:lnTo>
                    <a:pt x="65" y="34"/>
                  </a:lnTo>
                  <a:lnTo>
                    <a:pt x="62" y="34"/>
                  </a:lnTo>
                  <a:lnTo>
                    <a:pt x="62" y="34"/>
                  </a:lnTo>
                  <a:close/>
                  <a:moveTo>
                    <a:pt x="17" y="58"/>
                  </a:moveTo>
                  <a:lnTo>
                    <a:pt x="45" y="58"/>
                  </a:lnTo>
                  <a:lnTo>
                    <a:pt x="48" y="58"/>
                  </a:lnTo>
                  <a:lnTo>
                    <a:pt x="48" y="58"/>
                  </a:lnTo>
                  <a:lnTo>
                    <a:pt x="48" y="58"/>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6"/>
                  </a:lnTo>
                  <a:lnTo>
                    <a:pt x="53" y="56"/>
                  </a:lnTo>
                  <a:lnTo>
                    <a:pt x="53" y="53"/>
                  </a:lnTo>
                  <a:lnTo>
                    <a:pt x="53" y="53"/>
                  </a:lnTo>
                  <a:lnTo>
                    <a:pt x="53" y="53"/>
                  </a:lnTo>
                  <a:lnTo>
                    <a:pt x="53" y="53"/>
                  </a:lnTo>
                  <a:lnTo>
                    <a:pt x="53" y="53"/>
                  </a:lnTo>
                  <a:lnTo>
                    <a:pt x="53" y="53"/>
                  </a:lnTo>
                  <a:lnTo>
                    <a:pt x="53" y="53"/>
                  </a:lnTo>
                  <a:lnTo>
                    <a:pt x="55" y="53"/>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8"/>
                  </a:lnTo>
                  <a:lnTo>
                    <a:pt x="55" y="46"/>
                  </a:lnTo>
                  <a:lnTo>
                    <a:pt x="55" y="46"/>
                  </a:lnTo>
                  <a:lnTo>
                    <a:pt x="55" y="46"/>
                  </a:lnTo>
                  <a:lnTo>
                    <a:pt x="53" y="46"/>
                  </a:lnTo>
                  <a:lnTo>
                    <a:pt x="53" y="46"/>
                  </a:lnTo>
                  <a:lnTo>
                    <a:pt x="53" y="46"/>
                  </a:lnTo>
                  <a:lnTo>
                    <a:pt x="53" y="46"/>
                  </a:lnTo>
                  <a:lnTo>
                    <a:pt x="53" y="44"/>
                  </a:lnTo>
                  <a:lnTo>
                    <a:pt x="53" y="44"/>
                  </a:lnTo>
                  <a:lnTo>
                    <a:pt x="53" y="44"/>
                  </a:lnTo>
                  <a:lnTo>
                    <a:pt x="53" y="44"/>
                  </a:lnTo>
                  <a:lnTo>
                    <a:pt x="53" y="44"/>
                  </a:lnTo>
                  <a:lnTo>
                    <a:pt x="53" y="44"/>
                  </a:lnTo>
                  <a:lnTo>
                    <a:pt x="50" y="44"/>
                  </a:lnTo>
                  <a:lnTo>
                    <a:pt x="50" y="44"/>
                  </a:lnTo>
                  <a:lnTo>
                    <a:pt x="50" y="44"/>
                  </a:lnTo>
                  <a:lnTo>
                    <a:pt x="50" y="41"/>
                  </a:lnTo>
                  <a:lnTo>
                    <a:pt x="50" y="41"/>
                  </a:lnTo>
                  <a:lnTo>
                    <a:pt x="50" y="41"/>
                  </a:lnTo>
                  <a:lnTo>
                    <a:pt x="50" y="41"/>
                  </a:lnTo>
                  <a:lnTo>
                    <a:pt x="48" y="41"/>
                  </a:lnTo>
                  <a:lnTo>
                    <a:pt x="48" y="41"/>
                  </a:lnTo>
                  <a:lnTo>
                    <a:pt x="48" y="41"/>
                  </a:lnTo>
                  <a:lnTo>
                    <a:pt x="48" y="41"/>
                  </a:lnTo>
                  <a:lnTo>
                    <a:pt x="48" y="41"/>
                  </a:lnTo>
                  <a:lnTo>
                    <a:pt x="48" y="41"/>
                  </a:lnTo>
                  <a:lnTo>
                    <a:pt x="45" y="41"/>
                  </a:lnTo>
                  <a:lnTo>
                    <a:pt x="17" y="41"/>
                  </a:lnTo>
                  <a:lnTo>
                    <a:pt x="17" y="58"/>
                  </a:lnTo>
                  <a:lnTo>
                    <a:pt x="17" y="58"/>
                  </a:lnTo>
                  <a:close/>
                  <a:moveTo>
                    <a:pt x="14" y="29"/>
                  </a:moveTo>
                  <a:lnTo>
                    <a:pt x="45" y="29"/>
                  </a:lnTo>
                  <a:lnTo>
                    <a:pt x="45" y="29"/>
                  </a:lnTo>
                  <a:lnTo>
                    <a:pt x="45" y="29"/>
                  </a:lnTo>
                  <a:lnTo>
                    <a:pt x="45" y="29"/>
                  </a:lnTo>
                  <a:lnTo>
                    <a:pt x="45" y="29"/>
                  </a:lnTo>
                  <a:lnTo>
                    <a:pt x="48" y="29"/>
                  </a:lnTo>
                  <a:lnTo>
                    <a:pt x="48" y="27"/>
                  </a:lnTo>
                  <a:lnTo>
                    <a:pt x="48" y="27"/>
                  </a:lnTo>
                  <a:lnTo>
                    <a:pt x="48" y="27"/>
                  </a:lnTo>
                  <a:lnTo>
                    <a:pt x="50" y="27"/>
                  </a:lnTo>
                  <a:lnTo>
                    <a:pt x="50" y="27"/>
                  </a:lnTo>
                  <a:lnTo>
                    <a:pt x="50" y="27"/>
                  </a:lnTo>
                  <a:lnTo>
                    <a:pt x="50" y="24"/>
                  </a:lnTo>
                  <a:lnTo>
                    <a:pt x="50" y="24"/>
                  </a:lnTo>
                  <a:lnTo>
                    <a:pt x="53" y="24"/>
                  </a:lnTo>
                  <a:lnTo>
                    <a:pt x="53"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0" y="17"/>
                  </a:lnTo>
                  <a:lnTo>
                    <a:pt x="50" y="17"/>
                  </a:lnTo>
                  <a:lnTo>
                    <a:pt x="50" y="17"/>
                  </a:lnTo>
                  <a:lnTo>
                    <a:pt x="50" y="17"/>
                  </a:lnTo>
                  <a:lnTo>
                    <a:pt x="50" y="17"/>
                  </a:lnTo>
                  <a:lnTo>
                    <a:pt x="50" y="15"/>
                  </a:lnTo>
                  <a:lnTo>
                    <a:pt x="48" y="15"/>
                  </a:lnTo>
                  <a:lnTo>
                    <a:pt x="48" y="15"/>
                  </a:lnTo>
                  <a:lnTo>
                    <a:pt x="48" y="15"/>
                  </a:lnTo>
                  <a:lnTo>
                    <a:pt x="48" y="15"/>
                  </a:lnTo>
                  <a:lnTo>
                    <a:pt x="48" y="15"/>
                  </a:lnTo>
                  <a:lnTo>
                    <a:pt x="48" y="15"/>
                  </a:lnTo>
                  <a:lnTo>
                    <a:pt x="45" y="15"/>
                  </a:lnTo>
                  <a:lnTo>
                    <a:pt x="45" y="15"/>
                  </a:lnTo>
                  <a:lnTo>
                    <a:pt x="45" y="15"/>
                  </a:lnTo>
                  <a:lnTo>
                    <a:pt x="45" y="15"/>
                  </a:lnTo>
                  <a:lnTo>
                    <a:pt x="14" y="15"/>
                  </a:lnTo>
                  <a:lnTo>
                    <a:pt x="14" y="29"/>
                  </a:lnTo>
                  <a:lnTo>
                    <a:pt x="14"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a:solidFill>
                  <a:prstClr val="black"/>
                </a:solidFill>
              </a:endParaRPr>
            </a:p>
          </p:txBody>
        </p:sp>
        <p:sp>
          <p:nvSpPr>
            <p:cNvPr id="34" name="Freeform 228"/>
            <p:cNvSpPr>
              <a:spLocks noEditPoints="1"/>
            </p:cNvSpPr>
            <p:nvPr/>
          </p:nvSpPr>
          <p:spPr bwMode="gray">
            <a:xfrm>
              <a:off x="7168" y="232"/>
              <a:ext cx="72" cy="70"/>
            </a:xfrm>
            <a:custGeom>
              <a:avLst/>
              <a:gdLst>
                <a:gd name="T0" fmla="*/ 67 w 72"/>
                <a:gd name="T1" fmla="*/ 36 h 70"/>
                <a:gd name="T2" fmla="*/ 69 w 72"/>
                <a:gd name="T3" fmla="*/ 39 h 70"/>
                <a:gd name="T4" fmla="*/ 69 w 72"/>
                <a:gd name="T5" fmla="*/ 41 h 70"/>
                <a:gd name="T6" fmla="*/ 72 w 72"/>
                <a:gd name="T7" fmla="*/ 44 h 70"/>
                <a:gd name="T8" fmla="*/ 72 w 72"/>
                <a:gd name="T9" fmla="*/ 46 h 70"/>
                <a:gd name="T10" fmla="*/ 72 w 72"/>
                <a:gd name="T11" fmla="*/ 51 h 70"/>
                <a:gd name="T12" fmla="*/ 69 w 72"/>
                <a:gd name="T13" fmla="*/ 53 h 70"/>
                <a:gd name="T14" fmla="*/ 69 w 72"/>
                <a:gd name="T15" fmla="*/ 58 h 70"/>
                <a:gd name="T16" fmla="*/ 67 w 72"/>
                <a:gd name="T17" fmla="*/ 60 h 70"/>
                <a:gd name="T18" fmla="*/ 65 w 72"/>
                <a:gd name="T19" fmla="*/ 65 h 70"/>
                <a:gd name="T20" fmla="*/ 60 w 72"/>
                <a:gd name="T21" fmla="*/ 68 h 70"/>
                <a:gd name="T22" fmla="*/ 57 w 72"/>
                <a:gd name="T23" fmla="*/ 68 h 70"/>
                <a:gd name="T24" fmla="*/ 53 w 72"/>
                <a:gd name="T25" fmla="*/ 70 h 70"/>
                <a:gd name="T26" fmla="*/ 0 w 72"/>
                <a:gd name="T27" fmla="*/ 70 h 70"/>
                <a:gd name="T28" fmla="*/ 50 w 72"/>
                <a:gd name="T29" fmla="*/ 0 h 70"/>
                <a:gd name="T30" fmla="*/ 55 w 72"/>
                <a:gd name="T31" fmla="*/ 0 h 70"/>
                <a:gd name="T32" fmla="*/ 57 w 72"/>
                <a:gd name="T33" fmla="*/ 3 h 70"/>
                <a:gd name="T34" fmla="*/ 60 w 72"/>
                <a:gd name="T35" fmla="*/ 5 h 70"/>
                <a:gd name="T36" fmla="*/ 65 w 72"/>
                <a:gd name="T37" fmla="*/ 8 h 70"/>
                <a:gd name="T38" fmla="*/ 67 w 72"/>
                <a:gd name="T39" fmla="*/ 10 h 70"/>
                <a:gd name="T40" fmla="*/ 67 w 72"/>
                <a:gd name="T41" fmla="*/ 15 h 70"/>
                <a:gd name="T42" fmla="*/ 69 w 72"/>
                <a:gd name="T43" fmla="*/ 17 h 70"/>
                <a:gd name="T44" fmla="*/ 69 w 72"/>
                <a:gd name="T45" fmla="*/ 22 h 70"/>
                <a:gd name="T46" fmla="*/ 67 w 72"/>
                <a:gd name="T47" fmla="*/ 24 h 70"/>
                <a:gd name="T48" fmla="*/ 67 w 72"/>
                <a:gd name="T49" fmla="*/ 29 h 70"/>
                <a:gd name="T50" fmla="*/ 65 w 72"/>
                <a:gd name="T51" fmla="*/ 32 h 70"/>
                <a:gd name="T52" fmla="*/ 17 w 72"/>
                <a:gd name="T53" fmla="*/ 56 h 70"/>
                <a:gd name="T54" fmla="*/ 48 w 72"/>
                <a:gd name="T55" fmla="*/ 56 h 70"/>
                <a:gd name="T56" fmla="*/ 50 w 72"/>
                <a:gd name="T57" fmla="*/ 56 h 70"/>
                <a:gd name="T58" fmla="*/ 50 w 72"/>
                <a:gd name="T59" fmla="*/ 56 h 70"/>
                <a:gd name="T60" fmla="*/ 53 w 72"/>
                <a:gd name="T61" fmla="*/ 53 h 70"/>
                <a:gd name="T62" fmla="*/ 53 w 72"/>
                <a:gd name="T63" fmla="*/ 53 h 70"/>
                <a:gd name="T64" fmla="*/ 55 w 72"/>
                <a:gd name="T65" fmla="*/ 51 h 70"/>
                <a:gd name="T66" fmla="*/ 55 w 72"/>
                <a:gd name="T67" fmla="*/ 51 h 70"/>
                <a:gd name="T68" fmla="*/ 55 w 72"/>
                <a:gd name="T69" fmla="*/ 48 h 70"/>
                <a:gd name="T70" fmla="*/ 55 w 72"/>
                <a:gd name="T71" fmla="*/ 46 h 70"/>
                <a:gd name="T72" fmla="*/ 55 w 72"/>
                <a:gd name="T73" fmla="*/ 46 h 70"/>
                <a:gd name="T74" fmla="*/ 55 w 72"/>
                <a:gd name="T75" fmla="*/ 44 h 70"/>
                <a:gd name="T76" fmla="*/ 53 w 72"/>
                <a:gd name="T77" fmla="*/ 44 h 70"/>
                <a:gd name="T78" fmla="*/ 53 w 72"/>
                <a:gd name="T79" fmla="*/ 41 h 70"/>
                <a:gd name="T80" fmla="*/ 50 w 72"/>
                <a:gd name="T81" fmla="*/ 41 h 70"/>
                <a:gd name="T82" fmla="*/ 50 w 72"/>
                <a:gd name="T83" fmla="*/ 41 h 70"/>
                <a:gd name="T84" fmla="*/ 48 w 72"/>
                <a:gd name="T85" fmla="*/ 41 h 70"/>
                <a:gd name="T86" fmla="*/ 17 w 72"/>
                <a:gd name="T87" fmla="*/ 56 h 70"/>
                <a:gd name="T88" fmla="*/ 45 w 72"/>
                <a:gd name="T89" fmla="*/ 27 h 70"/>
                <a:gd name="T90" fmla="*/ 48 w 72"/>
                <a:gd name="T91" fmla="*/ 27 h 70"/>
                <a:gd name="T92" fmla="*/ 50 w 72"/>
                <a:gd name="T93" fmla="*/ 24 h 70"/>
                <a:gd name="T94" fmla="*/ 53 w 72"/>
                <a:gd name="T95" fmla="*/ 24 h 70"/>
                <a:gd name="T96" fmla="*/ 53 w 72"/>
                <a:gd name="T97" fmla="*/ 22 h 70"/>
                <a:gd name="T98" fmla="*/ 53 w 72"/>
                <a:gd name="T99" fmla="*/ 20 h 70"/>
                <a:gd name="T100" fmla="*/ 53 w 72"/>
                <a:gd name="T101" fmla="*/ 20 h 70"/>
                <a:gd name="T102" fmla="*/ 50 w 72"/>
                <a:gd name="T103" fmla="*/ 17 h 70"/>
                <a:gd name="T104" fmla="*/ 50 w 72"/>
                <a:gd name="T105" fmla="*/ 15 h 70"/>
                <a:gd name="T106" fmla="*/ 48 w 72"/>
                <a:gd name="T107" fmla="*/ 15 h 70"/>
                <a:gd name="T108" fmla="*/ 45 w 72"/>
                <a:gd name="T109" fmla="*/ 15 h 70"/>
                <a:gd name="T110" fmla="*/ 17 w 72"/>
                <a:gd name="T11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 h="70">
                  <a:moveTo>
                    <a:pt x="65" y="34"/>
                  </a:moveTo>
                  <a:lnTo>
                    <a:pt x="65" y="34"/>
                  </a:lnTo>
                  <a:lnTo>
                    <a:pt x="65" y="34"/>
                  </a:lnTo>
                  <a:lnTo>
                    <a:pt x="67" y="36"/>
                  </a:lnTo>
                  <a:lnTo>
                    <a:pt x="67" y="36"/>
                  </a:lnTo>
                  <a:lnTo>
                    <a:pt x="67" y="36"/>
                  </a:lnTo>
                  <a:lnTo>
                    <a:pt x="67" y="39"/>
                  </a:lnTo>
                  <a:lnTo>
                    <a:pt x="69" y="39"/>
                  </a:lnTo>
                  <a:lnTo>
                    <a:pt x="69" y="39"/>
                  </a:lnTo>
                  <a:lnTo>
                    <a:pt x="69" y="41"/>
                  </a:lnTo>
                  <a:lnTo>
                    <a:pt x="69" y="41"/>
                  </a:lnTo>
                  <a:lnTo>
                    <a:pt x="69" y="41"/>
                  </a:lnTo>
                  <a:lnTo>
                    <a:pt x="69" y="44"/>
                  </a:lnTo>
                  <a:lnTo>
                    <a:pt x="69" y="44"/>
                  </a:lnTo>
                  <a:lnTo>
                    <a:pt x="72" y="44"/>
                  </a:lnTo>
                  <a:lnTo>
                    <a:pt x="72" y="44"/>
                  </a:lnTo>
                  <a:lnTo>
                    <a:pt x="72" y="46"/>
                  </a:lnTo>
                  <a:lnTo>
                    <a:pt x="72" y="46"/>
                  </a:lnTo>
                  <a:lnTo>
                    <a:pt x="72" y="46"/>
                  </a:lnTo>
                  <a:lnTo>
                    <a:pt x="72" y="46"/>
                  </a:lnTo>
                  <a:lnTo>
                    <a:pt x="72" y="48"/>
                  </a:lnTo>
                  <a:lnTo>
                    <a:pt x="72" y="48"/>
                  </a:lnTo>
                  <a:lnTo>
                    <a:pt x="72" y="48"/>
                  </a:lnTo>
                  <a:lnTo>
                    <a:pt x="72" y="51"/>
                  </a:lnTo>
                  <a:lnTo>
                    <a:pt x="72" y="51"/>
                  </a:lnTo>
                  <a:lnTo>
                    <a:pt x="72" y="51"/>
                  </a:lnTo>
                  <a:lnTo>
                    <a:pt x="72" y="53"/>
                  </a:lnTo>
                  <a:lnTo>
                    <a:pt x="69" y="53"/>
                  </a:lnTo>
                  <a:lnTo>
                    <a:pt x="69" y="56"/>
                  </a:lnTo>
                  <a:lnTo>
                    <a:pt x="69" y="56"/>
                  </a:lnTo>
                  <a:lnTo>
                    <a:pt x="69" y="58"/>
                  </a:lnTo>
                  <a:lnTo>
                    <a:pt x="69" y="58"/>
                  </a:lnTo>
                  <a:lnTo>
                    <a:pt x="69" y="58"/>
                  </a:lnTo>
                  <a:lnTo>
                    <a:pt x="67" y="60"/>
                  </a:lnTo>
                  <a:lnTo>
                    <a:pt x="67" y="60"/>
                  </a:lnTo>
                  <a:lnTo>
                    <a:pt x="67" y="60"/>
                  </a:lnTo>
                  <a:lnTo>
                    <a:pt x="67" y="63"/>
                  </a:lnTo>
                  <a:lnTo>
                    <a:pt x="65" y="63"/>
                  </a:lnTo>
                  <a:lnTo>
                    <a:pt x="65" y="63"/>
                  </a:lnTo>
                  <a:lnTo>
                    <a:pt x="65" y="65"/>
                  </a:lnTo>
                  <a:lnTo>
                    <a:pt x="62" y="65"/>
                  </a:lnTo>
                  <a:lnTo>
                    <a:pt x="62" y="65"/>
                  </a:lnTo>
                  <a:lnTo>
                    <a:pt x="62" y="65"/>
                  </a:lnTo>
                  <a:lnTo>
                    <a:pt x="60" y="68"/>
                  </a:lnTo>
                  <a:lnTo>
                    <a:pt x="60" y="68"/>
                  </a:lnTo>
                  <a:lnTo>
                    <a:pt x="60" y="68"/>
                  </a:lnTo>
                  <a:lnTo>
                    <a:pt x="57" y="68"/>
                  </a:lnTo>
                  <a:lnTo>
                    <a:pt x="57" y="68"/>
                  </a:lnTo>
                  <a:lnTo>
                    <a:pt x="55" y="70"/>
                  </a:lnTo>
                  <a:lnTo>
                    <a:pt x="55" y="70"/>
                  </a:lnTo>
                  <a:lnTo>
                    <a:pt x="53" y="70"/>
                  </a:lnTo>
                  <a:lnTo>
                    <a:pt x="53" y="70"/>
                  </a:lnTo>
                  <a:lnTo>
                    <a:pt x="50" y="70"/>
                  </a:lnTo>
                  <a:lnTo>
                    <a:pt x="50" y="70"/>
                  </a:lnTo>
                  <a:lnTo>
                    <a:pt x="48" y="70"/>
                  </a:lnTo>
                  <a:lnTo>
                    <a:pt x="0" y="70"/>
                  </a:lnTo>
                  <a:lnTo>
                    <a:pt x="0" y="0"/>
                  </a:lnTo>
                  <a:lnTo>
                    <a:pt x="48" y="0"/>
                  </a:lnTo>
                  <a:lnTo>
                    <a:pt x="48" y="0"/>
                  </a:lnTo>
                  <a:lnTo>
                    <a:pt x="50" y="0"/>
                  </a:lnTo>
                  <a:lnTo>
                    <a:pt x="50" y="0"/>
                  </a:lnTo>
                  <a:lnTo>
                    <a:pt x="53" y="0"/>
                  </a:lnTo>
                  <a:lnTo>
                    <a:pt x="53" y="0"/>
                  </a:lnTo>
                  <a:lnTo>
                    <a:pt x="55" y="0"/>
                  </a:lnTo>
                  <a:lnTo>
                    <a:pt x="55" y="0"/>
                  </a:lnTo>
                  <a:lnTo>
                    <a:pt x="55" y="0"/>
                  </a:lnTo>
                  <a:lnTo>
                    <a:pt x="57" y="0"/>
                  </a:lnTo>
                  <a:lnTo>
                    <a:pt x="57" y="3"/>
                  </a:lnTo>
                  <a:lnTo>
                    <a:pt x="57" y="3"/>
                  </a:lnTo>
                  <a:lnTo>
                    <a:pt x="60" y="3"/>
                  </a:lnTo>
                  <a:lnTo>
                    <a:pt x="60" y="3"/>
                  </a:lnTo>
                  <a:lnTo>
                    <a:pt x="60" y="5"/>
                  </a:lnTo>
                  <a:lnTo>
                    <a:pt x="62" y="5"/>
                  </a:lnTo>
                  <a:lnTo>
                    <a:pt x="62" y="5"/>
                  </a:lnTo>
                  <a:lnTo>
                    <a:pt x="62" y="5"/>
                  </a:lnTo>
                  <a:lnTo>
                    <a:pt x="65" y="8"/>
                  </a:lnTo>
                  <a:lnTo>
                    <a:pt x="65" y="8"/>
                  </a:lnTo>
                  <a:lnTo>
                    <a:pt x="65" y="8"/>
                  </a:lnTo>
                  <a:lnTo>
                    <a:pt x="65" y="10"/>
                  </a:lnTo>
                  <a:lnTo>
                    <a:pt x="67" y="10"/>
                  </a:lnTo>
                  <a:lnTo>
                    <a:pt x="67" y="10"/>
                  </a:lnTo>
                  <a:lnTo>
                    <a:pt x="67" y="12"/>
                  </a:lnTo>
                  <a:lnTo>
                    <a:pt x="67" y="12"/>
                  </a:lnTo>
                  <a:lnTo>
                    <a:pt x="67" y="15"/>
                  </a:lnTo>
                  <a:lnTo>
                    <a:pt x="67" y="15"/>
                  </a:lnTo>
                  <a:lnTo>
                    <a:pt x="67" y="15"/>
                  </a:lnTo>
                  <a:lnTo>
                    <a:pt x="69" y="17"/>
                  </a:lnTo>
                  <a:lnTo>
                    <a:pt x="69" y="17"/>
                  </a:lnTo>
                  <a:lnTo>
                    <a:pt x="69" y="20"/>
                  </a:lnTo>
                  <a:lnTo>
                    <a:pt x="69" y="20"/>
                  </a:lnTo>
                  <a:lnTo>
                    <a:pt x="69" y="22"/>
                  </a:lnTo>
                  <a:lnTo>
                    <a:pt x="69" y="22"/>
                  </a:lnTo>
                  <a:lnTo>
                    <a:pt x="69" y="22"/>
                  </a:lnTo>
                  <a:lnTo>
                    <a:pt x="67" y="24"/>
                  </a:lnTo>
                  <a:lnTo>
                    <a:pt x="67" y="24"/>
                  </a:lnTo>
                  <a:lnTo>
                    <a:pt x="67" y="24"/>
                  </a:lnTo>
                  <a:lnTo>
                    <a:pt x="67" y="27"/>
                  </a:lnTo>
                  <a:lnTo>
                    <a:pt x="67" y="27"/>
                  </a:lnTo>
                  <a:lnTo>
                    <a:pt x="67" y="29"/>
                  </a:lnTo>
                  <a:lnTo>
                    <a:pt x="67" y="29"/>
                  </a:lnTo>
                  <a:lnTo>
                    <a:pt x="67" y="29"/>
                  </a:lnTo>
                  <a:lnTo>
                    <a:pt x="65" y="29"/>
                  </a:lnTo>
                  <a:lnTo>
                    <a:pt x="65" y="32"/>
                  </a:lnTo>
                  <a:lnTo>
                    <a:pt x="65" y="32"/>
                  </a:lnTo>
                  <a:lnTo>
                    <a:pt x="65" y="32"/>
                  </a:lnTo>
                  <a:lnTo>
                    <a:pt x="65" y="34"/>
                  </a:lnTo>
                  <a:lnTo>
                    <a:pt x="65" y="34"/>
                  </a:lnTo>
                  <a:close/>
                  <a:moveTo>
                    <a:pt x="17" y="56"/>
                  </a:moveTo>
                  <a:lnTo>
                    <a:pt x="48" y="56"/>
                  </a:lnTo>
                  <a:lnTo>
                    <a:pt x="48" y="56"/>
                  </a:lnTo>
                  <a:lnTo>
                    <a:pt x="48" y="56"/>
                  </a:lnTo>
                  <a:lnTo>
                    <a:pt x="48" y="56"/>
                  </a:lnTo>
                  <a:lnTo>
                    <a:pt x="48" y="56"/>
                  </a:lnTo>
                  <a:lnTo>
                    <a:pt x="50" y="56"/>
                  </a:lnTo>
                  <a:lnTo>
                    <a:pt x="50" y="56"/>
                  </a:lnTo>
                  <a:lnTo>
                    <a:pt x="50" y="56"/>
                  </a:lnTo>
                  <a:lnTo>
                    <a:pt x="50" y="56"/>
                  </a:lnTo>
                  <a:lnTo>
                    <a:pt x="50" y="56"/>
                  </a:lnTo>
                  <a:lnTo>
                    <a:pt x="50" y="56"/>
                  </a:lnTo>
                  <a:lnTo>
                    <a:pt x="50" y="56"/>
                  </a:lnTo>
                  <a:lnTo>
                    <a:pt x="53" y="56"/>
                  </a:lnTo>
                  <a:lnTo>
                    <a:pt x="53" y="53"/>
                  </a:lnTo>
                  <a:lnTo>
                    <a:pt x="53" y="53"/>
                  </a:lnTo>
                  <a:lnTo>
                    <a:pt x="53" y="53"/>
                  </a:lnTo>
                  <a:lnTo>
                    <a:pt x="53" y="53"/>
                  </a:lnTo>
                  <a:lnTo>
                    <a:pt x="53" y="53"/>
                  </a:lnTo>
                  <a:lnTo>
                    <a:pt x="53" y="53"/>
                  </a:lnTo>
                  <a:lnTo>
                    <a:pt x="53" y="53"/>
                  </a:lnTo>
                  <a:lnTo>
                    <a:pt x="55" y="53"/>
                  </a:lnTo>
                  <a:lnTo>
                    <a:pt x="55" y="53"/>
                  </a:lnTo>
                  <a:lnTo>
                    <a:pt x="55" y="51"/>
                  </a:lnTo>
                  <a:lnTo>
                    <a:pt x="55" y="51"/>
                  </a:lnTo>
                  <a:lnTo>
                    <a:pt x="55" y="51"/>
                  </a:lnTo>
                  <a:lnTo>
                    <a:pt x="55" y="51"/>
                  </a:lnTo>
                  <a:lnTo>
                    <a:pt x="55" y="51"/>
                  </a:lnTo>
                  <a:lnTo>
                    <a:pt x="55" y="51"/>
                  </a:lnTo>
                  <a:lnTo>
                    <a:pt x="55" y="51"/>
                  </a:lnTo>
                  <a:lnTo>
                    <a:pt x="55" y="48"/>
                  </a:lnTo>
                  <a:lnTo>
                    <a:pt x="55" y="48"/>
                  </a:lnTo>
                  <a:lnTo>
                    <a:pt x="55" y="48"/>
                  </a:lnTo>
                  <a:lnTo>
                    <a:pt x="55" y="48"/>
                  </a:lnTo>
                  <a:lnTo>
                    <a:pt x="55" y="48"/>
                  </a:lnTo>
                  <a:lnTo>
                    <a:pt x="55" y="48"/>
                  </a:lnTo>
                  <a:lnTo>
                    <a:pt x="55" y="46"/>
                  </a:lnTo>
                  <a:lnTo>
                    <a:pt x="55" y="46"/>
                  </a:lnTo>
                  <a:lnTo>
                    <a:pt x="55" y="46"/>
                  </a:lnTo>
                  <a:lnTo>
                    <a:pt x="55" y="46"/>
                  </a:lnTo>
                  <a:lnTo>
                    <a:pt x="55" y="46"/>
                  </a:lnTo>
                  <a:lnTo>
                    <a:pt x="55" y="46"/>
                  </a:lnTo>
                  <a:lnTo>
                    <a:pt x="55" y="46"/>
                  </a:lnTo>
                  <a:lnTo>
                    <a:pt x="55" y="44"/>
                  </a:lnTo>
                  <a:lnTo>
                    <a:pt x="55" y="44"/>
                  </a:lnTo>
                  <a:lnTo>
                    <a:pt x="55" y="44"/>
                  </a:lnTo>
                  <a:lnTo>
                    <a:pt x="53" y="44"/>
                  </a:lnTo>
                  <a:lnTo>
                    <a:pt x="53" y="44"/>
                  </a:lnTo>
                  <a:lnTo>
                    <a:pt x="53" y="44"/>
                  </a:lnTo>
                  <a:lnTo>
                    <a:pt x="53" y="44"/>
                  </a:lnTo>
                  <a:lnTo>
                    <a:pt x="53" y="44"/>
                  </a:lnTo>
                  <a:lnTo>
                    <a:pt x="53" y="41"/>
                  </a:lnTo>
                  <a:lnTo>
                    <a:pt x="53" y="41"/>
                  </a:lnTo>
                  <a:lnTo>
                    <a:pt x="53" y="41"/>
                  </a:lnTo>
                  <a:lnTo>
                    <a:pt x="50" y="41"/>
                  </a:lnTo>
                  <a:lnTo>
                    <a:pt x="50" y="41"/>
                  </a:lnTo>
                  <a:lnTo>
                    <a:pt x="50" y="41"/>
                  </a:lnTo>
                  <a:lnTo>
                    <a:pt x="50" y="41"/>
                  </a:lnTo>
                  <a:lnTo>
                    <a:pt x="50" y="41"/>
                  </a:lnTo>
                  <a:lnTo>
                    <a:pt x="50" y="41"/>
                  </a:lnTo>
                  <a:lnTo>
                    <a:pt x="50" y="41"/>
                  </a:lnTo>
                  <a:lnTo>
                    <a:pt x="48" y="41"/>
                  </a:lnTo>
                  <a:lnTo>
                    <a:pt x="48" y="41"/>
                  </a:lnTo>
                  <a:lnTo>
                    <a:pt x="48" y="41"/>
                  </a:lnTo>
                  <a:lnTo>
                    <a:pt x="48" y="41"/>
                  </a:lnTo>
                  <a:lnTo>
                    <a:pt x="48" y="41"/>
                  </a:lnTo>
                  <a:lnTo>
                    <a:pt x="17" y="41"/>
                  </a:lnTo>
                  <a:lnTo>
                    <a:pt x="17" y="56"/>
                  </a:lnTo>
                  <a:lnTo>
                    <a:pt x="17" y="56"/>
                  </a:lnTo>
                  <a:close/>
                  <a:moveTo>
                    <a:pt x="17" y="27"/>
                  </a:moveTo>
                  <a:lnTo>
                    <a:pt x="45" y="27"/>
                  </a:lnTo>
                  <a:lnTo>
                    <a:pt x="45" y="27"/>
                  </a:lnTo>
                  <a:lnTo>
                    <a:pt x="45" y="27"/>
                  </a:lnTo>
                  <a:lnTo>
                    <a:pt x="48" y="27"/>
                  </a:lnTo>
                  <a:lnTo>
                    <a:pt x="48" y="27"/>
                  </a:lnTo>
                  <a:lnTo>
                    <a:pt x="48" y="27"/>
                  </a:lnTo>
                  <a:lnTo>
                    <a:pt x="48" y="27"/>
                  </a:lnTo>
                  <a:lnTo>
                    <a:pt x="48" y="27"/>
                  </a:lnTo>
                  <a:lnTo>
                    <a:pt x="50" y="27"/>
                  </a:lnTo>
                  <a:lnTo>
                    <a:pt x="50" y="27"/>
                  </a:lnTo>
                  <a:lnTo>
                    <a:pt x="50" y="24"/>
                  </a:lnTo>
                  <a:lnTo>
                    <a:pt x="50" y="24"/>
                  </a:lnTo>
                  <a:lnTo>
                    <a:pt x="50" y="24"/>
                  </a:lnTo>
                  <a:lnTo>
                    <a:pt x="53" y="24"/>
                  </a:lnTo>
                  <a:lnTo>
                    <a:pt x="53" y="24"/>
                  </a:lnTo>
                  <a:lnTo>
                    <a:pt x="53" y="22"/>
                  </a:lnTo>
                  <a:lnTo>
                    <a:pt x="53" y="22"/>
                  </a:lnTo>
                  <a:lnTo>
                    <a:pt x="53" y="22"/>
                  </a:lnTo>
                  <a:lnTo>
                    <a:pt x="53" y="22"/>
                  </a:lnTo>
                  <a:lnTo>
                    <a:pt x="53" y="22"/>
                  </a:lnTo>
                  <a:lnTo>
                    <a:pt x="53" y="22"/>
                  </a:lnTo>
                  <a:lnTo>
                    <a:pt x="53" y="22"/>
                  </a:lnTo>
                  <a:lnTo>
                    <a:pt x="53" y="20"/>
                  </a:lnTo>
                  <a:lnTo>
                    <a:pt x="53" y="20"/>
                  </a:lnTo>
                  <a:lnTo>
                    <a:pt x="53" y="20"/>
                  </a:lnTo>
                  <a:lnTo>
                    <a:pt x="53" y="20"/>
                  </a:lnTo>
                  <a:lnTo>
                    <a:pt x="53" y="20"/>
                  </a:lnTo>
                  <a:lnTo>
                    <a:pt x="53" y="20"/>
                  </a:lnTo>
                  <a:lnTo>
                    <a:pt x="53" y="17"/>
                  </a:lnTo>
                  <a:lnTo>
                    <a:pt x="53" y="17"/>
                  </a:lnTo>
                  <a:lnTo>
                    <a:pt x="50" y="17"/>
                  </a:lnTo>
                  <a:lnTo>
                    <a:pt x="50" y="17"/>
                  </a:lnTo>
                  <a:lnTo>
                    <a:pt x="50" y="15"/>
                  </a:lnTo>
                  <a:lnTo>
                    <a:pt x="50" y="15"/>
                  </a:lnTo>
                  <a:lnTo>
                    <a:pt x="50" y="15"/>
                  </a:lnTo>
                  <a:lnTo>
                    <a:pt x="50" y="15"/>
                  </a:lnTo>
                  <a:lnTo>
                    <a:pt x="48" y="15"/>
                  </a:lnTo>
                  <a:lnTo>
                    <a:pt x="48" y="15"/>
                  </a:lnTo>
                  <a:lnTo>
                    <a:pt x="48" y="15"/>
                  </a:lnTo>
                  <a:lnTo>
                    <a:pt x="48" y="15"/>
                  </a:lnTo>
                  <a:lnTo>
                    <a:pt x="48" y="15"/>
                  </a:lnTo>
                  <a:lnTo>
                    <a:pt x="48" y="15"/>
                  </a:lnTo>
                  <a:lnTo>
                    <a:pt x="45" y="15"/>
                  </a:lnTo>
                  <a:lnTo>
                    <a:pt x="45" y="15"/>
                  </a:lnTo>
                  <a:lnTo>
                    <a:pt x="45" y="15"/>
                  </a:lnTo>
                  <a:lnTo>
                    <a:pt x="17" y="15"/>
                  </a:lnTo>
                  <a:lnTo>
                    <a:pt x="17" y="27"/>
                  </a:lnTo>
                  <a:lnTo>
                    <a:pt x="17"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a:solidFill>
                  <a:prstClr val="black"/>
                </a:solidFill>
              </a:endParaRPr>
            </a:p>
          </p:txBody>
        </p:sp>
        <p:sp>
          <p:nvSpPr>
            <p:cNvPr id="35" name="Freeform 229"/>
            <p:cNvSpPr>
              <a:spLocks noEditPoints="1"/>
            </p:cNvSpPr>
            <p:nvPr/>
          </p:nvSpPr>
          <p:spPr bwMode="gray">
            <a:xfrm>
              <a:off x="6936" y="180"/>
              <a:ext cx="526" cy="527"/>
            </a:xfrm>
            <a:custGeom>
              <a:avLst/>
              <a:gdLst>
                <a:gd name="T0" fmla="*/ 110 w 220"/>
                <a:gd name="T1" fmla="*/ 0 h 220"/>
                <a:gd name="T2" fmla="*/ 0 w 220"/>
                <a:gd name="T3" fmla="*/ 110 h 220"/>
                <a:gd name="T4" fmla="*/ 110 w 220"/>
                <a:gd name="T5" fmla="*/ 220 h 220"/>
                <a:gd name="T6" fmla="*/ 220 w 220"/>
                <a:gd name="T7" fmla="*/ 110 h 220"/>
                <a:gd name="T8" fmla="*/ 110 w 220"/>
                <a:gd name="T9" fmla="*/ 0 h 220"/>
                <a:gd name="T10" fmla="*/ 110 w 220"/>
                <a:gd name="T11" fmla="*/ 208 h 220"/>
                <a:gd name="T12" fmla="*/ 12 w 220"/>
                <a:gd name="T13" fmla="*/ 110 h 220"/>
                <a:gd name="T14" fmla="*/ 110 w 220"/>
                <a:gd name="T15" fmla="*/ 12 h 220"/>
                <a:gd name="T16" fmla="*/ 208 w 220"/>
                <a:gd name="T17" fmla="*/ 110 h 220"/>
                <a:gd name="T18" fmla="*/ 110 w 220"/>
                <a:gd name="T19" fmla="*/ 20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208"/>
                  </a:moveTo>
                  <a:cubicBezTo>
                    <a:pt x="56" y="208"/>
                    <a:pt x="12" y="164"/>
                    <a:pt x="12" y="110"/>
                  </a:cubicBezTo>
                  <a:cubicBezTo>
                    <a:pt x="12" y="56"/>
                    <a:pt x="56" y="12"/>
                    <a:pt x="110" y="12"/>
                  </a:cubicBezTo>
                  <a:cubicBezTo>
                    <a:pt x="164" y="12"/>
                    <a:pt x="208" y="56"/>
                    <a:pt x="208" y="110"/>
                  </a:cubicBezTo>
                  <a:cubicBezTo>
                    <a:pt x="208" y="164"/>
                    <a:pt x="164" y="208"/>
                    <a:pt x="110" y="2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571" tIns="45785" rIns="91571" bIns="45785" numCol="1" anchor="t" anchorCtr="0" compatLnSpc="1">
              <a:prstTxWarp prst="textNoShape">
                <a:avLst/>
              </a:prstTxWarp>
            </a:bodyPr>
            <a:lstStyle/>
            <a:p>
              <a:pPr defTabSz="915680"/>
              <a:endParaRPr lang="en-US" sz="1803">
                <a:solidFill>
                  <a:prstClr val="black"/>
                </a:solidFill>
              </a:endParaRPr>
            </a:p>
          </p:txBody>
        </p:sp>
      </p:grpSp>
      <p:sp>
        <p:nvSpPr>
          <p:cNvPr id="48" name="Subtitle 2"/>
          <p:cNvSpPr>
            <a:spLocks noGrp="1"/>
          </p:cNvSpPr>
          <p:nvPr>
            <p:ph type="subTitle" idx="1"/>
          </p:nvPr>
        </p:nvSpPr>
        <p:spPr bwMode="black">
          <a:xfrm>
            <a:off x="7055682" y="3064854"/>
            <a:ext cx="4500000" cy="720000"/>
          </a:xfrm>
        </p:spPr>
        <p:txBody>
          <a:bodyPr anchor="t"/>
          <a:lstStyle>
            <a:lvl1pPr marL="0" indent="0" algn="l">
              <a:buNone/>
              <a:defRPr sz="2400" b="1">
                <a:solidFill>
                  <a:schemeClr val="accent3"/>
                </a:solidFill>
              </a:defRPr>
            </a:lvl1pPr>
            <a:lvl2pPr marL="0" indent="0" algn="l">
              <a:buNone/>
              <a:defRPr sz="2400" b="1">
                <a:solidFill>
                  <a:schemeClr val="accent3"/>
                </a:solidFill>
              </a:defRPr>
            </a:lvl2pPr>
            <a:lvl3pPr marL="0" indent="0" algn="l">
              <a:buNone/>
              <a:defRPr sz="2400" b="1">
                <a:solidFill>
                  <a:schemeClr val="accent3"/>
                </a:solidFill>
              </a:defRPr>
            </a:lvl3pPr>
            <a:lvl4pPr marL="0" indent="0" algn="l">
              <a:buNone/>
              <a:defRPr sz="2400" b="1">
                <a:solidFill>
                  <a:schemeClr val="accent3"/>
                </a:solidFill>
              </a:defRPr>
            </a:lvl4pPr>
            <a:lvl5pPr marL="0" indent="0" algn="l">
              <a:buNone/>
              <a:defRPr sz="2400" b="1">
                <a:solidFill>
                  <a:schemeClr val="accent3"/>
                </a:solidFill>
              </a:defRPr>
            </a:lvl5pPr>
            <a:lvl6pPr marL="0" indent="0" algn="l">
              <a:buNone/>
              <a:defRPr sz="2400" b="1">
                <a:solidFill>
                  <a:schemeClr val="accent3"/>
                </a:solidFill>
              </a:defRPr>
            </a:lvl6pPr>
            <a:lvl7pPr marL="0" indent="0" algn="l">
              <a:buNone/>
              <a:defRPr sz="2400" b="1">
                <a:solidFill>
                  <a:schemeClr val="accent3"/>
                </a:solidFill>
              </a:defRPr>
            </a:lvl7pPr>
            <a:lvl8pPr marL="0" indent="0" algn="l">
              <a:buNone/>
              <a:defRPr sz="2400" b="1">
                <a:solidFill>
                  <a:schemeClr val="accent3"/>
                </a:solidFill>
              </a:defRPr>
            </a:lvl8pPr>
            <a:lvl9pPr marL="0" indent="0" algn="l">
              <a:buNone/>
              <a:defRPr sz="2400" b="1">
                <a:solidFill>
                  <a:schemeClr val="accent3"/>
                </a:solidFill>
              </a:defRPr>
            </a:lvl9pPr>
          </a:lstStyle>
          <a:p>
            <a:pPr lvl="0"/>
            <a:r>
              <a:rPr lang="de-DE"/>
              <a:t>Formatvorlage des Untertitelmasters durch Klicken bearbeiten</a:t>
            </a:r>
            <a:endParaRPr lang="en-US"/>
          </a:p>
        </p:txBody>
      </p:sp>
      <p:grpSp>
        <p:nvGrpSpPr>
          <p:cNvPr id="24" name="Group 23"/>
          <p:cNvGrpSpPr/>
          <p:nvPr/>
        </p:nvGrpSpPr>
        <p:grpSpPr bwMode="black">
          <a:xfrm>
            <a:off x="759608" y="1"/>
            <a:ext cx="4148849" cy="6858000"/>
            <a:chOff x="-13927138" y="-1074738"/>
            <a:chExt cx="4913313" cy="8121651"/>
          </a:xfrm>
          <a:solidFill>
            <a:schemeClr val="bg1"/>
          </a:solidFill>
        </p:grpSpPr>
        <p:sp>
          <p:nvSpPr>
            <p:cNvPr id="26" name="Freeform 6"/>
            <p:cNvSpPr>
              <a:spLocks/>
            </p:cNvSpPr>
            <p:nvPr userDrawn="1"/>
          </p:nvSpPr>
          <p:spPr bwMode="black">
            <a:xfrm>
              <a:off x="-13927138" y="-1074738"/>
              <a:ext cx="2947988" cy="8121651"/>
            </a:xfrm>
            <a:custGeom>
              <a:avLst/>
              <a:gdLst>
                <a:gd name="T0" fmla="*/ 9 w 1857"/>
                <a:gd name="T1" fmla="*/ 5116 h 5116"/>
                <a:gd name="T2" fmla="*/ 1857 w 1857"/>
                <a:gd name="T3" fmla="*/ 0 h 5116"/>
                <a:gd name="T4" fmla="*/ 1847 w 1857"/>
                <a:gd name="T5" fmla="*/ 0 h 5116"/>
                <a:gd name="T6" fmla="*/ 0 w 1857"/>
                <a:gd name="T7" fmla="*/ 5116 h 5116"/>
                <a:gd name="T8" fmla="*/ 9 w 1857"/>
                <a:gd name="T9" fmla="*/ 5116 h 5116"/>
              </a:gdLst>
              <a:ahLst/>
              <a:cxnLst>
                <a:cxn ang="0">
                  <a:pos x="T0" y="T1"/>
                </a:cxn>
                <a:cxn ang="0">
                  <a:pos x="T2" y="T3"/>
                </a:cxn>
                <a:cxn ang="0">
                  <a:pos x="T4" y="T5"/>
                </a:cxn>
                <a:cxn ang="0">
                  <a:pos x="T6" y="T7"/>
                </a:cxn>
                <a:cxn ang="0">
                  <a:pos x="T8" y="T9"/>
                </a:cxn>
              </a:cxnLst>
              <a:rect l="0" t="0" r="r" b="b"/>
              <a:pathLst>
                <a:path w="1857" h="5116">
                  <a:moveTo>
                    <a:pt x="9" y="5116"/>
                  </a:moveTo>
                  <a:lnTo>
                    <a:pt x="1857" y="0"/>
                  </a:lnTo>
                  <a:lnTo>
                    <a:pt x="1847" y="0"/>
                  </a:lnTo>
                  <a:lnTo>
                    <a:pt x="0" y="5116"/>
                  </a:lnTo>
                  <a:lnTo>
                    <a:pt x="9" y="5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7"/>
            <p:cNvSpPr>
              <a:spLocks/>
            </p:cNvSpPr>
            <p:nvPr userDrawn="1"/>
          </p:nvSpPr>
          <p:spPr bwMode="black">
            <a:xfrm>
              <a:off x="-10623550" y="-1074738"/>
              <a:ext cx="1609725" cy="8121651"/>
            </a:xfrm>
            <a:custGeom>
              <a:avLst/>
              <a:gdLst>
                <a:gd name="T0" fmla="*/ 10 w 1014"/>
                <a:gd name="T1" fmla="*/ 5116 h 5116"/>
                <a:gd name="T2" fmla="*/ 1014 w 1014"/>
                <a:gd name="T3" fmla="*/ 0 h 5116"/>
                <a:gd name="T4" fmla="*/ 1004 w 1014"/>
                <a:gd name="T5" fmla="*/ 0 h 5116"/>
                <a:gd name="T6" fmla="*/ 0 w 1014"/>
                <a:gd name="T7" fmla="*/ 5116 h 5116"/>
                <a:gd name="T8" fmla="*/ 10 w 1014"/>
                <a:gd name="T9" fmla="*/ 5116 h 5116"/>
              </a:gdLst>
              <a:ahLst/>
              <a:cxnLst>
                <a:cxn ang="0">
                  <a:pos x="T0" y="T1"/>
                </a:cxn>
                <a:cxn ang="0">
                  <a:pos x="T2" y="T3"/>
                </a:cxn>
                <a:cxn ang="0">
                  <a:pos x="T4" y="T5"/>
                </a:cxn>
                <a:cxn ang="0">
                  <a:pos x="T6" y="T7"/>
                </a:cxn>
                <a:cxn ang="0">
                  <a:pos x="T8" y="T9"/>
                </a:cxn>
              </a:cxnLst>
              <a:rect l="0" t="0" r="r" b="b"/>
              <a:pathLst>
                <a:path w="1014" h="5116">
                  <a:moveTo>
                    <a:pt x="10" y="5116"/>
                  </a:moveTo>
                  <a:lnTo>
                    <a:pt x="1014" y="0"/>
                  </a:lnTo>
                  <a:lnTo>
                    <a:pt x="1004" y="0"/>
                  </a:lnTo>
                  <a:lnTo>
                    <a:pt x="0" y="5116"/>
                  </a:lnTo>
                  <a:lnTo>
                    <a:pt x="10" y="5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56618282"/>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8" name="Subtitle 2"/>
          <p:cNvSpPr>
            <a:spLocks noGrp="1"/>
          </p:cNvSpPr>
          <p:nvPr>
            <p:ph type="subTitle" idx="13"/>
          </p:nvPr>
        </p:nvSpPr>
        <p:spPr bwMode="gray">
          <a:xfrm>
            <a:off x="981822" y="1138299"/>
            <a:ext cx="10798460" cy="252000"/>
          </a:xfrm>
        </p:spPr>
        <p:txBody>
          <a:bodyPr anchor="t"/>
          <a:lstStyle>
            <a:lvl1pPr marL="0" indent="0" algn="l">
              <a:buNone/>
              <a:defRPr sz="1800">
                <a:solidFill>
                  <a:schemeClr val="accent1"/>
                </a:solidFill>
              </a:defRPr>
            </a:lvl1pPr>
            <a:lvl2pPr marL="0" indent="0" algn="l">
              <a:buNone/>
              <a:defRPr sz="1800">
                <a:solidFill>
                  <a:schemeClr val="accent1"/>
                </a:solidFill>
              </a:defRPr>
            </a:lvl2pPr>
            <a:lvl3pPr marL="0" indent="0" algn="l">
              <a:buNone/>
              <a:defRPr sz="1800">
                <a:solidFill>
                  <a:schemeClr val="accent1"/>
                </a:solidFill>
              </a:defRPr>
            </a:lvl3pPr>
            <a:lvl4pPr marL="0" indent="0" algn="l">
              <a:buNone/>
              <a:defRPr sz="1800">
                <a:solidFill>
                  <a:schemeClr val="accent1"/>
                </a:solidFill>
              </a:defRPr>
            </a:lvl4pPr>
            <a:lvl5pPr marL="0" indent="0" algn="l">
              <a:buNone/>
              <a:defRPr sz="1800">
                <a:solidFill>
                  <a:schemeClr val="accent1"/>
                </a:solidFill>
              </a:defRPr>
            </a:lvl5pPr>
            <a:lvl6pPr marL="0" indent="0" algn="l">
              <a:buNone/>
              <a:defRPr sz="1800">
                <a:solidFill>
                  <a:schemeClr val="accent1"/>
                </a:solidFill>
              </a:defRPr>
            </a:lvl6pPr>
            <a:lvl7pPr marL="0" indent="0" algn="l">
              <a:buNone/>
              <a:defRPr sz="1800">
                <a:solidFill>
                  <a:schemeClr val="accent1"/>
                </a:solidFill>
              </a:defRPr>
            </a:lvl7pPr>
            <a:lvl8pPr marL="0" indent="0" algn="l">
              <a:buNone/>
              <a:defRPr sz="1800">
                <a:solidFill>
                  <a:schemeClr val="accent1"/>
                </a:solidFill>
              </a:defRPr>
            </a:lvl8pPr>
            <a:lvl9pPr marL="0" indent="0" algn="l">
              <a:buNone/>
              <a:defRPr sz="1800">
                <a:solidFill>
                  <a:schemeClr val="accent1"/>
                </a:solidFill>
              </a:defRPr>
            </a:lvl9pPr>
          </a:lstStyle>
          <a:p>
            <a:pPr lvl="0"/>
            <a:r>
              <a:rPr lang="de-DE"/>
              <a:t>Formatvorlage des Untertitelmasters durch Klicken bearbeiten</a:t>
            </a:r>
            <a:endParaRPr lang="en-US"/>
          </a:p>
        </p:txBody>
      </p:sp>
      <p:sp>
        <p:nvSpPr>
          <p:cNvPr id="2" name="Title 1"/>
          <p:cNvSpPr>
            <a:spLocks noGrp="1"/>
          </p:cNvSpPr>
          <p:nvPr>
            <p:ph type="title"/>
          </p:nvPr>
        </p:nvSpPr>
        <p:spPr bwMode="gray"/>
        <p:txBody>
          <a:bodyPr/>
          <a:lstStyle/>
          <a:p>
            <a:r>
              <a:rPr lang="de-DE"/>
              <a:t>Titelmasterformat durch Klicken bearbeiten</a:t>
            </a:r>
            <a:endParaRPr lang="en-US"/>
          </a:p>
        </p:txBody>
      </p:sp>
      <p:sp>
        <p:nvSpPr>
          <p:cNvPr id="4" name="Date Placeholder 3"/>
          <p:cNvSpPr>
            <a:spLocks noGrp="1"/>
          </p:cNvSpPr>
          <p:nvPr>
            <p:ph type="dt" sz="half" idx="10"/>
          </p:nvPr>
        </p:nvSpPr>
        <p:spPr bwMode="gray"/>
        <p:txBody>
          <a:bodyPr/>
          <a:lstStyle/>
          <a:p>
            <a:endParaRPr lang="en-US"/>
          </a:p>
        </p:txBody>
      </p:sp>
      <p:sp>
        <p:nvSpPr>
          <p:cNvPr id="5" name="Footer Placeholder 4"/>
          <p:cNvSpPr>
            <a:spLocks noGrp="1"/>
          </p:cNvSpPr>
          <p:nvPr>
            <p:ph type="ftr" sz="quarter" idx="11"/>
          </p:nvPr>
        </p:nvSpPr>
        <p:spPr bwMode="gray"/>
        <p:txBody>
          <a:bodyPr/>
          <a:lstStyle/>
          <a:p>
            <a:r>
              <a:rPr lang="fr-FR"/>
              <a:t>Réduction de dose injectée en neuroimagerie</a:t>
            </a:r>
            <a:endParaRPr lang="en-US"/>
          </a:p>
        </p:txBody>
      </p:sp>
      <p:sp>
        <p:nvSpPr>
          <p:cNvPr id="6" name="Slide Number Placeholder 5"/>
          <p:cNvSpPr>
            <a:spLocks noGrp="1"/>
          </p:cNvSpPr>
          <p:nvPr>
            <p:ph type="sldNum" sz="quarter" idx="12"/>
          </p:nvPr>
        </p:nvSpPr>
        <p:spPr bwMode="gray"/>
        <p:txBody>
          <a:bodyPr/>
          <a:lstStyle/>
          <a:p>
            <a:fld id="{EEAD9179-7A6B-4268-BEB2-F3B8EB06115B}" type="slidenum">
              <a:rPr lang="en-US" smtClean="0"/>
              <a:t>‹N°›</a:t>
            </a:fld>
            <a:endParaRPr lang="en-US"/>
          </a:p>
        </p:txBody>
      </p:sp>
      <p:sp>
        <p:nvSpPr>
          <p:cNvPr id="11" name="Text Placeholder 10"/>
          <p:cNvSpPr>
            <a:spLocks noGrp="1"/>
          </p:cNvSpPr>
          <p:nvPr>
            <p:ph type="body" sz="quarter" idx="14"/>
          </p:nvPr>
        </p:nvSpPr>
        <p:spPr bwMode="gray">
          <a:xfrm>
            <a:off x="980282" y="1732751"/>
            <a:ext cx="10799999" cy="4752000"/>
          </a:xfrm>
        </p:spPr>
        <p:txBody>
          <a:bodyPr/>
          <a:lstStyle>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pic>
        <p:nvPicPr>
          <p:cNvPr id="9" name="Picture 2" descr="\\nas-mainz\Projekte_vertraulich\Bayer\17-0612_Fischer_CI-Redesign\vom Kunden\Bayer_Cross_2017_on-Screen_RGB_170630.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196019" y="617155"/>
            <a:ext cx="399773" cy="39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945638"/>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980282" y="1732751"/>
            <a:ext cx="10799999" cy="4752000"/>
          </a:xfrm>
          <a:prstGeom prst="rect">
            <a:avLst/>
          </a:prstGeom>
        </p:spPr>
        <p:txBody>
          <a:bodyPr vert="horz" lIns="0" tIns="0" rIns="0" bIns="0" rtlCol="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2" name="Title Placeholder 1"/>
          <p:cNvSpPr>
            <a:spLocks noGrp="1"/>
          </p:cNvSpPr>
          <p:nvPr>
            <p:ph type="title"/>
          </p:nvPr>
        </p:nvSpPr>
        <p:spPr bwMode="gray">
          <a:xfrm>
            <a:off x="981822" y="181938"/>
            <a:ext cx="10798460" cy="864000"/>
          </a:xfrm>
          <a:prstGeom prst="rect">
            <a:avLst/>
          </a:prstGeom>
        </p:spPr>
        <p:txBody>
          <a:bodyPr vert="horz" lIns="0" tIns="0" rIns="0" bIns="0" rtlCol="0" anchor="b">
            <a:noAutofit/>
          </a:bodyPr>
          <a:lstStyle/>
          <a:p>
            <a:r>
              <a:rPr lang="de-DE"/>
              <a:t>Titelmasterformat durch Klicken bearbeiten</a:t>
            </a:r>
            <a:endParaRPr lang="en-US"/>
          </a:p>
        </p:txBody>
      </p:sp>
      <p:sp>
        <p:nvSpPr>
          <p:cNvPr id="4" name="Date Placeholder 3"/>
          <p:cNvSpPr>
            <a:spLocks noGrp="1"/>
          </p:cNvSpPr>
          <p:nvPr>
            <p:ph type="dt" sz="half" idx="2"/>
          </p:nvPr>
        </p:nvSpPr>
        <p:spPr bwMode="gray">
          <a:xfrm>
            <a:off x="11121231" y="6617933"/>
            <a:ext cx="488950" cy="108000"/>
          </a:xfrm>
          <a:prstGeom prst="rect">
            <a:avLst/>
          </a:prstGeom>
        </p:spPr>
        <p:txBody>
          <a:bodyPr vert="horz" lIns="0" tIns="0" rIns="0" bIns="0" rtlCol="0" anchor="t">
            <a:noAutofit/>
          </a:bodyPr>
          <a:lstStyle>
            <a:lvl1pPr algn="r">
              <a:defRPr sz="700">
                <a:noFill/>
              </a:defRPr>
            </a:lvl1pPr>
            <a:lvl2pPr marL="1588" indent="0" algn="r">
              <a:defRPr sz="700">
                <a:noFill/>
              </a:defRPr>
            </a:lvl2pPr>
            <a:lvl3pPr marL="0" indent="0" algn="r">
              <a:defRPr sz="700">
                <a:noFill/>
              </a:defRPr>
            </a:lvl3pPr>
            <a:lvl4pPr marL="0" indent="0" algn="r">
              <a:tabLst/>
              <a:defRPr sz="700">
                <a:noFill/>
              </a:defRPr>
            </a:lvl4pPr>
            <a:lvl5pPr marL="0" indent="0" algn="r">
              <a:defRPr sz="700">
                <a:noFill/>
              </a:defRPr>
            </a:lvl5pPr>
            <a:lvl6pPr marL="0" indent="0" algn="r">
              <a:defRPr sz="700">
                <a:noFill/>
              </a:defRPr>
            </a:lvl6pPr>
            <a:lvl7pPr marL="0" indent="0" algn="r">
              <a:defRPr sz="700">
                <a:noFill/>
              </a:defRPr>
            </a:lvl7pPr>
            <a:lvl8pPr marL="0" indent="0" algn="r">
              <a:defRPr sz="700">
                <a:noFill/>
              </a:defRPr>
            </a:lvl8pPr>
            <a:lvl9pPr marL="0" indent="0" algn="r">
              <a:defRPr sz="700">
                <a:noFill/>
              </a:defRPr>
            </a:lvl9pPr>
          </a:lstStyle>
          <a:p>
            <a:endParaRPr lang="en-US"/>
          </a:p>
        </p:txBody>
      </p:sp>
      <p:sp>
        <p:nvSpPr>
          <p:cNvPr id="5" name="Footer Placeholder 4"/>
          <p:cNvSpPr>
            <a:spLocks noGrp="1"/>
          </p:cNvSpPr>
          <p:nvPr>
            <p:ph type="ftr" sz="quarter" idx="3"/>
          </p:nvPr>
        </p:nvSpPr>
        <p:spPr bwMode="gray">
          <a:xfrm>
            <a:off x="974672" y="6617933"/>
            <a:ext cx="8640001" cy="108000"/>
          </a:xfrm>
          <a:prstGeom prst="rect">
            <a:avLst/>
          </a:prstGeom>
        </p:spPr>
        <p:txBody>
          <a:bodyPr vert="horz" lIns="0" tIns="0" rIns="0" bIns="0" rtlCol="0" anchor="t">
            <a:noAutofit/>
          </a:bodyPr>
          <a:lstStyle>
            <a:lvl1pPr algn="l">
              <a:defRPr sz="700">
                <a:solidFill>
                  <a:schemeClr val="accent1"/>
                </a:solidFill>
              </a:defRPr>
            </a:lvl1pPr>
            <a:lvl2pPr marL="0" indent="0">
              <a:defRPr sz="700">
                <a:solidFill>
                  <a:schemeClr val="accent1"/>
                </a:solidFill>
              </a:defRPr>
            </a:lvl2pPr>
            <a:lvl3pPr marL="0" indent="0">
              <a:defRPr sz="700">
                <a:solidFill>
                  <a:schemeClr val="accent1"/>
                </a:solidFill>
              </a:defRPr>
            </a:lvl3pPr>
            <a:lvl4pPr marL="0" indent="0">
              <a:defRPr sz="700">
                <a:solidFill>
                  <a:schemeClr val="accent1"/>
                </a:solidFill>
              </a:defRPr>
            </a:lvl4pPr>
            <a:lvl5pPr marL="0" indent="0">
              <a:defRPr sz="700">
                <a:solidFill>
                  <a:schemeClr val="accent1"/>
                </a:solidFill>
              </a:defRPr>
            </a:lvl5pPr>
            <a:lvl6pPr marL="0" indent="0">
              <a:tabLst/>
              <a:defRPr sz="700">
                <a:solidFill>
                  <a:schemeClr val="accent1"/>
                </a:solidFill>
              </a:defRPr>
            </a:lvl6pPr>
            <a:lvl7pPr marL="0" indent="0">
              <a:tabLst/>
              <a:defRPr sz="700">
                <a:solidFill>
                  <a:schemeClr val="accent1"/>
                </a:solidFill>
              </a:defRPr>
            </a:lvl7pPr>
            <a:lvl8pPr marL="0" indent="0">
              <a:defRPr sz="700">
                <a:solidFill>
                  <a:schemeClr val="accent1"/>
                </a:solidFill>
              </a:defRPr>
            </a:lvl8pPr>
            <a:lvl9pPr marL="0" indent="0">
              <a:defRPr sz="700">
                <a:solidFill>
                  <a:schemeClr val="accent1"/>
                </a:solidFill>
              </a:defRPr>
            </a:lvl9pPr>
          </a:lstStyle>
          <a:p>
            <a:r>
              <a:rPr lang="fr-FR"/>
              <a:t>Réduction de dose injectée en neuroimagerie</a:t>
            </a:r>
            <a:endParaRPr lang="en-US"/>
          </a:p>
        </p:txBody>
      </p:sp>
      <p:sp>
        <p:nvSpPr>
          <p:cNvPr id="6" name="Slide Number Placeholder 5"/>
          <p:cNvSpPr>
            <a:spLocks noGrp="1"/>
          </p:cNvSpPr>
          <p:nvPr>
            <p:ph type="sldNum" sz="quarter" idx="4"/>
          </p:nvPr>
        </p:nvSpPr>
        <p:spPr bwMode="gray">
          <a:xfrm>
            <a:off x="195843" y="6617933"/>
            <a:ext cx="392326" cy="108000"/>
          </a:xfrm>
          <a:prstGeom prst="rect">
            <a:avLst/>
          </a:prstGeom>
        </p:spPr>
        <p:txBody>
          <a:bodyPr vert="horz" lIns="0" tIns="0" rIns="0" bIns="0" rtlCol="0" anchor="t">
            <a:noAutofit/>
          </a:bodyPr>
          <a:lstStyle>
            <a:lvl1pPr algn="ctr">
              <a:defRPr sz="700">
                <a:solidFill>
                  <a:schemeClr val="accent2"/>
                </a:solidFill>
              </a:defRPr>
            </a:lvl1pPr>
            <a:lvl2pPr marL="0" indent="0" algn="ctr">
              <a:defRPr sz="700">
                <a:solidFill>
                  <a:schemeClr val="accent2"/>
                </a:solidFill>
              </a:defRPr>
            </a:lvl2pPr>
            <a:lvl3pPr marL="0" indent="0" algn="ctr">
              <a:defRPr sz="700">
                <a:solidFill>
                  <a:schemeClr val="accent2"/>
                </a:solidFill>
              </a:defRPr>
            </a:lvl3pPr>
            <a:lvl4pPr marL="0" indent="0" algn="ctr">
              <a:defRPr sz="700">
                <a:solidFill>
                  <a:schemeClr val="accent2"/>
                </a:solidFill>
              </a:defRPr>
            </a:lvl4pPr>
            <a:lvl5pPr marL="0" indent="0" algn="ctr">
              <a:defRPr sz="700">
                <a:solidFill>
                  <a:schemeClr val="accent2"/>
                </a:solidFill>
              </a:defRPr>
            </a:lvl5pPr>
            <a:lvl6pPr marL="0" indent="0" algn="ctr">
              <a:defRPr sz="700">
                <a:solidFill>
                  <a:schemeClr val="accent2"/>
                </a:solidFill>
              </a:defRPr>
            </a:lvl6pPr>
            <a:lvl7pPr marL="0" indent="0" algn="ctr">
              <a:defRPr sz="700">
                <a:solidFill>
                  <a:schemeClr val="accent2"/>
                </a:solidFill>
              </a:defRPr>
            </a:lvl7pPr>
            <a:lvl8pPr marL="0" indent="0" algn="ctr">
              <a:defRPr sz="700">
                <a:solidFill>
                  <a:schemeClr val="accent2"/>
                </a:solidFill>
              </a:defRPr>
            </a:lvl8pPr>
            <a:lvl9pPr marL="0" indent="0" algn="ctr">
              <a:defRPr sz="700">
                <a:solidFill>
                  <a:schemeClr val="accent2"/>
                </a:solidFill>
              </a:defRPr>
            </a:lvl9pPr>
          </a:lstStyle>
          <a:p>
            <a:fld id="{EEAD9179-7A6B-4268-BEB2-F3B8EB06115B}" type="slidenum">
              <a:rPr lang="en-US" smtClean="0"/>
              <a:pPr/>
              <a:t>‹N°›</a:t>
            </a:fld>
            <a:endParaRPr lang="en-US"/>
          </a:p>
        </p:txBody>
      </p:sp>
    </p:spTree>
    <p:extLst>
      <p:ext uri="{BB962C8B-B14F-4D97-AF65-F5344CB8AC3E}">
        <p14:creationId xmlns:p14="http://schemas.microsoft.com/office/powerpoint/2010/main" val="1269562786"/>
      </p:ext>
    </p:extLst>
  </p:cSld>
  <p:clrMap bg1="lt1" tx1="dk1" bg2="lt2" tx2="dk2" accent1="accent1" accent2="accent2" accent3="accent3" accent4="accent4" accent5="accent5" accent6="accent6" hlink="hlink" folHlink="folHlink"/>
  <p:sldLayoutIdLst>
    <p:sldLayoutId id="2147484056" r:id="rId1"/>
    <p:sldLayoutId id="2147484075"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 id="2147484066" r:id="rId12"/>
    <p:sldLayoutId id="2147484067" r:id="rId13"/>
    <p:sldLayoutId id="2147484068" r:id="rId14"/>
    <p:sldLayoutId id="2147484069" r:id="rId15"/>
    <p:sldLayoutId id="2147484070" r:id="rId16"/>
    <p:sldLayoutId id="2147484071" r:id="rId17"/>
    <p:sldLayoutId id="2147484072" r:id="rId18"/>
    <p:sldLayoutId id="2147484073" r:id="rId19"/>
    <p:sldLayoutId id="2147484074" r:id="rId20"/>
    <p:sldLayoutId id="2147484077" r:id="rId21"/>
    <p:sldLayoutId id="2147484078" r:id="rId22"/>
    <p:sldLayoutId id="2147484079" r:id="rId23"/>
    <p:sldLayoutId id="2147484080" r:id="rId24"/>
  </p:sldLayoutIdLst>
  <p:transition spd="slow">
    <p:wipe dir="r"/>
  </p:transition>
  <p:hf hdr="0" dt="0"/>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26"/>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27"/>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28"/>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29"/>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29"/>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29"/>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29"/>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29"/>
        </a:buBlip>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94" userDrawn="1">
          <p15:clr>
            <a:srgbClr val="F26B43"/>
          </p15:clr>
        </p15:guide>
        <p15:guide id="2" pos="3908" userDrawn="1">
          <p15:clr>
            <a:srgbClr val="F26B43"/>
          </p15:clr>
        </p15:guide>
        <p15:guide id="3" pos="4134" userDrawn="1">
          <p15:clr>
            <a:srgbClr val="F26B43"/>
          </p15:clr>
        </p15:guide>
        <p15:guide id="6" pos="7422" userDrawn="1">
          <p15:clr>
            <a:srgbClr val="F26B43"/>
          </p15:clr>
        </p15:guide>
        <p15:guide id="7" pos="2376" userDrawn="1">
          <p15:clr>
            <a:srgbClr val="F26B43"/>
          </p15:clr>
        </p15:guide>
        <p15:guide id="8" pos="2150" userDrawn="1">
          <p15:clr>
            <a:srgbClr val="F26B43"/>
          </p15:clr>
        </p15:guide>
        <p15:guide id="9" pos="619" userDrawn="1">
          <p15:clr>
            <a:srgbClr val="F26B43"/>
          </p15:clr>
        </p15:guide>
        <p15:guide id="10" orient="horz" pos="2478" userDrawn="1">
          <p15:clr>
            <a:srgbClr val="F26B43"/>
          </p15:clr>
        </p15:guide>
        <p15:guide id="11" orient="horz" pos="2592" userDrawn="1">
          <p15:clr>
            <a:srgbClr val="F26B43"/>
          </p15:clr>
        </p15:guide>
        <p15:guide id="12" orient="horz" pos="4086" userDrawn="1">
          <p15:clr>
            <a:srgbClr val="F26B43"/>
          </p15:clr>
        </p15:guide>
        <p15:guide id="13" pos="5894" userDrawn="1">
          <p15:clr>
            <a:srgbClr val="F26B43"/>
          </p15:clr>
        </p15:guide>
        <p15:guide id="14" pos="5666" userDrawn="1">
          <p15:clr>
            <a:srgbClr val="F26B43"/>
          </p15:clr>
        </p15:guide>
        <p15:guide id="15" pos="4020" userDrawn="1">
          <p15:clr>
            <a:srgbClr val="F26B43"/>
          </p15:clr>
        </p15:guide>
        <p15:guide id="16" orient="horz" pos="27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21.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06688F50-9D70-5900-D450-FA8D1C0A61C1}"/>
              </a:ext>
            </a:extLst>
          </p:cNvPr>
          <p:cNvSpPr>
            <a:spLocks noGrp="1"/>
          </p:cNvSpPr>
          <p:nvPr>
            <p:ph type="subTitle" idx="1"/>
          </p:nvPr>
        </p:nvSpPr>
        <p:spPr>
          <a:xfrm>
            <a:off x="457289" y="5967986"/>
            <a:ext cx="3620553" cy="374412"/>
          </a:xfrm>
        </p:spPr>
        <p:txBody>
          <a:bodyPr/>
          <a:lstStyle/>
          <a:p>
            <a:r>
              <a:rPr lang="fr-CA" sz="2000" dirty="0">
                <a:solidFill>
                  <a:schemeClr val="bg1"/>
                </a:solidFill>
              </a:rPr>
              <a:t>Pr. François Cotton </a:t>
            </a:r>
          </a:p>
          <a:p>
            <a:r>
              <a:rPr lang="fr-CA" sz="2000" dirty="0">
                <a:solidFill>
                  <a:schemeClr val="bg1"/>
                </a:solidFill>
              </a:rPr>
              <a:t>HCL UCBL1</a:t>
            </a:r>
            <a:endParaRPr lang="fr-FR" sz="2000" dirty="0">
              <a:solidFill>
                <a:schemeClr val="bg1"/>
              </a:solidFill>
            </a:endParaRPr>
          </a:p>
        </p:txBody>
      </p:sp>
      <p:sp>
        <p:nvSpPr>
          <p:cNvPr id="3" name="Titre 2">
            <a:extLst>
              <a:ext uri="{FF2B5EF4-FFF2-40B4-BE49-F238E27FC236}">
                <a16:creationId xmlns:a16="http://schemas.microsoft.com/office/drawing/2014/main" id="{3C1A9B85-7036-935B-8F48-B7BBB7367965}"/>
              </a:ext>
            </a:extLst>
          </p:cNvPr>
          <p:cNvSpPr>
            <a:spLocks noGrp="1"/>
          </p:cNvSpPr>
          <p:nvPr>
            <p:ph type="ctrTitle"/>
          </p:nvPr>
        </p:nvSpPr>
        <p:spPr>
          <a:xfrm>
            <a:off x="109057" y="1969179"/>
            <a:ext cx="4469078" cy="2700746"/>
          </a:xfrm>
        </p:spPr>
        <p:txBody>
          <a:bodyPr/>
          <a:lstStyle/>
          <a:p>
            <a:r>
              <a:rPr lang="fr-FR" i="0" dirty="0">
                <a:solidFill>
                  <a:schemeClr val="bg1"/>
                </a:solidFill>
              </a:rPr>
              <a:t>Réduction de dose injectée en neuroimagerie</a:t>
            </a:r>
            <a:br>
              <a:rPr lang="fr-FR" i="0" dirty="0">
                <a:solidFill>
                  <a:schemeClr val="bg1"/>
                </a:solidFill>
              </a:rPr>
            </a:br>
            <a:br>
              <a:rPr lang="fr-FR" dirty="0">
                <a:solidFill>
                  <a:schemeClr val="bg1"/>
                </a:solidFill>
              </a:rPr>
            </a:br>
            <a:r>
              <a:rPr lang="fr-FR" sz="2800" dirty="0">
                <a:solidFill>
                  <a:schemeClr val="bg1"/>
                </a:solidFill>
              </a:rPr>
              <a:t>Synthèse étude Leader 75</a:t>
            </a:r>
            <a:endParaRPr lang="fr-FR" sz="2800" dirty="0"/>
          </a:p>
        </p:txBody>
      </p:sp>
      <p:pic>
        <p:nvPicPr>
          <p:cNvPr id="7" name="Espace réservé pour une image  6" descr="Une image contenant habits, intérieur, personne, mur&#10;&#10;Description générée automatiquement">
            <a:extLst>
              <a:ext uri="{FF2B5EF4-FFF2-40B4-BE49-F238E27FC236}">
                <a16:creationId xmlns:a16="http://schemas.microsoft.com/office/drawing/2014/main" id="{E1498898-7935-B2EF-5184-F56A61C5E373}"/>
              </a:ext>
            </a:extLst>
          </p:cNvPr>
          <p:cNvPicPr>
            <a:picLocks noGrp="1" noChangeAspect="1"/>
          </p:cNvPicPr>
          <p:nvPr>
            <p:ph type="pic" sz="quarter" idx="14"/>
          </p:nvPr>
        </p:nvPicPr>
        <p:blipFill>
          <a:blip r:embed="rId2">
            <a:extLst>
              <a:ext uri="{BEBA8EAE-BF5A-486C-A8C5-ECC9F3942E4B}">
                <a14:imgProps xmlns:a14="http://schemas.microsoft.com/office/drawing/2010/main">
                  <a14:imgLayer r:embed="rId3">
                    <a14:imgEffect>
                      <a14:colorTemperature colorTemp="4700"/>
                    </a14:imgEffect>
                    <a14:imgEffect>
                      <a14:saturation sat="0"/>
                    </a14:imgEffect>
                    <a14:imgEffect>
                      <a14:brightnessContrast contrast="20000"/>
                    </a14:imgEffect>
                  </a14:imgLayer>
                </a14:imgProps>
              </a:ext>
            </a:extLst>
          </a:blip>
          <a:srcRect l="10565" r="10565"/>
          <a:stretch>
            <a:fillRect/>
          </a:stretch>
        </p:blipFill>
        <p:spPr/>
      </p:pic>
      <p:pic>
        <p:nvPicPr>
          <p:cNvPr id="4" name="Image 3">
            <a:extLst>
              <a:ext uri="{FF2B5EF4-FFF2-40B4-BE49-F238E27FC236}">
                <a16:creationId xmlns:a16="http://schemas.microsoft.com/office/drawing/2014/main" id="{94ED35BD-8631-49F9-9867-59A4D68923E9}"/>
              </a:ext>
            </a:extLst>
          </p:cNvPr>
          <p:cNvPicPr>
            <a:picLocks noChangeAspect="1"/>
          </p:cNvPicPr>
          <p:nvPr/>
        </p:nvPicPr>
        <p:blipFill rotWithShape="1">
          <a:blip r:embed="rId4"/>
          <a:srcRect l="42073" t="16947" r="46523" b="70333"/>
          <a:stretch/>
        </p:blipFill>
        <p:spPr>
          <a:xfrm>
            <a:off x="2168116" y="702808"/>
            <a:ext cx="1564130" cy="730312"/>
          </a:xfrm>
          <a:prstGeom prst="rect">
            <a:avLst/>
          </a:prstGeom>
        </p:spPr>
      </p:pic>
      <p:sp useBgFill="1">
        <p:nvSpPr>
          <p:cNvPr id="6" name="Titre 2">
            <a:extLst>
              <a:ext uri="{FF2B5EF4-FFF2-40B4-BE49-F238E27FC236}">
                <a16:creationId xmlns:a16="http://schemas.microsoft.com/office/drawing/2014/main" id="{25F588D0-EC03-4BEA-ADD4-1B6FACF60329}"/>
              </a:ext>
            </a:extLst>
          </p:cNvPr>
          <p:cNvSpPr txBox="1">
            <a:spLocks/>
          </p:cNvSpPr>
          <p:nvPr/>
        </p:nvSpPr>
        <p:spPr bwMode="black">
          <a:xfrm>
            <a:off x="109057" y="103206"/>
            <a:ext cx="10805020" cy="567913"/>
          </a:xfrm>
          <a:prstGeom prst="rect">
            <a:avLst/>
          </a:prstGeom>
        </p:spPr>
        <p:txBody>
          <a:bodyPr vert="horz" lIns="0" tIns="0" rIns="0" bIns="0" rtlCol="0" anchor="t">
            <a:noAutofit/>
          </a:bodyPr>
          <a:lstStyle>
            <a:lvl1pPr algn="l" defTabSz="914400" rtl="0" eaLnBrk="1" latinLnBrk="0" hangingPunct="1">
              <a:spcBef>
                <a:spcPct val="0"/>
              </a:spcBef>
              <a:buNone/>
              <a:defRPr sz="3200" i="1" kern="1200">
                <a:solidFill>
                  <a:schemeClr val="accent4"/>
                </a:solidFill>
                <a:latin typeface="+mj-lt"/>
                <a:ea typeface="+mj-ea"/>
                <a:cs typeface="+mj-cs"/>
              </a:defRPr>
            </a:lvl1pPr>
          </a:lstStyle>
          <a:p>
            <a:r>
              <a:rPr lang="fr-FR" i="0" dirty="0">
                <a:solidFill>
                  <a:schemeClr val="bg1"/>
                </a:solidFill>
              </a:rPr>
              <a:t>Atelier de neuroradiologie diagnostique, Paris 26 juin 2025</a:t>
            </a:r>
            <a:endParaRPr lang="fr-FR" sz="2800" dirty="0"/>
          </a:p>
        </p:txBody>
      </p:sp>
    </p:spTree>
    <p:extLst>
      <p:ext uri="{BB962C8B-B14F-4D97-AF65-F5344CB8AC3E}">
        <p14:creationId xmlns:p14="http://schemas.microsoft.com/office/powerpoint/2010/main" val="4162190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15214CD8-E560-177A-8234-FFAF1D74049E}"/>
              </a:ext>
            </a:extLst>
          </p:cNvPr>
          <p:cNvSpPr>
            <a:spLocks noGrp="1"/>
          </p:cNvSpPr>
          <p:nvPr>
            <p:ph type="subTitle" idx="13"/>
          </p:nvPr>
        </p:nvSpPr>
        <p:spPr>
          <a:xfrm>
            <a:off x="981822" y="1362417"/>
            <a:ext cx="10798460" cy="252000"/>
          </a:xfrm>
        </p:spPr>
        <p:txBody>
          <a:bodyPr/>
          <a:lstStyle/>
          <a:p>
            <a:r>
              <a:rPr lang="fr-FR" sz="2000" b="1" dirty="0">
                <a:solidFill>
                  <a:srgbClr val="BD197A"/>
                </a:solidFill>
              </a:rPr>
              <a:t>Administration (après respect des critères d’inclusion/exclusion classiques)</a:t>
            </a:r>
          </a:p>
        </p:txBody>
      </p:sp>
      <p:sp>
        <p:nvSpPr>
          <p:cNvPr id="3" name="Titre 2">
            <a:extLst>
              <a:ext uri="{FF2B5EF4-FFF2-40B4-BE49-F238E27FC236}">
                <a16:creationId xmlns:a16="http://schemas.microsoft.com/office/drawing/2014/main" id="{14A0B8D8-58A2-0028-2591-7965DF3BC09F}"/>
              </a:ext>
            </a:extLst>
          </p:cNvPr>
          <p:cNvSpPr>
            <a:spLocks noGrp="1"/>
          </p:cNvSpPr>
          <p:nvPr>
            <p:ph type="title"/>
          </p:nvPr>
        </p:nvSpPr>
        <p:spPr/>
        <p:txBody>
          <a:bodyPr/>
          <a:lstStyle/>
          <a:p>
            <a:r>
              <a:rPr lang="fr-FR" dirty="0"/>
              <a:t>Etude Liu et al. 2021</a:t>
            </a:r>
            <a:r>
              <a:rPr lang="fr-FR" baseline="30000" dirty="0"/>
              <a:t>6</a:t>
            </a:r>
            <a:r>
              <a:rPr lang="fr-FR" dirty="0"/>
              <a:t> – LEADER 75</a:t>
            </a:r>
          </a:p>
        </p:txBody>
      </p:sp>
      <p:sp>
        <p:nvSpPr>
          <p:cNvPr id="4" name="Espace réservé du pied de page 3">
            <a:extLst>
              <a:ext uri="{FF2B5EF4-FFF2-40B4-BE49-F238E27FC236}">
                <a16:creationId xmlns:a16="http://schemas.microsoft.com/office/drawing/2014/main" id="{6133433D-EAD7-1AB4-23CA-7F0A20C8D4ED}"/>
              </a:ext>
            </a:extLst>
          </p:cNvPr>
          <p:cNvSpPr>
            <a:spLocks noGrp="1"/>
          </p:cNvSpPr>
          <p:nvPr>
            <p:ph type="ftr" sz="quarter" idx="11"/>
          </p:nvPr>
        </p:nvSpPr>
        <p:spPr/>
        <p:txBody>
          <a:bodyPr/>
          <a:lstStyle/>
          <a:p>
            <a:r>
              <a:rPr lang="fr-FR"/>
              <a:t>Réduction de dose injectée en neuroimagerie</a:t>
            </a:r>
            <a:endParaRPr lang="en-US"/>
          </a:p>
        </p:txBody>
      </p:sp>
      <p:sp>
        <p:nvSpPr>
          <p:cNvPr id="5" name="Espace réservé du numéro de diapositive 4">
            <a:extLst>
              <a:ext uri="{FF2B5EF4-FFF2-40B4-BE49-F238E27FC236}">
                <a16:creationId xmlns:a16="http://schemas.microsoft.com/office/drawing/2014/main" id="{FB56614C-5C3B-2FC0-8CA4-6EF45D482817}"/>
              </a:ext>
            </a:extLst>
          </p:cNvPr>
          <p:cNvSpPr>
            <a:spLocks noGrp="1"/>
          </p:cNvSpPr>
          <p:nvPr>
            <p:ph type="sldNum" sz="quarter" idx="12"/>
          </p:nvPr>
        </p:nvSpPr>
        <p:spPr/>
        <p:txBody>
          <a:bodyPr/>
          <a:lstStyle/>
          <a:p>
            <a:fld id="{EEAD9179-7A6B-4268-BEB2-F3B8EB06115B}" type="slidenum">
              <a:rPr lang="en-US" smtClean="0"/>
              <a:t>10</a:t>
            </a:fld>
            <a:endParaRPr lang="en-US"/>
          </a:p>
        </p:txBody>
      </p:sp>
      <p:sp>
        <p:nvSpPr>
          <p:cNvPr id="6" name="Espace réservé du texte 5">
            <a:extLst>
              <a:ext uri="{FF2B5EF4-FFF2-40B4-BE49-F238E27FC236}">
                <a16:creationId xmlns:a16="http://schemas.microsoft.com/office/drawing/2014/main" id="{F243860F-4CCA-D3DD-55CB-2D4D9179CBE9}"/>
              </a:ext>
            </a:extLst>
          </p:cNvPr>
          <p:cNvSpPr>
            <a:spLocks noGrp="1"/>
          </p:cNvSpPr>
          <p:nvPr>
            <p:ph type="body" sz="quarter" idx="14"/>
          </p:nvPr>
        </p:nvSpPr>
        <p:spPr>
          <a:xfrm>
            <a:off x="980282" y="1831364"/>
            <a:ext cx="10799999" cy="1009226"/>
          </a:xfrm>
        </p:spPr>
        <p:txBody>
          <a:bodyPr/>
          <a:lstStyle/>
          <a:p>
            <a:pPr marL="285750" indent="-285750">
              <a:spcBef>
                <a:spcPts val="0"/>
              </a:spcBef>
              <a:buClr>
                <a:srgbClr val="BD197A"/>
              </a:buClr>
              <a:buFont typeface="Arial" panose="020B0604020202020204" pitchFamily="34" charset="0"/>
              <a:buChar char="•"/>
            </a:pPr>
            <a:r>
              <a:rPr lang="fr-FR" dirty="0"/>
              <a:t>Délai entre les 2 injections : 24 heures à 15 jours </a:t>
            </a:r>
          </a:p>
          <a:p>
            <a:pPr marL="285750" indent="-285750">
              <a:spcBef>
                <a:spcPts val="0"/>
              </a:spcBef>
              <a:buClr>
                <a:srgbClr val="BD197A"/>
              </a:buClr>
              <a:buFont typeface="Arial" panose="020B0604020202020204" pitchFamily="34" charset="0"/>
              <a:buChar char="•"/>
            </a:pPr>
            <a:r>
              <a:rPr lang="fr-FR" dirty="0"/>
              <a:t>Injection en IV à un débit de 2 ml/s suivie par 20 ml d’une solution saline au même débit</a:t>
            </a:r>
          </a:p>
        </p:txBody>
      </p:sp>
      <p:pic>
        <p:nvPicPr>
          <p:cNvPr id="9" name="Picture 3">
            <a:extLst>
              <a:ext uri="{FF2B5EF4-FFF2-40B4-BE49-F238E27FC236}">
                <a16:creationId xmlns:a16="http://schemas.microsoft.com/office/drawing/2014/main" id="{B40D9DC3-02D1-34F4-2A6B-D325020BC7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67"/>
          <a:stretch/>
        </p:blipFill>
        <p:spPr bwMode="auto">
          <a:xfrm>
            <a:off x="9614673" y="7713"/>
            <a:ext cx="2566582"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ous-titre 1">
            <a:extLst>
              <a:ext uri="{FF2B5EF4-FFF2-40B4-BE49-F238E27FC236}">
                <a16:creationId xmlns:a16="http://schemas.microsoft.com/office/drawing/2014/main" id="{4D99B49C-3A03-D27B-2D20-78E31B2F169F}"/>
              </a:ext>
            </a:extLst>
          </p:cNvPr>
          <p:cNvSpPr txBox="1">
            <a:spLocks/>
          </p:cNvSpPr>
          <p:nvPr/>
        </p:nvSpPr>
        <p:spPr bwMode="gray">
          <a:xfrm>
            <a:off x="988972" y="3033892"/>
            <a:ext cx="10798460" cy="252000"/>
          </a:xfrm>
          <a:prstGeom prst="rect">
            <a:avLst/>
          </a:prstGeom>
        </p:spPr>
        <p:txBody>
          <a:bodyPr vert="horz" lIns="0" tIns="0" rIns="0" bIns="0" rtlCol="0" anchor="t">
            <a:noAutofit/>
          </a:bodyPr>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accent1"/>
                </a:solidFill>
                <a:latin typeface="+mn-lt"/>
                <a:ea typeface="+mn-ea"/>
                <a:cs typeface="+mn-cs"/>
              </a:defRPr>
            </a:lvl1pPr>
            <a:lvl2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2pPr>
            <a:lvl3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3pPr>
            <a:lvl4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4pPr>
            <a:lvl5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5pPr>
            <a:lvl6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6pPr>
            <a:lvl7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7pPr>
            <a:lvl8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8pPr>
            <a:lvl9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9pPr>
          </a:lstStyle>
          <a:p>
            <a:r>
              <a:rPr lang="fr-FR" sz="2000" b="1" dirty="0">
                <a:solidFill>
                  <a:srgbClr val="BD197A"/>
                </a:solidFill>
              </a:rPr>
              <a:t>Protocole IRM</a:t>
            </a:r>
          </a:p>
        </p:txBody>
      </p:sp>
      <p:sp>
        <p:nvSpPr>
          <p:cNvPr id="11" name="Espace réservé du texte 5">
            <a:extLst>
              <a:ext uri="{FF2B5EF4-FFF2-40B4-BE49-F238E27FC236}">
                <a16:creationId xmlns:a16="http://schemas.microsoft.com/office/drawing/2014/main" id="{03D1F478-1884-9806-53C6-F05F6CAC4640}"/>
              </a:ext>
            </a:extLst>
          </p:cNvPr>
          <p:cNvSpPr txBox="1">
            <a:spLocks/>
          </p:cNvSpPr>
          <p:nvPr/>
        </p:nvSpPr>
        <p:spPr bwMode="gray">
          <a:xfrm>
            <a:off x="981822" y="3507597"/>
            <a:ext cx="10799999" cy="2582541"/>
          </a:xfrm>
          <a:prstGeom prst="rect">
            <a:avLst/>
          </a:prstGeom>
        </p:spPr>
        <p:txBody>
          <a:bodyPr vert="horz" lIns="0" tIns="0" rIns="0" bIns="0" rtlCol="0">
            <a:noAutofit/>
          </a:bodyPr>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3"/>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4"/>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5"/>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9pPr>
          </a:lstStyle>
          <a:p>
            <a:pPr marL="285750" indent="-285750">
              <a:spcBef>
                <a:spcPts val="0"/>
              </a:spcBef>
              <a:buClr>
                <a:srgbClr val="BD197A"/>
              </a:buClr>
              <a:buFont typeface="Arial" panose="020B0604020202020204" pitchFamily="34" charset="0"/>
              <a:buChar char="•"/>
            </a:pPr>
            <a:r>
              <a:rPr lang="fr-FR" dirty="0"/>
              <a:t>IRM à 1,5 T et 3 T</a:t>
            </a:r>
          </a:p>
          <a:p>
            <a:pPr marL="285750" indent="-285750">
              <a:spcBef>
                <a:spcPts val="0"/>
              </a:spcBef>
              <a:buClr>
                <a:srgbClr val="BD197A"/>
              </a:buClr>
              <a:buFont typeface="Arial" panose="020B0604020202020204" pitchFamily="34" charset="0"/>
              <a:buChar char="•"/>
            </a:pPr>
            <a:r>
              <a:rPr lang="fr-FR" dirty="0"/>
              <a:t>Protocole standard identique pour les 2 IRM de chaque patient </a:t>
            </a:r>
          </a:p>
          <a:p>
            <a:pPr marL="285750" indent="-285750">
              <a:spcBef>
                <a:spcPts val="0"/>
              </a:spcBef>
              <a:buClr>
                <a:srgbClr val="BD197A"/>
              </a:buClr>
              <a:buFont typeface="Arial" panose="020B0604020202020204" pitchFamily="34" charset="0"/>
              <a:buChar char="•"/>
            </a:pPr>
            <a:r>
              <a:rPr lang="fr-FR" dirty="0"/>
              <a:t>Avant injection de gadolinium : </a:t>
            </a:r>
          </a:p>
          <a:p>
            <a:pPr marL="825750" lvl="2" indent="-285750">
              <a:spcBef>
                <a:spcPts val="0"/>
              </a:spcBef>
              <a:buClr>
                <a:srgbClr val="BD197A"/>
              </a:buClr>
              <a:buFont typeface="Arial" panose="020B0604020202020204" pitchFamily="34" charset="0"/>
              <a:buChar char="•"/>
            </a:pPr>
            <a:r>
              <a:rPr lang="fr-FR" dirty="0"/>
              <a:t>Séquence SE rapide T2w (coupe sagittale ou axiale) </a:t>
            </a:r>
          </a:p>
          <a:p>
            <a:pPr marL="825750" lvl="2" indent="-285750">
              <a:spcBef>
                <a:spcPts val="0"/>
              </a:spcBef>
              <a:buClr>
                <a:srgbClr val="BD197A"/>
              </a:buClr>
              <a:buFont typeface="Arial" panose="020B0604020202020204" pitchFamily="34" charset="0"/>
              <a:buChar char="•"/>
            </a:pPr>
            <a:r>
              <a:rPr lang="fr-FR" dirty="0"/>
              <a:t>Séquence SE rapide T1w (coupe axiale) </a:t>
            </a:r>
          </a:p>
          <a:p>
            <a:pPr marL="825750" lvl="2" indent="-285750">
              <a:spcBef>
                <a:spcPts val="0"/>
              </a:spcBef>
              <a:buClr>
                <a:srgbClr val="BD197A"/>
              </a:buClr>
              <a:buFont typeface="Arial" panose="020B0604020202020204" pitchFamily="34" charset="0"/>
              <a:buChar char="•"/>
            </a:pPr>
            <a:r>
              <a:rPr lang="fr-FR" dirty="0"/>
              <a:t>Séquence FLAIR (coupe axiale) </a:t>
            </a:r>
          </a:p>
          <a:p>
            <a:pPr marL="285750" indent="-285750">
              <a:spcBef>
                <a:spcPts val="0"/>
              </a:spcBef>
              <a:buClr>
                <a:srgbClr val="BD197A"/>
              </a:buClr>
              <a:buFont typeface="Arial" panose="020B0604020202020204" pitchFamily="34" charset="0"/>
              <a:buChar char="•"/>
            </a:pPr>
            <a:r>
              <a:rPr lang="fr-FR" dirty="0"/>
              <a:t>4 à 10 minutes près injection de gadolinium : </a:t>
            </a:r>
          </a:p>
          <a:p>
            <a:pPr marL="825750" lvl="2" indent="-285750">
              <a:spcBef>
                <a:spcPts val="0"/>
              </a:spcBef>
              <a:buClr>
                <a:srgbClr val="BD197A"/>
              </a:buClr>
              <a:buFont typeface="Arial" panose="020B0604020202020204" pitchFamily="34" charset="0"/>
              <a:buChar char="•"/>
            </a:pPr>
            <a:r>
              <a:rPr lang="fr-FR" dirty="0"/>
              <a:t>Séquence SE rapide T1w (coupe axiale ou frontale)</a:t>
            </a:r>
          </a:p>
        </p:txBody>
      </p:sp>
      <p:sp>
        <p:nvSpPr>
          <p:cNvPr id="7" name="ZoneTexte 6">
            <a:extLst>
              <a:ext uri="{FF2B5EF4-FFF2-40B4-BE49-F238E27FC236}">
                <a16:creationId xmlns:a16="http://schemas.microsoft.com/office/drawing/2014/main" id="{F1ED6F2D-B854-4C68-9005-9661D5236F36}"/>
              </a:ext>
            </a:extLst>
          </p:cNvPr>
          <p:cNvSpPr txBox="1"/>
          <p:nvPr/>
        </p:nvSpPr>
        <p:spPr bwMode="gray">
          <a:xfrm>
            <a:off x="7411531" y="4982436"/>
            <a:ext cx="4667088" cy="1483678"/>
          </a:xfrm>
          <a:prstGeom prst="rect">
            <a:avLst/>
          </a:prstGeom>
          <a:noFill/>
          <a:ln>
            <a:solidFill>
              <a:schemeClr val="tx1"/>
            </a:solidFill>
          </a:ln>
        </p:spPr>
        <p:txBody>
          <a:bodyPr wrap="none" lIns="0" tIns="0" rIns="0" bIns="0" rtlCol="0">
            <a:noAutofit/>
          </a:bodyPr>
          <a:lstStyle/>
          <a:p>
            <a:r>
              <a:rPr lang="fr-CA" dirty="0"/>
              <a:t> Dans notre centre nous avions rajouté une </a:t>
            </a:r>
          </a:p>
          <a:p>
            <a:r>
              <a:rPr lang="fr-CA" dirty="0"/>
              <a:t> séquence 3D FLAIR post Gd </a:t>
            </a:r>
          </a:p>
          <a:p>
            <a:r>
              <a:rPr lang="fr-CA" dirty="0"/>
              <a:t> car cela correspond à nos pratiques</a:t>
            </a:r>
          </a:p>
          <a:p>
            <a:endParaRPr lang="fr-CA" dirty="0"/>
          </a:p>
          <a:p>
            <a:r>
              <a:rPr lang="fr-CA" dirty="0"/>
              <a:t> Idéalement être adossé à un CIC</a:t>
            </a:r>
            <a:endParaRPr lang="fr-FR" dirty="0" err="1"/>
          </a:p>
        </p:txBody>
      </p:sp>
    </p:spTree>
    <p:extLst>
      <p:ext uri="{BB962C8B-B14F-4D97-AF65-F5344CB8AC3E}">
        <p14:creationId xmlns:p14="http://schemas.microsoft.com/office/powerpoint/2010/main" val="6213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15214CD8-E560-177A-8234-FFAF1D74049E}"/>
              </a:ext>
            </a:extLst>
          </p:cNvPr>
          <p:cNvSpPr>
            <a:spLocks noGrp="1"/>
          </p:cNvSpPr>
          <p:nvPr>
            <p:ph type="subTitle" idx="13"/>
          </p:nvPr>
        </p:nvSpPr>
        <p:spPr>
          <a:xfrm>
            <a:off x="981822" y="1362417"/>
            <a:ext cx="10798460" cy="252000"/>
          </a:xfrm>
        </p:spPr>
        <p:txBody>
          <a:bodyPr/>
          <a:lstStyle/>
          <a:p>
            <a:r>
              <a:rPr lang="fr-FR" sz="2000" b="1" dirty="0">
                <a:solidFill>
                  <a:srgbClr val="BD197A"/>
                </a:solidFill>
              </a:rPr>
              <a:t>Objectifs primaires</a:t>
            </a:r>
          </a:p>
        </p:txBody>
      </p:sp>
      <p:sp>
        <p:nvSpPr>
          <p:cNvPr id="3" name="Titre 2">
            <a:extLst>
              <a:ext uri="{FF2B5EF4-FFF2-40B4-BE49-F238E27FC236}">
                <a16:creationId xmlns:a16="http://schemas.microsoft.com/office/drawing/2014/main" id="{14A0B8D8-58A2-0028-2591-7965DF3BC09F}"/>
              </a:ext>
            </a:extLst>
          </p:cNvPr>
          <p:cNvSpPr>
            <a:spLocks noGrp="1"/>
          </p:cNvSpPr>
          <p:nvPr>
            <p:ph type="title"/>
          </p:nvPr>
        </p:nvSpPr>
        <p:spPr/>
        <p:txBody>
          <a:bodyPr/>
          <a:lstStyle/>
          <a:p>
            <a:r>
              <a:rPr lang="fr-FR" dirty="0"/>
              <a:t>Etude Liu et al. 2021</a:t>
            </a:r>
            <a:r>
              <a:rPr lang="fr-FR" baseline="30000" dirty="0"/>
              <a:t>6</a:t>
            </a:r>
            <a:r>
              <a:rPr lang="fr-FR" dirty="0"/>
              <a:t> – LEADER 75</a:t>
            </a:r>
          </a:p>
        </p:txBody>
      </p:sp>
      <p:sp>
        <p:nvSpPr>
          <p:cNvPr id="4" name="Espace réservé du pied de page 3">
            <a:extLst>
              <a:ext uri="{FF2B5EF4-FFF2-40B4-BE49-F238E27FC236}">
                <a16:creationId xmlns:a16="http://schemas.microsoft.com/office/drawing/2014/main" id="{6133433D-EAD7-1AB4-23CA-7F0A20C8D4ED}"/>
              </a:ext>
            </a:extLst>
          </p:cNvPr>
          <p:cNvSpPr>
            <a:spLocks noGrp="1"/>
          </p:cNvSpPr>
          <p:nvPr>
            <p:ph type="ftr" sz="quarter" idx="11"/>
          </p:nvPr>
        </p:nvSpPr>
        <p:spPr/>
        <p:txBody>
          <a:bodyPr/>
          <a:lstStyle/>
          <a:p>
            <a:r>
              <a:rPr lang="fr-FR"/>
              <a:t>Réduction de dose injectée en neuroimagerie</a:t>
            </a:r>
            <a:endParaRPr lang="en-US"/>
          </a:p>
        </p:txBody>
      </p:sp>
      <p:sp>
        <p:nvSpPr>
          <p:cNvPr id="5" name="Espace réservé du numéro de diapositive 4">
            <a:extLst>
              <a:ext uri="{FF2B5EF4-FFF2-40B4-BE49-F238E27FC236}">
                <a16:creationId xmlns:a16="http://schemas.microsoft.com/office/drawing/2014/main" id="{FB56614C-5C3B-2FC0-8CA4-6EF45D482817}"/>
              </a:ext>
            </a:extLst>
          </p:cNvPr>
          <p:cNvSpPr>
            <a:spLocks noGrp="1"/>
          </p:cNvSpPr>
          <p:nvPr>
            <p:ph type="sldNum" sz="quarter" idx="12"/>
          </p:nvPr>
        </p:nvSpPr>
        <p:spPr/>
        <p:txBody>
          <a:bodyPr/>
          <a:lstStyle/>
          <a:p>
            <a:fld id="{EEAD9179-7A6B-4268-BEB2-F3B8EB06115B}" type="slidenum">
              <a:rPr lang="en-US" smtClean="0"/>
              <a:t>11</a:t>
            </a:fld>
            <a:endParaRPr lang="en-US"/>
          </a:p>
        </p:txBody>
      </p:sp>
      <p:sp>
        <p:nvSpPr>
          <p:cNvPr id="6" name="Espace réservé du texte 5">
            <a:extLst>
              <a:ext uri="{FF2B5EF4-FFF2-40B4-BE49-F238E27FC236}">
                <a16:creationId xmlns:a16="http://schemas.microsoft.com/office/drawing/2014/main" id="{F243860F-4CCA-D3DD-55CB-2D4D9179CBE9}"/>
              </a:ext>
            </a:extLst>
          </p:cNvPr>
          <p:cNvSpPr>
            <a:spLocks noGrp="1"/>
          </p:cNvSpPr>
          <p:nvPr>
            <p:ph type="body" sz="quarter" idx="14"/>
          </p:nvPr>
        </p:nvSpPr>
        <p:spPr>
          <a:xfrm>
            <a:off x="980282" y="1831364"/>
            <a:ext cx="10799999" cy="1351108"/>
          </a:xfrm>
        </p:spPr>
        <p:txBody>
          <a:bodyPr/>
          <a:lstStyle/>
          <a:p>
            <a:pPr marL="285750" indent="-285750">
              <a:spcBef>
                <a:spcPts val="0"/>
              </a:spcBef>
              <a:spcAft>
                <a:spcPts val="300"/>
              </a:spcAft>
              <a:buClr>
                <a:srgbClr val="BD197A"/>
              </a:buClr>
              <a:buFont typeface="Arial" panose="020B0604020202020204" pitchFamily="34" charset="0"/>
              <a:buChar char="•"/>
            </a:pPr>
            <a:r>
              <a:rPr lang="fr-FR" dirty="0"/>
              <a:t>Démontrer la non-infériorité de gadobutrol à une dose réduite de 0,075 mmol/kg versus </a:t>
            </a:r>
            <a:r>
              <a:rPr lang="fr-FR" dirty="0" err="1"/>
              <a:t>gadotérate</a:t>
            </a:r>
            <a:r>
              <a:rPr lang="fr-FR" dirty="0"/>
              <a:t> de méglumine à 0,1 mmol/kg en IRM sur 3 paramètres* : </a:t>
            </a:r>
          </a:p>
          <a:p>
            <a:pPr marL="825750" lvl="2" indent="-285750">
              <a:spcBef>
                <a:spcPts val="0"/>
              </a:spcBef>
              <a:spcAft>
                <a:spcPts val="300"/>
              </a:spcAft>
              <a:buClr>
                <a:srgbClr val="BD197A"/>
              </a:buClr>
              <a:buFont typeface="Arial" panose="020B0604020202020204" pitchFamily="34" charset="0"/>
              <a:buChar char="•"/>
            </a:pPr>
            <a:r>
              <a:rPr lang="fr-FR" dirty="0"/>
              <a:t>Degré de r</a:t>
            </a:r>
            <a:r>
              <a:rPr lang="fr-FR" b="1" dirty="0"/>
              <a:t>ehaussement </a:t>
            </a:r>
            <a:r>
              <a:rPr lang="fr-FR" dirty="0"/>
              <a:t>de contraste de la lésion </a:t>
            </a:r>
          </a:p>
          <a:p>
            <a:pPr marL="825750" lvl="2" indent="-285750">
              <a:spcBef>
                <a:spcPts val="0"/>
              </a:spcBef>
              <a:spcAft>
                <a:spcPts val="300"/>
              </a:spcAft>
              <a:buClr>
                <a:srgbClr val="BD197A"/>
              </a:buClr>
              <a:buFont typeface="Arial" panose="020B0604020202020204" pitchFamily="34" charset="0"/>
              <a:buChar char="•"/>
            </a:pPr>
            <a:r>
              <a:rPr lang="fr-FR" dirty="0"/>
              <a:t>Délimitation de la </a:t>
            </a:r>
            <a:r>
              <a:rPr lang="fr-FR" b="1" dirty="0"/>
              <a:t>bordure</a:t>
            </a:r>
            <a:r>
              <a:rPr lang="fr-FR" dirty="0"/>
              <a:t> de la lésion </a:t>
            </a:r>
          </a:p>
          <a:p>
            <a:pPr marL="825750" lvl="2" indent="-285750">
              <a:spcBef>
                <a:spcPts val="0"/>
              </a:spcBef>
              <a:spcAft>
                <a:spcPts val="300"/>
              </a:spcAft>
              <a:buClr>
                <a:srgbClr val="BD197A"/>
              </a:buClr>
              <a:buFont typeface="Arial" panose="020B0604020202020204" pitchFamily="34" charset="0"/>
              <a:buChar char="•"/>
            </a:pPr>
            <a:r>
              <a:rPr lang="fr-FR" b="1" dirty="0"/>
              <a:t>Morphologie interne </a:t>
            </a:r>
            <a:r>
              <a:rPr lang="fr-FR" dirty="0"/>
              <a:t>de la lésion</a:t>
            </a:r>
          </a:p>
        </p:txBody>
      </p:sp>
      <p:pic>
        <p:nvPicPr>
          <p:cNvPr id="9" name="Picture 3">
            <a:extLst>
              <a:ext uri="{FF2B5EF4-FFF2-40B4-BE49-F238E27FC236}">
                <a16:creationId xmlns:a16="http://schemas.microsoft.com/office/drawing/2014/main" id="{B40D9DC3-02D1-34F4-2A6B-D325020BC7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67"/>
          <a:stretch/>
        </p:blipFill>
        <p:spPr bwMode="auto">
          <a:xfrm>
            <a:off x="9614673" y="7713"/>
            <a:ext cx="2566582"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ous-titre 1">
            <a:extLst>
              <a:ext uri="{FF2B5EF4-FFF2-40B4-BE49-F238E27FC236}">
                <a16:creationId xmlns:a16="http://schemas.microsoft.com/office/drawing/2014/main" id="{4D99B49C-3A03-D27B-2D20-78E31B2F169F}"/>
              </a:ext>
            </a:extLst>
          </p:cNvPr>
          <p:cNvSpPr txBox="1">
            <a:spLocks/>
          </p:cNvSpPr>
          <p:nvPr/>
        </p:nvSpPr>
        <p:spPr bwMode="gray">
          <a:xfrm>
            <a:off x="988972" y="3580735"/>
            <a:ext cx="10798460" cy="252000"/>
          </a:xfrm>
          <a:prstGeom prst="rect">
            <a:avLst/>
          </a:prstGeom>
        </p:spPr>
        <p:txBody>
          <a:bodyPr vert="horz" lIns="0" tIns="0" rIns="0" bIns="0" rtlCol="0" anchor="t">
            <a:noAutofit/>
          </a:bodyPr>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accent1"/>
                </a:solidFill>
                <a:latin typeface="+mn-lt"/>
                <a:ea typeface="+mn-ea"/>
                <a:cs typeface="+mn-cs"/>
              </a:defRPr>
            </a:lvl1pPr>
            <a:lvl2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2pPr>
            <a:lvl3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3pPr>
            <a:lvl4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4pPr>
            <a:lvl5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5pPr>
            <a:lvl6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6pPr>
            <a:lvl7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7pPr>
            <a:lvl8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8pPr>
            <a:lvl9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9pPr>
          </a:lstStyle>
          <a:p>
            <a:r>
              <a:rPr lang="fr-FR" sz="2000" b="1" dirty="0">
                <a:solidFill>
                  <a:srgbClr val="BD197A"/>
                </a:solidFill>
              </a:rPr>
              <a:t>Objectifs secondaires</a:t>
            </a:r>
          </a:p>
        </p:txBody>
      </p:sp>
      <p:sp>
        <p:nvSpPr>
          <p:cNvPr id="11" name="Espace réservé du texte 5">
            <a:extLst>
              <a:ext uri="{FF2B5EF4-FFF2-40B4-BE49-F238E27FC236}">
                <a16:creationId xmlns:a16="http://schemas.microsoft.com/office/drawing/2014/main" id="{03D1F478-1884-9806-53C6-F05F6CAC4640}"/>
              </a:ext>
            </a:extLst>
          </p:cNvPr>
          <p:cNvSpPr txBox="1">
            <a:spLocks/>
          </p:cNvSpPr>
          <p:nvPr/>
        </p:nvSpPr>
        <p:spPr bwMode="gray">
          <a:xfrm>
            <a:off x="981822" y="4054440"/>
            <a:ext cx="10799999" cy="2582541"/>
          </a:xfrm>
          <a:prstGeom prst="rect">
            <a:avLst/>
          </a:prstGeom>
        </p:spPr>
        <p:txBody>
          <a:bodyPr vert="horz" lIns="0" tIns="0" rIns="0" bIns="0" rtlCol="0">
            <a:noAutofit/>
          </a:bodyPr>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3"/>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4"/>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5"/>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9pPr>
          </a:lstStyle>
          <a:p>
            <a:pPr marL="285750" indent="-285750">
              <a:spcBef>
                <a:spcPts val="0"/>
              </a:spcBef>
              <a:spcAft>
                <a:spcPts val="300"/>
              </a:spcAft>
              <a:buClr>
                <a:srgbClr val="BD197A"/>
              </a:buClr>
              <a:buFont typeface="Arial" panose="020B0604020202020204" pitchFamily="34" charset="0"/>
              <a:buChar char="•"/>
            </a:pPr>
            <a:r>
              <a:rPr lang="fr-FR" dirty="0"/>
              <a:t>Démontrer la non-infériorité de gadobutrol à une dose réduite de 0,075 mmol/kg versus </a:t>
            </a:r>
            <a:r>
              <a:rPr lang="fr-FR" dirty="0" err="1"/>
              <a:t>gadotérate</a:t>
            </a:r>
            <a:r>
              <a:rPr lang="fr-FR" dirty="0"/>
              <a:t> de méglumine à 0,1 mmol/kg en IRM sur 4 paramètres* : </a:t>
            </a:r>
          </a:p>
          <a:p>
            <a:pPr marL="825750" lvl="2" indent="-285750">
              <a:spcBef>
                <a:spcPts val="0"/>
              </a:spcBef>
              <a:spcAft>
                <a:spcPts val="300"/>
              </a:spcAft>
              <a:buClr>
                <a:srgbClr val="BD197A"/>
              </a:buClr>
              <a:buFont typeface="Arial" panose="020B0604020202020204" pitchFamily="34" charset="0"/>
              <a:buChar char="•"/>
            </a:pPr>
            <a:r>
              <a:rPr lang="fr-FR" b="1" dirty="0"/>
              <a:t>Nombre total de lésions </a:t>
            </a:r>
            <a:r>
              <a:rPr lang="fr-FR" dirty="0"/>
              <a:t>basé sur une lecture en aveugle </a:t>
            </a:r>
          </a:p>
          <a:p>
            <a:pPr marL="825750" lvl="2" indent="-285750">
              <a:spcBef>
                <a:spcPts val="0"/>
              </a:spcBef>
              <a:spcAft>
                <a:spcPts val="300"/>
              </a:spcAft>
              <a:buClr>
                <a:srgbClr val="BD197A"/>
              </a:buClr>
              <a:buFont typeface="Arial" panose="020B0604020202020204" pitchFamily="34" charset="0"/>
              <a:buChar char="•"/>
            </a:pPr>
            <a:r>
              <a:rPr lang="fr-FR" b="1" dirty="0"/>
              <a:t>Détection des lésions </a:t>
            </a:r>
            <a:r>
              <a:rPr lang="fr-FR" dirty="0"/>
              <a:t>SNC malignes basée sur une lecture en aveugle </a:t>
            </a:r>
          </a:p>
          <a:p>
            <a:pPr marL="825750" lvl="2" indent="-285750">
              <a:spcBef>
                <a:spcPts val="0"/>
              </a:spcBef>
              <a:spcAft>
                <a:spcPts val="300"/>
              </a:spcAft>
              <a:buClr>
                <a:srgbClr val="BD197A"/>
              </a:buClr>
              <a:buFont typeface="Arial" panose="020B0604020202020204" pitchFamily="34" charset="0"/>
              <a:buChar char="•"/>
            </a:pPr>
            <a:r>
              <a:rPr lang="fr-FR" b="1" dirty="0"/>
              <a:t>Confiance</a:t>
            </a:r>
            <a:r>
              <a:rPr lang="fr-FR" dirty="0"/>
              <a:t> diagnostique des lecteurs </a:t>
            </a:r>
          </a:p>
          <a:p>
            <a:pPr marL="825750" lvl="2" indent="-285750">
              <a:spcBef>
                <a:spcPts val="0"/>
              </a:spcBef>
              <a:spcAft>
                <a:spcPts val="300"/>
              </a:spcAft>
              <a:buClr>
                <a:srgbClr val="BD197A"/>
              </a:buClr>
              <a:buFont typeface="Arial" panose="020B0604020202020204" pitchFamily="34" charset="0"/>
              <a:buChar char="•"/>
            </a:pPr>
            <a:r>
              <a:rPr lang="fr-FR" b="1" dirty="0"/>
              <a:t>Préférence</a:t>
            </a:r>
            <a:r>
              <a:rPr lang="fr-FR" dirty="0"/>
              <a:t> du lecteur par comparaison en aveugle par paires</a:t>
            </a:r>
          </a:p>
        </p:txBody>
      </p:sp>
      <p:sp>
        <p:nvSpPr>
          <p:cNvPr id="7" name="Espace réservé du texte 5">
            <a:extLst>
              <a:ext uri="{FF2B5EF4-FFF2-40B4-BE49-F238E27FC236}">
                <a16:creationId xmlns:a16="http://schemas.microsoft.com/office/drawing/2014/main" id="{4BB84304-78BE-5F74-23A7-84817EEF41BE}"/>
              </a:ext>
            </a:extLst>
          </p:cNvPr>
          <p:cNvSpPr txBox="1">
            <a:spLocks/>
          </p:cNvSpPr>
          <p:nvPr/>
        </p:nvSpPr>
        <p:spPr bwMode="gray">
          <a:xfrm>
            <a:off x="988972" y="6210133"/>
            <a:ext cx="10799999" cy="362975"/>
          </a:xfrm>
          <a:prstGeom prst="rect">
            <a:avLst/>
          </a:prstGeom>
        </p:spPr>
        <p:txBody>
          <a:bodyPr vert="horz" lIns="0" tIns="0" rIns="0" bIns="0" rtlCol="0">
            <a:noAutofit/>
          </a:bodyPr>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3"/>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4"/>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5"/>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9pPr>
          </a:lstStyle>
          <a:p>
            <a:pPr>
              <a:spcBef>
                <a:spcPts val="0"/>
              </a:spcBef>
              <a:spcAft>
                <a:spcPts val="300"/>
              </a:spcAft>
              <a:buClr>
                <a:srgbClr val="BD197A"/>
              </a:buClr>
            </a:pPr>
            <a:r>
              <a:rPr lang="fr-FR" sz="1200" i="1" dirty="0"/>
              <a:t>*La non-infériorité était vérifiée si la dose réduite de gadobutrol 0,075 mmol/kg permettait de préserver au moins 80% de l’amélioration obtenue par l’injection du </a:t>
            </a:r>
            <a:r>
              <a:rPr lang="fr-FR" sz="1200" i="1" dirty="0" err="1"/>
              <a:t>gadotérate</a:t>
            </a:r>
            <a:r>
              <a:rPr lang="fr-FR" sz="1200" i="1" dirty="0"/>
              <a:t> par rapport à l’IRM non réhaussée et ce sur la base de la moyenne de l’analyse des 3 lecteurs.</a:t>
            </a:r>
          </a:p>
        </p:txBody>
      </p:sp>
    </p:spTree>
    <p:extLst>
      <p:ext uri="{BB962C8B-B14F-4D97-AF65-F5344CB8AC3E}">
        <p14:creationId xmlns:p14="http://schemas.microsoft.com/office/powerpoint/2010/main" val="3901043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15214CD8-E560-177A-8234-FFAF1D74049E}"/>
              </a:ext>
            </a:extLst>
          </p:cNvPr>
          <p:cNvSpPr>
            <a:spLocks noGrp="1"/>
          </p:cNvSpPr>
          <p:nvPr>
            <p:ph type="subTitle" idx="13"/>
          </p:nvPr>
        </p:nvSpPr>
        <p:spPr>
          <a:xfrm>
            <a:off x="899761" y="1220163"/>
            <a:ext cx="10798460" cy="252000"/>
          </a:xfrm>
        </p:spPr>
        <p:txBody>
          <a:bodyPr/>
          <a:lstStyle/>
          <a:p>
            <a:r>
              <a:rPr lang="fr-FR" sz="2400" b="1" dirty="0">
                <a:solidFill>
                  <a:srgbClr val="BD197A"/>
                </a:solidFill>
              </a:rPr>
              <a:t>Évaluation des images IRM</a:t>
            </a:r>
          </a:p>
        </p:txBody>
      </p:sp>
      <p:sp>
        <p:nvSpPr>
          <p:cNvPr id="3" name="Titre 2">
            <a:extLst>
              <a:ext uri="{FF2B5EF4-FFF2-40B4-BE49-F238E27FC236}">
                <a16:creationId xmlns:a16="http://schemas.microsoft.com/office/drawing/2014/main" id="{14A0B8D8-58A2-0028-2591-7965DF3BC09F}"/>
              </a:ext>
            </a:extLst>
          </p:cNvPr>
          <p:cNvSpPr>
            <a:spLocks noGrp="1"/>
          </p:cNvSpPr>
          <p:nvPr>
            <p:ph type="title"/>
          </p:nvPr>
        </p:nvSpPr>
        <p:spPr/>
        <p:txBody>
          <a:bodyPr/>
          <a:lstStyle/>
          <a:p>
            <a:r>
              <a:rPr lang="fr-FR" dirty="0"/>
              <a:t>Etude Liu et al. 2021</a:t>
            </a:r>
            <a:r>
              <a:rPr lang="fr-FR" baseline="30000" dirty="0"/>
              <a:t>6</a:t>
            </a:r>
            <a:r>
              <a:rPr lang="fr-FR" dirty="0"/>
              <a:t> – LEADER 75</a:t>
            </a:r>
          </a:p>
        </p:txBody>
      </p:sp>
      <p:sp>
        <p:nvSpPr>
          <p:cNvPr id="4" name="Espace réservé du pied de page 3">
            <a:extLst>
              <a:ext uri="{FF2B5EF4-FFF2-40B4-BE49-F238E27FC236}">
                <a16:creationId xmlns:a16="http://schemas.microsoft.com/office/drawing/2014/main" id="{6133433D-EAD7-1AB4-23CA-7F0A20C8D4ED}"/>
              </a:ext>
            </a:extLst>
          </p:cNvPr>
          <p:cNvSpPr>
            <a:spLocks noGrp="1"/>
          </p:cNvSpPr>
          <p:nvPr>
            <p:ph type="ftr" sz="quarter" idx="11"/>
          </p:nvPr>
        </p:nvSpPr>
        <p:spPr/>
        <p:txBody>
          <a:bodyPr/>
          <a:lstStyle/>
          <a:p>
            <a:r>
              <a:rPr lang="fr-FR"/>
              <a:t>Réduction de dose injectée en neuroimagerie</a:t>
            </a:r>
            <a:endParaRPr lang="en-US"/>
          </a:p>
        </p:txBody>
      </p:sp>
      <p:sp>
        <p:nvSpPr>
          <p:cNvPr id="5" name="Espace réservé du numéro de diapositive 4">
            <a:extLst>
              <a:ext uri="{FF2B5EF4-FFF2-40B4-BE49-F238E27FC236}">
                <a16:creationId xmlns:a16="http://schemas.microsoft.com/office/drawing/2014/main" id="{FB56614C-5C3B-2FC0-8CA4-6EF45D482817}"/>
              </a:ext>
            </a:extLst>
          </p:cNvPr>
          <p:cNvSpPr>
            <a:spLocks noGrp="1"/>
          </p:cNvSpPr>
          <p:nvPr>
            <p:ph type="sldNum" sz="quarter" idx="12"/>
          </p:nvPr>
        </p:nvSpPr>
        <p:spPr/>
        <p:txBody>
          <a:bodyPr/>
          <a:lstStyle/>
          <a:p>
            <a:fld id="{EEAD9179-7A6B-4268-BEB2-F3B8EB06115B}" type="slidenum">
              <a:rPr lang="en-US" smtClean="0"/>
              <a:t>12</a:t>
            </a:fld>
            <a:endParaRPr lang="en-US"/>
          </a:p>
        </p:txBody>
      </p:sp>
      <p:sp>
        <p:nvSpPr>
          <p:cNvPr id="6" name="Espace réservé du texte 5">
            <a:extLst>
              <a:ext uri="{FF2B5EF4-FFF2-40B4-BE49-F238E27FC236}">
                <a16:creationId xmlns:a16="http://schemas.microsoft.com/office/drawing/2014/main" id="{F243860F-4CCA-D3DD-55CB-2D4D9179CBE9}"/>
              </a:ext>
            </a:extLst>
          </p:cNvPr>
          <p:cNvSpPr>
            <a:spLocks noGrp="1"/>
          </p:cNvSpPr>
          <p:nvPr>
            <p:ph type="body" sz="quarter" idx="14"/>
          </p:nvPr>
        </p:nvSpPr>
        <p:spPr>
          <a:xfrm>
            <a:off x="898221" y="1689110"/>
            <a:ext cx="10799999" cy="2740636"/>
          </a:xfrm>
        </p:spPr>
        <p:txBody>
          <a:bodyPr/>
          <a:lstStyle/>
          <a:p>
            <a:pPr marL="285750" indent="-285750">
              <a:spcBef>
                <a:spcPts val="0"/>
              </a:spcBef>
              <a:buClr>
                <a:srgbClr val="BD197A"/>
              </a:buClr>
              <a:buFont typeface="Arial" panose="020B0604020202020204" pitchFamily="34" charset="0"/>
              <a:buChar char="•"/>
            </a:pPr>
            <a:r>
              <a:rPr lang="fr-FR" sz="2400" dirty="0"/>
              <a:t>Relecture </a:t>
            </a:r>
            <a:r>
              <a:rPr lang="fr-FR" sz="2400" b="1" dirty="0"/>
              <a:t>centralisée</a:t>
            </a:r>
            <a:r>
              <a:rPr lang="fr-FR" sz="2400" dirty="0"/>
              <a:t> en </a:t>
            </a:r>
            <a:r>
              <a:rPr lang="fr-FR" sz="2400" b="1" dirty="0"/>
              <a:t>aveugle</a:t>
            </a:r>
            <a:r>
              <a:rPr lang="fr-FR" sz="2400" dirty="0"/>
              <a:t> par </a:t>
            </a:r>
            <a:r>
              <a:rPr lang="fr-FR" sz="2400" b="1" dirty="0"/>
              <a:t>3 lecteurs </a:t>
            </a:r>
            <a:r>
              <a:rPr lang="fr-FR" sz="2400" dirty="0"/>
              <a:t>expérimentés en </a:t>
            </a:r>
            <a:r>
              <a:rPr lang="fr-FR" sz="2400" b="1" dirty="0"/>
              <a:t>neuroradiologie</a:t>
            </a:r>
            <a:r>
              <a:rPr lang="fr-FR" sz="2400" dirty="0"/>
              <a:t>. </a:t>
            </a:r>
          </a:p>
          <a:p>
            <a:pPr>
              <a:spcBef>
                <a:spcPts val="0"/>
              </a:spcBef>
              <a:buClr>
                <a:srgbClr val="BD197A"/>
              </a:buClr>
            </a:pPr>
            <a:endParaRPr lang="fr-FR" sz="2400" dirty="0"/>
          </a:p>
          <a:p>
            <a:pPr marL="285750" indent="-285750">
              <a:spcBef>
                <a:spcPts val="0"/>
              </a:spcBef>
              <a:buClr>
                <a:srgbClr val="BD197A"/>
              </a:buClr>
              <a:buFont typeface="Arial" panose="020B0604020202020204" pitchFamily="34" charset="0"/>
              <a:buChar char="•"/>
            </a:pPr>
            <a:r>
              <a:rPr lang="fr-FR" sz="2400" dirty="0"/>
              <a:t>Les lecteurs effectuaient l’ensemble de leur analyse sur 2 sessions séparées d’au moins 2 semaines. </a:t>
            </a:r>
          </a:p>
          <a:p>
            <a:pPr>
              <a:spcBef>
                <a:spcPts val="0"/>
              </a:spcBef>
              <a:buClr>
                <a:srgbClr val="BD197A"/>
              </a:buClr>
            </a:pPr>
            <a:endParaRPr lang="fr-FR" sz="2400" dirty="0"/>
          </a:p>
          <a:p>
            <a:pPr marL="285750" indent="-285750">
              <a:spcBef>
                <a:spcPts val="0"/>
              </a:spcBef>
              <a:buClr>
                <a:srgbClr val="BD197A"/>
              </a:buClr>
              <a:buFont typeface="Arial" panose="020B0604020202020204" pitchFamily="34" charset="0"/>
              <a:buChar char="•"/>
            </a:pPr>
            <a:r>
              <a:rPr lang="fr-FR" sz="2400" dirty="0"/>
              <a:t>Durant chacune d’elles, les lecteurs analysaient uniquement : </a:t>
            </a:r>
          </a:p>
          <a:p>
            <a:pPr marL="825750" lvl="2" indent="-285750">
              <a:spcBef>
                <a:spcPts val="0"/>
              </a:spcBef>
              <a:buClr>
                <a:srgbClr val="BD197A"/>
              </a:buClr>
              <a:buFont typeface="Arial" panose="020B0604020202020204" pitchFamily="34" charset="0"/>
              <a:buChar char="•"/>
            </a:pPr>
            <a:r>
              <a:rPr lang="fr-FR" sz="2400" dirty="0"/>
              <a:t>soit les images pré- et post-contraste de </a:t>
            </a:r>
            <a:r>
              <a:rPr lang="fr-FR" sz="2400" dirty="0" err="1"/>
              <a:t>gadobutrol</a:t>
            </a:r>
            <a:r>
              <a:rPr lang="fr-FR" sz="2400" dirty="0"/>
              <a:t> à une dose réduite de 0,075 mmol/kg. </a:t>
            </a:r>
          </a:p>
          <a:p>
            <a:pPr marL="825750" lvl="2" indent="-285750">
              <a:spcBef>
                <a:spcPts val="0"/>
              </a:spcBef>
              <a:buClr>
                <a:srgbClr val="BD197A"/>
              </a:buClr>
              <a:buFont typeface="Arial" panose="020B0604020202020204" pitchFamily="34" charset="0"/>
              <a:buChar char="•"/>
            </a:pPr>
            <a:r>
              <a:rPr lang="fr-FR" sz="2400" dirty="0"/>
              <a:t>soit les images pré- et post-contraste de </a:t>
            </a:r>
            <a:r>
              <a:rPr lang="fr-FR" sz="2400" dirty="0" err="1"/>
              <a:t>gadotérate</a:t>
            </a:r>
            <a:r>
              <a:rPr lang="fr-FR" sz="2400" dirty="0"/>
              <a:t> de </a:t>
            </a:r>
            <a:r>
              <a:rPr lang="fr-FR" sz="2400" dirty="0" err="1"/>
              <a:t>méglumine</a:t>
            </a:r>
            <a:r>
              <a:rPr lang="fr-FR" sz="2400" dirty="0"/>
              <a:t> à sa dose standard de 0,1 mmol/kg. </a:t>
            </a:r>
          </a:p>
        </p:txBody>
      </p:sp>
      <p:pic>
        <p:nvPicPr>
          <p:cNvPr id="9" name="Picture 3">
            <a:extLst>
              <a:ext uri="{FF2B5EF4-FFF2-40B4-BE49-F238E27FC236}">
                <a16:creationId xmlns:a16="http://schemas.microsoft.com/office/drawing/2014/main" id="{B40D9DC3-02D1-34F4-2A6B-D325020BC7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67"/>
          <a:stretch/>
        </p:blipFill>
        <p:spPr bwMode="auto">
          <a:xfrm>
            <a:off x="9614673" y="7713"/>
            <a:ext cx="2566582"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704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15214CD8-E560-177A-8234-FFAF1D74049E}"/>
              </a:ext>
            </a:extLst>
          </p:cNvPr>
          <p:cNvSpPr>
            <a:spLocks noGrp="1"/>
          </p:cNvSpPr>
          <p:nvPr>
            <p:ph type="subTitle" idx="13"/>
          </p:nvPr>
        </p:nvSpPr>
        <p:spPr>
          <a:xfrm>
            <a:off x="981822" y="1362417"/>
            <a:ext cx="10798460" cy="252000"/>
          </a:xfrm>
        </p:spPr>
        <p:txBody>
          <a:bodyPr/>
          <a:lstStyle/>
          <a:p>
            <a:r>
              <a:rPr lang="fr-FR" sz="2400" b="1" dirty="0">
                <a:solidFill>
                  <a:srgbClr val="BD197A"/>
                </a:solidFill>
              </a:rPr>
              <a:t>Population étudiée (N = 141)</a:t>
            </a:r>
          </a:p>
        </p:txBody>
      </p:sp>
      <p:sp>
        <p:nvSpPr>
          <p:cNvPr id="3" name="Titre 2">
            <a:extLst>
              <a:ext uri="{FF2B5EF4-FFF2-40B4-BE49-F238E27FC236}">
                <a16:creationId xmlns:a16="http://schemas.microsoft.com/office/drawing/2014/main" id="{14A0B8D8-58A2-0028-2591-7965DF3BC09F}"/>
              </a:ext>
            </a:extLst>
          </p:cNvPr>
          <p:cNvSpPr>
            <a:spLocks noGrp="1"/>
          </p:cNvSpPr>
          <p:nvPr>
            <p:ph type="title"/>
          </p:nvPr>
        </p:nvSpPr>
        <p:spPr/>
        <p:txBody>
          <a:bodyPr/>
          <a:lstStyle/>
          <a:p>
            <a:r>
              <a:rPr lang="fr-FR" dirty="0"/>
              <a:t>Etude Liu et al. 2021</a:t>
            </a:r>
            <a:r>
              <a:rPr lang="fr-FR" baseline="30000" dirty="0"/>
              <a:t>6</a:t>
            </a:r>
            <a:r>
              <a:rPr lang="fr-FR" dirty="0"/>
              <a:t> – LEADER 75</a:t>
            </a:r>
          </a:p>
        </p:txBody>
      </p:sp>
      <p:sp>
        <p:nvSpPr>
          <p:cNvPr id="4" name="Espace réservé du pied de page 3">
            <a:extLst>
              <a:ext uri="{FF2B5EF4-FFF2-40B4-BE49-F238E27FC236}">
                <a16:creationId xmlns:a16="http://schemas.microsoft.com/office/drawing/2014/main" id="{6133433D-EAD7-1AB4-23CA-7F0A20C8D4ED}"/>
              </a:ext>
            </a:extLst>
          </p:cNvPr>
          <p:cNvSpPr>
            <a:spLocks noGrp="1"/>
          </p:cNvSpPr>
          <p:nvPr>
            <p:ph type="ftr" sz="quarter" idx="11"/>
          </p:nvPr>
        </p:nvSpPr>
        <p:spPr/>
        <p:txBody>
          <a:bodyPr/>
          <a:lstStyle/>
          <a:p>
            <a:r>
              <a:rPr lang="fr-FR"/>
              <a:t>Réduction de dose injectée en neuroimagerie</a:t>
            </a:r>
            <a:endParaRPr lang="en-US"/>
          </a:p>
        </p:txBody>
      </p:sp>
      <p:sp>
        <p:nvSpPr>
          <p:cNvPr id="5" name="Espace réservé du numéro de diapositive 4">
            <a:extLst>
              <a:ext uri="{FF2B5EF4-FFF2-40B4-BE49-F238E27FC236}">
                <a16:creationId xmlns:a16="http://schemas.microsoft.com/office/drawing/2014/main" id="{FB56614C-5C3B-2FC0-8CA4-6EF45D482817}"/>
              </a:ext>
            </a:extLst>
          </p:cNvPr>
          <p:cNvSpPr>
            <a:spLocks noGrp="1"/>
          </p:cNvSpPr>
          <p:nvPr>
            <p:ph type="sldNum" sz="quarter" idx="12"/>
          </p:nvPr>
        </p:nvSpPr>
        <p:spPr/>
        <p:txBody>
          <a:bodyPr/>
          <a:lstStyle/>
          <a:p>
            <a:fld id="{EEAD9179-7A6B-4268-BEB2-F3B8EB06115B}" type="slidenum">
              <a:rPr lang="en-US" smtClean="0"/>
              <a:t>13</a:t>
            </a:fld>
            <a:endParaRPr lang="en-US"/>
          </a:p>
        </p:txBody>
      </p:sp>
      <p:pic>
        <p:nvPicPr>
          <p:cNvPr id="9" name="Picture 3">
            <a:extLst>
              <a:ext uri="{FF2B5EF4-FFF2-40B4-BE49-F238E27FC236}">
                <a16:creationId xmlns:a16="http://schemas.microsoft.com/office/drawing/2014/main" id="{B40D9DC3-02D1-34F4-2A6B-D325020BC7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67"/>
          <a:stretch/>
        </p:blipFill>
        <p:spPr bwMode="auto">
          <a:xfrm>
            <a:off x="9614673" y="7713"/>
            <a:ext cx="2566582"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 6">
            <a:extLst>
              <a:ext uri="{FF2B5EF4-FFF2-40B4-BE49-F238E27FC236}">
                <a16:creationId xmlns:a16="http://schemas.microsoft.com/office/drawing/2014/main" id="{C46EF855-5C43-57A9-A7EC-1454FE89D4DA}"/>
              </a:ext>
            </a:extLst>
          </p:cNvPr>
          <p:cNvPicPr>
            <a:picLocks noChangeAspect="1"/>
          </p:cNvPicPr>
          <p:nvPr/>
        </p:nvPicPr>
        <p:blipFill rotWithShape="1">
          <a:blip r:embed="rId3"/>
          <a:srcRect l="4611" t="13972" r="6078"/>
          <a:stretch/>
        </p:blipFill>
        <p:spPr>
          <a:xfrm>
            <a:off x="153820" y="1761156"/>
            <a:ext cx="6620541" cy="4424674"/>
          </a:xfrm>
          <a:prstGeom prst="rect">
            <a:avLst/>
          </a:prstGeom>
        </p:spPr>
      </p:pic>
      <p:sp>
        <p:nvSpPr>
          <p:cNvPr id="6" name="ZoneTexte 5">
            <a:extLst>
              <a:ext uri="{FF2B5EF4-FFF2-40B4-BE49-F238E27FC236}">
                <a16:creationId xmlns:a16="http://schemas.microsoft.com/office/drawing/2014/main" id="{2F759289-C423-45DE-9531-3FC1394148DE}"/>
              </a:ext>
            </a:extLst>
          </p:cNvPr>
          <p:cNvSpPr txBox="1"/>
          <p:nvPr/>
        </p:nvSpPr>
        <p:spPr bwMode="gray">
          <a:xfrm>
            <a:off x="6817711" y="2937555"/>
            <a:ext cx="5218882" cy="2071875"/>
          </a:xfrm>
          <a:prstGeom prst="rect">
            <a:avLst/>
          </a:prstGeom>
          <a:noFill/>
          <a:ln>
            <a:solidFill>
              <a:schemeClr val="tx1"/>
            </a:solidFill>
          </a:ln>
        </p:spPr>
        <p:txBody>
          <a:bodyPr wrap="none" lIns="0" tIns="0" rIns="0" bIns="0" rtlCol="0">
            <a:noAutofit/>
          </a:bodyPr>
          <a:lstStyle/>
          <a:p>
            <a:r>
              <a:rPr lang="fr-CA" dirty="0"/>
              <a:t> Beaucoup de méningiomes, </a:t>
            </a:r>
          </a:p>
          <a:p>
            <a:r>
              <a:rPr lang="fr-CA" dirty="0"/>
              <a:t> Avantages:</a:t>
            </a:r>
          </a:p>
          <a:p>
            <a:r>
              <a:rPr lang="fr-CA" dirty="0"/>
              <a:t>- La lésion n’évolue pas en 15 jours</a:t>
            </a:r>
          </a:p>
          <a:p>
            <a:r>
              <a:rPr lang="fr-CA" dirty="0"/>
              <a:t>- Adhésion des patients (« l’étude permettra </a:t>
            </a:r>
          </a:p>
          <a:p>
            <a:r>
              <a:rPr lang="fr-CA" dirty="0"/>
              <a:t> peut-être de diminuer les doses dans le cadre de </a:t>
            </a:r>
          </a:p>
          <a:p>
            <a:r>
              <a:rPr lang="fr-CA" dirty="0"/>
              <a:t> votre suivi, ou celui des </a:t>
            </a:r>
            <a:r>
              <a:rPr lang="fr-FR" dirty="0"/>
              <a:t>autres »)</a:t>
            </a:r>
            <a:endParaRPr lang="fr-CA" dirty="0"/>
          </a:p>
        </p:txBody>
      </p:sp>
    </p:spTree>
    <p:extLst>
      <p:ext uri="{BB962C8B-B14F-4D97-AF65-F5344CB8AC3E}">
        <p14:creationId xmlns:p14="http://schemas.microsoft.com/office/powerpoint/2010/main" val="88791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68D0DD17-0B25-4C17-53F4-A47F8219C914}"/>
              </a:ext>
            </a:extLst>
          </p:cNvPr>
          <p:cNvSpPr>
            <a:spLocks noGrp="1"/>
          </p:cNvSpPr>
          <p:nvPr>
            <p:ph type="subTitle" idx="13"/>
          </p:nvPr>
        </p:nvSpPr>
        <p:spPr/>
        <p:txBody>
          <a:bodyPr/>
          <a:lstStyle/>
          <a:p>
            <a:r>
              <a:rPr lang="fr-FR" b="1" dirty="0">
                <a:solidFill>
                  <a:srgbClr val="BD197A"/>
                </a:solidFill>
              </a:rPr>
              <a:t>Résultats des critères principaux, test de non-infériorité (population FAS, n=141)</a:t>
            </a:r>
          </a:p>
        </p:txBody>
      </p:sp>
      <p:sp>
        <p:nvSpPr>
          <p:cNvPr id="3" name="Titre 2">
            <a:extLst>
              <a:ext uri="{FF2B5EF4-FFF2-40B4-BE49-F238E27FC236}">
                <a16:creationId xmlns:a16="http://schemas.microsoft.com/office/drawing/2014/main" id="{9EED819F-39AF-6DC8-3C8C-589BD8743F23}"/>
              </a:ext>
            </a:extLst>
          </p:cNvPr>
          <p:cNvSpPr>
            <a:spLocks noGrp="1"/>
          </p:cNvSpPr>
          <p:nvPr>
            <p:ph type="title"/>
          </p:nvPr>
        </p:nvSpPr>
        <p:spPr/>
        <p:txBody>
          <a:bodyPr/>
          <a:lstStyle/>
          <a:p>
            <a:r>
              <a:rPr lang="fr-FR" dirty="0"/>
              <a:t>Etude Liu et al. 2021</a:t>
            </a:r>
            <a:r>
              <a:rPr lang="fr-FR" baseline="30000" dirty="0"/>
              <a:t>6</a:t>
            </a:r>
            <a:r>
              <a:rPr lang="fr-FR" dirty="0"/>
              <a:t> – LEADER 75</a:t>
            </a:r>
          </a:p>
        </p:txBody>
      </p:sp>
      <p:sp>
        <p:nvSpPr>
          <p:cNvPr id="4" name="Espace réservé du numéro de diapositive 3">
            <a:extLst>
              <a:ext uri="{FF2B5EF4-FFF2-40B4-BE49-F238E27FC236}">
                <a16:creationId xmlns:a16="http://schemas.microsoft.com/office/drawing/2014/main" id="{FD734A51-D612-DF3F-CE62-8E4DAB81D088}"/>
              </a:ext>
            </a:extLst>
          </p:cNvPr>
          <p:cNvSpPr>
            <a:spLocks noGrp="1"/>
          </p:cNvSpPr>
          <p:nvPr>
            <p:ph type="sldNum" sz="quarter" idx="12"/>
          </p:nvPr>
        </p:nvSpPr>
        <p:spPr/>
        <p:txBody>
          <a:bodyPr/>
          <a:lstStyle/>
          <a:p>
            <a:fld id="{EEAD9179-7A6B-4268-BEB2-F3B8EB06115B}" type="slidenum">
              <a:rPr lang="en-US" smtClean="0"/>
              <a:t>14</a:t>
            </a:fld>
            <a:endParaRPr lang="en-US"/>
          </a:p>
        </p:txBody>
      </p:sp>
      <p:pic>
        <p:nvPicPr>
          <p:cNvPr id="7" name="Image 6">
            <a:extLst>
              <a:ext uri="{FF2B5EF4-FFF2-40B4-BE49-F238E27FC236}">
                <a16:creationId xmlns:a16="http://schemas.microsoft.com/office/drawing/2014/main" id="{516A57BC-60E3-2E93-F169-D44EC7E8FEEF}"/>
              </a:ext>
            </a:extLst>
          </p:cNvPr>
          <p:cNvPicPr>
            <a:picLocks noChangeAspect="1"/>
          </p:cNvPicPr>
          <p:nvPr/>
        </p:nvPicPr>
        <p:blipFill rotWithShape="1">
          <a:blip r:embed="rId2"/>
          <a:srcRect l="2624" t="7227" r="1742"/>
          <a:stretch/>
        </p:blipFill>
        <p:spPr>
          <a:xfrm>
            <a:off x="80642" y="1852020"/>
            <a:ext cx="3934342" cy="2927930"/>
          </a:xfrm>
          <a:prstGeom prst="rect">
            <a:avLst/>
          </a:prstGeom>
        </p:spPr>
      </p:pic>
      <p:pic>
        <p:nvPicPr>
          <p:cNvPr id="6" name="Picture 3">
            <a:extLst>
              <a:ext uri="{FF2B5EF4-FFF2-40B4-BE49-F238E27FC236}">
                <a16:creationId xmlns:a16="http://schemas.microsoft.com/office/drawing/2014/main" id="{AFE535F3-E9EF-E3B3-BB08-DA430A9602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967"/>
          <a:stretch/>
        </p:blipFill>
        <p:spPr bwMode="auto">
          <a:xfrm>
            <a:off x="9614673" y="7713"/>
            <a:ext cx="2566582"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 8">
            <a:extLst>
              <a:ext uri="{FF2B5EF4-FFF2-40B4-BE49-F238E27FC236}">
                <a16:creationId xmlns:a16="http://schemas.microsoft.com/office/drawing/2014/main" id="{5A358019-1C29-4C8C-9499-0D4AA04E2198}"/>
              </a:ext>
            </a:extLst>
          </p:cNvPr>
          <p:cNvPicPr>
            <a:picLocks noChangeAspect="1"/>
          </p:cNvPicPr>
          <p:nvPr/>
        </p:nvPicPr>
        <p:blipFill rotWithShape="1">
          <a:blip r:embed="rId4"/>
          <a:srcRect l="1745" t="7155" r="3669"/>
          <a:stretch/>
        </p:blipFill>
        <p:spPr>
          <a:xfrm>
            <a:off x="8071342" y="1809569"/>
            <a:ext cx="4085325" cy="2972382"/>
          </a:xfrm>
          <a:prstGeom prst="rect">
            <a:avLst/>
          </a:prstGeom>
        </p:spPr>
      </p:pic>
      <p:sp>
        <p:nvSpPr>
          <p:cNvPr id="10" name="ZoneTexte 9">
            <a:extLst>
              <a:ext uri="{FF2B5EF4-FFF2-40B4-BE49-F238E27FC236}">
                <a16:creationId xmlns:a16="http://schemas.microsoft.com/office/drawing/2014/main" id="{CE0D0005-4B50-4646-9606-FAC87440F7FA}"/>
              </a:ext>
            </a:extLst>
          </p:cNvPr>
          <p:cNvSpPr txBox="1"/>
          <p:nvPr/>
        </p:nvSpPr>
        <p:spPr bwMode="gray">
          <a:xfrm>
            <a:off x="809577" y="5016526"/>
            <a:ext cx="10802262" cy="1709407"/>
          </a:xfrm>
          <a:prstGeom prst="rect">
            <a:avLst/>
          </a:prstGeom>
          <a:noFill/>
          <a:ln>
            <a:solidFill>
              <a:schemeClr val="tx1"/>
            </a:solidFill>
          </a:ln>
        </p:spPr>
        <p:txBody>
          <a:bodyPr wrap="none" lIns="0" tIns="0" rIns="0" bIns="0" rtlCol="0">
            <a:noAutofit/>
          </a:bodyPr>
          <a:lstStyle/>
          <a:p>
            <a:r>
              <a:rPr lang="fr-CA" dirty="0"/>
              <a:t> </a:t>
            </a:r>
            <a:r>
              <a:rPr lang="fr-CA" sz="2000" dirty="0"/>
              <a:t>Résultats équivalents dose réduite vs dose standard pour les 3 critères principaux:</a:t>
            </a:r>
          </a:p>
          <a:p>
            <a:r>
              <a:rPr lang="fr-CA" sz="2000" dirty="0"/>
              <a:t> </a:t>
            </a:r>
            <a:r>
              <a:rPr lang="fr-CA" sz="2000" b="1" dirty="0"/>
              <a:t>rehaussement de contraste/bordure/morphologie interne de la lésion</a:t>
            </a:r>
          </a:p>
          <a:p>
            <a:endParaRPr lang="fr-CA" sz="2000" dirty="0"/>
          </a:p>
          <a:p>
            <a:r>
              <a:rPr lang="fr-CA" sz="2000" dirty="0"/>
              <a:t>Et pour les 2 critères secondaires:</a:t>
            </a:r>
          </a:p>
          <a:p>
            <a:r>
              <a:rPr lang="fr-CA" sz="2000" dirty="0"/>
              <a:t> </a:t>
            </a:r>
            <a:r>
              <a:rPr lang="fr-CA" sz="2000" b="1" dirty="0"/>
              <a:t>nombre de lésion détectées/ confiance/ préférence des lecteurs</a:t>
            </a:r>
          </a:p>
          <a:p>
            <a:endParaRPr lang="fr-CA" sz="2000" dirty="0"/>
          </a:p>
          <a:p>
            <a:endParaRPr lang="fr-CA" dirty="0"/>
          </a:p>
          <a:p>
            <a:endParaRPr lang="fr-CA" dirty="0"/>
          </a:p>
          <a:p>
            <a:endParaRPr lang="fr-FR" dirty="0" err="1"/>
          </a:p>
        </p:txBody>
      </p:sp>
      <p:pic>
        <p:nvPicPr>
          <p:cNvPr id="11" name="Image 10">
            <a:extLst>
              <a:ext uri="{FF2B5EF4-FFF2-40B4-BE49-F238E27FC236}">
                <a16:creationId xmlns:a16="http://schemas.microsoft.com/office/drawing/2014/main" id="{4A2FBC53-5220-C94B-1544-70E8EB7FE12C}"/>
              </a:ext>
            </a:extLst>
          </p:cNvPr>
          <p:cNvPicPr>
            <a:picLocks noChangeAspect="1"/>
          </p:cNvPicPr>
          <p:nvPr/>
        </p:nvPicPr>
        <p:blipFill rotWithShape="1">
          <a:blip r:embed="rId5"/>
          <a:srcRect l="1651" t="9542" r="2638"/>
          <a:stretch/>
        </p:blipFill>
        <p:spPr>
          <a:xfrm>
            <a:off x="3960769" y="1852020"/>
            <a:ext cx="4164788" cy="2975954"/>
          </a:xfrm>
          <a:prstGeom prst="rect">
            <a:avLst/>
          </a:prstGeom>
        </p:spPr>
      </p:pic>
    </p:spTree>
    <p:extLst>
      <p:ext uri="{BB962C8B-B14F-4D97-AF65-F5344CB8AC3E}">
        <p14:creationId xmlns:p14="http://schemas.microsoft.com/office/powerpoint/2010/main" val="2469871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15214CD8-E560-177A-8234-FFAF1D74049E}"/>
              </a:ext>
            </a:extLst>
          </p:cNvPr>
          <p:cNvSpPr>
            <a:spLocks noGrp="1"/>
          </p:cNvSpPr>
          <p:nvPr>
            <p:ph type="subTitle" idx="13"/>
          </p:nvPr>
        </p:nvSpPr>
        <p:spPr>
          <a:xfrm>
            <a:off x="981822" y="1362417"/>
            <a:ext cx="10798460" cy="252000"/>
          </a:xfrm>
        </p:spPr>
        <p:txBody>
          <a:bodyPr/>
          <a:lstStyle/>
          <a:p>
            <a:r>
              <a:rPr lang="fr-FR" sz="2000" b="1" dirty="0">
                <a:solidFill>
                  <a:srgbClr val="BD197A"/>
                </a:solidFill>
              </a:rPr>
              <a:t>Tolérance</a:t>
            </a:r>
          </a:p>
        </p:txBody>
      </p:sp>
      <p:sp>
        <p:nvSpPr>
          <p:cNvPr id="3" name="Titre 2">
            <a:extLst>
              <a:ext uri="{FF2B5EF4-FFF2-40B4-BE49-F238E27FC236}">
                <a16:creationId xmlns:a16="http://schemas.microsoft.com/office/drawing/2014/main" id="{14A0B8D8-58A2-0028-2591-7965DF3BC09F}"/>
              </a:ext>
            </a:extLst>
          </p:cNvPr>
          <p:cNvSpPr>
            <a:spLocks noGrp="1"/>
          </p:cNvSpPr>
          <p:nvPr>
            <p:ph type="title"/>
          </p:nvPr>
        </p:nvSpPr>
        <p:spPr/>
        <p:txBody>
          <a:bodyPr/>
          <a:lstStyle/>
          <a:p>
            <a:r>
              <a:rPr lang="fr-FR" dirty="0"/>
              <a:t>Etude Liu et al. 2021</a:t>
            </a:r>
            <a:r>
              <a:rPr lang="fr-FR" baseline="30000" dirty="0"/>
              <a:t>6</a:t>
            </a:r>
            <a:r>
              <a:rPr lang="fr-FR" dirty="0"/>
              <a:t> – LEADER 75</a:t>
            </a:r>
          </a:p>
        </p:txBody>
      </p:sp>
      <p:sp>
        <p:nvSpPr>
          <p:cNvPr id="4" name="Espace réservé du pied de page 3">
            <a:extLst>
              <a:ext uri="{FF2B5EF4-FFF2-40B4-BE49-F238E27FC236}">
                <a16:creationId xmlns:a16="http://schemas.microsoft.com/office/drawing/2014/main" id="{6133433D-EAD7-1AB4-23CA-7F0A20C8D4ED}"/>
              </a:ext>
            </a:extLst>
          </p:cNvPr>
          <p:cNvSpPr>
            <a:spLocks noGrp="1"/>
          </p:cNvSpPr>
          <p:nvPr>
            <p:ph type="ftr" sz="quarter" idx="11"/>
          </p:nvPr>
        </p:nvSpPr>
        <p:spPr/>
        <p:txBody>
          <a:bodyPr/>
          <a:lstStyle/>
          <a:p>
            <a:r>
              <a:rPr lang="fr-FR"/>
              <a:t>Réduction de dose injectée en neuroimagerie</a:t>
            </a:r>
            <a:endParaRPr lang="en-US"/>
          </a:p>
        </p:txBody>
      </p:sp>
      <p:sp>
        <p:nvSpPr>
          <p:cNvPr id="5" name="Espace réservé du numéro de diapositive 4">
            <a:extLst>
              <a:ext uri="{FF2B5EF4-FFF2-40B4-BE49-F238E27FC236}">
                <a16:creationId xmlns:a16="http://schemas.microsoft.com/office/drawing/2014/main" id="{FB56614C-5C3B-2FC0-8CA4-6EF45D482817}"/>
              </a:ext>
            </a:extLst>
          </p:cNvPr>
          <p:cNvSpPr>
            <a:spLocks noGrp="1"/>
          </p:cNvSpPr>
          <p:nvPr>
            <p:ph type="sldNum" sz="quarter" idx="12"/>
          </p:nvPr>
        </p:nvSpPr>
        <p:spPr/>
        <p:txBody>
          <a:bodyPr/>
          <a:lstStyle/>
          <a:p>
            <a:fld id="{EEAD9179-7A6B-4268-BEB2-F3B8EB06115B}" type="slidenum">
              <a:rPr lang="en-US" smtClean="0"/>
              <a:t>15</a:t>
            </a:fld>
            <a:endParaRPr lang="en-US"/>
          </a:p>
        </p:txBody>
      </p:sp>
      <p:sp>
        <p:nvSpPr>
          <p:cNvPr id="6" name="Espace réservé du texte 5">
            <a:extLst>
              <a:ext uri="{FF2B5EF4-FFF2-40B4-BE49-F238E27FC236}">
                <a16:creationId xmlns:a16="http://schemas.microsoft.com/office/drawing/2014/main" id="{F243860F-4CCA-D3DD-55CB-2D4D9179CBE9}"/>
              </a:ext>
            </a:extLst>
          </p:cNvPr>
          <p:cNvSpPr>
            <a:spLocks noGrp="1"/>
          </p:cNvSpPr>
          <p:nvPr>
            <p:ph type="body" sz="quarter" idx="14"/>
          </p:nvPr>
        </p:nvSpPr>
        <p:spPr>
          <a:xfrm>
            <a:off x="980282" y="1831364"/>
            <a:ext cx="10799999" cy="1351108"/>
          </a:xfrm>
        </p:spPr>
        <p:txBody>
          <a:bodyPr/>
          <a:lstStyle/>
          <a:p>
            <a:pPr marL="285750" indent="-285750">
              <a:spcBef>
                <a:spcPts val="0"/>
              </a:spcBef>
              <a:buClr>
                <a:srgbClr val="BD197A"/>
              </a:buClr>
              <a:buFont typeface="Arial" panose="020B0604020202020204" pitchFamily="34" charset="0"/>
              <a:buChar char="•"/>
            </a:pPr>
            <a:r>
              <a:rPr lang="fr-FR" dirty="0"/>
              <a:t>Aucun décès, ou effets indésirables graves d’origine indéterminée ou associés au traitement, n’a été documenté pour aucun des patients durant l’étude. </a:t>
            </a:r>
          </a:p>
          <a:p>
            <a:pPr marL="285750" indent="-285750">
              <a:spcBef>
                <a:spcPts val="0"/>
              </a:spcBef>
              <a:buClr>
                <a:srgbClr val="BD197A"/>
              </a:buClr>
              <a:buFont typeface="Arial" panose="020B0604020202020204" pitchFamily="34" charset="0"/>
              <a:buChar char="•"/>
            </a:pPr>
            <a:r>
              <a:rPr lang="fr-FR" dirty="0"/>
              <a:t>3 effets indésirables d’intensité modérée ont été documentés : </a:t>
            </a:r>
          </a:p>
          <a:p>
            <a:pPr marL="825750" lvl="2" indent="-285750">
              <a:spcBef>
                <a:spcPts val="0"/>
              </a:spcBef>
              <a:buClr>
                <a:srgbClr val="BD197A"/>
              </a:buClr>
              <a:buFont typeface="Arial" panose="020B0604020202020204" pitchFamily="34" charset="0"/>
              <a:buChar char="•"/>
            </a:pPr>
            <a:r>
              <a:rPr lang="fr-FR" dirty="0"/>
              <a:t>1 effet indésirable dans le groupe </a:t>
            </a:r>
            <a:r>
              <a:rPr lang="fr-FR" dirty="0" err="1"/>
              <a:t>gadobutrol</a:t>
            </a:r>
            <a:r>
              <a:rPr lang="fr-FR" dirty="0"/>
              <a:t> à une dose réduite de 0,075 mmol/kg (paresthésie) </a:t>
            </a:r>
          </a:p>
          <a:p>
            <a:pPr marL="825750" lvl="2" indent="-285750">
              <a:spcBef>
                <a:spcPts val="0"/>
              </a:spcBef>
              <a:buClr>
                <a:srgbClr val="BD197A"/>
              </a:buClr>
              <a:buFont typeface="Arial" panose="020B0604020202020204" pitchFamily="34" charset="0"/>
              <a:buChar char="•"/>
            </a:pPr>
            <a:r>
              <a:rPr lang="fr-FR" dirty="0"/>
              <a:t>2 effets indésirables dans le groupe </a:t>
            </a:r>
            <a:r>
              <a:rPr lang="fr-FR" dirty="0" err="1"/>
              <a:t>gadoterate</a:t>
            </a:r>
            <a:r>
              <a:rPr lang="fr-FR" dirty="0"/>
              <a:t> de </a:t>
            </a:r>
            <a:r>
              <a:rPr lang="fr-FR" dirty="0" err="1"/>
              <a:t>méglumine</a:t>
            </a:r>
            <a:r>
              <a:rPr lang="fr-FR" dirty="0"/>
              <a:t> à sa dose standard de 0,1 mmol/kg (prurit, urticaire) </a:t>
            </a:r>
          </a:p>
          <a:p>
            <a:pPr marL="825750" lvl="2" indent="-285750">
              <a:spcBef>
                <a:spcPts val="0"/>
              </a:spcBef>
              <a:buClr>
                <a:srgbClr val="BD197A"/>
              </a:buClr>
              <a:buFont typeface="Arial" panose="020B0604020202020204" pitchFamily="34" charset="0"/>
              <a:buChar char="•"/>
            </a:pPr>
            <a:endParaRPr lang="fr-FR" dirty="0"/>
          </a:p>
          <a:p>
            <a:pPr marL="285750" indent="-285750">
              <a:spcBef>
                <a:spcPts val="0"/>
              </a:spcBef>
              <a:buClr>
                <a:srgbClr val="BD197A"/>
              </a:buClr>
              <a:buFont typeface="Arial" panose="020B0604020202020204" pitchFamily="34" charset="0"/>
              <a:buChar char="•"/>
            </a:pPr>
            <a:r>
              <a:rPr lang="fr-FR" dirty="0"/>
              <a:t>GADOVIST</a:t>
            </a:r>
            <a:r>
              <a:rPr lang="fr-FR" baseline="30000" dirty="0"/>
              <a:t>®</a:t>
            </a:r>
            <a:r>
              <a:rPr lang="fr-FR" dirty="0"/>
              <a:t> ne doit être utilisé que lorsque le diagnostic et nécessaire et que ce diagnostic ne peut être obtenu par IRM sans rehaussement de contraste.</a:t>
            </a:r>
          </a:p>
        </p:txBody>
      </p:sp>
      <p:pic>
        <p:nvPicPr>
          <p:cNvPr id="9" name="Picture 3">
            <a:extLst>
              <a:ext uri="{FF2B5EF4-FFF2-40B4-BE49-F238E27FC236}">
                <a16:creationId xmlns:a16="http://schemas.microsoft.com/office/drawing/2014/main" id="{B40D9DC3-02D1-34F4-2A6B-D325020BC7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67"/>
          <a:stretch/>
        </p:blipFill>
        <p:spPr bwMode="auto">
          <a:xfrm>
            <a:off x="9614673" y="7713"/>
            <a:ext cx="2566582"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562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Case 1 – Metastasis*</a:t>
            </a:r>
            <a:endParaRPr lang="en-US" dirty="0"/>
          </a:p>
        </p:txBody>
      </p:sp>
      <p:sp>
        <p:nvSpPr>
          <p:cNvPr id="8" name="Footer Placeholder 7"/>
          <p:cNvSpPr>
            <a:spLocks noGrp="1"/>
          </p:cNvSpPr>
          <p:nvPr>
            <p:ph type="ftr" sz="quarter" idx="11"/>
          </p:nvPr>
        </p:nvSpPr>
        <p:spPr bwMode="gray">
          <a:xfrm>
            <a:off x="975339" y="6617518"/>
            <a:ext cx="8638875" cy="107986"/>
          </a:xfrm>
          <a:prstGeom prst="rect">
            <a:avLst/>
          </a:prstGeom>
        </p:spPr>
        <p:txBody>
          <a:bodyPr vert="horz" lIns="0" tIns="0" rIns="0" bIns="0" rtlCol="0" anchor="t">
            <a:noAutofit/>
          </a:bodyPr>
          <a:lstStyle>
            <a:defPPr>
              <a:defRPr lang="de-DE"/>
            </a:defPPr>
            <a:lvl1pPr marL="0" algn="l" defTabSz="914309" rtl="0" eaLnBrk="1" latinLnBrk="0" hangingPunct="1">
              <a:defRPr sz="700" kern="1200">
                <a:solidFill>
                  <a:schemeClr val="tx1"/>
                </a:solidFill>
                <a:latin typeface="+mn-lt"/>
                <a:ea typeface="+mn-ea"/>
                <a:cs typeface="+mn-cs"/>
              </a:defRPr>
            </a:lvl1pPr>
            <a:lvl2pPr marL="0" indent="0" algn="l" defTabSz="914309" rtl="0" eaLnBrk="1" latinLnBrk="0" hangingPunct="1">
              <a:defRPr sz="700" kern="1200">
                <a:solidFill>
                  <a:schemeClr val="accent1"/>
                </a:solidFill>
                <a:latin typeface="+mn-lt"/>
                <a:ea typeface="+mn-ea"/>
                <a:cs typeface="+mn-cs"/>
              </a:defRPr>
            </a:lvl2pPr>
            <a:lvl3pPr marL="0" indent="0" algn="l" defTabSz="914309" rtl="0" eaLnBrk="1" latinLnBrk="0" hangingPunct="1">
              <a:defRPr sz="700" kern="1200">
                <a:solidFill>
                  <a:schemeClr val="accent1"/>
                </a:solidFill>
                <a:latin typeface="+mn-lt"/>
                <a:ea typeface="+mn-ea"/>
                <a:cs typeface="+mn-cs"/>
              </a:defRPr>
            </a:lvl3pPr>
            <a:lvl4pPr marL="0" indent="0" algn="l" defTabSz="914309" rtl="0" eaLnBrk="1" latinLnBrk="0" hangingPunct="1">
              <a:defRPr sz="700" kern="1200">
                <a:solidFill>
                  <a:schemeClr val="accent1"/>
                </a:solidFill>
                <a:latin typeface="+mn-lt"/>
                <a:ea typeface="+mn-ea"/>
                <a:cs typeface="+mn-cs"/>
              </a:defRPr>
            </a:lvl4pPr>
            <a:lvl5pPr marL="0" indent="0" algn="l" defTabSz="914309" rtl="0" eaLnBrk="1" latinLnBrk="0" hangingPunct="1">
              <a:defRPr sz="700" kern="1200">
                <a:solidFill>
                  <a:schemeClr val="accent1"/>
                </a:solidFill>
                <a:latin typeface="+mn-lt"/>
                <a:ea typeface="+mn-ea"/>
                <a:cs typeface="+mn-cs"/>
              </a:defRPr>
            </a:lvl5pPr>
            <a:lvl6pPr marL="0" indent="0" algn="l" defTabSz="914309" rtl="0" eaLnBrk="1" latinLnBrk="0" hangingPunct="1">
              <a:tabLst/>
              <a:defRPr sz="700" kern="1200">
                <a:solidFill>
                  <a:schemeClr val="accent1"/>
                </a:solidFill>
                <a:latin typeface="+mn-lt"/>
                <a:ea typeface="+mn-ea"/>
                <a:cs typeface="+mn-cs"/>
              </a:defRPr>
            </a:lvl6pPr>
            <a:lvl7pPr marL="0" indent="0" algn="l" defTabSz="914309" rtl="0" eaLnBrk="1" latinLnBrk="0" hangingPunct="1">
              <a:tabLst/>
              <a:defRPr sz="700" kern="1200">
                <a:solidFill>
                  <a:schemeClr val="accent1"/>
                </a:solidFill>
                <a:latin typeface="+mn-lt"/>
                <a:ea typeface="+mn-ea"/>
                <a:cs typeface="+mn-cs"/>
              </a:defRPr>
            </a:lvl7pPr>
            <a:lvl8pPr marL="0" indent="0" algn="l" defTabSz="914309" rtl="0" eaLnBrk="1" latinLnBrk="0" hangingPunct="1">
              <a:defRPr sz="700" kern="1200">
                <a:solidFill>
                  <a:schemeClr val="accent1"/>
                </a:solidFill>
                <a:latin typeface="+mn-lt"/>
                <a:ea typeface="+mn-ea"/>
                <a:cs typeface="+mn-cs"/>
              </a:defRPr>
            </a:lvl8pPr>
            <a:lvl9pPr marL="0" indent="0" algn="l" defTabSz="914309" rtl="0" eaLnBrk="1" latinLnBrk="0" hangingPunct="1">
              <a:defRPr sz="700" kern="1200">
                <a:solidFill>
                  <a:schemeClr val="accent1"/>
                </a:solidFill>
                <a:latin typeface="+mn-lt"/>
                <a:ea typeface="+mn-ea"/>
                <a:cs typeface="+mn-cs"/>
              </a:defRPr>
            </a:lvl9pPr>
          </a:lstStyle>
          <a:p>
            <a:r>
              <a:rPr lang="nl-NL">
                <a:solidFill>
                  <a:srgbClr val="000000"/>
                </a:solidFill>
                <a:latin typeface="Arial"/>
                <a:cs typeface="Arial"/>
              </a:rPr>
              <a:t>MR Paper Analysis | Liu et al. 2021 AJR | MA-M_GAD-ALL-0022-2 | Jan 2022; JE</a:t>
            </a:r>
            <a:endParaRPr lang="en-US" dirty="0">
              <a:solidFill>
                <a:srgbClr val="000000"/>
              </a:solidFill>
              <a:latin typeface="Arial"/>
              <a:cs typeface="Arial"/>
            </a:endParaRPr>
          </a:p>
        </p:txBody>
      </p:sp>
      <p:sp>
        <p:nvSpPr>
          <p:cNvPr id="12" name="Rechteck 11">
            <a:extLst>
              <a:ext uri="{FF2B5EF4-FFF2-40B4-BE49-F238E27FC236}">
                <a16:creationId xmlns:a16="http://schemas.microsoft.com/office/drawing/2014/main" id="{85694EFB-D4ED-4BBB-A078-6B196B608F25}"/>
              </a:ext>
            </a:extLst>
          </p:cNvPr>
          <p:cNvSpPr/>
          <p:nvPr/>
        </p:nvSpPr>
        <p:spPr>
          <a:xfrm>
            <a:off x="206609" y="1784564"/>
            <a:ext cx="5888597" cy="923210"/>
          </a:xfrm>
          <a:prstGeom prst="rect">
            <a:avLst/>
          </a:prstGeom>
        </p:spPr>
        <p:txBody>
          <a:bodyPr wrap="square">
            <a:spAutoFit/>
          </a:bodyPr>
          <a:lstStyle/>
          <a:p>
            <a:r>
              <a:rPr lang="en-US" dirty="0">
                <a:solidFill>
                  <a:srgbClr val="000000"/>
                </a:solidFill>
                <a:latin typeface="Arial"/>
                <a:cs typeface="Arial"/>
              </a:rPr>
              <a:t>61-year-old man with left hemispheric brain metastasis of lung cancer</a:t>
            </a:r>
          </a:p>
          <a:p>
            <a:r>
              <a:rPr lang="en-US" dirty="0">
                <a:solidFill>
                  <a:srgbClr val="000000"/>
                </a:solidFill>
                <a:latin typeface="Arial"/>
                <a:cs typeface="Arial"/>
              </a:rPr>
              <a:t>Axial &amp; coronal T1-weighted MR images </a:t>
            </a:r>
            <a:endParaRPr lang="de-DE" dirty="0">
              <a:solidFill>
                <a:srgbClr val="000000"/>
              </a:solidFill>
              <a:latin typeface="Arial"/>
              <a:cs typeface="Arial"/>
            </a:endParaRPr>
          </a:p>
        </p:txBody>
      </p:sp>
      <p:graphicFrame>
        <p:nvGraphicFramePr>
          <p:cNvPr id="14" name="Tabelle 6">
            <a:extLst>
              <a:ext uri="{FF2B5EF4-FFF2-40B4-BE49-F238E27FC236}">
                <a16:creationId xmlns:a16="http://schemas.microsoft.com/office/drawing/2014/main" id="{AB33235F-66EE-43AC-98B4-350F78DE12FC}"/>
              </a:ext>
            </a:extLst>
          </p:cNvPr>
          <p:cNvGraphicFramePr>
            <a:graphicFrameLocks noGrp="1"/>
          </p:cNvGraphicFramePr>
          <p:nvPr/>
        </p:nvGraphicFramePr>
        <p:xfrm>
          <a:off x="251961" y="3687131"/>
          <a:ext cx="5502372" cy="1483168"/>
        </p:xfrm>
        <a:graphic>
          <a:graphicData uri="http://schemas.openxmlformats.org/drawingml/2006/table">
            <a:tbl>
              <a:tblPr firstRow="1" bandRow="1">
                <a:tableStyleId>{5C22544A-7EE6-4342-B048-85BDC9FD1C3A}</a:tableStyleId>
              </a:tblPr>
              <a:tblGrid>
                <a:gridCol w="2195271">
                  <a:extLst>
                    <a:ext uri="{9D8B030D-6E8A-4147-A177-3AD203B41FA5}">
                      <a16:colId xmlns:a16="http://schemas.microsoft.com/office/drawing/2014/main" val="127923309"/>
                    </a:ext>
                  </a:extLst>
                </a:gridCol>
                <a:gridCol w="1650987">
                  <a:extLst>
                    <a:ext uri="{9D8B030D-6E8A-4147-A177-3AD203B41FA5}">
                      <a16:colId xmlns:a16="http://schemas.microsoft.com/office/drawing/2014/main" val="3247541379"/>
                    </a:ext>
                  </a:extLst>
                </a:gridCol>
                <a:gridCol w="1656114">
                  <a:extLst>
                    <a:ext uri="{9D8B030D-6E8A-4147-A177-3AD203B41FA5}">
                      <a16:colId xmlns:a16="http://schemas.microsoft.com/office/drawing/2014/main" val="1798108015"/>
                    </a:ext>
                  </a:extLst>
                </a:gridCol>
              </a:tblGrid>
              <a:tr h="370792">
                <a:tc>
                  <a:txBody>
                    <a:bodyPr/>
                    <a:lstStyle/>
                    <a:p>
                      <a:r>
                        <a:rPr lang="de-DE" sz="1600"/>
                        <a:t>Mean </a:t>
                      </a:r>
                      <a:r>
                        <a:rPr lang="de-DE" sz="1600" err="1"/>
                        <a:t>reader</a:t>
                      </a:r>
                      <a:r>
                        <a:rPr lang="de-DE" sz="1600"/>
                        <a:t> score</a:t>
                      </a:r>
                    </a:p>
                  </a:txBody>
                  <a:tcPr marL="91428" marR="91428" marT="45714" marB="45714"/>
                </a:tc>
                <a:tc>
                  <a:txBody>
                    <a:bodyPr/>
                    <a:lstStyle/>
                    <a:p>
                      <a:pPr algn="ctr"/>
                      <a:r>
                        <a:rPr lang="de-DE" sz="1600" dirty="0" err="1"/>
                        <a:t>sd-gadoterate</a:t>
                      </a:r>
                      <a:endParaRPr lang="de-DE" sz="1600" dirty="0"/>
                    </a:p>
                  </a:txBody>
                  <a:tcPr marL="91428" marR="91428" marT="45714" marB="45714"/>
                </a:tc>
                <a:tc>
                  <a:txBody>
                    <a:bodyPr/>
                    <a:lstStyle/>
                    <a:p>
                      <a:pPr algn="ctr"/>
                      <a:r>
                        <a:rPr lang="de-DE" sz="1600" err="1"/>
                        <a:t>rd-gadobutrol</a:t>
                      </a:r>
                      <a:endParaRPr lang="de-DE" sz="1600"/>
                    </a:p>
                  </a:txBody>
                  <a:tcPr marL="91428" marR="91428" marT="45714" marB="45714"/>
                </a:tc>
                <a:extLst>
                  <a:ext uri="{0D108BD9-81ED-4DB2-BD59-A6C34878D82A}">
                    <a16:rowId xmlns:a16="http://schemas.microsoft.com/office/drawing/2014/main" val="232611516"/>
                  </a:ext>
                </a:extLst>
              </a:tr>
              <a:tr h="370792">
                <a:tc>
                  <a:txBody>
                    <a:bodyPr/>
                    <a:lstStyle/>
                    <a:p>
                      <a:r>
                        <a:rPr lang="de-DE" sz="1600" dirty="0" err="1"/>
                        <a:t>Lesion</a:t>
                      </a:r>
                      <a:r>
                        <a:rPr lang="de-DE" sz="1600" dirty="0"/>
                        <a:t> </a:t>
                      </a:r>
                      <a:r>
                        <a:rPr lang="de-DE" sz="1600" dirty="0" err="1"/>
                        <a:t>enhancement</a:t>
                      </a:r>
                      <a:endParaRPr lang="de-DE" sz="1600" dirty="0"/>
                    </a:p>
                  </a:txBody>
                  <a:tcPr marL="91428" marR="91428" marT="45714" marB="45714"/>
                </a:tc>
                <a:tc>
                  <a:txBody>
                    <a:bodyPr/>
                    <a:lstStyle/>
                    <a:p>
                      <a:pPr algn="ctr"/>
                      <a:r>
                        <a:rPr lang="de-DE" sz="1600" dirty="0"/>
                        <a:t>3.4</a:t>
                      </a:r>
                    </a:p>
                  </a:txBody>
                  <a:tcPr marL="91428" marR="91428" marT="45714" marB="45714"/>
                </a:tc>
                <a:tc>
                  <a:txBody>
                    <a:bodyPr/>
                    <a:lstStyle/>
                    <a:p>
                      <a:pPr algn="ctr"/>
                      <a:r>
                        <a:rPr lang="en-US" sz="1600"/>
                        <a:t>3.4</a:t>
                      </a:r>
                      <a:endParaRPr lang="de-DE" sz="1600"/>
                    </a:p>
                  </a:txBody>
                  <a:tcPr marL="91428" marR="91428" marT="45714" marB="45714"/>
                </a:tc>
                <a:extLst>
                  <a:ext uri="{0D108BD9-81ED-4DB2-BD59-A6C34878D82A}">
                    <a16:rowId xmlns:a16="http://schemas.microsoft.com/office/drawing/2014/main" val="3968335647"/>
                  </a:ext>
                </a:extLst>
              </a:tr>
              <a:tr h="370792">
                <a:tc>
                  <a:txBody>
                    <a:bodyPr/>
                    <a:lstStyle/>
                    <a:p>
                      <a:r>
                        <a:rPr lang="de-DE" sz="1600"/>
                        <a:t>Border </a:t>
                      </a:r>
                      <a:r>
                        <a:rPr lang="de-DE" sz="1600" err="1"/>
                        <a:t>delineation</a:t>
                      </a:r>
                      <a:endParaRPr lang="de-DE" sz="1600"/>
                    </a:p>
                  </a:txBody>
                  <a:tcPr marL="91428" marR="91428" marT="45714" marB="45714"/>
                </a:tc>
                <a:tc>
                  <a:txBody>
                    <a:bodyPr/>
                    <a:lstStyle/>
                    <a:p>
                      <a:pPr algn="ctr"/>
                      <a:r>
                        <a:rPr lang="de-DE" sz="1600"/>
                        <a:t>3.5</a:t>
                      </a:r>
                    </a:p>
                  </a:txBody>
                  <a:tcPr marL="91428" marR="91428" marT="45714" marB="45714"/>
                </a:tc>
                <a:tc>
                  <a:txBody>
                    <a:bodyPr/>
                    <a:lstStyle/>
                    <a:p>
                      <a:pPr algn="ctr"/>
                      <a:r>
                        <a:rPr lang="en-US" sz="1600"/>
                        <a:t>3.4</a:t>
                      </a:r>
                      <a:endParaRPr lang="de-DE" sz="1600"/>
                    </a:p>
                  </a:txBody>
                  <a:tcPr marL="91428" marR="91428" marT="45714" marB="45714"/>
                </a:tc>
                <a:extLst>
                  <a:ext uri="{0D108BD9-81ED-4DB2-BD59-A6C34878D82A}">
                    <a16:rowId xmlns:a16="http://schemas.microsoft.com/office/drawing/2014/main" val="4115908310"/>
                  </a:ext>
                </a:extLst>
              </a:tr>
              <a:tr h="370792">
                <a:tc>
                  <a:txBody>
                    <a:bodyPr/>
                    <a:lstStyle/>
                    <a:p>
                      <a:r>
                        <a:rPr lang="de-DE" sz="1600" dirty="0"/>
                        <a:t>Internal </a:t>
                      </a:r>
                      <a:r>
                        <a:rPr lang="de-DE" sz="1600" dirty="0" err="1"/>
                        <a:t>morphology</a:t>
                      </a:r>
                      <a:endParaRPr lang="de-DE" sz="1600" dirty="0"/>
                    </a:p>
                  </a:txBody>
                  <a:tcPr marL="91428" marR="91428" marT="45714" marB="45714"/>
                </a:tc>
                <a:tc>
                  <a:txBody>
                    <a:bodyPr/>
                    <a:lstStyle/>
                    <a:p>
                      <a:pPr algn="ctr"/>
                      <a:r>
                        <a:rPr lang="en-US" sz="1600" dirty="0"/>
                        <a:t>2.9</a:t>
                      </a:r>
                      <a:endParaRPr lang="de-DE" sz="1600" dirty="0"/>
                    </a:p>
                  </a:txBody>
                  <a:tcPr marL="91428" marR="91428" marT="45714" marB="45714"/>
                </a:tc>
                <a:tc>
                  <a:txBody>
                    <a:bodyPr/>
                    <a:lstStyle/>
                    <a:p>
                      <a:pPr algn="ctr"/>
                      <a:r>
                        <a:rPr lang="en-US" sz="1600" dirty="0"/>
                        <a:t>2.9</a:t>
                      </a:r>
                      <a:endParaRPr lang="de-DE" sz="1600" dirty="0"/>
                    </a:p>
                  </a:txBody>
                  <a:tcPr marL="91428" marR="91428" marT="45714" marB="45714"/>
                </a:tc>
                <a:extLst>
                  <a:ext uri="{0D108BD9-81ED-4DB2-BD59-A6C34878D82A}">
                    <a16:rowId xmlns:a16="http://schemas.microsoft.com/office/drawing/2014/main" val="818974558"/>
                  </a:ext>
                </a:extLst>
              </a:tr>
            </a:tbl>
          </a:graphicData>
        </a:graphic>
      </p:graphicFrame>
      <p:pic>
        <p:nvPicPr>
          <p:cNvPr id="16" name="Grafik 15">
            <a:extLst>
              <a:ext uri="{FF2B5EF4-FFF2-40B4-BE49-F238E27FC236}">
                <a16:creationId xmlns:a16="http://schemas.microsoft.com/office/drawing/2014/main" id="{76E50369-B3A1-4E1D-8671-300CEF356D17}"/>
              </a:ext>
            </a:extLst>
          </p:cNvPr>
          <p:cNvPicPr>
            <a:picLocks noChangeAspect="1"/>
          </p:cNvPicPr>
          <p:nvPr/>
        </p:nvPicPr>
        <p:blipFill>
          <a:blip r:embed="rId3"/>
          <a:stretch>
            <a:fillRect/>
          </a:stretch>
        </p:blipFill>
        <p:spPr>
          <a:xfrm>
            <a:off x="5995208" y="447"/>
            <a:ext cx="6142825" cy="6857107"/>
          </a:xfrm>
          <a:prstGeom prst="rect">
            <a:avLst/>
          </a:prstGeom>
        </p:spPr>
      </p:pic>
      <p:sp>
        <p:nvSpPr>
          <p:cNvPr id="9" name="Rechteck 16">
            <a:extLst>
              <a:ext uri="{FF2B5EF4-FFF2-40B4-BE49-F238E27FC236}">
                <a16:creationId xmlns:a16="http://schemas.microsoft.com/office/drawing/2014/main" id="{11756A60-4135-4014-925C-E4D11D2C782C}"/>
              </a:ext>
            </a:extLst>
          </p:cNvPr>
          <p:cNvSpPr/>
          <p:nvPr/>
        </p:nvSpPr>
        <p:spPr>
          <a:xfrm>
            <a:off x="7927036" y="2935319"/>
            <a:ext cx="2315582" cy="1661993"/>
          </a:xfrm>
          <a:prstGeom prst="rect">
            <a:avLst/>
          </a:prstGeom>
          <a:solidFill>
            <a:schemeClr val="tx1"/>
          </a:solidFill>
        </p:spPr>
        <p:txBody>
          <a:bodyPr wrap="square">
            <a:spAutoFit/>
          </a:bodyPr>
          <a:lstStyle/>
          <a:p>
            <a:pPr algn="ctr"/>
            <a:r>
              <a:rPr lang="en-US" dirty="0" err="1">
                <a:solidFill>
                  <a:srgbClr val="FFFF00"/>
                </a:solidFill>
                <a:effectLst>
                  <a:outerShdw blurRad="38100" dist="38100" dir="2700000" algn="tl">
                    <a:srgbClr val="000000">
                      <a:alpha val="43137"/>
                    </a:srgbClr>
                  </a:outerShdw>
                </a:effectLst>
                <a:latin typeface="Arial"/>
                <a:cs typeface="Arial"/>
              </a:rPr>
              <a:t>Gadoterate</a:t>
            </a:r>
            <a:endParaRPr lang="en-US" dirty="0">
              <a:solidFill>
                <a:srgbClr val="FFFF00"/>
              </a:solidFill>
              <a:effectLst>
                <a:outerShdw blurRad="38100" dist="38100" dir="2700000" algn="tl">
                  <a:srgbClr val="000000">
                    <a:alpha val="43137"/>
                  </a:srgbClr>
                </a:outerShdw>
              </a:effectLst>
              <a:latin typeface="Arial"/>
              <a:cs typeface="Arial"/>
            </a:endParaRPr>
          </a:p>
          <a:p>
            <a:pPr algn="ctr"/>
            <a:endParaRPr lang="en-US" dirty="0">
              <a:solidFill>
                <a:srgbClr val="FF0000"/>
              </a:solidFill>
              <a:latin typeface="Arial"/>
              <a:cs typeface="Arial"/>
            </a:endParaRPr>
          </a:p>
          <a:p>
            <a:pPr algn="ctr"/>
            <a:endParaRPr lang="en-US" dirty="0">
              <a:solidFill>
                <a:srgbClr val="FF0000"/>
              </a:solidFill>
              <a:latin typeface="Arial"/>
              <a:cs typeface="Arial"/>
            </a:endParaRPr>
          </a:p>
          <a:p>
            <a:pPr algn="ctr"/>
            <a:r>
              <a:rPr lang="en-US" b="1" dirty="0" err="1">
                <a:solidFill>
                  <a:srgbClr val="FF0000"/>
                </a:solidFill>
                <a:latin typeface="Arial"/>
                <a:cs typeface="Arial"/>
              </a:rPr>
              <a:t>Gadobutrol</a:t>
            </a:r>
            <a:endParaRPr lang="en-US" b="1" dirty="0">
              <a:solidFill>
                <a:srgbClr val="FF0000"/>
              </a:solidFill>
              <a:latin typeface="Arial"/>
              <a:cs typeface="Arial"/>
            </a:endParaRPr>
          </a:p>
          <a:p>
            <a:pPr algn="ctr"/>
            <a:endParaRPr lang="en-US" b="1" dirty="0">
              <a:solidFill>
                <a:srgbClr val="FF0000"/>
              </a:solidFill>
              <a:latin typeface="Arial"/>
              <a:cs typeface="Arial"/>
            </a:endParaRPr>
          </a:p>
          <a:p>
            <a:pPr algn="ctr"/>
            <a:endParaRPr lang="en-US" sz="1200" b="1" dirty="0">
              <a:solidFill>
                <a:srgbClr val="FF0000"/>
              </a:solidFill>
              <a:latin typeface="Arial"/>
              <a:cs typeface="Arial"/>
            </a:endParaRPr>
          </a:p>
        </p:txBody>
      </p:sp>
      <p:sp>
        <p:nvSpPr>
          <p:cNvPr id="10" name="Textfeld 28">
            <a:extLst>
              <a:ext uri="{FF2B5EF4-FFF2-40B4-BE49-F238E27FC236}">
                <a16:creationId xmlns:a16="http://schemas.microsoft.com/office/drawing/2014/main" id="{BE5CF174-C380-4300-AB9E-2AE7B725AC4F}"/>
              </a:ext>
            </a:extLst>
          </p:cNvPr>
          <p:cNvSpPr txBox="1"/>
          <p:nvPr/>
        </p:nvSpPr>
        <p:spPr>
          <a:xfrm>
            <a:off x="7927036" y="3221864"/>
            <a:ext cx="2379183" cy="300043"/>
          </a:xfrm>
          <a:prstGeom prst="rect">
            <a:avLst/>
          </a:prstGeom>
          <a:noFill/>
        </p:spPr>
        <p:txBody>
          <a:bodyPr wrap="square" rtlCol="0">
            <a:spAutoFit/>
          </a:bodyPr>
          <a:lstStyle/>
          <a:p>
            <a:pPr defTabSz="457154">
              <a:defRPr/>
            </a:pPr>
            <a:r>
              <a:rPr lang="en-US" sz="1350" dirty="0">
                <a:solidFill>
                  <a:srgbClr val="FFFFFF"/>
                </a:solidFill>
                <a:latin typeface="Arial" panose="020B0604020202020204" pitchFamily="34" charset="0"/>
                <a:cs typeface="Arial" panose="020B0604020202020204" pitchFamily="34" charset="0"/>
              </a:rPr>
              <a:t>0.1 mmol/kg </a:t>
            </a:r>
            <a:r>
              <a:rPr lang="en-US" sz="1350" dirty="0" err="1">
                <a:solidFill>
                  <a:srgbClr val="FFFFFF"/>
                </a:solidFill>
                <a:latin typeface="Arial" panose="020B0604020202020204" pitchFamily="34" charset="0"/>
                <a:cs typeface="Arial" panose="020B0604020202020204" pitchFamily="34" charset="0"/>
              </a:rPr>
              <a:t>Gadoterate</a:t>
            </a:r>
            <a:r>
              <a:rPr lang="en-US" sz="1350" dirty="0">
                <a:solidFill>
                  <a:srgbClr val="FFFFFF"/>
                </a:solidFill>
                <a:latin typeface="Arial" panose="020B0604020202020204" pitchFamily="34" charset="0"/>
                <a:cs typeface="Arial" panose="020B0604020202020204" pitchFamily="34" charset="0"/>
              </a:rPr>
              <a:t> </a:t>
            </a:r>
          </a:p>
        </p:txBody>
      </p:sp>
      <p:sp>
        <p:nvSpPr>
          <p:cNvPr id="11" name="Textfeld 29">
            <a:extLst>
              <a:ext uri="{FF2B5EF4-FFF2-40B4-BE49-F238E27FC236}">
                <a16:creationId xmlns:a16="http://schemas.microsoft.com/office/drawing/2014/main" id="{30C03E16-728E-4943-A97F-E47C083AC401}"/>
              </a:ext>
            </a:extLst>
          </p:cNvPr>
          <p:cNvSpPr txBox="1"/>
          <p:nvPr/>
        </p:nvSpPr>
        <p:spPr>
          <a:xfrm>
            <a:off x="7927036" y="4004862"/>
            <a:ext cx="3700038" cy="723275"/>
          </a:xfrm>
          <a:prstGeom prst="rect">
            <a:avLst/>
          </a:prstGeom>
          <a:noFill/>
        </p:spPr>
        <p:txBody>
          <a:bodyPr wrap="square" rtlCol="0">
            <a:spAutoFit/>
          </a:bodyPr>
          <a:lstStyle/>
          <a:p>
            <a:pPr defTabSz="457154">
              <a:defRPr/>
            </a:pPr>
            <a:r>
              <a:rPr lang="en-US" sz="1350" dirty="0">
                <a:solidFill>
                  <a:srgbClr val="FFFFFF"/>
                </a:solidFill>
                <a:latin typeface="Arial" panose="020B0604020202020204" pitchFamily="34" charset="0"/>
                <a:cs typeface="Arial" panose="020B0604020202020204" pitchFamily="34" charset="0"/>
              </a:rPr>
              <a:t>0.075 mmol/kg </a:t>
            </a:r>
            <a:r>
              <a:rPr lang="en-US" sz="1400" dirty="0" err="1">
                <a:solidFill>
                  <a:srgbClr val="FFFFFF"/>
                </a:solidFill>
                <a:latin typeface="Arial"/>
                <a:cs typeface="Arial"/>
              </a:rPr>
              <a:t>Gadovist</a:t>
            </a:r>
            <a:r>
              <a:rPr lang="en-US" sz="1400" baseline="30000" dirty="0">
                <a:solidFill>
                  <a:srgbClr val="FFFFFF"/>
                </a:solidFill>
                <a:latin typeface="Arial"/>
                <a:cs typeface="Arial"/>
              </a:rPr>
              <a:t>®</a:t>
            </a:r>
            <a:r>
              <a:rPr lang="en-US" sz="1350" dirty="0">
                <a:solidFill>
                  <a:srgbClr val="FFFFFF"/>
                </a:solidFill>
                <a:latin typeface="Arial" panose="020B0604020202020204" pitchFamily="34" charset="0"/>
                <a:cs typeface="Arial" panose="020B0604020202020204" pitchFamily="34" charset="0"/>
              </a:rPr>
              <a:t> </a:t>
            </a:r>
          </a:p>
          <a:p>
            <a:pPr defTabSz="457154">
              <a:defRPr/>
            </a:pPr>
            <a:r>
              <a:rPr lang="en-US" sz="1350" dirty="0">
                <a:solidFill>
                  <a:srgbClr val="FFFFFF"/>
                </a:solidFill>
                <a:latin typeface="Arial" panose="020B0604020202020204" pitchFamily="34" charset="0"/>
                <a:cs typeface="Arial" panose="020B0604020202020204" pitchFamily="34" charset="0"/>
              </a:rPr>
              <a:t>(1 day later)</a:t>
            </a:r>
          </a:p>
          <a:p>
            <a:pPr defTabSz="457154">
              <a:defRPr/>
            </a:pPr>
            <a:endParaRPr lang="en-GB" sz="135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177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Case 2 – </a:t>
            </a:r>
            <a:r>
              <a:rPr lang="de-DE" dirty="0" err="1"/>
              <a:t>Meningioma</a:t>
            </a:r>
            <a:r>
              <a:rPr lang="de-DE" dirty="0"/>
              <a:t>*</a:t>
            </a:r>
            <a:endParaRPr lang="en-US" dirty="0"/>
          </a:p>
        </p:txBody>
      </p:sp>
      <p:sp>
        <p:nvSpPr>
          <p:cNvPr id="8" name="Footer Placeholder 7"/>
          <p:cNvSpPr>
            <a:spLocks noGrp="1"/>
          </p:cNvSpPr>
          <p:nvPr>
            <p:ph type="ftr" sz="quarter" idx="11"/>
          </p:nvPr>
        </p:nvSpPr>
        <p:spPr bwMode="gray">
          <a:xfrm>
            <a:off x="975339" y="6617518"/>
            <a:ext cx="8638875" cy="107986"/>
          </a:xfrm>
          <a:prstGeom prst="rect">
            <a:avLst/>
          </a:prstGeom>
        </p:spPr>
        <p:txBody>
          <a:bodyPr vert="horz" lIns="0" tIns="0" rIns="0" bIns="0" rtlCol="0" anchor="t">
            <a:noAutofit/>
          </a:bodyPr>
          <a:lstStyle>
            <a:defPPr>
              <a:defRPr lang="de-DE"/>
            </a:defPPr>
            <a:lvl1pPr marL="0" algn="l" defTabSz="914309" rtl="0" eaLnBrk="1" latinLnBrk="0" hangingPunct="1">
              <a:defRPr sz="700" kern="1200">
                <a:solidFill>
                  <a:schemeClr val="tx1"/>
                </a:solidFill>
                <a:latin typeface="+mn-lt"/>
                <a:ea typeface="+mn-ea"/>
                <a:cs typeface="+mn-cs"/>
              </a:defRPr>
            </a:lvl1pPr>
            <a:lvl2pPr marL="0" indent="0" algn="l" defTabSz="914309" rtl="0" eaLnBrk="1" latinLnBrk="0" hangingPunct="1">
              <a:defRPr sz="700" kern="1200">
                <a:solidFill>
                  <a:schemeClr val="accent1"/>
                </a:solidFill>
                <a:latin typeface="+mn-lt"/>
                <a:ea typeface="+mn-ea"/>
                <a:cs typeface="+mn-cs"/>
              </a:defRPr>
            </a:lvl2pPr>
            <a:lvl3pPr marL="0" indent="0" algn="l" defTabSz="914309" rtl="0" eaLnBrk="1" latinLnBrk="0" hangingPunct="1">
              <a:defRPr sz="700" kern="1200">
                <a:solidFill>
                  <a:schemeClr val="accent1"/>
                </a:solidFill>
                <a:latin typeface="+mn-lt"/>
                <a:ea typeface="+mn-ea"/>
                <a:cs typeface="+mn-cs"/>
              </a:defRPr>
            </a:lvl3pPr>
            <a:lvl4pPr marL="0" indent="0" algn="l" defTabSz="914309" rtl="0" eaLnBrk="1" latinLnBrk="0" hangingPunct="1">
              <a:defRPr sz="700" kern="1200">
                <a:solidFill>
                  <a:schemeClr val="accent1"/>
                </a:solidFill>
                <a:latin typeface="+mn-lt"/>
                <a:ea typeface="+mn-ea"/>
                <a:cs typeface="+mn-cs"/>
              </a:defRPr>
            </a:lvl4pPr>
            <a:lvl5pPr marL="0" indent="0" algn="l" defTabSz="914309" rtl="0" eaLnBrk="1" latinLnBrk="0" hangingPunct="1">
              <a:defRPr sz="700" kern="1200">
                <a:solidFill>
                  <a:schemeClr val="accent1"/>
                </a:solidFill>
                <a:latin typeface="+mn-lt"/>
                <a:ea typeface="+mn-ea"/>
                <a:cs typeface="+mn-cs"/>
              </a:defRPr>
            </a:lvl5pPr>
            <a:lvl6pPr marL="0" indent="0" algn="l" defTabSz="914309" rtl="0" eaLnBrk="1" latinLnBrk="0" hangingPunct="1">
              <a:tabLst/>
              <a:defRPr sz="700" kern="1200">
                <a:solidFill>
                  <a:schemeClr val="accent1"/>
                </a:solidFill>
                <a:latin typeface="+mn-lt"/>
                <a:ea typeface="+mn-ea"/>
                <a:cs typeface="+mn-cs"/>
              </a:defRPr>
            </a:lvl6pPr>
            <a:lvl7pPr marL="0" indent="0" algn="l" defTabSz="914309" rtl="0" eaLnBrk="1" latinLnBrk="0" hangingPunct="1">
              <a:tabLst/>
              <a:defRPr sz="700" kern="1200">
                <a:solidFill>
                  <a:schemeClr val="accent1"/>
                </a:solidFill>
                <a:latin typeface="+mn-lt"/>
                <a:ea typeface="+mn-ea"/>
                <a:cs typeface="+mn-cs"/>
              </a:defRPr>
            </a:lvl7pPr>
            <a:lvl8pPr marL="0" indent="0" algn="l" defTabSz="914309" rtl="0" eaLnBrk="1" latinLnBrk="0" hangingPunct="1">
              <a:defRPr sz="700" kern="1200">
                <a:solidFill>
                  <a:schemeClr val="accent1"/>
                </a:solidFill>
                <a:latin typeface="+mn-lt"/>
                <a:ea typeface="+mn-ea"/>
                <a:cs typeface="+mn-cs"/>
              </a:defRPr>
            </a:lvl8pPr>
            <a:lvl9pPr marL="0" indent="0" algn="l" defTabSz="914309" rtl="0" eaLnBrk="1" latinLnBrk="0" hangingPunct="1">
              <a:defRPr sz="700" kern="1200">
                <a:solidFill>
                  <a:schemeClr val="accent1"/>
                </a:solidFill>
                <a:latin typeface="+mn-lt"/>
                <a:ea typeface="+mn-ea"/>
                <a:cs typeface="+mn-cs"/>
              </a:defRPr>
            </a:lvl9pPr>
          </a:lstStyle>
          <a:p>
            <a:r>
              <a:rPr lang="nl-NL">
                <a:solidFill>
                  <a:srgbClr val="000000"/>
                </a:solidFill>
                <a:latin typeface="Arial"/>
                <a:cs typeface="Arial"/>
              </a:rPr>
              <a:t>MR Paper Analysis | Liu et al. 2021 AJR | MA-M_GAD-ALL-0022-2 | Jan 2022; JE</a:t>
            </a:r>
            <a:endParaRPr lang="en-US" dirty="0">
              <a:solidFill>
                <a:srgbClr val="000000"/>
              </a:solidFill>
              <a:latin typeface="Arial"/>
              <a:cs typeface="Arial"/>
            </a:endParaRPr>
          </a:p>
        </p:txBody>
      </p:sp>
      <p:sp>
        <p:nvSpPr>
          <p:cNvPr id="12" name="Rechteck 11">
            <a:extLst>
              <a:ext uri="{FF2B5EF4-FFF2-40B4-BE49-F238E27FC236}">
                <a16:creationId xmlns:a16="http://schemas.microsoft.com/office/drawing/2014/main" id="{DA87A81A-C0E2-401E-8389-D0DB6EA58514}"/>
              </a:ext>
            </a:extLst>
          </p:cNvPr>
          <p:cNvSpPr/>
          <p:nvPr/>
        </p:nvSpPr>
        <p:spPr>
          <a:xfrm>
            <a:off x="281080" y="1736911"/>
            <a:ext cx="5984127" cy="646247"/>
          </a:xfrm>
          <a:prstGeom prst="rect">
            <a:avLst/>
          </a:prstGeom>
        </p:spPr>
        <p:txBody>
          <a:bodyPr wrap="square">
            <a:spAutoFit/>
          </a:bodyPr>
          <a:lstStyle/>
          <a:p>
            <a:r>
              <a:rPr lang="en-GB" dirty="0">
                <a:solidFill>
                  <a:srgbClr val="000000"/>
                </a:solidFill>
                <a:latin typeface="Arial"/>
                <a:cs typeface="Arial"/>
              </a:rPr>
              <a:t>88-year-old woman with left posterior fossa meningioma </a:t>
            </a:r>
          </a:p>
          <a:p>
            <a:r>
              <a:rPr lang="en-GB" dirty="0">
                <a:solidFill>
                  <a:srgbClr val="000000"/>
                </a:solidFill>
                <a:latin typeface="Arial"/>
                <a:cs typeface="Arial"/>
              </a:rPr>
              <a:t>Axial &amp; coronal T1-weighted MR images </a:t>
            </a:r>
          </a:p>
        </p:txBody>
      </p:sp>
      <p:graphicFrame>
        <p:nvGraphicFramePr>
          <p:cNvPr id="14" name="Tabelle 6">
            <a:extLst>
              <a:ext uri="{FF2B5EF4-FFF2-40B4-BE49-F238E27FC236}">
                <a16:creationId xmlns:a16="http://schemas.microsoft.com/office/drawing/2014/main" id="{4EF64F8C-A836-45BB-BC8A-D811D953DEA1}"/>
              </a:ext>
            </a:extLst>
          </p:cNvPr>
          <p:cNvGraphicFramePr>
            <a:graphicFrameLocks noGrp="1"/>
          </p:cNvGraphicFramePr>
          <p:nvPr/>
        </p:nvGraphicFramePr>
        <p:xfrm>
          <a:off x="251961" y="3687131"/>
          <a:ext cx="5502372" cy="1483168"/>
        </p:xfrm>
        <a:graphic>
          <a:graphicData uri="http://schemas.openxmlformats.org/drawingml/2006/table">
            <a:tbl>
              <a:tblPr firstRow="1" bandRow="1">
                <a:tableStyleId>{5C22544A-7EE6-4342-B048-85BDC9FD1C3A}</a:tableStyleId>
              </a:tblPr>
              <a:tblGrid>
                <a:gridCol w="2195271">
                  <a:extLst>
                    <a:ext uri="{9D8B030D-6E8A-4147-A177-3AD203B41FA5}">
                      <a16:colId xmlns:a16="http://schemas.microsoft.com/office/drawing/2014/main" val="127923309"/>
                    </a:ext>
                  </a:extLst>
                </a:gridCol>
                <a:gridCol w="1650987">
                  <a:extLst>
                    <a:ext uri="{9D8B030D-6E8A-4147-A177-3AD203B41FA5}">
                      <a16:colId xmlns:a16="http://schemas.microsoft.com/office/drawing/2014/main" val="3247541379"/>
                    </a:ext>
                  </a:extLst>
                </a:gridCol>
                <a:gridCol w="1656114">
                  <a:extLst>
                    <a:ext uri="{9D8B030D-6E8A-4147-A177-3AD203B41FA5}">
                      <a16:colId xmlns:a16="http://schemas.microsoft.com/office/drawing/2014/main" val="1798108015"/>
                    </a:ext>
                  </a:extLst>
                </a:gridCol>
              </a:tblGrid>
              <a:tr h="370792">
                <a:tc>
                  <a:txBody>
                    <a:bodyPr/>
                    <a:lstStyle/>
                    <a:p>
                      <a:r>
                        <a:rPr lang="de-DE" sz="1600" dirty="0" err="1"/>
                        <a:t>Aveage</a:t>
                      </a:r>
                      <a:r>
                        <a:rPr lang="de-DE" sz="1600" dirty="0"/>
                        <a:t> </a:t>
                      </a:r>
                      <a:r>
                        <a:rPr lang="de-DE" sz="1600" dirty="0" err="1"/>
                        <a:t>reader</a:t>
                      </a:r>
                      <a:r>
                        <a:rPr lang="de-DE" sz="1600" dirty="0"/>
                        <a:t> score</a:t>
                      </a:r>
                    </a:p>
                  </a:txBody>
                  <a:tcPr marL="91428" marR="91428" marT="45714" marB="45714"/>
                </a:tc>
                <a:tc>
                  <a:txBody>
                    <a:bodyPr/>
                    <a:lstStyle/>
                    <a:p>
                      <a:pPr algn="ctr"/>
                      <a:r>
                        <a:rPr lang="de-DE" sz="1600" err="1"/>
                        <a:t>sd-gadoterate</a:t>
                      </a:r>
                      <a:endParaRPr lang="de-DE" sz="1600"/>
                    </a:p>
                  </a:txBody>
                  <a:tcPr marL="91428" marR="91428" marT="45714" marB="45714"/>
                </a:tc>
                <a:tc>
                  <a:txBody>
                    <a:bodyPr/>
                    <a:lstStyle/>
                    <a:p>
                      <a:pPr algn="ctr"/>
                      <a:r>
                        <a:rPr lang="de-DE" sz="1600" err="1"/>
                        <a:t>rd-gadobutrol</a:t>
                      </a:r>
                      <a:endParaRPr lang="de-DE" sz="1600"/>
                    </a:p>
                  </a:txBody>
                  <a:tcPr marL="91428" marR="91428" marT="45714" marB="45714"/>
                </a:tc>
                <a:extLst>
                  <a:ext uri="{0D108BD9-81ED-4DB2-BD59-A6C34878D82A}">
                    <a16:rowId xmlns:a16="http://schemas.microsoft.com/office/drawing/2014/main" val="232611516"/>
                  </a:ext>
                </a:extLst>
              </a:tr>
              <a:tr h="370792">
                <a:tc>
                  <a:txBody>
                    <a:bodyPr/>
                    <a:lstStyle/>
                    <a:p>
                      <a:r>
                        <a:rPr lang="de-DE" sz="1600" err="1"/>
                        <a:t>Lesion</a:t>
                      </a:r>
                      <a:r>
                        <a:rPr lang="de-DE" sz="1600"/>
                        <a:t> </a:t>
                      </a:r>
                      <a:r>
                        <a:rPr lang="de-DE" sz="1600" err="1"/>
                        <a:t>enhancement</a:t>
                      </a:r>
                      <a:endParaRPr lang="de-DE" sz="1600"/>
                    </a:p>
                  </a:txBody>
                  <a:tcPr marL="91428" marR="91428" marT="45714" marB="45714"/>
                </a:tc>
                <a:tc>
                  <a:txBody>
                    <a:bodyPr/>
                    <a:lstStyle/>
                    <a:p>
                      <a:pPr algn="ctr"/>
                      <a:r>
                        <a:rPr lang="de-DE" sz="1600"/>
                        <a:t>3.3</a:t>
                      </a:r>
                    </a:p>
                  </a:txBody>
                  <a:tcPr marL="91428" marR="91428" marT="45714" marB="45714"/>
                </a:tc>
                <a:tc>
                  <a:txBody>
                    <a:bodyPr/>
                    <a:lstStyle/>
                    <a:p>
                      <a:pPr algn="ctr"/>
                      <a:r>
                        <a:rPr lang="de-DE" sz="1600"/>
                        <a:t>3.0</a:t>
                      </a:r>
                    </a:p>
                  </a:txBody>
                  <a:tcPr marL="91428" marR="91428" marT="45714" marB="45714"/>
                </a:tc>
                <a:extLst>
                  <a:ext uri="{0D108BD9-81ED-4DB2-BD59-A6C34878D82A}">
                    <a16:rowId xmlns:a16="http://schemas.microsoft.com/office/drawing/2014/main" val="3968335647"/>
                  </a:ext>
                </a:extLst>
              </a:tr>
              <a:tr h="370792">
                <a:tc>
                  <a:txBody>
                    <a:bodyPr/>
                    <a:lstStyle/>
                    <a:p>
                      <a:r>
                        <a:rPr lang="de-DE" sz="1600"/>
                        <a:t>Border </a:t>
                      </a:r>
                      <a:r>
                        <a:rPr lang="de-DE" sz="1600" err="1"/>
                        <a:t>delineation</a:t>
                      </a:r>
                      <a:endParaRPr lang="de-DE" sz="1600"/>
                    </a:p>
                  </a:txBody>
                  <a:tcPr marL="91428" marR="91428" marT="45714" marB="45714"/>
                </a:tc>
                <a:tc>
                  <a:txBody>
                    <a:bodyPr/>
                    <a:lstStyle/>
                    <a:p>
                      <a:pPr algn="ctr"/>
                      <a:r>
                        <a:rPr lang="de-DE" sz="1600" dirty="0"/>
                        <a:t>4.0</a:t>
                      </a:r>
                    </a:p>
                  </a:txBody>
                  <a:tcPr marL="91428" marR="91428" marT="45714" marB="45714"/>
                </a:tc>
                <a:tc>
                  <a:txBody>
                    <a:bodyPr/>
                    <a:lstStyle/>
                    <a:p>
                      <a:pPr algn="ctr"/>
                      <a:r>
                        <a:rPr lang="de-DE" sz="1600"/>
                        <a:t>3.3</a:t>
                      </a:r>
                    </a:p>
                  </a:txBody>
                  <a:tcPr marL="91428" marR="91428" marT="45714" marB="45714"/>
                </a:tc>
                <a:extLst>
                  <a:ext uri="{0D108BD9-81ED-4DB2-BD59-A6C34878D82A}">
                    <a16:rowId xmlns:a16="http://schemas.microsoft.com/office/drawing/2014/main" val="4115908310"/>
                  </a:ext>
                </a:extLst>
              </a:tr>
              <a:tr h="370792">
                <a:tc>
                  <a:txBody>
                    <a:bodyPr/>
                    <a:lstStyle/>
                    <a:p>
                      <a:r>
                        <a:rPr lang="de-DE" sz="1600"/>
                        <a:t>Internal </a:t>
                      </a:r>
                      <a:r>
                        <a:rPr lang="de-DE" sz="1600" err="1"/>
                        <a:t>morphology</a:t>
                      </a:r>
                      <a:endParaRPr lang="de-DE" sz="1600"/>
                    </a:p>
                  </a:txBody>
                  <a:tcPr marL="91428" marR="91428" marT="45714" marB="45714"/>
                </a:tc>
                <a:tc>
                  <a:txBody>
                    <a:bodyPr/>
                    <a:lstStyle/>
                    <a:p>
                      <a:pPr algn="ctr"/>
                      <a:r>
                        <a:rPr lang="de-DE" sz="1600"/>
                        <a:t>3.0</a:t>
                      </a:r>
                    </a:p>
                  </a:txBody>
                  <a:tcPr marL="91428" marR="91428" marT="45714" marB="45714"/>
                </a:tc>
                <a:tc>
                  <a:txBody>
                    <a:bodyPr/>
                    <a:lstStyle/>
                    <a:p>
                      <a:pPr algn="ctr"/>
                      <a:r>
                        <a:rPr lang="de-DE" sz="1600" dirty="0"/>
                        <a:t>2.7</a:t>
                      </a:r>
                    </a:p>
                  </a:txBody>
                  <a:tcPr marL="91428" marR="91428" marT="45714" marB="45714"/>
                </a:tc>
                <a:extLst>
                  <a:ext uri="{0D108BD9-81ED-4DB2-BD59-A6C34878D82A}">
                    <a16:rowId xmlns:a16="http://schemas.microsoft.com/office/drawing/2014/main" val="818974558"/>
                  </a:ext>
                </a:extLst>
              </a:tr>
            </a:tbl>
          </a:graphicData>
        </a:graphic>
      </p:graphicFrame>
      <p:sp>
        <p:nvSpPr>
          <p:cNvPr id="15" name="Textfeld 14">
            <a:extLst>
              <a:ext uri="{FF2B5EF4-FFF2-40B4-BE49-F238E27FC236}">
                <a16:creationId xmlns:a16="http://schemas.microsoft.com/office/drawing/2014/main" id="{601BAE72-D87A-42EF-8BA5-C96A182535F1}"/>
              </a:ext>
            </a:extLst>
          </p:cNvPr>
          <p:cNvSpPr txBox="1"/>
          <p:nvPr/>
        </p:nvSpPr>
        <p:spPr bwMode="gray">
          <a:xfrm>
            <a:off x="618179" y="6037882"/>
            <a:ext cx="4477933" cy="447586"/>
          </a:xfrm>
          <a:prstGeom prst="rect">
            <a:avLst/>
          </a:prstGeom>
          <a:noFill/>
        </p:spPr>
        <p:txBody>
          <a:bodyPr wrap="square" lIns="0" tIns="0" rIns="0" bIns="0" rtlCol="0">
            <a:noAutofit/>
          </a:bodyPr>
          <a:lstStyle/>
          <a:p>
            <a:r>
              <a:rPr lang="de-DE" sz="1200" dirty="0">
                <a:solidFill>
                  <a:srgbClr val="000000"/>
                </a:solidFill>
                <a:latin typeface="Arial"/>
                <a:cs typeface="Arial"/>
              </a:rPr>
              <a:t>*</a:t>
            </a:r>
            <a:r>
              <a:rPr lang="de-DE" sz="1200" dirty="0" err="1">
                <a:solidFill>
                  <a:srgbClr val="000000"/>
                </a:solidFill>
                <a:latin typeface="Arial"/>
                <a:cs typeface="Arial"/>
              </a:rPr>
              <a:t>Coronal</a:t>
            </a:r>
            <a:r>
              <a:rPr lang="de-DE" sz="1200" dirty="0">
                <a:solidFill>
                  <a:srgbClr val="000000"/>
                </a:solidFill>
                <a:latin typeface="Arial"/>
                <a:cs typeface="Arial"/>
              </a:rPr>
              <a:t> </a:t>
            </a:r>
            <a:r>
              <a:rPr lang="de-DE" sz="1200" dirty="0" err="1">
                <a:solidFill>
                  <a:srgbClr val="000000"/>
                </a:solidFill>
                <a:latin typeface="Arial"/>
                <a:cs typeface="Arial"/>
              </a:rPr>
              <a:t>projections</a:t>
            </a:r>
            <a:r>
              <a:rPr lang="de-DE" sz="1200" dirty="0">
                <a:solidFill>
                  <a:srgbClr val="000000"/>
                </a:solidFill>
                <a:latin typeface="Arial"/>
                <a:cs typeface="Arial"/>
              </a:rPr>
              <a:t> not in </a:t>
            </a:r>
            <a:r>
              <a:rPr lang="de-DE" sz="1200" dirty="0" err="1">
                <a:solidFill>
                  <a:srgbClr val="000000"/>
                </a:solidFill>
                <a:latin typeface="Arial"/>
                <a:cs typeface="Arial"/>
              </a:rPr>
              <a:t>the</a:t>
            </a:r>
            <a:r>
              <a:rPr lang="de-DE" sz="1200" dirty="0">
                <a:solidFill>
                  <a:srgbClr val="000000"/>
                </a:solidFill>
                <a:latin typeface="Arial"/>
                <a:cs typeface="Arial"/>
              </a:rPr>
              <a:t> </a:t>
            </a:r>
            <a:r>
              <a:rPr lang="de-DE" sz="1200" dirty="0" err="1">
                <a:solidFill>
                  <a:srgbClr val="000000"/>
                </a:solidFill>
                <a:latin typeface="Arial"/>
                <a:cs typeface="Arial"/>
              </a:rPr>
              <a:t>manuscript</a:t>
            </a:r>
            <a:r>
              <a:rPr lang="de-DE" sz="1200" dirty="0">
                <a:solidFill>
                  <a:srgbClr val="000000"/>
                </a:solidFill>
                <a:latin typeface="Arial"/>
                <a:cs typeface="Arial"/>
              </a:rPr>
              <a:t>, just </a:t>
            </a:r>
            <a:r>
              <a:rPr lang="de-DE" sz="1200" dirty="0" err="1">
                <a:solidFill>
                  <a:srgbClr val="000000"/>
                </a:solidFill>
                <a:latin typeface="Arial"/>
                <a:cs typeface="Arial"/>
              </a:rPr>
              <a:t>the</a:t>
            </a:r>
            <a:r>
              <a:rPr lang="de-DE" sz="1200" dirty="0">
                <a:solidFill>
                  <a:srgbClr val="000000"/>
                </a:solidFill>
                <a:latin typeface="Arial"/>
                <a:cs typeface="Arial"/>
              </a:rPr>
              <a:t> axial </a:t>
            </a:r>
            <a:r>
              <a:rPr lang="de-DE" sz="1200" dirty="0" err="1">
                <a:solidFill>
                  <a:srgbClr val="000000"/>
                </a:solidFill>
                <a:latin typeface="Arial"/>
                <a:cs typeface="Arial"/>
              </a:rPr>
              <a:t>ones</a:t>
            </a:r>
            <a:endParaRPr lang="de-DE" sz="1200" dirty="0">
              <a:solidFill>
                <a:srgbClr val="000000"/>
              </a:solidFill>
              <a:latin typeface="Arial"/>
              <a:cs typeface="Arial"/>
            </a:endParaRPr>
          </a:p>
        </p:txBody>
      </p:sp>
      <p:pic>
        <p:nvPicPr>
          <p:cNvPr id="16" name="Grafik 15">
            <a:extLst>
              <a:ext uri="{FF2B5EF4-FFF2-40B4-BE49-F238E27FC236}">
                <a16:creationId xmlns:a16="http://schemas.microsoft.com/office/drawing/2014/main" id="{C4B2BAB5-1F86-490F-9442-A5B251A6A16C}"/>
              </a:ext>
            </a:extLst>
          </p:cNvPr>
          <p:cNvPicPr>
            <a:picLocks noChangeAspect="1"/>
          </p:cNvPicPr>
          <p:nvPr/>
        </p:nvPicPr>
        <p:blipFill>
          <a:blip r:embed="rId3"/>
          <a:stretch>
            <a:fillRect/>
          </a:stretch>
        </p:blipFill>
        <p:spPr>
          <a:xfrm>
            <a:off x="6095206" y="447"/>
            <a:ext cx="6072541" cy="6857107"/>
          </a:xfrm>
          <a:prstGeom prst="rect">
            <a:avLst/>
          </a:prstGeom>
        </p:spPr>
      </p:pic>
      <p:sp>
        <p:nvSpPr>
          <p:cNvPr id="9" name="Rechteck 16">
            <a:extLst>
              <a:ext uri="{FF2B5EF4-FFF2-40B4-BE49-F238E27FC236}">
                <a16:creationId xmlns:a16="http://schemas.microsoft.com/office/drawing/2014/main" id="{0A9C36CD-DD8B-4391-B55B-6EBF6A87FEFD}"/>
              </a:ext>
            </a:extLst>
          </p:cNvPr>
          <p:cNvSpPr/>
          <p:nvPr/>
        </p:nvSpPr>
        <p:spPr>
          <a:xfrm>
            <a:off x="7927036" y="2935319"/>
            <a:ext cx="2315582" cy="1661993"/>
          </a:xfrm>
          <a:prstGeom prst="rect">
            <a:avLst/>
          </a:prstGeom>
          <a:solidFill>
            <a:schemeClr val="tx1"/>
          </a:solidFill>
        </p:spPr>
        <p:txBody>
          <a:bodyPr wrap="square">
            <a:spAutoFit/>
          </a:bodyPr>
          <a:lstStyle/>
          <a:p>
            <a:pPr algn="ctr"/>
            <a:r>
              <a:rPr lang="en-US" dirty="0" err="1">
                <a:solidFill>
                  <a:srgbClr val="FFFF00"/>
                </a:solidFill>
                <a:effectLst>
                  <a:outerShdw blurRad="38100" dist="38100" dir="2700000" algn="tl">
                    <a:srgbClr val="000000">
                      <a:alpha val="43137"/>
                    </a:srgbClr>
                  </a:outerShdw>
                </a:effectLst>
                <a:latin typeface="Arial"/>
                <a:cs typeface="Arial"/>
              </a:rPr>
              <a:t>Gadoterate</a:t>
            </a:r>
            <a:endParaRPr lang="en-US" dirty="0">
              <a:solidFill>
                <a:srgbClr val="FFFF00"/>
              </a:solidFill>
              <a:effectLst>
                <a:outerShdw blurRad="38100" dist="38100" dir="2700000" algn="tl">
                  <a:srgbClr val="000000">
                    <a:alpha val="43137"/>
                  </a:srgbClr>
                </a:outerShdw>
              </a:effectLst>
              <a:latin typeface="Arial"/>
              <a:cs typeface="Arial"/>
            </a:endParaRPr>
          </a:p>
          <a:p>
            <a:pPr algn="ctr"/>
            <a:endParaRPr lang="en-US" dirty="0">
              <a:solidFill>
                <a:srgbClr val="FF0000"/>
              </a:solidFill>
              <a:latin typeface="Arial"/>
              <a:cs typeface="Arial"/>
            </a:endParaRPr>
          </a:p>
          <a:p>
            <a:pPr algn="ctr"/>
            <a:endParaRPr lang="en-US" dirty="0">
              <a:solidFill>
                <a:srgbClr val="FF0000"/>
              </a:solidFill>
              <a:latin typeface="Arial"/>
              <a:cs typeface="Arial"/>
            </a:endParaRPr>
          </a:p>
          <a:p>
            <a:pPr algn="ctr"/>
            <a:r>
              <a:rPr lang="en-US" b="1" dirty="0" err="1">
                <a:solidFill>
                  <a:srgbClr val="FF0000"/>
                </a:solidFill>
                <a:latin typeface="Arial"/>
                <a:cs typeface="Arial"/>
              </a:rPr>
              <a:t>Gadobutrol</a:t>
            </a:r>
            <a:endParaRPr lang="en-US" b="1" dirty="0">
              <a:solidFill>
                <a:srgbClr val="FF0000"/>
              </a:solidFill>
              <a:latin typeface="Arial"/>
              <a:cs typeface="Arial"/>
            </a:endParaRPr>
          </a:p>
          <a:p>
            <a:pPr algn="ctr"/>
            <a:endParaRPr lang="en-US" b="1" dirty="0">
              <a:solidFill>
                <a:srgbClr val="FF0000"/>
              </a:solidFill>
              <a:latin typeface="Arial"/>
              <a:cs typeface="Arial"/>
            </a:endParaRPr>
          </a:p>
          <a:p>
            <a:pPr algn="ctr"/>
            <a:endParaRPr lang="en-US" sz="1200" b="1" dirty="0">
              <a:solidFill>
                <a:srgbClr val="FF0000"/>
              </a:solidFill>
              <a:latin typeface="Arial"/>
              <a:cs typeface="Arial"/>
            </a:endParaRPr>
          </a:p>
        </p:txBody>
      </p:sp>
      <p:sp>
        <p:nvSpPr>
          <p:cNvPr id="10" name="Textfeld 28">
            <a:extLst>
              <a:ext uri="{FF2B5EF4-FFF2-40B4-BE49-F238E27FC236}">
                <a16:creationId xmlns:a16="http://schemas.microsoft.com/office/drawing/2014/main" id="{D2E8B4C1-E679-4390-9DA7-45E8EA295B00}"/>
              </a:ext>
            </a:extLst>
          </p:cNvPr>
          <p:cNvSpPr txBox="1"/>
          <p:nvPr/>
        </p:nvSpPr>
        <p:spPr>
          <a:xfrm>
            <a:off x="7927036" y="3221864"/>
            <a:ext cx="2379183" cy="300043"/>
          </a:xfrm>
          <a:prstGeom prst="rect">
            <a:avLst/>
          </a:prstGeom>
          <a:noFill/>
        </p:spPr>
        <p:txBody>
          <a:bodyPr wrap="square" rtlCol="0">
            <a:spAutoFit/>
          </a:bodyPr>
          <a:lstStyle/>
          <a:p>
            <a:pPr defTabSz="457154">
              <a:defRPr/>
            </a:pPr>
            <a:r>
              <a:rPr lang="en-US" sz="1350" dirty="0">
                <a:solidFill>
                  <a:srgbClr val="FFFFFF"/>
                </a:solidFill>
                <a:latin typeface="Arial" panose="020B0604020202020204" pitchFamily="34" charset="0"/>
                <a:cs typeface="Arial" panose="020B0604020202020204" pitchFamily="34" charset="0"/>
              </a:rPr>
              <a:t>0.1 mmol/kg </a:t>
            </a:r>
            <a:r>
              <a:rPr lang="en-US" sz="1350" dirty="0" err="1">
                <a:solidFill>
                  <a:srgbClr val="FFFFFF"/>
                </a:solidFill>
                <a:latin typeface="Arial" panose="020B0604020202020204" pitchFamily="34" charset="0"/>
                <a:cs typeface="Arial" panose="020B0604020202020204" pitchFamily="34" charset="0"/>
              </a:rPr>
              <a:t>Gadoterate</a:t>
            </a:r>
            <a:r>
              <a:rPr lang="en-US" sz="1350" dirty="0">
                <a:solidFill>
                  <a:srgbClr val="FFFFFF"/>
                </a:solidFill>
                <a:latin typeface="Arial" panose="020B0604020202020204" pitchFamily="34" charset="0"/>
                <a:cs typeface="Arial" panose="020B0604020202020204" pitchFamily="34" charset="0"/>
              </a:rPr>
              <a:t> </a:t>
            </a:r>
          </a:p>
        </p:txBody>
      </p:sp>
      <p:sp>
        <p:nvSpPr>
          <p:cNvPr id="11" name="Textfeld 29">
            <a:extLst>
              <a:ext uri="{FF2B5EF4-FFF2-40B4-BE49-F238E27FC236}">
                <a16:creationId xmlns:a16="http://schemas.microsoft.com/office/drawing/2014/main" id="{BEA9DCAB-94F0-4BEC-8791-991B8FAD2EA6}"/>
              </a:ext>
            </a:extLst>
          </p:cNvPr>
          <p:cNvSpPr txBox="1"/>
          <p:nvPr/>
        </p:nvSpPr>
        <p:spPr>
          <a:xfrm>
            <a:off x="7927036" y="4004862"/>
            <a:ext cx="3700038" cy="723275"/>
          </a:xfrm>
          <a:prstGeom prst="rect">
            <a:avLst/>
          </a:prstGeom>
          <a:noFill/>
        </p:spPr>
        <p:txBody>
          <a:bodyPr wrap="square" rtlCol="0">
            <a:spAutoFit/>
          </a:bodyPr>
          <a:lstStyle/>
          <a:p>
            <a:pPr defTabSz="457154">
              <a:defRPr/>
            </a:pPr>
            <a:r>
              <a:rPr lang="en-US" sz="1350" dirty="0">
                <a:solidFill>
                  <a:srgbClr val="FFFFFF"/>
                </a:solidFill>
                <a:latin typeface="Arial" panose="020B0604020202020204" pitchFamily="34" charset="0"/>
                <a:cs typeface="Arial" panose="020B0604020202020204" pitchFamily="34" charset="0"/>
              </a:rPr>
              <a:t>0.075 mmol/kg </a:t>
            </a:r>
            <a:r>
              <a:rPr lang="en-US" sz="1400" dirty="0" err="1">
                <a:solidFill>
                  <a:srgbClr val="FFFFFF"/>
                </a:solidFill>
                <a:latin typeface="Arial"/>
                <a:cs typeface="Arial"/>
              </a:rPr>
              <a:t>Gadovist</a:t>
            </a:r>
            <a:r>
              <a:rPr lang="en-US" sz="1400" baseline="30000" dirty="0">
                <a:solidFill>
                  <a:srgbClr val="FFFFFF"/>
                </a:solidFill>
                <a:latin typeface="Arial"/>
                <a:cs typeface="Arial"/>
              </a:rPr>
              <a:t>®</a:t>
            </a:r>
            <a:r>
              <a:rPr lang="en-US" sz="1350" dirty="0">
                <a:solidFill>
                  <a:srgbClr val="FFFFFF"/>
                </a:solidFill>
                <a:latin typeface="Arial" panose="020B0604020202020204" pitchFamily="34" charset="0"/>
                <a:cs typeface="Arial" panose="020B0604020202020204" pitchFamily="34" charset="0"/>
              </a:rPr>
              <a:t> </a:t>
            </a:r>
          </a:p>
          <a:p>
            <a:pPr defTabSz="457154">
              <a:defRPr/>
            </a:pPr>
            <a:r>
              <a:rPr lang="en-US" sz="1350" dirty="0">
                <a:solidFill>
                  <a:srgbClr val="FFFFFF"/>
                </a:solidFill>
                <a:latin typeface="Arial" panose="020B0604020202020204" pitchFamily="34" charset="0"/>
                <a:cs typeface="Arial" panose="020B0604020202020204" pitchFamily="34" charset="0"/>
              </a:rPr>
              <a:t>(1 day later)</a:t>
            </a:r>
          </a:p>
          <a:p>
            <a:pPr defTabSz="457154">
              <a:defRPr/>
            </a:pPr>
            <a:endParaRPr lang="en-GB" sz="135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58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Case 3 – Glioblastoma* </a:t>
            </a:r>
            <a:endParaRPr lang="en-US" dirty="0"/>
          </a:p>
        </p:txBody>
      </p:sp>
      <p:sp>
        <p:nvSpPr>
          <p:cNvPr id="8" name="Footer Placeholder 7"/>
          <p:cNvSpPr>
            <a:spLocks noGrp="1"/>
          </p:cNvSpPr>
          <p:nvPr>
            <p:ph type="ftr" sz="quarter" idx="11"/>
          </p:nvPr>
        </p:nvSpPr>
        <p:spPr bwMode="gray">
          <a:xfrm>
            <a:off x="975339" y="6617518"/>
            <a:ext cx="8638875" cy="107986"/>
          </a:xfrm>
          <a:prstGeom prst="rect">
            <a:avLst/>
          </a:prstGeom>
        </p:spPr>
        <p:txBody>
          <a:bodyPr vert="horz" lIns="0" tIns="0" rIns="0" bIns="0" rtlCol="0" anchor="t">
            <a:noAutofit/>
          </a:bodyPr>
          <a:lstStyle>
            <a:defPPr>
              <a:defRPr lang="de-DE"/>
            </a:defPPr>
            <a:lvl1pPr marL="0" algn="l" defTabSz="914309" rtl="0" eaLnBrk="1" latinLnBrk="0" hangingPunct="1">
              <a:defRPr sz="700" kern="1200">
                <a:solidFill>
                  <a:schemeClr val="tx1"/>
                </a:solidFill>
                <a:latin typeface="+mn-lt"/>
                <a:ea typeface="+mn-ea"/>
                <a:cs typeface="+mn-cs"/>
              </a:defRPr>
            </a:lvl1pPr>
            <a:lvl2pPr marL="0" indent="0" algn="l" defTabSz="914309" rtl="0" eaLnBrk="1" latinLnBrk="0" hangingPunct="1">
              <a:defRPr sz="700" kern="1200">
                <a:solidFill>
                  <a:schemeClr val="accent1"/>
                </a:solidFill>
                <a:latin typeface="+mn-lt"/>
                <a:ea typeface="+mn-ea"/>
                <a:cs typeface="+mn-cs"/>
              </a:defRPr>
            </a:lvl2pPr>
            <a:lvl3pPr marL="0" indent="0" algn="l" defTabSz="914309" rtl="0" eaLnBrk="1" latinLnBrk="0" hangingPunct="1">
              <a:defRPr sz="700" kern="1200">
                <a:solidFill>
                  <a:schemeClr val="accent1"/>
                </a:solidFill>
                <a:latin typeface="+mn-lt"/>
                <a:ea typeface="+mn-ea"/>
                <a:cs typeface="+mn-cs"/>
              </a:defRPr>
            </a:lvl3pPr>
            <a:lvl4pPr marL="0" indent="0" algn="l" defTabSz="914309" rtl="0" eaLnBrk="1" latinLnBrk="0" hangingPunct="1">
              <a:defRPr sz="700" kern="1200">
                <a:solidFill>
                  <a:schemeClr val="accent1"/>
                </a:solidFill>
                <a:latin typeface="+mn-lt"/>
                <a:ea typeface="+mn-ea"/>
                <a:cs typeface="+mn-cs"/>
              </a:defRPr>
            </a:lvl4pPr>
            <a:lvl5pPr marL="0" indent="0" algn="l" defTabSz="914309" rtl="0" eaLnBrk="1" latinLnBrk="0" hangingPunct="1">
              <a:defRPr sz="700" kern="1200">
                <a:solidFill>
                  <a:schemeClr val="accent1"/>
                </a:solidFill>
                <a:latin typeface="+mn-lt"/>
                <a:ea typeface="+mn-ea"/>
                <a:cs typeface="+mn-cs"/>
              </a:defRPr>
            </a:lvl5pPr>
            <a:lvl6pPr marL="0" indent="0" algn="l" defTabSz="914309" rtl="0" eaLnBrk="1" latinLnBrk="0" hangingPunct="1">
              <a:tabLst/>
              <a:defRPr sz="700" kern="1200">
                <a:solidFill>
                  <a:schemeClr val="accent1"/>
                </a:solidFill>
                <a:latin typeface="+mn-lt"/>
                <a:ea typeface="+mn-ea"/>
                <a:cs typeface="+mn-cs"/>
              </a:defRPr>
            </a:lvl6pPr>
            <a:lvl7pPr marL="0" indent="0" algn="l" defTabSz="914309" rtl="0" eaLnBrk="1" latinLnBrk="0" hangingPunct="1">
              <a:tabLst/>
              <a:defRPr sz="700" kern="1200">
                <a:solidFill>
                  <a:schemeClr val="accent1"/>
                </a:solidFill>
                <a:latin typeface="+mn-lt"/>
                <a:ea typeface="+mn-ea"/>
                <a:cs typeface="+mn-cs"/>
              </a:defRPr>
            </a:lvl7pPr>
            <a:lvl8pPr marL="0" indent="0" algn="l" defTabSz="914309" rtl="0" eaLnBrk="1" latinLnBrk="0" hangingPunct="1">
              <a:defRPr sz="700" kern="1200">
                <a:solidFill>
                  <a:schemeClr val="accent1"/>
                </a:solidFill>
                <a:latin typeface="+mn-lt"/>
                <a:ea typeface="+mn-ea"/>
                <a:cs typeface="+mn-cs"/>
              </a:defRPr>
            </a:lvl8pPr>
            <a:lvl9pPr marL="0" indent="0" algn="l" defTabSz="914309" rtl="0" eaLnBrk="1" latinLnBrk="0" hangingPunct="1">
              <a:defRPr sz="700" kern="1200">
                <a:solidFill>
                  <a:schemeClr val="accent1"/>
                </a:solidFill>
                <a:latin typeface="+mn-lt"/>
                <a:ea typeface="+mn-ea"/>
                <a:cs typeface="+mn-cs"/>
              </a:defRPr>
            </a:lvl9pPr>
          </a:lstStyle>
          <a:p>
            <a:r>
              <a:rPr lang="nl-NL">
                <a:solidFill>
                  <a:srgbClr val="000000"/>
                </a:solidFill>
                <a:latin typeface="Arial"/>
                <a:cs typeface="Arial"/>
              </a:rPr>
              <a:t>MR Paper Analysis | Liu et al. 2021 AJR | MA-M_GAD-ALL-0022-2 | Jan 2022; JE</a:t>
            </a:r>
            <a:endParaRPr lang="en-US" dirty="0">
              <a:solidFill>
                <a:srgbClr val="000000"/>
              </a:solidFill>
              <a:latin typeface="Arial"/>
              <a:cs typeface="Arial"/>
            </a:endParaRPr>
          </a:p>
        </p:txBody>
      </p:sp>
      <p:sp>
        <p:nvSpPr>
          <p:cNvPr id="12" name="Rechteck 11">
            <a:extLst>
              <a:ext uri="{FF2B5EF4-FFF2-40B4-BE49-F238E27FC236}">
                <a16:creationId xmlns:a16="http://schemas.microsoft.com/office/drawing/2014/main" id="{DED3DB92-83DB-4640-9994-15E646FAE5B2}"/>
              </a:ext>
            </a:extLst>
          </p:cNvPr>
          <p:cNvSpPr/>
          <p:nvPr/>
        </p:nvSpPr>
        <p:spPr>
          <a:xfrm>
            <a:off x="149766" y="1605857"/>
            <a:ext cx="5269345" cy="723181"/>
          </a:xfrm>
          <a:prstGeom prst="rect">
            <a:avLst/>
          </a:prstGeom>
        </p:spPr>
        <p:txBody>
          <a:bodyPr wrap="square">
            <a:spAutoFit/>
          </a:bodyPr>
          <a:lstStyle/>
          <a:p>
            <a:pPr>
              <a:spcBef>
                <a:spcPts val="300"/>
              </a:spcBef>
              <a:spcAft>
                <a:spcPts val="300"/>
              </a:spcAft>
            </a:pPr>
            <a:r>
              <a:rPr lang="en-GB" dirty="0">
                <a:solidFill>
                  <a:srgbClr val="000000"/>
                </a:solidFill>
                <a:latin typeface="Arial"/>
                <a:cs typeface="Arial"/>
              </a:rPr>
              <a:t>64-year-old man with glioblastoma</a:t>
            </a:r>
          </a:p>
          <a:p>
            <a:pPr>
              <a:spcBef>
                <a:spcPts val="300"/>
              </a:spcBef>
              <a:spcAft>
                <a:spcPts val="300"/>
              </a:spcAft>
            </a:pPr>
            <a:r>
              <a:rPr lang="en-GB" dirty="0">
                <a:solidFill>
                  <a:srgbClr val="000000"/>
                </a:solidFill>
                <a:latin typeface="Arial"/>
                <a:cs typeface="Arial"/>
              </a:rPr>
              <a:t>Axial &amp; coronal T1-weighted MR images</a:t>
            </a:r>
          </a:p>
        </p:txBody>
      </p:sp>
      <p:graphicFrame>
        <p:nvGraphicFramePr>
          <p:cNvPr id="14" name="Tabelle 6">
            <a:extLst>
              <a:ext uri="{FF2B5EF4-FFF2-40B4-BE49-F238E27FC236}">
                <a16:creationId xmlns:a16="http://schemas.microsoft.com/office/drawing/2014/main" id="{E9C26264-4FAF-4013-9FA9-C2395941952C}"/>
              </a:ext>
            </a:extLst>
          </p:cNvPr>
          <p:cNvGraphicFramePr>
            <a:graphicFrameLocks noGrp="1"/>
          </p:cNvGraphicFramePr>
          <p:nvPr/>
        </p:nvGraphicFramePr>
        <p:xfrm>
          <a:off x="251961" y="3687131"/>
          <a:ext cx="5502372" cy="1483168"/>
        </p:xfrm>
        <a:graphic>
          <a:graphicData uri="http://schemas.openxmlformats.org/drawingml/2006/table">
            <a:tbl>
              <a:tblPr firstRow="1" bandRow="1">
                <a:tableStyleId>{5C22544A-7EE6-4342-B048-85BDC9FD1C3A}</a:tableStyleId>
              </a:tblPr>
              <a:tblGrid>
                <a:gridCol w="2195271">
                  <a:extLst>
                    <a:ext uri="{9D8B030D-6E8A-4147-A177-3AD203B41FA5}">
                      <a16:colId xmlns:a16="http://schemas.microsoft.com/office/drawing/2014/main" val="127923309"/>
                    </a:ext>
                  </a:extLst>
                </a:gridCol>
                <a:gridCol w="1650987">
                  <a:extLst>
                    <a:ext uri="{9D8B030D-6E8A-4147-A177-3AD203B41FA5}">
                      <a16:colId xmlns:a16="http://schemas.microsoft.com/office/drawing/2014/main" val="3247541379"/>
                    </a:ext>
                  </a:extLst>
                </a:gridCol>
                <a:gridCol w="1656114">
                  <a:extLst>
                    <a:ext uri="{9D8B030D-6E8A-4147-A177-3AD203B41FA5}">
                      <a16:colId xmlns:a16="http://schemas.microsoft.com/office/drawing/2014/main" val="1798108015"/>
                    </a:ext>
                  </a:extLst>
                </a:gridCol>
              </a:tblGrid>
              <a:tr h="370792">
                <a:tc>
                  <a:txBody>
                    <a:bodyPr/>
                    <a:lstStyle/>
                    <a:p>
                      <a:r>
                        <a:rPr lang="de-DE" sz="1600" err="1"/>
                        <a:t>Aveage</a:t>
                      </a:r>
                      <a:r>
                        <a:rPr lang="de-DE" sz="1600"/>
                        <a:t> </a:t>
                      </a:r>
                      <a:r>
                        <a:rPr lang="de-DE" sz="1600" err="1"/>
                        <a:t>reader</a:t>
                      </a:r>
                      <a:r>
                        <a:rPr lang="de-DE" sz="1600"/>
                        <a:t> score</a:t>
                      </a:r>
                    </a:p>
                  </a:txBody>
                  <a:tcPr marL="91428" marR="91428" marT="45714" marB="45714"/>
                </a:tc>
                <a:tc>
                  <a:txBody>
                    <a:bodyPr/>
                    <a:lstStyle/>
                    <a:p>
                      <a:pPr algn="ctr"/>
                      <a:r>
                        <a:rPr lang="de-DE" sz="1600" dirty="0" err="1"/>
                        <a:t>sd-gadoterate</a:t>
                      </a:r>
                      <a:endParaRPr lang="de-DE" sz="1600" dirty="0"/>
                    </a:p>
                  </a:txBody>
                  <a:tcPr marL="91428" marR="91428" marT="45714" marB="45714"/>
                </a:tc>
                <a:tc>
                  <a:txBody>
                    <a:bodyPr/>
                    <a:lstStyle/>
                    <a:p>
                      <a:pPr algn="ctr"/>
                      <a:r>
                        <a:rPr lang="de-DE" sz="1600" err="1"/>
                        <a:t>rd-gadobutrol</a:t>
                      </a:r>
                      <a:endParaRPr lang="de-DE" sz="1600"/>
                    </a:p>
                  </a:txBody>
                  <a:tcPr marL="91428" marR="91428" marT="45714" marB="45714"/>
                </a:tc>
                <a:extLst>
                  <a:ext uri="{0D108BD9-81ED-4DB2-BD59-A6C34878D82A}">
                    <a16:rowId xmlns:a16="http://schemas.microsoft.com/office/drawing/2014/main" val="232611516"/>
                  </a:ext>
                </a:extLst>
              </a:tr>
              <a:tr h="370792">
                <a:tc>
                  <a:txBody>
                    <a:bodyPr/>
                    <a:lstStyle/>
                    <a:p>
                      <a:r>
                        <a:rPr lang="de-DE" sz="1600" err="1"/>
                        <a:t>Lesion</a:t>
                      </a:r>
                      <a:r>
                        <a:rPr lang="de-DE" sz="1600"/>
                        <a:t> </a:t>
                      </a:r>
                      <a:r>
                        <a:rPr lang="de-DE" sz="1600" err="1"/>
                        <a:t>enhancement</a:t>
                      </a:r>
                      <a:endParaRPr lang="de-DE" sz="1600"/>
                    </a:p>
                  </a:txBody>
                  <a:tcPr marL="91428" marR="91428" marT="45714" marB="45714"/>
                </a:tc>
                <a:tc>
                  <a:txBody>
                    <a:bodyPr/>
                    <a:lstStyle/>
                    <a:p>
                      <a:pPr algn="ctr"/>
                      <a:r>
                        <a:rPr lang="de-DE" sz="1600" dirty="0"/>
                        <a:t>3.7</a:t>
                      </a:r>
                    </a:p>
                  </a:txBody>
                  <a:tcPr marL="91428" marR="91428" marT="45714" marB="45714"/>
                </a:tc>
                <a:tc>
                  <a:txBody>
                    <a:bodyPr/>
                    <a:lstStyle/>
                    <a:p>
                      <a:pPr algn="ctr"/>
                      <a:r>
                        <a:rPr lang="de-DE" sz="1600" dirty="0"/>
                        <a:t>3.3</a:t>
                      </a:r>
                    </a:p>
                  </a:txBody>
                  <a:tcPr marL="91428" marR="91428" marT="45714" marB="45714"/>
                </a:tc>
                <a:extLst>
                  <a:ext uri="{0D108BD9-81ED-4DB2-BD59-A6C34878D82A}">
                    <a16:rowId xmlns:a16="http://schemas.microsoft.com/office/drawing/2014/main" val="3968335647"/>
                  </a:ext>
                </a:extLst>
              </a:tr>
              <a:tr h="370792">
                <a:tc>
                  <a:txBody>
                    <a:bodyPr/>
                    <a:lstStyle/>
                    <a:p>
                      <a:r>
                        <a:rPr lang="de-DE" sz="1600" dirty="0"/>
                        <a:t>Border </a:t>
                      </a:r>
                      <a:r>
                        <a:rPr lang="de-DE" sz="1600" dirty="0" err="1"/>
                        <a:t>delineation</a:t>
                      </a:r>
                      <a:endParaRPr lang="de-DE" sz="1600" dirty="0"/>
                    </a:p>
                  </a:txBody>
                  <a:tcPr marL="91428" marR="91428" marT="45714" marB="45714"/>
                </a:tc>
                <a:tc>
                  <a:txBody>
                    <a:bodyPr/>
                    <a:lstStyle/>
                    <a:p>
                      <a:pPr algn="ctr"/>
                      <a:r>
                        <a:rPr lang="de-DE" sz="1600"/>
                        <a:t>3.3</a:t>
                      </a:r>
                    </a:p>
                  </a:txBody>
                  <a:tcPr marL="91428" marR="91428" marT="45714" marB="45714"/>
                </a:tc>
                <a:tc>
                  <a:txBody>
                    <a:bodyPr/>
                    <a:lstStyle/>
                    <a:p>
                      <a:pPr algn="ctr"/>
                      <a:r>
                        <a:rPr lang="de-DE" sz="1600"/>
                        <a:t>2.7</a:t>
                      </a:r>
                    </a:p>
                  </a:txBody>
                  <a:tcPr marL="91428" marR="91428" marT="45714" marB="45714"/>
                </a:tc>
                <a:extLst>
                  <a:ext uri="{0D108BD9-81ED-4DB2-BD59-A6C34878D82A}">
                    <a16:rowId xmlns:a16="http://schemas.microsoft.com/office/drawing/2014/main" val="4115908310"/>
                  </a:ext>
                </a:extLst>
              </a:tr>
              <a:tr h="370792">
                <a:tc>
                  <a:txBody>
                    <a:bodyPr/>
                    <a:lstStyle/>
                    <a:p>
                      <a:r>
                        <a:rPr lang="de-DE" sz="1600"/>
                        <a:t>Internal </a:t>
                      </a:r>
                      <a:r>
                        <a:rPr lang="de-DE" sz="1600" err="1"/>
                        <a:t>morphology</a:t>
                      </a:r>
                      <a:endParaRPr lang="de-DE" sz="1600"/>
                    </a:p>
                  </a:txBody>
                  <a:tcPr marL="91428" marR="91428" marT="45714" marB="45714"/>
                </a:tc>
                <a:tc>
                  <a:txBody>
                    <a:bodyPr/>
                    <a:lstStyle/>
                    <a:p>
                      <a:pPr algn="ctr"/>
                      <a:r>
                        <a:rPr lang="de-DE" sz="1600"/>
                        <a:t>3.0</a:t>
                      </a:r>
                    </a:p>
                  </a:txBody>
                  <a:tcPr marL="91428" marR="91428" marT="45714" marB="45714"/>
                </a:tc>
                <a:tc>
                  <a:txBody>
                    <a:bodyPr/>
                    <a:lstStyle/>
                    <a:p>
                      <a:pPr algn="ctr"/>
                      <a:r>
                        <a:rPr lang="de-DE" sz="1600" dirty="0"/>
                        <a:t>3.0</a:t>
                      </a:r>
                    </a:p>
                  </a:txBody>
                  <a:tcPr marL="91428" marR="91428" marT="45714" marB="45714"/>
                </a:tc>
                <a:extLst>
                  <a:ext uri="{0D108BD9-81ED-4DB2-BD59-A6C34878D82A}">
                    <a16:rowId xmlns:a16="http://schemas.microsoft.com/office/drawing/2014/main" val="818974558"/>
                  </a:ext>
                </a:extLst>
              </a:tr>
            </a:tbl>
          </a:graphicData>
        </a:graphic>
      </p:graphicFrame>
      <p:pic>
        <p:nvPicPr>
          <p:cNvPr id="16" name="Grafik 15">
            <a:extLst>
              <a:ext uri="{FF2B5EF4-FFF2-40B4-BE49-F238E27FC236}">
                <a16:creationId xmlns:a16="http://schemas.microsoft.com/office/drawing/2014/main" id="{E62FDA6E-7607-446F-9838-DD9581322CA1}"/>
              </a:ext>
            </a:extLst>
          </p:cNvPr>
          <p:cNvPicPr>
            <a:picLocks noChangeAspect="1"/>
          </p:cNvPicPr>
          <p:nvPr/>
        </p:nvPicPr>
        <p:blipFill rotWithShape="1">
          <a:blip r:embed="rId3"/>
          <a:srcRect b="53758"/>
          <a:stretch/>
        </p:blipFill>
        <p:spPr>
          <a:xfrm>
            <a:off x="5824230" y="3584864"/>
            <a:ext cx="6366183" cy="3170869"/>
          </a:xfrm>
          <a:prstGeom prst="rect">
            <a:avLst/>
          </a:prstGeom>
        </p:spPr>
      </p:pic>
      <p:pic>
        <p:nvPicPr>
          <p:cNvPr id="9" name="Grafik 15">
            <a:extLst>
              <a:ext uri="{FF2B5EF4-FFF2-40B4-BE49-F238E27FC236}">
                <a16:creationId xmlns:a16="http://schemas.microsoft.com/office/drawing/2014/main" id="{8304CA1B-1B2A-4CE6-AD99-7CC2454D3916}"/>
              </a:ext>
            </a:extLst>
          </p:cNvPr>
          <p:cNvPicPr>
            <a:picLocks noChangeAspect="1"/>
          </p:cNvPicPr>
          <p:nvPr/>
        </p:nvPicPr>
        <p:blipFill rotWithShape="1">
          <a:blip r:embed="rId3"/>
          <a:srcRect t="50794"/>
          <a:stretch/>
        </p:blipFill>
        <p:spPr>
          <a:xfrm>
            <a:off x="5824230" y="113829"/>
            <a:ext cx="6366183" cy="3374082"/>
          </a:xfrm>
          <a:prstGeom prst="rect">
            <a:avLst/>
          </a:prstGeom>
        </p:spPr>
      </p:pic>
      <p:sp>
        <p:nvSpPr>
          <p:cNvPr id="10" name="Rechteck 16">
            <a:extLst>
              <a:ext uri="{FF2B5EF4-FFF2-40B4-BE49-F238E27FC236}">
                <a16:creationId xmlns:a16="http://schemas.microsoft.com/office/drawing/2014/main" id="{DDA8BFA8-8357-4610-B811-320CB7780AB8}"/>
              </a:ext>
            </a:extLst>
          </p:cNvPr>
          <p:cNvSpPr/>
          <p:nvPr/>
        </p:nvSpPr>
        <p:spPr>
          <a:xfrm>
            <a:off x="7908829" y="2927492"/>
            <a:ext cx="2315582" cy="1477328"/>
          </a:xfrm>
          <a:prstGeom prst="rect">
            <a:avLst/>
          </a:prstGeom>
          <a:solidFill>
            <a:schemeClr val="tx1"/>
          </a:solidFill>
        </p:spPr>
        <p:txBody>
          <a:bodyPr wrap="square">
            <a:spAutoFit/>
          </a:bodyPr>
          <a:lstStyle/>
          <a:p>
            <a:pPr algn="ctr"/>
            <a:r>
              <a:rPr lang="en-US" b="1" dirty="0" err="1">
                <a:solidFill>
                  <a:srgbClr val="FF0000"/>
                </a:solidFill>
              </a:rPr>
              <a:t>Gadobutrol</a:t>
            </a:r>
            <a:endParaRPr lang="en-US" sz="1200" b="1" dirty="0">
              <a:solidFill>
                <a:srgbClr val="FF0000"/>
              </a:solidFill>
            </a:endParaRPr>
          </a:p>
          <a:p>
            <a:pPr algn="ctr"/>
            <a:endParaRPr lang="en-US" dirty="0">
              <a:solidFill>
                <a:srgbClr val="FFFF00"/>
              </a:solidFill>
              <a:effectLst>
                <a:outerShdw blurRad="38100" dist="38100" dir="2700000" algn="tl">
                  <a:srgbClr val="000000">
                    <a:alpha val="43137"/>
                  </a:srgbClr>
                </a:outerShdw>
              </a:effectLst>
              <a:latin typeface="Arial"/>
              <a:cs typeface="Arial"/>
            </a:endParaRPr>
          </a:p>
          <a:p>
            <a:pPr algn="ctr"/>
            <a:endParaRPr lang="en-US" dirty="0">
              <a:solidFill>
                <a:srgbClr val="FFFF00"/>
              </a:solidFill>
              <a:effectLst>
                <a:outerShdw blurRad="38100" dist="38100" dir="2700000" algn="tl">
                  <a:srgbClr val="000000">
                    <a:alpha val="43137"/>
                  </a:srgbClr>
                </a:outerShdw>
              </a:effectLst>
              <a:latin typeface="Arial"/>
              <a:cs typeface="Arial"/>
            </a:endParaRPr>
          </a:p>
          <a:p>
            <a:pPr algn="ctr"/>
            <a:r>
              <a:rPr lang="en-US" dirty="0" err="1">
                <a:solidFill>
                  <a:srgbClr val="FFFF00"/>
                </a:solidFill>
                <a:effectLst>
                  <a:outerShdw blurRad="38100" dist="38100" dir="2700000" algn="tl">
                    <a:srgbClr val="000000">
                      <a:alpha val="43137"/>
                    </a:srgbClr>
                  </a:outerShdw>
                </a:effectLst>
                <a:latin typeface="Arial"/>
                <a:cs typeface="Arial"/>
              </a:rPr>
              <a:t>Gadoterate</a:t>
            </a:r>
            <a:endParaRPr lang="en-US" dirty="0">
              <a:solidFill>
                <a:srgbClr val="FFFF00"/>
              </a:solidFill>
              <a:effectLst>
                <a:outerShdw blurRad="38100" dist="38100" dir="2700000" algn="tl">
                  <a:srgbClr val="000000">
                    <a:alpha val="43137"/>
                  </a:srgbClr>
                </a:outerShdw>
              </a:effectLst>
              <a:latin typeface="Arial"/>
              <a:cs typeface="Arial"/>
            </a:endParaRPr>
          </a:p>
          <a:p>
            <a:pPr algn="ctr"/>
            <a:endParaRPr lang="en-US" dirty="0">
              <a:solidFill>
                <a:srgbClr val="FFFF00"/>
              </a:solidFill>
              <a:effectLst>
                <a:outerShdw blurRad="38100" dist="38100" dir="2700000" algn="tl">
                  <a:srgbClr val="000000">
                    <a:alpha val="43137"/>
                  </a:srgbClr>
                </a:outerShdw>
              </a:effectLst>
              <a:latin typeface="Arial"/>
              <a:cs typeface="Arial"/>
            </a:endParaRPr>
          </a:p>
        </p:txBody>
      </p:sp>
      <p:sp>
        <p:nvSpPr>
          <p:cNvPr id="11" name="Textfeld 28">
            <a:extLst>
              <a:ext uri="{FF2B5EF4-FFF2-40B4-BE49-F238E27FC236}">
                <a16:creationId xmlns:a16="http://schemas.microsoft.com/office/drawing/2014/main" id="{3FB4BB0F-8461-464F-9DF8-C81B6382E49C}"/>
              </a:ext>
            </a:extLst>
          </p:cNvPr>
          <p:cNvSpPr txBox="1"/>
          <p:nvPr/>
        </p:nvSpPr>
        <p:spPr>
          <a:xfrm>
            <a:off x="8009097" y="4104777"/>
            <a:ext cx="2379183" cy="300043"/>
          </a:xfrm>
          <a:prstGeom prst="rect">
            <a:avLst/>
          </a:prstGeom>
          <a:noFill/>
        </p:spPr>
        <p:txBody>
          <a:bodyPr wrap="square" rtlCol="0">
            <a:spAutoFit/>
          </a:bodyPr>
          <a:lstStyle/>
          <a:p>
            <a:pPr defTabSz="457154">
              <a:defRPr/>
            </a:pPr>
            <a:r>
              <a:rPr lang="en-US" sz="1350" dirty="0">
                <a:solidFill>
                  <a:srgbClr val="FFFFFF"/>
                </a:solidFill>
                <a:latin typeface="Arial" panose="020B0604020202020204" pitchFamily="34" charset="0"/>
                <a:cs typeface="Arial" panose="020B0604020202020204" pitchFamily="34" charset="0"/>
              </a:rPr>
              <a:t>0.1 mmol/kg </a:t>
            </a:r>
            <a:r>
              <a:rPr lang="en-US" sz="1350" dirty="0" err="1">
                <a:solidFill>
                  <a:srgbClr val="FFFFFF"/>
                </a:solidFill>
                <a:latin typeface="Arial" panose="020B0604020202020204" pitchFamily="34" charset="0"/>
                <a:cs typeface="Arial" panose="020B0604020202020204" pitchFamily="34" charset="0"/>
              </a:rPr>
              <a:t>Gadoterate</a:t>
            </a:r>
            <a:r>
              <a:rPr lang="en-US" sz="1350" dirty="0">
                <a:solidFill>
                  <a:srgbClr val="FFFFFF"/>
                </a:solidFill>
                <a:latin typeface="Arial" panose="020B0604020202020204" pitchFamily="34" charset="0"/>
                <a:cs typeface="Arial" panose="020B0604020202020204" pitchFamily="34" charset="0"/>
              </a:rPr>
              <a:t> </a:t>
            </a:r>
          </a:p>
        </p:txBody>
      </p:sp>
      <p:sp>
        <p:nvSpPr>
          <p:cNvPr id="13" name="Textfeld 29">
            <a:extLst>
              <a:ext uri="{FF2B5EF4-FFF2-40B4-BE49-F238E27FC236}">
                <a16:creationId xmlns:a16="http://schemas.microsoft.com/office/drawing/2014/main" id="{FE53AB1C-0EB0-415F-B427-CEA67A5B61C8}"/>
              </a:ext>
            </a:extLst>
          </p:cNvPr>
          <p:cNvSpPr txBox="1"/>
          <p:nvPr/>
        </p:nvSpPr>
        <p:spPr>
          <a:xfrm>
            <a:off x="8009097" y="3200644"/>
            <a:ext cx="2470525" cy="931024"/>
          </a:xfrm>
          <a:prstGeom prst="rect">
            <a:avLst/>
          </a:prstGeom>
          <a:noFill/>
        </p:spPr>
        <p:txBody>
          <a:bodyPr wrap="square" rtlCol="0">
            <a:spAutoFit/>
          </a:bodyPr>
          <a:lstStyle/>
          <a:p>
            <a:pPr defTabSz="457154">
              <a:defRPr/>
            </a:pPr>
            <a:r>
              <a:rPr lang="en-US" sz="1350" dirty="0">
                <a:solidFill>
                  <a:srgbClr val="FFFFFF"/>
                </a:solidFill>
                <a:latin typeface="Arial" panose="020B0604020202020204" pitchFamily="34" charset="0"/>
                <a:cs typeface="Arial" panose="020B0604020202020204" pitchFamily="34" charset="0"/>
              </a:rPr>
              <a:t>0.075 mmol/kg </a:t>
            </a:r>
            <a:r>
              <a:rPr lang="en-US" sz="1400" dirty="0" err="1">
                <a:solidFill>
                  <a:srgbClr val="FFFFFF"/>
                </a:solidFill>
                <a:latin typeface="Arial"/>
                <a:cs typeface="Arial"/>
              </a:rPr>
              <a:t>Gadovist</a:t>
            </a:r>
            <a:r>
              <a:rPr lang="en-US" sz="1400" baseline="30000" dirty="0">
                <a:solidFill>
                  <a:srgbClr val="FFFFFF"/>
                </a:solidFill>
                <a:latin typeface="Arial"/>
                <a:cs typeface="Arial"/>
              </a:rPr>
              <a:t>®</a:t>
            </a:r>
            <a:r>
              <a:rPr lang="en-US" sz="1350" dirty="0">
                <a:solidFill>
                  <a:srgbClr val="FFFFFF"/>
                </a:solidFill>
                <a:latin typeface="Arial" panose="020B0604020202020204" pitchFamily="34" charset="0"/>
                <a:cs typeface="Arial" panose="020B0604020202020204" pitchFamily="34" charset="0"/>
              </a:rPr>
              <a:t> </a:t>
            </a:r>
          </a:p>
          <a:p>
            <a:pPr defTabSz="457154">
              <a:defRPr/>
            </a:pPr>
            <a:r>
              <a:rPr lang="en-US" sz="1350" dirty="0">
                <a:solidFill>
                  <a:srgbClr val="FFFFFF"/>
                </a:solidFill>
                <a:latin typeface="Arial" panose="020B0604020202020204" pitchFamily="34" charset="0"/>
                <a:cs typeface="Arial" panose="020B0604020202020204" pitchFamily="34" charset="0"/>
              </a:rPr>
              <a:t>(1 day later)</a:t>
            </a:r>
          </a:p>
          <a:p>
            <a:pPr defTabSz="457154">
              <a:defRPr/>
            </a:pPr>
            <a:endParaRPr lang="en-GB" sz="1350" dirty="0">
              <a:solidFill>
                <a:srgbClr val="FFFFFF"/>
              </a:solidFill>
              <a:latin typeface="Arial" panose="020B0604020202020204" pitchFamily="34" charset="0"/>
              <a:cs typeface="Arial" panose="020B0604020202020204" pitchFamily="34" charset="0"/>
            </a:endParaRPr>
          </a:p>
          <a:p>
            <a:pPr defTabSz="457154">
              <a:defRPr/>
            </a:pPr>
            <a:endParaRPr lang="en-GB" sz="135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963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6EF2107-271E-4A02-A257-C2B0CD459471}"/>
              </a:ext>
            </a:extLst>
          </p:cNvPr>
          <p:cNvSpPr>
            <a:spLocks noGrp="1"/>
          </p:cNvSpPr>
          <p:nvPr>
            <p:ph type="sldNum" sz="quarter" idx="12"/>
          </p:nvPr>
        </p:nvSpPr>
        <p:spPr/>
        <p:txBody>
          <a:bodyPr/>
          <a:lstStyle/>
          <a:p>
            <a:fld id="{EEAD9179-7A6B-4268-BEB2-F3B8EB06115B}" type="slidenum">
              <a:rPr lang="en-US" smtClean="0"/>
              <a:pPr/>
              <a:t>19</a:t>
            </a:fld>
            <a:endParaRPr lang="en-US"/>
          </a:p>
        </p:txBody>
      </p:sp>
      <p:sp>
        <p:nvSpPr>
          <p:cNvPr id="5" name="Titel 1">
            <a:extLst>
              <a:ext uri="{FF2B5EF4-FFF2-40B4-BE49-F238E27FC236}">
                <a16:creationId xmlns:a16="http://schemas.microsoft.com/office/drawing/2014/main" id="{E29E0F69-39C0-461F-B05F-9682C0B7F0EE}"/>
              </a:ext>
            </a:extLst>
          </p:cNvPr>
          <p:cNvSpPr txBox="1">
            <a:spLocks/>
          </p:cNvSpPr>
          <p:nvPr/>
        </p:nvSpPr>
        <p:spPr>
          <a:xfrm>
            <a:off x="503649" y="249050"/>
            <a:ext cx="11686764" cy="864000"/>
          </a:xfrm>
          <a:prstGeom prst="rect">
            <a:avLst/>
          </a:prstGeom>
        </p:spPr>
        <p:txBody>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de-DE" sz="3200" u="sng" dirty="0" err="1"/>
              <a:t>Synthèse</a:t>
            </a:r>
            <a:r>
              <a:rPr lang="de-DE" sz="3200" u="sng" dirty="0"/>
              <a:t>, </a:t>
            </a:r>
            <a:r>
              <a:rPr lang="de-DE" sz="3200" u="sng" dirty="0" err="1"/>
              <a:t>perspectives</a:t>
            </a:r>
            <a:r>
              <a:rPr lang="de-DE" sz="3200" u="sng" dirty="0"/>
              <a:t>, </a:t>
            </a:r>
            <a:r>
              <a:rPr lang="de-DE" sz="3200" u="sng" dirty="0" err="1"/>
              <a:t>refléxion</a:t>
            </a:r>
            <a:r>
              <a:rPr lang="de-DE" sz="3200" u="sng" dirty="0"/>
              <a:t> </a:t>
            </a:r>
            <a:r>
              <a:rPr lang="de-DE" sz="3200" u="sng" dirty="0" err="1"/>
              <a:t>générale</a:t>
            </a:r>
            <a:r>
              <a:rPr lang="de-DE" sz="3200" u="sng" dirty="0"/>
              <a:t> </a:t>
            </a:r>
            <a:r>
              <a:rPr lang="de-DE" sz="3200" u="sng" dirty="0" err="1"/>
              <a:t>sur</a:t>
            </a:r>
            <a:r>
              <a:rPr lang="de-DE" sz="3200" u="sng" dirty="0"/>
              <a:t> </a:t>
            </a:r>
            <a:r>
              <a:rPr lang="de-DE" sz="3200" u="sng" dirty="0" err="1"/>
              <a:t>les</a:t>
            </a:r>
            <a:r>
              <a:rPr lang="de-DE" sz="3200" u="sng" dirty="0"/>
              <a:t> PDC </a:t>
            </a:r>
            <a:r>
              <a:rPr lang="de-DE" sz="3200" u="sng" dirty="0" err="1"/>
              <a:t>Gd</a:t>
            </a:r>
            <a:r>
              <a:rPr lang="de-DE" sz="3200" u="sng" dirty="0"/>
              <a:t> (10)</a:t>
            </a:r>
            <a:endParaRPr lang="en-US" sz="3200" u="sng" dirty="0"/>
          </a:p>
        </p:txBody>
      </p:sp>
      <p:sp>
        <p:nvSpPr>
          <p:cNvPr id="6" name="Titel 1">
            <a:extLst>
              <a:ext uri="{FF2B5EF4-FFF2-40B4-BE49-F238E27FC236}">
                <a16:creationId xmlns:a16="http://schemas.microsoft.com/office/drawing/2014/main" id="{5A69EC03-16EC-42A2-9AF8-7AF18B7113FF}"/>
              </a:ext>
            </a:extLst>
          </p:cNvPr>
          <p:cNvSpPr txBox="1">
            <a:spLocks/>
          </p:cNvSpPr>
          <p:nvPr/>
        </p:nvSpPr>
        <p:spPr>
          <a:xfrm>
            <a:off x="195843" y="1027445"/>
            <a:ext cx="10798460" cy="5056114"/>
          </a:xfrm>
          <a:prstGeom prst="rect">
            <a:avLst/>
          </a:prstGeom>
        </p:spPr>
        <p:txBody>
          <a:bodyPr/>
          <a:lstStyle>
            <a:lvl1pPr algn="l" defTabSz="914400" rtl="0" eaLnBrk="1" latinLnBrk="0" hangingPunct="1">
              <a:spcBef>
                <a:spcPct val="0"/>
              </a:spcBef>
              <a:buNone/>
              <a:defRPr sz="2800" kern="1200">
                <a:solidFill>
                  <a:schemeClr val="accent1"/>
                </a:solidFill>
                <a:latin typeface="+mj-lt"/>
                <a:ea typeface="+mj-ea"/>
                <a:cs typeface="+mj-cs"/>
              </a:defRPr>
            </a:lvl1pPr>
          </a:lstStyle>
          <a:p>
            <a:pPr marL="457200" indent="-457200">
              <a:buFontTx/>
              <a:buChar char="-"/>
            </a:pPr>
            <a:r>
              <a:rPr lang="de-DE" dirty="0" err="1"/>
              <a:t>Pertinence</a:t>
            </a:r>
            <a:r>
              <a:rPr lang="de-DE" dirty="0"/>
              <a:t> de </a:t>
            </a:r>
            <a:r>
              <a:rPr lang="de-DE" dirty="0" err="1"/>
              <a:t>l‘injection</a:t>
            </a:r>
            <a:r>
              <a:rPr lang="de-DE" dirty="0"/>
              <a:t> </a:t>
            </a:r>
            <a:r>
              <a:rPr lang="de-DE" dirty="0" err="1"/>
              <a:t>selon</a:t>
            </a:r>
            <a:r>
              <a:rPr lang="de-DE" dirty="0"/>
              <a:t> </a:t>
            </a:r>
            <a:r>
              <a:rPr lang="de-DE" dirty="0" err="1"/>
              <a:t>les</a:t>
            </a:r>
            <a:r>
              <a:rPr lang="de-DE" dirty="0"/>
              <a:t> </a:t>
            </a:r>
            <a:r>
              <a:rPr lang="de-DE" dirty="0" err="1"/>
              <a:t>maladies</a:t>
            </a:r>
            <a:endParaRPr lang="de-DE" dirty="0"/>
          </a:p>
          <a:p>
            <a:pPr marL="457200" indent="-457200">
              <a:buFontTx/>
              <a:buChar char="-"/>
            </a:pPr>
            <a:r>
              <a:rPr lang="de-DE" dirty="0" err="1"/>
              <a:t>Modèle</a:t>
            </a:r>
            <a:r>
              <a:rPr lang="de-DE" dirty="0"/>
              <a:t> </a:t>
            </a:r>
            <a:r>
              <a:rPr lang="de-DE" dirty="0" err="1"/>
              <a:t>économique</a:t>
            </a:r>
            <a:r>
              <a:rPr lang="de-DE" dirty="0"/>
              <a:t> et </a:t>
            </a:r>
            <a:r>
              <a:rPr lang="de-DE" dirty="0" err="1"/>
              <a:t>éthique</a:t>
            </a:r>
            <a:endParaRPr lang="de-DE" dirty="0"/>
          </a:p>
          <a:p>
            <a:pPr marL="457200" indent="-457200">
              <a:buFontTx/>
              <a:buChar char="-"/>
            </a:pPr>
            <a:r>
              <a:rPr lang="de-DE" dirty="0" err="1"/>
              <a:t>Multipatients</a:t>
            </a:r>
            <a:endParaRPr lang="de-DE" dirty="0"/>
          </a:p>
          <a:p>
            <a:pPr marL="457200" indent="-457200">
              <a:buFontTx/>
              <a:buChar char="-"/>
            </a:pPr>
            <a:r>
              <a:rPr lang="de-DE" dirty="0" err="1"/>
              <a:t>Génériques</a:t>
            </a:r>
            <a:endParaRPr lang="de-DE" dirty="0"/>
          </a:p>
          <a:p>
            <a:r>
              <a:rPr lang="de-DE" dirty="0"/>
              <a:t>-   Gestion des </a:t>
            </a:r>
            <a:r>
              <a:rPr lang="de-DE" dirty="0" err="1"/>
              <a:t>stocks</a:t>
            </a:r>
            <a:r>
              <a:rPr lang="de-DE" dirty="0"/>
              <a:t>, </a:t>
            </a:r>
            <a:r>
              <a:rPr lang="de-DE" dirty="0" err="1"/>
              <a:t>pénurie</a:t>
            </a:r>
            <a:r>
              <a:rPr lang="de-DE" dirty="0"/>
              <a:t>…</a:t>
            </a:r>
            <a:r>
              <a:rPr lang="de-DE" dirty="0" err="1"/>
              <a:t>fabrique</a:t>
            </a:r>
            <a:r>
              <a:rPr lang="de-DE" dirty="0"/>
              <a:t> du </a:t>
            </a:r>
            <a:r>
              <a:rPr lang="de-DE" dirty="0" err="1"/>
              <a:t>médicament</a:t>
            </a:r>
            <a:endParaRPr lang="de-DE" dirty="0"/>
          </a:p>
          <a:p>
            <a:pPr marL="457200" indent="-457200">
              <a:buFontTx/>
              <a:buChar char="-"/>
            </a:pPr>
            <a:r>
              <a:rPr lang="de-DE" dirty="0" err="1"/>
              <a:t>Réduction</a:t>
            </a:r>
            <a:r>
              <a:rPr lang="de-DE" dirty="0"/>
              <a:t> des </a:t>
            </a:r>
            <a:r>
              <a:rPr lang="de-DE" dirty="0" err="1"/>
              <a:t>doses</a:t>
            </a:r>
            <a:r>
              <a:rPr lang="de-DE" dirty="0"/>
              <a:t> </a:t>
            </a:r>
            <a:r>
              <a:rPr lang="de-DE" dirty="0" err="1"/>
              <a:t>pour</a:t>
            </a:r>
            <a:r>
              <a:rPr lang="de-DE" dirty="0"/>
              <a:t> </a:t>
            </a:r>
            <a:r>
              <a:rPr lang="de-DE" dirty="0" err="1"/>
              <a:t>un</a:t>
            </a:r>
            <a:r>
              <a:rPr lang="de-DE" dirty="0"/>
              <a:t> </a:t>
            </a:r>
            <a:r>
              <a:rPr lang="de-DE" dirty="0" err="1"/>
              <a:t>résultat</a:t>
            </a:r>
            <a:r>
              <a:rPr lang="de-DE" dirty="0"/>
              <a:t> au </a:t>
            </a:r>
            <a:r>
              <a:rPr lang="de-DE" dirty="0" err="1"/>
              <a:t>moins</a:t>
            </a:r>
            <a:r>
              <a:rPr lang="de-DE" dirty="0"/>
              <a:t> </a:t>
            </a:r>
            <a:r>
              <a:rPr lang="de-DE" dirty="0" err="1"/>
              <a:t>similaire</a:t>
            </a:r>
            <a:endParaRPr lang="de-DE" dirty="0"/>
          </a:p>
          <a:p>
            <a:pPr marL="457200" indent="-457200">
              <a:buFontTx/>
              <a:buChar char="-"/>
            </a:pPr>
            <a:r>
              <a:rPr lang="de-DE" dirty="0"/>
              <a:t>Augmentation de la </a:t>
            </a:r>
            <a:r>
              <a:rPr lang="de-DE" dirty="0" err="1"/>
              <a:t>relaxivité</a:t>
            </a:r>
            <a:r>
              <a:rPr lang="de-DE" dirty="0"/>
              <a:t> </a:t>
            </a:r>
            <a:r>
              <a:rPr lang="de-DE" sz="2400" dirty="0"/>
              <a:t>(</a:t>
            </a:r>
            <a:r>
              <a:rPr lang="fr-FR" sz="2400" dirty="0">
                <a:solidFill>
                  <a:schemeClr val="tx1"/>
                </a:solidFill>
              </a:rPr>
              <a:t>augmentation du nb de molécules d’eau et de la taille moléculaire)</a:t>
            </a:r>
            <a:endParaRPr lang="de-DE" sz="2400" dirty="0"/>
          </a:p>
          <a:p>
            <a:pPr marL="457200" indent="-457200">
              <a:buFontTx/>
              <a:buChar char="-"/>
            </a:pPr>
            <a:r>
              <a:rPr lang="de-DE" dirty="0" err="1"/>
              <a:t>Tolérance</a:t>
            </a:r>
            <a:r>
              <a:rPr lang="de-DE" dirty="0"/>
              <a:t> et </a:t>
            </a:r>
            <a:r>
              <a:rPr lang="de-DE" dirty="0" err="1"/>
              <a:t>robustesse</a:t>
            </a:r>
            <a:r>
              <a:rPr lang="de-DE" dirty="0"/>
              <a:t> des </a:t>
            </a:r>
            <a:r>
              <a:rPr lang="de-DE" dirty="0" err="1"/>
              <a:t>médicaments</a:t>
            </a:r>
            <a:endParaRPr lang="de-DE" dirty="0"/>
          </a:p>
          <a:p>
            <a:pPr marL="457200" indent="-457200">
              <a:buFontTx/>
              <a:buChar char="-"/>
            </a:pPr>
            <a:r>
              <a:rPr lang="de-DE" dirty="0" err="1"/>
              <a:t>Ecoresponsabilité</a:t>
            </a:r>
            <a:r>
              <a:rPr lang="de-DE" dirty="0"/>
              <a:t> des </a:t>
            </a:r>
            <a:r>
              <a:rPr lang="de-DE" dirty="0" err="1"/>
              <a:t>soins</a:t>
            </a:r>
            <a:endParaRPr lang="de-DE" dirty="0"/>
          </a:p>
          <a:p>
            <a:pPr marL="457200" indent="-457200">
              <a:buFontTx/>
              <a:buChar char="-"/>
            </a:pPr>
            <a:r>
              <a:rPr lang="de-DE" dirty="0"/>
              <a:t>IA </a:t>
            </a:r>
            <a:r>
              <a:rPr lang="de-DE" dirty="0" err="1"/>
              <a:t>associée</a:t>
            </a:r>
            <a:r>
              <a:rPr lang="de-DE" dirty="0"/>
              <a:t> à </a:t>
            </a:r>
            <a:r>
              <a:rPr lang="de-DE" dirty="0" err="1"/>
              <a:t>l‘image</a:t>
            </a:r>
            <a:endParaRPr lang="de-DE" dirty="0"/>
          </a:p>
          <a:p>
            <a:pPr marL="457200" indent="-457200">
              <a:buFontTx/>
              <a:buChar char="-"/>
            </a:pPr>
            <a:endParaRPr lang="de-DE" dirty="0"/>
          </a:p>
        </p:txBody>
      </p:sp>
      <p:pic>
        <p:nvPicPr>
          <p:cNvPr id="8" name="Image 7">
            <a:extLst>
              <a:ext uri="{FF2B5EF4-FFF2-40B4-BE49-F238E27FC236}">
                <a16:creationId xmlns:a16="http://schemas.microsoft.com/office/drawing/2014/main" id="{747146F8-6F87-497E-B51C-6B5FD79B47CC}"/>
              </a:ext>
            </a:extLst>
          </p:cNvPr>
          <p:cNvPicPr>
            <a:picLocks noChangeAspect="1"/>
          </p:cNvPicPr>
          <p:nvPr/>
        </p:nvPicPr>
        <p:blipFill rotWithShape="1">
          <a:blip r:embed="rId2"/>
          <a:srcRect l="40623" t="14634" r="8840" b="35917"/>
          <a:stretch/>
        </p:blipFill>
        <p:spPr>
          <a:xfrm>
            <a:off x="7780157" y="4417112"/>
            <a:ext cx="4201185" cy="2312368"/>
          </a:xfrm>
          <a:prstGeom prst="rect">
            <a:avLst/>
          </a:prstGeom>
        </p:spPr>
      </p:pic>
    </p:spTree>
    <p:extLst>
      <p:ext uri="{BB962C8B-B14F-4D97-AF65-F5344CB8AC3E}">
        <p14:creationId xmlns:p14="http://schemas.microsoft.com/office/powerpoint/2010/main" val="1746591686"/>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66F796D9-C879-A839-BF73-305105483809}"/>
              </a:ext>
            </a:extLst>
          </p:cNvPr>
          <p:cNvSpPr>
            <a:spLocks noGrp="1"/>
          </p:cNvSpPr>
          <p:nvPr>
            <p:ph type="ftr" sz="quarter" idx="11"/>
          </p:nvPr>
        </p:nvSpPr>
        <p:spPr>
          <a:xfrm>
            <a:off x="710903" y="6729480"/>
            <a:ext cx="8640001" cy="108000"/>
          </a:xfrm>
        </p:spPr>
        <p:txBody>
          <a:bodyPr/>
          <a:lstStyle/>
          <a:p>
            <a:r>
              <a:rPr lang="fr-FR"/>
              <a:t>Réduction de dose injectée en neuroimagerie</a:t>
            </a:r>
            <a:endParaRPr lang="en-US"/>
          </a:p>
        </p:txBody>
      </p:sp>
      <p:sp>
        <p:nvSpPr>
          <p:cNvPr id="5" name="Espace réservé du numéro de diapositive 4">
            <a:extLst>
              <a:ext uri="{FF2B5EF4-FFF2-40B4-BE49-F238E27FC236}">
                <a16:creationId xmlns:a16="http://schemas.microsoft.com/office/drawing/2014/main" id="{1F39AFFF-00C3-2181-1E52-D16C38CCF176}"/>
              </a:ext>
            </a:extLst>
          </p:cNvPr>
          <p:cNvSpPr>
            <a:spLocks noGrp="1"/>
          </p:cNvSpPr>
          <p:nvPr>
            <p:ph type="sldNum" sz="quarter" idx="12"/>
          </p:nvPr>
        </p:nvSpPr>
        <p:spPr>
          <a:xfrm>
            <a:off x="3155920" y="6260379"/>
            <a:ext cx="392326" cy="108000"/>
          </a:xfrm>
        </p:spPr>
        <p:txBody>
          <a:bodyPr/>
          <a:lstStyle/>
          <a:p>
            <a:fld id="{EEAD9179-7A6B-4268-BEB2-F3B8EB06115B}" type="slidenum">
              <a:rPr lang="en-US" smtClean="0"/>
              <a:t>2</a:t>
            </a:fld>
            <a:endParaRPr lang="en-US"/>
          </a:p>
        </p:txBody>
      </p:sp>
      <p:sp>
        <p:nvSpPr>
          <p:cNvPr id="2" name="ZoneTexte 1">
            <a:extLst>
              <a:ext uri="{FF2B5EF4-FFF2-40B4-BE49-F238E27FC236}">
                <a16:creationId xmlns:a16="http://schemas.microsoft.com/office/drawing/2014/main" id="{6B5617D5-F0AC-4958-8CB7-8045B705CD16}"/>
              </a:ext>
            </a:extLst>
          </p:cNvPr>
          <p:cNvSpPr txBox="1"/>
          <p:nvPr/>
        </p:nvSpPr>
        <p:spPr bwMode="gray">
          <a:xfrm>
            <a:off x="634426" y="2051539"/>
            <a:ext cx="1858108" cy="1670538"/>
          </a:xfrm>
          <a:prstGeom prst="rect">
            <a:avLst/>
          </a:prstGeom>
          <a:noFill/>
        </p:spPr>
        <p:txBody>
          <a:bodyPr wrap="none" lIns="0" tIns="0" rIns="0" bIns="0" rtlCol="0">
            <a:noAutofit/>
          </a:bodyPr>
          <a:lstStyle/>
          <a:p>
            <a:r>
              <a:rPr lang="fr-CA" sz="2800" dirty="0"/>
              <a:t>A- 1 million</a:t>
            </a:r>
          </a:p>
          <a:p>
            <a:r>
              <a:rPr lang="fr-CA" sz="2800" dirty="0"/>
              <a:t>B- 10 millions</a:t>
            </a:r>
          </a:p>
          <a:p>
            <a:r>
              <a:rPr lang="fr-CA" sz="2800" dirty="0"/>
              <a:t>C- 50 millions</a:t>
            </a:r>
          </a:p>
          <a:p>
            <a:r>
              <a:rPr lang="fr-CA" sz="2800" dirty="0"/>
              <a:t>D- 500 millions</a:t>
            </a:r>
          </a:p>
          <a:p>
            <a:r>
              <a:rPr lang="fr-CA" sz="2800" dirty="0"/>
              <a:t>E- 5 milliards</a:t>
            </a:r>
            <a:endParaRPr lang="fr-FR" sz="2800" dirty="0" err="1"/>
          </a:p>
        </p:txBody>
      </p:sp>
      <p:pic>
        <p:nvPicPr>
          <p:cNvPr id="2050" name="Picture 2" descr="What is Gadolinium Used For?">
            <a:extLst>
              <a:ext uri="{FF2B5EF4-FFF2-40B4-BE49-F238E27FC236}">
                <a16:creationId xmlns:a16="http://schemas.microsoft.com/office/drawing/2014/main" id="{1C5E3605-0E0A-4A4B-9A12-0EAEF4C4F4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0504" y="1142950"/>
            <a:ext cx="7986646" cy="5500445"/>
          </a:xfrm>
          <a:prstGeom prst="rect">
            <a:avLst/>
          </a:prstGeom>
          <a:noFill/>
          <a:extLst>
            <a:ext uri="{909E8E84-426E-40DD-AFC4-6F175D3DCCD1}">
              <a14:hiddenFill xmlns:a14="http://schemas.microsoft.com/office/drawing/2010/main">
                <a:solidFill>
                  <a:srgbClr val="FFFFFF"/>
                </a:solidFill>
              </a14:hiddenFill>
            </a:ext>
          </a:extLst>
        </p:spPr>
      </p:pic>
      <p:sp>
        <p:nvSpPr>
          <p:cNvPr id="9" name="Titre 2">
            <a:extLst>
              <a:ext uri="{FF2B5EF4-FFF2-40B4-BE49-F238E27FC236}">
                <a16:creationId xmlns:a16="http://schemas.microsoft.com/office/drawing/2014/main" id="{973CB48C-DBB5-4910-9A40-0B341B1C21A4}"/>
              </a:ext>
            </a:extLst>
          </p:cNvPr>
          <p:cNvSpPr txBox="1">
            <a:spLocks/>
          </p:cNvSpPr>
          <p:nvPr/>
        </p:nvSpPr>
        <p:spPr bwMode="gray">
          <a:xfrm>
            <a:off x="710903" y="604156"/>
            <a:ext cx="11081224" cy="399708"/>
          </a:xfrm>
          <a:prstGeom prst="rect">
            <a:avLst/>
          </a:prstGeom>
        </p:spPr>
        <p:txBody>
          <a:bodyPr vert="horz" lIns="0" tIns="0" rIns="0" bIns="0" rtlCol="0" anchor="b">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FR" u="sng" dirty="0"/>
              <a:t>Quel est le nombre d’injection cumulée de gadolinium réalisé dans le monde en 2019 ?</a:t>
            </a:r>
          </a:p>
        </p:txBody>
      </p:sp>
    </p:spTree>
    <p:extLst>
      <p:ext uri="{BB962C8B-B14F-4D97-AF65-F5344CB8AC3E}">
        <p14:creationId xmlns:p14="http://schemas.microsoft.com/office/powerpoint/2010/main" val="1265664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C1A9B85-7036-935B-8F48-B7BBB7367965}"/>
              </a:ext>
            </a:extLst>
          </p:cNvPr>
          <p:cNvSpPr>
            <a:spLocks noGrp="1"/>
          </p:cNvSpPr>
          <p:nvPr>
            <p:ph type="ctrTitle"/>
          </p:nvPr>
        </p:nvSpPr>
        <p:spPr>
          <a:xfrm>
            <a:off x="709561" y="1742300"/>
            <a:ext cx="3620357" cy="2700746"/>
          </a:xfrm>
        </p:spPr>
        <p:txBody>
          <a:bodyPr/>
          <a:lstStyle/>
          <a:p>
            <a:r>
              <a:rPr lang="fr-FR" i="0" dirty="0">
                <a:solidFill>
                  <a:schemeClr val="bg1"/>
                </a:solidFill>
              </a:rPr>
              <a:t>Merci</a:t>
            </a:r>
            <a:endParaRPr lang="fr-FR" sz="2800" dirty="0"/>
          </a:p>
        </p:txBody>
      </p:sp>
      <p:pic>
        <p:nvPicPr>
          <p:cNvPr id="7" name="Espace réservé pour une image  6" descr="Une image contenant habits, intérieur, personne, mur&#10;&#10;Description générée automatiquement">
            <a:extLst>
              <a:ext uri="{FF2B5EF4-FFF2-40B4-BE49-F238E27FC236}">
                <a16:creationId xmlns:a16="http://schemas.microsoft.com/office/drawing/2014/main" id="{E1498898-7935-B2EF-5184-F56A61C5E373}"/>
              </a:ext>
            </a:extLst>
          </p:cNvPr>
          <p:cNvPicPr>
            <a:picLocks noGrp="1" noChangeAspect="1"/>
          </p:cNvPicPr>
          <p:nvPr>
            <p:ph type="pic" sz="quarter" idx="14"/>
          </p:nvPr>
        </p:nvPicPr>
        <p:blipFill>
          <a:blip r:embed="rId2">
            <a:extLst>
              <a:ext uri="{BEBA8EAE-BF5A-486C-A8C5-ECC9F3942E4B}">
                <a14:imgProps xmlns:a14="http://schemas.microsoft.com/office/drawing/2010/main">
                  <a14:imgLayer r:embed="rId3">
                    <a14:imgEffect>
                      <a14:colorTemperature colorTemp="4700"/>
                    </a14:imgEffect>
                    <a14:imgEffect>
                      <a14:saturation sat="0"/>
                    </a14:imgEffect>
                    <a14:imgEffect>
                      <a14:brightnessContrast contrast="20000"/>
                    </a14:imgEffect>
                  </a14:imgLayer>
                </a14:imgProps>
              </a:ext>
            </a:extLst>
          </a:blip>
          <a:srcRect l="10565" r="10565"/>
          <a:stretch>
            <a:fillRect/>
          </a:stretch>
        </p:blipFill>
        <p:spPr/>
      </p:pic>
      <p:sp>
        <p:nvSpPr>
          <p:cNvPr id="8" name="Sous-titre 1">
            <a:extLst>
              <a:ext uri="{FF2B5EF4-FFF2-40B4-BE49-F238E27FC236}">
                <a16:creationId xmlns:a16="http://schemas.microsoft.com/office/drawing/2014/main" id="{E3FDF41C-197D-44A1-A6DC-A888439E4507}"/>
              </a:ext>
            </a:extLst>
          </p:cNvPr>
          <p:cNvSpPr>
            <a:spLocks noGrp="1"/>
          </p:cNvSpPr>
          <p:nvPr>
            <p:ph type="subTitle" idx="1"/>
          </p:nvPr>
        </p:nvSpPr>
        <p:spPr>
          <a:xfrm>
            <a:off x="583425" y="3470598"/>
            <a:ext cx="3620553" cy="592952"/>
          </a:xfrm>
        </p:spPr>
        <p:txBody>
          <a:bodyPr/>
          <a:lstStyle/>
          <a:p>
            <a:r>
              <a:rPr lang="fr-FR" sz="2400" dirty="0"/>
              <a:t>Questions - Réponses</a:t>
            </a:r>
          </a:p>
        </p:txBody>
      </p:sp>
      <p:pic>
        <p:nvPicPr>
          <p:cNvPr id="5" name="Image 4">
            <a:extLst>
              <a:ext uri="{FF2B5EF4-FFF2-40B4-BE49-F238E27FC236}">
                <a16:creationId xmlns:a16="http://schemas.microsoft.com/office/drawing/2014/main" id="{A47416E4-816E-4CA9-AC05-30A76B23E0E7}"/>
              </a:ext>
            </a:extLst>
          </p:cNvPr>
          <p:cNvPicPr>
            <a:picLocks noChangeAspect="1"/>
          </p:cNvPicPr>
          <p:nvPr/>
        </p:nvPicPr>
        <p:blipFill rotWithShape="1">
          <a:blip r:embed="rId4"/>
          <a:srcRect l="42073" t="16947" r="33356" b="61945"/>
          <a:stretch/>
        </p:blipFill>
        <p:spPr>
          <a:xfrm>
            <a:off x="1729153" y="66626"/>
            <a:ext cx="3370145" cy="1211915"/>
          </a:xfrm>
          <a:prstGeom prst="rect">
            <a:avLst/>
          </a:prstGeom>
        </p:spPr>
      </p:pic>
    </p:spTree>
    <p:extLst>
      <p:ext uri="{BB962C8B-B14F-4D97-AF65-F5344CB8AC3E}">
        <p14:creationId xmlns:p14="http://schemas.microsoft.com/office/powerpoint/2010/main" val="2533652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03C9214-689F-1A86-038B-B3E09E7756EC}"/>
              </a:ext>
            </a:extLst>
          </p:cNvPr>
          <p:cNvSpPr>
            <a:spLocks noGrp="1"/>
          </p:cNvSpPr>
          <p:nvPr>
            <p:ph type="title"/>
          </p:nvPr>
        </p:nvSpPr>
        <p:spPr>
          <a:xfrm>
            <a:off x="710903" y="604156"/>
            <a:ext cx="11081224" cy="399708"/>
          </a:xfrm>
        </p:spPr>
        <p:txBody>
          <a:bodyPr/>
          <a:lstStyle/>
          <a:p>
            <a:r>
              <a:rPr lang="fr-FR" u="sng" dirty="0"/>
              <a:t>Quel est le nombre d’injection cumulée de gadolinium réalisé dans le monde en 2019 ?</a:t>
            </a:r>
          </a:p>
        </p:txBody>
      </p:sp>
      <p:sp>
        <p:nvSpPr>
          <p:cNvPr id="4" name="Espace réservé du pied de page 3">
            <a:extLst>
              <a:ext uri="{FF2B5EF4-FFF2-40B4-BE49-F238E27FC236}">
                <a16:creationId xmlns:a16="http://schemas.microsoft.com/office/drawing/2014/main" id="{66F796D9-C879-A839-BF73-305105483809}"/>
              </a:ext>
            </a:extLst>
          </p:cNvPr>
          <p:cNvSpPr>
            <a:spLocks noGrp="1"/>
          </p:cNvSpPr>
          <p:nvPr>
            <p:ph type="ftr" sz="quarter" idx="11"/>
          </p:nvPr>
        </p:nvSpPr>
        <p:spPr>
          <a:xfrm>
            <a:off x="710903" y="6729480"/>
            <a:ext cx="8640001" cy="108000"/>
          </a:xfrm>
        </p:spPr>
        <p:txBody>
          <a:bodyPr/>
          <a:lstStyle/>
          <a:p>
            <a:r>
              <a:rPr lang="fr-FR" dirty="0"/>
              <a:t>Réduction de dose injectée en neuroimagerie</a:t>
            </a:r>
            <a:endParaRPr lang="en-US" dirty="0"/>
          </a:p>
        </p:txBody>
      </p:sp>
      <p:sp>
        <p:nvSpPr>
          <p:cNvPr id="5" name="Espace réservé du numéro de diapositive 4">
            <a:extLst>
              <a:ext uri="{FF2B5EF4-FFF2-40B4-BE49-F238E27FC236}">
                <a16:creationId xmlns:a16="http://schemas.microsoft.com/office/drawing/2014/main" id="{1F39AFFF-00C3-2181-1E52-D16C38CCF176}"/>
              </a:ext>
            </a:extLst>
          </p:cNvPr>
          <p:cNvSpPr>
            <a:spLocks noGrp="1"/>
          </p:cNvSpPr>
          <p:nvPr>
            <p:ph type="sldNum" sz="quarter" idx="12"/>
          </p:nvPr>
        </p:nvSpPr>
        <p:spPr>
          <a:xfrm>
            <a:off x="3155920" y="6260379"/>
            <a:ext cx="392326" cy="108000"/>
          </a:xfrm>
        </p:spPr>
        <p:txBody>
          <a:bodyPr/>
          <a:lstStyle/>
          <a:p>
            <a:fld id="{EEAD9179-7A6B-4268-BEB2-F3B8EB06115B}" type="slidenum">
              <a:rPr lang="en-US" smtClean="0"/>
              <a:t>3</a:t>
            </a:fld>
            <a:endParaRPr lang="en-US"/>
          </a:p>
        </p:txBody>
      </p:sp>
      <p:pic>
        <p:nvPicPr>
          <p:cNvPr id="7" name="Grafik 18">
            <a:extLst>
              <a:ext uri="{FF2B5EF4-FFF2-40B4-BE49-F238E27FC236}">
                <a16:creationId xmlns:a16="http://schemas.microsoft.com/office/drawing/2014/main" id="{54E09F64-1368-473C-C1BF-002AD5D54690}"/>
              </a:ext>
            </a:extLst>
          </p:cNvPr>
          <p:cNvPicPr>
            <a:picLocks noChangeAspect="1"/>
          </p:cNvPicPr>
          <p:nvPr/>
        </p:nvPicPr>
        <p:blipFill>
          <a:blip r:embed="rId2"/>
          <a:stretch>
            <a:fillRect/>
          </a:stretch>
        </p:blipFill>
        <p:spPr>
          <a:xfrm>
            <a:off x="5538325" y="838512"/>
            <a:ext cx="6506835" cy="4684137"/>
          </a:xfrm>
          <a:prstGeom prst="rect">
            <a:avLst/>
          </a:prstGeom>
        </p:spPr>
      </p:pic>
      <p:sp>
        <p:nvSpPr>
          <p:cNvPr id="8" name="Rectangle 7">
            <a:extLst>
              <a:ext uri="{FF2B5EF4-FFF2-40B4-BE49-F238E27FC236}">
                <a16:creationId xmlns:a16="http://schemas.microsoft.com/office/drawing/2014/main" id="{8E2BC736-99FB-3D84-EED1-C6F809741111}"/>
              </a:ext>
            </a:extLst>
          </p:cNvPr>
          <p:cNvSpPr/>
          <p:nvPr/>
        </p:nvSpPr>
        <p:spPr bwMode="gray">
          <a:xfrm rot="16200000">
            <a:off x="3782338" y="2611577"/>
            <a:ext cx="3666708" cy="389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1"/>
                </a:solidFill>
              </a:rPr>
              <a:t>Taux d’utilisation (million)</a:t>
            </a:r>
          </a:p>
        </p:txBody>
      </p:sp>
      <p:sp>
        <p:nvSpPr>
          <p:cNvPr id="9" name="Rectangle 8">
            <a:extLst>
              <a:ext uri="{FF2B5EF4-FFF2-40B4-BE49-F238E27FC236}">
                <a16:creationId xmlns:a16="http://schemas.microsoft.com/office/drawing/2014/main" id="{01F6B9E8-1BD0-5474-64B9-A33D8E09F881}"/>
              </a:ext>
            </a:extLst>
          </p:cNvPr>
          <p:cNvSpPr/>
          <p:nvPr/>
        </p:nvSpPr>
        <p:spPr bwMode="gray">
          <a:xfrm rot="16200000">
            <a:off x="9377664" y="2610562"/>
            <a:ext cx="4717844" cy="213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1"/>
                </a:solidFill>
              </a:rPr>
              <a:t>Nombre total d’administrations de PDCG* (million)</a:t>
            </a:r>
          </a:p>
        </p:txBody>
      </p:sp>
      <p:sp>
        <p:nvSpPr>
          <p:cNvPr id="10" name="Rectangle 9">
            <a:extLst>
              <a:ext uri="{FF2B5EF4-FFF2-40B4-BE49-F238E27FC236}">
                <a16:creationId xmlns:a16="http://schemas.microsoft.com/office/drawing/2014/main" id="{8AAB6C4F-8DE9-7599-9873-AFAFA9E92E4E}"/>
              </a:ext>
            </a:extLst>
          </p:cNvPr>
          <p:cNvSpPr/>
          <p:nvPr/>
        </p:nvSpPr>
        <p:spPr>
          <a:xfrm>
            <a:off x="3446347" y="6075991"/>
            <a:ext cx="9073899" cy="584775"/>
          </a:xfrm>
          <a:prstGeom prst="rect">
            <a:avLst/>
          </a:prstGeom>
        </p:spPr>
        <p:txBody>
          <a:bodyPr wrap="square">
            <a:spAutoFit/>
          </a:bodyPr>
          <a:lstStyle/>
          <a:p>
            <a:pPr lvl="0">
              <a:defRPr/>
            </a:pPr>
            <a:r>
              <a:rPr lang="fr-FR" sz="1600" dirty="0">
                <a:solidFill>
                  <a:schemeClr val="accent1"/>
                </a:solidFill>
              </a:rPr>
              <a:t>PDCG*</a:t>
            </a:r>
            <a:r>
              <a:rPr sz="1600" dirty="0">
                <a:solidFill>
                  <a:schemeClr val="accent1"/>
                </a:solidFill>
              </a:rPr>
              <a:t> </a:t>
            </a:r>
            <a:r>
              <a:rPr sz="1600" dirty="0" err="1">
                <a:solidFill>
                  <a:schemeClr val="accent1"/>
                </a:solidFill>
              </a:rPr>
              <a:t>commercialisés</a:t>
            </a:r>
            <a:r>
              <a:rPr sz="1600" dirty="0">
                <a:solidFill>
                  <a:schemeClr val="accent1"/>
                </a:solidFill>
              </a:rPr>
              <a:t> </a:t>
            </a:r>
            <a:r>
              <a:rPr sz="1600" dirty="0" err="1">
                <a:solidFill>
                  <a:schemeClr val="accent1"/>
                </a:solidFill>
              </a:rPr>
              <a:t>depuis</a:t>
            </a:r>
            <a:r>
              <a:rPr sz="1600" dirty="0">
                <a:solidFill>
                  <a:schemeClr val="accent1"/>
                </a:solidFill>
              </a:rPr>
              <a:t> 1988 avec plus de 500 millions </a:t>
            </a:r>
            <a:r>
              <a:rPr lang="fr-FR" sz="1600" dirty="0">
                <a:solidFill>
                  <a:schemeClr val="accent1"/>
                </a:solidFill>
              </a:rPr>
              <a:t>d’</a:t>
            </a:r>
            <a:r>
              <a:rPr sz="1600" dirty="0">
                <a:solidFill>
                  <a:schemeClr val="accent1"/>
                </a:solidFill>
              </a:rPr>
              <a:t>administrations au total dans le monde</a:t>
            </a:r>
            <a:r>
              <a:rPr lang="fr-CA" sz="1600" dirty="0">
                <a:solidFill>
                  <a:schemeClr val="accent1"/>
                </a:solidFill>
              </a:rPr>
              <a:t> </a:t>
            </a:r>
            <a:r>
              <a:rPr sz="1600" dirty="0">
                <a:solidFill>
                  <a:schemeClr val="accent1"/>
                </a:solidFill>
              </a:rPr>
              <a:t>&gt; 40 millions </a:t>
            </a:r>
            <a:r>
              <a:rPr sz="1600" dirty="0" err="1">
                <a:solidFill>
                  <a:schemeClr val="accent1"/>
                </a:solidFill>
              </a:rPr>
              <a:t>d'administrations</a:t>
            </a:r>
            <a:r>
              <a:rPr sz="1600" dirty="0">
                <a:solidFill>
                  <a:schemeClr val="accent1"/>
                </a:solidFill>
              </a:rPr>
              <a:t> </a:t>
            </a:r>
            <a:r>
              <a:rPr lang="fr-FR" sz="1600" dirty="0">
                <a:solidFill>
                  <a:schemeClr val="accent1"/>
                </a:solidFill>
              </a:rPr>
              <a:t>de PDCG*</a:t>
            </a:r>
            <a:r>
              <a:rPr sz="1600" dirty="0">
                <a:solidFill>
                  <a:schemeClr val="accent1"/>
                </a:solidFill>
              </a:rPr>
              <a:t> par an (2018)</a:t>
            </a:r>
            <a:endParaRPr lang="en-US" sz="1600" baseline="30000" dirty="0">
              <a:solidFill>
                <a:schemeClr val="accent1"/>
              </a:solidFill>
            </a:endParaRPr>
          </a:p>
        </p:txBody>
      </p:sp>
      <p:sp>
        <p:nvSpPr>
          <p:cNvPr id="11" name="Rectangle 10">
            <a:extLst>
              <a:ext uri="{FF2B5EF4-FFF2-40B4-BE49-F238E27FC236}">
                <a16:creationId xmlns:a16="http://schemas.microsoft.com/office/drawing/2014/main" id="{F31EB278-2BB0-D52B-51F5-933DCD210218}"/>
              </a:ext>
            </a:extLst>
          </p:cNvPr>
          <p:cNvSpPr/>
          <p:nvPr/>
        </p:nvSpPr>
        <p:spPr>
          <a:xfrm>
            <a:off x="128221" y="6183574"/>
            <a:ext cx="2882486" cy="261610"/>
          </a:xfrm>
          <a:prstGeom prst="rect">
            <a:avLst/>
          </a:prstGeom>
        </p:spPr>
        <p:txBody>
          <a:bodyPr wrap="square">
            <a:spAutoFit/>
          </a:bodyPr>
          <a:lstStyle/>
          <a:p>
            <a:pPr lvl="0">
              <a:defRPr/>
            </a:pPr>
            <a:r>
              <a:rPr lang="fr-FR" sz="1100" dirty="0">
                <a:solidFill>
                  <a:schemeClr val="accent1"/>
                </a:solidFill>
              </a:rPr>
              <a:t>*PDCG : Produits De Contraste </a:t>
            </a:r>
            <a:r>
              <a:rPr lang="fr-FR" sz="1100" dirty="0" err="1">
                <a:solidFill>
                  <a:schemeClr val="accent1"/>
                </a:solidFill>
              </a:rPr>
              <a:t>Gadolinés</a:t>
            </a:r>
            <a:endParaRPr lang="en-US" sz="1100" baseline="30000" dirty="0">
              <a:solidFill>
                <a:schemeClr val="accent1"/>
              </a:solidFill>
            </a:endParaRPr>
          </a:p>
        </p:txBody>
      </p:sp>
      <p:sp>
        <p:nvSpPr>
          <p:cNvPr id="12" name="Rectangle 11">
            <a:extLst>
              <a:ext uri="{FF2B5EF4-FFF2-40B4-BE49-F238E27FC236}">
                <a16:creationId xmlns:a16="http://schemas.microsoft.com/office/drawing/2014/main" id="{2B1CF52E-74B7-DF07-FE83-C50EE2941438}"/>
              </a:ext>
            </a:extLst>
          </p:cNvPr>
          <p:cNvSpPr/>
          <p:nvPr/>
        </p:nvSpPr>
        <p:spPr bwMode="gray">
          <a:xfrm>
            <a:off x="6460407" y="973104"/>
            <a:ext cx="5123717" cy="419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fr-FR" sz="1400" dirty="0">
                <a:solidFill>
                  <a:schemeClr val="tx1"/>
                </a:solidFill>
              </a:rPr>
              <a:t>Nombre total d’administrations de PDCG* par an</a:t>
            </a:r>
          </a:p>
          <a:p>
            <a:r>
              <a:rPr lang="fr-FR" sz="1400" dirty="0">
                <a:solidFill>
                  <a:schemeClr val="tx1"/>
                </a:solidFill>
              </a:rPr>
              <a:t>Administrations totales (en cumulé)</a:t>
            </a:r>
          </a:p>
        </p:txBody>
      </p:sp>
      <p:sp>
        <p:nvSpPr>
          <p:cNvPr id="2" name="ZoneTexte 1">
            <a:extLst>
              <a:ext uri="{FF2B5EF4-FFF2-40B4-BE49-F238E27FC236}">
                <a16:creationId xmlns:a16="http://schemas.microsoft.com/office/drawing/2014/main" id="{6B5617D5-F0AC-4958-8CB7-8045B705CD16}"/>
              </a:ext>
            </a:extLst>
          </p:cNvPr>
          <p:cNvSpPr txBox="1"/>
          <p:nvPr/>
        </p:nvSpPr>
        <p:spPr bwMode="gray">
          <a:xfrm>
            <a:off x="634426" y="2051539"/>
            <a:ext cx="1858108" cy="2227384"/>
          </a:xfrm>
          <a:prstGeom prst="rect">
            <a:avLst/>
          </a:prstGeom>
          <a:noFill/>
        </p:spPr>
        <p:txBody>
          <a:bodyPr wrap="none" lIns="0" tIns="0" rIns="0" bIns="0" rtlCol="0">
            <a:noAutofit/>
          </a:bodyPr>
          <a:lstStyle/>
          <a:p>
            <a:r>
              <a:rPr lang="fr-CA" sz="2800" dirty="0"/>
              <a:t>A- 1 million</a:t>
            </a:r>
          </a:p>
          <a:p>
            <a:r>
              <a:rPr lang="fr-CA" sz="2800" dirty="0"/>
              <a:t>B- 10 millions</a:t>
            </a:r>
          </a:p>
          <a:p>
            <a:r>
              <a:rPr lang="fr-CA" sz="2800" dirty="0"/>
              <a:t>C- 50 millions</a:t>
            </a:r>
          </a:p>
          <a:p>
            <a:r>
              <a:rPr lang="fr-CA" sz="2800" u="sng" dirty="0">
                <a:solidFill>
                  <a:srgbClr val="FF0000"/>
                </a:solidFill>
              </a:rPr>
              <a:t>D- 500 millions</a:t>
            </a:r>
          </a:p>
          <a:p>
            <a:r>
              <a:rPr lang="fr-CA" sz="2800" dirty="0"/>
              <a:t>E- 5 milliards</a:t>
            </a:r>
            <a:endParaRPr lang="fr-FR" sz="2800" dirty="0" err="1"/>
          </a:p>
        </p:txBody>
      </p:sp>
    </p:spTree>
    <p:extLst>
      <p:ext uri="{BB962C8B-B14F-4D97-AF65-F5344CB8AC3E}">
        <p14:creationId xmlns:p14="http://schemas.microsoft.com/office/powerpoint/2010/main" val="2148846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84416DD-F982-43C5-80BB-1141382D2F16}"/>
              </a:ext>
            </a:extLst>
          </p:cNvPr>
          <p:cNvSpPr>
            <a:spLocks noGrp="1"/>
          </p:cNvSpPr>
          <p:nvPr>
            <p:ph type="sldNum" sz="quarter" idx="12"/>
          </p:nvPr>
        </p:nvSpPr>
        <p:spPr/>
        <p:txBody>
          <a:bodyPr/>
          <a:lstStyle/>
          <a:p>
            <a:fld id="{C43DF629-2575-44D1-8C64-08EF769E7010}" type="slidenum">
              <a:rPr lang="fr-FR" smtClean="0"/>
              <a:t>4</a:t>
            </a:fld>
            <a:endParaRPr lang="fr-FR"/>
          </a:p>
        </p:txBody>
      </p:sp>
      <p:sp>
        <p:nvSpPr>
          <p:cNvPr id="4" name="Titre 2">
            <a:extLst>
              <a:ext uri="{FF2B5EF4-FFF2-40B4-BE49-F238E27FC236}">
                <a16:creationId xmlns:a16="http://schemas.microsoft.com/office/drawing/2014/main" id="{1D0AE57E-025E-4D2E-B2D0-2EA57E4D0642}"/>
              </a:ext>
            </a:extLst>
          </p:cNvPr>
          <p:cNvSpPr txBox="1">
            <a:spLocks/>
          </p:cNvSpPr>
          <p:nvPr/>
        </p:nvSpPr>
        <p:spPr>
          <a:xfrm>
            <a:off x="536346" y="225595"/>
            <a:ext cx="11479808" cy="399708"/>
          </a:xfrm>
          <a:prstGeom prst="rect">
            <a:avLst/>
          </a:prstGeom>
        </p:spPr>
        <p:txBody>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FR" u="sng" dirty="0"/>
              <a:t>Quel est le nombre d’injection de gadolinium réalisé par an en France ?</a:t>
            </a:r>
          </a:p>
          <a:p>
            <a:endParaRPr lang="fr-CA" dirty="0"/>
          </a:p>
        </p:txBody>
      </p:sp>
      <p:sp>
        <p:nvSpPr>
          <p:cNvPr id="5" name="ZoneTexte 4">
            <a:extLst>
              <a:ext uri="{FF2B5EF4-FFF2-40B4-BE49-F238E27FC236}">
                <a16:creationId xmlns:a16="http://schemas.microsoft.com/office/drawing/2014/main" id="{64DA1B91-DB6E-4D64-85A2-67E91D86852F}"/>
              </a:ext>
            </a:extLst>
          </p:cNvPr>
          <p:cNvSpPr txBox="1"/>
          <p:nvPr/>
        </p:nvSpPr>
        <p:spPr bwMode="gray">
          <a:xfrm>
            <a:off x="669595" y="867983"/>
            <a:ext cx="2589420" cy="2227384"/>
          </a:xfrm>
          <a:prstGeom prst="rect">
            <a:avLst/>
          </a:prstGeom>
          <a:noFill/>
        </p:spPr>
        <p:txBody>
          <a:bodyPr wrap="none" lIns="0" tIns="0" rIns="0" bIns="0" rtlCol="0">
            <a:noAutofit/>
          </a:bodyPr>
          <a:lstStyle/>
          <a:p>
            <a:r>
              <a:rPr lang="fr-CA" sz="2800" dirty="0"/>
              <a:t>A- 1 million</a:t>
            </a:r>
          </a:p>
          <a:p>
            <a:r>
              <a:rPr lang="fr-CA" sz="2800" dirty="0"/>
              <a:t>B- 2 millions</a:t>
            </a:r>
          </a:p>
          <a:p>
            <a:r>
              <a:rPr lang="fr-CA" sz="2800" dirty="0"/>
              <a:t>C- 3 millions</a:t>
            </a:r>
          </a:p>
          <a:p>
            <a:r>
              <a:rPr lang="fr-CA" sz="2800" dirty="0"/>
              <a:t>D- 10 millions</a:t>
            </a:r>
          </a:p>
          <a:p>
            <a:r>
              <a:rPr lang="fr-CA" sz="2800" dirty="0"/>
              <a:t>E- 20 milliards</a:t>
            </a:r>
            <a:endParaRPr lang="fr-FR" sz="2800" dirty="0" err="1"/>
          </a:p>
        </p:txBody>
      </p:sp>
      <p:sp>
        <p:nvSpPr>
          <p:cNvPr id="7" name="Titre 2">
            <a:extLst>
              <a:ext uri="{FF2B5EF4-FFF2-40B4-BE49-F238E27FC236}">
                <a16:creationId xmlns:a16="http://schemas.microsoft.com/office/drawing/2014/main" id="{BA621D9A-A780-4C9E-B5E1-8CE9C96C8D0B}"/>
              </a:ext>
            </a:extLst>
          </p:cNvPr>
          <p:cNvSpPr txBox="1">
            <a:spLocks/>
          </p:cNvSpPr>
          <p:nvPr/>
        </p:nvSpPr>
        <p:spPr>
          <a:xfrm>
            <a:off x="536346" y="3410942"/>
            <a:ext cx="11479808" cy="182978"/>
          </a:xfrm>
          <a:prstGeom prst="rect">
            <a:avLst/>
          </a:prstGeom>
        </p:spPr>
        <p:txBody>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FR" u="sng" dirty="0"/>
              <a:t>Est-ce que les injections sont plus fréquentes dans le suivi des maladies neurologiques ?</a:t>
            </a:r>
          </a:p>
          <a:p>
            <a:endParaRPr lang="fr-CA" dirty="0"/>
          </a:p>
        </p:txBody>
      </p:sp>
      <p:sp>
        <p:nvSpPr>
          <p:cNvPr id="8" name="ZoneTexte 7">
            <a:extLst>
              <a:ext uri="{FF2B5EF4-FFF2-40B4-BE49-F238E27FC236}">
                <a16:creationId xmlns:a16="http://schemas.microsoft.com/office/drawing/2014/main" id="{E7F39A33-47E0-4C88-AD67-1214FE9FC387}"/>
              </a:ext>
            </a:extLst>
          </p:cNvPr>
          <p:cNvSpPr txBox="1"/>
          <p:nvPr/>
        </p:nvSpPr>
        <p:spPr bwMode="gray">
          <a:xfrm>
            <a:off x="827857" y="4460376"/>
            <a:ext cx="2589420" cy="1019651"/>
          </a:xfrm>
          <a:prstGeom prst="rect">
            <a:avLst/>
          </a:prstGeom>
          <a:noFill/>
        </p:spPr>
        <p:txBody>
          <a:bodyPr wrap="none" lIns="0" tIns="0" rIns="0" bIns="0" rtlCol="0">
            <a:noAutofit/>
          </a:bodyPr>
          <a:lstStyle/>
          <a:p>
            <a:r>
              <a:rPr lang="fr-CA" sz="2800" dirty="0"/>
              <a:t>A- Oui</a:t>
            </a:r>
          </a:p>
          <a:p>
            <a:r>
              <a:rPr lang="fr-CA" sz="2800" dirty="0"/>
              <a:t>B- Non</a:t>
            </a:r>
          </a:p>
          <a:p>
            <a:endParaRPr lang="fr-FR" sz="2800" dirty="0" err="1"/>
          </a:p>
        </p:txBody>
      </p:sp>
      <p:sp>
        <p:nvSpPr>
          <p:cNvPr id="9" name="ZoneTexte 8">
            <a:extLst>
              <a:ext uri="{FF2B5EF4-FFF2-40B4-BE49-F238E27FC236}">
                <a16:creationId xmlns:a16="http://schemas.microsoft.com/office/drawing/2014/main" id="{A2E49F71-80FC-4564-ADEC-8C03227FC8EA}"/>
              </a:ext>
            </a:extLst>
          </p:cNvPr>
          <p:cNvSpPr txBox="1"/>
          <p:nvPr/>
        </p:nvSpPr>
        <p:spPr bwMode="gray">
          <a:xfrm>
            <a:off x="5064369" y="4818185"/>
            <a:ext cx="914400" cy="914400"/>
          </a:xfrm>
          <a:prstGeom prst="rect">
            <a:avLst/>
          </a:prstGeom>
          <a:noFill/>
        </p:spPr>
        <p:txBody>
          <a:bodyPr wrap="none" lIns="0" tIns="0" rIns="0" bIns="0" rtlCol="0">
            <a:noAutofit/>
          </a:bodyPr>
          <a:lstStyle/>
          <a:p>
            <a:endParaRPr lang="fr-FR" dirty="0" err="1"/>
          </a:p>
        </p:txBody>
      </p:sp>
      <p:pic>
        <p:nvPicPr>
          <p:cNvPr id="3076" name="Picture 4" descr="1+ Hundred Mri Contrast Agent Royalty-Free Images, Stock Photos &amp; Pictures  | Shutterstock">
            <a:extLst>
              <a:ext uri="{FF2B5EF4-FFF2-40B4-BE49-F238E27FC236}">
                <a16:creationId xmlns:a16="http://schemas.microsoft.com/office/drawing/2014/main" id="{08A8007E-206C-44AC-9F50-F67857B9CD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198"/>
          <a:stretch/>
        </p:blipFill>
        <p:spPr bwMode="auto">
          <a:xfrm>
            <a:off x="8062791" y="867983"/>
            <a:ext cx="3806825" cy="2136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732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84416DD-F982-43C5-80BB-1141382D2F16}"/>
              </a:ext>
            </a:extLst>
          </p:cNvPr>
          <p:cNvSpPr>
            <a:spLocks noGrp="1"/>
          </p:cNvSpPr>
          <p:nvPr>
            <p:ph type="sldNum" sz="quarter" idx="12"/>
          </p:nvPr>
        </p:nvSpPr>
        <p:spPr/>
        <p:txBody>
          <a:bodyPr/>
          <a:lstStyle/>
          <a:p>
            <a:fld id="{C43DF629-2575-44D1-8C64-08EF769E7010}" type="slidenum">
              <a:rPr lang="fr-FR" smtClean="0"/>
              <a:t>5</a:t>
            </a:fld>
            <a:endParaRPr lang="fr-FR"/>
          </a:p>
        </p:txBody>
      </p:sp>
      <p:sp>
        <p:nvSpPr>
          <p:cNvPr id="4" name="Titre 2">
            <a:extLst>
              <a:ext uri="{FF2B5EF4-FFF2-40B4-BE49-F238E27FC236}">
                <a16:creationId xmlns:a16="http://schemas.microsoft.com/office/drawing/2014/main" id="{1D0AE57E-025E-4D2E-B2D0-2EA57E4D0642}"/>
              </a:ext>
            </a:extLst>
          </p:cNvPr>
          <p:cNvSpPr txBox="1">
            <a:spLocks/>
          </p:cNvSpPr>
          <p:nvPr/>
        </p:nvSpPr>
        <p:spPr>
          <a:xfrm>
            <a:off x="536346" y="225595"/>
            <a:ext cx="11479808" cy="399708"/>
          </a:xfrm>
          <a:prstGeom prst="rect">
            <a:avLst/>
          </a:prstGeom>
        </p:spPr>
        <p:txBody>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FR" u="sng" dirty="0"/>
              <a:t>Quel est le nombre d’injection de gadolinium réalisé par an en France ?</a:t>
            </a:r>
          </a:p>
          <a:p>
            <a:endParaRPr lang="fr-CA" dirty="0"/>
          </a:p>
        </p:txBody>
      </p:sp>
      <p:sp>
        <p:nvSpPr>
          <p:cNvPr id="5" name="ZoneTexte 4">
            <a:extLst>
              <a:ext uri="{FF2B5EF4-FFF2-40B4-BE49-F238E27FC236}">
                <a16:creationId xmlns:a16="http://schemas.microsoft.com/office/drawing/2014/main" id="{64DA1B91-DB6E-4D64-85A2-67E91D86852F}"/>
              </a:ext>
            </a:extLst>
          </p:cNvPr>
          <p:cNvSpPr txBox="1"/>
          <p:nvPr/>
        </p:nvSpPr>
        <p:spPr bwMode="gray">
          <a:xfrm>
            <a:off x="698903" y="869517"/>
            <a:ext cx="2589420" cy="2227384"/>
          </a:xfrm>
          <a:prstGeom prst="rect">
            <a:avLst/>
          </a:prstGeom>
          <a:noFill/>
        </p:spPr>
        <p:txBody>
          <a:bodyPr wrap="none" lIns="0" tIns="0" rIns="0" bIns="0" rtlCol="0">
            <a:noAutofit/>
          </a:bodyPr>
          <a:lstStyle/>
          <a:p>
            <a:r>
              <a:rPr lang="fr-CA" sz="2800" dirty="0"/>
              <a:t>A- 1 million</a:t>
            </a:r>
          </a:p>
          <a:p>
            <a:r>
              <a:rPr lang="fr-CA" sz="2800" dirty="0"/>
              <a:t>B- 2 millions</a:t>
            </a:r>
          </a:p>
          <a:p>
            <a:r>
              <a:rPr lang="fr-CA" sz="2800" u="sng" dirty="0">
                <a:solidFill>
                  <a:srgbClr val="FF0000"/>
                </a:solidFill>
              </a:rPr>
              <a:t>C- 3 millions</a:t>
            </a:r>
          </a:p>
          <a:p>
            <a:r>
              <a:rPr lang="fr-CA" sz="2800" dirty="0"/>
              <a:t>D- 10 millions</a:t>
            </a:r>
          </a:p>
          <a:p>
            <a:r>
              <a:rPr lang="fr-CA" sz="2800" dirty="0"/>
              <a:t>E- 20 milliards</a:t>
            </a:r>
            <a:endParaRPr lang="fr-FR" sz="2800" dirty="0" err="1"/>
          </a:p>
        </p:txBody>
      </p:sp>
      <p:sp>
        <p:nvSpPr>
          <p:cNvPr id="7" name="Titre 2">
            <a:extLst>
              <a:ext uri="{FF2B5EF4-FFF2-40B4-BE49-F238E27FC236}">
                <a16:creationId xmlns:a16="http://schemas.microsoft.com/office/drawing/2014/main" id="{BA621D9A-A780-4C9E-B5E1-8CE9C96C8D0B}"/>
              </a:ext>
            </a:extLst>
          </p:cNvPr>
          <p:cNvSpPr txBox="1">
            <a:spLocks/>
          </p:cNvSpPr>
          <p:nvPr/>
        </p:nvSpPr>
        <p:spPr>
          <a:xfrm>
            <a:off x="536346" y="3212162"/>
            <a:ext cx="11479808" cy="399708"/>
          </a:xfrm>
          <a:prstGeom prst="rect">
            <a:avLst/>
          </a:prstGeom>
        </p:spPr>
        <p:txBody>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FR" u="sng" dirty="0"/>
              <a:t>Est-ce que les injections sont plus fréquentes dans le suivi des maladies neurologiques ?</a:t>
            </a:r>
          </a:p>
          <a:p>
            <a:endParaRPr lang="fr-CA" dirty="0"/>
          </a:p>
        </p:txBody>
      </p:sp>
      <p:sp>
        <p:nvSpPr>
          <p:cNvPr id="8" name="ZoneTexte 7">
            <a:extLst>
              <a:ext uri="{FF2B5EF4-FFF2-40B4-BE49-F238E27FC236}">
                <a16:creationId xmlns:a16="http://schemas.microsoft.com/office/drawing/2014/main" id="{E7F39A33-47E0-4C88-AD67-1214FE9FC387}"/>
              </a:ext>
            </a:extLst>
          </p:cNvPr>
          <p:cNvSpPr txBox="1"/>
          <p:nvPr/>
        </p:nvSpPr>
        <p:spPr bwMode="gray">
          <a:xfrm>
            <a:off x="827857" y="4261596"/>
            <a:ext cx="2589420" cy="2227384"/>
          </a:xfrm>
          <a:prstGeom prst="rect">
            <a:avLst/>
          </a:prstGeom>
          <a:noFill/>
        </p:spPr>
        <p:txBody>
          <a:bodyPr wrap="none" lIns="0" tIns="0" rIns="0" bIns="0" rtlCol="0">
            <a:noAutofit/>
          </a:bodyPr>
          <a:lstStyle/>
          <a:p>
            <a:r>
              <a:rPr lang="fr-CA" sz="2800" dirty="0"/>
              <a:t>A- Oui</a:t>
            </a:r>
          </a:p>
          <a:p>
            <a:r>
              <a:rPr lang="fr-CA" sz="2800" dirty="0">
                <a:solidFill>
                  <a:srgbClr val="FF0000"/>
                </a:solidFill>
              </a:rPr>
              <a:t>B- Non</a:t>
            </a:r>
          </a:p>
          <a:p>
            <a:endParaRPr lang="fr-FR" sz="2800" dirty="0" err="1"/>
          </a:p>
        </p:txBody>
      </p:sp>
      <p:sp>
        <p:nvSpPr>
          <p:cNvPr id="9" name="ZoneTexte 8">
            <a:extLst>
              <a:ext uri="{FF2B5EF4-FFF2-40B4-BE49-F238E27FC236}">
                <a16:creationId xmlns:a16="http://schemas.microsoft.com/office/drawing/2014/main" id="{A2E49F71-80FC-4564-ADEC-8C03227FC8EA}"/>
              </a:ext>
            </a:extLst>
          </p:cNvPr>
          <p:cNvSpPr txBox="1"/>
          <p:nvPr/>
        </p:nvSpPr>
        <p:spPr bwMode="gray">
          <a:xfrm>
            <a:off x="5064369" y="4818185"/>
            <a:ext cx="914400" cy="914400"/>
          </a:xfrm>
          <a:prstGeom prst="rect">
            <a:avLst/>
          </a:prstGeom>
          <a:noFill/>
        </p:spPr>
        <p:txBody>
          <a:bodyPr wrap="none" lIns="0" tIns="0" rIns="0" bIns="0" rtlCol="0">
            <a:noAutofit/>
          </a:bodyPr>
          <a:lstStyle/>
          <a:p>
            <a:endParaRPr lang="fr-FR" dirty="0" err="1"/>
          </a:p>
        </p:txBody>
      </p:sp>
      <p:pic>
        <p:nvPicPr>
          <p:cNvPr id="10" name="Picture 4" descr="1+ Hundred Mri Contrast Agent Royalty-Free Images, Stock Photos &amp; Pictures  | Shutterstock">
            <a:extLst>
              <a:ext uri="{FF2B5EF4-FFF2-40B4-BE49-F238E27FC236}">
                <a16:creationId xmlns:a16="http://schemas.microsoft.com/office/drawing/2014/main" id="{682DFBA9-2030-4761-9004-BF85305300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388"/>
          <a:stretch/>
        </p:blipFill>
        <p:spPr bwMode="auto">
          <a:xfrm>
            <a:off x="8062791" y="867983"/>
            <a:ext cx="3806825" cy="2155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662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D2CAB9D-B2DB-49CE-8129-67899EFE4CEF}"/>
              </a:ext>
            </a:extLst>
          </p:cNvPr>
          <p:cNvSpPr>
            <a:spLocks noGrp="1"/>
          </p:cNvSpPr>
          <p:nvPr>
            <p:ph type="ftr" sz="quarter" idx="11"/>
          </p:nvPr>
        </p:nvSpPr>
        <p:spPr/>
        <p:txBody>
          <a:bodyPr/>
          <a:lstStyle/>
          <a:p>
            <a:r>
              <a:rPr lang="fr-FR"/>
              <a:t>Réduction de dose injectée en neuroimagerie</a:t>
            </a:r>
            <a:endParaRPr lang="en-US"/>
          </a:p>
        </p:txBody>
      </p:sp>
      <p:sp>
        <p:nvSpPr>
          <p:cNvPr id="3" name="Espace réservé du numéro de diapositive 2">
            <a:extLst>
              <a:ext uri="{FF2B5EF4-FFF2-40B4-BE49-F238E27FC236}">
                <a16:creationId xmlns:a16="http://schemas.microsoft.com/office/drawing/2014/main" id="{2E7DDDF1-91BA-47CC-A9C0-8DCA7E8EA77D}"/>
              </a:ext>
            </a:extLst>
          </p:cNvPr>
          <p:cNvSpPr>
            <a:spLocks noGrp="1"/>
          </p:cNvSpPr>
          <p:nvPr>
            <p:ph type="sldNum" sz="quarter" idx="12"/>
          </p:nvPr>
        </p:nvSpPr>
        <p:spPr/>
        <p:txBody>
          <a:bodyPr/>
          <a:lstStyle/>
          <a:p>
            <a:fld id="{EEAD9179-7A6B-4268-BEB2-F3B8EB06115B}" type="slidenum">
              <a:rPr lang="en-US" smtClean="0"/>
              <a:pPr/>
              <a:t>6</a:t>
            </a:fld>
            <a:endParaRPr lang="en-US"/>
          </a:p>
        </p:txBody>
      </p:sp>
      <p:pic>
        <p:nvPicPr>
          <p:cNvPr id="5" name="Image 4">
            <a:extLst>
              <a:ext uri="{FF2B5EF4-FFF2-40B4-BE49-F238E27FC236}">
                <a16:creationId xmlns:a16="http://schemas.microsoft.com/office/drawing/2014/main" id="{578E848B-A32A-4409-AE44-D108E5635893}"/>
              </a:ext>
            </a:extLst>
          </p:cNvPr>
          <p:cNvPicPr>
            <a:picLocks noChangeAspect="1"/>
          </p:cNvPicPr>
          <p:nvPr/>
        </p:nvPicPr>
        <p:blipFill rotWithShape="1">
          <a:blip r:embed="rId2"/>
          <a:srcRect l="29124" t="9568" r="31193" b="45600"/>
          <a:stretch/>
        </p:blipFill>
        <p:spPr>
          <a:xfrm>
            <a:off x="500642" y="2467708"/>
            <a:ext cx="8489899" cy="4015154"/>
          </a:xfrm>
          <a:prstGeom prst="rect">
            <a:avLst/>
          </a:prstGeom>
        </p:spPr>
      </p:pic>
      <p:sp>
        <p:nvSpPr>
          <p:cNvPr id="7" name="Rectangle 6">
            <a:extLst>
              <a:ext uri="{FF2B5EF4-FFF2-40B4-BE49-F238E27FC236}">
                <a16:creationId xmlns:a16="http://schemas.microsoft.com/office/drawing/2014/main" id="{C5E49908-F695-4FD8-86C8-FEC7178C6E99}"/>
              </a:ext>
            </a:extLst>
          </p:cNvPr>
          <p:cNvSpPr/>
          <p:nvPr/>
        </p:nvSpPr>
        <p:spPr>
          <a:xfrm>
            <a:off x="500642" y="325061"/>
            <a:ext cx="11263862" cy="1938992"/>
          </a:xfrm>
          <a:prstGeom prst="rect">
            <a:avLst/>
          </a:prstGeom>
          <a:ln w="19050">
            <a:solidFill>
              <a:schemeClr val="tx1"/>
            </a:solidFill>
          </a:ln>
        </p:spPr>
        <p:txBody>
          <a:bodyPr wrap="square">
            <a:spAutoFit/>
          </a:bodyPr>
          <a:lstStyle/>
          <a:p>
            <a:pPr algn="ctr"/>
            <a:r>
              <a:rPr lang="fr-FR" sz="2400" dirty="0"/>
              <a:t>Augmentation globale du nombre d’injections du fait de l’augmentation de l’activité et du parc </a:t>
            </a:r>
          </a:p>
          <a:p>
            <a:pPr algn="ctr"/>
            <a:r>
              <a:rPr lang="fr-FR" sz="2400" dirty="0"/>
              <a:t>mais moins d’injection dans le suivi pour une maladie neurologique du fait de la reforme des produits de contrastes, du risque potentiel de l’accumulation de Gadolinium et des recommandations des sociétés savantes (HAS, SFR, SFNR…)</a:t>
            </a:r>
          </a:p>
        </p:txBody>
      </p:sp>
    </p:spTree>
    <p:extLst>
      <p:ext uri="{BB962C8B-B14F-4D97-AF65-F5344CB8AC3E}">
        <p14:creationId xmlns:p14="http://schemas.microsoft.com/office/powerpoint/2010/main" val="2597515146"/>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9130" y="89412"/>
            <a:ext cx="10798460" cy="864000"/>
          </a:xfrm>
        </p:spPr>
        <p:txBody>
          <a:bodyPr/>
          <a:lstStyle/>
          <a:p>
            <a:r>
              <a:rPr lang="fr-FR" u="sng" dirty="0"/>
              <a:t>Evolution des pratiques sur l’injection de gadolinium dans la SEP, données OFSEP, Juin 2025</a:t>
            </a:r>
          </a:p>
        </p:txBody>
      </p:sp>
      <p:sp>
        <p:nvSpPr>
          <p:cNvPr id="3" name="ZoneTexte 2"/>
          <p:cNvSpPr txBox="1"/>
          <p:nvPr/>
        </p:nvSpPr>
        <p:spPr>
          <a:xfrm>
            <a:off x="9265339" y="1462166"/>
            <a:ext cx="2742843" cy="2061834"/>
          </a:xfrm>
          <a:prstGeom prst="rect">
            <a:avLst/>
          </a:prstGeom>
          <a:noFill/>
          <a:ln>
            <a:solidFill>
              <a:schemeClr val="accent1"/>
            </a:solidFill>
          </a:ln>
        </p:spPr>
        <p:txBody>
          <a:bodyPr wrap="square" rtlCol="0">
            <a:spAutoFit/>
          </a:bodyPr>
          <a:lstStyle/>
          <a:p>
            <a:r>
              <a:rPr lang="fr-FR" sz="1600" b="1" dirty="0">
                <a:solidFill>
                  <a:prstClr val="black"/>
                </a:solidFill>
                <a:latin typeface="Arial"/>
                <a:cs typeface="Arial"/>
              </a:rPr>
              <a:t>2016 : </a:t>
            </a:r>
            <a:r>
              <a:rPr lang="fr-FR" sz="1600" dirty="0">
                <a:solidFill>
                  <a:prstClr val="black"/>
                </a:solidFill>
                <a:latin typeface="Arial"/>
                <a:cs typeface="Arial"/>
              </a:rPr>
              <a:t>préconisation de l’OFSEP sur l’utilisation de gadolinium</a:t>
            </a:r>
          </a:p>
          <a:p>
            <a:r>
              <a:rPr lang="fr-FR" sz="1600" b="1" dirty="0">
                <a:solidFill>
                  <a:prstClr val="black"/>
                </a:solidFill>
                <a:latin typeface="Arial"/>
                <a:cs typeface="Arial"/>
              </a:rPr>
              <a:t>2017 </a:t>
            </a:r>
            <a:r>
              <a:rPr lang="fr-FR" sz="1600" dirty="0">
                <a:solidFill>
                  <a:prstClr val="black"/>
                </a:solidFill>
                <a:latin typeface="Arial"/>
                <a:cs typeface="Arial"/>
              </a:rPr>
              <a:t>: publication des recommandations de l’EMA</a:t>
            </a:r>
          </a:p>
          <a:p>
            <a:r>
              <a:rPr lang="fr-FR" sz="1600" b="1" dirty="0">
                <a:solidFill>
                  <a:prstClr val="black"/>
                </a:solidFill>
                <a:latin typeface="Arial"/>
                <a:cs typeface="Arial"/>
              </a:rPr>
              <a:t>2020 : </a:t>
            </a:r>
            <a:r>
              <a:rPr lang="fr-FR" sz="1600" dirty="0">
                <a:solidFill>
                  <a:prstClr val="black"/>
                </a:solidFill>
                <a:latin typeface="Arial"/>
                <a:cs typeface="Arial"/>
              </a:rPr>
              <a:t>publication de l’article n°2 des recommandations OFSEP </a:t>
            </a:r>
          </a:p>
        </p:txBody>
      </p:sp>
      <p:graphicFrame>
        <p:nvGraphicFramePr>
          <p:cNvPr id="8" name="Graphique 7">
            <a:extLst>
              <a:ext uri="{FF2B5EF4-FFF2-40B4-BE49-F238E27FC236}">
                <a16:creationId xmlns:a16="http://schemas.microsoft.com/office/drawing/2014/main" id="{9E31759A-DE9D-4D53-9B0F-7E5218C166FB}"/>
              </a:ext>
            </a:extLst>
          </p:cNvPr>
          <p:cNvGraphicFramePr>
            <a:graphicFrameLocks/>
          </p:cNvGraphicFramePr>
          <p:nvPr>
            <p:extLst>
              <p:ext uri="{D42A27DB-BD31-4B8C-83A1-F6EECF244321}">
                <p14:modId xmlns:p14="http://schemas.microsoft.com/office/powerpoint/2010/main" val="3796261854"/>
              </p:ext>
            </p:extLst>
          </p:nvPr>
        </p:nvGraphicFramePr>
        <p:xfrm>
          <a:off x="-92364" y="995020"/>
          <a:ext cx="9639678" cy="2996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9">
            <a:extLst>
              <a:ext uri="{FF2B5EF4-FFF2-40B4-BE49-F238E27FC236}">
                <a16:creationId xmlns:a16="http://schemas.microsoft.com/office/drawing/2014/main" id="{A08B85AA-90FF-41F5-888A-44D18B1771EA}"/>
              </a:ext>
            </a:extLst>
          </p:cNvPr>
          <p:cNvGraphicFramePr>
            <a:graphicFrameLocks/>
          </p:cNvGraphicFramePr>
          <p:nvPr>
            <p:extLst/>
          </p:nvPr>
        </p:nvGraphicFramePr>
        <p:xfrm>
          <a:off x="0" y="3883238"/>
          <a:ext cx="6249157" cy="27409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aphique 10">
            <a:extLst>
              <a:ext uri="{FF2B5EF4-FFF2-40B4-BE49-F238E27FC236}">
                <a16:creationId xmlns:a16="http://schemas.microsoft.com/office/drawing/2014/main" id="{AB2DA01F-5F3F-4BBA-B2C4-5D35655BC9F2}"/>
              </a:ext>
            </a:extLst>
          </p:cNvPr>
          <p:cNvGraphicFramePr>
            <a:graphicFrameLocks/>
          </p:cNvGraphicFramePr>
          <p:nvPr>
            <p:extLst/>
          </p:nvPr>
        </p:nvGraphicFramePr>
        <p:xfrm>
          <a:off x="6020143" y="3883238"/>
          <a:ext cx="5988039" cy="27409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83077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559CD09-2237-A743-0444-F087FD7594C8}"/>
              </a:ext>
            </a:extLst>
          </p:cNvPr>
          <p:cNvSpPr>
            <a:spLocks noGrp="1"/>
          </p:cNvSpPr>
          <p:nvPr>
            <p:ph type="title"/>
          </p:nvPr>
        </p:nvSpPr>
        <p:spPr/>
        <p:txBody>
          <a:bodyPr/>
          <a:lstStyle/>
          <a:p>
            <a:r>
              <a:rPr lang="fr-FR" u="sng" dirty="0"/>
              <a:t>Les caractéristiques du Gadobutrol</a:t>
            </a:r>
            <a:endParaRPr lang="fr-FR" u="sng" baseline="30000" dirty="0"/>
          </a:p>
        </p:txBody>
      </p:sp>
      <p:sp>
        <p:nvSpPr>
          <p:cNvPr id="4" name="Espace réservé du pied de page 3">
            <a:extLst>
              <a:ext uri="{FF2B5EF4-FFF2-40B4-BE49-F238E27FC236}">
                <a16:creationId xmlns:a16="http://schemas.microsoft.com/office/drawing/2014/main" id="{5557E79D-7D8C-D46F-1B43-DE3F1A8E1999}"/>
              </a:ext>
            </a:extLst>
          </p:cNvPr>
          <p:cNvSpPr>
            <a:spLocks noGrp="1"/>
          </p:cNvSpPr>
          <p:nvPr>
            <p:ph type="ftr" sz="quarter" idx="11"/>
          </p:nvPr>
        </p:nvSpPr>
        <p:spPr>
          <a:xfrm>
            <a:off x="775380" y="6598748"/>
            <a:ext cx="8640001" cy="108000"/>
          </a:xfrm>
        </p:spPr>
        <p:txBody>
          <a:bodyPr/>
          <a:lstStyle/>
          <a:p>
            <a:r>
              <a:rPr lang="fr-FR"/>
              <a:t>Réduction de dose injectée en neuroimagerie</a:t>
            </a:r>
            <a:endParaRPr lang="en-US"/>
          </a:p>
        </p:txBody>
      </p:sp>
      <p:sp>
        <p:nvSpPr>
          <p:cNvPr id="5" name="Espace réservé du numéro de diapositive 4">
            <a:extLst>
              <a:ext uri="{FF2B5EF4-FFF2-40B4-BE49-F238E27FC236}">
                <a16:creationId xmlns:a16="http://schemas.microsoft.com/office/drawing/2014/main" id="{A6373DF1-B73D-B0C3-419F-2ED3CF73A803}"/>
              </a:ext>
            </a:extLst>
          </p:cNvPr>
          <p:cNvSpPr>
            <a:spLocks noGrp="1"/>
          </p:cNvSpPr>
          <p:nvPr>
            <p:ph type="sldNum" sz="quarter" idx="12"/>
          </p:nvPr>
        </p:nvSpPr>
        <p:spPr>
          <a:xfrm>
            <a:off x="96197" y="6295548"/>
            <a:ext cx="392326" cy="108000"/>
          </a:xfrm>
        </p:spPr>
        <p:txBody>
          <a:bodyPr/>
          <a:lstStyle/>
          <a:p>
            <a:fld id="{EEAD9179-7A6B-4268-BEB2-F3B8EB06115B}" type="slidenum">
              <a:rPr lang="en-US" smtClean="0"/>
              <a:t>8</a:t>
            </a:fld>
            <a:endParaRPr lang="en-US"/>
          </a:p>
        </p:txBody>
      </p:sp>
      <p:sp>
        <p:nvSpPr>
          <p:cNvPr id="6" name="Espace réservé du texte 5">
            <a:extLst>
              <a:ext uri="{FF2B5EF4-FFF2-40B4-BE49-F238E27FC236}">
                <a16:creationId xmlns:a16="http://schemas.microsoft.com/office/drawing/2014/main" id="{9A208F51-00BF-0729-AE1F-25F2B505ECF3}"/>
              </a:ext>
            </a:extLst>
          </p:cNvPr>
          <p:cNvSpPr>
            <a:spLocks noGrp="1"/>
          </p:cNvSpPr>
          <p:nvPr>
            <p:ph type="body" sz="quarter" idx="14"/>
          </p:nvPr>
        </p:nvSpPr>
        <p:spPr>
          <a:xfrm>
            <a:off x="488523" y="1234519"/>
            <a:ext cx="11463154" cy="5310845"/>
          </a:xfrm>
        </p:spPr>
        <p:txBody>
          <a:bodyPr/>
          <a:lstStyle/>
          <a:p>
            <a:r>
              <a:rPr lang="fr-FR" sz="2400" b="1" dirty="0">
                <a:solidFill>
                  <a:srgbClr val="BD197A"/>
                </a:solidFill>
              </a:rPr>
              <a:t>Chélate de gadolinium de structure macrocyclique</a:t>
            </a:r>
            <a:r>
              <a:rPr lang="fr-FR" sz="2400" b="1" baseline="30000" dirty="0">
                <a:solidFill>
                  <a:srgbClr val="BD197A"/>
                </a:solidFill>
              </a:rPr>
              <a:t>2</a:t>
            </a:r>
          </a:p>
          <a:p>
            <a:r>
              <a:rPr lang="fr-FR" sz="2400" b="1" dirty="0">
                <a:solidFill>
                  <a:srgbClr val="BD197A"/>
                </a:solidFill>
              </a:rPr>
              <a:t>Concentration à 1 molaire</a:t>
            </a:r>
            <a:r>
              <a:rPr lang="fr-FR" sz="2400" b="1" baseline="30000" dirty="0">
                <a:solidFill>
                  <a:srgbClr val="BD197A"/>
                </a:solidFill>
              </a:rPr>
              <a:t>2</a:t>
            </a:r>
          </a:p>
          <a:p>
            <a:pPr marL="285750" indent="-285750">
              <a:spcBef>
                <a:spcPts val="0"/>
              </a:spcBef>
              <a:buFont typeface="Arial" panose="020B0604020202020204" pitchFamily="34" charset="0"/>
              <a:buChar char="•"/>
            </a:pPr>
            <a:r>
              <a:rPr lang="fr-FR" b="1" dirty="0"/>
              <a:t>Concentration doublée </a:t>
            </a:r>
            <a:r>
              <a:rPr lang="fr-FR" dirty="0"/>
              <a:t>par rapport à un chélate de gadolinium à 0,5 molaire</a:t>
            </a:r>
            <a:r>
              <a:rPr lang="fr-FR" baseline="30000" dirty="0"/>
              <a:t>3</a:t>
            </a:r>
          </a:p>
          <a:p>
            <a:pPr marL="285750" indent="-285750">
              <a:spcBef>
                <a:spcPts val="0"/>
              </a:spcBef>
              <a:buFont typeface="Arial" panose="020B0604020202020204" pitchFamily="34" charset="0"/>
              <a:buChar char="•"/>
            </a:pPr>
            <a:r>
              <a:rPr lang="fr-FR" b="1" dirty="0"/>
              <a:t>Volume injecté plus faible </a:t>
            </a:r>
            <a:r>
              <a:rPr lang="fr-FR" dirty="0"/>
              <a:t>pour un </a:t>
            </a:r>
            <a:r>
              <a:rPr lang="fr-FR" b="1" dirty="0"/>
              <a:t>bolus plus compact</a:t>
            </a:r>
            <a:r>
              <a:rPr lang="fr-FR" b="1" baseline="30000" dirty="0"/>
              <a:t>3</a:t>
            </a:r>
          </a:p>
          <a:p>
            <a:pPr marL="285750" indent="-285750">
              <a:spcBef>
                <a:spcPts val="0"/>
              </a:spcBef>
              <a:buFont typeface="Arial" panose="020B0604020202020204" pitchFamily="34" charset="0"/>
              <a:buChar char="•"/>
            </a:pPr>
            <a:endParaRPr lang="fr-FR" sz="1600" b="1" baseline="30000" dirty="0"/>
          </a:p>
          <a:p>
            <a:pPr marL="285750" indent="-285750">
              <a:spcBef>
                <a:spcPts val="0"/>
              </a:spcBef>
              <a:buFont typeface="Arial" panose="020B0604020202020204" pitchFamily="34" charset="0"/>
              <a:buChar char="•"/>
            </a:pPr>
            <a:endParaRPr lang="fr-FR" sz="1600" b="1" baseline="30000" dirty="0"/>
          </a:p>
          <a:p>
            <a:pPr marL="285750" indent="-285750">
              <a:spcBef>
                <a:spcPts val="0"/>
              </a:spcBef>
              <a:buFont typeface="Arial" panose="020B0604020202020204" pitchFamily="34" charset="0"/>
              <a:buChar char="•"/>
            </a:pPr>
            <a:endParaRPr lang="fr-FR" sz="1600" b="1" baseline="30000" dirty="0"/>
          </a:p>
          <a:p>
            <a:pPr marL="285750" indent="-285750">
              <a:spcBef>
                <a:spcPts val="0"/>
              </a:spcBef>
              <a:buFont typeface="Arial" panose="020B0604020202020204" pitchFamily="34" charset="0"/>
              <a:buChar char="•"/>
            </a:pPr>
            <a:endParaRPr lang="fr-FR" sz="1600" b="1" baseline="30000" dirty="0"/>
          </a:p>
          <a:p>
            <a:pPr marL="285750" indent="-285750">
              <a:spcBef>
                <a:spcPts val="0"/>
              </a:spcBef>
              <a:buFont typeface="Arial" panose="020B0604020202020204" pitchFamily="34" charset="0"/>
              <a:buChar char="•"/>
            </a:pPr>
            <a:endParaRPr lang="fr-FR" sz="1600" b="1" baseline="30000" dirty="0"/>
          </a:p>
          <a:p>
            <a:pPr marL="285750" indent="-285750">
              <a:spcBef>
                <a:spcPts val="0"/>
              </a:spcBef>
              <a:buFont typeface="Arial" panose="020B0604020202020204" pitchFamily="34" charset="0"/>
              <a:buChar char="•"/>
            </a:pPr>
            <a:endParaRPr lang="fr-FR" sz="1600" b="1" baseline="30000" dirty="0"/>
          </a:p>
          <a:p>
            <a:pPr marL="285750" indent="-285750">
              <a:spcBef>
                <a:spcPts val="0"/>
              </a:spcBef>
              <a:buFont typeface="Arial" panose="020B0604020202020204" pitchFamily="34" charset="0"/>
              <a:buChar char="•"/>
            </a:pPr>
            <a:endParaRPr lang="fr-FR" sz="1600" b="1" baseline="30000" dirty="0"/>
          </a:p>
          <a:p>
            <a:pPr marL="285750" indent="-285750">
              <a:spcBef>
                <a:spcPts val="0"/>
              </a:spcBef>
              <a:buFont typeface="Arial" panose="020B0604020202020204" pitchFamily="34" charset="0"/>
              <a:buChar char="•"/>
            </a:pPr>
            <a:endParaRPr lang="fr-FR" sz="1600" b="1" baseline="30000" dirty="0"/>
          </a:p>
          <a:p>
            <a:r>
              <a:rPr lang="fr-FR" sz="2400" b="1" dirty="0">
                <a:solidFill>
                  <a:srgbClr val="BD197A"/>
                </a:solidFill>
              </a:rPr>
              <a:t>Forte relaxivité et qualité d’image</a:t>
            </a:r>
            <a:r>
              <a:rPr lang="fr-FR" sz="2400" b="1" baseline="30000" dirty="0">
                <a:solidFill>
                  <a:srgbClr val="BD197A"/>
                </a:solidFill>
              </a:rPr>
              <a:t>2,4</a:t>
            </a:r>
          </a:p>
          <a:p>
            <a:pPr marL="285750" indent="-285750">
              <a:spcBef>
                <a:spcPts val="0"/>
              </a:spcBef>
              <a:buFont typeface="Arial" panose="020B0604020202020204" pitchFamily="34" charset="0"/>
              <a:buChar char="•"/>
            </a:pPr>
            <a:r>
              <a:rPr lang="fr-FR" dirty="0"/>
              <a:t>Grâce à ses propriétés moléculaires, gadobutrol a une </a:t>
            </a:r>
            <a:r>
              <a:rPr lang="fr-FR" b="1" dirty="0"/>
              <a:t>forte </a:t>
            </a:r>
            <a:r>
              <a:rPr lang="fr-FR" b="1" dirty="0" err="1"/>
              <a:t>relaxivité</a:t>
            </a:r>
            <a:r>
              <a:rPr lang="fr-FR" b="1" dirty="0"/>
              <a:t> </a:t>
            </a:r>
            <a:r>
              <a:rPr lang="fr-FR" sz="1400" baseline="30000" dirty="0"/>
              <a:t>4,5</a:t>
            </a:r>
          </a:p>
          <a:p>
            <a:pPr marL="285750" indent="-285750">
              <a:spcBef>
                <a:spcPts val="0"/>
              </a:spcBef>
              <a:buFont typeface="Arial" panose="020B0604020202020204" pitchFamily="34" charset="0"/>
              <a:buChar char="•"/>
            </a:pPr>
            <a:r>
              <a:rPr lang="fr-FR" dirty="0"/>
              <a:t>La relaxivité du </a:t>
            </a:r>
            <a:r>
              <a:rPr lang="fr-FR" dirty="0" err="1"/>
              <a:t>gadobutrol</a:t>
            </a:r>
            <a:r>
              <a:rPr lang="fr-FR" dirty="0"/>
              <a:t>, mesurée in vitro dans du sang/plasma humain dans des conditions physiologiques et à des intensités de champ cliniquement pertinentes (1,5 et 3,0 T), est comprise entre 3,47 et 4,97 L/mmol/s</a:t>
            </a:r>
            <a:r>
              <a:rPr lang="fr-FR" baseline="30000" dirty="0"/>
              <a:t>2</a:t>
            </a:r>
          </a:p>
        </p:txBody>
      </p:sp>
      <p:pic>
        <p:nvPicPr>
          <p:cNvPr id="10" name="Image 9">
            <a:extLst>
              <a:ext uri="{FF2B5EF4-FFF2-40B4-BE49-F238E27FC236}">
                <a16:creationId xmlns:a16="http://schemas.microsoft.com/office/drawing/2014/main" id="{F62F898F-67EE-D8F5-0C20-0699F99C0F98}"/>
              </a:ext>
            </a:extLst>
          </p:cNvPr>
          <p:cNvPicPr>
            <a:picLocks noChangeAspect="1"/>
          </p:cNvPicPr>
          <p:nvPr/>
        </p:nvPicPr>
        <p:blipFill>
          <a:blip r:embed="rId2"/>
          <a:stretch>
            <a:fillRect/>
          </a:stretch>
        </p:blipFill>
        <p:spPr>
          <a:xfrm>
            <a:off x="2211638" y="3007676"/>
            <a:ext cx="2026800" cy="1898115"/>
          </a:xfrm>
          <a:prstGeom prst="rect">
            <a:avLst/>
          </a:prstGeom>
        </p:spPr>
      </p:pic>
      <p:pic>
        <p:nvPicPr>
          <p:cNvPr id="12" name="Image 11">
            <a:extLst>
              <a:ext uri="{FF2B5EF4-FFF2-40B4-BE49-F238E27FC236}">
                <a16:creationId xmlns:a16="http://schemas.microsoft.com/office/drawing/2014/main" id="{4AC04832-CD31-F15F-04B4-9EE074F4EB36}"/>
              </a:ext>
            </a:extLst>
          </p:cNvPr>
          <p:cNvPicPr>
            <a:picLocks noChangeAspect="1"/>
          </p:cNvPicPr>
          <p:nvPr/>
        </p:nvPicPr>
        <p:blipFill rotWithShape="1">
          <a:blip r:embed="rId3"/>
          <a:srcRect t="17409"/>
          <a:stretch/>
        </p:blipFill>
        <p:spPr>
          <a:xfrm>
            <a:off x="5032940" y="3228890"/>
            <a:ext cx="5250626" cy="1402048"/>
          </a:xfrm>
          <a:prstGeom prst="rect">
            <a:avLst/>
          </a:prstGeom>
        </p:spPr>
      </p:pic>
      <p:pic>
        <p:nvPicPr>
          <p:cNvPr id="8" name="Image 7">
            <a:extLst>
              <a:ext uri="{FF2B5EF4-FFF2-40B4-BE49-F238E27FC236}">
                <a16:creationId xmlns:a16="http://schemas.microsoft.com/office/drawing/2014/main" id="{3B8AC50E-42D8-4FA8-8E1F-8FC01D3948FE}"/>
              </a:ext>
            </a:extLst>
          </p:cNvPr>
          <p:cNvPicPr>
            <a:picLocks noChangeAspect="1"/>
          </p:cNvPicPr>
          <p:nvPr/>
        </p:nvPicPr>
        <p:blipFill rotWithShape="1">
          <a:blip r:embed="rId4"/>
          <a:srcRect l="26938" t="9498" r="20438"/>
          <a:stretch/>
        </p:blipFill>
        <p:spPr>
          <a:xfrm>
            <a:off x="8158664" y="312635"/>
            <a:ext cx="1553307" cy="1771904"/>
          </a:xfrm>
          <a:prstGeom prst="rect">
            <a:avLst/>
          </a:prstGeom>
        </p:spPr>
      </p:pic>
      <p:pic>
        <p:nvPicPr>
          <p:cNvPr id="9" name="Image 8">
            <a:extLst>
              <a:ext uri="{FF2B5EF4-FFF2-40B4-BE49-F238E27FC236}">
                <a16:creationId xmlns:a16="http://schemas.microsoft.com/office/drawing/2014/main" id="{C4187647-5FF5-42BD-A687-53CCB8B9EBE4}"/>
              </a:ext>
            </a:extLst>
          </p:cNvPr>
          <p:cNvPicPr>
            <a:picLocks noChangeAspect="1"/>
          </p:cNvPicPr>
          <p:nvPr/>
        </p:nvPicPr>
        <p:blipFill>
          <a:blip r:embed="rId5"/>
          <a:srcRect l="18241" t="-3697" b="1"/>
          <a:stretch/>
        </p:blipFill>
        <p:spPr>
          <a:xfrm>
            <a:off x="9711971" y="179554"/>
            <a:ext cx="2326367" cy="1957860"/>
          </a:xfrm>
          <a:prstGeom prst="rect">
            <a:avLst/>
          </a:prstGeom>
        </p:spPr>
      </p:pic>
    </p:spTree>
    <p:extLst>
      <p:ext uri="{BB962C8B-B14F-4D97-AF65-F5344CB8AC3E}">
        <p14:creationId xmlns:p14="http://schemas.microsoft.com/office/powerpoint/2010/main" val="366934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15214CD8-E560-177A-8234-FFAF1D74049E}"/>
              </a:ext>
            </a:extLst>
          </p:cNvPr>
          <p:cNvSpPr>
            <a:spLocks noGrp="1"/>
          </p:cNvSpPr>
          <p:nvPr>
            <p:ph type="subTitle" idx="13"/>
          </p:nvPr>
        </p:nvSpPr>
        <p:spPr>
          <a:xfrm>
            <a:off x="266715" y="1262249"/>
            <a:ext cx="10798460" cy="252000"/>
          </a:xfrm>
        </p:spPr>
        <p:txBody>
          <a:bodyPr/>
          <a:lstStyle/>
          <a:p>
            <a:r>
              <a:rPr lang="fr-FR" sz="2000" b="1" dirty="0">
                <a:solidFill>
                  <a:srgbClr val="BD197A"/>
                </a:solidFill>
              </a:rPr>
              <a:t>Objectifs de l’étude</a:t>
            </a:r>
          </a:p>
        </p:txBody>
      </p:sp>
      <p:sp>
        <p:nvSpPr>
          <p:cNvPr id="3" name="Titre 2">
            <a:extLst>
              <a:ext uri="{FF2B5EF4-FFF2-40B4-BE49-F238E27FC236}">
                <a16:creationId xmlns:a16="http://schemas.microsoft.com/office/drawing/2014/main" id="{14A0B8D8-58A2-0028-2591-7965DF3BC09F}"/>
              </a:ext>
            </a:extLst>
          </p:cNvPr>
          <p:cNvSpPr>
            <a:spLocks noGrp="1"/>
          </p:cNvSpPr>
          <p:nvPr>
            <p:ph type="title"/>
          </p:nvPr>
        </p:nvSpPr>
        <p:spPr/>
        <p:txBody>
          <a:bodyPr/>
          <a:lstStyle/>
          <a:p>
            <a:r>
              <a:rPr lang="fr-FR" dirty="0"/>
              <a:t>Etude Liu et al. 2021</a:t>
            </a:r>
            <a:r>
              <a:rPr lang="fr-FR" baseline="30000" dirty="0"/>
              <a:t>6</a:t>
            </a:r>
            <a:r>
              <a:rPr lang="fr-FR" dirty="0"/>
              <a:t> – LEADER 75</a:t>
            </a:r>
          </a:p>
        </p:txBody>
      </p:sp>
      <p:sp>
        <p:nvSpPr>
          <p:cNvPr id="4" name="Espace réservé du pied de page 3">
            <a:extLst>
              <a:ext uri="{FF2B5EF4-FFF2-40B4-BE49-F238E27FC236}">
                <a16:creationId xmlns:a16="http://schemas.microsoft.com/office/drawing/2014/main" id="{6133433D-EAD7-1AB4-23CA-7F0A20C8D4ED}"/>
              </a:ext>
            </a:extLst>
          </p:cNvPr>
          <p:cNvSpPr>
            <a:spLocks noGrp="1"/>
          </p:cNvSpPr>
          <p:nvPr>
            <p:ph type="ftr" sz="quarter" idx="11"/>
          </p:nvPr>
        </p:nvSpPr>
        <p:spPr/>
        <p:txBody>
          <a:bodyPr/>
          <a:lstStyle/>
          <a:p>
            <a:r>
              <a:rPr lang="fr-FR"/>
              <a:t>Réduction de dose injectée en neuroimagerie</a:t>
            </a:r>
            <a:endParaRPr lang="en-US"/>
          </a:p>
        </p:txBody>
      </p:sp>
      <p:sp>
        <p:nvSpPr>
          <p:cNvPr id="5" name="Espace réservé du numéro de diapositive 4">
            <a:extLst>
              <a:ext uri="{FF2B5EF4-FFF2-40B4-BE49-F238E27FC236}">
                <a16:creationId xmlns:a16="http://schemas.microsoft.com/office/drawing/2014/main" id="{FB56614C-5C3B-2FC0-8CA4-6EF45D482817}"/>
              </a:ext>
            </a:extLst>
          </p:cNvPr>
          <p:cNvSpPr>
            <a:spLocks noGrp="1"/>
          </p:cNvSpPr>
          <p:nvPr>
            <p:ph type="sldNum" sz="quarter" idx="12"/>
          </p:nvPr>
        </p:nvSpPr>
        <p:spPr/>
        <p:txBody>
          <a:bodyPr/>
          <a:lstStyle/>
          <a:p>
            <a:fld id="{EEAD9179-7A6B-4268-BEB2-F3B8EB06115B}" type="slidenum">
              <a:rPr lang="en-US" smtClean="0"/>
              <a:t>9</a:t>
            </a:fld>
            <a:endParaRPr lang="en-US"/>
          </a:p>
        </p:txBody>
      </p:sp>
      <p:sp>
        <p:nvSpPr>
          <p:cNvPr id="6" name="Espace réservé du texte 5">
            <a:extLst>
              <a:ext uri="{FF2B5EF4-FFF2-40B4-BE49-F238E27FC236}">
                <a16:creationId xmlns:a16="http://schemas.microsoft.com/office/drawing/2014/main" id="{F243860F-4CCA-D3DD-55CB-2D4D9179CBE9}"/>
              </a:ext>
            </a:extLst>
          </p:cNvPr>
          <p:cNvSpPr>
            <a:spLocks noGrp="1"/>
          </p:cNvSpPr>
          <p:nvPr>
            <p:ph type="body" sz="quarter" idx="14"/>
          </p:nvPr>
        </p:nvSpPr>
        <p:spPr>
          <a:xfrm>
            <a:off x="586629" y="1814615"/>
            <a:ext cx="10799999" cy="4752000"/>
          </a:xfrm>
        </p:spPr>
        <p:txBody>
          <a:bodyPr/>
          <a:lstStyle/>
          <a:p>
            <a:r>
              <a:rPr lang="fr-FR" dirty="0"/>
              <a:t>Démontrer la non-infériorité de gadobutrol à une dose réduite de 0,075 mmol/kg de masse corporelle versus le </a:t>
            </a:r>
            <a:r>
              <a:rPr lang="fr-FR" dirty="0" err="1"/>
              <a:t>gadotérate</a:t>
            </a:r>
            <a:r>
              <a:rPr lang="fr-FR" dirty="0"/>
              <a:t> de méglumine à sa dose standard de 0,1 mmol/kg de masse corporelle, chez des patients adressés pour IRM cérébrale avec injection.</a:t>
            </a:r>
          </a:p>
        </p:txBody>
      </p:sp>
      <p:pic>
        <p:nvPicPr>
          <p:cNvPr id="9" name="Picture 3">
            <a:extLst>
              <a:ext uri="{FF2B5EF4-FFF2-40B4-BE49-F238E27FC236}">
                <a16:creationId xmlns:a16="http://schemas.microsoft.com/office/drawing/2014/main" id="{B40D9DC3-02D1-34F4-2A6B-D325020BC7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67"/>
          <a:stretch/>
        </p:blipFill>
        <p:spPr bwMode="auto">
          <a:xfrm>
            <a:off x="9614673" y="7713"/>
            <a:ext cx="2566582"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ous-titre 1">
            <a:extLst>
              <a:ext uri="{FF2B5EF4-FFF2-40B4-BE49-F238E27FC236}">
                <a16:creationId xmlns:a16="http://schemas.microsoft.com/office/drawing/2014/main" id="{4D99B49C-3A03-D27B-2D20-78E31B2F169F}"/>
              </a:ext>
            </a:extLst>
          </p:cNvPr>
          <p:cNvSpPr txBox="1">
            <a:spLocks/>
          </p:cNvSpPr>
          <p:nvPr/>
        </p:nvSpPr>
        <p:spPr bwMode="gray">
          <a:xfrm>
            <a:off x="241879" y="3023132"/>
            <a:ext cx="10798460" cy="252000"/>
          </a:xfrm>
          <a:prstGeom prst="rect">
            <a:avLst/>
          </a:prstGeom>
        </p:spPr>
        <p:txBody>
          <a:bodyPr vert="horz" lIns="0" tIns="0" rIns="0" bIns="0" rtlCol="0" anchor="t">
            <a:noAutofit/>
          </a:bodyPr>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accent1"/>
                </a:solidFill>
                <a:latin typeface="+mn-lt"/>
                <a:ea typeface="+mn-ea"/>
                <a:cs typeface="+mn-cs"/>
              </a:defRPr>
            </a:lvl1pPr>
            <a:lvl2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2pPr>
            <a:lvl3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3pPr>
            <a:lvl4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4pPr>
            <a:lvl5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5pPr>
            <a:lvl6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6pPr>
            <a:lvl7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7pPr>
            <a:lvl8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8pPr>
            <a:lvl9pPr marL="0" indent="0" algn="l" defTabSz="914400" rtl="0" eaLnBrk="1" latinLnBrk="0" hangingPunct="1">
              <a:spcBef>
                <a:spcPts val="300"/>
              </a:spcBef>
              <a:spcAft>
                <a:spcPts val="600"/>
              </a:spcAft>
              <a:buFontTx/>
              <a:buNone/>
              <a:defRPr sz="1800" kern="1200">
                <a:solidFill>
                  <a:schemeClr val="accent1"/>
                </a:solidFill>
                <a:latin typeface="+mn-lt"/>
                <a:ea typeface="+mn-ea"/>
                <a:cs typeface="+mn-cs"/>
              </a:defRPr>
            </a:lvl9pPr>
          </a:lstStyle>
          <a:p>
            <a:r>
              <a:rPr lang="fr-FR" sz="2000" b="1" dirty="0">
                <a:solidFill>
                  <a:srgbClr val="BD197A"/>
                </a:solidFill>
              </a:rPr>
              <a:t>Méthodologie de l’étude</a:t>
            </a:r>
          </a:p>
        </p:txBody>
      </p:sp>
      <p:sp>
        <p:nvSpPr>
          <p:cNvPr id="11" name="Espace réservé du texte 5">
            <a:extLst>
              <a:ext uri="{FF2B5EF4-FFF2-40B4-BE49-F238E27FC236}">
                <a16:creationId xmlns:a16="http://schemas.microsoft.com/office/drawing/2014/main" id="{03D1F478-1884-9806-53C6-F05F6CAC4640}"/>
              </a:ext>
            </a:extLst>
          </p:cNvPr>
          <p:cNvSpPr txBox="1">
            <a:spLocks/>
          </p:cNvSpPr>
          <p:nvPr/>
        </p:nvSpPr>
        <p:spPr bwMode="gray">
          <a:xfrm>
            <a:off x="241879" y="3513178"/>
            <a:ext cx="7336989" cy="2582541"/>
          </a:xfrm>
          <a:prstGeom prst="rect">
            <a:avLst/>
          </a:prstGeom>
        </p:spPr>
        <p:txBody>
          <a:bodyPr vert="horz" lIns="0" tIns="0" rIns="0" bIns="0" rtlCol="0">
            <a:noAutofit/>
          </a:bodyPr>
          <a:lstStyle>
            <a:lvl1pPr marL="0" indent="0" algn="l" defTabSz="914400" rtl="0" eaLnBrk="1" latinLnBrk="0" hangingPunct="1">
              <a:spcBef>
                <a:spcPts val="1200"/>
              </a:spcBef>
              <a:spcAft>
                <a:spcPts val="600"/>
              </a:spcAft>
              <a:buFont typeface="Arial" panose="020B0604020202020204" pitchFamily="34" charset="0"/>
              <a:buNone/>
              <a:defRPr sz="1800" kern="1200">
                <a:solidFill>
                  <a:schemeClr val="tx1"/>
                </a:solidFill>
                <a:latin typeface="+mn-lt"/>
                <a:ea typeface="+mn-ea"/>
                <a:cs typeface="+mn-cs"/>
              </a:defRPr>
            </a:lvl1pPr>
            <a:lvl2pPr marL="270000" indent="-270000" algn="l" defTabSz="914400" rtl="0" eaLnBrk="1" latinLnBrk="0" hangingPunct="1">
              <a:spcBef>
                <a:spcPts val="300"/>
              </a:spcBef>
              <a:spcAft>
                <a:spcPts val="600"/>
              </a:spcAft>
              <a:buFontTx/>
              <a:buBlip>
                <a:blip r:embed="rId3"/>
              </a:buBlip>
              <a:defRPr sz="1800" kern="1200">
                <a:solidFill>
                  <a:schemeClr val="tx1"/>
                </a:solidFill>
                <a:latin typeface="+mn-lt"/>
                <a:ea typeface="+mn-ea"/>
                <a:cs typeface="+mn-cs"/>
              </a:defRPr>
            </a:lvl2pPr>
            <a:lvl3pPr marL="540000" indent="-270000" algn="l" defTabSz="914400" rtl="0" eaLnBrk="1" latinLnBrk="0" hangingPunct="1">
              <a:spcBef>
                <a:spcPts val="300"/>
              </a:spcBef>
              <a:spcAft>
                <a:spcPts val="600"/>
              </a:spcAft>
              <a:buFontTx/>
              <a:buBlip>
                <a:blip r:embed="rId4"/>
              </a:buBlip>
              <a:defRPr sz="1800" kern="1200">
                <a:solidFill>
                  <a:schemeClr val="tx1"/>
                </a:solidFill>
                <a:latin typeface="+mn-lt"/>
                <a:ea typeface="+mn-ea"/>
                <a:cs typeface="+mn-cs"/>
              </a:defRPr>
            </a:lvl3pPr>
            <a:lvl4pPr marL="810000" indent="-270000" algn="l" defTabSz="914400" rtl="0" eaLnBrk="1" latinLnBrk="0" hangingPunct="1">
              <a:spcBef>
                <a:spcPts val="300"/>
              </a:spcBef>
              <a:spcAft>
                <a:spcPts val="600"/>
              </a:spcAft>
              <a:buFontTx/>
              <a:buBlip>
                <a:blip r:embed="rId5"/>
              </a:buBlip>
              <a:defRPr sz="1800" kern="1200">
                <a:solidFill>
                  <a:schemeClr val="tx1"/>
                </a:solidFill>
                <a:latin typeface="+mn-lt"/>
                <a:ea typeface="+mn-ea"/>
                <a:cs typeface="+mn-cs"/>
              </a:defRPr>
            </a:lvl4pPr>
            <a:lvl5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5pPr>
            <a:lvl6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6pPr>
            <a:lvl7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7pPr>
            <a:lvl8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8pPr>
            <a:lvl9pPr marL="1080000" indent="-270000" algn="l" defTabSz="914400" rtl="0" eaLnBrk="1" latinLnBrk="0" hangingPunct="1">
              <a:spcBef>
                <a:spcPts val="300"/>
              </a:spcBef>
              <a:spcAft>
                <a:spcPts val="600"/>
              </a:spcAft>
              <a:buFontTx/>
              <a:buBlip>
                <a:blip r:embed="rId6"/>
              </a:buBlip>
              <a:defRPr sz="1800" kern="1200">
                <a:solidFill>
                  <a:schemeClr val="tx1"/>
                </a:solidFill>
                <a:latin typeface="+mn-lt"/>
                <a:ea typeface="+mn-ea"/>
                <a:cs typeface="+mn-cs"/>
              </a:defRPr>
            </a:lvl9pPr>
          </a:lstStyle>
          <a:p>
            <a:pPr marL="285750" indent="-285750">
              <a:spcBef>
                <a:spcPts val="0"/>
              </a:spcBef>
              <a:buClr>
                <a:srgbClr val="BD197A"/>
              </a:buClr>
              <a:buFont typeface="Arial" panose="020B0604020202020204" pitchFamily="34" charset="0"/>
              <a:buChar char="•"/>
            </a:pPr>
            <a:r>
              <a:rPr lang="fr-FR" dirty="0"/>
              <a:t>Étude de phase IV</a:t>
            </a:r>
          </a:p>
          <a:p>
            <a:pPr marL="285750" indent="-285750">
              <a:spcBef>
                <a:spcPts val="0"/>
              </a:spcBef>
              <a:buClr>
                <a:srgbClr val="BD197A"/>
              </a:buClr>
              <a:buFont typeface="Arial" panose="020B0604020202020204" pitchFamily="34" charset="0"/>
              <a:buChar char="•"/>
            </a:pPr>
            <a:r>
              <a:rPr lang="fr-FR" dirty="0"/>
              <a:t>Prospective</a:t>
            </a:r>
          </a:p>
          <a:p>
            <a:pPr marL="285750" indent="-285750">
              <a:spcBef>
                <a:spcPts val="0"/>
              </a:spcBef>
              <a:buClr>
                <a:srgbClr val="BD197A"/>
              </a:buClr>
              <a:buFont typeface="Arial" panose="020B0604020202020204" pitchFamily="34" charset="0"/>
              <a:buChar char="•"/>
            </a:pPr>
            <a:r>
              <a:rPr lang="fr-FR" dirty="0"/>
              <a:t>Internationale</a:t>
            </a:r>
          </a:p>
          <a:p>
            <a:pPr marL="285750" indent="-285750">
              <a:spcBef>
                <a:spcPts val="0"/>
              </a:spcBef>
              <a:buClr>
                <a:srgbClr val="BD197A"/>
              </a:buClr>
              <a:buFont typeface="Arial" panose="020B0604020202020204" pitchFamily="34" charset="0"/>
              <a:buChar char="•"/>
            </a:pPr>
            <a:r>
              <a:rPr lang="fr-FR" dirty="0"/>
              <a:t>Multicentrique (En France 3 centres: Lyon, Grenoble, Strasbourg) </a:t>
            </a:r>
          </a:p>
          <a:p>
            <a:pPr marL="285750" indent="-285750">
              <a:spcBef>
                <a:spcPts val="0"/>
              </a:spcBef>
              <a:buClr>
                <a:srgbClr val="BD197A"/>
              </a:buClr>
              <a:buFont typeface="Arial" panose="020B0604020202020204" pitchFamily="34" charset="0"/>
              <a:buChar char="•"/>
            </a:pPr>
            <a:r>
              <a:rPr lang="fr-FR" dirty="0"/>
              <a:t>En ouvert</a:t>
            </a:r>
          </a:p>
          <a:p>
            <a:pPr marL="285750" indent="-285750">
              <a:spcBef>
                <a:spcPts val="0"/>
              </a:spcBef>
              <a:buClr>
                <a:srgbClr val="BD197A"/>
              </a:buClr>
              <a:buFont typeface="Arial" panose="020B0604020202020204" pitchFamily="34" charset="0"/>
              <a:buChar char="•"/>
            </a:pPr>
            <a:r>
              <a:rPr lang="fr-FR" dirty="0"/>
              <a:t>Avec administration croisée de 2 produits de contraste</a:t>
            </a:r>
          </a:p>
        </p:txBody>
      </p:sp>
      <p:pic>
        <p:nvPicPr>
          <p:cNvPr id="12" name="Image 11">
            <a:extLst>
              <a:ext uri="{FF2B5EF4-FFF2-40B4-BE49-F238E27FC236}">
                <a16:creationId xmlns:a16="http://schemas.microsoft.com/office/drawing/2014/main" id="{F0052486-F238-4419-9812-9CAED4A044F5}"/>
              </a:ext>
            </a:extLst>
          </p:cNvPr>
          <p:cNvPicPr>
            <a:picLocks noChangeAspect="1"/>
          </p:cNvPicPr>
          <p:nvPr/>
        </p:nvPicPr>
        <p:blipFill rotWithShape="1">
          <a:blip r:embed="rId7"/>
          <a:srcRect l="18826" t="2331" r="3247" b="2561"/>
          <a:stretch/>
        </p:blipFill>
        <p:spPr>
          <a:xfrm>
            <a:off x="7234117" y="2754923"/>
            <a:ext cx="4947138" cy="3573646"/>
          </a:xfrm>
          <a:prstGeom prst="rect">
            <a:avLst/>
          </a:prstGeom>
        </p:spPr>
      </p:pic>
    </p:spTree>
    <p:extLst>
      <p:ext uri="{BB962C8B-B14F-4D97-AF65-F5344CB8AC3E}">
        <p14:creationId xmlns:p14="http://schemas.microsoft.com/office/powerpoint/2010/main" val="214966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UNDO_REDO_REVISION" val="0"/>
  <p:tag name="EMPOWERCHARTSPROPERTIES_B_LENGTH" val="24576"/>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IAAAAAAAAAAwAAAAMAAAAA/////wQASwwAAAAAAAAAAAAAIAD///////////////8AAAD///////////////8DAAAAAwD///////////////////////////////////////////////////////////////////////////////////////////////////////////////////////////////////////////////////////////////////////////////////////////////////////////////////////////////////////////////////////////////////////////////////////////////////////////////////////////////////////////////////////////////////////////////////////////////////////////////////////////////////////////////////////////////////////////////////////////////////////////////8BACAA////////////////AAAO////////AwAAAAIA////////////////////////////////////////////////////////////////////////////////////////////////////////////////////////////////////////////////////////////////////////////////////////////////////////////////////////////////////////////////////////////////////////////////////////////////////////////////////////////////////////////////////////////////////////////////////////////////////////////////////////////////////////////////////////////////////////////////////////////////////////////////////////AgABAP///////wQAAAACABAAC8yLkJBCd4JJkLpai3OQ+VIFAAAAAAADAAAAAwADAAAAAQADAAEA////////BAAAAAMAEAALR1GiaQ4biU6uiWQyT+cKpgUAAAABAAMAAAAAAAM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CwMAAAAAAAAAAAAACAB////////////////AAAA////////////////BAAAAAMA////////////////////////////////////////////////////////////////////////////////////////////////////////////////////////////////////////////////////////////////////////////////////////////////////////////////////////////////////////////////////////////////////////////////////////////////////////////////////////////////////////////////////////////////////////////////////////////////////////////////////////////////////////////////////////////////////////////////////////////////////////////////AQAgAf///////////////wAADv///////wQAAAACAP///////////////////////////////////////////////////////////////////////////////////////////////////////////////////////////////////////////////////////////////////////////////////////////////////////////////////////////////////////////////////////////////////////////////////////////////////////////////////////////////////////////////////////////////////////////////////////////////////////////////////////////////////////////////////////////////////////////////////////////////////////////////////////wIAAQEDAAAAAgD///////8aAAZMaW5rZWRTaGFwZXNEYXRhUHJvcGVydHlfMAUAAAAAAAQAAAADAAQAAAABAAMAAQEDAAAAAwD///////8lAAZMaW5rZWRTaGFwZVByZXNlbnRhdGlvblNldHRpbmdzRGF0YV8wBQAAAAEABAAAAAAABA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3DgAAAAAAAAAAAAD/////gwCDAAAABV9pZAAQAAAABMyLkJBCd4JJkLpai3OQ+VIDRGF0YQAbAAAABExpbmtlZFNoYXBlRGF0YQAFAAAAAAACTmFtZQAZAAAATGlua2VkU2hhcGVzRGF0YVByb3BlcnR5ABBWZXJzaW9uAAAAAAAJTGFzdFdyaXRlAJeliP98AQAAAAEA/////50AnQAAAAVfaWQAEAAAAARHUaJpDhuJTq6JZDJP5wqmA0RhdGEAKgAAAAhQcmVzZW50YXRpb25TY2FubmVkRm9yTGlua2VkU2hhcGVzAAEAAk5hbWUAJAAAAExpbmtlZFNoYXBlUHJlc2VudGF0aW9uU2V0dGluZ3NEYXRhABBWZXJzaW9uAAAAAAAJTGFzdFdyaXRlAMmliP98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Lst>
</file>

<file path=ppt/theme/theme1.xml><?xml version="1.0" encoding="utf-8"?>
<a:theme xmlns:a="http://schemas.openxmlformats.org/drawingml/2006/main" name="new 15692_bayer_radiology_ccc_template_2016_powerpoint_16-9_la04_ma">
  <a:themeElements>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fontScheme name="Arial">
      <a:majorFont>
        <a:latin typeface="Arial"/>
        <a:ea typeface="Arial Unicode MS"/>
        <a:cs typeface="Arial"/>
      </a:majorFont>
      <a:minorFont>
        <a:latin typeface="Arial"/>
        <a:ea typeface="Arial Unicode MS"/>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a:defRPr dirty="0" err="1" smtClean="0"/>
        </a:defPPr>
      </a:lstStyle>
    </a:txDef>
  </a:objectDefaults>
  <a:extraClrSchemeLst/>
  <a:custClrLst>
    <a:custClr name="Raspberry">
      <a:srgbClr val="D30F4B"/>
    </a:custClr>
    <a:custClr name="Fuschia">
      <a:srgbClr val="FF3162"/>
    </a:custClr>
    <a:custClr name="DarkPurple">
      <a:srgbClr val="443247"/>
    </a:custClr>
    <a:custClr name="MidPurple">
      <a:srgbClr val="624963"/>
    </a:custClr>
    <a:custClr name="DarkBlue">
      <a:srgbClr val="10384F"/>
    </a:custClr>
    <a:custClr name="MidBlue">
      <a:srgbClr val="00617F"/>
    </a:custClr>
    <a:custClr name="Blue">
      <a:srgbClr val="0091DF"/>
    </a:custClr>
    <a:custClr name="BrightBlue">
      <a:srgbClr val="00BCFF"/>
    </a:custClr>
    <a:custClr name="DarkGreen">
      <a:srgbClr val="004422"/>
    </a:custClr>
    <a:custClr name="MidGreen">
      <a:srgbClr val="2B6640"/>
    </a:custClr>
    <a:custClr name="Green">
      <a:srgbClr val="66B512"/>
    </a:custClr>
    <a:custClr name="BrightGreen">
      <a:srgbClr val="89D329"/>
    </a:custClr>
    <a:custClr name="TrafficLightRed">
      <a:srgbClr val="CC0000"/>
    </a:custClr>
    <a:custClr name="TrafficLightYellow">
      <a:srgbClr val="FFCC00"/>
    </a:custClr>
    <a:custClr name="TrafficLightGreen">
      <a:srgbClr val="66B512"/>
    </a:custClr>
  </a:custClrLst>
</a:theme>
</file>

<file path=ppt/theme/theme2.xml><?xml version="1.0" encoding="utf-8"?>
<a:theme xmlns:a="http://schemas.openxmlformats.org/drawingml/2006/main" name="Office Theme">
  <a:themeElements>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fontScheme name="Arial">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yer 2017">
      <a:dk1>
        <a:srgbClr val="000000"/>
      </a:dk1>
      <a:lt1>
        <a:srgbClr val="FFFFFF"/>
      </a:lt1>
      <a:dk2>
        <a:srgbClr val="FF3162"/>
      </a:dk2>
      <a:lt2>
        <a:srgbClr val="624963"/>
      </a:lt2>
      <a:accent1>
        <a:srgbClr val="10384F"/>
      </a:accent1>
      <a:accent2>
        <a:srgbClr val="00BCFF"/>
      </a:accent2>
      <a:accent3>
        <a:srgbClr val="004422"/>
      </a:accent3>
      <a:accent4>
        <a:srgbClr val="89D329"/>
      </a:accent4>
      <a:accent5>
        <a:srgbClr val="443247"/>
      </a:accent5>
      <a:accent6>
        <a:srgbClr val="D30F4B"/>
      </a:accent6>
      <a:hlink>
        <a:srgbClr val="00BCFF"/>
      </a:hlink>
      <a:folHlink>
        <a:srgbClr val="89D329"/>
      </a:folHlink>
    </a:clrScheme>
    <a:fontScheme name="Arial">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7bc43322-b630-4bac-8b27-31def233d1d0" ContentTypeId="0x01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53EA86D8DF857C4FAA2A2D752C48854C" ma:contentTypeVersion="21" ma:contentTypeDescription="Create a new document." ma:contentTypeScope="" ma:versionID="86412c636a5b583f83ba6ea5c54d37bb">
  <xsd:schema xmlns:xsd="http://www.w3.org/2001/XMLSchema" xmlns:xs="http://www.w3.org/2001/XMLSchema" xmlns:p="http://schemas.microsoft.com/office/2006/metadata/properties" xmlns:ns1="http://schemas.microsoft.com/sharepoint/v3" xmlns:ns2="1a4d292e-883c-434b-96e3-060cfff16c86" xmlns:ns3="d8c71a07-2c37-4843-8396-4f5a5d85ee2f" targetNamespace="http://schemas.microsoft.com/office/2006/metadata/properties" ma:root="true" ma:fieldsID="fc374f92fb6da77f6be2c86e959f8ecc" ns1:_="" ns2:_="" ns3:_="">
    <xsd:import namespace="http://schemas.microsoft.com/sharepoint/v3"/>
    <xsd:import namespace="1a4d292e-883c-434b-96e3-060cfff16c86"/>
    <xsd:import namespace="d8c71a07-2c37-4843-8396-4f5a5d85ee2f"/>
    <xsd:element name="properties">
      <xsd:complexType>
        <xsd:sequence>
          <xsd:element name="documentManagement">
            <xsd:complexType>
              <xsd:all>
                <xsd:element ref="ns2:TaxCatchAll" minOccurs="0"/>
                <xsd:element ref="ns2:TaxCatchAllLabel" minOccurs="0"/>
                <xsd:element ref="ns1:_dlc_Exempt" minOccurs="0"/>
                <xsd:element ref="ns1:_dlc_ExpireDateSaved" minOccurs="0"/>
                <xsd:element ref="ns1:_dlc_ExpireDate" minOccurs="0"/>
                <xsd:element ref="ns3:MediaServiceMetadata" minOccurs="0"/>
                <xsd:element ref="ns3:MediaServiceFastMetadata" minOccurs="0"/>
                <xsd:element ref="ns3:Topic" minOccurs="0"/>
                <xsd:element ref="ns3:Level" minOccurs="0"/>
                <xsd:element ref="ns3:Topic0" minOccurs="0"/>
                <xsd:element ref="ns3:Year" minOccurs="0"/>
                <xsd:element ref="ns3:MainMessage" minOccurs="0"/>
                <xsd:element ref="ns3:Congress_x002d_Meeting" minOccurs="0"/>
                <xsd:element ref="ns3:MediaServiceAutoKeyPoints" minOccurs="0"/>
                <xsd:element ref="ns3:MediaServiceKeyPoints" minOccurs="0"/>
                <xsd:element ref="ns3:Indication" minOccurs="0"/>
                <xsd:element ref="ns3:MediaServiceDateTaken" minOccurs="0"/>
                <xsd:element ref="ns3:MediaLengthInSeconds" minOccurs="0"/>
                <xsd:element ref="ns3:MediaServiceAutoTags" minOccurs="0"/>
                <xsd:element ref="ns3:Produ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0" nillable="true" ma:displayName="Exempt from Policy" ma:hidden="true" ma:internalName="_dlc_Exempt" ma:readOnly="false">
      <xsd:simpleType>
        <xsd:restriction base="dms:Unknown"/>
      </xsd:simpleType>
    </xsd:element>
    <xsd:element name="_dlc_ExpireDateSaved" ma:index="11" nillable="true" ma:displayName="Original Expiration Date" ma:hidden="true" ma:internalName="_dlc_ExpireDateSaved" ma:readOnly="false">
      <xsd:simpleType>
        <xsd:restriction base="dms:DateTime"/>
      </xsd:simpleType>
    </xsd:element>
    <xsd:element name="_dlc_ExpireDate" ma:index="12" nillable="true" ma:displayName="Expiration Date" ma:hidden="true" ma:internalName="_dlc_Expire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a4d292e-883c-434b-96e3-060cfff16c86"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a6562675-a1f1-4b91-a5cb-b914f3a15a21}" ma:internalName="TaxCatchAll" ma:showField="CatchAllData" ma:web="eeb87e88-d046-4ef6-b82d-56b6690787cf">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a6562675-a1f1-4b91-a5cb-b914f3a15a21}" ma:internalName="TaxCatchAllLabel" ma:readOnly="true" ma:showField="CatchAllDataLabel" ma:web="eeb87e88-d046-4ef6-b82d-56b6690787c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8c71a07-2c37-4843-8396-4f5a5d85ee2f"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Topic" ma:index="15" nillable="true" ma:displayName="Field" ma:format="Dropdown" ma:internalName="Topic">
      <xsd:simpleType>
        <xsd:restriction base="dms:Choice">
          <xsd:enumeration value="General"/>
          <xsd:enumeration value="CT"/>
          <xsd:enumeration value="MR"/>
        </xsd:restriction>
      </xsd:simpleType>
    </xsd:element>
    <xsd:element name="Level" ma:index="16" nillable="true" ma:displayName="Content-Type" ma:format="Dropdown" ma:internalName="Level">
      <xsd:simpleType>
        <xsd:restriction base="dms:Choice">
          <xsd:enumeration value="Essential"/>
          <xsd:enumeration value="Advanced"/>
          <xsd:enumeration value="Paper Analysis"/>
          <xsd:enumeration value="Congress / Meeting Material"/>
          <xsd:enumeration value="MDT"/>
          <xsd:enumeration value="Publication"/>
          <xsd:enumeration value="Key Publication"/>
          <xsd:enumeration value="Webinar Material"/>
        </xsd:restriction>
      </xsd:simpleType>
    </xsd:element>
    <xsd:element name="Topic0" ma:index="17" nillable="true" ma:displayName="Topic" ma:format="Dropdown" ma:internalName="Topic0">
      <xsd:simpleType>
        <xsd:restriction base="dms:Choice">
          <xsd:enumeration value="Devices"/>
          <xsd:enumeration value="Gadovist"/>
          <xsd:enumeration value="Gd presence"/>
          <xsd:enumeration value="General Safety"/>
          <xsd:enumeration value="Guidelines"/>
          <xsd:enumeration value="Primovist"/>
          <xsd:enumeration value="Ultravist"/>
          <xsd:enumeration value="Medical Governance"/>
          <xsd:enumeration value="Real World Evidence"/>
        </xsd:restriction>
      </xsd:simpleType>
    </xsd:element>
    <xsd:element name="Year" ma:index="18" nillable="true" ma:displayName="Year" ma:description="Year in which the paper was published" ma:format="Dropdown" ma:internalName="Year">
      <xsd:simpleType>
        <xsd:restriction base="dms:Text">
          <xsd:maxLength value="4"/>
        </xsd:restriction>
      </xsd:simpleType>
    </xsd:element>
    <xsd:element name="MainMessage" ma:index="19" nillable="true" ma:displayName="Main Message" ma:format="Dropdown" ma:internalName="MainMessage">
      <xsd:simpleType>
        <xsd:restriction base="dms:Note"/>
      </xsd:simpleType>
    </xsd:element>
    <xsd:element name="Congress_x002d_Meeting" ma:index="20" nillable="true" ma:displayName="Congress / Meeting" ma:list="{ea82de61-496c-4145-b861-5eb01bad3503}" ma:internalName="Congress_x002d_Meeting" ma:readOnly="false" ma:showField="LinkTitleNoMenu">
      <xsd:simpleType>
        <xsd:restriction base="dms:Lookup"/>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Indication" ma:index="23" nillable="true" ma:displayName="Indication" ma:format="Dropdown" ma:internalName="Indication">
      <xsd:simpleType>
        <xsd:restriction base="dms:Choice">
          <xsd:enumeration value="Breast"/>
          <xsd:enumeration value="CNS"/>
          <xsd:enumeration value="Cardiac"/>
          <xsd:enumeration value="Abdomen"/>
          <xsd:enumeration value="Prostate"/>
          <xsd:enumeration value="Liver"/>
          <xsd:enumeration value="Angio"/>
          <xsd:enumeration value="Lung"/>
        </xsd:restriction>
      </xsd:simpleType>
    </xsd:element>
    <xsd:element name="MediaServiceDateTaken" ma:index="24" nillable="true" ma:displayName="MediaServiceDateTaken" ma:hidden="true" ma:internalName="MediaServiceDateTake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AutoTags" ma:index="26" nillable="true" ma:displayName="Tags" ma:internalName="MediaServiceAutoTags" ma:readOnly="true">
      <xsd:simpleType>
        <xsd:restriction base="dms:Text"/>
      </xsd:simpleType>
    </xsd:element>
    <xsd:element name="Product" ma:index="27" nillable="true" ma:displayName="Product" ma:format="Dropdown" ma:internalName="Product">
      <xsd:simpleType>
        <xsd:restriction base="dms:Choice">
          <xsd:enumeration value="Gadovist®"/>
          <xsd:enumeration value="Primovist®"/>
          <xsd:enumeration value="Ultravist®"/>
          <xsd:enumeration value="Medrad® MRXperion"/>
          <xsd:enumeration value="MEDRAD® Centargo"/>
          <xsd:enumeration value="MEDRAD® Stellant"/>
          <xsd:enumeration value="MEDRAD® Stellant FLEX"/>
          <xsd:enumeration value="MEDRAD® Salien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a4d292e-883c-434b-96e3-060cfff16c86" xsi:nil="true"/>
    <_dlc_ExpireDateSaved xmlns="http://schemas.microsoft.com/sharepoint/v3" xsi:nil="true"/>
    <_dlc_ExpireDate xmlns="http://schemas.microsoft.com/sharepoint/v3" xsi:nil="true"/>
    <_dlc_Exempt xmlns="http://schemas.microsoft.com/sharepoint/v3" xsi:nil="true"/>
    <Topic0 xmlns="d8c71a07-2c37-4843-8396-4f5a5d85ee2f">Gadovist</Topic0>
    <Level xmlns="d8c71a07-2c37-4843-8396-4f5a5d85ee2f">MDT</Level>
    <Congress_x002d_Meeting xmlns="d8c71a07-2c37-4843-8396-4f5a5d85ee2f" xsi:nil="true"/>
    <Year xmlns="d8c71a07-2c37-4843-8396-4f5a5d85ee2f">2021</Year>
    <Topic xmlns="d8c71a07-2c37-4843-8396-4f5a5d85ee2f">MR</Topic>
    <Indication xmlns="d8c71a07-2c37-4843-8396-4f5a5d85ee2f">CNS</Indication>
    <MainMessage xmlns="d8c71a07-2c37-4843-8396-4f5a5d85ee2f" xsi:nil="true"/>
    <Product xmlns="d8c71a07-2c37-4843-8396-4f5a5d85ee2f"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0D1C23-EFE6-4C65-A548-9EA8CBD239B5}">
  <ds:schemaRefs>
    <ds:schemaRef ds:uri="Microsoft.SharePoint.Taxonomy.ContentTypeSync"/>
  </ds:schemaRefs>
</ds:datastoreItem>
</file>

<file path=customXml/itemProps2.xml><?xml version="1.0" encoding="utf-8"?>
<ds:datastoreItem xmlns:ds="http://schemas.openxmlformats.org/officeDocument/2006/customXml" ds:itemID="{A5DE863E-FC2E-4E19-A32B-4D480C955A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a4d292e-883c-434b-96e3-060cfff16c86"/>
    <ds:schemaRef ds:uri="d8c71a07-2c37-4843-8396-4f5a5d85ee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8135AE-D11E-4B1A-AED8-248E93F2AF24}">
  <ds:schemaRefs>
    <ds:schemaRef ds:uri="http://purl.org/dc/elements/1.1/"/>
    <ds:schemaRef ds:uri="http://schemas.microsoft.com/office/2006/metadata/properties"/>
    <ds:schemaRef ds:uri="d8c71a07-2c37-4843-8396-4f5a5d85ee2f"/>
    <ds:schemaRef ds:uri="http://schemas.microsoft.com/sharepoint/v3"/>
    <ds:schemaRef ds:uri="http://purl.org/dc/terms/"/>
    <ds:schemaRef ds:uri="1a4d292e-883c-434b-96e3-060cfff16c86"/>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5D5DFD70-3EAA-41A9-91F6-522F0484DC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 15692_bayer_radiology_ccc_template_2016_powerpoint_16-9_la04_ma</Template>
  <TotalTime>10567</TotalTime>
  <Words>1571</Words>
  <Application>Microsoft Office PowerPoint</Application>
  <PresentationFormat>Personnalisé</PresentationFormat>
  <Paragraphs>251</Paragraphs>
  <Slides>20</Slides>
  <Notes>4</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20</vt:i4>
      </vt:variant>
    </vt:vector>
  </HeadingPairs>
  <TitlesOfParts>
    <vt:vector size="24" baseType="lpstr">
      <vt:lpstr>Arial</vt:lpstr>
      <vt:lpstr>Arial Unicode MS</vt:lpstr>
      <vt:lpstr>Calibri</vt:lpstr>
      <vt:lpstr>new 15692_bayer_radiology_ccc_template_2016_powerpoint_16-9_la04_ma</vt:lpstr>
      <vt:lpstr>Réduction de dose injectée en neuroimagerie  Synthèse étude Leader 75</vt:lpstr>
      <vt:lpstr>Présentation PowerPoint</vt:lpstr>
      <vt:lpstr>Quel est le nombre d’injection cumulée de gadolinium réalisé dans le monde en 2019 ?</vt:lpstr>
      <vt:lpstr>Présentation PowerPoint</vt:lpstr>
      <vt:lpstr>Présentation PowerPoint</vt:lpstr>
      <vt:lpstr>Présentation PowerPoint</vt:lpstr>
      <vt:lpstr>Evolution des pratiques sur l’injection de gadolinium dans la SEP, données OFSEP, Juin 2025</vt:lpstr>
      <vt:lpstr>Les caractéristiques du Gadobutrol</vt:lpstr>
      <vt:lpstr>Etude Liu et al. 20216 – LEADER 75</vt:lpstr>
      <vt:lpstr>Etude Liu et al. 20216 – LEADER 75</vt:lpstr>
      <vt:lpstr>Etude Liu et al. 20216 – LEADER 75</vt:lpstr>
      <vt:lpstr>Etude Liu et al. 20216 – LEADER 75</vt:lpstr>
      <vt:lpstr>Etude Liu et al. 20216 – LEADER 75</vt:lpstr>
      <vt:lpstr>Etude Liu et al. 20216 – LEADER 75</vt:lpstr>
      <vt:lpstr>Etude Liu et al. 20216 – LEADER 75</vt:lpstr>
      <vt:lpstr>Case 1 – Metastasis*</vt:lpstr>
      <vt:lpstr>Case 2 – Meningioma*</vt:lpstr>
      <vt:lpstr>Case 3 – Glioblastoma* </vt:lpstr>
      <vt:lpstr>Présentation PowerPoint</vt:lpstr>
      <vt:lpstr>Merci</vt:lpstr>
    </vt:vector>
  </TitlesOfParts>
  <Company>Bayer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 Paper Analysis   Liu B et al.  AJR 2021 online  138th Edition, November 10, 2021   Medical &amp; Clinical Affairs Radiology</dc:title>
  <dc:creator>Jan Endrikat</dc:creator>
  <cp:lastModifiedBy>COTTON, Francois</cp:lastModifiedBy>
  <cp:revision>77</cp:revision>
  <cp:lastPrinted>2018-07-17T17:32:36Z</cp:lastPrinted>
  <dcterms:created xsi:type="dcterms:W3CDTF">2018-01-11T08:12:00Z</dcterms:created>
  <dcterms:modified xsi:type="dcterms:W3CDTF">2025-06-26T13:22:33Z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LabelPos">
    <vt:lpwstr>836;514;810;514;854;514</vt:lpwstr>
  </property>
  <property fmtid="{D5CDD505-2E9C-101B-9397-08002B2CF9AE}" pid="3" name="ContentTypeId">
    <vt:lpwstr>0x01010053EA86D8DF857C4FAA2A2D752C48854C</vt:lpwstr>
  </property>
  <property fmtid="{D5CDD505-2E9C-101B-9397-08002B2CF9AE}" pid="4" name="MSIP_Label_7f850223-87a8-40c3-9eb2-432606efca2a_Enabled">
    <vt:lpwstr>true</vt:lpwstr>
  </property>
  <property fmtid="{D5CDD505-2E9C-101B-9397-08002B2CF9AE}" pid="5" name="MSIP_Label_7f850223-87a8-40c3-9eb2-432606efca2a_SetDate">
    <vt:lpwstr>2024-07-25T09:56:15Z</vt:lpwstr>
  </property>
  <property fmtid="{D5CDD505-2E9C-101B-9397-08002B2CF9AE}" pid="6" name="MSIP_Label_7f850223-87a8-40c3-9eb2-432606efca2a_Method">
    <vt:lpwstr>Privileged</vt:lpwstr>
  </property>
  <property fmtid="{D5CDD505-2E9C-101B-9397-08002B2CF9AE}" pid="7" name="MSIP_Label_7f850223-87a8-40c3-9eb2-432606efca2a_Name">
    <vt:lpwstr>7f850223-87a8-40c3-9eb2-432606efca2a</vt:lpwstr>
  </property>
  <property fmtid="{D5CDD505-2E9C-101B-9397-08002B2CF9AE}" pid="8" name="MSIP_Label_7f850223-87a8-40c3-9eb2-432606efca2a_SiteId">
    <vt:lpwstr>fcb2b37b-5da0-466b-9b83-0014b67a7c78</vt:lpwstr>
  </property>
  <property fmtid="{D5CDD505-2E9C-101B-9397-08002B2CF9AE}" pid="9" name="MSIP_Label_7f850223-87a8-40c3-9eb2-432606efca2a_ActionId">
    <vt:lpwstr>80c7c845-a1d0-4e77-b677-85c929c6d363</vt:lpwstr>
  </property>
  <property fmtid="{D5CDD505-2E9C-101B-9397-08002B2CF9AE}" pid="10" name="MSIP_Label_7f850223-87a8-40c3-9eb2-432606efca2a_ContentBits">
    <vt:lpwstr>0</vt:lpwstr>
  </property>
</Properties>
</file>