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6C_727E112B.xml" ContentType="application/vnd.ms-powerpoint.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70" r:id="rId3"/>
    <p:sldId id="471" r:id="rId4"/>
    <p:sldId id="478" r:id="rId5"/>
    <p:sldId id="261" r:id="rId6"/>
    <p:sldId id="312" r:id="rId7"/>
    <p:sldId id="283" r:id="rId8"/>
    <p:sldId id="479" r:id="rId9"/>
    <p:sldId id="480" r:id="rId10"/>
    <p:sldId id="263" r:id="rId11"/>
    <p:sldId id="472" r:id="rId12"/>
    <p:sldId id="474" r:id="rId13"/>
    <p:sldId id="477" r:id="rId14"/>
    <p:sldId id="268" r:id="rId15"/>
    <p:sldId id="269" r:id="rId16"/>
    <p:sldId id="271" r:id="rId17"/>
    <p:sldId id="304" r:id="rId18"/>
    <p:sldId id="475" r:id="rId19"/>
    <p:sldId id="476" r:id="rId20"/>
    <p:sldId id="274" r:id="rId21"/>
    <p:sldId id="459" r:id="rId22"/>
    <p:sldId id="362" r:id="rId23"/>
    <p:sldId id="375" r:id="rId24"/>
    <p:sldId id="300" r:id="rId25"/>
    <p:sldId id="461" r:id="rId26"/>
    <p:sldId id="364"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102" y="54"/>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omments/modernComment_16C_727E112B.xml><?xml version="1.0" encoding="utf-8"?>
<p188:cmLst xmlns:a="http://schemas.openxmlformats.org/drawingml/2006/main" xmlns:r="http://schemas.openxmlformats.org/officeDocument/2006/relationships" xmlns:p188="http://schemas.microsoft.com/office/powerpoint/2018/8/main">
  <p188:cm id="{5B78F519-C61F-4455-BB9B-6BFF07561A7E}" authorId="{0F7B07DE-C801-0052-2A25-214FBAB04CD3}" created="2023-12-11T16:11:05.917">
    <ac:txMkLst xmlns:ac="http://schemas.microsoft.com/office/drawing/2013/main/command">
      <pc:docMk xmlns:pc="http://schemas.microsoft.com/office/powerpoint/2013/main/command"/>
      <pc:sldMk xmlns:pc="http://schemas.microsoft.com/office/powerpoint/2013/main/command" cId="1920864555" sldId="314"/>
      <ac:spMk id="3" creationId="{00000000-0000-0000-0000-000000000000}"/>
      <ac:txMk cp="175" len="7">
        <ac:context len="369" hash="2124852434"/>
      </ac:txMk>
    </ac:txMkLst>
    <p188:pos x="4641294" y="1868876"/>
    <p188:txBody>
      <a:bodyPr/>
      <a:lstStyle/>
      <a:p>
        <a:r>
          <a:rPr lang="fr-FR"/>
          <a:t>s</a:t>
        </a:r>
      </a:p>
    </p188:txBody>
  </p188:cm>
</p188:cmLst>
</file>

<file path=ppt/drawings/_rels/vmlDrawing1.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0E80B-6703-466D-AB56-62309E3EE80A}" type="datetimeFigureOut">
              <a:rPr lang="fr-FR" smtClean="0"/>
              <a:t>26/06/2025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AF2B0-5F31-4045-8ABA-C8BC0C917F87}" type="slidenum">
              <a:rPr lang="fr-FR" smtClean="0"/>
              <a:t>‹N°›</a:t>
            </a:fld>
            <a:endParaRPr lang="fr-FR"/>
          </a:p>
        </p:txBody>
      </p:sp>
    </p:spTree>
    <p:extLst>
      <p:ext uri="{BB962C8B-B14F-4D97-AF65-F5344CB8AC3E}">
        <p14:creationId xmlns:p14="http://schemas.microsoft.com/office/powerpoint/2010/main" val="383718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000"/>
          </a:p>
        </p:txBody>
      </p:sp>
      <p:sp>
        <p:nvSpPr>
          <p:cNvPr id="177" name="Google Shape;177;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fld id="{00000000-1234-1234-1234-123412341234}" type="slidenum">
              <a:rPr lang="fr-FR" sz="2400" b="0" i="0" u="none" strike="noStrike" cap="none">
                <a:solidFill>
                  <a:srgbClr val="000000"/>
                </a:solidFill>
                <a:latin typeface="Helvetica Neue"/>
                <a:ea typeface="Helvetica Neue"/>
                <a:cs typeface="Helvetica Neue"/>
                <a:sym typeface="Helvetica Neue"/>
              </a:rPr>
              <a:t>3</a:t>
            </a:fld>
            <a:endParaRPr sz="2400" b="0" i="0" u="none" strike="noStrike" cap="non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95" name="Google Shape;3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357d440f5fc_0_8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5" name="Google Shape;875;g357d440f5fc_0_8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4" name="Google Shape;384;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fr-FR" sz="1800">
                <a:latin typeface="Arial"/>
                <a:ea typeface="Arial"/>
                <a:cs typeface="Arial"/>
                <a:sym typeface="Arial"/>
              </a:rPr>
              <a:t>Clinique : BAV, dyschromatospie, paleur papillaire, OP, DPAR</a:t>
            </a:r>
            <a:endParaRPr sz="2800"/>
          </a:p>
        </p:txBody>
      </p:sp>
      <p:sp>
        <p:nvSpPr>
          <p:cNvPr id="385" name="Google Shape;385;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fld id="{00000000-1234-1234-1234-123412341234}" type="slidenum">
              <a:rPr lang="fr-FR" sz="2400" b="0" i="0" u="none" strike="noStrike" cap="none">
                <a:solidFill>
                  <a:srgbClr val="000000"/>
                </a:solidFill>
                <a:latin typeface="Helvetica Neue"/>
                <a:ea typeface="Helvetica Neue"/>
                <a:cs typeface="Helvetica Neue"/>
                <a:sym typeface="Helvetica Neue"/>
              </a:rPr>
              <a:t>18</a:t>
            </a:fld>
            <a:endParaRPr sz="2400" b="0" i="0" u="none" strike="noStrike" cap="non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37" name="Google Shape;4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27" name="Google Shape;42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Figure : </a:t>
            </a:r>
          </a:p>
          <a:p>
            <a:r>
              <a:rPr lang="fr-FR" dirty="0"/>
              <a:t>participants avec SEP-SP sans poussée randomisés 2:1 (</a:t>
            </a:r>
            <a:r>
              <a:rPr lang="fr-FR" dirty="0" err="1"/>
              <a:t>tole:placebo</a:t>
            </a:r>
            <a:r>
              <a:rPr lang="fr-FR" dirty="0"/>
              <a:t>)</a:t>
            </a:r>
          </a:p>
          <a:p>
            <a:r>
              <a:rPr lang="fr-FR" dirty="0" err="1"/>
              <a:t>Periode</a:t>
            </a:r>
            <a:r>
              <a:rPr lang="fr-FR" dirty="0"/>
              <a:t> de traitement 24-48 mois </a:t>
            </a:r>
          </a:p>
          <a:p>
            <a:r>
              <a:rPr lang="fr-FR" dirty="0"/>
              <a:t>Tous les participants restent dans l’étude jusqu’à 288 évènements observés</a:t>
            </a:r>
          </a:p>
          <a:p>
            <a:r>
              <a:rPr lang="fr-FR" dirty="0" err="1"/>
              <a:t>Tolebrutinib</a:t>
            </a:r>
            <a:r>
              <a:rPr lang="fr-FR" dirty="0"/>
              <a:t> 60 mg per os</a:t>
            </a:r>
          </a:p>
          <a:p>
            <a:r>
              <a:rPr lang="fr-FR" dirty="0"/>
              <a:t>Placebo per os</a:t>
            </a:r>
          </a:p>
          <a:p>
            <a:r>
              <a:rPr lang="fr-FR" dirty="0"/>
              <a:t>Participants avec progression confirmée à 6 mois seront éligibles à recevoir le </a:t>
            </a:r>
            <a:r>
              <a:rPr lang="fr-FR" dirty="0" err="1"/>
              <a:t>tole</a:t>
            </a:r>
            <a:r>
              <a:rPr lang="fr-FR" dirty="0"/>
              <a:t> en ouvert en ouvert</a:t>
            </a:r>
          </a:p>
          <a:p>
            <a:r>
              <a:rPr lang="fr-FR" dirty="0"/>
              <a:t>EOS (..) = fin de l’étude et début de l’étude d’extension</a:t>
            </a:r>
          </a:p>
          <a:p>
            <a:r>
              <a:rPr lang="fr-FR" dirty="0" err="1"/>
              <a:t>Disability</a:t>
            </a:r>
            <a:r>
              <a:rPr lang="fr-FR" dirty="0"/>
              <a:t> </a:t>
            </a:r>
            <a:r>
              <a:rPr lang="fr-FR" dirty="0" err="1"/>
              <a:t>assessments</a:t>
            </a:r>
            <a:r>
              <a:rPr lang="fr-FR" dirty="0"/>
              <a:t> : évaluations du handicap =&gt; trimestrielle</a:t>
            </a:r>
          </a:p>
          <a:p>
            <a:r>
              <a:rPr lang="fr-FR" dirty="0"/>
              <a:t>MRI scan : IRM =&gt; IRM annuelle</a:t>
            </a:r>
          </a:p>
        </p:txBody>
      </p:sp>
      <p:sp>
        <p:nvSpPr>
          <p:cNvPr id="4" name="Espace réservé du numéro de diapositive 3"/>
          <p:cNvSpPr>
            <a:spLocks noGrp="1"/>
          </p:cNvSpPr>
          <p:nvPr>
            <p:ph type="sldNum" sz="quarter" idx="5"/>
          </p:nvPr>
        </p:nvSpPr>
        <p:spPr/>
        <p:txBody>
          <a:bodyPr/>
          <a:lstStyle/>
          <a:p>
            <a:pPr>
              <a:defRPr/>
            </a:pPr>
            <a:fld id="{6A61B38A-2332-AE40-B2DB-3C7A34EA6EDE}" type="slidenum">
              <a:rPr lang="fr-FR" smtClean="0"/>
              <a:pPr>
                <a:defRPr/>
              </a:pPr>
              <a:t>22</a:t>
            </a:fld>
            <a:endParaRPr lang="fr-FR"/>
          </a:p>
        </p:txBody>
      </p:sp>
    </p:spTree>
    <p:extLst>
      <p:ext uri="{BB962C8B-B14F-4D97-AF65-F5344CB8AC3E}">
        <p14:creationId xmlns:p14="http://schemas.microsoft.com/office/powerpoint/2010/main" val="1313800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r>
              <a:rPr lang="fr-FR" dirty="0"/>
              <a:t>Phase 2, multicentrique, randomisé, en DA, vs placebo.</a:t>
            </a:r>
          </a:p>
          <a:p>
            <a:pPr marL="285750" indent="-285750">
              <a:buFont typeface="Arial" panose="020B0604020202020204" pitchFamily="34" charset="0"/>
              <a:buChar char="•"/>
            </a:pPr>
            <a:r>
              <a:rPr lang="fr-FR" dirty="0"/>
              <a:t>129 patients atteints de SEP R avec un EDSS ≤ 5,5 et ≥ 1 poussée ou  ≥T1 </a:t>
            </a:r>
            <a:r>
              <a:rPr lang="fr-FR" dirty="0" err="1"/>
              <a:t>gado</a:t>
            </a:r>
            <a:r>
              <a:rPr lang="fr-FR" dirty="0"/>
              <a:t> . </a:t>
            </a:r>
          </a:p>
          <a:p>
            <a:pPr marL="285750" indent="-285750">
              <a:buFont typeface="Arial" panose="020B0604020202020204" pitchFamily="34" charset="0"/>
              <a:buChar char="•"/>
            </a:pPr>
            <a:r>
              <a:rPr lang="fr-FR" b="1" dirty="0"/>
              <a:t>Intervention</a:t>
            </a:r>
            <a:r>
              <a:rPr lang="fr-FR" dirty="0"/>
              <a:t> :</a:t>
            </a:r>
          </a:p>
          <a:p>
            <a:pPr marL="742950" lvl="1" indent="-285750">
              <a:buFont typeface="Arial" panose="020B0604020202020204" pitchFamily="34" charset="0"/>
              <a:buChar char="•"/>
            </a:pPr>
            <a:r>
              <a:rPr lang="fr-FR" dirty="0" err="1"/>
              <a:t>Frexalimab</a:t>
            </a:r>
            <a:r>
              <a:rPr lang="fr-FR" dirty="0"/>
              <a:t> 1200 mg </a:t>
            </a:r>
            <a:r>
              <a:rPr lang="fr-FR" b="1" dirty="0"/>
              <a:t>IV </a:t>
            </a:r>
            <a:r>
              <a:rPr lang="fr-FR" dirty="0"/>
              <a:t>toutes les 4 semaines (charge 1800 mg).</a:t>
            </a:r>
          </a:p>
          <a:p>
            <a:pPr marL="742950" lvl="1" indent="-285750">
              <a:buFont typeface="Arial" panose="020B0604020202020204" pitchFamily="34" charset="0"/>
              <a:buChar char="•"/>
            </a:pPr>
            <a:r>
              <a:rPr lang="fr-FR" dirty="0" err="1"/>
              <a:t>Frexalimab</a:t>
            </a:r>
            <a:r>
              <a:rPr lang="fr-FR" dirty="0"/>
              <a:t> 300 mg </a:t>
            </a:r>
            <a:r>
              <a:rPr lang="fr-FR" b="1" dirty="0"/>
              <a:t>SC</a:t>
            </a:r>
            <a:r>
              <a:rPr lang="fr-FR" dirty="0"/>
              <a:t> toutes les 2 semaines (charge 600 mg).</a:t>
            </a:r>
          </a:p>
          <a:p>
            <a:pPr marL="742950" lvl="1" indent="-285750">
              <a:buFont typeface="Arial" panose="020B0604020202020204" pitchFamily="34" charset="0"/>
              <a:buChar char="•"/>
            </a:pPr>
            <a:r>
              <a:rPr lang="fr-FR" dirty="0"/>
              <a:t>Groupes placebo correspondants</a:t>
            </a:r>
          </a:p>
          <a:p>
            <a:pPr marL="742950" lvl="1" indent="-285750">
              <a:buFont typeface="Arial" panose="020B0604020202020204" pitchFamily="34" charset="0"/>
              <a:buChar char="•"/>
            </a:pPr>
            <a:r>
              <a:rPr lang="fr-FR" dirty="0"/>
              <a:t>Nombre moyen ajusté de nouvelles lésions T1 à S12 :</a:t>
            </a:r>
          </a:p>
          <a:p>
            <a:pPr marL="1143000" lvl="2" indent="-228600">
              <a:buFont typeface="Arial" panose="020B0604020202020204" pitchFamily="34" charset="0"/>
              <a:buChar char="•"/>
            </a:pPr>
            <a:r>
              <a:rPr lang="fr-FR" dirty="0" err="1"/>
              <a:t>Frexalimab</a:t>
            </a:r>
            <a:r>
              <a:rPr lang="fr-FR" dirty="0"/>
              <a:t> 1200 mg IV : </a:t>
            </a:r>
            <a:r>
              <a:rPr lang="fr-FR" b="1" dirty="0"/>
              <a:t>0,2</a:t>
            </a:r>
            <a:r>
              <a:rPr lang="fr-FR" dirty="0"/>
              <a:t> (IC95 % : 0,1–0,4).</a:t>
            </a:r>
          </a:p>
          <a:p>
            <a:pPr marL="1143000" lvl="2" indent="-228600">
              <a:buFont typeface="Arial" panose="020B0604020202020204" pitchFamily="34" charset="0"/>
              <a:buChar char="•"/>
            </a:pPr>
            <a:r>
              <a:rPr lang="fr-FR" dirty="0" err="1"/>
              <a:t>Frexalimab</a:t>
            </a:r>
            <a:r>
              <a:rPr lang="fr-FR" dirty="0"/>
              <a:t> 300 mg SC : </a:t>
            </a:r>
            <a:r>
              <a:rPr lang="fr-FR" b="1" dirty="0"/>
              <a:t>0,3</a:t>
            </a:r>
            <a:r>
              <a:rPr lang="fr-FR" dirty="0"/>
              <a:t> (IC95 % : 0,1–0,6).</a:t>
            </a:r>
          </a:p>
          <a:p>
            <a:pPr marL="1143000" lvl="2" indent="-228600">
              <a:buFont typeface="Arial" panose="020B0604020202020204" pitchFamily="34" charset="0"/>
              <a:buChar char="•"/>
            </a:pPr>
            <a:r>
              <a:rPr lang="fr-FR" dirty="0"/>
              <a:t>Placebo : </a:t>
            </a:r>
            <a:r>
              <a:rPr lang="fr-FR" b="1" dirty="0"/>
              <a:t>1,4</a:t>
            </a:r>
            <a:r>
              <a:rPr lang="fr-FR" dirty="0"/>
              <a:t> (IC95 % : 0,6–3,0).</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Réduction relative vs placebo :IV : 89 % ; SC : 79 %.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742950" lvl="1" indent="-285750">
              <a:buFont typeface="Arial" panose="020B0604020202020204" pitchFamily="34" charset="0"/>
              <a:buChar char="•"/>
            </a:pPr>
            <a:endParaRPr lang="fr-FR" dirty="0"/>
          </a:p>
          <a:p>
            <a:pPr>
              <a:buFont typeface="Arial" panose="020B0604020202020204" pitchFamily="34" charset="0"/>
              <a:buChar char="•"/>
            </a:pPr>
            <a:r>
              <a:rPr lang="fr-FR" b="1" dirty="0"/>
              <a:t>Critères secondaires</a:t>
            </a:r>
            <a:r>
              <a:rPr lang="fr-FR" dirty="0"/>
              <a:t> :</a:t>
            </a:r>
          </a:p>
          <a:p>
            <a:pPr marL="742950" lvl="1" indent="-285750">
              <a:buFont typeface="Arial" panose="020B0604020202020204" pitchFamily="34" charset="0"/>
              <a:buChar char="•"/>
            </a:pPr>
            <a:r>
              <a:rPr lang="fr-FR" dirty="0"/>
              <a:t>Réduction significative des nouvelles lésions T2 et du nombre total de lésions T1 dans les deux groupes actifs</a:t>
            </a:r>
          </a:p>
          <a:p>
            <a:pPr>
              <a:buFont typeface="Arial" panose="020B0604020202020204" pitchFamily="34" charset="0"/>
              <a:buChar char="•"/>
            </a:pPr>
            <a:r>
              <a:rPr lang="fr-FR" b="1" dirty="0"/>
              <a:t>Biomarqueurs</a:t>
            </a:r>
            <a:r>
              <a:rPr lang="fr-FR" dirty="0"/>
              <a:t> :</a:t>
            </a:r>
          </a:p>
          <a:p>
            <a:pPr marL="742950" lvl="1" indent="-285750">
              <a:buFont typeface="Arial" panose="020B0604020202020204" pitchFamily="34" charset="0"/>
              <a:buChar char="•"/>
            </a:pPr>
            <a:r>
              <a:rPr lang="fr-FR" dirty="0"/>
              <a:t>Diminution des niveaux de </a:t>
            </a:r>
            <a:r>
              <a:rPr lang="fr-FR" b="1" dirty="0"/>
              <a:t>neurofilament léger</a:t>
            </a:r>
            <a:r>
              <a:rPr lang="fr-FR" dirty="0"/>
              <a:t> (</a:t>
            </a:r>
            <a:r>
              <a:rPr lang="fr-FR" dirty="0" err="1"/>
              <a:t>NfL</a:t>
            </a:r>
            <a:r>
              <a:rPr lang="fr-FR" dirty="0"/>
              <a:t>) : -24 % (IV) et -18 % (SC).</a:t>
            </a:r>
          </a:p>
          <a:p>
            <a:pPr marL="742950" lvl="1" indent="-285750">
              <a:buFont typeface="Arial" panose="020B0604020202020204" pitchFamily="34" charset="0"/>
              <a:buChar char="•"/>
            </a:pPr>
            <a:r>
              <a:rPr lang="fr-FR" dirty="0"/>
              <a:t>Diminution des </a:t>
            </a:r>
            <a:r>
              <a:rPr lang="fr-FR" b="1" dirty="0"/>
              <a:t>CXCL13</a:t>
            </a:r>
            <a:r>
              <a:rPr lang="fr-FR" dirty="0"/>
              <a:t> : -21 % (IV) et -30 % (SC).</a:t>
            </a:r>
          </a:p>
          <a:p>
            <a:pPr>
              <a:buFont typeface="Arial" panose="020B0604020202020204" pitchFamily="34" charset="0"/>
              <a:buChar char="•"/>
            </a:pPr>
            <a:r>
              <a:rPr lang="fr-FR" b="1" dirty="0"/>
              <a:t>Tolérance</a:t>
            </a:r>
            <a:r>
              <a:rPr lang="fr-FR" dirty="0"/>
              <a:t> :</a:t>
            </a:r>
          </a:p>
          <a:p>
            <a:pPr marL="742950" lvl="1" indent="-285750">
              <a:buFont typeface="Arial" panose="020B0604020202020204" pitchFamily="34" charset="0"/>
              <a:buChar char="•"/>
            </a:pPr>
            <a:r>
              <a:rPr lang="fr-FR" dirty="0"/>
              <a:t>Aucun événement thromboembolique.</a:t>
            </a:r>
          </a:p>
          <a:p>
            <a:pPr marL="742950" lvl="1" indent="-285750">
              <a:buFont typeface="Arial" panose="020B0604020202020204" pitchFamily="34" charset="0"/>
              <a:buChar char="•"/>
            </a:pPr>
            <a:r>
              <a:rPr lang="fr-FR" dirty="0"/>
              <a:t>Effets indésirables fréquents : COVID-19 (10 % dans le groupe SC), céphalées.</a:t>
            </a:r>
          </a:p>
          <a:p>
            <a:pPr marL="742950" lvl="1" indent="-285750">
              <a:buFont typeface="Arial" panose="020B0604020202020204" pitchFamily="34" charset="0"/>
              <a:buChar char="•"/>
            </a:pPr>
            <a:r>
              <a:rPr lang="fr-FR" dirty="0"/>
              <a:t>Augmentation transitoire des transaminases chez 1 patient (sans arrêt de traitement).</a:t>
            </a:r>
          </a:p>
          <a:p>
            <a:pPr marL="742950" lvl="1" indent="-285750">
              <a:buFont typeface="Arial" panose="020B0604020202020204" pitchFamily="34" charset="0"/>
              <a:buChar char="•"/>
            </a:pPr>
            <a:r>
              <a:rPr lang="fr-FR" dirty="0"/>
              <a:t>Pas de déplétion lymphocytaire observée</a:t>
            </a:r>
          </a:p>
        </p:txBody>
      </p:sp>
      <p:sp>
        <p:nvSpPr>
          <p:cNvPr id="4" name="Espace réservé du numéro de diapositive 3"/>
          <p:cNvSpPr>
            <a:spLocks noGrp="1"/>
          </p:cNvSpPr>
          <p:nvPr>
            <p:ph type="sldNum" sz="quarter" idx="5"/>
          </p:nvPr>
        </p:nvSpPr>
        <p:spPr/>
        <p:txBody>
          <a:bodyPr/>
          <a:lstStyle/>
          <a:p>
            <a:fld id="{08B2A69F-73D9-4240-8E4F-2414134A1D62}" type="slidenum">
              <a:rPr lang="fr-FR" smtClean="0"/>
              <a:t>23</a:t>
            </a:fld>
            <a:endParaRPr lang="fr-FR"/>
          </a:p>
        </p:txBody>
      </p:sp>
    </p:spTree>
    <p:extLst>
      <p:ext uri="{BB962C8B-B14F-4D97-AF65-F5344CB8AC3E}">
        <p14:creationId xmlns:p14="http://schemas.microsoft.com/office/powerpoint/2010/main" val="3278053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(36 centres en France, 2013-2023).</a:t>
            </a:r>
          </a:p>
          <a:p>
            <a:r>
              <a:rPr lang="fr-FR" dirty="0"/>
              <a:t>Pas de différence significative sur les rechutes cliniques ou les scores EDSS, PASAT, qualité de vie, fatigue ou anxiété</a:t>
            </a:r>
          </a:p>
          <a:p>
            <a:r>
              <a:rPr lang="fr-FR" dirty="0"/>
              <a:t>Le </a:t>
            </a:r>
            <a:r>
              <a:rPr lang="fr-FR" dirty="0" err="1"/>
              <a:t>cholecalciférol</a:t>
            </a:r>
            <a:r>
              <a:rPr lang="fr-FR" dirty="0"/>
              <a:t> à forte dose réduit l’activité de la SEP débutante ou du CIS.</a:t>
            </a:r>
          </a:p>
          <a:p>
            <a:r>
              <a:rPr lang="fr-FR" dirty="0"/>
              <a:t>Profil de tolérance satisfaisant.</a:t>
            </a:r>
          </a:p>
          <a:p>
            <a:r>
              <a:rPr lang="fr-FR" dirty="0"/>
              <a:t>Une stratégie thérapeutique potentiellement accessible, justifiant d'autres essais en traitement d'appoint.</a:t>
            </a:r>
          </a:p>
          <a:p>
            <a:endParaRPr lang="fr-FR" dirty="0"/>
          </a:p>
        </p:txBody>
      </p:sp>
      <p:sp>
        <p:nvSpPr>
          <p:cNvPr id="4" name="Espace réservé du numéro de diapositive 3"/>
          <p:cNvSpPr>
            <a:spLocks noGrp="1"/>
          </p:cNvSpPr>
          <p:nvPr>
            <p:ph type="sldNum" sz="quarter" idx="5"/>
          </p:nvPr>
        </p:nvSpPr>
        <p:spPr/>
        <p:txBody>
          <a:bodyPr/>
          <a:lstStyle/>
          <a:p>
            <a:fld id="{08B2A69F-73D9-4240-8E4F-2414134A1D62}" type="slidenum">
              <a:rPr lang="fr-FR" smtClean="0"/>
              <a:t>24</a:t>
            </a:fld>
            <a:endParaRPr lang="fr-FR"/>
          </a:p>
        </p:txBody>
      </p:sp>
    </p:spTree>
    <p:extLst>
      <p:ext uri="{BB962C8B-B14F-4D97-AF65-F5344CB8AC3E}">
        <p14:creationId xmlns:p14="http://schemas.microsoft.com/office/powerpoint/2010/main" val="3586928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3364 patients avec SEP-R (67 % de femmes).</a:t>
            </a:r>
          </a:p>
          <a:p>
            <a:r>
              <a:rPr lang="fr-FR" dirty="0"/>
              <a:t>Âge moyen au début : </a:t>
            </a:r>
            <a:r>
              <a:rPr lang="fr-FR" b="1" dirty="0"/>
              <a:t>33,5 ± 10,4 ans</a:t>
            </a:r>
            <a:r>
              <a:rPr lang="fr-FR" dirty="0"/>
              <a:t> (4 à 76 ans).</a:t>
            </a:r>
          </a:p>
          <a:p>
            <a:r>
              <a:rPr lang="fr-FR" dirty="0"/>
              <a:t>Délai moyen de diagnostic : </a:t>
            </a:r>
            <a:r>
              <a:rPr lang="fr-FR" b="1" dirty="0"/>
              <a:t>4,5 ± 6,9 ans</a:t>
            </a:r>
            <a:r>
              <a:rPr lang="fr-FR" dirty="0"/>
              <a:t>, réduit significativement dans le temps (11,7 ans avant 1970 vs 1 an après 2010, </a:t>
            </a:r>
            <a:r>
              <a:rPr lang="fr-FR" i="1" dirty="0"/>
              <a:t>p</a:t>
            </a:r>
            <a:r>
              <a:rPr lang="fr-FR" dirty="0"/>
              <a:t> &lt; 0,001).</a:t>
            </a:r>
          </a:p>
          <a:p>
            <a:r>
              <a:rPr lang="fr-FR" b="1" dirty="0"/>
              <a:t>Évolution de l’âge au début :</a:t>
            </a:r>
          </a:p>
          <a:p>
            <a:r>
              <a:rPr lang="fr-FR" dirty="0"/>
              <a:t>Augmentation significative de l’âge moyen au début (</a:t>
            </a:r>
            <a:r>
              <a:rPr lang="fr-FR" i="1" dirty="0"/>
              <a:t>p</a:t>
            </a:r>
            <a:r>
              <a:rPr lang="fr-FR" dirty="0"/>
              <a:t> &lt; 0,001).</a:t>
            </a:r>
          </a:p>
          <a:p>
            <a:r>
              <a:rPr lang="fr-FR" b="1" dirty="0"/>
              <a:t>Proportion de patients avec début après 50 ans : 2,6 % avant 1970 → 11,9 % après 2010.</a:t>
            </a:r>
          </a:p>
          <a:p>
            <a:r>
              <a:rPr lang="fr-FR" dirty="0"/>
              <a:t>Apparition d’une </a:t>
            </a:r>
            <a:r>
              <a:rPr lang="fr-FR" b="1" dirty="0"/>
              <a:t>distribution bimodale</a:t>
            </a:r>
            <a:r>
              <a:rPr lang="fr-FR" dirty="0"/>
              <a:t> avec deux pics : à ~30 ans et entre 40–45 ans, surtout chez les femmes.</a:t>
            </a:r>
          </a:p>
          <a:p>
            <a:r>
              <a:rPr lang="fr-FR" b="1" dirty="0"/>
              <a:t>Sexe :</a:t>
            </a:r>
          </a:p>
          <a:p>
            <a:pPr>
              <a:buFont typeface="Arial" panose="020B0604020202020204" pitchFamily="34" charset="0"/>
              <a:buChar char="•"/>
            </a:pPr>
            <a:r>
              <a:rPr lang="fr-FR" dirty="0"/>
              <a:t>Ratio femme/homme stable (~2:1) globalement.</a:t>
            </a:r>
          </a:p>
          <a:p>
            <a:pPr>
              <a:buFont typeface="Arial" panose="020B0604020202020204" pitchFamily="34" charset="0"/>
              <a:buChar char="•"/>
            </a:pPr>
            <a:r>
              <a:rPr lang="fr-FR" dirty="0"/>
              <a:t>Augmentation du ratio F/H pour les débuts après 45 ans (</a:t>
            </a:r>
            <a:r>
              <a:rPr lang="fr-FR" i="1" dirty="0"/>
              <a:t>p</a:t>
            </a:r>
            <a:r>
              <a:rPr lang="fr-FR" dirty="0"/>
              <a:t> &lt; 0,01)</a:t>
            </a:r>
          </a:p>
          <a:p>
            <a:pPr>
              <a:buFont typeface="Arial" panose="020B0604020202020204" pitchFamily="34" charset="0"/>
              <a:buChar char="•"/>
            </a:pPr>
            <a:r>
              <a:rPr lang="fr-FR" dirty="0"/>
              <a:t>L’âge au début de la SEP-R a significativement augmenté en Norvège entre 1920 et 2022, principalement en raison d’un nombre croissant de femmes présentant un début après 40–45 ans. Cette distribution bimodale suggère soit des périodes distinctes de susceptibilité, soit des modifications des facteurs de risque environnementaux (virus EBV, vitamine D, tabac, âge maternel). Les résultats appellent à des recherches complémentaires, notamment sur l’impact de l’âge sur l’efficacité et la tolérance des traitements.</a:t>
            </a:r>
          </a:p>
        </p:txBody>
      </p:sp>
      <p:sp>
        <p:nvSpPr>
          <p:cNvPr id="4" name="Espace réservé du numéro de diapositive 3"/>
          <p:cNvSpPr>
            <a:spLocks noGrp="1"/>
          </p:cNvSpPr>
          <p:nvPr>
            <p:ph type="sldNum" sz="quarter" idx="5"/>
          </p:nvPr>
        </p:nvSpPr>
        <p:spPr/>
        <p:txBody>
          <a:bodyPr/>
          <a:lstStyle/>
          <a:p>
            <a:fld id="{08B2A69F-73D9-4240-8E4F-2414134A1D62}" type="slidenum">
              <a:rPr lang="fr-FR" smtClean="0"/>
              <a:t>25</a:t>
            </a:fld>
            <a:endParaRPr lang="fr-FR"/>
          </a:p>
        </p:txBody>
      </p:sp>
    </p:spTree>
    <p:extLst>
      <p:ext uri="{BB962C8B-B14F-4D97-AF65-F5344CB8AC3E}">
        <p14:creationId xmlns:p14="http://schemas.microsoft.com/office/powerpoint/2010/main" val="265944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117999"/>
              </a:lnSpc>
              <a:spcBef>
                <a:spcPts val="0"/>
              </a:spcBef>
              <a:spcAft>
                <a:spcPts val="0"/>
              </a:spcAft>
              <a:buSzPts val="1400"/>
              <a:buNone/>
            </a:pPr>
            <a:endParaRPr/>
          </a:p>
        </p:txBody>
      </p:sp>
      <p:sp>
        <p:nvSpPr>
          <p:cNvPr id="218" name="Google Shape;218;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fld id="{00000000-1234-1234-1234-123412341234}" type="slidenum">
              <a:rPr lang="fr-FR" sz="2400" b="0" i="0" u="none" strike="noStrike" cap="none">
                <a:solidFill>
                  <a:srgbClr val="000000"/>
                </a:solidFill>
                <a:latin typeface="Helvetica Neue"/>
                <a:ea typeface="Helvetica Neue"/>
                <a:cs typeface="Helvetica Neue"/>
                <a:sym typeface="Helvetica Neue"/>
              </a:rPr>
              <a:t>5</a:t>
            </a:fld>
            <a:endParaRPr sz="2400" b="0" i="0" u="none" strike="noStrike" cap="non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2588" y="685800"/>
            <a:ext cx="6092825"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E3420D1-6676-4182-9418-453FE5E52DC8}" type="slidenum">
              <a:rPr lang="fr-FR" smtClean="0">
                <a:solidFill>
                  <a:prstClr val="black"/>
                </a:solidFill>
              </a:rPr>
              <a:pPr>
                <a:defRPr/>
              </a:pPr>
              <a:t>6</a:t>
            </a:fld>
            <a:endParaRPr lang="fr-FR">
              <a:solidFill>
                <a:prstClr val="black"/>
              </a:solidFill>
            </a:endParaRPr>
          </a:p>
        </p:txBody>
      </p:sp>
    </p:spTree>
    <p:extLst>
      <p:ext uri="{BB962C8B-B14F-4D97-AF65-F5344CB8AC3E}">
        <p14:creationId xmlns:p14="http://schemas.microsoft.com/office/powerpoint/2010/main" val="181024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49" name="Google Shape;249;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fr-FR"/>
              <a:t>Médullaire 2005 : 1 lésion de moelle peut remplacer cérébrale</a:t>
            </a:r>
            <a:endParaRPr/>
          </a:p>
        </p:txBody>
      </p:sp>
      <p:sp>
        <p:nvSpPr>
          <p:cNvPr id="275" name="Google Shape;275;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fld id="{00000000-1234-1234-1234-123412341234}" type="slidenum">
              <a:rPr lang="fr-FR" sz="2400" b="0" i="0" u="none" strike="noStrike" cap="none">
                <a:solidFill>
                  <a:srgbClr val="000000"/>
                </a:solidFill>
                <a:latin typeface="Helvetica Neue"/>
                <a:ea typeface="Helvetica Neue"/>
                <a:cs typeface="Helvetica Neue"/>
                <a:sym typeface="Helvetica Neue"/>
              </a:rPr>
              <a:t>11</a:t>
            </a:fld>
            <a:endParaRPr sz="2400" b="0" i="0" u="none" strike="noStrike" cap="non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97" name="Google Shape;2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87" name="Google Shape;2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5720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2" name="Google Shape;362;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Helvetica Neue"/>
              <a:buNone/>
            </a:pPr>
            <a:r>
              <a:rPr lang="fr-FR" sz="1200">
                <a:solidFill>
                  <a:schemeClr val="dk1"/>
                </a:solidFill>
                <a:latin typeface="Helvetica Neue"/>
                <a:ea typeface="Helvetica Neue"/>
                <a:cs typeface="Helvetica Neue"/>
                <a:sym typeface="Helvetica Neue"/>
              </a:rPr>
              <a:t>Both the 2010 and 2017 McDonald criteria have excellent performance in predicting second events in multiple sclerosis. The 2017 McDonald criteria have better performance compared to the 2010 McDonald criteria (AUC, 0.83 vs 0.77). It is increased in sensitivity but decreased in specificity. </a:t>
            </a:r>
            <a:endParaRPr/>
          </a:p>
          <a:p>
            <a:pPr marL="0" marR="0" lvl="0" indent="0" algn="l" rtl="0">
              <a:lnSpc>
                <a:spcPct val="100000"/>
              </a:lnSpc>
              <a:spcBef>
                <a:spcPts val="0"/>
              </a:spcBef>
              <a:spcAft>
                <a:spcPts val="0"/>
              </a:spcAft>
              <a:buClr>
                <a:schemeClr val="dk1"/>
              </a:buClr>
              <a:buSzPts val="1200"/>
              <a:buFont typeface="Helvetica Neue"/>
              <a:buNone/>
            </a:pPr>
            <a:r>
              <a:rPr lang="fr-FR" sz="1200">
                <a:solidFill>
                  <a:schemeClr val="dk1"/>
                </a:solidFill>
                <a:latin typeface="Helvetica Neue"/>
                <a:ea typeface="Helvetica Neue"/>
                <a:cs typeface="Helvetica Neue"/>
                <a:sym typeface="Helvetica Neue"/>
              </a:rPr>
              <a:t>In this analysis, the 2017 McDonald criteria have AUC of 0.83 (95% CI, 0.80,0.86), sensitivity of 0.82 (95% CI, 0.74,0.87), specificity of 0.67 (95% CI, 0.45,0.83). The 2010 McDonald criteria have AUC of 0.77 (95% CI, 0.73,0.80), sensi- tivity of 0.50 (95% CI, 0.26,0.75), specificity of 0.85 (95% CI, 0.66,0.94). </a:t>
            </a:r>
            <a:endParaRPr/>
          </a:p>
        </p:txBody>
      </p:sp>
      <p:sp>
        <p:nvSpPr>
          <p:cNvPr id="363" name="Google Shape;363;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fld id="{00000000-1234-1234-1234-123412341234}" type="slidenum">
              <a:rPr lang="fr-FR" sz="2400" b="0" i="0" u="none" strike="noStrike" cap="none">
                <a:solidFill>
                  <a:srgbClr val="000000"/>
                </a:solidFill>
                <a:latin typeface="Helvetica Neue"/>
                <a:ea typeface="Helvetica Neue"/>
                <a:cs typeface="Helvetica Neue"/>
                <a:sym typeface="Helvetica Neue"/>
              </a:rPr>
              <a:t>14</a:t>
            </a:fld>
            <a:endParaRPr sz="2400" b="0" i="0" u="none" strike="noStrike" cap="non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73" name="Google Shape;37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DC76C-9A0D-418D-8431-731CC6226ED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BC5854-E743-489C-8BE8-1210B71BF2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6211521-7C53-4DB5-BB77-4A00B9C73F8B}"/>
              </a:ext>
            </a:extLst>
          </p:cNvPr>
          <p:cNvSpPr>
            <a:spLocks noGrp="1"/>
          </p:cNvSpPr>
          <p:nvPr>
            <p:ph type="dt" sz="half" idx="10"/>
          </p:nvPr>
        </p:nvSpPr>
        <p:spPr/>
        <p:txBody>
          <a:bodyPr/>
          <a:lstStyle/>
          <a:p>
            <a:fld id="{1F9B2E83-572F-44C2-A575-083B6E1D26B5}" type="datetimeFigureOut">
              <a:rPr lang="fr-FR" smtClean="0"/>
              <a:t>26/06/2025</a:t>
            </a:fld>
            <a:endParaRPr lang="fr-FR"/>
          </a:p>
        </p:txBody>
      </p:sp>
      <p:sp>
        <p:nvSpPr>
          <p:cNvPr id="5" name="Espace réservé du pied de page 4">
            <a:extLst>
              <a:ext uri="{FF2B5EF4-FFF2-40B4-BE49-F238E27FC236}">
                <a16:creationId xmlns:a16="http://schemas.microsoft.com/office/drawing/2014/main" id="{4E4A2C30-1B80-4F64-B632-8DF83E62A2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AF12BA-8BAB-46CA-8E61-1A29BD1C679B}"/>
              </a:ext>
            </a:extLst>
          </p:cNvPr>
          <p:cNvSpPr>
            <a:spLocks noGrp="1"/>
          </p:cNvSpPr>
          <p:nvPr>
            <p:ph type="sldNum" sz="quarter" idx="12"/>
          </p:nvPr>
        </p:nvSpPr>
        <p:spPr/>
        <p:txBody>
          <a:bodyPr/>
          <a:lstStyle/>
          <a:p>
            <a:fld id="{8BC7C161-0CA6-437F-A6E3-EFCF27304116}" type="slidenum">
              <a:rPr lang="fr-FR" smtClean="0"/>
              <a:t>‹N°›</a:t>
            </a:fld>
            <a:endParaRPr lang="fr-FR"/>
          </a:p>
        </p:txBody>
      </p:sp>
    </p:spTree>
    <p:extLst>
      <p:ext uri="{BB962C8B-B14F-4D97-AF65-F5344CB8AC3E}">
        <p14:creationId xmlns:p14="http://schemas.microsoft.com/office/powerpoint/2010/main" val="328253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3B7795-8AB7-4BB9-89DE-527A7ED0F98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36E4C35-6FF8-4083-B504-EB8344718442}"/>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3C82B1-DDF0-4394-B75B-8811435D9352}"/>
              </a:ext>
            </a:extLst>
          </p:cNvPr>
          <p:cNvSpPr>
            <a:spLocks noGrp="1"/>
          </p:cNvSpPr>
          <p:nvPr>
            <p:ph type="dt" sz="half" idx="10"/>
          </p:nvPr>
        </p:nvSpPr>
        <p:spPr/>
        <p:txBody>
          <a:bodyPr/>
          <a:lstStyle/>
          <a:p>
            <a:fld id="{1F9B2E83-572F-44C2-A575-083B6E1D26B5}" type="datetimeFigureOut">
              <a:rPr lang="fr-FR" smtClean="0"/>
              <a:t>26/06/2025</a:t>
            </a:fld>
            <a:endParaRPr lang="fr-FR"/>
          </a:p>
        </p:txBody>
      </p:sp>
      <p:sp>
        <p:nvSpPr>
          <p:cNvPr id="5" name="Espace réservé du pied de page 4">
            <a:extLst>
              <a:ext uri="{FF2B5EF4-FFF2-40B4-BE49-F238E27FC236}">
                <a16:creationId xmlns:a16="http://schemas.microsoft.com/office/drawing/2014/main" id="{8AC6BBBD-CFA2-4029-B1E5-50F2A0EBC60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398F38-D7F0-4E37-9689-2C88BC80C51D}"/>
              </a:ext>
            </a:extLst>
          </p:cNvPr>
          <p:cNvSpPr>
            <a:spLocks noGrp="1"/>
          </p:cNvSpPr>
          <p:nvPr>
            <p:ph type="sldNum" sz="quarter" idx="12"/>
          </p:nvPr>
        </p:nvSpPr>
        <p:spPr/>
        <p:txBody>
          <a:bodyPr/>
          <a:lstStyle/>
          <a:p>
            <a:fld id="{8BC7C161-0CA6-437F-A6E3-EFCF27304116}" type="slidenum">
              <a:rPr lang="fr-FR" smtClean="0"/>
              <a:t>‹N°›</a:t>
            </a:fld>
            <a:endParaRPr lang="fr-FR"/>
          </a:p>
        </p:txBody>
      </p:sp>
    </p:spTree>
    <p:extLst>
      <p:ext uri="{BB962C8B-B14F-4D97-AF65-F5344CB8AC3E}">
        <p14:creationId xmlns:p14="http://schemas.microsoft.com/office/powerpoint/2010/main" val="31079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23849FD-883A-453F-9D2D-DC0B3707DA2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33A826B-F3F9-4295-9BB3-B96DC125469E}"/>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5B5DD0-E7F2-4B16-B405-990F72AB62DC}"/>
              </a:ext>
            </a:extLst>
          </p:cNvPr>
          <p:cNvSpPr>
            <a:spLocks noGrp="1"/>
          </p:cNvSpPr>
          <p:nvPr>
            <p:ph type="dt" sz="half" idx="10"/>
          </p:nvPr>
        </p:nvSpPr>
        <p:spPr/>
        <p:txBody>
          <a:bodyPr/>
          <a:lstStyle/>
          <a:p>
            <a:fld id="{1F9B2E83-572F-44C2-A575-083B6E1D26B5}" type="datetimeFigureOut">
              <a:rPr lang="fr-FR" smtClean="0"/>
              <a:t>26/06/2025</a:t>
            </a:fld>
            <a:endParaRPr lang="fr-FR"/>
          </a:p>
        </p:txBody>
      </p:sp>
      <p:sp>
        <p:nvSpPr>
          <p:cNvPr id="5" name="Espace réservé du pied de page 4">
            <a:extLst>
              <a:ext uri="{FF2B5EF4-FFF2-40B4-BE49-F238E27FC236}">
                <a16:creationId xmlns:a16="http://schemas.microsoft.com/office/drawing/2014/main" id="{0E01E123-9651-410B-A312-FC61D60E99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F3A90B-1E67-4F49-8406-9BD9064D8CB4}"/>
              </a:ext>
            </a:extLst>
          </p:cNvPr>
          <p:cNvSpPr>
            <a:spLocks noGrp="1"/>
          </p:cNvSpPr>
          <p:nvPr>
            <p:ph type="sldNum" sz="quarter" idx="12"/>
          </p:nvPr>
        </p:nvSpPr>
        <p:spPr/>
        <p:txBody>
          <a:bodyPr/>
          <a:lstStyle/>
          <a:p>
            <a:fld id="{8BC7C161-0CA6-437F-A6E3-EFCF27304116}" type="slidenum">
              <a:rPr lang="fr-FR" smtClean="0"/>
              <a:t>‹N°›</a:t>
            </a:fld>
            <a:endParaRPr lang="fr-FR"/>
          </a:p>
        </p:txBody>
      </p:sp>
    </p:spTree>
    <p:extLst>
      <p:ext uri="{BB962C8B-B14F-4D97-AF65-F5344CB8AC3E}">
        <p14:creationId xmlns:p14="http://schemas.microsoft.com/office/powerpoint/2010/main" val="1826117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12" name="Espace réservé du pied de page 7"/>
          <p:cNvSpPr>
            <a:spLocks noGrp="1"/>
          </p:cNvSpPr>
          <p:nvPr>
            <p:ph type="ftr" sz="quarter" idx="16"/>
          </p:nvPr>
        </p:nvSpPr>
        <p:spPr>
          <a:xfrm>
            <a:off x="3693685" y="6497053"/>
            <a:ext cx="7888715" cy="374080"/>
          </a:xfrm>
          <a:prstGeom prst="rect">
            <a:avLst/>
          </a:prstGeom>
        </p:spPr>
        <p:txBody>
          <a:bodyPr lIns="0" tIns="0" rIns="0" bIns="0" anchor="ctr"/>
          <a:lstStyle>
            <a:lvl1pPr marL="0" marR="0" indent="0" algn="r" defTabSz="45708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a:t>ECTRIMS 2023 - D’après </a:t>
            </a:r>
            <a:r>
              <a:rPr lang="fr-FR" dirty="0" err="1"/>
              <a:t>Xxxxxx</a:t>
            </a:r>
            <a:r>
              <a:rPr lang="fr-FR" dirty="0"/>
              <a:t> X et al., </a:t>
            </a:r>
            <a:r>
              <a:rPr lang="fr-FR" dirty="0" err="1"/>
              <a:t>abstr</a:t>
            </a:r>
            <a:r>
              <a:rPr lang="fr-FR" dirty="0"/>
              <a:t>. XXXX, actualisé</a:t>
            </a:r>
          </a:p>
        </p:txBody>
      </p:sp>
      <p:sp>
        <p:nvSpPr>
          <p:cNvPr id="17" name="Titre 5"/>
          <p:cNvSpPr>
            <a:spLocks noGrp="1"/>
          </p:cNvSpPr>
          <p:nvPr>
            <p:ph type="title" hasCustomPrompt="1"/>
          </p:nvPr>
        </p:nvSpPr>
        <p:spPr>
          <a:xfrm>
            <a:off x="3364090" y="183026"/>
            <a:ext cx="7800621" cy="513228"/>
          </a:xfrm>
          <a:prstGeom prst="rect">
            <a:avLst/>
          </a:prstGeom>
        </p:spPr>
        <p:txBody>
          <a:bodyPr/>
          <a:lstStyle>
            <a:lvl1pPr>
              <a:defRPr sz="2400">
                <a:solidFill>
                  <a:srgbClr val="009EDA"/>
                </a:solidFill>
              </a:defRPr>
            </a:lvl1pPr>
          </a:lstStyle>
          <a:p>
            <a:r>
              <a:rPr lang="fr-FR" dirty="0"/>
              <a:t>Titre</a:t>
            </a:r>
          </a:p>
        </p:txBody>
      </p:sp>
      <p:sp>
        <p:nvSpPr>
          <p:cNvPr id="18" name="Espace réservé du contenu 6"/>
          <p:cNvSpPr>
            <a:spLocks noGrp="1"/>
          </p:cNvSpPr>
          <p:nvPr userDrawn="1">
            <p:ph idx="1"/>
          </p:nvPr>
        </p:nvSpPr>
        <p:spPr>
          <a:xfrm>
            <a:off x="609602" y="2259843"/>
            <a:ext cx="10972799" cy="3590635"/>
          </a:xfrm>
          <a:prstGeom prst="rect">
            <a:avLst/>
          </a:prstGeom>
        </p:spPr>
        <p:txBody>
          <a:bodyPr/>
          <a:lstStyle>
            <a:lvl1pPr>
              <a:buClr>
                <a:srgbClr val="F2B000"/>
              </a:buClr>
              <a:defRPr sz="1600"/>
            </a:lvl1pPr>
            <a:lvl2pPr>
              <a:buClr>
                <a:srgbClr val="F2B000"/>
              </a:buClr>
              <a:defRPr sz="1600"/>
            </a:lvl2pPr>
            <a:lvl3pPr>
              <a:buClr>
                <a:srgbClr val="F2B000"/>
              </a:buClr>
              <a:defRPr sz="1600"/>
            </a:lvl3pPr>
          </a:lstStyle>
          <a:p>
            <a:r>
              <a:rPr lang="fr-FR" dirty="0" err="1"/>
              <a:t>Xxxxxxxxx</a:t>
            </a:r>
            <a:r>
              <a:rPr lang="fr-FR" dirty="0"/>
              <a:t> xx </a:t>
            </a:r>
            <a:r>
              <a:rPr lang="fr-FR" dirty="0" err="1"/>
              <a:t>xxxxxx</a:t>
            </a:r>
            <a:r>
              <a:rPr lang="fr-FR" dirty="0"/>
              <a:t> xx xx x </a:t>
            </a:r>
            <a:r>
              <a:rPr lang="fr-FR" dirty="0" err="1"/>
              <a:t>xxxxxxxxx</a:t>
            </a:r>
            <a:endParaRPr lang="fr-FR" dirty="0"/>
          </a:p>
          <a:p>
            <a:pPr lvl="1"/>
            <a:r>
              <a:rPr lang="fr-FR" dirty="0" err="1"/>
              <a:t>Xxxxxxx</a:t>
            </a:r>
            <a:r>
              <a:rPr lang="fr-FR" dirty="0"/>
              <a:t> xx x </a:t>
            </a:r>
            <a:r>
              <a:rPr lang="fr-FR" dirty="0" err="1"/>
              <a:t>xxxxxxx</a:t>
            </a:r>
            <a:r>
              <a:rPr lang="fr-FR" dirty="0"/>
              <a:t> x </a:t>
            </a:r>
            <a:r>
              <a:rPr lang="fr-FR" dirty="0" err="1"/>
              <a:t>xxxxxxxx</a:t>
            </a:r>
            <a:endParaRPr lang="fr-FR" dirty="0"/>
          </a:p>
          <a:p>
            <a:pPr lvl="2"/>
            <a:r>
              <a:rPr lang="fr-FR" dirty="0" err="1"/>
              <a:t>Xxxxxxx</a:t>
            </a:r>
            <a:r>
              <a:rPr lang="fr-FR" dirty="0"/>
              <a:t> xx x </a:t>
            </a:r>
            <a:r>
              <a:rPr lang="fr-FR" dirty="0" err="1"/>
              <a:t>xxxxxxxx</a:t>
            </a:r>
            <a:r>
              <a:rPr lang="fr-FR" dirty="0"/>
              <a:t> xx </a:t>
            </a:r>
            <a:r>
              <a:rPr lang="fr-FR" dirty="0" err="1"/>
              <a:t>xxxxxxxxx</a:t>
            </a:r>
            <a:endParaRPr lang="fr-FR" dirty="0"/>
          </a:p>
          <a:p>
            <a:r>
              <a:rPr lang="fr-FR" dirty="0" err="1"/>
              <a:t>Xxxxxxxxx</a:t>
            </a:r>
            <a:r>
              <a:rPr lang="fr-FR" dirty="0"/>
              <a:t> xxx x </a:t>
            </a:r>
            <a:r>
              <a:rPr lang="fr-FR" dirty="0" err="1"/>
              <a:t>xxxxxx</a:t>
            </a:r>
            <a:r>
              <a:rPr lang="fr-FR" dirty="0"/>
              <a:t> </a:t>
            </a:r>
            <a:r>
              <a:rPr lang="fr-FR" dirty="0" err="1"/>
              <a:t>xxxxxx</a:t>
            </a:r>
            <a:endParaRPr lang="fr-FR" dirty="0"/>
          </a:p>
          <a:p>
            <a:pPr lvl="1"/>
            <a:r>
              <a:rPr lang="fr-FR" dirty="0" err="1"/>
              <a:t>Xxxxxx</a:t>
            </a:r>
            <a:r>
              <a:rPr lang="fr-FR" dirty="0"/>
              <a:t> </a:t>
            </a:r>
            <a:r>
              <a:rPr lang="fr-FR" dirty="0" err="1"/>
              <a:t>xxxx</a:t>
            </a:r>
            <a:r>
              <a:rPr lang="fr-FR" dirty="0"/>
              <a:t> x </a:t>
            </a:r>
            <a:r>
              <a:rPr lang="fr-FR" dirty="0" err="1"/>
              <a:t>xxxxxx</a:t>
            </a:r>
            <a:r>
              <a:rPr lang="fr-FR" dirty="0"/>
              <a:t> xx </a:t>
            </a:r>
            <a:r>
              <a:rPr lang="fr-FR" dirty="0" err="1"/>
              <a:t>xxxxxx</a:t>
            </a:r>
            <a:r>
              <a:rPr lang="fr-FR" dirty="0"/>
              <a:t> x </a:t>
            </a:r>
            <a:r>
              <a:rPr lang="fr-FR" dirty="0" err="1"/>
              <a:t>xxxxxxx</a:t>
            </a:r>
            <a:r>
              <a:rPr lang="fr-FR" dirty="0"/>
              <a:t> </a:t>
            </a:r>
            <a:r>
              <a:rPr lang="fr-FR" dirty="0" err="1"/>
              <a:t>xxxx</a:t>
            </a:r>
            <a:r>
              <a:rPr lang="fr-FR" dirty="0"/>
              <a:t> x </a:t>
            </a:r>
            <a:r>
              <a:rPr lang="fr-FR" dirty="0" err="1"/>
              <a:t>xxxxxxx</a:t>
            </a:r>
            <a:r>
              <a:rPr lang="fr-FR" dirty="0"/>
              <a:t> </a:t>
            </a:r>
            <a:r>
              <a:rPr lang="fr-FR" dirty="0" err="1"/>
              <a:t>xxxxxxxxx</a:t>
            </a:r>
            <a:r>
              <a:rPr lang="fr-FR" dirty="0"/>
              <a:t> xx </a:t>
            </a:r>
            <a:r>
              <a:rPr lang="fr-FR" dirty="0" err="1"/>
              <a:t>xxxxxxxxx</a:t>
            </a:r>
            <a:endParaRPr lang="fr-FR" dirty="0"/>
          </a:p>
          <a:p>
            <a:pPr lvl="2"/>
            <a:r>
              <a:rPr lang="fr-FR" dirty="0" err="1"/>
              <a:t>Xxxxxxx</a:t>
            </a:r>
            <a:r>
              <a:rPr lang="fr-FR" dirty="0"/>
              <a:t> xx </a:t>
            </a:r>
            <a:r>
              <a:rPr lang="fr-FR" dirty="0" err="1"/>
              <a:t>xxxxxx</a:t>
            </a:r>
            <a:r>
              <a:rPr lang="fr-FR" dirty="0"/>
              <a:t> x </a:t>
            </a:r>
            <a:r>
              <a:rPr lang="fr-FR" dirty="0" err="1"/>
              <a:t>xxxxxx</a:t>
            </a:r>
            <a:r>
              <a:rPr lang="fr-FR" dirty="0"/>
              <a:t> </a:t>
            </a:r>
            <a:r>
              <a:rPr lang="fr-FR" dirty="0" err="1"/>
              <a:t>xxxxxxxx</a:t>
            </a:r>
            <a:r>
              <a:rPr lang="fr-FR" dirty="0"/>
              <a:t> </a:t>
            </a:r>
            <a:r>
              <a:rPr lang="fr-FR" dirty="0" err="1"/>
              <a:t>xxxx</a:t>
            </a:r>
            <a:r>
              <a:rPr lang="fr-FR" dirty="0"/>
              <a:t> xx xxx x </a:t>
            </a:r>
            <a:r>
              <a:rPr lang="fr-FR" dirty="0" err="1"/>
              <a:t>xxxxxxx</a:t>
            </a:r>
            <a:endParaRPr lang="fr-FR" dirty="0"/>
          </a:p>
        </p:txBody>
      </p:sp>
      <p:sp>
        <p:nvSpPr>
          <p:cNvPr id="19" name="Espace réservé du texte 42"/>
          <p:cNvSpPr>
            <a:spLocks noGrp="1"/>
          </p:cNvSpPr>
          <p:nvPr userDrawn="1">
            <p:ph type="body" sz="quarter" idx="13"/>
          </p:nvPr>
        </p:nvSpPr>
        <p:spPr>
          <a:xfrm>
            <a:off x="609602" y="1692289"/>
            <a:ext cx="10972799" cy="449781"/>
          </a:xfrm>
          <a:prstGeom prst="rect">
            <a:avLst/>
          </a:prstGeom>
        </p:spPr>
        <p:txBody>
          <a:bodyPr/>
          <a:lstStyle>
            <a:lvl1pPr>
              <a:buFontTx/>
              <a:buNone/>
              <a:defRPr sz="1799" i="1">
                <a:solidFill>
                  <a:srgbClr val="009EDA"/>
                </a:solidFill>
              </a:defRPr>
            </a:lvl1pPr>
          </a:lstStyle>
          <a:p>
            <a:r>
              <a:rPr lang="fr-FR" dirty="0"/>
              <a:t>Sous-titre</a:t>
            </a:r>
          </a:p>
        </p:txBody>
      </p:sp>
      <p:sp>
        <p:nvSpPr>
          <p:cNvPr id="22" name="Espace réservé du texte 10"/>
          <p:cNvSpPr>
            <a:spLocks noGrp="1"/>
          </p:cNvSpPr>
          <p:nvPr>
            <p:ph type="body" sz="quarter" idx="14" hasCustomPrompt="1"/>
          </p:nvPr>
        </p:nvSpPr>
        <p:spPr>
          <a:xfrm>
            <a:off x="609600" y="5850479"/>
            <a:ext cx="10972800" cy="531813"/>
          </a:xfrm>
          <a:prstGeom prst="rect">
            <a:avLst/>
          </a:prstGeom>
        </p:spPr>
        <p:txBody>
          <a:bodyPr lIns="0" tIns="0" rIns="0" bIns="0"/>
          <a:lstStyle>
            <a:lvl1pPr marL="276152" indent="-276152">
              <a:buClr>
                <a:srgbClr val="E6007E"/>
              </a:buClr>
              <a:buFontTx/>
              <a:buBlip>
                <a:blip r:embed="rId2"/>
              </a:buBlip>
              <a:defRPr sz="2199" b="1"/>
            </a:lvl1pPr>
          </a:lstStyle>
          <a:p>
            <a:pPr lvl="0"/>
            <a:r>
              <a:rPr lang="fr-FR" dirty="0"/>
              <a:t> Conclusion</a:t>
            </a:r>
          </a:p>
        </p:txBody>
      </p:sp>
      <p:sp>
        <p:nvSpPr>
          <p:cNvPr id="8" name="Espace réservé du numéro de diapositive 5"/>
          <p:cNvSpPr>
            <a:spLocks noGrp="1"/>
          </p:cNvSpPr>
          <p:nvPr>
            <p:ph type="sldNum" sz="quarter" idx="4"/>
          </p:nvPr>
        </p:nvSpPr>
        <p:spPr>
          <a:xfrm>
            <a:off x="11571115" y="247527"/>
            <a:ext cx="508000" cy="381000"/>
          </a:xfrm>
          <a:prstGeom prst="rect">
            <a:avLst/>
          </a:prstGeom>
        </p:spPr>
        <p:txBody>
          <a:bodyPr vert="horz" lIns="91440" tIns="45720" rIns="91440" bIns="45720" rtlCol="0" anchor="ctr"/>
          <a:lstStyle>
            <a:lvl1pPr algn="ctr" fontAlgn="auto">
              <a:spcBef>
                <a:spcPts val="0"/>
              </a:spcBef>
              <a:spcAft>
                <a:spcPts val="0"/>
              </a:spcAft>
              <a:defRPr sz="1199">
                <a:solidFill>
                  <a:schemeClr val="bg1"/>
                </a:solidFill>
                <a:latin typeface="Arial"/>
                <a:ea typeface="+mn-ea"/>
                <a:cs typeface="Arial"/>
              </a:defRPr>
            </a:lvl1pPr>
          </a:lstStyle>
          <a:p>
            <a:pPr>
              <a:defRPr/>
            </a:pPr>
            <a:fld id="{C1265A62-3229-2D4B-8DAA-B1F424831F0E}" type="slidenum">
              <a:rPr lang="fr-FR" smtClean="0"/>
              <a:pPr>
                <a:defRPr/>
              </a:pPr>
              <a:t>‹N°›</a:t>
            </a:fld>
            <a:endParaRPr lang="fr-FR" dirty="0"/>
          </a:p>
        </p:txBody>
      </p:sp>
      <p:sp>
        <p:nvSpPr>
          <p:cNvPr id="9" name="Espace réservé du texte 42"/>
          <p:cNvSpPr>
            <a:spLocks noGrp="1"/>
          </p:cNvSpPr>
          <p:nvPr>
            <p:ph type="body" sz="quarter" idx="17" hasCustomPrompt="1"/>
          </p:nvPr>
        </p:nvSpPr>
        <p:spPr>
          <a:xfrm>
            <a:off x="609602" y="1185334"/>
            <a:ext cx="10972799" cy="381001"/>
          </a:xfrm>
          <a:prstGeom prst="rect">
            <a:avLst/>
          </a:prstGeom>
        </p:spPr>
        <p:txBody>
          <a:bodyPr/>
          <a:lstStyle>
            <a:lvl1pPr>
              <a:buFontTx/>
              <a:buNone/>
              <a:defRPr b="1" i="0">
                <a:solidFill>
                  <a:srgbClr val="009EDA"/>
                </a:solidFill>
              </a:defRPr>
            </a:lvl1pPr>
          </a:lstStyle>
          <a:p>
            <a:r>
              <a:rPr lang="fr-FR" dirty="0"/>
              <a:t>Titre</a:t>
            </a:r>
          </a:p>
        </p:txBody>
      </p:sp>
      <p:sp>
        <p:nvSpPr>
          <p:cNvPr id="2" name="Rectangle 29">
            <a:extLst>
              <a:ext uri="{FF2B5EF4-FFF2-40B4-BE49-F238E27FC236}">
                <a16:creationId xmlns:a16="http://schemas.microsoft.com/office/drawing/2014/main" id="{543C554A-1B32-067E-F8CB-7A5AFBE3E873}"/>
              </a:ext>
            </a:extLst>
          </p:cNvPr>
          <p:cNvSpPr txBox="1">
            <a:spLocks noChangeArrowheads="1"/>
          </p:cNvSpPr>
          <p:nvPr userDrawn="1"/>
        </p:nvSpPr>
        <p:spPr bwMode="auto">
          <a:xfrm>
            <a:off x="479006" y="6570571"/>
            <a:ext cx="3788195" cy="188038"/>
          </a:xfrm>
          <a:prstGeom prst="rect">
            <a:avLst/>
          </a:prstGeom>
          <a:noFill/>
          <a:ln w="9525">
            <a:noFill/>
            <a:miter lim="800000"/>
            <a:headEnd/>
            <a:tailEnd/>
          </a:ln>
          <a:effectLst/>
        </p:spPr>
        <p:txBody>
          <a:bodyPr vert="horz" wrap="square" lIns="92052" tIns="46027" rIns="92052" bIns="46027" numCol="1" anchor="ctr" anchorCtr="0" compatLnSpc="1">
            <a:prstTxWarp prst="textNoShape">
              <a:avLst/>
            </a:prstTxWarp>
          </a:bodyPr>
          <a:lstStyle>
            <a:lvl1pPr algn="l">
              <a:defRPr sz="1000" i="1">
                <a:solidFill>
                  <a:schemeClr val="bg2"/>
                </a:solidFill>
                <a:latin typeface="+mn-lt"/>
              </a:defRPr>
            </a:lvl1pPr>
          </a:lstStyle>
          <a:p>
            <a:r>
              <a:rPr lang="fr-FR" sz="1000" b="1" dirty="0">
                <a:solidFill>
                  <a:srgbClr val="009EDA"/>
                </a:solidFill>
              </a:rPr>
              <a:t>La Lettre du Neurologue</a:t>
            </a:r>
          </a:p>
        </p:txBody>
      </p:sp>
    </p:spTree>
    <p:extLst>
      <p:ext uri="{BB962C8B-B14F-4D97-AF65-F5344CB8AC3E}">
        <p14:creationId xmlns:p14="http://schemas.microsoft.com/office/powerpoint/2010/main" val="283991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5F5F1F-9099-4F0E-93D7-F8BF1EFE4E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261749B-B587-4BDA-98AF-FC527BC5D96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0DA14B9-95ED-4CC0-9E69-F528572D374A}"/>
              </a:ext>
            </a:extLst>
          </p:cNvPr>
          <p:cNvSpPr>
            <a:spLocks noGrp="1"/>
          </p:cNvSpPr>
          <p:nvPr>
            <p:ph type="dt" sz="half" idx="10"/>
          </p:nvPr>
        </p:nvSpPr>
        <p:spPr/>
        <p:txBody>
          <a:bodyPr/>
          <a:lstStyle/>
          <a:p>
            <a:fld id="{1F9B2E83-572F-44C2-A575-083B6E1D26B5}" type="datetimeFigureOut">
              <a:rPr lang="fr-FR" smtClean="0"/>
              <a:t>26/06/2025</a:t>
            </a:fld>
            <a:endParaRPr lang="fr-FR"/>
          </a:p>
        </p:txBody>
      </p:sp>
      <p:sp>
        <p:nvSpPr>
          <p:cNvPr id="5" name="Espace réservé du pied de page 4">
            <a:extLst>
              <a:ext uri="{FF2B5EF4-FFF2-40B4-BE49-F238E27FC236}">
                <a16:creationId xmlns:a16="http://schemas.microsoft.com/office/drawing/2014/main" id="{DA7CF124-8CD4-487C-9559-6E79A00E27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DFDCBA-FDC0-4C29-B055-3B88FFE14532}"/>
              </a:ext>
            </a:extLst>
          </p:cNvPr>
          <p:cNvSpPr>
            <a:spLocks noGrp="1"/>
          </p:cNvSpPr>
          <p:nvPr>
            <p:ph type="sldNum" sz="quarter" idx="12"/>
          </p:nvPr>
        </p:nvSpPr>
        <p:spPr/>
        <p:txBody>
          <a:bodyPr/>
          <a:lstStyle/>
          <a:p>
            <a:fld id="{8BC7C161-0CA6-437F-A6E3-EFCF27304116}" type="slidenum">
              <a:rPr lang="fr-FR" smtClean="0"/>
              <a:t>‹N°›</a:t>
            </a:fld>
            <a:endParaRPr lang="fr-FR"/>
          </a:p>
        </p:txBody>
      </p:sp>
    </p:spTree>
    <p:extLst>
      <p:ext uri="{BB962C8B-B14F-4D97-AF65-F5344CB8AC3E}">
        <p14:creationId xmlns:p14="http://schemas.microsoft.com/office/powerpoint/2010/main" val="27469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78805-4DA0-45D3-8B3F-3ED98405B64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277268E-987A-4D07-B28D-DEA34ED5A9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C7844B16-44AC-4B07-92F0-36DC3A92E22C}"/>
              </a:ext>
            </a:extLst>
          </p:cNvPr>
          <p:cNvSpPr>
            <a:spLocks noGrp="1"/>
          </p:cNvSpPr>
          <p:nvPr>
            <p:ph type="dt" sz="half" idx="10"/>
          </p:nvPr>
        </p:nvSpPr>
        <p:spPr/>
        <p:txBody>
          <a:bodyPr/>
          <a:lstStyle/>
          <a:p>
            <a:fld id="{1F9B2E83-572F-44C2-A575-083B6E1D26B5}" type="datetimeFigureOut">
              <a:rPr lang="fr-FR" smtClean="0"/>
              <a:t>26/06/2025</a:t>
            </a:fld>
            <a:endParaRPr lang="fr-FR"/>
          </a:p>
        </p:txBody>
      </p:sp>
      <p:sp>
        <p:nvSpPr>
          <p:cNvPr id="5" name="Espace réservé du pied de page 4">
            <a:extLst>
              <a:ext uri="{FF2B5EF4-FFF2-40B4-BE49-F238E27FC236}">
                <a16:creationId xmlns:a16="http://schemas.microsoft.com/office/drawing/2014/main" id="{68A07AE7-81DF-4577-9820-E37EA324B8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6261FB-4A89-4F14-B08A-8FB93B361BB1}"/>
              </a:ext>
            </a:extLst>
          </p:cNvPr>
          <p:cNvSpPr>
            <a:spLocks noGrp="1"/>
          </p:cNvSpPr>
          <p:nvPr>
            <p:ph type="sldNum" sz="quarter" idx="12"/>
          </p:nvPr>
        </p:nvSpPr>
        <p:spPr/>
        <p:txBody>
          <a:bodyPr/>
          <a:lstStyle/>
          <a:p>
            <a:fld id="{8BC7C161-0CA6-437F-A6E3-EFCF27304116}" type="slidenum">
              <a:rPr lang="fr-FR" smtClean="0"/>
              <a:t>‹N°›</a:t>
            </a:fld>
            <a:endParaRPr lang="fr-FR"/>
          </a:p>
        </p:txBody>
      </p:sp>
    </p:spTree>
    <p:extLst>
      <p:ext uri="{BB962C8B-B14F-4D97-AF65-F5344CB8AC3E}">
        <p14:creationId xmlns:p14="http://schemas.microsoft.com/office/powerpoint/2010/main" val="257057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4E00D-CC9F-4A99-AA95-2B5520E0E6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2447E13-93EF-49D5-B61F-E09F0042DD3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98F5007-0FE6-4B4F-A6AB-EC219C81AD15}"/>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89EA352-949A-4AE7-98CE-365CEE3FE885}"/>
              </a:ext>
            </a:extLst>
          </p:cNvPr>
          <p:cNvSpPr>
            <a:spLocks noGrp="1"/>
          </p:cNvSpPr>
          <p:nvPr>
            <p:ph type="dt" sz="half" idx="10"/>
          </p:nvPr>
        </p:nvSpPr>
        <p:spPr/>
        <p:txBody>
          <a:bodyPr/>
          <a:lstStyle/>
          <a:p>
            <a:fld id="{1F9B2E83-572F-44C2-A575-083B6E1D26B5}" type="datetimeFigureOut">
              <a:rPr lang="fr-FR" smtClean="0"/>
              <a:t>26/06/2025</a:t>
            </a:fld>
            <a:endParaRPr lang="fr-FR"/>
          </a:p>
        </p:txBody>
      </p:sp>
      <p:sp>
        <p:nvSpPr>
          <p:cNvPr id="6" name="Espace réservé du pied de page 5">
            <a:extLst>
              <a:ext uri="{FF2B5EF4-FFF2-40B4-BE49-F238E27FC236}">
                <a16:creationId xmlns:a16="http://schemas.microsoft.com/office/drawing/2014/main" id="{2AA9E8BC-3FC7-4FEB-BEBB-47BD132B211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1B240E2-DD71-4865-B5F2-755DAADEF879}"/>
              </a:ext>
            </a:extLst>
          </p:cNvPr>
          <p:cNvSpPr>
            <a:spLocks noGrp="1"/>
          </p:cNvSpPr>
          <p:nvPr>
            <p:ph type="sldNum" sz="quarter" idx="12"/>
          </p:nvPr>
        </p:nvSpPr>
        <p:spPr/>
        <p:txBody>
          <a:bodyPr/>
          <a:lstStyle/>
          <a:p>
            <a:fld id="{8BC7C161-0CA6-437F-A6E3-EFCF27304116}" type="slidenum">
              <a:rPr lang="fr-FR" smtClean="0"/>
              <a:t>‹N°›</a:t>
            </a:fld>
            <a:endParaRPr lang="fr-FR"/>
          </a:p>
        </p:txBody>
      </p:sp>
    </p:spTree>
    <p:extLst>
      <p:ext uri="{BB962C8B-B14F-4D97-AF65-F5344CB8AC3E}">
        <p14:creationId xmlns:p14="http://schemas.microsoft.com/office/powerpoint/2010/main" val="59105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FD0A32-DB87-4A7A-9C99-FF4CFB969E2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BB584C1-CFFB-41EB-B980-F7C06EF8EF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007BA6C-ADF9-4659-AD35-B740C702AA5F}"/>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C9EB053-A9A7-4905-BB52-E0AA87D60D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E9DACDC1-EF50-42D8-AEB9-943A788FC798}"/>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EF95A56-725A-4A72-B30A-59E3D6DD66CF}"/>
              </a:ext>
            </a:extLst>
          </p:cNvPr>
          <p:cNvSpPr>
            <a:spLocks noGrp="1"/>
          </p:cNvSpPr>
          <p:nvPr>
            <p:ph type="dt" sz="half" idx="10"/>
          </p:nvPr>
        </p:nvSpPr>
        <p:spPr/>
        <p:txBody>
          <a:bodyPr/>
          <a:lstStyle/>
          <a:p>
            <a:fld id="{1F9B2E83-572F-44C2-A575-083B6E1D26B5}" type="datetimeFigureOut">
              <a:rPr lang="fr-FR" smtClean="0"/>
              <a:t>26/06/2025</a:t>
            </a:fld>
            <a:endParaRPr lang="fr-FR"/>
          </a:p>
        </p:txBody>
      </p:sp>
      <p:sp>
        <p:nvSpPr>
          <p:cNvPr id="8" name="Espace réservé du pied de page 7">
            <a:extLst>
              <a:ext uri="{FF2B5EF4-FFF2-40B4-BE49-F238E27FC236}">
                <a16:creationId xmlns:a16="http://schemas.microsoft.com/office/drawing/2014/main" id="{84F47839-ED38-4019-9804-D0B3D22FE12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C024B64-72B5-4979-8873-6B7EE761B9B4}"/>
              </a:ext>
            </a:extLst>
          </p:cNvPr>
          <p:cNvSpPr>
            <a:spLocks noGrp="1"/>
          </p:cNvSpPr>
          <p:nvPr>
            <p:ph type="sldNum" sz="quarter" idx="12"/>
          </p:nvPr>
        </p:nvSpPr>
        <p:spPr/>
        <p:txBody>
          <a:bodyPr/>
          <a:lstStyle/>
          <a:p>
            <a:fld id="{8BC7C161-0CA6-437F-A6E3-EFCF27304116}" type="slidenum">
              <a:rPr lang="fr-FR" smtClean="0"/>
              <a:t>‹N°›</a:t>
            </a:fld>
            <a:endParaRPr lang="fr-FR"/>
          </a:p>
        </p:txBody>
      </p:sp>
    </p:spTree>
    <p:extLst>
      <p:ext uri="{BB962C8B-B14F-4D97-AF65-F5344CB8AC3E}">
        <p14:creationId xmlns:p14="http://schemas.microsoft.com/office/powerpoint/2010/main" val="238689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3D834D-8133-4424-B6B4-82F803BA692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F9D5B62-A7FC-4A51-A3C3-A87D644B6897}"/>
              </a:ext>
            </a:extLst>
          </p:cNvPr>
          <p:cNvSpPr>
            <a:spLocks noGrp="1"/>
          </p:cNvSpPr>
          <p:nvPr>
            <p:ph type="dt" sz="half" idx="10"/>
          </p:nvPr>
        </p:nvSpPr>
        <p:spPr/>
        <p:txBody>
          <a:bodyPr/>
          <a:lstStyle/>
          <a:p>
            <a:fld id="{1F9B2E83-572F-44C2-A575-083B6E1D26B5}" type="datetimeFigureOut">
              <a:rPr lang="fr-FR" smtClean="0"/>
              <a:t>26/06/2025</a:t>
            </a:fld>
            <a:endParaRPr lang="fr-FR"/>
          </a:p>
        </p:txBody>
      </p:sp>
      <p:sp>
        <p:nvSpPr>
          <p:cNvPr id="4" name="Espace réservé du pied de page 3">
            <a:extLst>
              <a:ext uri="{FF2B5EF4-FFF2-40B4-BE49-F238E27FC236}">
                <a16:creationId xmlns:a16="http://schemas.microsoft.com/office/drawing/2014/main" id="{0BA959D5-5E3B-4235-AA21-B313DC0C595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1E9D427-C2E2-4CB4-B3EE-313F37B1DE14}"/>
              </a:ext>
            </a:extLst>
          </p:cNvPr>
          <p:cNvSpPr>
            <a:spLocks noGrp="1"/>
          </p:cNvSpPr>
          <p:nvPr>
            <p:ph type="sldNum" sz="quarter" idx="12"/>
          </p:nvPr>
        </p:nvSpPr>
        <p:spPr/>
        <p:txBody>
          <a:bodyPr/>
          <a:lstStyle/>
          <a:p>
            <a:fld id="{8BC7C161-0CA6-437F-A6E3-EFCF27304116}" type="slidenum">
              <a:rPr lang="fr-FR" smtClean="0"/>
              <a:t>‹N°›</a:t>
            </a:fld>
            <a:endParaRPr lang="fr-FR"/>
          </a:p>
        </p:txBody>
      </p:sp>
    </p:spTree>
    <p:extLst>
      <p:ext uri="{BB962C8B-B14F-4D97-AF65-F5344CB8AC3E}">
        <p14:creationId xmlns:p14="http://schemas.microsoft.com/office/powerpoint/2010/main" val="400150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596435F-C8EA-4B16-B8E2-E0C1C3B16C48}"/>
              </a:ext>
            </a:extLst>
          </p:cNvPr>
          <p:cNvSpPr>
            <a:spLocks noGrp="1"/>
          </p:cNvSpPr>
          <p:nvPr>
            <p:ph type="dt" sz="half" idx="10"/>
          </p:nvPr>
        </p:nvSpPr>
        <p:spPr/>
        <p:txBody>
          <a:bodyPr/>
          <a:lstStyle/>
          <a:p>
            <a:fld id="{1F9B2E83-572F-44C2-A575-083B6E1D26B5}" type="datetimeFigureOut">
              <a:rPr lang="fr-FR" smtClean="0"/>
              <a:t>26/06/2025</a:t>
            </a:fld>
            <a:endParaRPr lang="fr-FR"/>
          </a:p>
        </p:txBody>
      </p:sp>
      <p:sp>
        <p:nvSpPr>
          <p:cNvPr id="3" name="Espace réservé du pied de page 2">
            <a:extLst>
              <a:ext uri="{FF2B5EF4-FFF2-40B4-BE49-F238E27FC236}">
                <a16:creationId xmlns:a16="http://schemas.microsoft.com/office/drawing/2014/main" id="{2D08DC43-5953-4779-B553-FCD34B72330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6013A14-1DCB-4C19-BF33-550E81297F74}"/>
              </a:ext>
            </a:extLst>
          </p:cNvPr>
          <p:cNvSpPr>
            <a:spLocks noGrp="1"/>
          </p:cNvSpPr>
          <p:nvPr>
            <p:ph type="sldNum" sz="quarter" idx="12"/>
          </p:nvPr>
        </p:nvSpPr>
        <p:spPr/>
        <p:txBody>
          <a:bodyPr/>
          <a:lstStyle/>
          <a:p>
            <a:fld id="{8BC7C161-0CA6-437F-A6E3-EFCF27304116}" type="slidenum">
              <a:rPr lang="fr-FR" smtClean="0"/>
              <a:t>‹N°›</a:t>
            </a:fld>
            <a:endParaRPr lang="fr-FR"/>
          </a:p>
        </p:txBody>
      </p:sp>
    </p:spTree>
    <p:extLst>
      <p:ext uri="{BB962C8B-B14F-4D97-AF65-F5344CB8AC3E}">
        <p14:creationId xmlns:p14="http://schemas.microsoft.com/office/powerpoint/2010/main" val="135561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EEEBB4-A9D7-4F72-A99C-A424684557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FC42105-D935-4741-AD0E-584050C7D2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E16FBF4-373D-4458-939C-AC95954CD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F6D30B2-2D9D-4939-925E-BA8FADF02180}"/>
              </a:ext>
            </a:extLst>
          </p:cNvPr>
          <p:cNvSpPr>
            <a:spLocks noGrp="1"/>
          </p:cNvSpPr>
          <p:nvPr>
            <p:ph type="dt" sz="half" idx="10"/>
          </p:nvPr>
        </p:nvSpPr>
        <p:spPr/>
        <p:txBody>
          <a:bodyPr/>
          <a:lstStyle/>
          <a:p>
            <a:fld id="{1F9B2E83-572F-44C2-A575-083B6E1D26B5}" type="datetimeFigureOut">
              <a:rPr lang="fr-FR" smtClean="0"/>
              <a:t>26/06/2025</a:t>
            </a:fld>
            <a:endParaRPr lang="fr-FR"/>
          </a:p>
        </p:txBody>
      </p:sp>
      <p:sp>
        <p:nvSpPr>
          <p:cNvPr id="6" name="Espace réservé du pied de page 5">
            <a:extLst>
              <a:ext uri="{FF2B5EF4-FFF2-40B4-BE49-F238E27FC236}">
                <a16:creationId xmlns:a16="http://schemas.microsoft.com/office/drawing/2014/main" id="{AE7292E0-FC58-4FA0-9BB9-AFEEAC9A04E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3E99D8-9E55-4560-94D1-F53131348400}"/>
              </a:ext>
            </a:extLst>
          </p:cNvPr>
          <p:cNvSpPr>
            <a:spLocks noGrp="1"/>
          </p:cNvSpPr>
          <p:nvPr>
            <p:ph type="sldNum" sz="quarter" idx="12"/>
          </p:nvPr>
        </p:nvSpPr>
        <p:spPr/>
        <p:txBody>
          <a:bodyPr/>
          <a:lstStyle/>
          <a:p>
            <a:fld id="{8BC7C161-0CA6-437F-A6E3-EFCF27304116}" type="slidenum">
              <a:rPr lang="fr-FR" smtClean="0"/>
              <a:t>‹N°›</a:t>
            </a:fld>
            <a:endParaRPr lang="fr-FR"/>
          </a:p>
        </p:txBody>
      </p:sp>
    </p:spTree>
    <p:extLst>
      <p:ext uri="{BB962C8B-B14F-4D97-AF65-F5344CB8AC3E}">
        <p14:creationId xmlns:p14="http://schemas.microsoft.com/office/powerpoint/2010/main" val="278211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7DF9E-65B3-44A7-9BD8-A8E9B209E8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9AE69D2-6380-4B9B-BC83-401C7FE4FC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E051F77-FDE4-41AC-B0C0-9D6E19BA4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AA4195F-D16B-44B3-AF0B-3E0BE97066D4}"/>
              </a:ext>
            </a:extLst>
          </p:cNvPr>
          <p:cNvSpPr>
            <a:spLocks noGrp="1"/>
          </p:cNvSpPr>
          <p:nvPr>
            <p:ph type="dt" sz="half" idx="10"/>
          </p:nvPr>
        </p:nvSpPr>
        <p:spPr/>
        <p:txBody>
          <a:bodyPr/>
          <a:lstStyle/>
          <a:p>
            <a:fld id="{1F9B2E83-572F-44C2-A575-083B6E1D26B5}" type="datetimeFigureOut">
              <a:rPr lang="fr-FR" smtClean="0"/>
              <a:t>26/06/2025</a:t>
            </a:fld>
            <a:endParaRPr lang="fr-FR"/>
          </a:p>
        </p:txBody>
      </p:sp>
      <p:sp>
        <p:nvSpPr>
          <p:cNvPr id="6" name="Espace réservé du pied de page 5">
            <a:extLst>
              <a:ext uri="{FF2B5EF4-FFF2-40B4-BE49-F238E27FC236}">
                <a16:creationId xmlns:a16="http://schemas.microsoft.com/office/drawing/2014/main" id="{5F6A68C4-E5DF-4304-B063-6AB2932D5AE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0E7CC8-F47E-4015-AEC3-0D6EF38CB2ED}"/>
              </a:ext>
            </a:extLst>
          </p:cNvPr>
          <p:cNvSpPr>
            <a:spLocks noGrp="1"/>
          </p:cNvSpPr>
          <p:nvPr>
            <p:ph type="sldNum" sz="quarter" idx="12"/>
          </p:nvPr>
        </p:nvSpPr>
        <p:spPr/>
        <p:txBody>
          <a:bodyPr/>
          <a:lstStyle/>
          <a:p>
            <a:fld id="{8BC7C161-0CA6-437F-A6E3-EFCF27304116}" type="slidenum">
              <a:rPr lang="fr-FR" smtClean="0"/>
              <a:t>‹N°›</a:t>
            </a:fld>
            <a:endParaRPr lang="fr-FR"/>
          </a:p>
        </p:txBody>
      </p:sp>
    </p:spTree>
    <p:extLst>
      <p:ext uri="{BB962C8B-B14F-4D97-AF65-F5344CB8AC3E}">
        <p14:creationId xmlns:p14="http://schemas.microsoft.com/office/powerpoint/2010/main" val="121839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F8D5694-7D83-4101-A157-541DD7CE6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3A5B96B-E24D-4665-A694-4D25A6BCC1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4C8785-0022-4623-919F-6B4CCD95B1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B2E83-572F-44C2-A575-083B6E1D26B5}" type="datetimeFigureOut">
              <a:rPr lang="fr-FR" smtClean="0"/>
              <a:t>26/06/2025</a:t>
            </a:fld>
            <a:endParaRPr lang="fr-FR"/>
          </a:p>
        </p:txBody>
      </p:sp>
      <p:sp>
        <p:nvSpPr>
          <p:cNvPr id="5" name="Espace réservé du pied de page 4">
            <a:extLst>
              <a:ext uri="{FF2B5EF4-FFF2-40B4-BE49-F238E27FC236}">
                <a16:creationId xmlns:a16="http://schemas.microsoft.com/office/drawing/2014/main" id="{90099B2E-F57A-4C39-BA63-2C3CFD999A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9CB24FC-3B1A-4C2C-9BF8-A14DA0D76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7C161-0CA6-437F-A6E3-EFCF27304116}" type="slidenum">
              <a:rPr lang="fr-FR" smtClean="0"/>
              <a:t>‹N°›</a:t>
            </a:fld>
            <a:endParaRPr lang="fr-FR"/>
          </a:p>
        </p:txBody>
      </p:sp>
    </p:spTree>
    <p:extLst>
      <p:ext uri="{BB962C8B-B14F-4D97-AF65-F5344CB8AC3E}">
        <p14:creationId xmlns:p14="http://schemas.microsoft.com/office/powerpoint/2010/main" val="19699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microsoft.com/office/2018/10/relationships/comments" Target="../comments/modernComment_16C_727E112B.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32285" y="1227221"/>
            <a:ext cx="9144000" cy="3069001"/>
          </a:xfrm>
          <a:ln w="57150">
            <a:solidFill>
              <a:srgbClr val="0070C0"/>
            </a:solidFill>
          </a:ln>
        </p:spPr>
        <p:txBody>
          <a:bodyPr>
            <a:normAutofit fontScale="90000"/>
          </a:bodyPr>
          <a:lstStyle/>
          <a:p>
            <a:r>
              <a:rPr lang="fr-FR" sz="3600" b="1" dirty="0">
                <a:solidFill>
                  <a:schemeClr val="accent1">
                    <a:lumMod val="75000"/>
                  </a:schemeClr>
                </a:solidFill>
              </a:rPr>
              <a:t>SCLÉROSE EN PLAQUES</a:t>
            </a:r>
            <a:br>
              <a:rPr lang="fr-FR" sz="3600" b="1" dirty="0">
                <a:solidFill>
                  <a:schemeClr val="accent1">
                    <a:lumMod val="75000"/>
                  </a:schemeClr>
                </a:solidFill>
              </a:rPr>
            </a:br>
            <a:br>
              <a:rPr lang="fr-FR" sz="3600" b="1" dirty="0">
                <a:solidFill>
                  <a:schemeClr val="accent1">
                    <a:lumMod val="75000"/>
                  </a:schemeClr>
                </a:solidFill>
              </a:rPr>
            </a:br>
            <a:r>
              <a:rPr lang="fr-FR" sz="3600" b="1" dirty="0">
                <a:solidFill>
                  <a:schemeClr val="accent1">
                    <a:lumMod val="75000"/>
                  </a:schemeClr>
                </a:solidFill>
              </a:rPr>
              <a:t>Quoi de neuf en 2025?  </a:t>
            </a:r>
            <a:br>
              <a:rPr lang="fr-FR" sz="3600" dirty="0">
                <a:solidFill>
                  <a:schemeClr val="accent1">
                    <a:lumMod val="75000"/>
                  </a:schemeClr>
                </a:solidFill>
              </a:rPr>
            </a:br>
            <a:br>
              <a:rPr lang="fr-FR" sz="3600" dirty="0">
                <a:solidFill>
                  <a:schemeClr val="accent1">
                    <a:lumMod val="75000"/>
                  </a:schemeClr>
                </a:solidFill>
              </a:rPr>
            </a:br>
            <a:r>
              <a:rPr lang="fr-FR" sz="2200" dirty="0">
                <a:solidFill>
                  <a:schemeClr val="accent1">
                    <a:lumMod val="75000"/>
                  </a:schemeClr>
                </a:solidFill>
              </a:rPr>
              <a:t>Diagnostic et thérapeutique </a:t>
            </a:r>
            <a:br>
              <a:rPr lang="fr-FR" sz="3600" dirty="0"/>
            </a:br>
            <a:endParaRPr lang="fr-FR" dirty="0"/>
          </a:p>
        </p:txBody>
      </p:sp>
      <p:sp>
        <p:nvSpPr>
          <p:cNvPr id="5" name="Sous-titre 4">
            <a:extLst>
              <a:ext uri="{FF2B5EF4-FFF2-40B4-BE49-F238E27FC236}">
                <a16:creationId xmlns:a16="http://schemas.microsoft.com/office/drawing/2014/main" id="{42A21272-7E55-4071-BCDE-48B615EC3619}"/>
              </a:ext>
            </a:extLst>
          </p:cNvPr>
          <p:cNvSpPr>
            <a:spLocks noGrp="1"/>
          </p:cNvSpPr>
          <p:nvPr>
            <p:ph type="subTitle" idx="1"/>
          </p:nvPr>
        </p:nvSpPr>
        <p:spPr>
          <a:xfrm>
            <a:off x="1632285" y="5018117"/>
            <a:ext cx="9144000" cy="793136"/>
          </a:xfrm>
        </p:spPr>
        <p:txBody>
          <a:bodyPr>
            <a:normAutofit fontScale="92500" lnSpcReduction="10000"/>
          </a:bodyPr>
          <a:lstStyle/>
          <a:p>
            <a:r>
              <a:rPr lang="fr-FR" dirty="0">
                <a:solidFill>
                  <a:schemeClr val="accent1">
                    <a:lumMod val="75000"/>
                  </a:schemeClr>
                </a:solidFill>
              </a:rPr>
              <a:t>Pr. Caroline PAPEIX </a:t>
            </a:r>
          </a:p>
          <a:p>
            <a:r>
              <a:rPr lang="fr-FR" dirty="0">
                <a:solidFill>
                  <a:schemeClr val="accent1">
                    <a:lumMod val="75000"/>
                  </a:schemeClr>
                </a:solidFill>
              </a:rPr>
              <a:t>Hôpital Fondation A. de Rothschild </a:t>
            </a:r>
          </a:p>
        </p:txBody>
      </p:sp>
      <p:sp>
        <p:nvSpPr>
          <p:cNvPr id="6" name="ZoneTexte 5">
            <a:extLst>
              <a:ext uri="{FF2B5EF4-FFF2-40B4-BE49-F238E27FC236}">
                <a16:creationId xmlns:a16="http://schemas.microsoft.com/office/drawing/2014/main" id="{6CB4A638-8FB9-48EC-9D4D-21037B13B340}"/>
              </a:ext>
            </a:extLst>
          </p:cNvPr>
          <p:cNvSpPr txBox="1"/>
          <p:nvPr/>
        </p:nvSpPr>
        <p:spPr>
          <a:xfrm>
            <a:off x="5245769" y="6258828"/>
            <a:ext cx="2490536" cy="369332"/>
          </a:xfrm>
          <a:prstGeom prst="rect">
            <a:avLst/>
          </a:prstGeom>
          <a:noFill/>
        </p:spPr>
        <p:txBody>
          <a:bodyPr wrap="square" rtlCol="0">
            <a:spAutoFit/>
          </a:bodyPr>
          <a:lstStyle/>
          <a:p>
            <a:r>
              <a:rPr lang="fr-FR" dirty="0">
                <a:solidFill>
                  <a:schemeClr val="accent1">
                    <a:lumMod val="75000"/>
                  </a:schemeClr>
                </a:solidFill>
              </a:rPr>
              <a:t>SFNR 26/06/225</a:t>
            </a:r>
          </a:p>
        </p:txBody>
      </p:sp>
    </p:spTree>
    <p:extLst>
      <p:ext uri="{BB962C8B-B14F-4D97-AF65-F5344CB8AC3E}">
        <p14:creationId xmlns:p14="http://schemas.microsoft.com/office/powerpoint/2010/main" val="316361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250"/>
        <p:cNvGrpSpPr/>
        <p:nvPr/>
      </p:nvGrpSpPr>
      <p:grpSpPr>
        <a:xfrm>
          <a:off x="0" y="0"/>
          <a:ext cx="0" cy="0"/>
          <a:chOff x="0" y="0"/>
          <a:chExt cx="0" cy="0"/>
        </a:xfrm>
      </p:grpSpPr>
      <p:sp>
        <p:nvSpPr>
          <p:cNvPr id="251" name="Google Shape;251;p7"/>
          <p:cNvSpPr/>
          <p:nvPr/>
        </p:nvSpPr>
        <p:spPr>
          <a:xfrm>
            <a:off x="1489" y="-5396"/>
            <a:ext cx="12189023" cy="755466"/>
          </a:xfrm>
          <a:prstGeom prst="rect">
            <a:avLst/>
          </a:prstGeom>
          <a:solidFill>
            <a:srgbClr val="012D5C"/>
          </a:solidFill>
          <a:ln w="9525" cap="flat" cmpd="sng">
            <a:solidFill>
              <a:srgbClr val="012D5C"/>
            </a:solidFill>
            <a:prstDash val="solid"/>
            <a:round/>
            <a:headEnd type="none" w="sm" len="sm"/>
            <a:tailEnd type="none" w="sm" len="sm"/>
          </a:ln>
        </p:spPr>
        <p:txBody>
          <a:bodyPr spcFirstLastPara="1" wrap="square" lIns="91406" tIns="45703" rIns="91406" bIns="45703" anchor="ctr" anchorCtr="0">
            <a:noAutofit/>
          </a:bodyPr>
          <a:lstStyle/>
          <a:p>
            <a:pPr algn="ctr">
              <a:buClr>
                <a:schemeClr val="lt1"/>
              </a:buClr>
              <a:buSzPts val="4550"/>
            </a:pPr>
            <a:r>
              <a:rPr lang="fr-FR" sz="3199">
                <a:solidFill>
                  <a:schemeClr val="lt1"/>
                </a:solidFill>
                <a:latin typeface="Calibri"/>
                <a:ea typeface="Calibri"/>
                <a:cs typeface="Calibri"/>
                <a:sym typeface="Calibri"/>
              </a:rPr>
              <a:t>SEP RR : critères diagnostiques</a:t>
            </a:r>
            <a:endParaRPr sz="984">
              <a:solidFill>
                <a:srgbClr val="000000"/>
              </a:solidFill>
              <a:latin typeface="Arial"/>
              <a:ea typeface="Arial"/>
              <a:cs typeface="Arial"/>
              <a:sym typeface="Arial"/>
            </a:endParaRPr>
          </a:p>
        </p:txBody>
      </p:sp>
      <p:sp>
        <p:nvSpPr>
          <p:cNvPr id="252" name="Google Shape;252;p7"/>
          <p:cNvSpPr/>
          <p:nvPr/>
        </p:nvSpPr>
        <p:spPr>
          <a:xfrm>
            <a:off x="6292957" y="1113539"/>
            <a:ext cx="5908534" cy="4761820"/>
          </a:xfrm>
          <a:prstGeom prst="rect">
            <a:avLst/>
          </a:prstGeom>
          <a:noFill/>
          <a:ln>
            <a:noFill/>
          </a:ln>
        </p:spPr>
        <p:txBody>
          <a:bodyPr spcFirstLastPara="1" wrap="square" lIns="64283" tIns="32133" rIns="64283" bIns="32133" anchor="t" anchorCtr="0">
            <a:spAutoFit/>
          </a:bodyPr>
          <a:lstStyle/>
          <a:p>
            <a:pPr>
              <a:buClr>
                <a:srgbClr val="0D5672"/>
              </a:buClr>
              <a:buSzPts val="2800"/>
            </a:pPr>
            <a:r>
              <a:rPr lang="fr-FR" sz="1969" dirty="0">
                <a:solidFill>
                  <a:srgbClr val="0D5672"/>
                </a:solidFill>
                <a:latin typeface="Calibri"/>
                <a:ea typeface="Calibri"/>
                <a:cs typeface="Calibri"/>
                <a:sym typeface="Calibri"/>
              </a:rPr>
              <a:t>SEP précoce / probable/ possible</a:t>
            </a:r>
            <a:endParaRPr sz="984" dirty="0">
              <a:solidFill>
                <a:srgbClr val="000000"/>
              </a:solidFill>
              <a:latin typeface="Arial"/>
              <a:ea typeface="Arial"/>
              <a:cs typeface="Arial"/>
              <a:sym typeface="Arial"/>
            </a:endParaRPr>
          </a:p>
          <a:p>
            <a:pPr marL="321457" indent="-321457">
              <a:buClr>
                <a:srgbClr val="0D5672"/>
              </a:buClr>
              <a:buSzPts val="2800"/>
              <a:buFont typeface="Arial" panose="020B0604020202020204" pitchFamily="34" charset="0"/>
              <a:buChar char="•"/>
            </a:pPr>
            <a:endParaRPr lang="fr-FR" sz="1969" dirty="0">
              <a:solidFill>
                <a:srgbClr val="0D5672"/>
              </a:solidFill>
              <a:latin typeface="Calibri"/>
              <a:ea typeface="Calibri"/>
              <a:cs typeface="Calibri"/>
              <a:sym typeface="Calibri"/>
            </a:endParaRPr>
          </a:p>
          <a:p>
            <a:pPr>
              <a:buClr>
                <a:srgbClr val="0D5672"/>
              </a:buClr>
              <a:buSzPts val="2800"/>
            </a:pPr>
            <a:r>
              <a:rPr lang="fr-FR" sz="1969" b="1" dirty="0">
                <a:solidFill>
                  <a:srgbClr val="0D5672"/>
                </a:solidFill>
                <a:latin typeface="Calibri"/>
                <a:ea typeface="Calibri"/>
                <a:cs typeface="Calibri"/>
                <a:sym typeface="Calibri"/>
              </a:rPr>
              <a:t>Introduction des concepts de DIS et DIT </a:t>
            </a:r>
            <a:endParaRPr sz="984" b="1" dirty="0">
              <a:solidFill>
                <a:srgbClr val="000000"/>
              </a:solidFill>
              <a:latin typeface="Arial"/>
              <a:ea typeface="Arial"/>
              <a:cs typeface="Arial"/>
              <a:sym typeface="Arial"/>
            </a:endParaRPr>
          </a:p>
          <a:p>
            <a:pPr marL="321457" indent="-321457">
              <a:buClr>
                <a:srgbClr val="000000"/>
              </a:buClr>
              <a:buSzPts val="2800"/>
              <a:buFont typeface="Arial" panose="020B0604020202020204" pitchFamily="34" charset="0"/>
              <a:buChar char="•"/>
            </a:pPr>
            <a:endParaRPr sz="1969" dirty="0">
              <a:solidFill>
                <a:srgbClr val="0D5672"/>
              </a:solidFill>
              <a:latin typeface="Calibri"/>
              <a:ea typeface="Calibri"/>
              <a:cs typeface="Calibri"/>
              <a:sym typeface="Calibri"/>
            </a:endParaRPr>
          </a:p>
          <a:p>
            <a:pPr marL="321457" indent="-321457">
              <a:buClr>
                <a:srgbClr val="0D5672"/>
              </a:buClr>
              <a:buSzPts val="2800"/>
              <a:buFont typeface="Arial" panose="020B0604020202020204" pitchFamily="34" charset="0"/>
              <a:buChar char="•"/>
            </a:pPr>
            <a:endParaRPr lang="fr-FR" sz="1969" dirty="0">
              <a:solidFill>
                <a:srgbClr val="0D5672"/>
              </a:solidFill>
              <a:latin typeface="Calibri"/>
              <a:ea typeface="Calibri"/>
              <a:cs typeface="Calibri"/>
              <a:sym typeface="Calibri"/>
            </a:endParaRPr>
          </a:p>
          <a:p>
            <a:pPr>
              <a:buClr>
                <a:srgbClr val="0D5672"/>
              </a:buClr>
              <a:buSzPts val="2800"/>
            </a:pPr>
            <a:r>
              <a:rPr lang="fr-FR" sz="1969" dirty="0">
                <a:solidFill>
                  <a:srgbClr val="0D5672"/>
                </a:solidFill>
                <a:latin typeface="Calibri"/>
                <a:ea typeface="Calibri"/>
                <a:cs typeface="Calibri"/>
                <a:sym typeface="Calibri"/>
              </a:rPr>
              <a:t>Définition de SEP cliniquement définie (SEP-CD)</a:t>
            </a:r>
            <a:endParaRPr sz="984" dirty="0">
              <a:solidFill>
                <a:srgbClr val="000000"/>
              </a:solidFill>
              <a:latin typeface="Arial"/>
              <a:ea typeface="Arial"/>
              <a:cs typeface="Arial"/>
              <a:sym typeface="Arial"/>
            </a:endParaRPr>
          </a:p>
          <a:p>
            <a:pPr marL="285675" indent="-285675">
              <a:buClr>
                <a:srgbClr val="0D5672"/>
              </a:buClr>
              <a:buSzPts val="2800"/>
              <a:buFont typeface="Calibri"/>
              <a:buChar char="-"/>
            </a:pPr>
            <a:r>
              <a:rPr lang="fr-FR" sz="1969" dirty="0">
                <a:solidFill>
                  <a:srgbClr val="0D5672"/>
                </a:solidFill>
                <a:latin typeface="Calibri"/>
                <a:ea typeface="Calibri"/>
                <a:cs typeface="Calibri"/>
                <a:sym typeface="Calibri"/>
              </a:rPr>
              <a:t>Age 10-50 ans</a:t>
            </a:r>
            <a:endParaRPr sz="984" dirty="0">
              <a:solidFill>
                <a:srgbClr val="000000"/>
              </a:solidFill>
              <a:latin typeface="Arial"/>
              <a:ea typeface="Arial"/>
              <a:cs typeface="Arial"/>
              <a:sym typeface="Arial"/>
            </a:endParaRPr>
          </a:p>
          <a:p>
            <a:pPr marL="285675" indent="-285675">
              <a:buClr>
                <a:srgbClr val="0D5672"/>
              </a:buClr>
              <a:buSzPts val="2800"/>
              <a:buFont typeface="Calibri"/>
              <a:buChar char="-"/>
            </a:pPr>
            <a:r>
              <a:rPr lang="fr-FR" sz="1969" dirty="0">
                <a:solidFill>
                  <a:srgbClr val="0D5672"/>
                </a:solidFill>
                <a:latin typeface="Calibri"/>
                <a:ea typeface="Calibri"/>
                <a:cs typeface="Calibri"/>
                <a:sym typeface="Calibri"/>
              </a:rPr>
              <a:t>Signes objectifs atteinte SNC ≥ 2 localisations</a:t>
            </a:r>
            <a:endParaRPr sz="984" dirty="0">
              <a:solidFill>
                <a:srgbClr val="000000"/>
              </a:solidFill>
              <a:latin typeface="Arial"/>
              <a:ea typeface="Arial"/>
              <a:cs typeface="Arial"/>
              <a:sym typeface="Arial"/>
            </a:endParaRPr>
          </a:p>
          <a:p>
            <a:pPr marL="285675" indent="-285675">
              <a:buClr>
                <a:srgbClr val="0D5672"/>
              </a:buClr>
              <a:buSzPts val="2800"/>
              <a:buFont typeface="Calibri"/>
              <a:buChar char="-"/>
            </a:pPr>
            <a:r>
              <a:rPr lang="fr-FR" sz="1969" dirty="0">
                <a:solidFill>
                  <a:srgbClr val="0D5672"/>
                </a:solidFill>
                <a:latin typeface="Calibri"/>
                <a:ea typeface="Calibri"/>
                <a:cs typeface="Calibri"/>
                <a:sym typeface="Calibri"/>
              </a:rPr>
              <a:t>2 épisodes &gt; 24h à &gt; 1 mois d’intervalle</a:t>
            </a:r>
            <a:endParaRPr sz="984" dirty="0">
              <a:solidFill>
                <a:srgbClr val="000000"/>
              </a:solidFill>
              <a:latin typeface="Arial"/>
              <a:ea typeface="Arial"/>
              <a:cs typeface="Arial"/>
              <a:sym typeface="Arial"/>
            </a:endParaRPr>
          </a:p>
          <a:p>
            <a:pPr>
              <a:buClr>
                <a:srgbClr val="000000"/>
              </a:buClr>
              <a:buSzPts val="2800"/>
            </a:pPr>
            <a:endParaRPr sz="1969" dirty="0">
              <a:solidFill>
                <a:srgbClr val="0D5672"/>
              </a:solidFill>
              <a:latin typeface="Calibri"/>
              <a:ea typeface="Calibri"/>
              <a:cs typeface="Calibri"/>
              <a:sym typeface="Calibri"/>
            </a:endParaRPr>
          </a:p>
          <a:p>
            <a:pPr>
              <a:buClr>
                <a:srgbClr val="0D5672"/>
              </a:buClr>
              <a:buSzPts val="2800"/>
            </a:pPr>
            <a:r>
              <a:rPr lang="fr-FR" sz="1969" b="1" dirty="0">
                <a:solidFill>
                  <a:srgbClr val="0D5672"/>
                </a:solidFill>
                <a:latin typeface="Calibri"/>
                <a:ea typeface="Calibri"/>
                <a:cs typeface="Calibri"/>
                <a:sym typeface="Calibri"/>
              </a:rPr>
              <a:t>Diagnostic de certitude posé par l’anatomopathologie</a:t>
            </a:r>
          </a:p>
          <a:p>
            <a:pPr>
              <a:buClr>
                <a:srgbClr val="0D5672"/>
              </a:buClr>
              <a:buSzPts val="2800"/>
            </a:pPr>
            <a:endParaRPr lang="fr-FR" sz="1969" b="1" dirty="0">
              <a:solidFill>
                <a:srgbClr val="0D5672"/>
              </a:solidFill>
              <a:latin typeface="Calibri"/>
              <a:cs typeface="Calibri"/>
              <a:sym typeface="Calibri"/>
            </a:endParaRPr>
          </a:p>
          <a:p>
            <a:pPr>
              <a:buClr>
                <a:srgbClr val="0D5672"/>
              </a:buClr>
              <a:buSzPts val="2800"/>
            </a:pPr>
            <a:endParaRPr lang="fr-FR" sz="1969" b="1" dirty="0">
              <a:solidFill>
                <a:srgbClr val="0D5672"/>
              </a:solidFill>
              <a:latin typeface="Calibri"/>
              <a:ea typeface="Arial"/>
              <a:cs typeface="Calibri"/>
              <a:sym typeface="Calibri"/>
            </a:endParaRPr>
          </a:p>
          <a:p>
            <a:pPr>
              <a:buClr>
                <a:srgbClr val="0D5672"/>
              </a:buClr>
              <a:buSzPts val="2800"/>
            </a:pPr>
            <a:endParaRPr lang="fr-FR" sz="1969" b="1" dirty="0">
              <a:solidFill>
                <a:srgbClr val="0D5672"/>
              </a:solidFill>
              <a:latin typeface="Calibri"/>
              <a:ea typeface="Arial"/>
              <a:cs typeface="Calibri"/>
              <a:sym typeface="Calibri"/>
            </a:endParaRPr>
          </a:p>
          <a:p>
            <a:pPr>
              <a:buClr>
                <a:srgbClr val="0D5672"/>
              </a:buClr>
              <a:buSzPts val="2800"/>
            </a:pPr>
            <a:r>
              <a:rPr lang="fr-FR" sz="1969" b="1" dirty="0">
                <a:solidFill>
                  <a:srgbClr val="0D5672"/>
                </a:solidFill>
                <a:latin typeface="Calibri"/>
                <a:cs typeface="Calibri"/>
                <a:sym typeface="Calibri"/>
              </a:rPr>
              <a:t>Ajout des examens PL ( BOC; Index IgG, PE)  </a:t>
            </a:r>
          </a:p>
          <a:p>
            <a:pPr>
              <a:buClr>
                <a:srgbClr val="0D5672"/>
              </a:buClr>
              <a:buSzPts val="2800"/>
            </a:pPr>
            <a:endParaRPr sz="984" dirty="0">
              <a:solidFill>
                <a:srgbClr val="000000"/>
              </a:solidFill>
              <a:latin typeface="Arial"/>
              <a:ea typeface="Arial"/>
              <a:cs typeface="Arial"/>
              <a:sym typeface="Arial"/>
            </a:endParaRPr>
          </a:p>
        </p:txBody>
      </p:sp>
      <p:sp>
        <p:nvSpPr>
          <p:cNvPr id="253" name="Google Shape;253;p7"/>
          <p:cNvSpPr/>
          <p:nvPr/>
        </p:nvSpPr>
        <p:spPr>
          <a:xfrm>
            <a:off x="5185541" y="1047919"/>
            <a:ext cx="713504" cy="5061418"/>
          </a:xfrm>
          <a:prstGeom prst="downArrow">
            <a:avLst>
              <a:gd name="adj1" fmla="val 50000"/>
              <a:gd name="adj2" fmla="val 50000"/>
            </a:avLst>
          </a:prstGeom>
          <a:solidFill>
            <a:schemeClr val="accent1"/>
          </a:solidFill>
          <a:ln w="12700" cap="flat" cmpd="sng">
            <a:solidFill>
              <a:srgbClr val="147EA6"/>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254" name="Google Shape;254;p7"/>
          <p:cNvSpPr/>
          <p:nvPr/>
        </p:nvSpPr>
        <p:spPr>
          <a:xfrm>
            <a:off x="1260941" y="1047918"/>
            <a:ext cx="3924600" cy="4589209"/>
          </a:xfrm>
          <a:prstGeom prst="rect">
            <a:avLst/>
          </a:prstGeom>
          <a:noFill/>
          <a:ln>
            <a:noFill/>
          </a:ln>
        </p:spPr>
        <p:txBody>
          <a:bodyPr spcFirstLastPara="1" wrap="square" lIns="64283" tIns="32133" rIns="64283" bIns="32133" anchor="t" anchorCtr="0">
            <a:spAutoFit/>
          </a:bodyPr>
          <a:lstStyle/>
          <a:p>
            <a:pPr indent="-152379">
              <a:buClr>
                <a:srgbClr val="0D5672"/>
              </a:buClr>
              <a:buSzPts val="3413"/>
              <a:buFont typeface="Arial"/>
              <a:buChar char="•"/>
            </a:pPr>
            <a:r>
              <a:rPr lang="fr-FR" sz="2400" dirty="0">
                <a:solidFill>
                  <a:srgbClr val="0D5672"/>
                </a:solidFill>
                <a:latin typeface="Helvetica Neue"/>
                <a:ea typeface="Helvetica Neue"/>
                <a:cs typeface="Helvetica Neue"/>
                <a:sym typeface="Helvetica Neue"/>
              </a:rPr>
              <a:t> </a:t>
            </a:r>
            <a:r>
              <a:rPr lang="fr-FR" sz="2250" b="1" dirty="0">
                <a:solidFill>
                  <a:srgbClr val="0D5672"/>
                </a:solidFill>
                <a:latin typeface="Calibri"/>
                <a:ea typeface="Calibri"/>
                <a:cs typeface="Calibri"/>
                <a:sym typeface="Calibri"/>
              </a:rPr>
              <a:t>Allison and </a:t>
            </a:r>
            <a:r>
              <a:rPr lang="fr-FR" sz="2250" b="1" dirty="0" err="1">
                <a:solidFill>
                  <a:srgbClr val="0D5672"/>
                </a:solidFill>
                <a:latin typeface="Calibri"/>
                <a:ea typeface="Calibri"/>
                <a:cs typeface="Calibri"/>
                <a:sym typeface="Calibri"/>
              </a:rPr>
              <a:t>Millar</a:t>
            </a:r>
            <a:r>
              <a:rPr lang="fr-FR" sz="2250" b="1" dirty="0">
                <a:solidFill>
                  <a:srgbClr val="0D5672"/>
                </a:solidFill>
                <a:latin typeface="Calibri"/>
                <a:ea typeface="Calibri"/>
                <a:cs typeface="Calibri"/>
                <a:sym typeface="Calibri"/>
              </a:rPr>
              <a:t> </a:t>
            </a:r>
            <a:r>
              <a:rPr lang="fr-FR" sz="2250" dirty="0">
                <a:solidFill>
                  <a:srgbClr val="0D5672"/>
                </a:solidFill>
                <a:latin typeface="Calibri"/>
                <a:ea typeface="Calibri"/>
                <a:cs typeface="Calibri"/>
                <a:sym typeface="Calibri"/>
              </a:rPr>
              <a:t>1954 </a:t>
            </a:r>
            <a:endParaRPr sz="844" dirty="0">
              <a:solidFill>
                <a:srgbClr val="000000"/>
              </a:solidFill>
              <a:latin typeface="Arial"/>
              <a:ea typeface="Arial"/>
              <a:cs typeface="Arial"/>
              <a:sym typeface="Arial"/>
            </a:endParaRPr>
          </a:p>
          <a:p>
            <a:pPr>
              <a:buClr>
                <a:srgbClr val="000000"/>
              </a:buClr>
              <a:buSzPts val="3413"/>
            </a:pPr>
            <a:endParaRPr sz="2250" dirty="0">
              <a:solidFill>
                <a:srgbClr val="0D5672"/>
              </a:solidFill>
              <a:latin typeface="Calibri"/>
              <a:ea typeface="Calibri"/>
              <a:cs typeface="Calibri"/>
              <a:sym typeface="Calibri"/>
            </a:endParaRPr>
          </a:p>
          <a:p>
            <a:pPr indent="-152379">
              <a:buClr>
                <a:srgbClr val="0D5672"/>
              </a:buClr>
              <a:buSzPts val="3413"/>
              <a:buFont typeface="Arial"/>
              <a:buChar char="•"/>
            </a:pPr>
            <a:r>
              <a:rPr lang="fr-FR" sz="2250" dirty="0">
                <a:solidFill>
                  <a:srgbClr val="0D5672"/>
                </a:solidFill>
                <a:latin typeface="Helvetica Neue"/>
                <a:ea typeface="Helvetica Neue"/>
                <a:cs typeface="Helvetica Neue"/>
                <a:sym typeface="Helvetica Neue"/>
              </a:rPr>
              <a:t>  </a:t>
            </a:r>
            <a:r>
              <a:rPr lang="fr-FR" sz="2250" b="1" dirty="0" err="1">
                <a:solidFill>
                  <a:srgbClr val="0D5672"/>
                </a:solidFill>
                <a:latin typeface="Calibri"/>
                <a:ea typeface="Calibri"/>
                <a:cs typeface="Calibri"/>
                <a:sym typeface="Calibri"/>
              </a:rPr>
              <a:t>McAlpine</a:t>
            </a:r>
            <a:r>
              <a:rPr lang="fr-FR" sz="2250" dirty="0">
                <a:solidFill>
                  <a:srgbClr val="0D5672"/>
                </a:solidFill>
                <a:latin typeface="Calibri"/>
                <a:ea typeface="Calibri"/>
                <a:cs typeface="Calibri"/>
                <a:sym typeface="Calibri"/>
              </a:rPr>
              <a:t> 1957, 1965 </a:t>
            </a:r>
            <a:endParaRPr sz="844" dirty="0">
              <a:solidFill>
                <a:srgbClr val="000000"/>
              </a:solidFill>
              <a:latin typeface="Arial"/>
              <a:ea typeface="Arial"/>
              <a:cs typeface="Arial"/>
              <a:sym typeface="Arial"/>
            </a:endParaRPr>
          </a:p>
          <a:p>
            <a:pPr>
              <a:buClr>
                <a:srgbClr val="000000"/>
              </a:buClr>
              <a:buSzPts val="3413"/>
            </a:pPr>
            <a:endParaRPr lang="fr-FR" sz="2250" dirty="0">
              <a:solidFill>
                <a:srgbClr val="0D5672"/>
              </a:solidFill>
              <a:latin typeface="Calibri"/>
              <a:ea typeface="Calibri"/>
              <a:cs typeface="Calibri"/>
              <a:sym typeface="Calibri"/>
            </a:endParaRPr>
          </a:p>
          <a:p>
            <a:pPr>
              <a:buClr>
                <a:srgbClr val="000000"/>
              </a:buClr>
              <a:buSzPts val="3413"/>
            </a:pPr>
            <a:endParaRPr sz="2250" dirty="0">
              <a:solidFill>
                <a:srgbClr val="0D5672"/>
              </a:solidFill>
              <a:latin typeface="Calibri"/>
              <a:ea typeface="Calibri"/>
              <a:cs typeface="Calibri"/>
              <a:sym typeface="Calibri"/>
            </a:endParaRPr>
          </a:p>
          <a:p>
            <a:pPr marL="321457" indent="-321457">
              <a:buClr>
                <a:srgbClr val="0D5672"/>
              </a:buClr>
              <a:buSzPts val="3413"/>
              <a:buFont typeface="Arial"/>
              <a:buChar char="•"/>
            </a:pPr>
            <a:r>
              <a:rPr lang="fr-FR" sz="2250" b="1" dirty="0">
                <a:solidFill>
                  <a:srgbClr val="0D5672"/>
                </a:solidFill>
                <a:latin typeface="Calibri"/>
                <a:ea typeface="Calibri"/>
                <a:cs typeface="Calibri"/>
                <a:sym typeface="Calibri"/>
              </a:rPr>
              <a:t>Schumacher</a:t>
            </a:r>
            <a:r>
              <a:rPr lang="fr-FR" sz="2250" dirty="0">
                <a:solidFill>
                  <a:srgbClr val="0D5672"/>
                </a:solidFill>
                <a:latin typeface="Calibri"/>
                <a:ea typeface="Calibri"/>
                <a:cs typeface="Calibri"/>
                <a:sym typeface="Calibri"/>
              </a:rPr>
              <a:t> 1965 </a:t>
            </a:r>
            <a:endParaRPr sz="844" dirty="0">
              <a:solidFill>
                <a:srgbClr val="000000"/>
              </a:solidFill>
              <a:latin typeface="Arial"/>
              <a:ea typeface="Arial"/>
              <a:cs typeface="Arial"/>
              <a:sym typeface="Arial"/>
            </a:endParaRPr>
          </a:p>
          <a:p>
            <a:pPr>
              <a:buClr>
                <a:srgbClr val="000000"/>
              </a:buClr>
              <a:buSzPts val="3413"/>
            </a:pPr>
            <a:endParaRPr sz="2250" dirty="0">
              <a:solidFill>
                <a:srgbClr val="0D5672"/>
              </a:solidFill>
              <a:latin typeface="Calibri"/>
              <a:ea typeface="Calibri"/>
              <a:cs typeface="Calibri"/>
              <a:sym typeface="Calibri"/>
            </a:endParaRPr>
          </a:p>
          <a:p>
            <a:pPr>
              <a:buClr>
                <a:srgbClr val="000000"/>
              </a:buClr>
              <a:buSzPts val="3413"/>
            </a:pPr>
            <a:endParaRPr sz="2250" dirty="0">
              <a:solidFill>
                <a:srgbClr val="0D5672"/>
              </a:solidFill>
              <a:latin typeface="Calibri"/>
              <a:ea typeface="Calibri"/>
              <a:cs typeface="Calibri"/>
              <a:sym typeface="Calibri"/>
            </a:endParaRPr>
          </a:p>
          <a:p>
            <a:pPr>
              <a:buClr>
                <a:srgbClr val="000000"/>
              </a:buClr>
              <a:buSzPts val="3413"/>
            </a:pPr>
            <a:endParaRPr sz="2250" dirty="0">
              <a:solidFill>
                <a:srgbClr val="0D5672"/>
              </a:solidFill>
              <a:latin typeface="Calibri"/>
              <a:ea typeface="Calibri"/>
              <a:cs typeface="Calibri"/>
              <a:sym typeface="Calibri"/>
            </a:endParaRPr>
          </a:p>
          <a:p>
            <a:pPr indent="-152379">
              <a:buClr>
                <a:srgbClr val="0D5672"/>
              </a:buClr>
              <a:buSzPts val="3413"/>
              <a:buFont typeface="Arial"/>
              <a:buChar char="•"/>
            </a:pPr>
            <a:r>
              <a:rPr lang="fr-FR" sz="2250" dirty="0">
                <a:solidFill>
                  <a:srgbClr val="0D5672"/>
                </a:solidFill>
                <a:latin typeface="Helvetica Neue"/>
                <a:ea typeface="Helvetica Neue"/>
                <a:cs typeface="Helvetica Neue"/>
                <a:sym typeface="Helvetica Neue"/>
              </a:rPr>
              <a:t> </a:t>
            </a:r>
            <a:r>
              <a:rPr lang="fr-FR" sz="2250" b="1" dirty="0">
                <a:solidFill>
                  <a:srgbClr val="0D5672"/>
                </a:solidFill>
                <a:latin typeface="Calibri"/>
                <a:ea typeface="Calibri"/>
                <a:cs typeface="Calibri"/>
                <a:sym typeface="Calibri"/>
              </a:rPr>
              <a:t>McDonald and Halliday </a:t>
            </a:r>
            <a:r>
              <a:rPr lang="fr-FR" sz="2250" dirty="0">
                <a:solidFill>
                  <a:srgbClr val="0D5672"/>
                </a:solidFill>
                <a:latin typeface="Calibri"/>
                <a:ea typeface="Calibri"/>
                <a:cs typeface="Calibri"/>
                <a:sym typeface="Calibri"/>
              </a:rPr>
              <a:t>1977 </a:t>
            </a:r>
          </a:p>
          <a:p>
            <a:pPr indent="-152379">
              <a:buClr>
                <a:srgbClr val="0D5672"/>
              </a:buClr>
              <a:buSzPts val="3413"/>
              <a:buFont typeface="Arial"/>
              <a:buChar char="•"/>
            </a:pPr>
            <a:endParaRPr lang="fr-FR" sz="2250" dirty="0">
              <a:solidFill>
                <a:srgbClr val="0D5672"/>
              </a:solidFill>
              <a:latin typeface="Calibri"/>
              <a:cs typeface="Calibri"/>
              <a:sym typeface="Calibri"/>
            </a:endParaRPr>
          </a:p>
          <a:p>
            <a:pPr>
              <a:buClr>
                <a:srgbClr val="0D5672"/>
              </a:buClr>
              <a:buSzPts val="3413"/>
            </a:pPr>
            <a:endParaRPr lang="fr-FR" sz="2250" dirty="0">
              <a:solidFill>
                <a:srgbClr val="0D5672"/>
              </a:solidFill>
              <a:latin typeface="Calibri"/>
              <a:ea typeface="Arial"/>
              <a:cs typeface="Calibri"/>
              <a:sym typeface="Calibri"/>
            </a:endParaRPr>
          </a:p>
          <a:p>
            <a:pPr indent="-152379">
              <a:buClr>
                <a:srgbClr val="0D5672"/>
              </a:buClr>
              <a:buSzPts val="3413"/>
              <a:buFont typeface="Arial"/>
              <a:buChar char="•"/>
            </a:pPr>
            <a:r>
              <a:rPr lang="fr-FR" sz="2250" b="1" dirty="0">
                <a:solidFill>
                  <a:srgbClr val="0D5672"/>
                </a:solidFill>
                <a:latin typeface="Calibri"/>
                <a:cs typeface="Calibri"/>
                <a:sym typeface="Calibri"/>
              </a:rPr>
              <a:t>Poser</a:t>
            </a:r>
            <a:r>
              <a:rPr lang="fr-FR" sz="2250" dirty="0">
                <a:solidFill>
                  <a:srgbClr val="0D5672"/>
                </a:solidFill>
                <a:latin typeface="Calibri"/>
                <a:cs typeface="Calibri"/>
                <a:sym typeface="Calibri"/>
              </a:rPr>
              <a:t> 1983</a:t>
            </a:r>
            <a:endParaRPr sz="844" dirty="0">
              <a:solidFill>
                <a:srgbClr val="000000"/>
              </a:solidFill>
              <a:latin typeface="Arial"/>
              <a:ea typeface="Arial"/>
              <a:cs typeface="Arial"/>
              <a:sym typeface="Arial"/>
            </a:endParaRPr>
          </a:p>
        </p:txBody>
      </p:sp>
      <p:sp>
        <p:nvSpPr>
          <p:cNvPr id="255" name="Google Shape;255;p7"/>
          <p:cNvSpPr txBox="1"/>
          <p:nvPr/>
        </p:nvSpPr>
        <p:spPr>
          <a:xfrm>
            <a:off x="9318980" y="6471978"/>
            <a:ext cx="2581955" cy="249431"/>
          </a:xfrm>
          <a:prstGeom prst="rect">
            <a:avLst/>
          </a:prstGeom>
          <a:noFill/>
          <a:ln>
            <a:noFill/>
          </a:ln>
        </p:spPr>
        <p:txBody>
          <a:bodyPr spcFirstLastPara="1" wrap="square" lIns="64283" tIns="32133" rIns="64283" bIns="32133" anchor="t" anchorCtr="0">
            <a:spAutoFit/>
          </a:bodyPr>
          <a:lstStyle/>
          <a:p>
            <a:pPr>
              <a:buClr>
                <a:srgbClr val="888888"/>
              </a:buClr>
              <a:buSzPts val="1706"/>
            </a:pPr>
            <a:r>
              <a:rPr lang="fr-FR" sz="1199">
                <a:solidFill>
                  <a:srgbClr val="888888"/>
                </a:solidFill>
                <a:latin typeface="Calibri"/>
                <a:ea typeface="Calibri"/>
                <a:cs typeface="Calibri"/>
                <a:sym typeface="Calibri"/>
              </a:rPr>
              <a:t>Merci à Marine Boudot de la Motte</a:t>
            </a:r>
            <a:endParaRPr sz="984">
              <a:solidFill>
                <a:srgbClr val="000000"/>
              </a:solidFill>
              <a:latin typeface="Arial"/>
              <a:ea typeface="Arial"/>
              <a:cs typeface="Arial"/>
              <a:sym typeface="Arial"/>
            </a:endParaRPr>
          </a:p>
        </p:txBody>
      </p:sp>
      <p:sp>
        <p:nvSpPr>
          <p:cNvPr id="256" name="Google Shape;256;p7"/>
          <p:cNvSpPr txBox="1">
            <a:spLocks noGrp="1"/>
          </p:cNvSpPr>
          <p:nvPr>
            <p:ph type="dt" idx="10"/>
          </p:nvPr>
        </p:nvSpPr>
        <p:spPr>
          <a:xfrm>
            <a:off x="839489" y="6356355"/>
            <a:ext cx="4520813" cy="365133"/>
          </a:xfrm>
          <a:prstGeom prst="rect">
            <a:avLst/>
          </a:prstGeom>
          <a:noFill/>
          <a:ln>
            <a:noFill/>
          </a:ln>
        </p:spPr>
        <p:txBody>
          <a:bodyPr spcFirstLastPara="1" vert="horz" wrap="square" lIns="64283" tIns="32133" rIns="64283" bIns="32133" rtlCol="0" anchor="ctr" anchorCtr="0">
            <a:noAutofit/>
          </a:bodyPr>
          <a:lstStyle/>
          <a:p>
            <a:pPr>
              <a:buClr>
                <a:srgbClr val="888888"/>
              </a:buClr>
              <a:buSzPts val="1700"/>
            </a:pPr>
            <a:r>
              <a:rPr lang="fr-FR"/>
              <a:t>Congrès ANLLF 05/12/2024 Communication orale Pr Papeix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9"/>
          <p:cNvSpPr/>
          <p:nvPr/>
        </p:nvSpPr>
        <p:spPr>
          <a:xfrm>
            <a:off x="1489" y="-5396"/>
            <a:ext cx="12189023" cy="755466"/>
          </a:xfrm>
          <a:prstGeom prst="rect">
            <a:avLst/>
          </a:prstGeom>
          <a:solidFill>
            <a:srgbClr val="012D5C"/>
          </a:solidFill>
          <a:ln w="9525" cap="flat" cmpd="sng">
            <a:solidFill>
              <a:srgbClr val="012D5C"/>
            </a:solidFill>
            <a:prstDash val="solid"/>
            <a:round/>
            <a:headEnd type="none" w="sm" len="sm"/>
            <a:tailEnd type="none" w="sm" len="sm"/>
          </a:ln>
        </p:spPr>
        <p:txBody>
          <a:bodyPr spcFirstLastPara="1" wrap="square" lIns="91406" tIns="45703" rIns="91406" bIns="45703" anchor="ctr" anchorCtr="0">
            <a:noAutofit/>
          </a:bodyPr>
          <a:lstStyle/>
          <a:p>
            <a:pPr algn="ctr">
              <a:buClr>
                <a:schemeClr val="lt1"/>
              </a:buClr>
              <a:buSzPts val="4550"/>
            </a:pPr>
            <a:r>
              <a:rPr lang="fr-FR" sz="3199" dirty="0">
                <a:solidFill>
                  <a:schemeClr val="lt1"/>
                </a:solidFill>
                <a:latin typeface="Calibri"/>
                <a:ea typeface="Calibri"/>
                <a:cs typeface="Calibri"/>
                <a:sym typeface="Calibri"/>
              </a:rPr>
              <a:t>Critères diagnostiques un marqueur diagnostic l’IRM </a:t>
            </a:r>
            <a:endParaRPr sz="984" dirty="0">
              <a:solidFill>
                <a:srgbClr val="000000"/>
              </a:solidFill>
              <a:latin typeface="Arial"/>
              <a:ea typeface="Arial"/>
              <a:cs typeface="Arial"/>
              <a:sym typeface="Arial"/>
            </a:endParaRPr>
          </a:p>
        </p:txBody>
      </p:sp>
      <p:sp>
        <p:nvSpPr>
          <p:cNvPr id="278" name="Google Shape;278;p9"/>
          <p:cNvSpPr/>
          <p:nvPr/>
        </p:nvSpPr>
        <p:spPr>
          <a:xfrm>
            <a:off x="1015663" y="564302"/>
            <a:ext cx="4065485" cy="5651038"/>
          </a:xfrm>
          <a:prstGeom prst="rect">
            <a:avLst/>
          </a:prstGeom>
          <a:noFill/>
          <a:ln>
            <a:noFill/>
          </a:ln>
        </p:spPr>
        <p:txBody>
          <a:bodyPr spcFirstLastPara="1" wrap="square" lIns="64283" tIns="32133" rIns="64283" bIns="32133" anchor="t" anchorCtr="0">
            <a:spAutoFit/>
          </a:bodyPr>
          <a:lstStyle/>
          <a:p>
            <a:pPr algn="ctr">
              <a:buClr>
                <a:srgbClr val="000000"/>
              </a:buClr>
              <a:buSzPts val="3413"/>
            </a:pPr>
            <a:endParaRPr sz="2400" dirty="0">
              <a:solidFill>
                <a:srgbClr val="0D5672"/>
              </a:solidFill>
              <a:latin typeface="Calibri"/>
              <a:ea typeface="Calibri"/>
              <a:cs typeface="Calibri"/>
              <a:sym typeface="Calibri"/>
            </a:endParaRPr>
          </a:p>
          <a:p>
            <a:pPr algn="ctr">
              <a:buClr>
                <a:srgbClr val="000000"/>
              </a:buClr>
              <a:buSzPts val="3200"/>
            </a:pPr>
            <a:endParaRPr sz="2250" dirty="0">
              <a:solidFill>
                <a:srgbClr val="0D5672"/>
              </a:solidFill>
              <a:latin typeface="Calibri"/>
              <a:ea typeface="Calibri"/>
              <a:cs typeface="Calibri"/>
              <a:sym typeface="Calibri"/>
            </a:endParaRPr>
          </a:p>
          <a:p>
            <a:pPr>
              <a:buClr>
                <a:srgbClr val="0D5672"/>
              </a:buClr>
              <a:buSzPts val="3200"/>
              <a:buFont typeface="Arial"/>
              <a:buChar char="•"/>
            </a:pPr>
            <a:r>
              <a:rPr lang="fr-FR" sz="2250" b="1" dirty="0">
                <a:solidFill>
                  <a:srgbClr val="0D5672"/>
                </a:solidFill>
                <a:latin typeface="Calibri"/>
                <a:ea typeface="Calibri"/>
                <a:cs typeface="Calibri"/>
                <a:sym typeface="Calibri"/>
              </a:rPr>
              <a:t>  McDonald </a:t>
            </a:r>
            <a:r>
              <a:rPr lang="fr-FR" sz="2250" b="1" dirty="0" err="1">
                <a:solidFill>
                  <a:srgbClr val="0D5672"/>
                </a:solidFill>
                <a:latin typeface="Calibri"/>
                <a:ea typeface="Calibri"/>
                <a:cs typeface="Calibri"/>
                <a:sym typeface="Calibri"/>
              </a:rPr>
              <a:t>criteria</a:t>
            </a:r>
            <a:r>
              <a:rPr lang="fr-FR" sz="2250" b="1" dirty="0">
                <a:solidFill>
                  <a:srgbClr val="0D5672"/>
                </a:solidFill>
                <a:latin typeface="Calibri"/>
                <a:ea typeface="Calibri"/>
                <a:cs typeface="Calibri"/>
                <a:sym typeface="Calibri"/>
              </a:rPr>
              <a:t> 2001 </a:t>
            </a:r>
            <a:endParaRPr sz="984" dirty="0">
              <a:solidFill>
                <a:srgbClr val="000000"/>
              </a:solidFill>
              <a:latin typeface="Arial"/>
              <a:ea typeface="Arial"/>
              <a:cs typeface="Arial"/>
              <a:sym typeface="Arial"/>
            </a:endParaRPr>
          </a:p>
          <a:p>
            <a:pPr>
              <a:buClr>
                <a:srgbClr val="0D5672"/>
              </a:buClr>
              <a:buSzPts val="3200"/>
            </a:pPr>
            <a:r>
              <a:rPr lang="fr-FR" sz="2250" b="1" dirty="0">
                <a:solidFill>
                  <a:srgbClr val="0D5672"/>
                </a:solidFill>
                <a:latin typeface="Calibri"/>
                <a:ea typeface="Calibri"/>
                <a:cs typeface="Calibri"/>
                <a:sym typeface="Calibri"/>
              </a:rPr>
              <a:t>	(</a:t>
            </a:r>
            <a:r>
              <a:rPr lang="fr-FR" sz="2250" b="1" dirty="0" err="1">
                <a:solidFill>
                  <a:srgbClr val="0D5672"/>
                </a:solidFill>
                <a:latin typeface="Calibri"/>
                <a:ea typeface="Calibri"/>
                <a:cs typeface="Calibri"/>
                <a:sym typeface="Calibri"/>
              </a:rPr>
              <a:t>Barkhof</a:t>
            </a:r>
            <a:r>
              <a:rPr lang="fr-FR" sz="2250" b="1" dirty="0">
                <a:solidFill>
                  <a:srgbClr val="0D5672"/>
                </a:solidFill>
                <a:latin typeface="Calibri"/>
                <a:ea typeface="Calibri"/>
                <a:cs typeface="Calibri"/>
                <a:sym typeface="Calibri"/>
              </a:rPr>
              <a:t>, </a:t>
            </a:r>
            <a:r>
              <a:rPr lang="fr-FR" sz="2250" b="1" dirty="0">
                <a:solidFill>
                  <a:srgbClr val="FF0000"/>
                </a:solidFill>
                <a:latin typeface="Calibri"/>
                <a:ea typeface="Calibri"/>
                <a:cs typeface="Calibri"/>
                <a:sym typeface="Calibri"/>
              </a:rPr>
              <a:t>BOC = DIS</a:t>
            </a:r>
            <a:r>
              <a:rPr lang="fr-FR" sz="2250" dirty="0">
                <a:solidFill>
                  <a:srgbClr val="0D5672"/>
                </a:solidFill>
                <a:latin typeface="Calibri"/>
                <a:ea typeface="Calibri"/>
                <a:cs typeface="Calibri"/>
                <a:sym typeface="Calibri"/>
              </a:rPr>
              <a:t>)</a:t>
            </a:r>
            <a:endParaRPr sz="984" dirty="0">
              <a:solidFill>
                <a:srgbClr val="000000"/>
              </a:solidFill>
              <a:latin typeface="Arial"/>
              <a:ea typeface="Arial"/>
              <a:cs typeface="Arial"/>
              <a:sym typeface="Arial"/>
            </a:endParaRPr>
          </a:p>
          <a:p>
            <a:pPr>
              <a:buClr>
                <a:srgbClr val="000000"/>
              </a:buClr>
              <a:buSzPts val="3200"/>
            </a:pPr>
            <a:endParaRPr sz="2250" dirty="0">
              <a:solidFill>
                <a:srgbClr val="0D5672"/>
              </a:solidFill>
              <a:latin typeface="Calibri"/>
              <a:ea typeface="Calibri"/>
              <a:cs typeface="Calibri"/>
              <a:sym typeface="Calibri"/>
            </a:endParaRPr>
          </a:p>
          <a:p>
            <a:pPr>
              <a:buClr>
                <a:srgbClr val="000000"/>
              </a:buClr>
              <a:buSzPts val="3200"/>
            </a:pPr>
            <a:endParaRPr sz="2250" dirty="0">
              <a:solidFill>
                <a:srgbClr val="0D5672"/>
              </a:solidFill>
              <a:latin typeface="Calibri"/>
              <a:ea typeface="Calibri"/>
              <a:cs typeface="Calibri"/>
              <a:sym typeface="Calibri"/>
            </a:endParaRPr>
          </a:p>
          <a:p>
            <a:pPr>
              <a:buClr>
                <a:srgbClr val="000000"/>
              </a:buClr>
              <a:buSzPts val="3200"/>
            </a:pPr>
            <a:endParaRPr sz="2250" dirty="0">
              <a:solidFill>
                <a:srgbClr val="0D5672"/>
              </a:solidFill>
              <a:latin typeface="Calibri"/>
              <a:ea typeface="Calibri"/>
              <a:cs typeface="Calibri"/>
              <a:sym typeface="Calibri"/>
            </a:endParaRPr>
          </a:p>
          <a:p>
            <a:pPr>
              <a:buClr>
                <a:srgbClr val="000000"/>
              </a:buClr>
              <a:buSzPts val="3200"/>
            </a:pPr>
            <a:endParaRPr sz="2250" dirty="0">
              <a:solidFill>
                <a:srgbClr val="0D5672"/>
              </a:solidFill>
              <a:latin typeface="Calibri"/>
              <a:ea typeface="Calibri"/>
              <a:cs typeface="Calibri"/>
              <a:sym typeface="Calibri"/>
            </a:endParaRPr>
          </a:p>
          <a:p>
            <a:pPr>
              <a:buClr>
                <a:srgbClr val="000000"/>
              </a:buClr>
              <a:buSzPts val="3200"/>
            </a:pPr>
            <a:endParaRPr sz="2250" dirty="0">
              <a:solidFill>
                <a:srgbClr val="0D5672"/>
              </a:solidFill>
              <a:latin typeface="Calibri"/>
              <a:ea typeface="Calibri"/>
              <a:cs typeface="Calibri"/>
              <a:sym typeface="Calibri"/>
            </a:endParaRPr>
          </a:p>
          <a:p>
            <a:pPr>
              <a:buClr>
                <a:srgbClr val="0D5672"/>
              </a:buClr>
              <a:buSzPts val="3200"/>
              <a:buFont typeface="Arial"/>
              <a:buChar char="•"/>
            </a:pPr>
            <a:r>
              <a:rPr lang="fr-FR" sz="2250" dirty="0">
                <a:solidFill>
                  <a:srgbClr val="0D5672"/>
                </a:solidFill>
                <a:latin typeface="Helvetica Neue"/>
                <a:ea typeface="Helvetica Neue"/>
                <a:cs typeface="Helvetica Neue"/>
                <a:sym typeface="Helvetica Neue"/>
              </a:rPr>
              <a:t> </a:t>
            </a:r>
            <a:r>
              <a:rPr lang="fr-FR" sz="2250" b="1" dirty="0">
                <a:solidFill>
                  <a:srgbClr val="0D5672"/>
                </a:solidFill>
                <a:latin typeface="Calibri"/>
                <a:ea typeface="Calibri"/>
                <a:cs typeface="Calibri"/>
                <a:sym typeface="Calibri"/>
              </a:rPr>
              <a:t>McDonald </a:t>
            </a:r>
            <a:r>
              <a:rPr lang="fr-FR" sz="2250" b="1" dirty="0" err="1">
                <a:solidFill>
                  <a:srgbClr val="0D5672"/>
                </a:solidFill>
                <a:latin typeface="Calibri"/>
                <a:ea typeface="Calibri"/>
                <a:cs typeface="Calibri"/>
                <a:sym typeface="Calibri"/>
              </a:rPr>
              <a:t>criteria</a:t>
            </a:r>
            <a:r>
              <a:rPr lang="fr-FR" sz="2250" b="1" dirty="0">
                <a:solidFill>
                  <a:srgbClr val="0D5672"/>
                </a:solidFill>
                <a:latin typeface="Calibri"/>
                <a:ea typeface="Calibri"/>
                <a:cs typeface="Calibri"/>
                <a:sym typeface="Calibri"/>
              </a:rPr>
              <a:t> 2005 </a:t>
            </a:r>
            <a:endParaRPr sz="984" dirty="0">
              <a:solidFill>
                <a:srgbClr val="000000"/>
              </a:solidFill>
              <a:latin typeface="Arial"/>
              <a:ea typeface="Arial"/>
              <a:cs typeface="Arial"/>
              <a:sym typeface="Arial"/>
            </a:endParaRPr>
          </a:p>
          <a:p>
            <a:pPr>
              <a:buClr>
                <a:srgbClr val="000000"/>
              </a:buClr>
              <a:buSzPts val="3200"/>
            </a:pPr>
            <a:endParaRPr sz="2250" dirty="0">
              <a:solidFill>
                <a:srgbClr val="0D5672"/>
              </a:solidFill>
              <a:latin typeface="Calibri"/>
              <a:ea typeface="Calibri"/>
              <a:cs typeface="Calibri"/>
              <a:sym typeface="Calibri"/>
            </a:endParaRPr>
          </a:p>
          <a:p>
            <a:pPr>
              <a:buClr>
                <a:srgbClr val="000000"/>
              </a:buClr>
              <a:buSzPts val="3200"/>
            </a:pPr>
            <a:endParaRPr sz="2250" dirty="0">
              <a:solidFill>
                <a:srgbClr val="0D5672"/>
              </a:solidFill>
              <a:latin typeface="Calibri"/>
              <a:ea typeface="Calibri"/>
              <a:cs typeface="Calibri"/>
              <a:sym typeface="Calibri"/>
            </a:endParaRPr>
          </a:p>
          <a:p>
            <a:pPr>
              <a:buClr>
                <a:srgbClr val="000000"/>
              </a:buClr>
              <a:buSzPts val="3200"/>
            </a:pPr>
            <a:endParaRPr sz="2250" dirty="0">
              <a:solidFill>
                <a:srgbClr val="0D5672"/>
              </a:solidFill>
              <a:latin typeface="Calibri"/>
              <a:ea typeface="Calibri"/>
              <a:cs typeface="Calibri"/>
              <a:sym typeface="Calibri"/>
            </a:endParaRPr>
          </a:p>
          <a:p>
            <a:pPr>
              <a:buClr>
                <a:srgbClr val="0D5672"/>
              </a:buClr>
              <a:buSzPts val="3200"/>
              <a:buFont typeface="Arial"/>
              <a:buChar char="•"/>
            </a:pPr>
            <a:r>
              <a:rPr lang="fr-FR" sz="2250" dirty="0">
                <a:solidFill>
                  <a:srgbClr val="0D5672"/>
                </a:solidFill>
                <a:latin typeface="Helvetica Neue"/>
                <a:ea typeface="Helvetica Neue"/>
                <a:cs typeface="Helvetica Neue"/>
                <a:sym typeface="Helvetica Neue"/>
              </a:rPr>
              <a:t>  </a:t>
            </a:r>
            <a:r>
              <a:rPr lang="fr-FR" sz="2250" b="1" dirty="0">
                <a:solidFill>
                  <a:srgbClr val="0D5672"/>
                </a:solidFill>
                <a:latin typeface="Calibri"/>
                <a:ea typeface="Calibri"/>
                <a:cs typeface="Calibri"/>
                <a:sym typeface="Calibri"/>
              </a:rPr>
              <a:t>McDonald </a:t>
            </a:r>
            <a:r>
              <a:rPr lang="fr-FR" sz="2250" b="1" dirty="0" err="1">
                <a:solidFill>
                  <a:srgbClr val="0D5672"/>
                </a:solidFill>
                <a:latin typeface="Calibri"/>
                <a:ea typeface="Calibri"/>
                <a:cs typeface="Calibri"/>
                <a:sym typeface="Calibri"/>
              </a:rPr>
              <a:t>criteria</a:t>
            </a:r>
            <a:r>
              <a:rPr lang="fr-FR" sz="2250" b="1" dirty="0">
                <a:solidFill>
                  <a:srgbClr val="0D5672"/>
                </a:solidFill>
                <a:latin typeface="Calibri"/>
                <a:ea typeface="Calibri"/>
                <a:cs typeface="Calibri"/>
                <a:sym typeface="Calibri"/>
              </a:rPr>
              <a:t> 2010 </a:t>
            </a:r>
            <a:endParaRPr sz="984" dirty="0">
              <a:solidFill>
                <a:srgbClr val="000000"/>
              </a:solidFill>
              <a:latin typeface="Arial"/>
              <a:ea typeface="Arial"/>
              <a:cs typeface="Arial"/>
              <a:sym typeface="Arial"/>
            </a:endParaRPr>
          </a:p>
          <a:p>
            <a:pPr>
              <a:buClr>
                <a:srgbClr val="0D5672"/>
              </a:buClr>
              <a:buSzPts val="3200"/>
            </a:pPr>
            <a:r>
              <a:rPr lang="fr-FR" sz="2250" dirty="0">
                <a:solidFill>
                  <a:srgbClr val="0D5672"/>
                </a:solidFill>
                <a:latin typeface="Calibri"/>
                <a:ea typeface="Calibri"/>
                <a:cs typeface="Calibri"/>
                <a:sym typeface="Calibri"/>
              </a:rPr>
              <a:t>	(</a:t>
            </a:r>
            <a:r>
              <a:rPr lang="fr-FR" sz="2250" b="1" dirty="0" err="1">
                <a:solidFill>
                  <a:srgbClr val="0D5672"/>
                </a:solidFill>
                <a:latin typeface="Calibri"/>
                <a:ea typeface="Calibri"/>
                <a:cs typeface="Calibri"/>
                <a:sym typeface="Calibri"/>
              </a:rPr>
              <a:t>Swanton</a:t>
            </a:r>
            <a:r>
              <a:rPr lang="fr-FR" sz="2250" b="1" dirty="0">
                <a:solidFill>
                  <a:srgbClr val="0D5672"/>
                </a:solidFill>
                <a:latin typeface="Calibri"/>
                <a:ea typeface="Calibri"/>
                <a:cs typeface="Calibri"/>
                <a:sym typeface="Calibri"/>
              </a:rPr>
              <a:t>, pas de PL )</a:t>
            </a:r>
            <a:endParaRPr sz="2250" b="1" dirty="0">
              <a:solidFill>
                <a:srgbClr val="0D5672"/>
              </a:solidFill>
              <a:latin typeface="Calibri"/>
              <a:ea typeface="Calibri"/>
              <a:cs typeface="Calibri"/>
              <a:sym typeface="Calibri"/>
            </a:endParaRPr>
          </a:p>
          <a:p>
            <a:pPr algn="ctr">
              <a:buClr>
                <a:srgbClr val="000000"/>
              </a:buClr>
              <a:buSzPts val="3413"/>
            </a:pPr>
            <a:endParaRPr sz="2400" dirty="0">
              <a:solidFill>
                <a:srgbClr val="0D5672"/>
              </a:solidFill>
              <a:latin typeface="Calibri"/>
              <a:ea typeface="Calibri"/>
              <a:cs typeface="Calibri"/>
              <a:sym typeface="Calibri"/>
            </a:endParaRPr>
          </a:p>
        </p:txBody>
      </p:sp>
      <p:sp>
        <p:nvSpPr>
          <p:cNvPr id="279" name="Google Shape;279;p9"/>
          <p:cNvSpPr/>
          <p:nvPr/>
        </p:nvSpPr>
        <p:spPr>
          <a:xfrm>
            <a:off x="5381818" y="951965"/>
            <a:ext cx="713504" cy="5061418"/>
          </a:xfrm>
          <a:prstGeom prst="downArrow">
            <a:avLst>
              <a:gd name="adj1" fmla="val 50000"/>
              <a:gd name="adj2" fmla="val 50000"/>
            </a:avLst>
          </a:prstGeom>
          <a:solidFill>
            <a:schemeClr val="accent1"/>
          </a:solidFill>
          <a:ln w="12700" cap="flat" cmpd="sng">
            <a:solidFill>
              <a:srgbClr val="147EA6"/>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280" name="Google Shape;280;p9"/>
          <p:cNvSpPr/>
          <p:nvPr/>
        </p:nvSpPr>
        <p:spPr>
          <a:xfrm>
            <a:off x="6210596" y="895733"/>
            <a:ext cx="5979916" cy="5173087"/>
          </a:xfrm>
          <a:prstGeom prst="rect">
            <a:avLst/>
          </a:prstGeom>
          <a:noFill/>
          <a:ln>
            <a:noFill/>
          </a:ln>
        </p:spPr>
        <p:txBody>
          <a:bodyPr spcFirstLastPara="1" wrap="square" lIns="64283" tIns="32133" rIns="64283" bIns="32133" anchor="t" anchorCtr="0">
            <a:spAutoFit/>
          </a:bodyPr>
          <a:lstStyle/>
          <a:p>
            <a:pPr>
              <a:buClr>
                <a:srgbClr val="000000"/>
              </a:buClr>
              <a:buSzPts val="2800"/>
            </a:pPr>
            <a:endParaRPr sz="1969" b="1" dirty="0">
              <a:solidFill>
                <a:srgbClr val="0D5672"/>
              </a:solidFill>
              <a:latin typeface="Calibri"/>
              <a:ea typeface="Calibri"/>
              <a:cs typeface="Calibri"/>
              <a:sym typeface="Calibri"/>
            </a:endParaRPr>
          </a:p>
          <a:p>
            <a:pPr>
              <a:buClr>
                <a:srgbClr val="0D5672"/>
              </a:buClr>
              <a:buSzPts val="2800"/>
            </a:pPr>
            <a:r>
              <a:rPr lang="fr-FR" sz="1969" b="1" dirty="0">
                <a:solidFill>
                  <a:srgbClr val="0D5672"/>
                </a:solidFill>
                <a:latin typeface="Calibri"/>
                <a:ea typeface="Calibri"/>
                <a:cs typeface="Calibri"/>
                <a:sym typeface="Calibri"/>
              </a:rPr>
              <a:t>DIS : Critères de </a:t>
            </a:r>
            <a:r>
              <a:rPr lang="fr-FR" sz="1969" b="1" dirty="0" err="1">
                <a:solidFill>
                  <a:srgbClr val="0D5672"/>
                </a:solidFill>
                <a:latin typeface="Calibri"/>
                <a:ea typeface="Calibri"/>
                <a:cs typeface="Calibri"/>
                <a:sym typeface="Calibri"/>
              </a:rPr>
              <a:t>Barkhof</a:t>
            </a:r>
            <a:r>
              <a:rPr lang="fr-FR" sz="1969" b="1" dirty="0">
                <a:solidFill>
                  <a:srgbClr val="0D5672"/>
                </a:solidFill>
                <a:latin typeface="Calibri"/>
                <a:ea typeface="Calibri"/>
                <a:cs typeface="Calibri"/>
                <a:sym typeface="Calibri"/>
              </a:rPr>
              <a:t> </a:t>
            </a:r>
            <a:endParaRPr sz="984" dirty="0">
              <a:solidFill>
                <a:srgbClr val="000000"/>
              </a:solidFill>
              <a:latin typeface="Arial"/>
              <a:ea typeface="Arial"/>
              <a:cs typeface="Arial"/>
              <a:sym typeface="Arial"/>
            </a:endParaRPr>
          </a:p>
          <a:p>
            <a:pPr>
              <a:buClr>
                <a:srgbClr val="0D5672"/>
              </a:buClr>
              <a:buSzPts val="1800"/>
            </a:pPr>
            <a:r>
              <a:rPr lang="fr-FR" sz="1266" dirty="0">
                <a:solidFill>
                  <a:srgbClr val="0D5672"/>
                </a:solidFill>
                <a:latin typeface="Calibri"/>
                <a:ea typeface="Calibri"/>
                <a:cs typeface="Calibri"/>
                <a:sym typeface="Calibri"/>
              </a:rPr>
              <a:t>3/4 </a:t>
            </a:r>
            <a:r>
              <a:rPr lang="fr-FR" sz="1266" dirty="0" err="1">
                <a:solidFill>
                  <a:srgbClr val="0D5672"/>
                </a:solidFill>
                <a:latin typeface="Calibri"/>
                <a:ea typeface="Calibri"/>
                <a:cs typeface="Calibri"/>
                <a:sym typeface="Calibri"/>
              </a:rPr>
              <a:t>critères</a:t>
            </a:r>
            <a:r>
              <a:rPr lang="fr-FR" sz="1266" dirty="0">
                <a:solidFill>
                  <a:srgbClr val="0D5672"/>
                </a:solidFill>
                <a:latin typeface="Calibri"/>
                <a:ea typeface="Calibri"/>
                <a:cs typeface="Calibri"/>
                <a:sym typeface="Calibri"/>
              </a:rPr>
              <a:t> ou 2/4 </a:t>
            </a:r>
            <a:r>
              <a:rPr lang="fr-FR" sz="1266" dirty="0" err="1">
                <a:solidFill>
                  <a:srgbClr val="0D5672"/>
                </a:solidFill>
                <a:latin typeface="Calibri"/>
                <a:ea typeface="Calibri"/>
                <a:cs typeface="Calibri"/>
                <a:sym typeface="Calibri"/>
              </a:rPr>
              <a:t>critères</a:t>
            </a:r>
            <a:r>
              <a:rPr lang="fr-FR" sz="1266" dirty="0">
                <a:solidFill>
                  <a:srgbClr val="0D5672"/>
                </a:solidFill>
                <a:latin typeface="Calibri"/>
                <a:ea typeface="Calibri"/>
                <a:cs typeface="Calibri"/>
                <a:sym typeface="Calibri"/>
              </a:rPr>
              <a:t> + BOC dans le LCR : </a:t>
            </a:r>
            <a:endParaRPr sz="984" dirty="0">
              <a:solidFill>
                <a:srgbClr val="000000"/>
              </a:solidFill>
              <a:latin typeface="Arial"/>
              <a:ea typeface="Arial"/>
              <a:cs typeface="Arial"/>
              <a:sym typeface="Arial"/>
            </a:endParaRPr>
          </a:p>
          <a:p>
            <a:pPr>
              <a:buClr>
                <a:srgbClr val="0D5672"/>
              </a:buClr>
              <a:buSzPts val="1800"/>
            </a:pPr>
            <a:r>
              <a:rPr lang="fr-FR" sz="1266" dirty="0">
                <a:solidFill>
                  <a:srgbClr val="0D5672"/>
                </a:solidFill>
                <a:latin typeface="Calibri"/>
                <a:ea typeface="Calibri"/>
                <a:cs typeface="Calibri"/>
                <a:sym typeface="Calibri"/>
              </a:rPr>
              <a:t>-  ≥ 9 </a:t>
            </a:r>
            <a:r>
              <a:rPr lang="fr-FR" sz="1266" dirty="0" err="1">
                <a:solidFill>
                  <a:srgbClr val="0D5672"/>
                </a:solidFill>
                <a:latin typeface="Calibri"/>
                <a:ea typeface="Calibri"/>
                <a:cs typeface="Calibri"/>
                <a:sym typeface="Calibri"/>
              </a:rPr>
              <a:t>lésions</a:t>
            </a:r>
            <a:r>
              <a:rPr lang="fr-FR" sz="1266" dirty="0">
                <a:solidFill>
                  <a:srgbClr val="0D5672"/>
                </a:solidFill>
                <a:latin typeface="Calibri"/>
                <a:ea typeface="Calibri"/>
                <a:cs typeface="Calibri"/>
                <a:sym typeface="Calibri"/>
              </a:rPr>
              <a:t> T2 ou ≥ 1 T1 Gd+</a:t>
            </a:r>
            <a:endParaRPr sz="984" dirty="0">
              <a:solidFill>
                <a:srgbClr val="000000"/>
              </a:solidFill>
              <a:latin typeface="Arial"/>
              <a:ea typeface="Arial"/>
              <a:cs typeface="Arial"/>
              <a:sym typeface="Arial"/>
            </a:endParaRPr>
          </a:p>
          <a:p>
            <a:pPr>
              <a:buClr>
                <a:srgbClr val="0D5672"/>
              </a:buClr>
              <a:buSzPts val="1800"/>
            </a:pPr>
            <a:r>
              <a:rPr lang="fr-FR" sz="1266" dirty="0">
                <a:solidFill>
                  <a:srgbClr val="0D5672"/>
                </a:solidFill>
                <a:latin typeface="Calibri"/>
                <a:ea typeface="Calibri"/>
                <a:cs typeface="Calibri"/>
                <a:sym typeface="Calibri"/>
              </a:rPr>
              <a:t>-  ≥ 3 </a:t>
            </a:r>
            <a:r>
              <a:rPr lang="fr-FR" sz="1266" dirty="0" err="1">
                <a:solidFill>
                  <a:srgbClr val="0D5672"/>
                </a:solidFill>
                <a:latin typeface="Calibri"/>
                <a:ea typeface="Calibri"/>
                <a:cs typeface="Calibri"/>
                <a:sym typeface="Calibri"/>
              </a:rPr>
              <a:t>lésions</a:t>
            </a:r>
            <a:r>
              <a:rPr lang="fr-FR" sz="1266" dirty="0">
                <a:solidFill>
                  <a:srgbClr val="0D5672"/>
                </a:solidFill>
                <a:latin typeface="Calibri"/>
                <a:ea typeface="Calibri"/>
                <a:cs typeface="Calibri"/>
                <a:sym typeface="Calibri"/>
              </a:rPr>
              <a:t> T2 </a:t>
            </a:r>
            <a:r>
              <a:rPr lang="fr-FR" sz="1266" dirty="0" err="1">
                <a:solidFill>
                  <a:srgbClr val="0D5672"/>
                </a:solidFill>
                <a:latin typeface="Calibri"/>
                <a:ea typeface="Calibri"/>
                <a:cs typeface="Calibri"/>
                <a:sym typeface="Calibri"/>
              </a:rPr>
              <a:t>périventriculaires</a:t>
            </a:r>
            <a:r>
              <a:rPr lang="fr-FR" sz="1266" dirty="0">
                <a:solidFill>
                  <a:srgbClr val="0D5672"/>
                </a:solidFill>
                <a:latin typeface="Calibri"/>
                <a:ea typeface="Calibri"/>
                <a:cs typeface="Calibri"/>
                <a:sym typeface="Calibri"/>
              </a:rPr>
              <a:t> </a:t>
            </a:r>
            <a:endParaRPr sz="984" dirty="0">
              <a:solidFill>
                <a:srgbClr val="000000"/>
              </a:solidFill>
              <a:latin typeface="Arial"/>
              <a:ea typeface="Arial"/>
              <a:cs typeface="Arial"/>
              <a:sym typeface="Arial"/>
            </a:endParaRPr>
          </a:p>
          <a:p>
            <a:pPr>
              <a:buClr>
                <a:srgbClr val="0D5672"/>
              </a:buClr>
              <a:buSzPts val="1800"/>
            </a:pPr>
            <a:r>
              <a:rPr lang="fr-FR" sz="1266" dirty="0">
                <a:solidFill>
                  <a:srgbClr val="0D5672"/>
                </a:solidFill>
                <a:latin typeface="Calibri"/>
                <a:ea typeface="Calibri"/>
                <a:cs typeface="Calibri"/>
                <a:sym typeface="Calibri"/>
              </a:rPr>
              <a:t>-  ≥ 1 </a:t>
            </a:r>
            <a:r>
              <a:rPr lang="fr-FR" sz="1266" dirty="0" err="1">
                <a:solidFill>
                  <a:srgbClr val="0D5672"/>
                </a:solidFill>
                <a:latin typeface="Calibri"/>
                <a:ea typeface="Calibri"/>
                <a:cs typeface="Calibri"/>
                <a:sym typeface="Calibri"/>
              </a:rPr>
              <a:t>lésion</a:t>
            </a:r>
            <a:r>
              <a:rPr lang="fr-FR" sz="1266" dirty="0">
                <a:solidFill>
                  <a:srgbClr val="0D5672"/>
                </a:solidFill>
                <a:latin typeface="Calibri"/>
                <a:ea typeface="Calibri"/>
                <a:cs typeface="Calibri"/>
                <a:sym typeface="Calibri"/>
              </a:rPr>
              <a:t> T2 juxta-corticale </a:t>
            </a:r>
            <a:endParaRPr sz="984" dirty="0">
              <a:solidFill>
                <a:srgbClr val="000000"/>
              </a:solidFill>
              <a:latin typeface="Arial"/>
              <a:ea typeface="Arial"/>
              <a:cs typeface="Arial"/>
              <a:sym typeface="Arial"/>
            </a:endParaRPr>
          </a:p>
          <a:p>
            <a:pPr>
              <a:buClr>
                <a:srgbClr val="0D5672"/>
              </a:buClr>
              <a:buSzPts val="1800"/>
            </a:pPr>
            <a:r>
              <a:rPr lang="fr-FR" sz="1266" dirty="0">
                <a:solidFill>
                  <a:srgbClr val="0D5672"/>
                </a:solidFill>
                <a:latin typeface="Calibri"/>
                <a:ea typeface="Calibri"/>
                <a:cs typeface="Calibri"/>
                <a:sym typeface="Calibri"/>
              </a:rPr>
              <a:t>-  ≥ 1 </a:t>
            </a:r>
            <a:r>
              <a:rPr lang="fr-FR" sz="1266" dirty="0" err="1">
                <a:solidFill>
                  <a:srgbClr val="0D5672"/>
                </a:solidFill>
                <a:latin typeface="Calibri"/>
                <a:ea typeface="Calibri"/>
                <a:cs typeface="Calibri"/>
                <a:sym typeface="Calibri"/>
              </a:rPr>
              <a:t>lésion</a:t>
            </a:r>
            <a:r>
              <a:rPr lang="fr-FR" sz="1266" dirty="0">
                <a:solidFill>
                  <a:srgbClr val="0D5672"/>
                </a:solidFill>
                <a:latin typeface="Calibri"/>
                <a:ea typeface="Calibri"/>
                <a:cs typeface="Calibri"/>
                <a:sym typeface="Calibri"/>
              </a:rPr>
              <a:t> T2 sous tentorielle </a:t>
            </a:r>
            <a:endParaRPr sz="984" dirty="0">
              <a:solidFill>
                <a:srgbClr val="000000"/>
              </a:solidFill>
              <a:latin typeface="Arial"/>
              <a:ea typeface="Arial"/>
              <a:cs typeface="Arial"/>
              <a:sym typeface="Arial"/>
            </a:endParaRPr>
          </a:p>
          <a:p>
            <a:pPr>
              <a:buClr>
                <a:srgbClr val="FF0000"/>
              </a:buClr>
              <a:buSzPts val="2800"/>
            </a:pPr>
            <a:r>
              <a:rPr lang="fr-FR" sz="1969" b="1" dirty="0">
                <a:solidFill>
                  <a:srgbClr val="FF0000"/>
                </a:solidFill>
                <a:latin typeface="Calibri"/>
                <a:ea typeface="Calibri"/>
                <a:cs typeface="Calibri"/>
                <a:sym typeface="Calibri"/>
              </a:rPr>
              <a:t>DIT peut être démontrée sur une nouvelle IRM</a:t>
            </a:r>
            <a:endParaRPr sz="984" dirty="0">
              <a:solidFill>
                <a:srgbClr val="000000"/>
              </a:solidFill>
              <a:latin typeface="Arial"/>
              <a:ea typeface="Arial"/>
              <a:cs typeface="Arial"/>
              <a:sym typeface="Arial"/>
            </a:endParaRPr>
          </a:p>
          <a:p>
            <a:pPr>
              <a:buClr>
                <a:srgbClr val="000000"/>
              </a:buClr>
              <a:buSzPts val="2800"/>
            </a:pPr>
            <a:endParaRPr sz="1969" dirty="0">
              <a:solidFill>
                <a:schemeClr val="dk2"/>
              </a:solidFill>
              <a:latin typeface="Calibri"/>
              <a:ea typeface="Calibri"/>
              <a:cs typeface="Calibri"/>
              <a:sym typeface="Calibri"/>
            </a:endParaRPr>
          </a:p>
          <a:p>
            <a:pPr>
              <a:buClr>
                <a:srgbClr val="000000"/>
              </a:buClr>
              <a:buSzPts val="2800"/>
            </a:pPr>
            <a:endParaRPr sz="1969" dirty="0">
              <a:solidFill>
                <a:schemeClr val="dk2"/>
              </a:solidFill>
              <a:latin typeface="Calibri"/>
              <a:ea typeface="Calibri"/>
              <a:cs typeface="Calibri"/>
              <a:sym typeface="Calibri"/>
            </a:endParaRPr>
          </a:p>
          <a:p>
            <a:pPr>
              <a:buClr>
                <a:srgbClr val="000000"/>
              </a:buClr>
              <a:buSzPts val="2800"/>
            </a:pPr>
            <a:endParaRPr sz="1969" dirty="0">
              <a:solidFill>
                <a:schemeClr val="dk2"/>
              </a:solidFill>
              <a:latin typeface="Calibri"/>
              <a:ea typeface="Calibri"/>
              <a:cs typeface="Calibri"/>
              <a:sym typeface="Calibri"/>
            </a:endParaRPr>
          </a:p>
          <a:p>
            <a:pPr>
              <a:buClr>
                <a:srgbClr val="0D5672"/>
              </a:buClr>
              <a:buSzPts val="2800"/>
            </a:pPr>
            <a:r>
              <a:rPr lang="fr-FR" sz="1969" b="1" dirty="0">
                <a:solidFill>
                  <a:srgbClr val="0D5672"/>
                </a:solidFill>
                <a:latin typeface="Calibri"/>
                <a:ea typeface="Calibri"/>
                <a:cs typeface="Calibri"/>
                <a:sym typeface="Calibri"/>
              </a:rPr>
              <a:t>DIS : </a:t>
            </a:r>
            <a:r>
              <a:rPr lang="fr-FR" sz="1969" dirty="0">
                <a:solidFill>
                  <a:srgbClr val="0D5672"/>
                </a:solidFill>
                <a:latin typeface="Calibri"/>
                <a:ea typeface="Calibri"/>
                <a:cs typeface="Calibri"/>
                <a:sym typeface="Calibri"/>
              </a:rPr>
              <a:t>apport de l’IRM médullaire</a:t>
            </a:r>
            <a:endParaRPr sz="984" dirty="0">
              <a:solidFill>
                <a:srgbClr val="000000"/>
              </a:solidFill>
              <a:latin typeface="Arial"/>
              <a:ea typeface="Arial"/>
              <a:cs typeface="Arial"/>
              <a:sym typeface="Arial"/>
            </a:endParaRPr>
          </a:p>
          <a:p>
            <a:pPr>
              <a:buClr>
                <a:srgbClr val="000000"/>
              </a:buClr>
              <a:buSzPts val="2800"/>
            </a:pPr>
            <a:endParaRPr sz="1969" dirty="0">
              <a:solidFill>
                <a:schemeClr val="dk2"/>
              </a:solidFill>
              <a:latin typeface="Calibri"/>
              <a:ea typeface="Calibri"/>
              <a:cs typeface="Calibri"/>
              <a:sym typeface="Calibri"/>
            </a:endParaRPr>
          </a:p>
          <a:p>
            <a:pPr>
              <a:buClr>
                <a:srgbClr val="000000"/>
              </a:buClr>
              <a:buSzPts val="2800"/>
            </a:pPr>
            <a:endParaRPr sz="1969" dirty="0">
              <a:solidFill>
                <a:srgbClr val="0D5672"/>
              </a:solidFill>
              <a:latin typeface="Calibri"/>
              <a:ea typeface="Calibri"/>
              <a:cs typeface="Calibri"/>
              <a:sym typeface="Calibri"/>
            </a:endParaRPr>
          </a:p>
          <a:p>
            <a:pPr>
              <a:buClr>
                <a:srgbClr val="000000"/>
              </a:buClr>
              <a:buSzPts val="2800"/>
            </a:pPr>
            <a:endParaRPr sz="1969" b="1" dirty="0">
              <a:solidFill>
                <a:srgbClr val="0D5672"/>
              </a:solidFill>
              <a:latin typeface="Calibri"/>
              <a:ea typeface="Calibri"/>
              <a:cs typeface="Calibri"/>
              <a:sym typeface="Calibri"/>
            </a:endParaRPr>
          </a:p>
          <a:p>
            <a:pPr>
              <a:buClr>
                <a:srgbClr val="0D5672"/>
              </a:buClr>
              <a:buSzPts val="2800"/>
            </a:pPr>
            <a:r>
              <a:rPr lang="fr-FR" sz="1969" b="1" dirty="0">
                <a:solidFill>
                  <a:srgbClr val="0D5672"/>
                </a:solidFill>
                <a:latin typeface="Calibri"/>
                <a:ea typeface="Calibri"/>
                <a:cs typeface="Calibri"/>
                <a:sym typeface="Calibri"/>
              </a:rPr>
              <a:t>DIS : </a:t>
            </a:r>
            <a:r>
              <a:rPr lang="fr-FR" sz="1969" dirty="0">
                <a:solidFill>
                  <a:srgbClr val="0D5672"/>
                </a:solidFill>
                <a:latin typeface="Calibri"/>
                <a:ea typeface="Calibri"/>
                <a:cs typeface="Calibri"/>
                <a:sym typeface="Calibri"/>
              </a:rPr>
              <a:t>critères de </a:t>
            </a:r>
            <a:r>
              <a:rPr lang="fr-FR" sz="1969" dirty="0" err="1">
                <a:solidFill>
                  <a:srgbClr val="0D5672"/>
                </a:solidFill>
                <a:latin typeface="Calibri"/>
                <a:ea typeface="Calibri"/>
                <a:cs typeface="Calibri"/>
                <a:sym typeface="Calibri"/>
              </a:rPr>
              <a:t>Swanton</a:t>
            </a:r>
            <a:r>
              <a:rPr lang="fr-FR" sz="1969" dirty="0">
                <a:solidFill>
                  <a:srgbClr val="0D5672"/>
                </a:solidFill>
                <a:latin typeface="Calibri"/>
                <a:ea typeface="Calibri"/>
                <a:cs typeface="Calibri"/>
                <a:sym typeface="Calibri"/>
              </a:rPr>
              <a:t> </a:t>
            </a:r>
            <a:endParaRPr sz="984" dirty="0">
              <a:solidFill>
                <a:srgbClr val="000000"/>
              </a:solidFill>
              <a:latin typeface="Arial"/>
              <a:ea typeface="Arial"/>
              <a:cs typeface="Arial"/>
              <a:sym typeface="Arial"/>
            </a:endParaRPr>
          </a:p>
          <a:p>
            <a:pPr>
              <a:buClr>
                <a:srgbClr val="0D5672"/>
              </a:buClr>
              <a:buSzPts val="1800"/>
            </a:pPr>
            <a:r>
              <a:rPr lang="fr-FR" sz="1266" dirty="0">
                <a:solidFill>
                  <a:srgbClr val="0D5672"/>
                </a:solidFill>
                <a:latin typeface="Calibri"/>
                <a:ea typeface="Calibri"/>
                <a:cs typeface="Calibri"/>
                <a:sym typeface="Calibri"/>
              </a:rPr>
              <a:t>≥ 1 lésion T2 dans ≥ 2 régions sur 4 (PV, JC, ST, médullaire)</a:t>
            </a:r>
            <a:endParaRPr sz="984" dirty="0">
              <a:solidFill>
                <a:srgbClr val="000000"/>
              </a:solidFill>
              <a:latin typeface="Arial"/>
              <a:ea typeface="Arial"/>
              <a:cs typeface="Arial"/>
              <a:sym typeface="Arial"/>
            </a:endParaRPr>
          </a:p>
          <a:p>
            <a:pPr>
              <a:buClr>
                <a:srgbClr val="FF0000"/>
              </a:buClr>
              <a:buSzPts val="2800"/>
            </a:pPr>
            <a:r>
              <a:rPr lang="fr-FR" sz="1969" b="1" dirty="0">
                <a:solidFill>
                  <a:srgbClr val="FF0000"/>
                </a:solidFill>
                <a:latin typeface="Calibri"/>
                <a:ea typeface="Calibri"/>
                <a:cs typeface="Calibri"/>
                <a:sym typeface="Calibri"/>
              </a:rPr>
              <a:t>DIT</a:t>
            </a:r>
            <a:r>
              <a:rPr lang="fr-FR" sz="1969" dirty="0">
                <a:solidFill>
                  <a:srgbClr val="FF0000"/>
                </a:solidFill>
                <a:latin typeface="Calibri"/>
                <a:ea typeface="Calibri"/>
                <a:cs typeface="Calibri"/>
                <a:sym typeface="Calibri"/>
              </a:rPr>
              <a:t> possible sur la même IRM (lésion asymptomatique)</a:t>
            </a:r>
            <a:endParaRPr sz="1969" dirty="0">
              <a:solidFill>
                <a:srgbClr val="FF0000"/>
              </a:solidFill>
              <a:latin typeface="Calibri"/>
              <a:ea typeface="Calibri"/>
              <a:cs typeface="Calibri"/>
              <a:sym typeface="Calibri"/>
            </a:endParaRPr>
          </a:p>
          <a:p>
            <a:pPr>
              <a:buClr>
                <a:srgbClr val="0D5672"/>
              </a:buClr>
              <a:buSzPts val="2800"/>
            </a:pPr>
            <a:r>
              <a:rPr lang="fr-FR" sz="1969" dirty="0">
                <a:solidFill>
                  <a:srgbClr val="0D5672"/>
                </a:solidFill>
                <a:latin typeface="Calibri"/>
                <a:ea typeface="Calibri"/>
                <a:cs typeface="Calibri"/>
                <a:sym typeface="Calibri"/>
              </a:rPr>
              <a:t>BOC non utilisées</a:t>
            </a:r>
            <a:endParaRPr sz="984" dirty="0">
              <a:solidFill>
                <a:srgbClr val="000000"/>
              </a:solidFill>
              <a:latin typeface="Arial"/>
              <a:ea typeface="Arial"/>
              <a:cs typeface="Arial"/>
              <a:sym typeface="Arial"/>
            </a:endParaRPr>
          </a:p>
        </p:txBody>
      </p:sp>
      <p:graphicFrame>
        <p:nvGraphicFramePr>
          <p:cNvPr id="281" name="Google Shape;281;p9"/>
          <p:cNvGraphicFramePr/>
          <p:nvPr/>
        </p:nvGraphicFramePr>
        <p:xfrm>
          <a:off x="9655756" y="951964"/>
          <a:ext cx="993747" cy="1472680"/>
        </p:xfrm>
        <a:graphic>
          <a:graphicData uri="http://schemas.openxmlformats.org/presentationml/2006/ole">
            <mc:AlternateContent xmlns:mc="http://schemas.openxmlformats.org/markup-compatibility/2006">
              <mc:Choice xmlns:v="urn:schemas-microsoft-com:vml" Requires="v">
                <p:oleObj spid="_x0000_s3116" r:id="rId4" imgW="1413329" imgH="2094478" progId="">
                  <p:embed/>
                </p:oleObj>
              </mc:Choice>
              <mc:Fallback>
                <p:oleObj r:id="rId4" imgW="1413329" imgH="2094478" progId="">
                  <p:embed/>
                  <p:pic>
                    <p:nvPicPr>
                      <p:cNvPr id="281" name="Google Shape;281;p9"/>
                      <p:cNvPicPr preferRelativeResize="0"/>
                      <p:nvPr/>
                    </p:nvPicPr>
                    <p:blipFill rotWithShape="1">
                      <a:blip r:embed="rId5">
                        <a:alphaModFix/>
                      </a:blip>
                      <a:srcRect/>
                      <a:stretch/>
                    </p:blipFill>
                    <p:spPr>
                      <a:xfrm>
                        <a:off x="9655756" y="951964"/>
                        <a:ext cx="993747" cy="1472680"/>
                      </a:xfrm>
                      <a:prstGeom prst="rect">
                        <a:avLst/>
                      </a:prstGeom>
                      <a:noFill/>
                      <a:ln w="9525" cap="flat" cmpd="sng">
                        <a:solidFill>
                          <a:schemeClr val="dk1"/>
                        </a:solidFill>
                        <a:prstDash val="solid"/>
                        <a:miter lim="800000"/>
                        <a:headEnd type="none" w="sm" len="sm"/>
                        <a:tailEnd type="none" w="sm" len="sm"/>
                      </a:ln>
                    </p:spPr>
                  </p:pic>
                </p:oleObj>
              </mc:Fallback>
            </mc:AlternateContent>
          </a:graphicData>
        </a:graphic>
      </p:graphicFrame>
      <p:graphicFrame>
        <p:nvGraphicFramePr>
          <p:cNvPr id="282" name="Google Shape;282;p9"/>
          <p:cNvGraphicFramePr/>
          <p:nvPr/>
        </p:nvGraphicFramePr>
        <p:xfrm>
          <a:off x="9655756" y="3481778"/>
          <a:ext cx="1011388" cy="1571659"/>
        </p:xfrm>
        <a:graphic>
          <a:graphicData uri="http://schemas.openxmlformats.org/presentationml/2006/ole">
            <mc:AlternateContent xmlns:mc="http://schemas.openxmlformats.org/markup-compatibility/2006">
              <mc:Choice xmlns:v="urn:schemas-microsoft-com:vml" Requires="v">
                <p:oleObj spid="_x0000_s3117" r:id="rId6" imgW="1438418" imgH="2235248" progId="MSPhotoEd.3">
                  <p:embed/>
                </p:oleObj>
              </mc:Choice>
              <mc:Fallback>
                <p:oleObj r:id="rId6" imgW="1438418" imgH="2235248" progId="MSPhotoEd.3">
                  <p:embed/>
                  <p:pic>
                    <p:nvPicPr>
                      <p:cNvPr id="282" name="Google Shape;282;p9"/>
                      <p:cNvPicPr preferRelativeResize="0"/>
                      <p:nvPr/>
                    </p:nvPicPr>
                    <p:blipFill rotWithShape="1">
                      <a:blip r:embed="rId7">
                        <a:alphaModFix/>
                      </a:blip>
                      <a:srcRect/>
                      <a:stretch/>
                    </p:blipFill>
                    <p:spPr>
                      <a:xfrm>
                        <a:off x="9655756" y="3481778"/>
                        <a:ext cx="1011388" cy="1571659"/>
                      </a:xfrm>
                      <a:prstGeom prst="rect">
                        <a:avLst/>
                      </a:prstGeom>
                      <a:noFill/>
                      <a:ln w="9525" cap="flat" cmpd="sng">
                        <a:solidFill>
                          <a:schemeClr val="lt2"/>
                        </a:solidFill>
                        <a:prstDash val="solid"/>
                        <a:miter lim="800000"/>
                        <a:headEnd type="none" w="sm" len="sm"/>
                        <a:tailEnd type="none" w="sm" len="sm"/>
                      </a:ln>
                    </p:spPr>
                  </p:pic>
                </p:oleObj>
              </mc:Fallback>
            </mc:AlternateContent>
          </a:graphicData>
        </a:graphic>
      </p:graphicFrame>
      <p:sp>
        <p:nvSpPr>
          <p:cNvPr id="283" name="Google Shape;283;p9"/>
          <p:cNvSpPr txBox="1"/>
          <p:nvPr/>
        </p:nvSpPr>
        <p:spPr>
          <a:xfrm>
            <a:off x="-19922" y="6609094"/>
            <a:ext cx="11516977" cy="248765"/>
          </a:xfrm>
          <a:prstGeom prst="rect">
            <a:avLst/>
          </a:prstGeom>
          <a:noFill/>
          <a:ln>
            <a:noFill/>
          </a:ln>
        </p:spPr>
        <p:txBody>
          <a:bodyPr spcFirstLastPara="1" wrap="square" lIns="64283" tIns="64283" rIns="64283" bIns="64283" anchor="t" anchorCtr="0">
            <a:spAutoFit/>
          </a:bodyPr>
          <a:lstStyle/>
          <a:p>
            <a:r>
              <a:rPr lang="fr-FR" sz="773" b="1">
                <a:solidFill>
                  <a:schemeClr val="dk1"/>
                </a:solidFill>
              </a:rPr>
              <a:t>DIS</a:t>
            </a:r>
            <a:r>
              <a:rPr lang="fr-FR" sz="773">
                <a:solidFill>
                  <a:schemeClr val="dk1"/>
                </a:solidFill>
              </a:rPr>
              <a:t>:  Dissemination dans l’espace; </a:t>
            </a:r>
            <a:r>
              <a:rPr lang="fr-FR" sz="773" b="1">
                <a:solidFill>
                  <a:schemeClr val="dk1"/>
                </a:solidFill>
              </a:rPr>
              <a:t>DIT</a:t>
            </a:r>
            <a:r>
              <a:rPr lang="fr-FR" sz="773">
                <a:solidFill>
                  <a:schemeClr val="dk1"/>
                </a:solidFill>
              </a:rPr>
              <a:t>: Dissemination dans le temps; </a:t>
            </a:r>
            <a:r>
              <a:rPr lang="fr-FR" sz="773" b="1">
                <a:solidFill>
                  <a:schemeClr val="dk1"/>
                </a:solidFill>
              </a:rPr>
              <a:t>BOC</a:t>
            </a:r>
            <a:r>
              <a:rPr lang="fr-FR" sz="773">
                <a:solidFill>
                  <a:schemeClr val="dk1"/>
                </a:solidFill>
              </a:rPr>
              <a:t> = Bandes oligoclonales; </a:t>
            </a:r>
            <a:r>
              <a:rPr lang="fr-FR" sz="773" b="1">
                <a:solidFill>
                  <a:schemeClr val="dk1"/>
                </a:solidFill>
              </a:rPr>
              <a:t>LCR</a:t>
            </a:r>
            <a:r>
              <a:rPr lang="fr-FR" sz="773">
                <a:solidFill>
                  <a:schemeClr val="dk1"/>
                </a:solidFill>
              </a:rPr>
              <a:t> = Liquide céphalo-rachidien</a:t>
            </a:r>
            <a:endParaRPr sz="1266"/>
          </a:p>
        </p:txBody>
      </p:sp>
      <p:sp>
        <p:nvSpPr>
          <p:cNvPr id="284" name="Google Shape;284;p9"/>
          <p:cNvSpPr txBox="1"/>
          <p:nvPr/>
        </p:nvSpPr>
        <p:spPr>
          <a:xfrm>
            <a:off x="1488" y="6360188"/>
            <a:ext cx="8997750" cy="471775"/>
          </a:xfrm>
          <a:prstGeom prst="rect">
            <a:avLst/>
          </a:prstGeom>
          <a:noFill/>
          <a:ln>
            <a:noFill/>
          </a:ln>
        </p:spPr>
        <p:txBody>
          <a:bodyPr spcFirstLastPara="1" wrap="square" lIns="64283" tIns="64283" rIns="64283" bIns="64283" anchor="t" anchorCtr="0">
            <a:spAutoFit/>
          </a:bodyPr>
          <a:lstStyle/>
          <a:p>
            <a:pPr>
              <a:lnSpc>
                <a:spcPct val="115000"/>
              </a:lnSpc>
              <a:spcBef>
                <a:spcPts val="844"/>
              </a:spcBef>
              <a:spcAft>
                <a:spcPts val="844"/>
              </a:spcAft>
            </a:pPr>
            <a:r>
              <a:rPr lang="fr-FR" sz="773">
                <a:solidFill>
                  <a:schemeClr val="dk1"/>
                </a:solidFill>
              </a:rPr>
              <a:t>Thompson AJ, et al.</a:t>
            </a:r>
            <a:r>
              <a:rPr lang="fr-FR" sz="773" b="1">
                <a:solidFill>
                  <a:schemeClr val="dk1"/>
                </a:solidFill>
              </a:rPr>
              <a:t> </a:t>
            </a:r>
            <a:r>
              <a:rPr lang="fr-FR" sz="773" i="1">
                <a:solidFill>
                  <a:schemeClr val="dk1"/>
                </a:solidFill>
              </a:rPr>
              <a:t>The Lancet Neurology.</a:t>
            </a:r>
            <a:r>
              <a:rPr lang="fr-FR" sz="773">
                <a:solidFill>
                  <a:schemeClr val="dk1"/>
                </a:solidFill>
              </a:rPr>
              <a:t> 2018;17(2):162–173.</a:t>
            </a:r>
            <a:endParaRPr sz="773">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1"/>
          <p:cNvSpPr/>
          <p:nvPr/>
        </p:nvSpPr>
        <p:spPr>
          <a:xfrm>
            <a:off x="1489" y="-5396"/>
            <a:ext cx="12189023" cy="755466"/>
          </a:xfrm>
          <a:prstGeom prst="rect">
            <a:avLst/>
          </a:prstGeom>
          <a:solidFill>
            <a:srgbClr val="012D5C"/>
          </a:solidFill>
          <a:ln w="9525" cap="flat" cmpd="sng">
            <a:solidFill>
              <a:srgbClr val="012D5C"/>
            </a:solidFill>
            <a:prstDash val="solid"/>
            <a:round/>
            <a:headEnd type="none" w="sm" len="sm"/>
            <a:tailEnd type="none" w="sm" len="sm"/>
          </a:ln>
        </p:spPr>
        <p:txBody>
          <a:bodyPr spcFirstLastPara="1" wrap="square" lIns="91406" tIns="45703" rIns="91406" bIns="45703" anchor="ctr" anchorCtr="0">
            <a:noAutofit/>
          </a:bodyPr>
          <a:lstStyle/>
          <a:p>
            <a:pPr algn="ctr">
              <a:buClr>
                <a:schemeClr val="lt1"/>
              </a:buClr>
              <a:buSzPts val="4550"/>
            </a:pPr>
            <a:r>
              <a:rPr lang="fr-FR" sz="3199" dirty="0">
                <a:solidFill>
                  <a:schemeClr val="lt1"/>
                </a:solidFill>
                <a:latin typeface="Calibri"/>
                <a:ea typeface="Calibri"/>
                <a:cs typeface="Calibri"/>
                <a:sym typeface="Calibri"/>
              </a:rPr>
              <a:t>Objectif 2017 :améliorer la sensibilité pour traiter tôt </a:t>
            </a:r>
            <a:endParaRPr sz="984" dirty="0">
              <a:solidFill>
                <a:srgbClr val="000000"/>
              </a:solidFill>
              <a:latin typeface="Arial"/>
              <a:ea typeface="Arial"/>
              <a:cs typeface="Arial"/>
              <a:sym typeface="Arial"/>
            </a:endParaRPr>
          </a:p>
        </p:txBody>
      </p:sp>
      <p:sp>
        <p:nvSpPr>
          <p:cNvPr id="300" name="Google Shape;300;p11"/>
          <p:cNvSpPr txBox="1">
            <a:spLocks noGrp="1"/>
          </p:cNvSpPr>
          <p:nvPr>
            <p:ph type="body" idx="1"/>
          </p:nvPr>
        </p:nvSpPr>
        <p:spPr>
          <a:xfrm>
            <a:off x="508489" y="1547176"/>
            <a:ext cx="5184305" cy="3162736"/>
          </a:xfrm>
          <a:prstGeom prst="rect">
            <a:avLst/>
          </a:prstGeom>
          <a:noFill/>
          <a:ln>
            <a:noFill/>
          </a:ln>
        </p:spPr>
        <p:txBody>
          <a:bodyPr spcFirstLastPara="1" vert="horz" wrap="square" lIns="64283" tIns="32133" rIns="64283" bIns="32133" rtlCol="0" anchor="t" anchorCtr="0">
            <a:normAutofit lnSpcReduction="10000"/>
          </a:bodyPr>
          <a:lstStyle/>
          <a:p>
            <a:pPr marL="228540" indent="-114288">
              <a:spcBef>
                <a:spcPts val="0"/>
              </a:spcBef>
              <a:buClr>
                <a:schemeClr val="dk1"/>
              </a:buClr>
              <a:buSzPts val="2559"/>
              <a:buNone/>
            </a:pPr>
            <a:endParaRPr sz="1799" dirty="0">
              <a:solidFill>
                <a:srgbClr val="0D5672"/>
              </a:solidFill>
            </a:endParaRPr>
          </a:p>
          <a:p>
            <a:pPr marL="228540" indent="-228540">
              <a:buClr>
                <a:srgbClr val="0D5672"/>
              </a:buClr>
              <a:buSzPts val="2559"/>
            </a:pPr>
            <a:r>
              <a:rPr lang="fr-FR" sz="1799" dirty="0">
                <a:solidFill>
                  <a:srgbClr val="0D5672"/>
                </a:solidFill>
              </a:rPr>
              <a:t>Etude du groupe MAGNIMS ( Filippi, 2020)</a:t>
            </a:r>
            <a:endParaRPr dirty="0"/>
          </a:p>
          <a:p>
            <a:pPr marL="685620" lvl="1" indent="-228539">
              <a:buClr>
                <a:srgbClr val="0D5672"/>
              </a:buClr>
              <a:buSzPts val="2559"/>
            </a:pPr>
            <a:r>
              <a:rPr lang="fr-FR" sz="1799" dirty="0">
                <a:solidFill>
                  <a:srgbClr val="0D5672"/>
                </a:solidFill>
              </a:rPr>
              <a:t>Plus de 620 patients CIS</a:t>
            </a:r>
            <a:endParaRPr dirty="0"/>
          </a:p>
          <a:p>
            <a:pPr marL="685620" lvl="1" indent="-228539">
              <a:buClr>
                <a:srgbClr val="0D5672"/>
              </a:buClr>
              <a:buSzPts val="2559"/>
            </a:pPr>
            <a:r>
              <a:rPr lang="fr-FR" sz="1799" b="1" dirty="0">
                <a:solidFill>
                  <a:srgbClr val="0D5672"/>
                </a:solidFill>
              </a:rPr>
              <a:t>68 % des patients ont des BOC</a:t>
            </a:r>
            <a:endParaRPr dirty="0"/>
          </a:p>
          <a:p>
            <a:pPr marL="685620" lvl="1" indent="-114288">
              <a:buClr>
                <a:schemeClr val="dk1"/>
              </a:buClr>
              <a:buSzPts val="2559"/>
              <a:buNone/>
            </a:pPr>
            <a:endParaRPr sz="1799" dirty="0">
              <a:solidFill>
                <a:srgbClr val="0D5672"/>
              </a:solidFill>
            </a:endParaRPr>
          </a:p>
          <a:p>
            <a:pPr marL="228540" indent="-228540">
              <a:buClr>
                <a:srgbClr val="0D5672"/>
              </a:buClr>
              <a:buSzPts val="2559"/>
            </a:pPr>
            <a:r>
              <a:rPr lang="fr-FR" sz="1799" dirty="0">
                <a:solidFill>
                  <a:srgbClr val="0D5672"/>
                </a:solidFill>
              </a:rPr>
              <a:t>Analyse du </a:t>
            </a:r>
            <a:r>
              <a:rPr lang="fr-FR" sz="1799" b="1" dirty="0">
                <a:solidFill>
                  <a:srgbClr val="0D5672"/>
                </a:solidFill>
              </a:rPr>
              <a:t>délai au diagnostic </a:t>
            </a:r>
          </a:p>
          <a:p>
            <a:pPr marL="228540" indent="-228540">
              <a:buClr>
                <a:srgbClr val="0D5672"/>
              </a:buClr>
              <a:buSzPts val="2559"/>
            </a:pPr>
            <a:r>
              <a:rPr lang="fr-FR" sz="1799" dirty="0">
                <a:solidFill>
                  <a:srgbClr val="0D5672"/>
                </a:solidFill>
              </a:rPr>
              <a:t>SEP-CD : 56 mois</a:t>
            </a:r>
            <a:endParaRPr dirty="0"/>
          </a:p>
          <a:p>
            <a:pPr marL="685620" lvl="1" indent="-228539">
              <a:buClr>
                <a:srgbClr val="0D5672"/>
              </a:buClr>
              <a:buSzPts val="2559"/>
            </a:pPr>
            <a:r>
              <a:rPr lang="fr-FR" sz="1799" dirty="0">
                <a:solidFill>
                  <a:srgbClr val="0D5672"/>
                </a:solidFill>
              </a:rPr>
              <a:t>McDonald 2010 : 13 mois</a:t>
            </a:r>
            <a:endParaRPr dirty="0"/>
          </a:p>
          <a:p>
            <a:pPr marL="685620" lvl="1" indent="-228539">
              <a:buClr>
                <a:srgbClr val="0D5672"/>
              </a:buClr>
              <a:buSzPts val="2559"/>
            </a:pPr>
            <a:r>
              <a:rPr lang="fr-FR" sz="1799" dirty="0">
                <a:solidFill>
                  <a:srgbClr val="0D5672"/>
                </a:solidFill>
              </a:rPr>
              <a:t>McDonald 2017 sans utiliser le LCR : 11 mois</a:t>
            </a:r>
            <a:endParaRPr dirty="0"/>
          </a:p>
          <a:p>
            <a:pPr marL="685620" lvl="1" indent="-228539">
              <a:buClr>
                <a:srgbClr val="0D5672"/>
              </a:buClr>
              <a:buSzPts val="2559"/>
            </a:pPr>
            <a:r>
              <a:rPr lang="fr-FR" sz="1799" b="1" dirty="0">
                <a:solidFill>
                  <a:srgbClr val="0D5672"/>
                </a:solidFill>
              </a:rPr>
              <a:t>McDonald 2017 avec BOC pour DIT : 3,6 mois</a:t>
            </a:r>
            <a:endParaRPr dirty="0"/>
          </a:p>
        </p:txBody>
      </p:sp>
      <p:pic>
        <p:nvPicPr>
          <p:cNvPr id="2" name="Image 1">
            <a:extLst>
              <a:ext uri="{FF2B5EF4-FFF2-40B4-BE49-F238E27FC236}">
                <a16:creationId xmlns:a16="http://schemas.microsoft.com/office/drawing/2014/main" id="{9235B3D4-1093-4088-94B5-FE2D4C313564}"/>
              </a:ext>
            </a:extLst>
          </p:cNvPr>
          <p:cNvPicPr>
            <a:picLocks noChangeAspect="1"/>
          </p:cNvPicPr>
          <p:nvPr/>
        </p:nvPicPr>
        <p:blipFill>
          <a:blip r:embed="rId3"/>
          <a:stretch>
            <a:fillRect/>
          </a:stretch>
        </p:blipFill>
        <p:spPr>
          <a:xfrm>
            <a:off x="6910268" y="1773056"/>
            <a:ext cx="3459429" cy="29368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0"/>
          <p:cNvSpPr/>
          <p:nvPr/>
        </p:nvSpPr>
        <p:spPr>
          <a:xfrm>
            <a:off x="1489" y="-5396"/>
            <a:ext cx="12189023" cy="755466"/>
          </a:xfrm>
          <a:prstGeom prst="rect">
            <a:avLst/>
          </a:prstGeom>
          <a:solidFill>
            <a:srgbClr val="012D5C"/>
          </a:solidFill>
          <a:ln w="9525" cap="flat" cmpd="sng">
            <a:solidFill>
              <a:srgbClr val="012D5C"/>
            </a:solidFill>
            <a:prstDash val="solid"/>
            <a:round/>
            <a:headEnd type="none" w="sm" len="sm"/>
            <a:tailEnd type="none" w="sm" len="sm"/>
          </a:ln>
        </p:spPr>
        <p:txBody>
          <a:bodyPr spcFirstLastPara="1" wrap="square" lIns="91406" tIns="45703" rIns="91406" bIns="45703" anchor="ctr" anchorCtr="0">
            <a:noAutofit/>
          </a:bodyPr>
          <a:lstStyle/>
          <a:p>
            <a:pPr algn="ctr">
              <a:buClr>
                <a:schemeClr val="lt1"/>
              </a:buClr>
              <a:buSzPts val="4550"/>
            </a:pPr>
            <a:r>
              <a:rPr lang="fr-FR" sz="3199" dirty="0">
                <a:solidFill>
                  <a:schemeClr val="lt1"/>
                </a:solidFill>
                <a:latin typeface="Calibri"/>
                <a:ea typeface="Calibri"/>
                <a:cs typeface="Calibri"/>
                <a:sym typeface="Calibri"/>
              </a:rPr>
              <a:t>Critères de McDonald 2017</a:t>
            </a:r>
            <a:endParaRPr sz="984" dirty="0">
              <a:solidFill>
                <a:srgbClr val="000000"/>
              </a:solidFill>
              <a:latin typeface="Arial"/>
              <a:ea typeface="Arial"/>
              <a:cs typeface="Arial"/>
              <a:sym typeface="Arial"/>
            </a:endParaRPr>
          </a:p>
        </p:txBody>
      </p:sp>
      <p:sp>
        <p:nvSpPr>
          <p:cNvPr id="290" name="Google Shape;290;p10"/>
          <p:cNvSpPr txBox="1"/>
          <p:nvPr/>
        </p:nvSpPr>
        <p:spPr>
          <a:xfrm>
            <a:off x="-852146" y="6331289"/>
            <a:ext cx="4501828" cy="281235"/>
          </a:xfrm>
          <a:prstGeom prst="rect">
            <a:avLst/>
          </a:prstGeom>
          <a:noFill/>
          <a:ln>
            <a:noFill/>
          </a:ln>
        </p:spPr>
        <p:txBody>
          <a:bodyPr spcFirstLastPara="1" wrap="square" lIns="64283" tIns="32133" rIns="64283" bIns="32133" anchor="t" anchorCtr="0">
            <a:spAutoFit/>
          </a:bodyPr>
          <a:lstStyle/>
          <a:p>
            <a:pPr algn="ctr">
              <a:buClr>
                <a:schemeClr val="accent1"/>
              </a:buClr>
              <a:buSzPts val="2000"/>
            </a:pPr>
            <a:r>
              <a:rPr lang="fr-FR" sz="1406" b="1">
                <a:solidFill>
                  <a:schemeClr val="accent1"/>
                </a:solidFill>
                <a:latin typeface="Calibri"/>
                <a:ea typeface="Calibri"/>
                <a:cs typeface="Calibri"/>
                <a:sym typeface="Calibri"/>
              </a:rPr>
              <a:t>Thompson et al, Lancet Neurol 2017</a:t>
            </a:r>
            <a:endParaRPr sz="984">
              <a:solidFill>
                <a:srgbClr val="000000"/>
              </a:solidFill>
              <a:latin typeface="Arial"/>
              <a:ea typeface="Arial"/>
              <a:cs typeface="Arial"/>
              <a:sym typeface="Arial"/>
            </a:endParaRPr>
          </a:p>
        </p:txBody>
      </p:sp>
      <p:pic>
        <p:nvPicPr>
          <p:cNvPr id="291" name="Google Shape;291;p10"/>
          <p:cNvPicPr preferRelativeResize="0"/>
          <p:nvPr/>
        </p:nvPicPr>
        <p:blipFill rotWithShape="1">
          <a:blip r:embed="rId3">
            <a:alphaModFix/>
          </a:blip>
          <a:srcRect/>
          <a:stretch/>
        </p:blipFill>
        <p:spPr>
          <a:xfrm>
            <a:off x="1564528" y="913437"/>
            <a:ext cx="9062945" cy="2628351"/>
          </a:xfrm>
          <a:prstGeom prst="rect">
            <a:avLst/>
          </a:prstGeom>
          <a:noFill/>
          <a:ln>
            <a:noFill/>
          </a:ln>
        </p:spPr>
      </p:pic>
      <p:sp>
        <p:nvSpPr>
          <p:cNvPr id="292" name="Google Shape;292;p10"/>
          <p:cNvSpPr txBox="1"/>
          <p:nvPr/>
        </p:nvSpPr>
        <p:spPr>
          <a:xfrm>
            <a:off x="2214052" y="3776425"/>
            <a:ext cx="3643109" cy="3019549"/>
          </a:xfrm>
          <a:prstGeom prst="rect">
            <a:avLst/>
          </a:prstGeom>
          <a:noFill/>
          <a:ln>
            <a:noFill/>
          </a:ln>
        </p:spPr>
        <p:txBody>
          <a:bodyPr spcFirstLastPara="1" wrap="square" lIns="64283" tIns="32133" rIns="64283" bIns="32133" anchor="t" anchorCtr="0">
            <a:spAutoFit/>
          </a:bodyPr>
          <a:lstStyle/>
          <a:p>
            <a:pPr algn="ctr">
              <a:buClr>
                <a:srgbClr val="0D5672"/>
              </a:buClr>
              <a:buSzPts val="3413"/>
            </a:pPr>
            <a:r>
              <a:rPr lang="fr-FR" sz="2400" b="1" dirty="0">
                <a:solidFill>
                  <a:srgbClr val="0D5672"/>
                </a:solidFill>
                <a:latin typeface="Calibri"/>
                <a:ea typeface="Calibri"/>
                <a:cs typeface="Calibri"/>
                <a:sym typeface="Calibri"/>
              </a:rPr>
              <a:t>DIS : </a:t>
            </a:r>
            <a:r>
              <a:rPr lang="fr-FR" sz="2400" dirty="0">
                <a:solidFill>
                  <a:srgbClr val="0D5672"/>
                </a:solidFill>
                <a:latin typeface="Calibri"/>
                <a:ea typeface="Calibri"/>
                <a:cs typeface="Calibri"/>
                <a:sym typeface="Calibri"/>
              </a:rPr>
              <a:t>critères de </a:t>
            </a:r>
            <a:r>
              <a:rPr lang="fr-FR" sz="2400" dirty="0" err="1">
                <a:solidFill>
                  <a:srgbClr val="0D5672"/>
                </a:solidFill>
                <a:latin typeface="Calibri"/>
                <a:ea typeface="Calibri"/>
                <a:cs typeface="Calibri"/>
                <a:sym typeface="Calibri"/>
              </a:rPr>
              <a:t>Swanton</a:t>
            </a:r>
            <a:r>
              <a:rPr lang="fr-FR" sz="2400" dirty="0">
                <a:solidFill>
                  <a:srgbClr val="0D5672"/>
                </a:solidFill>
                <a:latin typeface="Calibri"/>
                <a:ea typeface="Calibri"/>
                <a:cs typeface="Calibri"/>
                <a:sym typeface="Calibri"/>
              </a:rPr>
              <a:t> </a:t>
            </a:r>
            <a:endParaRPr sz="984" dirty="0">
              <a:solidFill>
                <a:srgbClr val="000000"/>
              </a:solidFill>
              <a:latin typeface="Arial"/>
              <a:ea typeface="Arial"/>
              <a:cs typeface="Arial"/>
              <a:sym typeface="Arial"/>
            </a:endParaRPr>
          </a:p>
          <a:p>
            <a:pPr algn="ctr">
              <a:buClr>
                <a:srgbClr val="000000"/>
              </a:buClr>
              <a:buSzPts val="3413"/>
            </a:pPr>
            <a:endParaRPr sz="2400" dirty="0">
              <a:solidFill>
                <a:srgbClr val="0D5672"/>
              </a:solidFill>
              <a:latin typeface="Calibri"/>
              <a:ea typeface="Calibri"/>
              <a:cs typeface="Calibri"/>
              <a:sym typeface="Calibri"/>
            </a:endParaRPr>
          </a:p>
          <a:p>
            <a:pPr algn="ctr">
              <a:buClr>
                <a:srgbClr val="0D5672"/>
              </a:buClr>
              <a:buSzPts val="3413"/>
            </a:pPr>
            <a:r>
              <a:rPr lang="fr-FR" sz="2400" dirty="0">
                <a:solidFill>
                  <a:srgbClr val="0D5672"/>
                </a:solidFill>
                <a:latin typeface="Calibri"/>
                <a:ea typeface="Calibri"/>
                <a:cs typeface="Calibri"/>
                <a:sym typeface="Calibri"/>
              </a:rPr>
              <a:t>≥ 1 lésion T2 dans ≥ 2 sur </a:t>
            </a:r>
            <a:endParaRPr sz="984" dirty="0">
              <a:solidFill>
                <a:srgbClr val="000000"/>
              </a:solidFill>
              <a:latin typeface="Arial"/>
              <a:ea typeface="Arial"/>
              <a:cs typeface="Arial"/>
              <a:sym typeface="Arial"/>
            </a:endParaRPr>
          </a:p>
          <a:p>
            <a:pPr algn="ctr">
              <a:buClr>
                <a:srgbClr val="FF0000"/>
              </a:buClr>
              <a:buSzPts val="3413"/>
            </a:pPr>
            <a:r>
              <a:rPr lang="fr-FR" sz="2400" b="1" dirty="0">
                <a:solidFill>
                  <a:srgbClr val="FF0000"/>
                </a:solidFill>
                <a:latin typeface="Calibri"/>
                <a:ea typeface="Calibri"/>
                <a:cs typeface="Calibri"/>
                <a:sym typeface="Calibri"/>
              </a:rPr>
              <a:t>4 régions</a:t>
            </a:r>
            <a:endParaRPr sz="984" dirty="0">
              <a:solidFill>
                <a:srgbClr val="000000"/>
              </a:solidFill>
              <a:latin typeface="Arial"/>
              <a:ea typeface="Arial"/>
              <a:cs typeface="Arial"/>
              <a:sym typeface="Arial"/>
            </a:endParaRPr>
          </a:p>
          <a:p>
            <a:pPr algn="ctr">
              <a:buClr>
                <a:srgbClr val="0D5672"/>
              </a:buClr>
              <a:buSzPts val="3413"/>
            </a:pPr>
            <a:r>
              <a:rPr lang="fr-FR" sz="2400" dirty="0">
                <a:solidFill>
                  <a:srgbClr val="0D5672"/>
                </a:solidFill>
                <a:latin typeface="Calibri"/>
                <a:ea typeface="Calibri"/>
                <a:cs typeface="Calibri"/>
                <a:sym typeface="Calibri"/>
              </a:rPr>
              <a:t> </a:t>
            </a:r>
            <a:r>
              <a:rPr lang="fr-FR" sz="1600" dirty="0">
                <a:solidFill>
                  <a:srgbClr val="0D5672"/>
                </a:solidFill>
                <a:latin typeface="Calibri"/>
                <a:ea typeface="Calibri"/>
                <a:cs typeface="Calibri"/>
                <a:sym typeface="Calibri"/>
              </a:rPr>
              <a:t>Périventriculaire </a:t>
            </a:r>
            <a:endParaRPr sz="984" dirty="0">
              <a:solidFill>
                <a:srgbClr val="000000"/>
              </a:solidFill>
              <a:latin typeface="Arial"/>
              <a:ea typeface="Arial"/>
              <a:cs typeface="Arial"/>
              <a:sym typeface="Arial"/>
            </a:endParaRPr>
          </a:p>
          <a:p>
            <a:pPr algn="ctr">
              <a:buClr>
                <a:srgbClr val="0D5672"/>
              </a:buClr>
              <a:buSzPts val="2275"/>
            </a:pPr>
            <a:r>
              <a:rPr lang="fr-FR" sz="1600" u="sng" dirty="0">
                <a:solidFill>
                  <a:srgbClr val="0D5672"/>
                </a:solidFill>
                <a:latin typeface="Calibri"/>
                <a:ea typeface="Calibri"/>
                <a:cs typeface="Calibri"/>
                <a:sym typeface="Calibri"/>
              </a:rPr>
              <a:t>Corticale</a:t>
            </a:r>
            <a:r>
              <a:rPr lang="fr-FR" sz="1600" dirty="0">
                <a:solidFill>
                  <a:srgbClr val="0D5672"/>
                </a:solidFill>
                <a:latin typeface="Calibri"/>
                <a:ea typeface="Calibri"/>
                <a:cs typeface="Calibri"/>
                <a:sym typeface="Calibri"/>
              </a:rPr>
              <a:t>/Juxta Corticale </a:t>
            </a:r>
            <a:endParaRPr sz="984" dirty="0">
              <a:solidFill>
                <a:srgbClr val="000000"/>
              </a:solidFill>
              <a:latin typeface="Arial"/>
              <a:ea typeface="Arial"/>
              <a:cs typeface="Arial"/>
              <a:sym typeface="Arial"/>
            </a:endParaRPr>
          </a:p>
          <a:p>
            <a:pPr algn="ctr">
              <a:buClr>
                <a:srgbClr val="0D5672"/>
              </a:buClr>
              <a:buSzPts val="2275"/>
            </a:pPr>
            <a:r>
              <a:rPr lang="fr-FR" sz="1600" dirty="0">
                <a:solidFill>
                  <a:srgbClr val="0D5672"/>
                </a:solidFill>
                <a:latin typeface="Calibri"/>
                <a:ea typeface="Calibri"/>
                <a:cs typeface="Calibri"/>
                <a:sym typeface="Calibri"/>
              </a:rPr>
              <a:t>Sous tentorielle </a:t>
            </a:r>
            <a:endParaRPr sz="984" dirty="0">
              <a:solidFill>
                <a:srgbClr val="000000"/>
              </a:solidFill>
              <a:latin typeface="Arial"/>
              <a:ea typeface="Arial"/>
              <a:cs typeface="Arial"/>
              <a:sym typeface="Arial"/>
            </a:endParaRPr>
          </a:p>
          <a:p>
            <a:pPr algn="ctr">
              <a:buClr>
                <a:srgbClr val="0D5672"/>
              </a:buClr>
              <a:buSzPts val="2275"/>
            </a:pPr>
            <a:r>
              <a:rPr lang="fr-FR" sz="1600" dirty="0">
                <a:solidFill>
                  <a:srgbClr val="0D5672"/>
                </a:solidFill>
                <a:latin typeface="Calibri"/>
                <a:ea typeface="Calibri"/>
                <a:cs typeface="Calibri"/>
                <a:sym typeface="Calibri"/>
              </a:rPr>
              <a:t>Médullaire</a:t>
            </a:r>
            <a:endParaRPr sz="984" dirty="0">
              <a:solidFill>
                <a:srgbClr val="000000"/>
              </a:solidFill>
              <a:latin typeface="Arial"/>
              <a:ea typeface="Arial"/>
              <a:cs typeface="Arial"/>
              <a:sym typeface="Arial"/>
            </a:endParaRPr>
          </a:p>
          <a:p>
            <a:pPr algn="ctr">
              <a:buClr>
                <a:srgbClr val="000000"/>
              </a:buClr>
              <a:buSzPts val="3413"/>
            </a:pPr>
            <a:endParaRPr sz="2400" dirty="0">
              <a:solidFill>
                <a:srgbClr val="0D5672"/>
              </a:solidFill>
              <a:latin typeface="Calibri"/>
              <a:ea typeface="Calibri"/>
              <a:cs typeface="Calibri"/>
              <a:sym typeface="Calibri"/>
            </a:endParaRPr>
          </a:p>
        </p:txBody>
      </p:sp>
      <p:sp>
        <p:nvSpPr>
          <p:cNvPr id="293" name="Google Shape;293;p10"/>
          <p:cNvSpPr txBox="1"/>
          <p:nvPr/>
        </p:nvSpPr>
        <p:spPr>
          <a:xfrm>
            <a:off x="6911348" y="3776424"/>
            <a:ext cx="4472053" cy="2650217"/>
          </a:xfrm>
          <a:prstGeom prst="rect">
            <a:avLst/>
          </a:prstGeom>
          <a:noFill/>
          <a:ln>
            <a:noFill/>
          </a:ln>
        </p:spPr>
        <p:txBody>
          <a:bodyPr spcFirstLastPara="1" wrap="square" lIns="64283" tIns="32133" rIns="64283" bIns="32133" anchor="t" anchorCtr="0">
            <a:spAutoFit/>
          </a:bodyPr>
          <a:lstStyle/>
          <a:p>
            <a:pPr algn="ctr">
              <a:buClr>
                <a:srgbClr val="FF0000"/>
              </a:buClr>
              <a:buSzPts val="3413"/>
            </a:pPr>
            <a:r>
              <a:rPr lang="fr-FR" sz="2400" b="1" dirty="0">
                <a:solidFill>
                  <a:srgbClr val="FF0000"/>
                </a:solidFill>
                <a:latin typeface="Calibri"/>
                <a:ea typeface="Calibri"/>
                <a:cs typeface="Calibri"/>
                <a:sym typeface="Calibri"/>
              </a:rPr>
              <a:t>DIT</a:t>
            </a:r>
            <a:r>
              <a:rPr lang="fr-FR" sz="2400" dirty="0">
                <a:solidFill>
                  <a:srgbClr val="FF0000"/>
                </a:solidFill>
                <a:latin typeface="Calibri"/>
                <a:ea typeface="Calibri"/>
                <a:cs typeface="Calibri"/>
                <a:sym typeface="Calibri"/>
              </a:rPr>
              <a:t> </a:t>
            </a:r>
            <a:endParaRPr sz="984" dirty="0">
              <a:solidFill>
                <a:srgbClr val="000000"/>
              </a:solidFill>
              <a:latin typeface="Arial"/>
              <a:ea typeface="Arial"/>
              <a:cs typeface="Arial"/>
              <a:sym typeface="Arial"/>
            </a:endParaRPr>
          </a:p>
          <a:p>
            <a:pPr algn="ctr">
              <a:buClr>
                <a:srgbClr val="000000"/>
              </a:buClr>
              <a:buSzPts val="3413"/>
            </a:pPr>
            <a:endParaRPr sz="2400" dirty="0">
              <a:solidFill>
                <a:srgbClr val="FF0000"/>
              </a:solidFill>
              <a:latin typeface="Calibri"/>
              <a:ea typeface="Calibri"/>
              <a:cs typeface="Calibri"/>
              <a:sym typeface="Calibri"/>
            </a:endParaRPr>
          </a:p>
          <a:p>
            <a:pPr algn="ctr">
              <a:buClr>
                <a:srgbClr val="0D5672"/>
              </a:buClr>
              <a:buSzPts val="3413"/>
            </a:pPr>
            <a:r>
              <a:rPr lang="fr-FR" sz="2400" dirty="0">
                <a:solidFill>
                  <a:srgbClr val="0D5672"/>
                </a:solidFill>
                <a:latin typeface="Calibri"/>
                <a:ea typeface="Calibri"/>
                <a:cs typeface="Calibri"/>
                <a:sym typeface="Calibri"/>
              </a:rPr>
              <a:t>Sur la même IRM </a:t>
            </a:r>
            <a:endParaRPr sz="984" dirty="0">
              <a:solidFill>
                <a:srgbClr val="000000"/>
              </a:solidFill>
              <a:latin typeface="Arial"/>
              <a:ea typeface="Arial"/>
              <a:cs typeface="Arial"/>
              <a:sym typeface="Arial"/>
            </a:endParaRPr>
          </a:p>
          <a:p>
            <a:pPr algn="ctr">
              <a:buClr>
                <a:srgbClr val="0D5672"/>
              </a:buClr>
              <a:buSzPts val="3413"/>
            </a:pPr>
            <a:r>
              <a:rPr lang="fr-FR" sz="2400" dirty="0">
                <a:solidFill>
                  <a:srgbClr val="0D5672"/>
                </a:solidFill>
                <a:latin typeface="Calibri"/>
                <a:ea typeface="Calibri"/>
                <a:cs typeface="Calibri"/>
                <a:sym typeface="Calibri"/>
              </a:rPr>
              <a:t>(lésion asymptomatique ou non)</a:t>
            </a:r>
            <a:endParaRPr sz="984" dirty="0">
              <a:solidFill>
                <a:srgbClr val="000000"/>
              </a:solidFill>
              <a:latin typeface="Arial"/>
              <a:ea typeface="Arial"/>
              <a:cs typeface="Arial"/>
              <a:sym typeface="Arial"/>
            </a:endParaRPr>
          </a:p>
          <a:p>
            <a:pPr algn="ctr">
              <a:buClr>
                <a:srgbClr val="000000"/>
              </a:buClr>
              <a:buSzPts val="3413"/>
            </a:pPr>
            <a:endParaRPr sz="2400" dirty="0">
              <a:solidFill>
                <a:srgbClr val="FF0000"/>
              </a:solidFill>
              <a:latin typeface="Calibri"/>
              <a:ea typeface="Calibri"/>
              <a:cs typeface="Calibri"/>
              <a:sym typeface="Calibri"/>
            </a:endParaRPr>
          </a:p>
          <a:p>
            <a:pPr algn="ctr">
              <a:buClr>
                <a:srgbClr val="FF0000"/>
              </a:buClr>
              <a:buSzPts val="3413"/>
            </a:pPr>
            <a:r>
              <a:rPr lang="fr-FR" sz="2400" b="1" dirty="0">
                <a:solidFill>
                  <a:srgbClr val="FF0000"/>
                </a:solidFill>
                <a:latin typeface="Calibri"/>
                <a:ea typeface="Calibri"/>
                <a:cs typeface="Calibri"/>
                <a:sym typeface="Calibri"/>
              </a:rPr>
              <a:t>BOC dans le LCR=DIT</a:t>
            </a:r>
            <a:endParaRPr sz="984" dirty="0">
              <a:solidFill>
                <a:srgbClr val="000000"/>
              </a:solidFill>
              <a:latin typeface="Arial"/>
              <a:ea typeface="Arial"/>
              <a:cs typeface="Arial"/>
              <a:sym typeface="Arial"/>
            </a:endParaRPr>
          </a:p>
          <a:p>
            <a:pPr algn="ctr">
              <a:buClr>
                <a:srgbClr val="000000"/>
              </a:buClr>
              <a:buSzPts val="3413"/>
            </a:pPr>
            <a:endParaRPr sz="2400" dirty="0">
              <a:solidFill>
                <a:srgbClr val="000000"/>
              </a:solidFill>
              <a:latin typeface="Calibri"/>
              <a:ea typeface="Calibri"/>
              <a:cs typeface="Calibri"/>
              <a:sym typeface="Calibri"/>
            </a:endParaRPr>
          </a:p>
        </p:txBody>
      </p:sp>
      <p:sp>
        <p:nvSpPr>
          <p:cNvPr id="294" name="Google Shape;294;p10"/>
          <p:cNvSpPr txBox="1"/>
          <p:nvPr/>
        </p:nvSpPr>
        <p:spPr>
          <a:xfrm>
            <a:off x="-19922" y="6609094"/>
            <a:ext cx="11516977" cy="248765"/>
          </a:xfrm>
          <a:prstGeom prst="rect">
            <a:avLst/>
          </a:prstGeom>
          <a:noFill/>
          <a:ln>
            <a:noFill/>
          </a:ln>
        </p:spPr>
        <p:txBody>
          <a:bodyPr spcFirstLastPara="1" wrap="square" lIns="64283" tIns="64283" rIns="64283" bIns="64283" anchor="t" anchorCtr="0">
            <a:spAutoFit/>
          </a:bodyPr>
          <a:lstStyle/>
          <a:p>
            <a:r>
              <a:rPr lang="fr-FR" sz="773" b="1">
                <a:solidFill>
                  <a:schemeClr val="dk1"/>
                </a:solidFill>
              </a:rPr>
              <a:t>DIS</a:t>
            </a:r>
            <a:r>
              <a:rPr lang="fr-FR" sz="773">
                <a:solidFill>
                  <a:schemeClr val="dk1"/>
                </a:solidFill>
              </a:rPr>
              <a:t>:  Dissemination dans l’espace; </a:t>
            </a:r>
            <a:r>
              <a:rPr lang="fr-FR" sz="773" b="1">
                <a:solidFill>
                  <a:schemeClr val="dk1"/>
                </a:solidFill>
              </a:rPr>
              <a:t>DIT</a:t>
            </a:r>
            <a:r>
              <a:rPr lang="fr-FR" sz="773">
                <a:solidFill>
                  <a:schemeClr val="dk1"/>
                </a:solidFill>
              </a:rPr>
              <a:t>: Dissemination dans le temps; </a:t>
            </a:r>
            <a:r>
              <a:rPr lang="fr-FR" sz="773" b="1">
                <a:solidFill>
                  <a:schemeClr val="dk1"/>
                </a:solidFill>
              </a:rPr>
              <a:t>BOC</a:t>
            </a:r>
            <a:r>
              <a:rPr lang="fr-FR" sz="773">
                <a:solidFill>
                  <a:schemeClr val="dk1"/>
                </a:solidFill>
              </a:rPr>
              <a:t> = Bandes oligoclonales; </a:t>
            </a:r>
            <a:r>
              <a:rPr lang="fr-FR" sz="773" b="1">
                <a:solidFill>
                  <a:schemeClr val="dk1"/>
                </a:solidFill>
              </a:rPr>
              <a:t>LCR</a:t>
            </a:r>
            <a:r>
              <a:rPr lang="fr-FR" sz="773">
                <a:solidFill>
                  <a:schemeClr val="dk1"/>
                </a:solidFill>
              </a:rPr>
              <a:t> = Liquide céphalo-rachidien</a:t>
            </a:r>
            <a:endParaRPr sz="1266"/>
          </a:p>
        </p:txBody>
      </p:sp>
      <p:cxnSp>
        <p:nvCxnSpPr>
          <p:cNvPr id="3" name="Connecteur droit avec flèche 2">
            <a:extLst>
              <a:ext uri="{FF2B5EF4-FFF2-40B4-BE49-F238E27FC236}">
                <a16:creationId xmlns:a16="http://schemas.microsoft.com/office/drawing/2014/main" id="{5BE71A73-E3F3-400C-B07A-0B12D51564CD}"/>
              </a:ext>
            </a:extLst>
          </p:cNvPr>
          <p:cNvCxnSpPr/>
          <p:nvPr/>
        </p:nvCxnSpPr>
        <p:spPr>
          <a:xfrm>
            <a:off x="7796005" y="405139"/>
            <a:ext cx="343487" cy="0"/>
          </a:xfrm>
          <a:prstGeom prst="straightConnector1">
            <a:avLst/>
          </a:prstGeom>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E3C330C-F1DD-4B86-BBDA-3BF785ED6B0E}"/>
              </a:ext>
            </a:extLst>
          </p:cNvPr>
          <p:cNvSpPr/>
          <p:nvPr/>
        </p:nvSpPr>
        <p:spPr>
          <a:xfrm>
            <a:off x="7109030" y="5551801"/>
            <a:ext cx="4274370" cy="8226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a:endParaRPr lang="fr-FR" sz="1266"/>
          </a:p>
        </p:txBody>
      </p:sp>
      <p:sp>
        <p:nvSpPr>
          <p:cNvPr id="5" name="ZoneTexte 4">
            <a:extLst>
              <a:ext uri="{FF2B5EF4-FFF2-40B4-BE49-F238E27FC236}">
                <a16:creationId xmlns:a16="http://schemas.microsoft.com/office/drawing/2014/main" id="{1CCBF7B4-2F78-40D7-A8E5-0F2D2451957C}"/>
              </a:ext>
            </a:extLst>
          </p:cNvPr>
          <p:cNvSpPr txBox="1"/>
          <p:nvPr/>
        </p:nvSpPr>
        <p:spPr>
          <a:xfrm>
            <a:off x="10608352" y="5551801"/>
            <a:ext cx="775048" cy="287130"/>
          </a:xfrm>
          <a:prstGeom prst="rect">
            <a:avLst/>
          </a:prstGeom>
          <a:noFill/>
        </p:spPr>
        <p:txBody>
          <a:bodyPr wrap="square" rtlCol="0">
            <a:spAutoFit/>
          </a:bodyPr>
          <a:lstStyle/>
          <a:p>
            <a:pPr algn="ctr"/>
            <a:r>
              <a:rPr lang="fr-FR" sz="1266" dirty="0"/>
              <a:t>2017</a:t>
            </a:r>
          </a:p>
        </p:txBody>
      </p:sp>
    </p:spTree>
    <p:extLst>
      <p:ext uri="{BB962C8B-B14F-4D97-AF65-F5344CB8AC3E}">
        <p14:creationId xmlns:p14="http://schemas.microsoft.com/office/powerpoint/2010/main" val="1659124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12"/>
          <p:cNvPicPr preferRelativeResize="0"/>
          <p:nvPr/>
        </p:nvPicPr>
        <p:blipFill rotWithShape="1">
          <a:blip r:embed="rId3">
            <a:alphaModFix/>
          </a:blip>
          <a:srcRect/>
          <a:stretch/>
        </p:blipFill>
        <p:spPr>
          <a:xfrm>
            <a:off x="1003667" y="817668"/>
            <a:ext cx="9937202" cy="5290309"/>
          </a:xfrm>
          <a:prstGeom prst="rect">
            <a:avLst/>
          </a:prstGeom>
          <a:noFill/>
          <a:ln>
            <a:noFill/>
          </a:ln>
        </p:spPr>
      </p:pic>
      <p:sp>
        <p:nvSpPr>
          <p:cNvPr id="366" name="Google Shape;366;p12"/>
          <p:cNvSpPr/>
          <p:nvPr/>
        </p:nvSpPr>
        <p:spPr>
          <a:xfrm>
            <a:off x="1489" y="-5396"/>
            <a:ext cx="12189023" cy="755466"/>
          </a:xfrm>
          <a:prstGeom prst="rect">
            <a:avLst/>
          </a:prstGeom>
          <a:solidFill>
            <a:srgbClr val="012D5C"/>
          </a:solidFill>
          <a:ln w="9525" cap="flat" cmpd="sng">
            <a:solidFill>
              <a:srgbClr val="012D5C"/>
            </a:solidFill>
            <a:prstDash val="solid"/>
            <a:round/>
            <a:headEnd type="none" w="sm" len="sm"/>
            <a:tailEnd type="none" w="sm" len="sm"/>
          </a:ln>
        </p:spPr>
        <p:txBody>
          <a:bodyPr spcFirstLastPara="1" wrap="square" lIns="91406" tIns="45703" rIns="91406" bIns="45703" anchor="ctr" anchorCtr="0">
            <a:noAutofit/>
          </a:bodyPr>
          <a:lstStyle/>
          <a:p>
            <a:pPr algn="ctr">
              <a:buClr>
                <a:schemeClr val="lt1"/>
              </a:buClr>
              <a:buSzPts val="4550"/>
            </a:pPr>
            <a:r>
              <a:rPr lang="fr-FR" sz="3199">
                <a:solidFill>
                  <a:schemeClr val="lt1"/>
                </a:solidFill>
                <a:latin typeface="Calibri"/>
                <a:ea typeface="Calibri"/>
                <a:cs typeface="Calibri"/>
                <a:sym typeface="Calibri"/>
              </a:rPr>
              <a:t>Evolution 2010 &gt; 2017 : cohortes</a:t>
            </a:r>
            <a:endParaRPr sz="984">
              <a:solidFill>
                <a:srgbClr val="000000"/>
              </a:solidFill>
              <a:latin typeface="Arial"/>
              <a:ea typeface="Arial"/>
              <a:cs typeface="Arial"/>
              <a:sym typeface="Arial"/>
            </a:endParaRPr>
          </a:p>
        </p:txBody>
      </p:sp>
      <p:sp>
        <p:nvSpPr>
          <p:cNvPr id="367" name="Google Shape;367;p12"/>
          <p:cNvSpPr txBox="1"/>
          <p:nvPr/>
        </p:nvSpPr>
        <p:spPr>
          <a:xfrm>
            <a:off x="436280" y="6433521"/>
            <a:ext cx="3522925" cy="434225"/>
          </a:xfrm>
          <a:prstGeom prst="rect">
            <a:avLst/>
          </a:prstGeom>
          <a:noFill/>
          <a:ln>
            <a:noFill/>
          </a:ln>
        </p:spPr>
        <p:txBody>
          <a:bodyPr spcFirstLastPara="1" wrap="square" lIns="64283" tIns="32133" rIns="64283" bIns="32133" anchor="t" anchorCtr="0">
            <a:spAutoFit/>
          </a:bodyPr>
          <a:lstStyle/>
          <a:p>
            <a:pPr algn="ctr">
              <a:buClr>
                <a:schemeClr val="accent1"/>
              </a:buClr>
              <a:buSzPts val="3413"/>
            </a:pPr>
            <a:r>
              <a:rPr lang="fr-FR" sz="2400" b="1">
                <a:solidFill>
                  <a:schemeClr val="accent1"/>
                </a:solidFill>
                <a:latin typeface="Calibri"/>
                <a:ea typeface="Calibri"/>
                <a:cs typeface="Calibri"/>
                <a:sym typeface="Calibri"/>
              </a:rPr>
              <a:t>Zhang et al,  MSARD 2020</a:t>
            </a:r>
            <a:endParaRPr sz="984">
              <a:solidFill>
                <a:srgbClr val="000000"/>
              </a:solidFill>
              <a:latin typeface="Arial"/>
              <a:ea typeface="Arial"/>
              <a:cs typeface="Arial"/>
              <a:sym typeface="Arial"/>
            </a:endParaRPr>
          </a:p>
        </p:txBody>
      </p:sp>
      <p:sp>
        <p:nvSpPr>
          <p:cNvPr id="368" name="Google Shape;368;p12"/>
          <p:cNvSpPr txBox="1"/>
          <p:nvPr/>
        </p:nvSpPr>
        <p:spPr>
          <a:xfrm>
            <a:off x="8912538" y="2727823"/>
            <a:ext cx="1274697" cy="713917"/>
          </a:xfrm>
          <a:prstGeom prst="rect">
            <a:avLst/>
          </a:prstGeom>
          <a:noFill/>
          <a:ln w="9525" cap="flat" cmpd="sng">
            <a:solidFill>
              <a:schemeClr val="accent1"/>
            </a:solidFill>
            <a:prstDash val="solid"/>
            <a:round/>
            <a:headEnd type="none" w="sm" len="sm"/>
            <a:tailEnd type="none" w="sm" len="sm"/>
          </a:ln>
        </p:spPr>
        <p:txBody>
          <a:bodyPr spcFirstLastPara="1" wrap="square" lIns="64283" tIns="32133" rIns="64283" bIns="32133" anchor="t" anchorCtr="0">
            <a:spAutoFit/>
          </a:bodyPr>
          <a:lstStyle/>
          <a:p>
            <a:pPr algn="ctr">
              <a:buClr>
                <a:schemeClr val="dk2"/>
              </a:buClr>
              <a:buSzPts val="2000"/>
            </a:pPr>
            <a:r>
              <a:rPr lang="fr-FR" sz="1406" b="1">
                <a:solidFill>
                  <a:schemeClr val="dk2"/>
                </a:solidFill>
                <a:latin typeface="Calibri"/>
                <a:ea typeface="Calibri"/>
                <a:cs typeface="Calibri"/>
                <a:sym typeface="Calibri"/>
              </a:rPr>
              <a:t>AUC : 0.83</a:t>
            </a:r>
            <a:endParaRPr sz="984">
              <a:solidFill>
                <a:srgbClr val="000000"/>
              </a:solidFill>
              <a:latin typeface="Arial"/>
              <a:ea typeface="Arial"/>
              <a:cs typeface="Arial"/>
              <a:sym typeface="Arial"/>
            </a:endParaRPr>
          </a:p>
          <a:p>
            <a:pPr algn="ctr">
              <a:buClr>
                <a:schemeClr val="dk2"/>
              </a:buClr>
              <a:buSzPts val="2000"/>
            </a:pPr>
            <a:r>
              <a:rPr lang="fr-FR" sz="1406" b="1">
                <a:solidFill>
                  <a:schemeClr val="dk2"/>
                </a:solidFill>
                <a:latin typeface="Calibri"/>
                <a:ea typeface="Calibri"/>
                <a:cs typeface="Calibri"/>
                <a:sym typeface="Calibri"/>
              </a:rPr>
              <a:t>Se : 0.82</a:t>
            </a:r>
            <a:endParaRPr sz="984">
              <a:solidFill>
                <a:srgbClr val="000000"/>
              </a:solidFill>
              <a:latin typeface="Arial"/>
              <a:ea typeface="Arial"/>
              <a:cs typeface="Arial"/>
              <a:sym typeface="Arial"/>
            </a:endParaRPr>
          </a:p>
          <a:p>
            <a:pPr algn="ctr">
              <a:buClr>
                <a:schemeClr val="dk2"/>
              </a:buClr>
              <a:buSzPts val="2000"/>
            </a:pPr>
            <a:r>
              <a:rPr lang="fr-FR" sz="1406" b="1">
                <a:solidFill>
                  <a:schemeClr val="dk2"/>
                </a:solidFill>
                <a:latin typeface="Calibri"/>
                <a:ea typeface="Calibri"/>
                <a:cs typeface="Calibri"/>
                <a:sym typeface="Calibri"/>
              </a:rPr>
              <a:t>Sp : 0.67</a:t>
            </a:r>
            <a:endParaRPr sz="984">
              <a:solidFill>
                <a:srgbClr val="000000"/>
              </a:solidFill>
              <a:latin typeface="Arial"/>
              <a:ea typeface="Arial"/>
              <a:cs typeface="Arial"/>
              <a:sym typeface="Arial"/>
            </a:endParaRPr>
          </a:p>
        </p:txBody>
      </p:sp>
      <p:sp>
        <p:nvSpPr>
          <p:cNvPr id="369" name="Google Shape;369;p12"/>
          <p:cNvSpPr txBox="1"/>
          <p:nvPr/>
        </p:nvSpPr>
        <p:spPr>
          <a:xfrm>
            <a:off x="4185794" y="2727823"/>
            <a:ext cx="1274697" cy="713917"/>
          </a:xfrm>
          <a:prstGeom prst="rect">
            <a:avLst/>
          </a:prstGeom>
          <a:noFill/>
          <a:ln w="9525" cap="flat" cmpd="sng">
            <a:solidFill>
              <a:schemeClr val="accent1"/>
            </a:solidFill>
            <a:prstDash val="solid"/>
            <a:round/>
            <a:headEnd type="none" w="sm" len="sm"/>
            <a:tailEnd type="none" w="sm" len="sm"/>
          </a:ln>
        </p:spPr>
        <p:txBody>
          <a:bodyPr spcFirstLastPara="1" wrap="square" lIns="64283" tIns="32133" rIns="64283" bIns="32133" anchor="t" anchorCtr="0">
            <a:spAutoFit/>
          </a:bodyPr>
          <a:lstStyle/>
          <a:p>
            <a:pPr algn="ctr">
              <a:buClr>
                <a:schemeClr val="dk2"/>
              </a:buClr>
              <a:buSzPts val="2000"/>
            </a:pPr>
            <a:r>
              <a:rPr lang="fr-FR" sz="1406" b="1">
                <a:solidFill>
                  <a:schemeClr val="dk2"/>
                </a:solidFill>
                <a:latin typeface="Calibri"/>
                <a:ea typeface="Calibri"/>
                <a:cs typeface="Calibri"/>
                <a:sym typeface="Calibri"/>
              </a:rPr>
              <a:t>AUC : 0.77</a:t>
            </a:r>
            <a:endParaRPr sz="984">
              <a:solidFill>
                <a:srgbClr val="000000"/>
              </a:solidFill>
              <a:latin typeface="Arial"/>
              <a:ea typeface="Arial"/>
              <a:cs typeface="Arial"/>
              <a:sym typeface="Arial"/>
            </a:endParaRPr>
          </a:p>
          <a:p>
            <a:pPr algn="ctr">
              <a:buClr>
                <a:schemeClr val="dk2"/>
              </a:buClr>
              <a:buSzPts val="2000"/>
            </a:pPr>
            <a:r>
              <a:rPr lang="fr-FR" sz="1406" b="1">
                <a:solidFill>
                  <a:schemeClr val="dk2"/>
                </a:solidFill>
                <a:latin typeface="Calibri"/>
                <a:ea typeface="Calibri"/>
                <a:cs typeface="Calibri"/>
                <a:sym typeface="Calibri"/>
              </a:rPr>
              <a:t>Se 0.50</a:t>
            </a:r>
            <a:endParaRPr sz="984">
              <a:solidFill>
                <a:srgbClr val="000000"/>
              </a:solidFill>
              <a:latin typeface="Arial"/>
              <a:ea typeface="Arial"/>
              <a:cs typeface="Arial"/>
              <a:sym typeface="Arial"/>
            </a:endParaRPr>
          </a:p>
          <a:p>
            <a:pPr algn="ctr">
              <a:buClr>
                <a:schemeClr val="dk2"/>
              </a:buClr>
              <a:buSzPts val="2000"/>
            </a:pPr>
            <a:r>
              <a:rPr lang="fr-FR" sz="1406" b="1">
                <a:solidFill>
                  <a:schemeClr val="dk2"/>
                </a:solidFill>
                <a:latin typeface="Calibri"/>
                <a:ea typeface="Calibri"/>
                <a:cs typeface="Calibri"/>
                <a:sym typeface="Calibri"/>
              </a:rPr>
              <a:t>Sp 0.85</a:t>
            </a:r>
            <a:endParaRPr sz="984">
              <a:solidFill>
                <a:srgbClr val="000000"/>
              </a:solidFill>
              <a:latin typeface="Arial"/>
              <a:ea typeface="Arial"/>
              <a:cs typeface="Arial"/>
              <a:sym typeface="Arial"/>
            </a:endParaRPr>
          </a:p>
        </p:txBody>
      </p:sp>
      <p:sp>
        <p:nvSpPr>
          <p:cNvPr id="370" name="Google Shape;370;p12"/>
          <p:cNvSpPr txBox="1"/>
          <p:nvPr/>
        </p:nvSpPr>
        <p:spPr>
          <a:xfrm>
            <a:off x="2430108" y="6031773"/>
            <a:ext cx="7331785" cy="803557"/>
          </a:xfrm>
          <a:prstGeom prst="rect">
            <a:avLst/>
          </a:prstGeom>
          <a:noFill/>
          <a:ln>
            <a:noFill/>
          </a:ln>
        </p:spPr>
        <p:txBody>
          <a:bodyPr spcFirstLastPara="1" wrap="square" lIns="64283" tIns="32133" rIns="64283" bIns="32133" anchor="t" anchorCtr="0">
            <a:spAutoFit/>
          </a:bodyPr>
          <a:lstStyle/>
          <a:p>
            <a:pPr algn="ctr">
              <a:buClr>
                <a:srgbClr val="FF0000"/>
              </a:buClr>
              <a:buSzPts val="3413"/>
            </a:pPr>
            <a:r>
              <a:rPr lang="fr-FR" sz="2400" b="1">
                <a:solidFill>
                  <a:srgbClr val="FF0000"/>
                </a:solidFill>
                <a:latin typeface="Calibri"/>
                <a:ea typeface="Calibri"/>
                <a:cs typeface="Calibri"/>
                <a:sym typeface="Calibri"/>
              </a:rPr>
              <a:t>Critères McDonald 2017 : plus sensibles mais moins spécifiques que 2010</a:t>
            </a:r>
            <a:endParaRPr sz="984">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3"/>
          <p:cNvSpPr/>
          <p:nvPr/>
        </p:nvSpPr>
        <p:spPr>
          <a:xfrm>
            <a:off x="0" y="-16173"/>
            <a:ext cx="12189023" cy="1076752"/>
          </a:xfrm>
          <a:prstGeom prst="rect">
            <a:avLst/>
          </a:prstGeom>
          <a:solidFill>
            <a:srgbClr val="012D5C"/>
          </a:solidFill>
          <a:ln w="9525" cap="flat" cmpd="sng">
            <a:solidFill>
              <a:srgbClr val="012D5C"/>
            </a:solidFill>
            <a:prstDash val="solid"/>
            <a:round/>
            <a:headEnd type="none" w="sm" len="sm"/>
            <a:tailEnd type="none" w="sm" len="sm"/>
          </a:ln>
        </p:spPr>
        <p:txBody>
          <a:bodyPr spcFirstLastPara="1" wrap="square" lIns="91406" tIns="45703" rIns="91406" bIns="45703" anchor="ctr" anchorCtr="0">
            <a:noAutofit/>
          </a:bodyPr>
          <a:lstStyle/>
          <a:p>
            <a:pPr algn="ctr">
              <a:buClr>
                <a:schemeClr val="lt1"/>
              </a:buClr>
              <a:buSzPts val="4550"/>
            </a:pPr>
            <a:r>
              <a:rPr lang="fr-FR" sz="3199" dirty="0">
                <a:solidFill>
                  <a:schemeClr val="lt1"/>
                </a:solidFill>
                <a:latin typeface="Calibri"/>
                <a:ea typeface="Calibri"/>
                <a:cs typeface="Calibri"/>
                <a:sym typeface="Calibri"/>
              </a:rPr>
              <a:t>Nouveaux critères ?  </a:t>
            </a:r>
          </a:p>
          <a:p>
            <a:pPr algn="ctr">
              <a:buClr>
                <a:schemeClr val="lt1"/>
              </a:buClr>
              <a:buSzPts val="4550"/>
            </a:pPr>
            <a:r>
              <a:rPr lang="fr-FR" sz="3199" dirty="0">
                <a:solidFill>
                  <a:schemeClr val="lt1"/>
                </a:solidFill>
                <a:latin typeface="Calibri"/>
                <a:ea typeface="Calibri"/>
                <a:cs typeface="Calibri"/>
                <a:sym typeface="Calibri"/>
              </a:rPr>
              <a:t>Améliorer la spécificité pour traiter fort </a:t>
            </a:r>
          </a:p>
        </p:txBody>
      </p:sp>
      <p:sp>
        <p:nvSpPr>
          <p:cNvPr id="377" name="Google Shape;377;p13"/>
          <p:cNvSpPr/>
          <p:nvPr/>
        </p:nvSpPr>
        <p:spPr>
          <a:xfrm>
            <a:off x="2836593" y="1560309"/>
            <a:ext cx="6757966" cy="1602341"/>
          </a:xfrm>
          <a:prstGeom prst="roundRect">
            <a:avLst>
              <a:gd name="adj" fmla="val 16667"/>
            </a:avLst>
          </a:prstGeom>
          <a:solidFill>
            <a:srgbClr val="A2DEF4"/>
          </a:solidFill>
          <a:ln w="12700" cap="flat" cmpd="sng">
            <a:solidFill>
              <a:srgbClr val="0B4960"/>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378" name="Google Shape;378;p13"/>
          <p:cNvSpPr txBox="1"/>
          <p:nvPr/>
        </p:nvSpPr>
        <p:spPr>
          <a:xfrm>
            <a:off x="3146024" y="1510918"/>
            <a:ext cx="6302553" cy="2128042"/>
          </a:xfrm>
          <a:prstGeom prst="rect">
            <a:avLst/>
          </a:prstGeom>
          <a:noFill/>
          <a:ln>
            <a:noFill/>
          </a:ln>
        </p:spPr>
        <p:txBody>
          <a:bodyPr spcFirstLastPara="1" wrap="square" lIns="91406" tIns="45703" rIns="91406" bIns="45703" anchor="t" anchorCtr="0">
            <a:normAutofit/>
          </a:bodyPr>
          <a:lstStyle/>
          <a:p>
            <a:pPr marL="160729" indent="-46477">
              <a:lnSpc>
                <a:spcPct val="90000"/>
              </a:lnSpc>
              <a:buClr>
                <a:schemeClr val="dk1"/>
              </a:buClr>
              <a:buSzPts val="2559"/>
            </a:pPr>
            <a:endParaRPr sz="1799" dirty="0">
              <a:solidFill>
                <a:srgbClr val="0D5672"/>
              </a:solidFill>
              <a:latin typeface="Calibri"/>
              <a:ea typeface="Calibri"/>
              <a:cs typeface="Calibri"/>
              <a:sym typeface="Calibri"/>
            </a:endParaRPr>
          </a:p>
          <a:p>
            <a:pPr algn="ctr">
              <a:lnSpc>
                <a:spcPct val="90000"/>
              </a:lnSpc>
              <a:spcBef>
                <a:spcPts val="703"/>
              </a:spcBef>
              <a:buClr>
                <a:srgbClr val="0D5672"/>
              </a:buClr>
              <a:buSzPts val="3200"/>
            </a:pPr>
            <a:r>
              <a:rPr lang="fr-FR" sz="2250" b="1" dirty="0">
                <a:solidFill>
                  <a:srgbClr val="0D5672"/>
                </a:solidFill>
                <a:latin typeface="Calibri"/>
                <a:ea typeface="Calibri"/>
                <a:cs typeface="Calibri"/>
                <a:sym typeface="Calibri"/>
              </a:rPr>
              <a:t>DIS</a:t>
            </a:r>
            <a:endParaRPr sz="984" dirty="0">
              <a:solidFill>
                <a:srgbClr val="000000"/>
              </a:solidFill>
              <a:latin typeface="Arial"/>
              <a:ea typeface="Arial"/>
              <a:cs typeface="Arial"/>
              <a:sym typeface="Arial"/>
            </a:endParaRPr>
          </a:p>
          <a:p>
            <a:pPr marL="160729" indent="-160729">
              <a:lnSpc>
                <a:spcPct val="90000"/>
              </a:lnSpc>
              <a:spcBef>
                <a:spcPts val="703"/>
              </a:spcBef>
              <a:buClr>
                <a:srgbClr val="0D5672"/>
              </a:buClr>
              <a:buSzPts val="2559"/>
              <a:buFont typeface="Arial"/>
              <a:buChar char="•"/>
            </a:pPr>
            <a:r>
              <a:rPr lang="fr-FR" sz="1799" dirty="0">
                <a:solidFill>
                  <a:srgbClr val="0D5672"/>
                </a:solidFill>
                <a:latin typeface="Calibri"/>
                <a:ea typeface="Calibri"/>
                <a:cs typeface="Calibri"/>
                <a:sym typeface="Calibri"/>
              </a:rPr>
              <a:t>Intégration du </a:t>
            </a:r>
            <a:r>
              <a:rPr lang="fr-FR" sz="1799" b="1" dirty="0">
                <a:solidFill>
                  <a:srgbClr val="0D5672"/>
                </a:solidFill>
                <a:latin typeface="Calibri"/>
                <a:ea typeface="Calibri"/>
                <a:cs typeface="Calibri"/>
                <a:sym typeface="Calibri"/>
              </a:rPr>
              <a:t>NO comme 5</a:t>
            </a:r>
            <a:r>
              <a:rPr lang="fr-FR" sz="1799" b="1" baseline="30000" dirty="0">
                <a:solidFill>
                  <a:srgbClr val="0D5672"/>
                </a:solidFill>
                <a:latin typeface="Calibri"/>
                <a:ea typeface="Calibri"/>
                <a:cs typeface="Calibri"/>
                <a:sym typeface="Calibri"/>
              </a:rPr>
              <a:t>ème</a:t>
            </a:r>
            <a:r>
              <a:rPr lang="fr-FR" sz="1799" b="1" dirty="0">
                <a:solidFill>
                  <a:srgbClr val="0D5672"/>
                </a:solidFill>
                <a:latin typeface="Calibri"/>
                <a:ea typeface="Calibri"/>
                <a:cs typeface="Calibri"/>
                <a:sym typeface="Calibri"/>
              </a:rPr>
              <a:t> localisation </a:t>
            </a:r>
            <a:r>
              <a:rPr lang="fr-FR" sz="1799" dirty="0">
                <a:solidFill>
                  <a:srgbClr val="0D5672"/>
                </a:solidFill>
                <a:latin typeface="Calibri"/>
                <a:ea typeface="Calibri"/>
                <a:cs typeface="Calibri"/>
                <a:sym typeface="Calibri"/>
              </a:rPr>
              <a:t>Une région + 6 CVS</a:t>
            </a:r>
            <a:endParaRPr sz="984" dirty="0">
              <a:solidFill>
                <a:srgbClr val="000000"/>
              </a:solidFill>
              <a:latin typeface="Arial"/>
              <a:ea typeface="Arial"/>
              <a:cs typeface="Arial"/>
              <a:sym typeface="Arial"/>
            </a:endParaRPr>
          </a:p>
          <a:p>
            <a:pPr marL="160729" indent="-160729">
              <a:lnSpc>
                <a:spcPct val="90000"/>
              </a:lnSpc>
              <a:spcBef>
                <a:spcPts val="703"/>
              </a:spcBef>
              <a:buClr>
                <a:srgbClr val="0D5672"/>
              </a:buClr>
              <a:buSzPts val="2559"/>
              <a:buFont typeface="Arial"/>
              <a:buChar char="•"/>
            </a:pPr>
            <a:r>
              <a:rPr lang="fr-FR" sz="1799" dirty="0">
                <a:solidFill>
                  <a:srgbClr val="0D5672"/>
                </a:solidFill>
                <a:latin typeface="Calibri"/>
                <a:ea typeface="Calibri"/>
                <a:cs typeface="Calibri"/>
                <a:sym typeface="Calibri"/>
              </a:rPr>
              <a:t>Une région + 1 PRL</a:t>
            </a:r>
            <a:endParaRPr sz="984" dirty="0">
              <a:solidFill>
                <a:srgbClr val="000000"/>
              </a:solidFill>
              <a:latin typeface="Arial"/>
              <a:ea typeface="Arial"/>
              <a:cs typeface="Arial"/>
              <a:sym typeface="Arial"/>
            </a:endParaRPr>
          </a:p>
        </p:txBody>
      </p:sp>
      <p:sp>
        <p:nvSpPr>
          <p:cNvPr id="379" name="Google Shape;379;p13"/>
          <p:cNvSpPr/>
          <p:nvPr/>
        </p:nvSpPr>
        <p:spPr>
          <a:xfrm>
            <a:off x="2887003" y="3429000"/>
            <a:ext cx="6757966" cy="2270055"/>
          </a:xfrm>
          <a:prstGeom prst="roundRect">
            <a:avLst>
              <a:gd name="adj" fmla="val 16667"/>
            </a:avLst>
          </a:prstGeom>
          <a:solidFill>
            <a:srgbClr val="A2DEF4"/>
          </a:solidFill>
          <a:ln w="12700" cap="flat" cmpd="sng">
            <a:solidFill>
              <a:srgbClr val="0B4960"/>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380" name="Google Shape;380;p13"/>
          <p:cNvSpPr txBox="1"/>
          <p:nvPr/>
        </p:nvSpPr>
        <p:spPr>
          <a:xfrm>
            <a:off x="3146024" y="3299026"/>
            <a:ext cx="6448535" cy="2232045"/>
          </a:xfrm>
          <a:prstGeom prst="rect">
            <a:avLst/>
          </a:prstGeom>
          <a:noFill/>
          <a:ln>
            <a:noFill/>
          </a:ln>
        </p:spPr>
        <p:txBody>
          <a:bodyPr spcFirstLastPara="1" wrap="square" lIns="91406" tIns="45703" rIns="91406" bIns="45703" anchor="t" anchorCtr="0">
            <a:normAutofit lnSpcReduction="10000"/>
          </a:bodyPr>
          <a:lstStyle/>
          <a:p>
            <a:pPr marL="160729" indent="-46477">
              <a:lnSpc>
                <a:spcPct val="90000"/>
              </a:lnSpc>
              <a:buClr>
                <a:schemeClr val="dk1"/>
              </a:buClr>
              <a:buSzPts val="2559"/>
            </a:pPr>
            <a:endParaRPr sz="1799" dirty="0">
              <a:solidFill>
                <a:srgbClr val="0D5672"/>
              </a:solidFill>
              <a:latin typeface="Calibri"/>
              <a:ea typeface="Calibri"/>
              <a:cs typeface="Calibri"/>
              <a:sym typeface="Calibri"/>
            </a:endParaRPr>
          </a:p>
          <a:p>
            <a:pPr algn="ctr">
              <a:lnSpc>
                <a:spcPct val="90000"/>
              </a:lnSpc>
              <a:spcBef>
                <a:spcPts val="703"/>
              </a:spcBef>
              <a:buClr>
                <a:srgbClr val="0D5672"/>
              </a:buClr>
              <a:buSzPts val="3200"/>
            </a:pPr>
            <a:r>
              <a:rPr lang="fr-FR" sz="2250" b="1" dirty="0">
                <a:solidFill>
                  <a:srgbClr val="0D5672"/>
                </a:solidFill>
                <a:latin typeface="Calibri"/>
                <a:ea typeface="Calibri"/>
                <a:cs typeface="Calibri"/>
                <a:sym typeface="Calibri"/>
              </a:rPr>
              <a:t>DIT</a:t>
            </a:r>
            <a:endParaRPr sz="984" dirty="0">
              <a:solidFill>
                <a:srgbClr val="000000"/>
              </a:solidFill>
              <a:latin typeface="Arial"/>
              <a:ea typeface="Arial"/>
              <a:cs typeface="Arial"/>
              <a:sym typeface="Arial"/>
            </a:endParaRPr>
          </a:p>
          <a:p>
            <a:pPr marL="160729" indent="-160729">
              <a:lnSpc>
                <a:spcPct val="90000"/>
              </a:lnSpc>
              <a:spcBef>
                <a:spcPts val="703"/>
              </a:spcBef>
              <a:buClr>
                <a:srgbClr val="0D5672"/>
              </a:buClr>
              <a:buSzPts val="2559"/>
              <a:buFont typeface="Arial"/>
              <a:buChar char="•"/>
            </a:pPr>
            <a:r>
              <a:rPr lang="fr-FR" sz="1799" b="1" dirty="0">
                <a:solidFill>
                  <a:srgbClr val="0D5672"/>
                </a:solidFill>
                <a:latin typeface="Calibri"/>
                <a:ea typeface="Calibri"/>
                <a:cs typeface="Calibri"/>
                <a:sym typeface="Calibri"/>
              </a:rPr>
              <a:t>PL  : </a:t>
            </a:r>
            <a:r>
              <a:rPr lang="fr-FR" sz="1799" dirty="0">
                <a:solidFill>
                  <a:srgbClr val="0D5672"/>
                </a:solidFill>
                <a:latin typeface="Calibri"/>
                <a:ea typeface="Calibri"/>
                <a:cs typeface="Calibri"/>
                <a:sym typeface="Calibri"/>
              </a:rPr>
              <a:t>Ajout de l’index kappa au même titre que les BOC</a:t>
            </a:r>
            <a:endParaRPr sz="984" dirty="0">
              <a:solidFill>
                <a:srgbClr val="000000"/>
              </a:solidFill>
              <a:latin typeface="Arial"/>
              <a:ea typeface="Arial"/>
              <a:cs typeface="Arial"/>
              <a:sym typeface="Arial"/>
            </a:endParaRPr>
          </a:p>
          <a:p>
            <a:pPr marL="160729" indent="-160729">
              <a:lnSpc>
                <a:spcPct val="90000"/>
              </a:lnSpc>
              <a:spcBef>
                <a:spcPts val="703"/>
              </a:spcBef>
              <a:buClr>
                <a:srgbClr val="0D5672"/>
              </a:buClr>
              <a:buSzPts val="2559"/>
              <a:buFont typeface="Arial"/>
              <a:buChar char="•"/>
            </a:pPr>
            <a:r>
              <a:rPr lang="fr-FR" sz="1799" b="1" dirty="0">
                <a:solidFill>
                  <a:srgbClr val="0D5672"/>
                </a:solidFill>
                <a:latin typeface="Calibri"/>
                <a:ea typeface="Calibri"/>
                <a:cs typeface="Calibri"/>
                <a:sym typeface="Calibri"/>
              </a:rPr>
              <a:t>Pas de DIT nécessaire si </a:t>
            </a:r>
            <a:r>
              <a:rPr lang="fr-FR" sz="1799" dirty="0">
                <a:solidFill>
                  <a:srgbClr val="0D5672"/>
                </a:solidFill>
                <a:latin typeface="Calibri"/>
                <a:ea typeface="Calibri"/>
                <a:cs typeface="Calibri"/>
                <a:sym typeface="Calibri"/>
              </a:rPr>
              <a:t>: </a:t>
            </a:r>
            <a:endParaRPr sz="984" dirty="0">
              <a:solidFill>
                <a:srgbClr val="000000"/>
              </a:solidFill>
              <a:latin typeface="Arial"/>
              <a:ea typeface="Arial"/>
              <a:cs typeface="Arial"/>
              <a:sym typeface="Arial"/>
            </a:endParaRPr>
          </a:p>
          <a:p>
            <a:pPr marL="482186" lvl="1" indent="-160729">
              <a:lnSpc>
                <a:spcPct val="90000"/>
              </a:lnSpc>
              <a:spcBef>
                <a:spcPts val="352"/>
              </a:spcBef>
              <a:buClr>
                <a:srgbClr val="0D5672"/>
              </a:buClr>
              <a:buSzPts val="2275"/>
              <a:buFont typeface="Arial"/>
              <a:buChar char="•"/>
            </a:pPr>
            <a:r>
              <a:rPr lang="fr-FR" sz="1600" dirty="0">
                <a:solidFill>
                  <a:srgbClr val="0D5672"/>
                </a:solidFill>
                <a:latin typeface="Calibri"/>
                <a:ea typeface="Calibri"/>
                <a:cs typeface="Calibri"/>
                <a:sym typeface="Calibri"/>
              </a:rPr>
              <a:t>4 ou 5 régions ( intégration de la NO 5 </a:t>
            </a:r>
            <a:r>
              <a:rPr lang="fr-FR" sz="1600" dirty="0" err="1">
                <a:solidFill>
                  <a:srgbClr val="0D5672"/>
                </a:solidFill>
                <a:latin typeface="Calibri"/>
                <a:ea typeface="Calibri"/>
                <a:cs typeface="Calibri"/>
                <a:sym typeface="Calibri"/>
              </a:rPr>
              <a:t>eme</a:t>
            </a:r>
            <a:r>
              <a:rPr lang="fr-FR" sz="1600" dirty="0">
                <a:solidFill>
                  <a:srgbClr val="0D5672"/>
                </a:solidFill>
                <a:ea typeface="Calibri"/>
                <a:cs typeface="Calibri"/>
                <a:sym typeface="Calibri"/>
              </a:rPr>
              <a:t> </a:t>
            </a:r>
            <a:r>
              <a:rPr lang="fr-FR" sz="1600" dirty="0" err="1">
                <a:solidFill>
                  <a:srgbClr val="0D5672"/>
                </a:solidFill>
                <a:ea typeface="Calibri"/>
                <a:cs typeface="Calibri"/>
                <a:sym typeface="Calibri"/>
              </a:rPr>
              <a:t>localisationIRM</a:t>
            </a:r>
            <a:r>
              <a:rPr lang="fr-FR" sz="1600" dirty="0">
                <a:solidFill>
                  <a:srgbClr val="0D5672"/>
                </a:solidFill>
                <a:ea typeface="Calibri"/>
                <a:cs typeface="Calibri"/>
                <a:sym typeface="Calibri"/>
              </a:rPr>
              <a:t>, OCT, PEV)</a:t>
            </a:r>
            <a:endParaRPr sz="984" dirty="0">
              <a:solidFill>
                <a:srgbClr val="000000"/>
              </a:solidFill>
              <a:latin typeface="Arial"/>
              <a:ea typeface="Arial"/>
              <a:cs typeface="Arial"/>
              <a:sym typeface="Arial"/>
            </a:endParaRPr>
          </a:p>
          <a:p>
            <a:pPr marL="482186" lvl="1" indent="-160729">
              <a:lnSpc>
                <a:spcPct val="90000"/>
              </a:lnSpc>
              <a:spcBef>
                <a:spcPts val="352"/>
              </a:spcBef>
              <a:buClr>
                <a:srgbClr val="0D5672"/>
              </a:buClr>
              <a:buSzPts val="2275"/>
              <a:buFont typeface="Arial"/>
              <a:buChar char="•"/>
            </a:pPr>
            <a:r>
              <a:rPr lang="fr-FR" sz="1600" dirty="0">
                <a:solidFill>
                  <a:srgbClr val="0D5672"/>
                </a:solidFill>
                <a:latin typeface="Calibri"/>
                <a:ea typeface="Calibri"/>
                <a:cs typeface="Calibri"/>
                <a:sym typeface="Calibri"/>
              </a:rPr>
              <a:t>DIS (</a:t>
            </a:r>
            <a:r>
              <a:rPr lang="fr-FR" sz="2400" dirty="0">
                <a:solidFill>
                  <a:srgbClr val="0D5672"/>
                </a:solidFill>
                <a:latin typeface="Calibri"/>
                <a:ea typeface="Calibri"/>
                <a:cs typeface="Calibri"/>
                <a:sym typeface="Calibri"/>
              </a:rPr>
              <a:t>≥</a:t>
            </a:r>
            <a:r>
              <a:rPr lang="fr-FR" sz="1600" dirty="0">
                <a:solidFill>
                  <a:srgbClr val="0D5672"/>
                </a:solidFill>
                <a:latin typeface="Calibri"/>
                <a:ea typeface="Calibri"/>
                <a:cs typeface="Calibri"/>
                <a:sym typeface="Calibri"/>
              </a:rPr>
              <a:t>2 régions) + 6 CVS</a:t>
            </a:r>
            <a:endParaRPr sz="984" dirty="0">
              <a:solidFill>
                <a:srgbClr val="000000"/>
              </a:solidFill>
              <a:latin typeface="Arial"/>
              <a:ea typeface="Arial"/>
              <a:cs typeface="Arial"/>
              <a:sym typeface="Arial"/>
            </a:endParaRPr>
          </a:p>
        </p:txBody>
      </p:sp>
      <p:sp>
        <p:nvSpPr>
          <p:cNvPr id="381" name="Google Shape;381;p13"/>
          <p:cNvSpPr txBox="1"/>
          <p:nvPr/>
        </p:nvSpPr>
        <p:spPr>
          <a:xfrm>
            <a:off x="1488" y="6580617"/>
            <a:ext cx="11962266" cy="324618"/>
          </a:xfrm>
          <a:prstGeom prst="rect">
            <a:avLst/>
          </a:prstGeom>
          <a:noFill/>
          <a:ln>
            <a:noFill/>
          </a:ln>
        </p:spPr>
        <p:txBody>
          <a:bodyPr spcFirstLastPara="1" wrap="square" lIns="64283" tIns="64283" rIns="64283" bIns="64283" anchor="t" anchorCtr="0">
            <a:spAutoFit/>
          </a:bodyPr>
          <a:lstStyle/>
          <a:p>
            <a:r>
              <a:rPr lang="fr-FR" sz="1266"/>
              <a:t>ECTRIMS 2024 Poster 2024 McDonald Diagnostic Criteria for Multiple Sclerosis – Proposed Improvements and Refinements</a:t>
            </a:r>
            <a:endParaRPr sz="1266"/>
          </a:p>
        </p:txBody>
      </p:sp>
      <p:pic>
        <p:nvPicPr>
          <p:cNvPr id="3" name="Image 2">
            <a:extLst>
              <a:ext uri="{FF2B5EF4-FFF2-40B4-BE49-F238E27FC236}">
                <a16:creationId xmlns:a16="http://schemas.microsoft.com/office/drawing/2014/main" id="{968F7F6D-65DB-4884-A1B3-4D0FC38EB0DA}"/>
              </a:ext>
            </a:extLst>
          </p:cNvPr>
          <p:cNvPicPr>
            <a:picLocks noChangeAspect="1"/>
          </p:cNvPicPr>
          <p:nvPr/>
        </p:nvPicPr>
        <p:blipFill>
          <a:blip r:embed="rId3"/>
          <a:stretch>
            <a:fillRect/>
          </a:stretch>
        </p:blipFill>
        <p:spPr>
          <a:xfrm>
            <a:off x="9799577" y="3429000"/>
            <a:ext cx="2389446" cy="18747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5"/>
          <p:cNvSpPr/>
          <p:nvPr/>
        </p:nvSpPr>
        <p:spPr>
          <a:xfrm>
            <a:off x="1489" y="-6729"/>
            <a:ext cx="12189023" cy="755466"/>
          </a:xfrm>
          <a:prstGeom prst="rect">
            <a:avLst/>
          </a:prstGeom>
          <a:solidFill>
            <a:srgbClr val="012D5C"/>
          </a:solidFill>
          <a:ln w="9525" cap="flat" cmpd="sng">
            <a:solidFill>
              <a:srgbClr val="012D5C"/>
            </a:solidFill>
            <a:prstDash val="solid"/>
            <a:round/>
            <a:headEnd type="none" w="sm" len="sm"/>
            <a:tailEnd type="none" w="sm" len="sm"/>
          </a:ln>
        </p:spPr>
        <p:txBody>
          <a:bodyPr spcFirstLastPara="1" wrap="square" lIns="91406" tIns="45703" rIns="91406" bIns="45703" anchor="ctr" anchorCtr="0">
            <a:noAutofit/>
          </a:bodyPr>
          <a:lstStyle/>
          <a:p>
            <a:pPr algn="ctr">
              <a:buClr>
                <a:schemeClr val="lt1"/>
              </a:buClr>
              <a:buSzPts val="4550"/>
            </a:pPr>
            <a:r>
              <a:rPr lang="fr-FR" sz="3199" dirty="0">
                <a:solidFill>
                  <a:schemeClr val="lt1"/>
                </a:solidFill>
                <a:latin typeface="Calibri"/>
                <a:ea typeface="Calibri"/>
                <a:cs typeface="Calibri"/>
                <a:sym typeface="Calibri"/>
              </a:rPr>
              <a:t>Nouveaux critères  :augmenté la spécificité IRM </a:t>
            </a:r>
            <a:endParaRPr sz="984" dirty="0">
              <a:solidFill>
                <a:srgbClr val="000000"/>
              </a:solidFill>
              <a:latin typeface="Arial"/>
              <a:ea typeface="Arial"/>
              <a:cs typeface="Arial"/>
              <a:sym typeface="Arial"/>
            </a:endParaRPr>
          </a:p>
        </p:txBody>
      </p:sp>
      <p:pic>
        <p:nvPicPr>
          <p:cNvPr id="398" name="Google Shape;398;p15"/>
          <p:cNvPicPr preferRelativeResize="0"/>
          <p:nvPr/>
        </p:nvPicPr>
        <p:blipFill rotWithShape="1">
          <a:blip r:embed="rId3">
            <a:alphaModFix/>
          </a:blip>
          <a:srcRect l="59481" t="67469" r="4382" b="8825"/>
          <a:stretch/>
        </p:blipFill>
        <p:spPr>
          <a:xfrm>
            <a:off x="6096000" y="3238460"/>
            <a:ext cx="3539734" cy="1803046"/>
          </a:xfrm>
          <a:prstGeom prst="rect">
            <a:avLst/>
          </a:prstGeom>
          <a:noFill/>
          <a:ln>
            <a:noFill/>
          </a:ln>
        </p:spPr>
      </p:pic>
      <p:pic>
        <p:nvPicPr>
          <p:cNvPr id="399" name="Google Shape;399;p15"/>
          <p:cNvPicPr preferRelativeResize="0"/>
          <p:nvPr/>
        </p:nvPicPr>
        <p:blipFill rotWithShape="1">
          <a:blip r:embed="rId3">
            <a:alphaModFix/>
          </a:blip>
          <a:srcRect l="32761" t="19256" r="45382" b="22660"/>
          <a:stretch/>
        </p:blipFill>
        <p:spPr>
          <a:xfrm>
            <a:off x="9845587" y="1125443"/>
            <a:ext cx="2133080" cy="4401518"/>
          </a:xfrm>
          <a:prstGeom prst="rect">
            <a:avLst/>
          </a:prstGeom>
          <a:noFill/>
          <a:ln>
            <a:noFill/>
          </a:ln>
        </p:spPr>
      </p:pic>
      <p:sp>
        <p:nvSpPr>
          <p:cNvPr id="400" name="Google Shape;400;p15"/>
          <p:cNvSpPr txBox="1"/>
          <p:nvPr/>
        </p:nvSpPr>
        <p:spPr>
          <a:xfrm>
            <a:off x="436281" y="6149311"/>
            <a:ext cx="4839305" cy="557336"/>
          </a:xfrm>
          <a:prstGeom prst="rect">
            <a:avLst/>
          </a:prstGeom>
          <a:noFill/>
          <a:ln>
            <a:noFill/>
          </a:ln>
        </p:spPr>
        <p:txBody>
          <a:bodyPr spcFirstLastPara="1" wrap="square" lIns="64283" tIns="32133" rIns="64283" bIns="32133" anchor="t" anchorCtr="0">
            <a:spAutoFit/>
          </a:bodyPr>
          <a:lstStyle/>
          <a:p>
            <a:pPr algn="ctr">
              <a:buClr>
                <a:schemeClr val="dk2"/>
              </a:buClr>
              <a:buSzPts val="2275"/>
            </a:pPr>
            <a:r>
              <a:rPr lang="fr-FR" sz="1600">
                <a:solidFill>
                  <a:schemeClr val="dk2"/>
                </a:solidFill>
                <a:latin typeface="Calibri"/>
                <a:ea typeface="Calibri"/>
                <a:cs typeface="Calibri"/>
                <a:sym typeface="Calibri"/>
              </a:rPr>
              <a:t>Meaton et al, Mult Scler, 2022</a:t>
            </a:r>
            <a:endParaRPr sz="984">
              <a:solidFill>
                <a:srgbClr val="000000"/>
              </a:solidFill>
              <a:latin typeface="Arial"/>
              <a:ea typeface="Arial"/>
              <a:cs typeface="Arial"/>
              <a:sym typeface="Arial"/>
            </a:endParaRPr>
          </a:p>
          <a:p>
            <a:pPr algn="ctr">
              <a:buClr>
                <a:schemeClr val="dk2"/>
              </a:buClr>
              <a:buSzPts val="2275"/>
            </a:pPr>
            <a:r>
              <a:rPr lang="fr-FR" sz="1600">
                <a:solidFill>
                  <a:schemeClr val="dk2"/>
                </a:solidFill>
                <a:latin typeface="Calibri"/>
                <a:ea typeface="Calibri"/>
                <a:cs typeface="Calibri"/>
                <a:sym typeface="Calibri"/>
              </a:rPr>
              <a:t>Clarke et al, AJNR, 2020</a:t>
            </a:r>
            <a:endParaRPr sz="984">
              <a:solidFill>
                <a:srgbClr val="000000"/>
              </a:solidFill>
              <a:latin typeface="Arial"/>
              <a:ea typeface="Arial"/>
              <a:cs typeface="Arial"/>
              <a:sym typeface="Arial"/>
            </a:endParaRPr>
          </a:p>
        </p:txBody>
      </p:sp>
      <p:sp>
        <p:nvSpPr>
          <p:cNvPr id="401" name="Google Shape;401;p15"/>
          <p:cNvSpPr/>
          <p:nvPr/>
        </p:nvSpPr>
        <p:spPr>
          <a:xfrm>
            <a:off x="213334" y="1730307"/>
            <a:ext cx="5628729" cy="2612871"/>
          </a:xfrm>
          <a:prstGeom prst="roundRect">
            <a:avLst>
              <a:gd name="adj" fmla="val 16667"/>
            </a:avLst>
          </a:prstGeom>
          <a:solidFill>
            <a:srgbClr val="A2DEF4"/>
          </a:solidFill>
          <a:ln w="12700" cap="flat" cmpd="sng">
            <a:solidFill>
              <a:srgbClr val="0B4960"/>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402" name="Google Shape;402;p15"/>
          <p:cNvSpPr txBox="1"/>
          <p:nvPr/>
        </p:nvSpPr>
        <p:spPr>
          <a:xfrm>
            <a:off x="588643" y="1557147"/>
            <a:ext cx="6302553" cy="3162736"/>
          </a:xfrm>
          <a:prstGeom prst="rect">
            <a:avLst/>
          </a:prstGeom>
          <a:noFill/>
          <a:ln>
            <a:noFill/>
          </a:ln>
        </p:spPr>
        <p:txBody>
          <a:bodyPr spcFirstLastPara="1" wrap="square" lIns="91406" tIns="45703" rIns="91406" bIns="45703" anchor="t" anchorCtr="0">
            <a:normAutofit/>
          </a:bodyPr>
          <a:lstStyle/>
          <a:p>
            <a:pPr marL="160729" indent="-46477">
              <a:lnSpc>
                <a:spcPct val="90000"/>
              </a:lnSpc>
              <a:buClr>
                <a:schemeClr val="dk1"/>
              </a:buClr>
              <a:buSzPts val="2559"/>
            </a:pPr>
            <a:endParaRPr sz="1799">
              <a:solidFill>
                <a:srgbClr val="0D5672"/>
              </a:solidFill>
              <a:latin typeface="Calibri"/>
              <a:ea typeface="Calibri"/>
              <a:cs typeface="Calibri"/>
              <a:sym typeface="Calibri"/>
            </a:endParaRPr>
          </a:p>
          <a:p>
            <a:pPr marL="160729" indent="-160729">
              <a:lnSpc>
                <a:spcPct val="90000"/>
              </a:lnSpc>
              <a:spcBef>
                <a:spcPts val="703"/>
              </a:spcBef>
              <a:buClr>
                <a:srgbClr val="0D5672"/>
              </a:buClr>
              <a:buSzPts val="2559"/>
              <a:buFont typeface="Arial"/>
              <a:buChar char="•"/>
            </a:pPr>
            <a:r>
              <a:rPr lang="fr-FR" sz="1799" b="1">
                <a:solidFill>
                  <a:srgbClr val="0D5672"/>
                </a:solidFill>
                <a:latin typeface="Calibri"/>
                <a:ea typeface="Calibri"/>
                <a:cs typeface="Calibri"/>
                <a:sym typeface="Calibri"/>
              </a:rPr>
              <a:t>CVS et PRL comme critères de support</a:t>
            </a:r>
            <a:endParaRPr sz="984">
              <a:solidFill>
                <a:srgbClr val="000000"/>
              </a:solidFill>
              <a:latin typeface="Arial"/>
              <a:ea typeface="Arial"/>
              <a:cs typeface="Arial"/>
              <a:sym typeface="Arial"/>
            </a:endParaRPr>
          </a:p>
          <a:p>
            <a:pPr marL="160729" indent="-160729">
              <a:lnSpc>
                <a:spcPct val="90000"/>
              </a:lnSpc>
              <a:spcBef>
                <a:spcPts val="703"/>
              </a:spcBef>
              <a:buClr>
                <a:srgbClr val="0D5672"/>
              </a:buClr>
              <a:buSzPts val="2559"/>
              <a:buFont typeface="Arial"/>
              <a:buChar char="•"/>
            </a:pPr>
            <a:r>
              <a:rPr lang="fr-FR" sz="1799">
                <a:solidFill>
                  <a:srgbClr val="0D5672"/>
                </a:solidFill>
                <a:latin typeface="Calibri"/>
                <a:ea typeface="Calibri"/>
                <a:cs typeface="Calibri"/>
                <a:sym typeface="Calibri"/>
              </a:rPr>
              <a:t>En séquence de susceptibilité magnétique (SWI)</a:t>
            </a:r>
            <a:endParaRPr sz="984">
              <a:solidFill>
                <a:srgbClr val="000000"/>
              </a:solidFill>
              <a:latin typeface="Arial"/>
              <a:ea typeface="Arial"/>
              <a:cs typeface="Arial"/>
              <a:sym typeface="Arial"/>
            </a:endParaRPr>
          </a:p>
          <a:p>
            <a:pPr marL="160729" indent="-46477">
              <a:lnSpc>
                <a:spcPct val="90000"/>
              </a:lnSpc>
              <a:spcBef>
                <a:spcPts val="703"/>
              </a:spcBef>
              <a:buClr>
                <a:schemeClr val="dk1"/>
              </a:buClr>
              <a:buSzPts val="2559"/>
            </a:pPr>
            <a:endParaRPr sz="1799">
              <a:solidFill>
                <a:srgbClr val="0D5672"/>
              </a:solidFill>
              <a:latin typeface="Calibri"/>
              <a:ea typeface="Calibri"/>
              <a:cs typeface="Calibri"/>
              <a:sym typeface="Calibri"/>
            </a:endParaRPr>
          </a:p>
          <a:p>
            <a:pPr marL="160729" indent="-160729">
              <a:lnSpc>
                <a:spcPct val="90000"/>
              </a:lnSpc>
              <a:spcBef>
                <a:spcPts val="703"/>
              </a:spcBef>
              <a:buClr>
                <a:srgbClr val="0D5672"/>
              </a:buClr>
              <a:buSzPts val="2559"/>
              <a:buFont typeface="Arial"/>
              <a:buChar char="•"/>
            </a:pPr>
            <a:r>
              <a:rPr lang="fr-FR" sz="1799">
                <a:solidFill>
                  <a:srgbClr val="0D5672"/>
                </a:solidFill>
                <a:latin typeface="Calibri"/>
                <a:ea typeface="Calibri"/>
                <a:cs typeface="Calibri"/>
                <a:sym typeface="Calibri"/>
              </a:rPr>
              <a:t>Peuvent être utilisés </a:t>
            </a:r>
            <a:endParaRPr sz="984">
              <a:solidFill>
                <a:srgbClr val="000000"/>
              </a:solidFill>
              <a:latin typeface="Arial"/>
              <a:ea typeface="Arial"/>
              <a:cs typeface="Arial"/>
              <a:sym typeface="Arial"/>
            </a:endParaRPr>
          </a:p>
          <a:p>
            <a:pPr marL="160729" indent="-160729">
              <a:lnSpc>
                <a:spcPct val="90000"/>
              </a:lnSpc>
              <a:spcBef>
                <a:spcPts val="703"/>
              </a:spcBef>
              <a:buClr>
                <a:srgbClr val="0D5672"/>
              </a:buClr>
              <a:buSzPts val="2559"/>
              <a:buFont typeface="Arial"/>
              <a:buChar char="•"/>
            </a:pPr>
            <a:r>
              <a:rPr lang="fr-FR" sz="1799">
                <a:solidFill>
                  <a:srgbClr val="0D5672"/>
                </a:solidFill>
                <a:latin typeface="Calibri"/>
                <a:ea typeface="Calibri"/>
                <a:cs typeface="Calibri"/>
                <a:sym typeface="Calibri"/>
              </a:rPr>
              <a:t>Augmentent la spécificité </a:t>
            </a:r>
            <a:endParaRPr sz="984">
              <a:solidFill>
                <a:srgbClr val="000000"/>
              </a:solidFill>
              <a:latin typeface="Arial"/>
              <a:ea typeface="Arial"/>
              <a:cs typeface="Arial"/>
              <a:sym typeface="Arial"/>
            </a:endParaRPr>
          </a:p>
          <a:p>
            <a:pPr marL="160729" indent="-160729">
              <a:lnSpc>
                <a:spcPct val="90000"/>
              </a:lnSpc>
              <a:spcBef>
                <a:spcPts val="703"/>
              </a:spcBef>
              <a:buClr>
                <a:srgbClr val="0D5672"/>
              </a:buClr>
              <a:buSzPts val="2559"/>
              <a:buFont typeface="Arial"/>
              <a:buChar char="•"/>
            </a:pPr>
            <a:r>
              <a:rPr lang="fr-FR" sz="1799" i="1">
                <a:solidFill>
                  <a:srgbClr val="0D5672"/>
                </a:solidFill>
                <a:latin typeface="Calibri"/>
                <a:ea typeface="Calibri"/>
                <a:cs typeface="Calibri"/>
                <a:sym typeface="Calibri"/>
              </a:rPr>
              <a:t>MAIS </a:t>
            </a:r>
            <a:r>
              <a:rPr lang="fr-FR" sz="1799">
                <a:solidFill>
                  <a:srgbClr val="0D5672"/>
                </a:solidFill>
                <a:latin typeface="Calibri"/>
                <a:ea typeface="Calibri"/>
                <a:cs typeface="Calibri"/>
                <a:sym typeface="Calibri"/>
              </a:rPr>
              <a:t>non nécessaires au diagnostic</a:t>
            </a:r>
            <a:endParaRPr sz="984">
              <a:solidFill>
                <a:srgbClr val="000000"/>
              </a:solidFill>
              <a:latin typeface="Arial"/>
              <a:ea typeface="Arial"/>
              <a:cs typeface="Arial"/>
              <a:sym typeface="Arial"/>
            </a:endParaRPr>
          </a:p>
        </p:txBody>
      </p:sp>
      <p:sp>
        <p:nvSpPr>
          <p:cNvPr id="403" name="Google Shape;403;p15"/>
          <p:cNvSpPr txBox="1"/>
          <p:nvPr/>
        </p:nvSpPr>
        <p:spPr>
          <a:xfrm>
            <a:off x="6393702" y="5159072"/>
            <a:ext cx="2944330" cy="367925"/>
          </a:xfrm>
          <a:prstGeom prst="rect">
            <a:avLst/>
          </a:prstGeom>
          <a:noFill/>
          <a:ln>
            <a:noFill/>
          </a:ln>
        </p:spPr>
        <p:txBody>
          <a:bodyPr spcFirstLastPara="1" wrap="square" lIns="64283" tIns="32133" rIns="64283" bIns="32133" anchor="t" anchorCtr="0">
            <a:spAutoFit/>
          </a:bodyPr>
          <a:lstStyle/>
          <a:p>
            <a:pPr algn="ctr">
              <a:buClr>
                <a:srgbClr val="FF0000"/>
              </a:buClr>
              <a:buSzPts val="2800"/>
            </a:pPr>
            <a:r>
              <a:rPr lang="fr-FR" sz="1969">
                <a:solidFill>
                  <a:srgbClr val="FF0000"/>
                </a:solidFill>
                <a:latin typeface="Calibri"/>
                <a:ea typeface="Calibri"/>
                <a:cs typeface="Calibri"/>
                <a:sym typeface="Calibri"/>
              </a:rPr>
              <a:t>CVS = central vein sign </a:t>
            </a:r>
            <a:endParaRPr sz="984">
              <a:solidFill>
                <a:srgbClr val="000000"/>
              </a:solidFill>
              <a:latin typeface="Arial"/>
              <a:ea typeface="Arial"/>
              <a:cs typeface="Arial"/>
              <a:sym typeface="Arial"/>
            </a:endParaRPr>
          </a:p>
        </p:txBody>
      </p:sp>
      <p:sp>
        <p:nvSpPr>
          <p:cNvPr id="404" name="Google Shape;404;p15"/>
          <p:cNvSpPr txBox="1"/>
          <p:nvPr/>
        </p:nvSpPr>
        <p:spPr>
          <a:xfrm>
            <a:off x="9841586" y="5579248"/>
            <a:ext cx="2348926" cy="584138"/>
          </a:xfrm>
          <a:prstGeom prst="rect">
            <a:avLst/>
          </a:prstGeom>
          <a:noFill/>
          <a:ln>
            <a:noFill/>
          </a:ln>
        </p:spPr>
        <p:txBody>
          <a:bodyPr spcFirstLastPara="1" wrap="square" lIns="64283" tIns="32133" rIns="64283" bIns="32133" anchor="t" anchorCtr="0">
            <a:spAutoFit/>
          </a:bodyPr>
          <a:lstStyle/>
          <a:p>
            <a:pPr algn="ctr">
              <a:buClr>
                <a:srgbClr val="FF0000"/>
              </a:buClr>
              <a:buSzPts val="2400"/>
            </a:pPr>
            <a:r>
              <a:rPr lang="fr-FR" sz="1687">
                <a:solidFill>
                  <a:srgbClr val="FF0000"/>
                </a:solidFill>
                <a:latin typeface="Calibri"/>
                <a:ea typeface="Calibri"/>
                <a:cs typeface="Calibri"/>
                <a:sym typeface="Calibri"/>
              </a:rPr>
              <a:t>PRL = paramagnetic rim lesion</a:t>
            </a:r>
            <a:endParaRPr sz="1687">
              <a:solidFill>
                <a:srgbClr val="FF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g357d440f5fc_0_846"/>
          <p:cNvSpPr txBox="1"/>
          <p:nvPr/>
        </p:nvSpPr>
        <p:spPr>
          <a:xfrm>
            <a:off x="151024" y="6447551"/>
            <a:ext cx="8935523" cy="373560"/>
          </a:xfrm>
          <a:prstGeom prst="rect">
            <a:avLst/>
          </a:prstGeom>
          <a:noFill/>
          <a:ln>
            <a:noFill/>
          </a:ln>
        </p:spPr>
        <p:txBody>
          <a:bodyPr spcFirstLastPara="1" wrap="square" lIns="91406" tIns="45686" rIns="91406" bIns="45686" anchor="t" anchorCtr="0">
            <a:spAutoFit/>
          </a:bodyPr>
          <a:lstStyle/>
          <a:p>
            <a:r>
              <a:rPr lang="fr-FR" sz="1828" dirty="0">
                <a:solidFill>
                  <a:schemeClr val="dk1"/>
                </a:solidFill>
                <a:latin typeface="Calibri"/>
                <a:ea typeface="Calibri"/>
                <a:cs typeface="Calibri"/>
                <a:sym typeface="Calibri"/>
              </a:rPr>
              <a:t>Remerciements  A. </a:t>
            </a:r>
            <a:r>
              <a:rPr lang="fr-FR" sz="1828" dirty="0" err="1">
                <a:solidFill>
                  <a:schemeClr val="dk1"/>
                </a:solidFill>
                <a:latin typeface="Calibri"/>
                <a:ea typeface="Calibri"/>
                <a:cs typeface="Calibri"/>
                <a:sym typeface="Calibri"/>
              </a:rPr>
              <a:t>Lecler</a:t>
            </a:r>
            <a:r>
              <a:rPr lang="fr-FR" sz="1828" dirty="0">
                <a:solidFill>
                  <a:schemeClr val="dk1"/>
                </a:solidFill>
                <a:latin typeface="Calibri"/>
                <a:ea typeface="Calibri"/>
                <a:cs typeface="Calibri"/>
                <a:sym typeface="Calibri"/>
              </a:rPr>
              <a:t> ( Paris) et </a:t>
            </a:r>
            <a:r>
              <a:rPr lang="fr-FR" sz="1828" dirty="0" err="1">
                <a:solidFill>
                  <a:schemeClr val="dk1"/>
                </a:solidFill>
                <a:latin typeface="Calibri"/>
                <a:ea typeface="Calibri"/>
                <a:cs typeface="Calibri"/>
                <a:sym typeface="Calibri"/>
              </a:rPr>
              <a:t>S.Kremer</a:t>
            </a:r>
            <a:r>
              <a:rPr lang="fr-FR" sz="1828" dirty="0">
                <a:solidFill>
                  <a:schemeClr val="dk1"/>
                </a:solidFill>
                <a:latin typeface="Calibri"/>
                <a:ea typeface="Calibri"/>
                <a:cs typeface="Calibri"/>
                <a:sym typeface="Calibri"/>
              </a:rPr>
              <a:t> et JP. </a:t>
            </a:r>
            <a:r>
              <a:rPr lang="fr-FR" sz="1828" dirty="0" err="1">
                <a:solidFill>
                  <a:schemeClr val="dk1"/>
                </a:solidFill>
                <a:latin typeface="Calibri"/>
                <a:ea typeface="Calibri"/>
                <a:cs typeface="Calibri"/>
                <a:sym typeface="Calibri"/>
              </a:rPr>
              <a:t>Dillenseger</a:t>
            </a:r>
            <a:r>
              <a:rPr lang="fr-FR" sz="1828" dirty="0">
                <a:solidFill>
                  <a:schemeClr val="dk1"/>
                </a:solidFill>
                <a:latin typeface="Calibri"/>
                <a:ea typeface="Calibri"/>
                <a:cs typeface="Calibri"/>
                <a:sym typeface="Calibri"/>
              </a:rPr>
              <a:t> Strasbourg</a:t>
            </a:r>
            <a:endParaRPr sz="1828" dirty="0">
              <a:solidFill>
                <a:schemeClr val="dk1"/>
              </a:solidFill>
              <a:latin typeface="Calibri"/>
              <a:ea typeface="Calibri"/>
              <a:cs typeface="Calibri"/>
              <a:sym typeface="Calibri"/>
            </a:endParaRPr>
          </a:p>
        </p:txBody>
      </p:sp>
      <p:pic>
        <p:nvPicPr>
          <p:cNvPr id="878" name="Google Shape;878;g357d440f5fc_0_846"/>
          <p:cNvPicPr preferRelativeResize="0"/>
          <p:nvPr/>
        </p:nvPicPr>
        <p:blipFill rotWithShape="1">
          <a:blip r:embed="rId3">
            <a:alphaModFix/>
          </a:blip>
          <a:srcRect l="4895" t="15143" r="3251" b="41564"/>
          <a:stretch/>
        </p:blipFill>
        <p:spPr>
          <a:xfrm>
            <a:off x="233138" y="810357"/>
            <a:ext cx="11957375" cy="5637201"/>
          </a:xfrm>
          <a:prstGeom prst="rect">
            <a:avLst/>
          </a:prstGeom>
          <a:noFill/>
          <a:ln>
            <a:noFill/>
          </a:ln>
        </p:spPr>
      </p:pic>
      <p:sp>
        <p:nvSpPr>
          <p:cNvPr id="879" name="Google Shape;879;g357d440f5fc_0_846"/>
          <p:cNvSpPr/>
          <p:nvPr/>
        </p:nvSpPr>
        <p:spPr>
          <a:xfrm>
            <a:off x="3337247" y="163371"/>
            <a:ext cx="5749313" cy="647156"/>
          </a:xfrm>
          <a:prstGeom prst="roundRect">
            <a:avLst>
              <a:gd name="adj" fmla="val 16667"/>
            </a:avLst>
          </a:prstGeom>
          <a:gradFill>
            <a:gsLst>
              <a:gs pos="0">
                <a:srgbClr val="5F82CA"/>
              </a:gs>
              <a:gs pos="50000">
                <a:srgbClr val="3C70CA"/>
              </a:gs>
              <a:gs pos="100000">
                <a:srgbClr val="2E60B9"/>
              </a:gs>
            </a:gsLst>
            <a:lin ang="5400012" scaled="0"/>
          </a:gradFill>
          <a:ln>
            <a:noFill/>
          </a:ln>
          <a:effectLst>
            <a:outerShdw blurRad="57150" dist="19050" dir="5400000" algn="ctr" rotWithShape="0">
              <a:srgbClr val="000000">
                <a:alpha val="62750"/>
              </a:srgbClr>
            </a:outerShdw>
          </a:effectLst>
        </p:spPr>
        <p:txBody>
          <a:bodyPr spcFirstLastPara="1" wrap="square" lIns="91406" tIns="45686" rIns="91406" bIns="45686" anchor="t" anchorCtr="0">
            <a:noAutofit/>
          </a:bodyPr>
          <a:lstStyle/>
          <a:p>
            <a:r>
              <a:rPr lang="fr-FR" sz="3234">
                <a:solidFill>
                  <a:schemeClr val="lt1"/>
                </a:solidFill>
                <a:latin typeface="Calibri"/>
                <a:ea typeface="Calibri"/>
                <a:cs typeface="Calibri"/>
                <a:sym typeface="Calibri"/>
              </a:rPr>
              <a:t>Mais quelle séquence SWI ?</a:t>
            </a:r>
            <a:endParaRPr sz="3234">
              <a:solidFill>
                <a:schemeClr val="lt1"/>
              </a:solidFill>
              <a:latin typeface="Calibri"/>
              <a:ea typeface="Calibri"/>
              <a:cs typeface="Calibri"/>
              <a:sym typeface="Calibri"/>
            </a:endParaRPr>
          </a:p>
        </p:txBody>
      </p:sp>
      <p:sp>
        <p:nvSpPr>
          <p:cNvPr id="880" name="Google Shape;880;g357d440f5fc_0_846"/>
          <p:cNvSpPr txBox="1"/>
          <p:nvPr/>
        </p:nvSpPr>
        <p:spPr>
          <a:xfrm rot="5400000">
            <a:off x="10966230" y="5626384"/>
            <a:ext cx="2109375" cy="353857"/>
          </a:xfrm>
          <a:prstGeom prst="rect">
            <a:avLst/>
          </a:prstGeom>
          <a:noFill/>
          <a:ln>
            <a:noFill/>
          </a:ln>
        </p:spPr>
        <p:txBody>
          <a:bodyPr spcFirstLastPara="1" wrap="square" lIns="64283" tIns="64283" rIns="64283" bIns="64283" anchor="t" anchorCtr="0">
            <a:spAutoFit/>
          </a:bodyPr>
          <a:lstStyle/>
          <a:p>
            <a:pPr>
              <a:lnSpc>
                <a:spcPct val="115000"/>
              </a:lnSpc>
              <a:buClr>
                <a:srgbClr val="000000"/>
              </a:buClr>
              <a:buSzPts val="900"/>
            </a:pPr>
            <a:r>
              <a:rPr lang="fr-FR" sz="633">
                <a:solidFill>
                  <a:srgbClr val="1D1D1D"/>
                </a:solidFill>
                <a:highlight>
                  <a:srgbClr val="FFFFFF"/>
                </a:highlight>
                <a:latin typeface="Arial"/>
                <a:ea typeface="Arial"/>
                <a:cs typeface="Arial"/>
                <a:sym typeface="Arial"/>
              </a:rPr>
              <a:t>M-FR-00013975 - version établie en avril 2025</a:t>
            </a:r>
            <a:endParaRPr sz="633">
              <a:solidFill>
                <a:srgbClr val="1D1D1D"/>
              </a:solidFill>
              <a:highlight>
                <a:srgbClr val="FFFFFF"/>
              </a:highlight>
              <a:latin typeface="Arial"/>
              <a:ea typeface="Arial"/>
              <a:cs typeface="Arial"/>
              <a:sym typeface="Arial"/>
            </a:endParaRPr>
          </a:p>
          <a:p>
            <a:pPr>
              <a:lnSpc>
                <a:spcPct val="115000"/>
              </a:lnSpc>
              <a:buClr>
                <a:srgbClr val="000000"/>
              </a:buClr>
              <a:buSzPts val="900"/>
            </a:pPr>
            <a:endParaRPr sz="633">
              <a:solidFill>
                <a:srgbClr val="1D1D1D"/>
              </a:solidFill>
              <a:highlight>
                <a:srgbClr val="FFFFFF"/>
              </a:highlight>
              <a:latin typeface="Arial"/>
              <a:ea typeface="Arial"/>
              <a:cs typeface="Arial"/>
              <a:sym typeface="Arial"/>
            </a:endParaRPr>
          </a:p>
        </p:txBody>
      </p:sp>
      <p:sp>
        <p:nvSpPr>
          <p:cNvPr id="881" name="Google Shape;881;g357d440f5fc_0_846"/>
          <p:cNvSpPr txBox="1"/>
          <p:nvPr/>
        </p:nvSpPr>
        <p:spPr>
          <a:xfrm rot="5400000">
            <a:off x="10966230" y="5626384"/>
            <a:ext cx="2109375" cy="353857"/>
          </a:xfrm>
          <a:prstGeom prst="rect">
            <a:avLst/>
          </a:prstGeom>
          <a:noFill/>
          <a:ln>
            <a:noFill/>
          </a:ln>
        </p:spPr>
        <p:txBody>
          <a:bodyPr spcFirstLastPara="1" wrap="square" lIns="64283" tIns="64283" rIns="64283" bIns="64283" anchor="t" anchorCtr="0">
            <a:spAutoFit/>
          </a:bodyPr>
          <a:lstStyle/>
          <a:p>
            <a:pPr>
              <a:lnSpc>
                <a:spcPct val="115000"/>
              </a:lnSpc>
              <a:buClr>
                <a:srgbClr val="000000"/>
              </a:buClr>
              <a:buSzPts val="900"/>
            </a:pPr>
            <a:r>
              <a:rPr lang="fr-FR" sz="633">
                <a:solidFill>
                  <a:srgbClr val="1D1D1D"/>
                </a:solidFill>
                <a:highlight>
                  <a:srgbClr val="FFFFFF"/>
                </a:highlight>
                <a:latin typeface="Arial"/>
                <a:ea typeface="Arial"/>
                <a:cs typeface="Arial"/>
                <a:sym typeface="Arial"/>
              </a:rPr>
              <a:t>M-FR-00013975 - version 1.0  établie en </a:t>
            </a:r>
            <a:r>
              <a:rPr lang="fr-FR" sz="633">
                <a:solidFill>
                  <a:srgbClr val="1D1D1D"/>
                </a:solidFill>
                <a:highlight>
                  <a:srgbClr val="FFFFFF"/>
                </a:highlight>
              </a:rPr>
              <a:t>mai </a:t>
            </a:r>
            <a:r>
              <a:rPr lang="fr-FR" sz="633">
                <a:solidFill>
                  <a:srgbClr val="1D1D1D"/>
                </a:solidFill>
                <a:highlight>
                  <a:srgbClr val="FFFFFF"/>
                </a:highlight>
                <a:latin typeface="Arial"/>
                <a:ea typeface="Arial"/>
                <a:cs typeface="Arial"/>
                <a:sym typeface="Arial"/>
              </a:rPr>
              <a:t> 2025</a:t>
            </a:r>
            <a:endParaRPr sz="633">
              <a:solidFill>
                <a:srgbClr val="1D1D1D"/>
              </a:solidFill>
              <a:highlight>
                <a:srgbClr val="FFFFFF"/>
              </a:highlight>
              <a:latin typeface="Arial"/>
              <a:ea typeface="Arial"/>
              <a:cs typeface="Arial"/>
              <a:sym typeface="Arial"/>
            </a:endParaRPr>
          </a:p>
          <a:p>
            <a:pPr>
              <a:lnSpc>
                <a:spcPct val="115000"/>
              </a:lnSpc>
              <a:buClr>
                <a:srgbClr val="000000"/>
              </a:buClr>
              <a:buSzPts val="900"/>
            </a:pPr>
            <a:endParaRPr sz="633">
              <a:solidFill>
                <a:srgbClr val="1D1D1D"/>
              </a:solidFill>
              <a:highlight>
                <a:srgbClr val="FFFFFF"/>
              </a:highlight>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4"/>
          <p:cNvSpPr txBox="1">
            <a:spLocks noGrp="1"/>
          </p:cNvSpPr>
          <p:nvPr>
            <p:ph type="body" idx="1"/>
          </p:nvPr>
        </p:nvSpPr>
        <p:spPr>
          <a:xfrm>
            <a:off x="3882883" y="5021398"/>
            <a:ext cx="4611384" cy="996503"/>
          </a:xfrm>
          <a:prstGeom prst="rect">
            <a:avLst/>
          </a:prstGeom>
          <a:noFill/>
          <a:ln>
            <a:noFill/>
          </a:ln>
        </p:spPr>
        <p:txBody>
          <a:bodyPr spcFirstLastPara="1" vert="horz" wrap="square" lIns="64283" tIns="32133" rIns="64283" bIns="32133" rtlCol="0" anchor="t" anchorCtr="0">
            <a:normAutofit/>
          </a:bodyPr>
          <a:lstStyle/>
          <a:p>
            <a:pPr marL="0" indent="0">
              <a:spcBef>
                <a:spcPts val="0"/>
              </a:spcBef>
              <a:buClr>
                <a:srgbClr val="0D5672"/>
              </a:buClr>
              <a:buSzPts val="2559"/>
              <a:buNone/>
            </a:pPr>
            <a:r>
              <a:rPr lang="fr-FR" sz="1799">
                <a:solidFill>
                  <a:srgbClr val="0D5672"/>
                </a:solidFill>
              </a:rPr>
              <a:t>NO = Première manifestation dans 25-35% CIS </a:t>
            </a:r>
            <a:endParaRPr/>
          </a:p>
          <a:p>
            <a:pPr marL="0" indent="0">
              <a:buClr>
                <a:srgbClr val="FF0000"/>
              </a:buClr>
              <a:buSzPts val="2559"/>
              <a:buNone/>
            </a:pPr>
            <a:r>
              <a:rPr lang="fr-FR" sz="1799">
                <a:solidFill>
                  <a:srgbClr val="FF0000"/>
                </a:solidFill>
              </a:rPr>
              <a:t>!! Rechercher absence de meilleure explication</a:t>
            </a:r>
            <a:endParaRPr/>
          </a:p>
        </p:txBody>
      </p:sp>
      <p:pic>
        <p:nvPicPr>
          <p:cNvPr id="388" name="Google Shape;388;p14"/>
          <p:cNvPicPr preferRelativeResize="0"/>
          <p:nvPr/>
        </p:nvPicPr>
        <p:blipFill rotWithShape="1">
          <a:blip r:embed="rId3">
            <a:alphaModFix/>
          </a:blip>
          <a:srcRect/>
          <a:stretch/>
        </p:blipFill>
        <p:spPr>
          <a:xfrm>
            <a:off x="6777774" y="2034311"/>
            <a:ext cx="4887181" cy="2352947"/>
          </a:xfrm>
          <a:prstGeom prst="rect">
            <a:avLst/>
          </a:prstGeom>
          <a:noFill/>
          <a:ln>
            <a:noFill/>
          </a:ln>
        </p:spPr>
      </p:pic>
      <p:sp>
        <p:nvSpPr>
          <p:cNvPr id="389" name="Google Shape;389;p14"/>
          <p:cNvSpPr/>
          <p:nvPr/>
        </p:nvSpPr>
        <p:spPr>
          <a:xfrm>
            <a:off x="267639" y="2091748"/>
            <a:ext cx="6043403" cy="2352947"/>
          </a:xfrm>
          <a:prstGeom prst="roundRect">
            <a:avLst>
              <a:gd name="adj" fmla="val 16667"/>
            </a:avLst>
          </a:prstGeom>
          <a:solidFill>
            <a:srgbClr val="A2DEF4"/>
          </a:solidFill>
          <a:ln w="12700" cap="flat" cmpd="sng">
            <a:solidFill>
              <a:srgbClr val="0B4960"/>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390" name="Google Shape;390;p14"/>
          <p:cNvSpPr txBox="1"/>
          <p:nvPr/>
        </p:nvSpPr>
        <p:spPr>
          <a:xfrm>
            <a:off x="267638" y="2211360"/>
            <a:ext cx="6043403" cy="2002988"/>
          </a:xfrm>
          <a:prstGeom prst="rect">
            <a:avLst/>
          </a:prstGeom>
          <a:noFill/>
          <a:ln>
            <a:noFill/>
          </a:ln>
        </p:spPr>
        <p:txBody>
          <a:bodyPr spcFirstLastPara="1" wrap="square" lIns="64283" tIns="32133" rIns="64283" bIns="32133" anchor="t" anchorCtr="0">
            <a:spAutoFit/>
          </a:bodyPr>
          <a:lstStyle/>
          <a:p>
            <a:pPr algn="ctr">
              <a:buClr>
                <a:srgbClr val="0D5672"/>
              </a:buClr>
              <a:buSzPts val="2559"/>
            </a:pPr>
            <a:r>
              <a:rPr lang="fr-FR" sz="1799" b="1">
                <a:solidFill>
                  <a:srgbClr val="0D5672"/>
                </a:solidFill>
                <a:latin typeface="Calibri"/>
                <a:ea typeface="Calibri"/>
                <a:cs typeface="Calibri"/>
                <a:sym typeface="Calibri"/>
              </a:rPr>
              <a:t>Atteinte du NO définie par </a:t>
            </a:r>
            <a:endParaRPr sz="984">
              <a:solidFill>
                <a:srgbClr val="000000"/>
              </a:solidFill>
              <a:latin typeface="Arial"/>
              <a:ea typeface="Arial"/>
              <a:cs typeface="Arial"/>
              <a:sym typeface="Arial"/>
            </a:endParaRPr>
          </a:p>
          <a:p>
            <a:pPr algn="ctr">
              <a:buClr>
                <a:srgbClr val="000000"/>
              </a:buClr>
              <a:buSzPts val="2559"/>
            </a:pPr>
            <a:endParaRPr sz="1799" b="1">
              <a:solidFill>
                <a:srgbClr val="0D5672"/>
              </a:solidFill>
              <a:latin typeface="Calibri"/>
              <a:ea typeface="Calibri"/>
              <a:cs typeface="Calibri"/>
              <a:sym typeface="Calibri"/>
            </a:endParaRPr>
          </a:p>
          <a:p>
            <a:pPr algn="ctr">
              <a:buClr>
                <a:srgbClr val="0D5672"/>
              </a:buClr>
              <a:buSzPts val="2559"/>
            </a:pPr>
            <a:r>
              <a:rPr lang="fr-FR" sz="1799">
                <a:solidFill>
                  <a:srgbClr val="0D5672"/>
                </a:solidFill>
                <a:latin typeface="Calibri"/>
                <a:ea typeface="Calibri"/>
                <a:cs typeface="Calibri"/>
                <a:sym typeface="Calibri"/>
              </a:rPr>
              <a:t>1) IRM : hypersignal T2 focal intrinsèque</a:t>
            </a:r>
            <a:endParaRPr sz="984">
              <a:solidFill>
                <a:srgbClr val="000000"/>
              </a:solidFill>
              <a:latin typeface="Arial"/>
              <a:ea typeface="Arial"/>
              <a:cs typeface="Arial"/>
              <a:sym typeface="Arial"/>
            </a:endParaRPr>
          </a:p>
          <a:p>
            <a:pPr algn="ctr">
              <a:buClr>
                <a:srgbClr val="0D5672"/>
              </a:buClr>
              <a:buSzPts val="2559"/>
            </a:pPr>
            <a:r>
              <a:rPr lang="fr-FR" sz="1799" b="1">
                <a:solidFill>
                  <a:srgbClr val="0D5672"/>
                </a:solidFill>
                <a:latin typeface="Calibri"/>
                <a:ea typeface="Calibri"/>
                <a:cs typeface="Calibri"/>
                <a:sym typeface="Calibri"/>
              </a:rPr>
              <a:t>OU</a:t>
            </a:r>
            <a:endParaRPr sz="984">
              <a:solidFill>
                <a:srgbClr val="000000"/>
              </a:solidFill>
              <a:latin typeface="Arial"/>
              <a:ea typeface="Arial"/>
              <a:cs typeface="Arial"/>
              <a:sym typeface="Arial"/>
            </a:endParaRPr>
          </a:p>
          <a:p>
            <a:pPr algn="ctr">
              <a:buClr>
                <a:srgbClr val="0D5672"/>
              </a:buClr>
              <a:buSzPts val="2559"/>
            </a:pPr>
            <a:r>
              <a:rPr lang="fr-FR" sz="1799">
                <a:solidFill>
                  <a:srgbClr val="0D5672"/>
                </a:solidFill>
                <a:latin typeface="Calibri"/>
                <a:ea typeface="Calibri"/>
                <a:cs typeface="Calibri"/>
                <a:sym typeface="Calibri"/>
              </a:rPr>
              <a:t>2) OCT : amincissement RNFL ou GCIPL ou différence inter-œil</a:t>
            </a:r>
            <a:endParaRPr sz="984">
              <a:solidFill>
                <a:srgbClr val="000000"/>
              </a:solidFill>
              <a:latin typeface="Arial"/>
              <a:ea typeface="Arial"/>
              <a:cs typeface="Arial"/>
              <a:sym typeface="Arial"/>
            </a:endParaRPr>
          </a:p>
          <a:p>
            <a:pPr algn="ctr">
              <a:buClr>
                <a:srgbClr val="0D5672"/>
              </a:buClr>
              <a:buSzPts val="2559"/>
            </a:pPr>
            <a:r>
              <a:rPr lang="fr-FR" sz="1799" b="1">
                <a:solidFill>
                  <a:srgbClr val="0D5672"/>
                </a:solidFill>
                <a:latin typeface="Calibri"/>
                <a:ea typeface="Calibri"/>
                <a:cs typeface="Calibri"/>
                <a:sym typeface="Calibri"/>
              </a:rPr>
              <a:t>OU</a:t>
            </a:r>
            <a:endParaRPr sz="984">
              <a:solidFill>
                <a:srgbClr val="000000"/>
              </a:solidFill>
              <a:latin typeface="Arial"/>
              <a:ea typeface="Arial"/>
              <a:cs typeface="Arial"/>
              <a:sym typeface="Arial"/>
            </a:endParaRPr>
          </a:p>
          <a:p>
            <a:pPr algn="ctr">
              <a:buClr>
                <a:srgbClr val="0D5672"/>
              </a:buClr>
              <a:buSzPts val="2559"/>
            </a:pPr>
            <a:r>
              <a:rPr lang="fr-FR" sz="1799">
                <a:solidFill>
                  <a:srgbClr val="0D5672"/>
                </a:solidFill>
                <a:latin typeface="Calibri"/>
                <a:ea typeface="Calibri"/>
                <a:cs typeface="Calibri"/>
                <a:sym typeface="Calibri"/>
              </a:rPr>
              <a:t>3) PEV : allongement onde P100 ou différence inter-latence</a:t>
            </a:r>
            <a:endParaRPr sz="984">
              <a:solidFill>
                <a:srgbClr val="000000"/>
              </a:solidFill>
              <a:latin typeface="Arial"/>
              <a:ea typeface="Arial"/>
              <a:cs typeface="Arial"/>
              <a:sym typeface="Arial"/>
            </a:endParaRPr>
          </a:p>
        </p:txBody>
      </p:sp>
      <p:sp>
        <p:nvSpPr>
          <p:cNvPr id="391" name="Google Shape;391;p14"/>
          <p:cNvSpPr/>
          <p:nvPr/>
        </p:nvSpPr>
        <p:spPr>
          <a:xfrm>
            <a:off x="216529" y="84633"/>
            <a:ext cx="12189023" cy="755466"/>
          </a:xfrm>
          <a:prstGeom prst="rect">
            <a:avLst/>
          </a:prstGeom>
          <a:solidFill>
            <a:srgbClr val="012D5C"/>
          </a:solidFill>
          <a:ln w="9525" cap="flat" cmpd="sng">
            <a:solidFill>
              <a:srgbClr val="012D5C"/>
            </a:solidFill>
            <a:prstDash val="solid"/>
            <a:round/>
            <a:headEnd type="none" w="sm" len="sm"/>
            <a:tailEnd type="none" w="sm" len="sm"/>
          </a:ln>
        </p:spPr>
        <p:txBody>
          <a:bodyPr spcFirstLastPara="1" wrap="square" lIns="91406" tIns="45703" rIns="91406" bIns="45703" anchor="ctr" anchorCtr="0">
            <a:noAutofit/>
          </a:bodyPr>
          <a:lstStyle/>
          <a:p>
            <a:pPr algn="ctr">
              <a:buClr>
                <a:schemeClr val="lt1"/>
              </a:buClr>
              <a:buSzPts val="4550"/>
            </a:pPr>
            <a:r>
              <a:rPr lang="fr-FR" sz="3199" dirty="0">
                <a:solidFill>
                  <a:schemeClr val="lt1"/>
                </a:solidFill>
                <a:latin typeface="Calibri"/>
                <a:ea typeface="Calibri"/>
                <a:cs typeface="Calibri"/>
                <a:sym typeface="Calibri"/>
              </a:rPr>
              <a:t>NO comme 5</a:t>
            </a:r>
            <a:r>
              <a:rPr lang="fr-FR" sz="3199" baseline="30000" dirty="0">
                <a:solidFill>
                  <a:schemeClr val="lt1"/>
                </a:solidFill>
                <a:latin typeface="Calibri"/>
                <a:ea typeface="Calibri"/>
                <a:cs typeface="Calibri"/>
                <a:sym typeface="Calibri"/>
              </a:rPr>
              <a:t>e</a:t>
            </a:r>
            <a:r>
              <a:rPr lang="fr-FR" sz="3199" dirty="0">
                <a:solidFill>
                  <a:schemeClr val="lt1"/>
                </a:solidFill>
                <a:latin typeface="Calibri"/>
                <a:ea typeface="Calibri"/>
                <a:cs typeface="Calibri"/>
                <a:sym typeface="Calibri"/>
              </a:rPr>
              <a:t> localisation, </a:t>
            </a:r>
            <a:endParaRPr sz="984" dirty="0">
              <a:solidFill>
                <a:srgbClr val="000000"/>
              </a:solidFill>
              <a:latin typeface="Arial"/>
              <a:ea typeface="Arial"/>
              <a:cs typeface="Arial"/>
              <a:sym typeface="Arial"/>
            </a:endParaRPr>
          </a:p>
        </p:txBody>
      </p:sp>
      <p:sp>
        <p:nvSpPr>
          <p:cNvPr id="392" name="Google Shape;392;p14"/>
          <p:cNvSpPr txBox="1"/>
          <p:nvPr/>
        </p:nvSpPr>
        <p:spPr>
          <a:xfrm>
            <a:off x="1488" y="6580617"/>
            <a:ext cx="11962266" cy="324618"/>
          </a:xfrm>
          <a:prstGeom prst="rect">
            <a:avLst/>
          </a:prstGeom>
          <a:noFill/>
          <a:ln>
            <a:noFill/>
          </a:ln>
        </p:spPr>
        <p:txBody>
          <a:bodyPr spcFirstLastPara="1" wrap="square" lIns="64283" tIns="64283" rIns="64283" bIns="64283" anchor="t" anchorCtr="0">
            <a:spAutoFit/>
          </a:bodyPr>
          <a:lstStyle/>
          <a:p>
            <a:r>
              <a:rPr lang="fr-FR" sz="1266"/>
              <a:t>ECTRIMS 2024 Poster 2024 McDonald Diagnostic Criteria for Multiple Sclerosis – Proposed Improvements and Refinements</a:t>
            </a:r>
            <a:endParaRPr sz="1266"/>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9"/>
          <p:cNvSpPr/>
          <p:nvPr/>
        </p:nvSpPr>
        <p:spPr>
          <a:xfrm>
            <a:off x="8409899" y="4211678"/>
            <a:ext cx="2572553" cy="2534063"/>
          </a:xfrm>
          <a:prstGeom prst="roundRect">
            <a:avLst>
              <a:gd name="adj" fmla="val 16667"/>
            </a:avLst>
          </a:prstGeom>
          <a:solidFill>
            <a:srgbClr val="A2CDED"/>
          </a:solidFill>
          <a:ln w="12700" cap="flat" cmpd="sng">
            <a:solidFill>
              <a:srgbClr val="A2CDED"/>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440" name="Google Shape;440;p19"/>
          <p:cNvSpPr/>
          <p:nvPr/>
        </p:nvSpPr>
        <p:spPr>
          <a:xfrm>
            <a:off x="4858773" y="4217001"/>
            <a:ext cx="2357904" cy="2086988"/>
          </a:xfrm>
          <a:prstGeom prst="roundRect">
            <a:avLst>
              <a:gd name="adj" fmla="val 16667"/>
            </a:avLst>
          </a:prstGeom>
          <a:solidFill>
            <a:srgbClr val="A2CDED"/>
          </a:solidFill>
          <a:ln w="12700" cap="flat" cmpd="sng">
            <a:solidFill>
              <a:srgbClr val="A2CDED"/>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441" name="Google Shape;441;p19"/>
          <p:cNvSpPr/>
          <p:nvPr/>
        </p:nvSpPr>
        <p:spPr>
          <a:xfrm>
            <a:off x="960516" y="4364825"/>
            <a:ext cx="2572026" cy="850312"/>
          </a:xfrm>
          <a:prstGeom prst="roundRect">
            <a:avLst>
              <a:gd name="adj" fmla="val 16667"/>
            </a:avLst>
          </a:prstGeom>
          <a:solidFill>
            <a:srgbClr val="A2CDED"/>
          </a:solidFill>
          <a:ln w="12700" cap="flat" cmpd="sng">
            <a:solidFill>
              <a:srgbClr val="A2CDED"/>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442" name="Google Shape;442;p19"/>
          <p:cNvSpPr/>
          <p:nvPr/>
        </p:nvSpPr>
        <p:spPr>
          <a:xfrm>
            <a:off x="8346726" y="2897483"/>
            <a:ext cx="2635727" cy="854475"/>
          </a:xfrm>
          <a:prstGeom prst="roundRect">
            <a:avLst>
              <a:gd name="adj" fmla="val 16667"/>
            </a:avLst>
          </a:prstGeom>
          <a:solidFill>
            <a:srgbClr val="A2DEF4"/>
          </a:solidFill>
          <a:ln w="12700" cap="flat" cmpd="sng">
            <a:solidFill>
              <a:srgbClr val="0B4960"/>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443" name="Google Shape;443;p19"/>
          <p:cNvSpPr/>
          <p:nvPr/>
        </p:nvSpPr>
        <p:spPr>
          <a:xfrm>
            <a:off x="4858774" y="2865978"/>
            <a:ext cx="2474449" cy="462874"/>
          </a:xfrm>
          <a:prstGeom prst="roundRect">
            <a:avLst>
              <a:gd name="adj" fmla="val 16667"/>
            </a:avLst>
          </a:prstGeom>
          <a:solidFill>
            <a:srgbClr val="A2DEF4"/>
          </a:solidFill>
          <a:ln w="12700" cap="flat" cmpd="sng">
            <a:solidFill>
              <a:srgbClr val="0B4960"/>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444" name="Google Shape;444;p19"/>
          <p:cNvSpPr/>
          <p:nvPr/>
        </p:nvSpPr>
        <p:spPr>
          <a:xfrm>
            <a:off x="960517" y="2850667"/>
            <a:ext cx="2474449" cy="901292"/>
          </a:xfrm>
          <a:prstGeom prst="roundRect">
            <a:avLst>
              <a:gd name="adj" fmla="val 16667"/>
            </a:avLst>
          </a:prstGeom>
          <a:solidFill>
            <a:srgbClr val="A2DEF4"/>
          </a:solidFill>
          <a:ln w="12700" cap="flat" cmpd="sng">
            <a:solidFill>
              <a:srgbClr val="0B4960"/>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445" name="Google Shape;445;p19"/>
          <p:cNvSpPr/>
          <p:nvPr/>
        </p:nvSpPr>
        <p:spPr>
          <a:xfrm>
            <a:off x="1489" y="-5396"/>
            <a:ext cx="12189023" cy="755466"/>
          </a:xfrm>
          <a:prstGeom prst="rect">
            <a:avLst/>
          </a:prstGeom>
          <a:solidFill>
            <a:srgbClr val="012D5C"/>
          </a:solidFill>
          <a:ln w="9525" cap="flat" cmpd="sng">
            <a:solidFill>
              <a:srgbClr val="012D5C"/>
            </a:solidFill>
            <a:prstDash val="solid"/>
            <a:round/>
            <a:headEnd type="none" w="sm" len="sm"/>
            <a:tailEnd type="none" w="sm" len="sm"/>
          </a:ln>
        </p:spPr>
        <p:txBody>
          <a:bodyPr spcFirstLastPara="1" wrap="square" lIns="91406" tIns="45703" rIns="91406" bIns="45703" anchor="ctr" anchorCtr="0">
            <a:noAutofit/>
          </a:bodyPr>
          <a:lstStyle/>
          <a:p>
            <a:pPr algn="ctr">
              <a:buClr>
                <a:schemeClr val="lt1"/>
              </a:buClr>
              <a:buSzPts val="4550"/>
            </a:pPr>
            <a:r>
              <a:rPr lang="fr-FR" sz="3199" dirty="0">
                <a:solidFill>
                  <a:schemeClr val="lt1"/>
                </a:solidFill>
                <a:latin typeface="Calibri"/>
                <a:ea typeface="Calibri"/>
                <a:cs typeface="Calibri"/>
                <a:sym typeface="Calibri"/>
              </a:rPr>
              <a:t>Nouveaux critères : complexité ? </a:t>
            </a:r>
            <a:endParaRPr sz="984" dirty="0">
              <a:solidFill>
                <a:srgbClr val="000000"/>
              </a:solidFill>
              <a:latin typeface="Arial"/>
              <a:ea typeface="Arial"/>
              <a:cs typeface="Arial"/>
              <a:sym typeface="Arial"/>
            </a:endParaRPr>
          </a:p>
        </p:txBody>
      </p:sp>
      <p:sp>
        <p:nvSpPr>
          <p:cNvPr id="446" name="Google Shape;446;p19"/>
          <p:cNvSpPr txBox="1"/>
          <p:nvPr/>
        </p:nvSpPr>
        <p:spPr>
          <a:xfrm>
            <a:off x="436280" y="6433521"/>
            <a:ext cx="3522867" cy="434225"/>
          </a:xfrm>
          <a:prstGeom prst="rect">
            <a:avLst/>
          </a:prstGeom>
          <a:noFill/>
          <a:ln>
            <a:noFill/>
          </a:ln>
        </p:spPr>
        <p:txBody>
          <a:bodyPr spcFirstLastPara="1" wrap="square" lIns="64283" tIns="32133" rIns="64283" bIns="32133" anchor="t" anchorCtr="0">
            <a:spAutoFit/>
          </a:bodyPr>
          <a:lstStyle/>
          <a:p>
            <a:pPr algn="ctr">
              <a:buClr>
                <a:schemeClr val="accent1"/>
              </a:buClr>
              <a:buSzPts val="3413"/>
            </a:pPr>
            <a:r>
              <a:rPr lang="fr-FR" sz="2400" b="1">
                <a:solidFill>
                  <a:schemeClr val="accent1"/>
                </a:solidFill>
                <a:latin typeface="Calibri"/>
                <a:ea typeface="Calibri"/>
                <a:cs typeface="Calibri"/>
                <a:sym typeface="Calibri"/>
              </a:rPr>
              <a:t>Montalban, ECTRIMS 2024</a:t>
            </a:r>
            <a:endParaRPr sz="984">
              <a:solidFill>
                <a:srgbClr val="000000"/>
              </a:solidFill>
              <a:latin typeface="Arial"/>
              <a:ea typeface="Arial"/>
              <a:cs typeface="Arial"/>
              <a:sym typeface="Arial"/>
            </a:endParaRPr>
          </a:p>
        </p:txBody>
      </p:sp>
      <p:sp>
        <p:nvSpPr>
          <p:cNvPr id="447" name="Google Shape;447;p19"/>
          <p:cNvSpPr txBox="1"/>
          <p:nvPr/>
        </p:nvSpPr>
        <p:spPr>
          <a:xfrm>
            <a:off x="1370826" y="2897485"/>
            <a:ext cx="1539057" cy="803557"/>
          </a:xfrm>
          <a:prstGeom prst="rect">
            <a:avLst/>
          </a:prstGeom>
          <a:noFill/>
          <a:ln>
            <a:noFill/>
          </a:ln>
        </p:spPr>
        <p:txBody>
          <a:bodyPr spcFirstLastPara="1" wrap="square" lIns="64283" tIns="32133" rIns="64283" bIns="32133" anchor="t" anchorCtr="0">
            <a:spAutoFit/>
          </a:bodyPr>
          <a:lstStyle/>
          <a:p>
            <a:pPr algn="ctr">
              <a:buClr>
                <a:srgbClr val="192D3A"/>
              </a:buClr>
              <a:buSzPts val="3413"/>
            </a:pPr>
            <a:r>
              <a:rPr lang="fr-FR" sz="2400">
                <a:solidFill>
                  <a:srgbClr val="192D3A"/>
                </a:solidFill>
                <a:latin typeface="Calibri"/>
                <a:ea typeface="Calibri"/>
                <a:cs typeface="Calibri"/>
                <a:sym typeface="Calibri"/>
              </a:rPr>
              <a:t>4 ou 5 régions</a:t>
            </a:r>
            <a:endParaRPr sz="984">
              <a:solidFill>
                <a:srgbClr val="000000"/>
              </a:solidFill>
              <a:latin typeface="Arial"/>
              <a:ea typeface="Arial"/>
              <a:cs typeface="Arial"/>
              <a:sym typeface="Arial"/>
            </a:endParaRPr>
          </a:p>
        </p:txBody>
      </p:sp>
      <p:sp>
        <p:nvSpPr>
          <p:cNvPr id="448" name="Google Shape;448;p19"/>
          <p:cNvSpPr txBox="1"/>
          <p:nvPr/>
        </p:nvSpPr>
        <p:spPr>
          <a:xfrm>
            <a:off x="5326470" y="2912794"/>
            <a:ext cx="1539057" cy="434225"/>
          </a:xfrm>
          <a:prstGeom prst="rect">
            <a:avLst/>
          </a:prstGeom>
          <a:noFill/>
          <a:ln>
            <a:noFill/>
          </a:ln>
        </p:spPr>
        <p:txBody>
          <a:bodyPr spcFirstLastPara="1" wrap="square" lIns="64283" tIns="32133" rIns="64283" bIns="32133" anchor="t" anchorCtr="0">
            <a:spAutoFit/>
          </a:bodyPr>
          <a:lstStyle/>
          <a:p>
            <a:pPr algn="ctr">
              <a:buClr>
                <a:srgbClr val="192D3A"/>
              </a:buClr>
              <a:buSzPts val="2275"/>
            </a:pPr>
            <a:r>
              <a:rPr lang="fr-FR" sz="1600">
                <a:solidFill>
                  <a:srgbClr val="192D3A"/>
                </a:solidFill>
                <a:latin typeface="Calibri"/>
                <a:ea typeface="Calibri"/>
                <a:cs typeface="Calibri"/>
                <a:sym typeface="Calibri"/>
              </a:rPr>
              <a:t> </a:t>
            </a:r>
            <a:r>
              <a:rPr lang="fr-FR" sz="2400">
                <a:solidFill>
                  <a:srgbClr val="192D3A"/>
                </a:solidFill>
                <a:latin typeface="Calibri"/>
                <a:ea typeface="Calibri"/>
                <a:cs typeface="Calibri"/>
                <a:sym typeface="Calibri"/>
              </a:rPr>
              <a:t>≥ 2 régions</a:t>
            </a:r>
            <a:endParaRPr sz="984">
              <a:solidFill>
                <a:srgbClr val="000000"/>
              </a:solidFill>
              <a:latin typeface="Arial"/>
              <a:ea typeface="Arial"/>
              <a:cs typeface="Arial"/>
              <a:sym typeface="Arial"/>
            </a:endParaRPr>
          </a:p>
        </p:txBody>
      </p:sp>
      <p:sp>
        <p:nvSpPr>
          <p:cNvPr id="449" name="Google Shape;449;p19"/>
          <p:cNvSpPr txBox="1"/>
          <p:nvPr/>
        </p:nvSpPr>
        <p:spPr>
          <a:xfrm>
            <a:off x="9098897" y="2948464"/>
            <a:ext cx="970108" cy="803557"/>
          </a:xfrm>
          <a:prstGeom prst="rect">
            <a:avLst/>
          </a:prstGeom>
          <a:noFill/>
          <a:ln>
            <a:noFill/>
          </a:ln>
        </p:spPr>
        <p:txBody>
          <a:bodyPr spcFirstLastPara="1" wrap="square" lIns="64283" tIns="32133" rIns="64283" bIns="32133" anchor="t" anchorCtr="0">
            <a:spAutoFit/>
          </a:bodyPr>
          <a:lstStyle/>
          <a:p>
            <a:pPr algn="ctr">
              <a:buClr>
                <a:srgbClr val="192D3A"/>
              </a:buClr>
              <a:buSzPts val="3413"/>
            </a:pPr>
            <a:r>
              <a:rPr lang="fr-FR" sz="2400">
                <a:solidFill>
                  <a:srgbClr val="192D3A"/>
                </a:solidFill>
                <a:latin typeface="Calibri"/>
                <a:ea typeface="Calibri"/>
                <a:cs typeface="Calibri"/>
                <a:sym typeface="Calibri"/>
              </a:rPr>
              <a:t>1 région</a:t>
            </a:r>
            <a:endParaRPr sz="984">
              <a:solidFill>
                <a:srgbClr val="000000"/>
              </a:solidFill>
              <a:latin typeface="Arial"/>
              <a:ea typeface="Arial"/>
              <a:cs typeface="Arial"/>
              <a:sym typeface="Arial"/>
            </a:endParaRPr>
          </a:p>
        </p:txBody>
      </p:sp>
      <p:sp>
        <p:nvSpPr>
          <p:cNvPr id="450" name="Google Shape;450;p19"/>
          <p:cNvSpPr txBox="1"/>
          <p:nvPr/>
        </p:nvSpPr>
        <p:spPr>
          <a:xfrm>
            <a:off x="1237278" y="4411643"/>
            <a:ext cx="1920928" cy="803557"/>
          </a:xfrm>
          <a:prstGeom prst="rect">
            <a:avLst/>
          </a:prstGeom>
          <a:noFill/>
          <a:ln>
            <a:noFill/>
          </a:ln>
        </p:spPr>
        <p:txBody>
          <a:bodyPr spcFirstLastPara="1" wrap="square" lIns="64283" tIns="32133" rIns="64283" bIns="32133" anchor="t" anchorCtr="0">
            <a:spAutoFit/>
          </a:bodyPr>
          <a:lstStyle/>
          <a:p>
            <a:pPr algn="ctr">
              <a:buClr>
                <a:srgbClr val="192D3A"/>
              </a:buClr>
              <a:buSzPts val="3413"/>
            </a:pPr>
            <a:r>
              <a:rPr lang="fr-FR" sz="2400">
                <a:solidFill>
                  <a:srgbClr val="192D3A"/>
                </a:solidFill>
                <a:latin typeface="Calibri"/>
                <a:ea typeface="Calibri"/>
                <a:cs typeface="Calibri"/>
                <a:sym typeface="Calibri"/>
              </a:rPr>
              <a:t>Diagnostic de SEP</a:t>
            </a:r>
            <a:endParaRPr sz="984">
              <a:solidFill>
                <a:srgbClr val="000000"/>
              </a:solidFill>
              <a:latin typeface="Arial"/>
              <a:ea typeface="Arial"/>
              <a:cs typeface="Arial"/>
              <a:sym typeface="Arial"/>
            </a:endParaRPr>
          </a:p>
        </p:txBody>
      </p:sp>
      <p:sp>
        <p:nvSpPr>
          <p:cNvPr id="451" name="Google Shape;451;p19"/>
          <p:cNvSpPr txBox="1"/>
          <p:nvPr/>
        </p:nvSpPr>
        <p:spPr>
          <a:xfrm>
            <a:off x="4858773" y="4473913"/>
            <a:ext cx="2474449" cy="1911553"/>
          </a:xfrm>
          <a:prstGeom prst="rect">
            <a:avLst/>
          </a:prstGeom>
          <a:noFill/>
          <a:ln>
            <a:noFill/>
          </a:ln>
        </p:spPr>
        <p:txBody>
          <a:bodyPr spcFirstLastPara="1" wrap="square" lIns="64283" tIns="32133" rIns="64283" bIns="32133" anchor="t" anchorCtr="0">
            <a:spAutoFit/>
          </a:bodyPr>
          <a:lstStyle/>
          <a:p>
            <a:pPr algn="ctr">
              <a:buClr>
                <a:srgbClr val="192D3A"/>
              </a:buClr>
              <a:buSzPts val="3413"/>
            </a:pPr>
            <a:r>
              <a:rPr lang="fr-FR" sz="2400">
                <a:solidFill>
                  <a:srgbClr val="192D3A"/>
                </a:solidFill>
                <a:latin typeface="Calibri"/>
                <a:ea typeface="Calibri"/>
                <a:cs typeface="Calibri"/>
                <a:sym typeface="Calibri"/>
              </a:rPr>
              <a:t>Diagnostic de SEP</a:t>
            </a:r>
            <a:endParaRPr sz="984">
              <a:solidFill>
                <a:srgbClr val="000000"/>
              </a:solidFill>
              <a:latin typeface="Arial"/>
              <a:ea typeface="Arial"/>
              <a:cs typeface="Arial"/>
              <a:sym typeface="Arial"/>
            </a:endParaRPr>
          </a:p>
          <a:p>
            <a:pPr algn="ctr">
              <a:buClr>
                <a:srgbClr val="192D3A"/>
              </a:buClr>
              <a:buSzPts val="2275"/>
            </a:pPr>
            <a:r>
              <a:rPr lang="fr-FR" sz="1600">
                <a:solidFill>
                  <a:srgbClr val="192D3A"/>
                </a:solidFill>
                <a:latin typeface="Calibri"/>
                <a:ea typeface="Calibri"/>
                <a:cs typeface="Calibri"/>
                <a:sym typeface="Calibri"/>
              </a:rPr>
              <a:t>Si </a:t>
            </a:r>
            <a:r>
              <a:rPr lang="fr-FR" sz="2400">
                <a:solidFill>
                  <a:srgbClr val="192D3A"/>
                </a:solidFill>
                <a:latin typeface="Calibri"/>
                <a:ea typeface="Calibri"/>
                <a:cs typeface="Calibri"/>
                <a:sym typeface="Calibri"/>
              </a:rPr>
              <a:t>≥ 1 parmi :</a:t>
            </a:r>
            <a:endParaRPr sz="1600">
              <a:solidFill>
                <a:srgbClr val="192D3A"/>
              </a:solidFill>
              <a:latin typeface="Calibri"/>
              <a:ea typeface="Calibri"/>
              <a:cs typeface="Calibri"/>
              <a:sym typeface="Calibri"/>
            </a:endParaRPr>
          </a:p>
          <a:p>
            <a:pPr algn="ctr">
              <a:buClr>
                <a:srgbClr val="192D3A"/>
              </a:buClr>
              <a:buSzPts val="3413"/>
            </a:pPr>
            <a:r>
              <a:rPr lang="fr-FR" sz="2400">
                <a:solidFill>
                  <a:srgbClr val="192D3A"/>
                </a:solidFill>
                <a:latin typeface="Calibri"/>
                <a:ea typeface="Calibri"/>
                <a:cs typeface="Calibri"/>
                <a:sym typeface="Calibri"/>
              </a:rPr>
              <a:t>DIT </a:t>
            </a:r>
            <a:r>
              <a:rPr lang="fr-FR" sz="2400" i="1">
                <a:solidFill>
                  <a:srgbClr val="192D3A"/>
                </a:solidFill>
                <a:latin typeface="Calibri"/>
                <a:ea typeface="Calibri"/>
                <a:cs typeface="Calibri"/>
                <a:sym typeface="Calibri"/>
              </a:rPr>
              <a:t>ou</a:t>
            </a:r>
            <a:endParaRPr sz="984">
              <a:solidFill>
                <a:srgbClr val="000000"/>
              </a:solidFill>
              <a:latin typeface="Arial"/>
              <a:ea typeface="Arial"/>
              <a:cs typeface="Arial"/>
              <a:sym typeface="Arial"/>
            </a:endParaRPr>
          </a:p>
          <a:p>
            <a:pPr algn="ctr">
              <a:buClr>
                <a:srgbClr val="192D3A"/>
              </a:buClr>
              <a:buSzPts val="3413"/>
            </a:pPr>
            <a:r>
              <a:rPr lang="fr-FR" sz="2400">
                <a:solidFill>
                  <a:srgbClr val="192D3A"/>
                </a:solidFill>
                <a:latin typeface="Calibri"/>
                <a:ea typeface="Calibri"/>
                <a:cs typeface="Calibri"/>
                <a:sym typeface="Calibri"/>
              </a:rPr>
              <a:t>LCR </a:t>
            </a:r>
            <a:r>
              <a:rPr lang="fr-FR" sz="2400" i="1">
                <a:solidFill>
                  <a:srgbClr val="192D3A"/>
                </a:solidFill>
                <a:latin typeface="Calibri"/>
                <a:ea typeface="Calibri"/>
                <a:cs typeface="Calibri"/>
                <a:sym typeface="Calibri"/>
              </a:rPr>
              <a:t>ou</a:t>
            </a:r>
            <a:endParaRPr sz="984">
              <a:solidFill>
                <a:srgbClr val="000000"/>
              </a:solidFill>
              <a:latin typeface="Arial"/>
              <a:ea typeface="Arial"/>
              <a:cs typeface="Arial"/>
              <a:sym typeface="Arial"/>
            </a:endParaRPr>
          </a:p>
          <a:p>
            <a:pPr algn="ctr">
              <a:buClr>
                <a:srgbClr val="192D3A"/>
              </a:buClr>
              <a:buSzPts val="3413"/>
            </a:pPr>
            <a:r>
              <a:rPr lang="fr-FR" sz="2400">
                <a:solidFill>
                  <a:srgbClr val="192D3A"/>
                </a:solidFill>
                <a:latin typeface="Calibri"/>
                <a:ea typeface="Calibri"/>
                <a:cs typeface="Calibri"/>
                <a:sym typeface="Calibri"/>
              </a:rPr>
              <a:t>6 CVS +</a:t>
            </a:r>
            <a:endParaRPr sz="984">
              <a:solidFill>
                <a:srgbClr val="000000"/>
              </a:solidFill>
              <a:latin typeface="Arial"/>
              <a:ea typeface="Arial"/>
              <a:cs typeface="Arial"/>
              <a:sym typeface="Arial"/>
            </a:endParaRPr>
          </a:p>
        </p:txBody>
      </p:sp>
      <p:sp>
        <p:nvSpPr>
          <p:cNvPr id="452" name="Google Shape;452;p19"/>
          <p:cNvSpPr txBox="1"/>
          <p:nvPr/>
        </p:nvSpPr>
        <p:spPr>
          <a:xfrm>
            <a:off x="8507296" y="4215965"/>
            <a:ext cx="2279655" cy="2650217"/>
          </a:xfrm>
          <a:prstGeom prst="rect">
            <a:avLst/>
          </a:prstGeom>
          <a:noFill/>
          <a:ln>
            <a:noFill/>
          </a:ln>
        </p:spPr>
        <p:txBody>
          <a:bodyPr spcFirstLastPara="1" wrap="square" lIns="64283" tIns="32133" rIns="64283" bIns="32133" anchor="t" anchorCtr="0">
            <a:spAutoFit/>
          </a:bodyPr>
          <a:lstStyle/>
          <a:p>
            <a:pPr algn="ctr">
              <a:buClr>
                <a:srgbClr val="192D3A"/>
              </a:buClr>
              <a:buSzPts val="3413"/>
            </a:pPr>
            <a:r>
              <a:rPr lang="fr-FR" sz="2400">
                <a:solidFill>
                  <a:srgbClr val="192D3A"/>
                </a:solidFill>
                <a:latin typeface="Calibri"/>
                <a:ea typeface="Calibri"/>
                <a:cs typeface="Calibri"/>
                <a:sym typeface="Calibri"/>
              </a:rPr>
              <a:t>Diagnostic de SEP</a:t>
            </a:r>
            <a:endParaRPr sz="984">
              <a:solidFill>
                <a:srgbClr val="000000"/>
              </a:solidFill>
              <a:latin typeface="Arial"/>
              <a:ea typeface="Arial"/>
              <a:cs typeface="Arial"/>
              <a:sym typeface="Arial"/>
            </a:endParaRPr>
          </a:p>
          <a:p>
            <a:pPr algn="ctr">
              <a:buClr>
                <a:srgbClr val="192D3A"/>
              </a:buClr>
              <a:buSzPts val="2275"/>
            </a:pPr>
            <a:r>
              <a:rPr lang="fr-FR" sz="1600">
                <a:solidFill>
                  <a:srgbClr val="192D3A"/>
                </a:solidFill>
                <a:latin typeface="Calibri"/>
                <a:ea typeface="Calibri"/>
                <a:cs typeface="Calibri"/>
                <a:sym typeface="Calibri"/>
              </a:rPr>
              <a:t>Si </a:t>
            </a:r>
            <a:r>
              <a:rPr lang="fr-FR" sz="2400">
                <a:solidFill>
                  <a:srgbClr val="192D3A"/>
                </a:solidFill>
                <a:latin typeface="Calibri"/>
                <a:ea typeface="Calibri"/>
                <a:cs typeface="Calibri"/>
                <a:sym typeface="Calibri"/>
              </a:rPr>
              <a:t>≥ 1 parmi :</a:t>
            </a:r>
            <a:endParaRPr sz="984">
              <a:solidFill>
                <a:srgbClr val="000000"/>
              </a:solidFill>
              <a:latin typeface="Arial"/>
              <a:ea typeface="Arial"/>
              <a:cs typeface="Arial"/>
              <a:sym typeface="Arial"/>
            </a:endParaRPr>
          </a:p>
          <a:p>
            <a:pPr algn="ctr">
              <a:buClr>
                <a:srgbClr val="192D3A"/>
              </a:buClr>
              <a:buSzPts val="3413"/>
            </a:pPr>
            <a:r>
              <a:rPr lang="fr-FR" sz="2400">
                <a:solidFill>
                  <a:srgbClr val="192D3A"/>
                </a:solidFill>
                <a:latin typeface="Calibri"/>
                <a:ea typeface="Calibri"/>
                <a:cs typeface="Calibri"/>
                <a:sym typeface="Calibri"/>
              </a:rPr>
              <a:t>LCR + 6 CVS ou</a:t>
            </a:r>
            <a:endParaRPr sz="984">
              <a:solidFill>
                <a:srgbClr val="000000"/>
              </a:solidFill>
              <a:latin typeface="Arial"/>
              <a:ea typeface="Arial"/>
              <a:cs typeface="Arial"/>
              <a:sym typeface="Arial"/>
            </a:endParaRPr>
          </a:p>
          <a:p>
            <a:pPr algn="ctr">
              <a:buClr>
                <a:srgbClr val="192D3A"/>
              </a:buClr>
              <a:buSzPts val="3413"/>
            </a:pPr>
            <a:r>
              <a:rPr lang="fr-FR" sz="2400">
                <a:solidFill>
                  <a:srgbClr val="192D3A"/>
                </a:solidFill>
                <a:latin typeface="Calibri"/>
                <a:ea typeface="Calibri"/>
                <a:cs typeface="Calibri"/>
                <a:sym typeface="Calibri"/>
              </a:rPr>
              <a:t>LCR + 1 PRL ou </a:t>
            </a:r>
            <a:endParaRPr sz="984">
              <a:solidFill>
                <a:srgbClr val="000000"/>
              </a:solidFill>
              <a:latin typeface="Arial"/>
              <a:ea typeface="Arial"/>
              <a:cs typeface="Arial"/>
              <a:sym typeface="Arial"/>
            </a:endParaRPr>
          </a:p>
          <a:p>
            <a:pPr algn="ctr">
              <a:buClr>
                <a:srgbClr val="192D3A"/>
              </a:buClr>
              <a:buSzPts val="3413"/>
            </a:pPr>
            <a:r>
              <a:rPr lang="fr-FR" sz="2400">
                <a:solidFill>
                  <a:srgbClr val="192D3A"/>
                </a:solidFill>
                <a:latin typeface="Calibri"/>
                <a:ea typeface="Calibri"/>
                <a:cs typeface="Calibri"/>
                <a:sym typeface="Calibri"/>
              </a:rPr>
              <a:t>DIT + 6 CVS ou </a:t>
            </a:r>
            <a:endParaRPr sz="984">
              <a:solidFill>
                <a:srgbClr val="000000"/>
              </a:solidFill>
              <a:latin typeface="Arial"/>
              <a:ea typeface="Arial"/>
              <a:cs typeface="Arial"/>
              <a:sym typeface="Arial"/>
            </a:endParaRPr>
          </a:p>
          <a:p>
            <a:pPr algn="ctr">
              <a:buClr>
                <a:srgbClr val="192D3A"/>
              </a:buClr>
              <a:buSzPts val="3413"/>
            </a:pPr>
            <a:r>
              <a:rPr lang="fr-FR" sz="2400">
                <a:solidFill>
                  <a:srgbClr val="192D3A"/>
                </a:solidFill>
                <a:latin typeface="Calibri"/>
                <a:ea typeface="Calibri"/>
                <a:cs typeface="Calibri"/>
                <a:sym typeface="Calibri"/>
              </a:rPr>
              <a:t>DIT + 1 PRL</a:t>
            </a:r>
            <a:endParaRPr sz="984">
              <a:solidFill>
                <a:srgbClr val="000000"/>
              </a:solidFill>
              <a:latin typeface="Arial"/>
              <a:ea typeface="Arial"/>
              <a:cs typeface="Arial"/>
              <a:sym typeface="Arial"/>
            </a:endParaRPr>
          </a:p>
        </p:txBody>
      </p:sp>
      <p:sp>
        <p:nvSpPr>
          <p:cNvPr id="453" name="Google Shape;453;p19"/>
          <p:cNvSpPr/>
          <p:nvPr/>
        </p:nvSpPr>
        <p:spPr>
          <a:xfrm>
            <a:off x="4858774" y="1325813"/>
            <a:ext cx="2474449" cy="661627"/>
          </a:xfrm>
          <a:prstGeom prst="roundRect">
            <a:avLst>
              <a:gd name="adj" fmla="val 16667"/>
            </a:avLst>
          </a:prstGeom>
          <a:solidFill>
            <a:srgbClr val="9FC7C5"/>
          </a:solidFill>
          <a:ln w="12700" cap="flat" cmpd="sng">
            <a:solidFill>
              <a:srgbClr val="0B4960"/>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454" name="Google Shape;454;p19"/>
          <p:cNvSpPr txBox="1"/>
          <p:nvPr/>
        </p:nvSpPr>
        <p:spPr>
          <a:xfrm>
            <a:off x="4858773" y="1425851"/>
            <a:ext cx="2474449" cy="434225"/>
          </a:xfrm>
          <a:prstGeom prst="rect">
            <a:avLst/>
          </a:prstGeom>
          <a:noFill/>
          <a:ln>
            <a:noFill/>
          </a:ln>
        </p:spPr>
        <p:txBody>
          <a:bodyPr spcFirstLastPara="1" wrap="square" lIns="64283" tIns="32133" rIns="64283" bIns="32133" anchor="t" anchorCtr="0">
            <a:spAutoFit/>
          </a:bodyPr>
          <a:lstStyle/>
          <a:p>
            <a:pPr algn="ctr">
              <a:buClr>
                <a:srgbClr val="192D3A"/>
              </a:buClr>
              <a:buSzPts val="3413"/>
            </a:pPr>
            <a:r>
              <a:rPr lang="fr-FR" sz="2400" b="1">
                <a:solidFill>
                  <a:srgbClr val="192D3A"/>
                </a:solidFill>
                <a:latin typeface="Calibri"/>
                <a:ea typeface="Calibri"/>
                <a:cs typeface="Calibri"/>
                <a:sym typeface="Calibri"/>
              </a:rPr>
              <a:t>Première poussée</a:t>
            </a:r>
            <a:endParaRPr sz="984">
              <a:solidFill>
                <a:srgbClr val="000000"/>
              </a:solidFill>
              <a:latin typeface="Arial"/>
              <a:ea typeface="Arial"/>
              <a:cs typeface="Arial"/>
              <a:sym typeface="Arial"/>
            </a:endParaRPr>
          </a:p>
        </p:txBody>
      </p:sp>
      <p:sp>
        <p:nvSpPr>
          <p:cNvPr id="455" name="Google Shape;455;p19"/>
          <p:cNvSpPr txBox="1"/>
          <p:nvPr/>
        </p:nvSpPr>
        <p:spPr>
          <a:xfrm>
            <a:off x="8507296" y="1516075"/>
            <a:ext cx="2881392" cy="280337"/>
          </a:xfrm>
          <a:prstGeom prst="rect">
            <a:avLst/>
          </a:prstGeom>
          <a:noFill/>
          <a:ln>
            <a:noFill/>
          </a:ln>
        </p:spPr>
        <p:txBody>
          <a:bodyPr spcFirstLastPara="1" wrap="square" lIns="64283" tIns="32133" rIns="64283" bIns="32133" anchor="t" anchorCtr="0">
            <a:spAutoFit/>
          </a:bodyPr>
          <a:lstStyle/>
          <a:p>
            <a:pPr algn="ctr">
              <a:buClr>
                <a:srgbClr val="FF0000"/>
              </a:buClr>
              <a:buSzPts val="1991"/>
            </a:pPr>
            <a:r>
              <a:rPr lang="fr-FR" sz="1400">
                <a:solidFill>
                  <a:srgbClr val="FF0000"/>
                </a:solidFill>
                <a:latin typeface="Calibri"/>
                <a:ea typeface="Calibri"/>
                <a:cs typeface="Calibri"/>
                <a:sym typeface="Calibri"/>
              </a:rPr>
              <a:t>Eliminer les diagnostics différentiels</a:t>
            </a:r>
            <a:endParaRPr sz="984">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Title 1"/>
          <p:cNvSpPr>
            <a:spLocks noGrp="1"/>
          </p:cNvSpPr>
          <p:nvPr>
            <p:ph type="title" idx="4294967295"/>
          </p:nvPr>
        </p:nvSpPr>
        <p:spPr/>
        <p:txBody>
          <a:bodyPr rtlCol="0">
            <a:normAutofit/>
          </a:bodyPr>
          <a:lstStyle/>
          <a:p>
            <a:pPr algn="ctr">
              <a:defRPr/>
            </a:pPr>
            <a:r>
              <a:rPr lang="fr-FR" sz="3375" b="1" dirty="0">
                <a:solidFill>
                  <a:schemeClr val="accent1">
                    <a:lumMod val="75000"/>
                  </a:schemeClr>
                </a:solidFill>
                <a:latin typeface="+mn-lt"/>
              </a:rPr>
              <a:t>Liens d’intérêts</a:t>
            </a:r>
          </a:p>
        </p:txBody>
      </p:sp>
      <p:sp>
        <p:nvSpPr>
          <p:cNvPr id="760835" name="Rectangle 3"/>
          <p:cNvSpPr>
            <a:spLocks noChangeArrowheads="1"/>
          </p:cNvSpPr>
          <p:nvPr/>
        </p:nvSpPr>
        <p:spPr bwMode="auto">
          <a:xfrm>
            <a:off x="839484" y="1700382"/>
            <a:ext cx="10659870" cy="3477875"/>
          </a:xfrm>
          <a:prstGeom prst="rect">
            <a:avLst/>
          </a:prstGeom>
          <a:noFill/>
          <a:ln w="9525">
            <a:noFill/>
            <a:miter lim="800000"/>
            <a:headEnd/>
            <a:tailEnd/>
          </a:ln>
          <a:effectLst/>
        </p:spPr>
        <p:txBody>
          <a:bodyPr wrap="square" anchor="ctr">
            <a:spAutoFit/>
          </a:bodyPr>
          <a:lstStyle/>
          <a:p>
            <a:pPr algn="l">
              <a:defRPr/>
            </a:pPr>
            <a:r>
              <a:rPr lang="en-GB" sz="2000" b="1" dirty="0">
                <a:solidFill>
                  <a:schemeClr val="accent1">
                    <a:lumMod val="75000"/>
                  </a:schemeClr>
                </a:solidFill>
                <a:effectLst>
                  <a:outerShdw blurRad="38100" dist="38100" dir="2700000" algn="tl">
                    <a:srgbClr val="C0C0C0"/>
                  </a:outerShdw>
                </a:effectLst>
                <a:latin typeface="Calibri" pitchFamily="34" charset="0"/>
              </a:rPr>
              <a:t>C.PAPEIX </a:t>
            </a:r>
            <a:endParaRPr lang="en-GB" sz="2000" dirty="0">
              <a:solidFill>
                <a:schemeClr val="accent1">
                  <a:lumMod val="75000"/>
                </a:schemeClr>
              </a:solidFill>
              <a:latin typeface="Calibri" pitchFamily="34" charset="0"/>
            </a:endParaRPr>
          </a:p>
          <a:p>
            <a:pPr algn="l">
              <a:defRPr/>
            </a:pPr>
            <a:r>
              <a:rPr lang="en-GB" sz="2000" dirty="0" err="1">
                <a:solidFill>
                  <a:schemeClr val="accent1">
                    <a:lumMod val="75000"/>
                  </a:schemeClr>
                </a:solidFill>
                <a:latin typeface="Calibri" pitchFamily="34" charset="0"/>
              </a:rPr>
              <a:t>Déclare</a:t>
            </a:r>
            <a:r>
              <a:rPr lang="en-GB" sz="2000" dirty="0">
                <a:solidFill>
                  <a:schemeClr val="accent1">
                    <a:lumMod val="75000"/>
                  </a:schemeClr>
                </a:solidFill>
                <a:latin typeface="Calibri" pitchFamily="34" charset="0"/>
              </a:rPr>
              <a:t> </a:t>
            </a:r>
            <a:r>
              <a:rPr lang="en-GB" sz="2000" dirty="0" err="1">
                <a:solidFill>
                  <a:schemeClr val="accent1">
                    <a:lumMod val="75000"/>
                  </a:schemeClr>
                </a:solidFill>
                <a:latin typeface="Calibri" pitchFamily="34" charset="0"/>
              </a:rPr>
              <a:t>avoir</a:t>
            </a:r>
            <a:r>
              <a:rPr lang="en-GB" sz="2000" dirty="0">
                <a:solidFill>
                  <a:schemeClr val="accent1">
                    <a:lumMod val="75000"/>
                  </a:schemeClr>
                </a:solidFill>
                <a:latin typeface="Calibri" pitchFamily="34" charset="0"/>
              </a:rPr>
              <a:t>/ </a:t>
            </a:r>
            <a:r>
              <a:rPr lang="en-GB" sz="2000" dirty="0" err="1">
                <a:solidFill>
                  <a:schemeClr val="accent1">
                    <a:lumMod val="75000"/>
                  </a:schemeClr>
                </a:solidFill>
                <a:latin typeface="Calibri" pitchFamily="34" charset="0"/>
              </a:rPr>
              <a:t>être</a:t>
            </a:r>
            <a:r>
              <a:rPr lang="en-GB" sz="2000" dirty="0">
                <a:solidFill>
                  <a:schemeClr val="accent1">
                    <a:lumMod val="75000"/>
                  </a:schemeClr>
                </a:solidFill>
                <a:latin typeface="Calibri" pitchFamily="34" charset="0"/>
              </a:rPr>
              <a:t> </a:t>
            </a:r>
            <a:r>
              <a:rPr lang="en-GB" sz="2000" dirty="0" err="1">
                <a:solidFill>
                  <a:schemeClr val="accent1">
                    <a:lumMod val="75000"/>
                  </a:schemeClr>
                </a:solidFill>
                <a:latin typeface="Calibri" pitchFamily="34" charset="0"/>
              </a:rPr>
              <a:t>durant</a:t>
            </a:r>
            <a:r>
              <a:rPr lang="en-GB" sz="2000" dirty="0">
                <a:solidFill>
                  <a:schemeClr val="accent1">
                    <a:lumMod val="75000"/>
                  </a:schemeClr>
                </a:solidFill>
                <a:latin typeface="Calibri" pitchFamily="34" charset="0"/>
              </a:rPr>
              <a:t> les 5 </a:t>
            </a:r>
            <a:r>
              <a:rPr lang="en-GB" sz="2000" dirty="0" err="1">
                <a:solidFill>
                  <a:schemeClr val="accent1">
                    <a:lumMod val="75000"/>
                  </a:schemeClr>
                </a:solidFill>
                <a:latin typeface="Calibri" pitchFamily="34" charset="0"/>
              </a:rPr>
              <a:t>dernières</a:t>
            </a:r>
            <a:r>
              <a:rPr lang="en-GB" sz="2000" dirty="0">
                <a:solidFill>
                  <a:schemeClr val="accent1">
                    <a:lumMod val="75000"/>
                  </a:schemeClr>
                </a:solidFill>
                <a:latin typeface="Calibri" pitchFamily="34" charset="0"/>
              </a:rPr>
              <a:t> </a:t>
            </a:r>
            <a:r>
              <a:rPr lang="en-GB" sz="2000" dirty="0" err="1">
                <a:solidFill>
                  <a:schemeClr val="accent1">
                    <a:lumMod val="75000"/>
                  </a:schemeClr>
                </a:solidFill>
                <a:latin typeface="Calibri" pitchFamily="34" charset="0"/>
              </a:rPr>
              <a:t>années</a:t>
            </a:r>
            <a:r>
              <a:rPr lang="en-GB" sz="2000" dirty="0">
                <a:solidFill>
                  <a:schemeClr val="accent1">
                    <a:lumMod val="75000"/>
                  </a:schemeClr>
                </a:solidFill>
                <a:latin typeface="Calibri" pitchFamily="34" charset="0"/>
              </a:rPr>
              <a:t> : </a:t>
            </a:r>
          </a:p>
          <a:p>
            <a:pPr algn="l">
              <a:defRPr/>
            </a:pPr>
            <a:endParaRPr lang="en-GB" sz="2000" dirty="0">
              <a:solidFill>
                <a:schemeClr val="accent1">
                  <a:lumMod val="75000"/>
                </a:schemeClr>
              </a:solidFill>
              <a:latin typeface="Calibri" pitchFamily="34" charset="0"/>
            </a:endParaRPr>
          </a:p>
          <a:p>
            <a:pPr>
              <a:defRPr/>
            </a:pPr>
            <a:r>
              <a:rPr lang="en-GB" sz="2000" dirty="0">
                <a:solidFill>
                  <a:schemeClr val="accent1">
                    <a:lumMod val="75000"/>
                  </a:schemeClr>
                </a:solidFill>
                <a:latin typeface="Calibri" pitchFamily="34" charset="0"/>
              </a:rPr>
              <a:t>	- </a:t>
            </a:r>
            <a:r>
              <a:rPr lang="en-GB" sz="2000" dirty="0" err="1">
                <a:solidFill>
                  <a:schemeClr val="accent1">
                    <a:lumMod val="75000"/>
                  </a:schemeClr>
                </a:solidFill>
                <a:latin typeface="Calibri" pitchFamily="34" charset="0"/>
              </a:rPr>
              <a:t>reçu</a:t>
            </a:r>
            <a:r>
              <a:rPr lang="en-GB" sz="2000" dirty="0">
                <a:solidFill>
                  <a:schemeClr val="accent1">
                    <a:lumMod val="75000"/>
                  </a:schemeClr>
                </a:solidFill>
                <a:latin typeface="Calibri" pitchFamily="34" charset="0"/>
              </a:rPr>
              <a:t> des </a:t>
            </a:r>
            <a:r>
              <a:rPr lang="en-GB" sz="2000" dirty="0" err="1">
                <a:solidFill>
                  <a:schemeClr val="accent1">
                    <a:lumMod val="75000"/>
                  </a:schemeClr>
                </a:solidFill>
                <a:latin typeface="Calibri" pitchFamily="34" charset="0"/>
              </a:rPr>
              <a:t>honoraires</a:t>
            </a:r>
            <a:r>
              <a:rPr lang="en-GB" sz="2000" dirty="0">
                <a:solidFill>
                  <a:schemeClr val="accent1">
                    <a:lumMod val="75000"/>
                  </a:schemeClr>
                </a:solidFill>
                <a:latin typeface="Calibri" pitchFamily="34" charset="0"/>
              </a:rPr>
              <a:t> </a:t>
            </a:r>
            <a:r>
              <a:rPr lang="en-GB" sz="2000" dirty="0" err="1">
                <a:solidFill>
                  <a:schemeClr val="accent1">
                    <a:lumMod val="75000"/>
                  </a:schemeClr>
                </a:solidFill>
                <a:latin typeface="Calibri" pitchFamily="34" charset="0"/>
              </a:rPr>
              <a:t>comme</a:t>
            </a:r>
            <a:r>
              <a:rPr lang="en-GB" sz="2000" dirty="0">
                <a:solidFill>
                  <a:schemeClr val="accent1">
                    <a:lumMod val="75000"/>
                  </a:schemeClr>
                </a:solidFill>
                <a:latin typeface="Calibri" pitchFamily="34" charset="0"/>
              </a:rPr>
              <a:t> </a:t>
            </a:r>
            <a:r>
              <a:rPr lang="en-GB" sz="2000" dirty="0" err="1">
                <a:solidFill>
                  <a:schemeClr val="accent1">
                    <a:lumMod val="75000"/>
                  </a:schemeClr>
                </a:solidFill>
                <a:latin typeface="Calibri" pitchFamily="34" charset="0"/>
              </a:rPr>
              <a:t>consultante</a:t>
            </a:r>
            <a:r>
              <a:rPr lang="en-GB" sz="2000" dirty="0">
                <a:solidFill>
                  <a:schemeClr val="accent1">
                    <a:lumMod val="75000"/>
                  </a:schemeClr>
                </a:solidFill>
                <a:latin typeface="Calibri" pitchFamily="34" charset="0"/>
              </a:rPr>
              <a:t> (board-steering committee) </a:t>
            </a:r>
            <a:r>
              <a:rPr lang="en-GB" sz="2000" dirty="0" err="1">
                <a:solidFill>
                  <a:schemeClr val="accent1">
                    <a:lumMod val="75000"/>
                  </a:schemeClr>
                </a:solidFill>
                <a:latin typeface="Calibri" pitchFamily="34" charset="0"/>
              </a:rPr>
              <a:t>ou</a:t>
            </a:r>
            <a:r>
              <a:rPr lang="en-GB" sz="2000" dirty="0">
                <a:solidFill>
                  <a:schemeClr val="accent1">
                    <a:lumMod val="75000"/>
                  </a:schemeClr>
                </a:solidFill>
                <a:latin typeface="Calibri" pitchFamily="34" charset="0"/>
              </a:rPr>
              <a:t> pour des 		    </a:t>
            </a:r>
            <a:r>
              <a:rPr lang="en-GB" sz="2000" dirty="0" err="1">
                <a:solidFill>
                  <a:schemeClr val="accent1">
                    <a:lumMod val="75000"/>
                  </a:schemeClr>
                </a:solidFill>
                <a:latin typeface="Calibri" pitchFamily="34" charset="0"/>
              </a:rPr>
              <a:t>conférences</a:t>
            </a:r>
            <a:r>
              <a:rPr lang="en-GB" sz="2000" dirty="0">
                <a:solidFill>
                  <a:schemeClr val="accent1">
                    <a:lumMod val="75000"/>
                  </a:schemeClr>
                </a:solidFill>
                <a:latin typeface="Calibri" pitchFamily="34" charset="0"/>
              </a:rPr>
              <a:t>: Biogen, Novartis, Roche, Alexion , Horizon, Eisai</a:t>
            </a:r>
          </a:p>
          <a:p>
            <a:pPr>
              <a:defRPr/>
            </a:pPr>
            <a:endParaRPr lang="en-GB" sz="2000" dirty="0">
              <a:solidFill>
                <a:schemeClr val="accent1">
                  <a:lumMod val="75000"/>
                </a:schemeClr>
              </a:solidFill>
              <a:latin typeface="Calibri" pitchFamily="34" charset="0"/>
            </a:endParaRPr>
          </a:p>
          <a:p>
            <a:pPr algn="l">
              <a:defRPr/>
            </a:pPr>
            <a:r>
              <a:rPr lang="en-GB" sz="2000" dirty="0">
                <a:solidFill>
                  <a:schemeClr val="accent1">
                    <a:lumMod val="75000"/>
                  </a:schemeClr>
                </a:solidFill>
                <a:latin typeface="Calibri" pitchFamily="34" charset="0"/>
              </a:rPr>
              <a:t>	- </a:t>
            </a:r>
            <a:r>
              <a:rPr lang="en-GB" sz="2000" dirty="0" err="1">
                <a:solidFill>
                  <a:schemeClr val="accent1">
                    <a:lumMod val="75000"/>
                  </a:schemeClr>
                </a:solidFill>
                <a:latin typeface="Calibri" pitchFamily="34" charset="0"/>
              </a:rPr>
              <a:t>membre</a:t>
            </a:r>
            <a:r>
              <a:rPr lang="en-GB" sz="2000" dirty="0">
                <a:solidFill>
                  <a:schemeClr val="accent1">
                    <a:lumMod val="75000"/>
                  </a:schemeClr>
                </a:solidFill>
                <a:latin typeface="Calibri" pitchFamily="34" charset="0"/>
              </a:rPr>
              <a:t> du </a:t>
            </a:r>
            <a:r>
              <a:rPr lang="en-GB" sz="2000" dirty="0" err="1">
                <a:solidFill>
                  <a:schemeClr val="accent1">
                    <a:lumMod val="75000"/>
                  </a:schemeClr>
                </a:solidFill>
                <a:latin typeface="Calibri" pitchFamily="34" charset="0"/>
              </a:rPr>
              <a:t>comité</a:t>
            </a:r>
            <a:r>
              <a:rPr lang="en-GB" sz="2000" dirty="0">
                <a:solidFill>
                  <a:schemeClr val="accent1">
                    <a:lumMod val="75000"/>
                  </a:schemeClr>
                </a:solidFill>
                <a:latin typeface="Calibri" pitchFamily="34" charset="0"/>
              </a:rPr>
              <a:t> editorial de la Revue </a:t>
            </a:r>
            <a:r>
              <a:rPr lang="en-GB" sz="2000" dirty="0" err="1">
                <a:solidFill>
                  <a:schemeClr val="accent1">
                    <a:lumMod val="75000"/>
                  </a:schemeClr>
                </a:solidFill>
                <a:latin typeface="Calibri" pitchFamily="34" charset="0"/>
              </a:rPr>
              <a:t>Neurologique</a:t>
            </a:r>
            <a:r>
              <a:rPr lang="en-GB" sz="2000" dirty="0">
                <a:solidFill>
                  <a:schemeClr val="accent1">
                    <a:lumMod val="75000"/>
                  </a:schemeClr>
                </a:solidFill>
                <a:latin typeface="Calibri" pitchFamily="34" charset="0"/>
              </a:rPr>
              <a:t> et de </a:t>
            </a:r>
            <a:r>
              <a:rPr lang="en-GB" sz="2000" dirty="0" err="1">
                <a:solidFill>
                  <a:schemeClr val="accent1">
                    <a:lumMod val="75000"/>
                  </a:schemeClr>
                </a:solidFill>
                <a:latin typeface="Calibri" pitchFamily="34" charset="0"/>
              </a:rPr>
              <a:t>l’EMC</a:t>
            </a:r>
            <a:endParaRPr lang="en-GB" sz="2000" dirty="0">
              <a:solidFill>
                <a:schemeClr val="accent1">
                  <a:lumMod val="75000"/>
                </a:schemeClr>
              </a:solidFill>
              <a:latin typeface="Calibri" pitchFamily="34" charset="0"/>
            </a:endParaRPr>
          </a:p>
          <a:p>
            <a:pPr algn="l">
              <a:defRPr/>
            </a:pPr>
            <a:endParaRPr lang="en-GB" sz="2000" dirty="0">
              <a:solidFill>
                <a:schemeClr val="accent1">
                  <a:lumMod val="75000"/>
                </a:schemeClr>
              </a:solidFill>
              <a:latin typeface="Calibri" pitchFamily="34" charset="0"/>
            </a:endParaRPr>
          </a:p>
          <a:p>
            <a:pPr algn="l">
              <a:defRPr/>
            </a:pPr>
            <a:r>
              <a:rPr lang="en-GB" sz="2000" dirty="0">
                <a:solidFill>
                  <a:schemeClr val="accent1">
                    <a:lumMod val="75000"/>
                  </a:schemeClr>
                </a:solidFill>
                <a:latin typeface="Calibri" pitchFamily="34" charset="0"/>
              </a:rPr>
              <a:t>	- </a:t>
            </a:r>
            <a:r>
              <a:rPr lang="en-GB" sz="2000" dirty="0" err="1">
                <a:solidFill>
                  <a:schemeClr val="accent1">
                    <a:lumMod val="75000"/>
                  </a:schemeClr>
                </a:solidFill>
                <a:latin typeface="Calibri" pitchFamily="34" charset="0"/>
              </a:rPr>
              <a:t>membre</a:t>
            </a:r>
            <a:r>
              <a:rPr lang="en-GB" sz="2000" dirty="0">
                <a:solidFill>
                  <a:schemeClr val="accent1">
                    <a:lumMod val="75000"/>
                  </a:schemeClr>
                </a:solidFill>
                <a:latin typeface="Calibri" pitchFamily="34" charset="0"/>
              </a:rPr>
              <a:t> du bureau de la SFSEP de 2018-2021 et </a:t>
            </a:r>
            <a:r>
              <a:rPr lang="en-GB" sz="2000" dirty="0" err="1">
                <a:solidFill>
                  <a:schemeClr val="accent1">
                    <a:lumMod val="75000"/>
                  </a:schemeClr>
                </a:solidFill>
                <a:latin typeface="Calibri" pitchFamily="34" charset="0"/>
              </a:rPr>
              <a:t>présidente</a:t>
            </a:r>
            <a:r>
              <a:rPr lang="en-GB" sz="2000" dirty="0">
                <a:solidFill>
                  <a:schemeClr val="accent1">
                    <a:lumMod val="75000"/>
                  </a:schemeClr>
                </a:solidFill>
                <a:latin typeface="Calibri" pitchFamily="34" charset="0"/>
              </a:rPr>
              <a:t> de 2021-2024</a:t>
            </a:r>
          </a:p>
          <a:p>
            <a:pPr algn="l">
              <a:defRPr/>
            </a:pPr>
            <a:endParaRPr lang="en-GB" sz="2000" dirty="0">
              <a:solidFill>
                <a:schemeClr val="accent1">
                  <a:lumMod val="75000"/>
                </a:schemeClr>
              </a:solidFill>
              <a:latin typeface="Calibri" pitchFamily="34" charset="0"/>
            </a:endParaRPr>
          </a:p>
          <a:p>
            <a:pPr lvl="2">
              <a:defRPr/>
            </a:pPr>
            <a:r>
              <a:rPr lang="en-GB" sz="2000" dirty="0">
                <a:solidFill>
                  <a:schemeClr val="accent1">
                    <a:lumMod val="75000"/>
                  </a:schemeClr>
                </a:solidFill>
                <a:latin typeface="Calibri" pitchFamily="34" charset="0"/>
              </a:rPr>
              <a:t> - </a:t>
            </a:r>
            <a:r>
              <a:rPr lang="en-GB" sz="2000" dirty="0" err="1">
                <a:solidFill>
                  <a:schemeClr val="accent1">
                    <a:lumMod val="75000"/>
                  </a:schemeClr>
                </a:solidFill>
                <a:latin typeface="Calibri" pitchFamily="34" charset="0"/>
              </a:rPr>
              <a:t>membre</a:t>
            </a:r>
            <a:r>
              <a:rPr lang="en-GB" sz="2000" dirty="0">
                <a:solidFill>
                  <a:schemeClr val="accent1">
                    <a:lumMod val="75000"/>
                  </a:schemeClr>
                </a:solidFill>
                <a:latin typeface="Calibri" pitchFamily="34" charset="0"/>
              </a:rPr>
              <a:t> du COPIL de </a:t>
            </a:r>
            <a:r>
              <a:rPr lang="en-GB" sz="2000" dirty="0" err="1">
                <a:solidFill>
                  <a:schemeClr val="accent1">
                    <a:lumMod val="75000"/>
                  </a:schemeClr>
                </a:solidFill>
                <a:latin typeface="Calibri" pitchFamily="34" charset="0"/>
              </a:rPr>
              <a:t>l’OFSEP</a:t>
            </a:r>
            <a:r>
              <a:rPr lang="en-GB" sz="2000" dirty="0">
                <a:solidFill>
                  <a:schemeClr val="accent1">
                    <a:lumMod val="75000"/>
                  </a:schemeClr>
                </a:solidFill>
                <a:latin typeface="Calibri" pitchFamily="34" charset="0"/>
              </a:rPr>
              <a:t>  de 2024-en </a:t>
            </a:r>
            <a:r>
              <a:rPr lang="en-GB" sz="2000" dirty="0" err="1">
                <a:solidFill>
                  <a:schemeClr val="accent1">
                    <a:lumMod val="75000"/>
                  </a:schemeClr>
                </a:solidFill>
                <a:latin typeface="Calibri" pitchFamily="34" charset="0"/>
              </a:rPr>
              <a:t>cours</a:t>
            </a:r>
            <a:r>
              <a:rPr lang="en-GB" sz="2000" dirty="0">
                <a:solidFill>
                  <a:schemeClr val="accent1">
                    <a:lumMod val="75000"/>
                  </a:schemeClr>
                </a:solidFill>
                <a:latin typeface="Calibri" pitchFamily="34" charset="0"/>
              </a:rPr>
              <a:t> </a:t>
            </a:r>
          </a:p>
        </p:txBody>
      </p:sp>
    </p:spTree>
    <p:extLst>
      <p:ext uri="{BB962C8B-B14F-4D97-AF65-F5344CB8AC3E}">
        <p14:creationId xmlns:p14="http://schemas.microsoft.com/office/powerpoint/2010/main" val="121886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8"/>
          <p:cNvSpPr/>
          <p:nvPr/>
        </p:nvSpPr>
        <p:spPr>
          <a:xfrm>
            <a:off x="1489" y="-5396"/>
            <a:ext cx="12189023" cy="755466"/>
          </a:xfrm>
          <a:prstGeom prst="rect">
            <a:avLst/>
          </a:prstGeom>
          <a:solidFill>
            <a:srgbClr val="012D5C"/>
          </a:solidFill>
          <a:ln w="9525" cap="flat" cmpd="sng">
            <a:solidFill>
              <a:srgbClr val="012D5C"/>
            </a:solidFill>
            <a:prstDash val="solid"/>
            <a:round/>
            <a:headEnd type="none" w="sm" len="sm"/>
            <a:tailEnd type="none" w="sm" len="sm"/>
          </a:ln>
        </p:spPr>
        <p:txBody>
          <a:bodyPr spcFirstLastPara="1" wrap="square" lIns="91406" tIns="45703" rIns="91406" bIns="45703" anchor="ctr" anchorCtr="0">
            <a:noAutofit/>
          </a:bodyPr>
          <a:lstStyle/>
          <a:p>
            <a:pPr algn="ctr">
              <a:buClr>
                <a:schemeClr val="lt1"/>
              </a:buClr>
              <a:buSzPts val="4550"/>
            </a:pPr>
            <a:r>
              <a:rPr lang="fr-FR" sz="3199" dirty="0">
                <a:solidFill>
                  <a:schemeClr val="lt1"/>
                </a:solidFill>
                <a:latin typeface="Calibri"/>
                <a:ea typeface="Calibri"/>
                <a:cs typeface="Calibri"/>
                <a:sym typeface="Calibri"/>
              </a:rPr>
              <a:t>Nouveaux critères en fonction des populations </a:t>
            </a:r>
            <a:endParaRPr sz="984" dirty="0">
              <a:solidFill>
                <a:srgbClr val="000000"/>
              </a:solidFill>
              <a:latin typeface="Arial"/>
              <a:ea typeface="Arial"/>
              <a:cs typeface="Arial"/>
              <a:sym typeface="Arial"/>
            </a:endParaRPr>
          </a:p>
        </p:txBody>
      </p:sp>
      <p:sp>
        <p:nvSpPr>
          <p:cNvPr id="430" name="Google Shape;430;p18"/>
          <p:cNvSpPr/>
          <p:nvPr/>
        </p:nvSpPr>
        <p:spPr>
          <a:xfrm>
            <a:off x="2963242" y="2237860"/>
            <a:ext cx="6757966" cy="2270055"/>
          </a:xfrm>
          <a:prstGeom prst="roundRect">
            <a:avLst>
              <a:gd name="adj" fmla="val 16667"/>
            </a:avLst>
          </a:prstGeom>
          <a:solidFill>
            <a:srgbClr val="A2DEF4"/>
          </a:solidFill>
          <a:ln w="12700" cap="flat" cmpd="sng">
            <a:solidFill>
              <a:srgbClr val="0B4960"/>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431" name="Google Shape;431;p18"/>
          <p:cNvSpPr txBox="1"/>
          <p:nvPr/>
        </p:nvSpPr>
        <p:spPr>
          <a:xfrm>
            <a:off x="3351745" y="2001864"/>
            <a:ext cx="6369462" cy="3082816"/>
          </a:xfrm>
          <a:prstGeom prst="rect">
            <a:avLst/>
          </a:prstGeom>
          <a:noFill/>
          <a:ln>
            <a:noFill/>
          </a:ln>
        </p:spPr>
        <p:txBody>
          <a:bodyPr spcFirstLastPara="1" wrap="square" lIns="91406" tIns="45703" rIns="91406" bIns="45703" anchor="t" anchorCtr="0">
            <a:normAutofit/>
          </a:bodyPr>
          <a:lstStyle/>
          <a:p>
            <a:pPr marL="160729" indent="-46477">
              <a:lnSpc>
                <a:spcPct val="90000"/>
              </a:lnSpc>
              <a:buClr>
                <a:schemeClr val="dk1"/>
              </a:buClr>
              <a:buSzPts val="2559"/>
            </a:pPr>
            <a:endParaRPr sz="1799">
              <a:solidFill>
                <a:srgbClr val="0D5672"/>
              </a:solidFill>
              <a:latin typeface="Calibri"/>
              <a:ea typeface="Calibri"/>
              <a:cs typeface="Calibri"/>
              <a:sym typeface="Calibri"/>
            </a:endParaRPr>
          </a:p>
          <a:p>
            <a:pPr marL="160729" indent="-160729">
              <a:lnSpc>
                <a:spcPct val="90000"/>
              </a:lnSpc>
              <a:spcBef>
                <a:spcPts val="703"/>
              </a:spcBef>
              <a:buClr>
                <a:srgbClr val="0D5672"/>
              </a:buClr>
              <a:buSzPts val="2559"/>
              <a:buFont typeface="Arial"/>
              <a:buChar char="•"/>
            </a:pPr>
            <a:r>
              <a:rPr lang="fr-FR" sz="1799">
                <a:solidFill>
                  <a:srgbClr val="0D5672"/>
                </a:solidFill>
                <a:latin typeface="Calibri"/>
                <a:ea typeface="Calibri"/>
                <a:cs typeface="Calibri"/>
                <a:sym typeface="Calibri"/>
              </a:rPr>
              <a:t>Si </a:t>
            </a:r>
            <a:r>
              <a:rPr lang="fr-FR" sz="1799" u="sng">
                <a:solidFill>
                  <a:srgbClr val="0D5672"/>
                </a:solidFill>
                <a:latin typeface="Calibri"/>
                <a:ea typeface="Calibri"/>
                <a:cs typeface="Calibri"/>
                <a:sym typeface="Calibri"/>
              </a:rPr>
              <a:t>&gt; 50 ans ou FDRCV ou vasculopathie ou terrain migraineux</a:t>
            </a:r>
            <a:endParaRPr sz="984">
              <a:solidFill>
                <a:srgbClr val="000000"/>
              </a:solidFill>
              <a:latin typeface="Arial"/>
              <a:ea typeface="Arial"/>
              <a:cs typeface="Arial"/>
              <a:sym typeface="Arial"/>
            </a:endParaRPr>
          </a:p>
          <a:p>
            <a:pPr>
              <a:lnSpc>
                <a:spcPct val="90000"/>
              </a:lnSpc>
              <a:spcBef>
                <a:spcPts val="703"/>
              </a:spcBef>
              <a:buClr>
                <a:schemeClr val="dk1"/>
              </a:buClr>
              <a:buSzPts val="2559"/>
            </a:pPr>
            <a:endParaRPr sz="1799" u="sng">
              <a:solidFill>
                <a:srgbClr val="0D5672"/>
              </a:solidFill>
              <a:latin typeface="Calibri"/>
              <a:ea typeface="Calibri"/>
              <a:cs typeface="Calibri"/>
              <a:sym typeface="Calibri"/>
            </a:endParaRPr>
          </a:p>
          <a:p>
            <a:pPr marL="160729" indent="-160729">
              <a:lnSpc>
                <a:spcPct val="90000"/>
              </a:lnSpc>
              <a:spcBef>
                <a:spcPts val="703"/>
              </a:spcBef>
              <a:buClr>
                <a:srgbClr val="0D5672"/>
              </a:buClr>
              <a:buSzPts val="2559"/>
              <a:buFont typeface="Arial"/>
              <a:buChar char="•"/>
            </a:pPr>
            <a:r>
              <a:rPr lang="fr-FR" sz="1799">
                <a:solidFill>
                  <a:srgbClr val="0D5672"/>
                </a:solidFill>
                <a:latin typeface="Calibri"/>
                <a:ea typeface="Calibri"/>
                <a:cs typeface="Calibri"/>
                <a:sym typeface="Calibri"/>
              </a:rPr>
              <a:t>Il est conseillé pour augmenter la spécificité ++ </a:t>
            </a:r>
            <a:r>
              <a:rPr lang="fr-FR" sz="1799" b="1" u="sng">
                <a:solidFill>
                  <a:srgbClr val="0D5672"/>
                </a:solidFill>
                <a:latin typeface="Calibri"/>
                <a:ea typeface="Calibri"/>
                <a:cs typeface="Calibri"/>
                <a:sym typeface="Calibri"/>
              </a:rPr>
              <a:t>2 sur 3 </a:t>
            </a:r>
            <a:r>
              <a:rPr lang="fr-FR" sz="1799">
                <a:solidFill>
                  <a:srgbClr val="0D5672"/>
                </a:solidFill>
                <a:latin typeface="Calibri"/>
                <a:ea typeface="Calibri"/>
                <a:cs typeface="Calibri"/>
                <a:sym typeface="Calibri"/>
              </a:rPr>
              <a:t>parmi :</a:t>
            </a:r>
            <a:endParaRPr sz="1799" b="1">
              <a:solidFill>
                <a:srgbClr val="0D5672"/>
              </a:solidFill>
              <a:latin typeface="Calibri"/>
              <a:ea typeface="Calibri"/>
              <a:cs typeface="Calibri"/>
              <a:sym typeface="Calibri"/>
            </a:endParaRPr>
          </a:p>
          <a:p>
            <a:pPr marL="482186" lvl="1" indent="-160729">
              <a:lnSpc>
                <a:spcPct val="90000"/>
              </a:lnSpc>
              <a:spcBef>
                <a:spcPts val="352"/>
              </a:spcBef>
              <a:buClr>
                <a:srgbClr val="0D5672"/>
              </a:buClr>
              <a:buSzPts val="2559"/>
              <a:buFont typeface="Arial"/>
              <a:buChar char="•"/>
            </a:pPr>
            <a:r>
              <a:rPr lang="fr-FR" sz="1799" b="1">
                <a:solidFill>
                  <a:srgbClr val="0D5672"/>
                </a:solidFill>
                <a:latin typeface="Calibri"/>
                <a:ea typeface="Calibri"/>
                <a:cs typeface="Calibri"/>
                <a:sym typeface="Calibri"/>
              </a:rPr>
              <a:t>Lésion médullaire </a:t>
            </a:r>
            <a:endParaRPr sz="984">
              <a:solidFill>
                <a:srgbClr val="000000"/>
              </a:solidFill>
              <a:latin typeface="Arial"/>
              <a:ea typeface="Arial"/>
              <a:cs typeface="Arial"/>
              <a:sym typeface="Arial"/>
            </a:endParaRPr>
          </a:p>
          <a:p>
            <a:pPr marL="482186" lvl="1" indent="-160729">
              <a:lnSpc>
                <a:spcPct val="90000"/>
              </a:lnSpc>
              <a:spcBef>
                <a:spcPts val="352"/>
              </a:spcBef>
              <a:buClr>
                <a:srgbClr val="0D5672"/>
              </a:buClr>
              <a:buSzPts val="2559"/>
              <a:buFont typeface="Arial"/>
              <a:buChar char="•"/>
            </a:pPr>
            <a:r>
              <a:rPr lang="fr-FR" sz="1799" b="1">
                <a:solidFill>
                  <a:srgbClr val="0D5672"/>
                </a:solidFill>
                <a:latin typeface="Calibri"/>
                <a:ea typeface="Calibri"/>
                <a:cs typeface="Calibri"/>
                <a:sym typeface="Calibri"/>
              </a:rPr>
              <a:t>LCR</a:t>
            </a:r>
            <a:endParaRPr sz="984">
              <a:solidFill>
                <a:srgbClr val="000000"/>
              </a:solidFill>
              <a:latin typeface="Arial"/>
              <a:ea typeface="Arial"/>
              <a:cs typeface="Arial"/>
              <a:sym typeface="Arial"/>
            </a:endParaRPr>
          </a:p>
          <a:p>
            <a:pPr marL="482186" lvl="1" indent="-160729">
              <a:lnSpc>
                <a:spcPct val="90000"/>
              </a:lnSpc>
              <a:spcBef>
                <a:spcPts val="352"/>
              </a:spcBef>
              <a:buClr>
                <a:srgbClr val="0D5672"/>
              </a:buClr>
              <a:buSzPts val="2559"/>
              <a:buFont typeface="Arial"/>
              <a:buChar char="•"/>
            </a:pPr>
            <a:r>
              <a:rPr lang="fr-FR" sz="1799" b="1">
                <a:solidFill>
                  <a:srgbClr val="0D5672"/>
                </a:solidFill>
                <a:latin typeface="Calibri"/>
                <a:ea typeface="Calibri"/>
                <a:cs typeface="Calibri"/>
                <a:sym typeface="Calibri"/>
              </a:rPr>
              <a:t>6 CVS </a:t>
            </a:r>
            <a:endParaRPr sz="984">
              <a:solidFill>
                <a:srgbClr val="000000"/>
              </a:solidFill>
              <a:latin typeface="Arial"/>
              <a:ea typeface="Arial"/>
              <a:cs typeface="Arial"/>
              <a:sym typeface="Arial"/>
            </a:endParaRPr>
          </a:p>
        </p:txBody>
      </p:sp>
      <p:sp>
        <p:nvSpPr>
          <p:cNvPr id="432" name="Google Shape;432;p18"/>
          <p:cNvSpPr/>
          <p:nvPr/>
        </p:nvSpPr>
        <p:spPr>
          <a:xfrm>
            <a:off x="4723011" y="1135011"/>
            <a:ext cx="2731558" cy="997909"/>
          </a:xfrm>
          <a:prstGeom prst="roundRect">
            <a:avLst>
              <a:gd name="adj" fmla="val 16667"/>
            </a:avLst>
          </a:prstGeom>
          <a:solidFill>
            <a:srgbClr val="A2CDED"/>
          </a:solidFill>
          <a:ln w="12700" cap="flat" cmpd="sng">
            <a:solidFill>
              <a:srgbClr val="0B4960"/>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433" name="Google Shape;433;p18"/>
          <p:cNvSpPr txBox="1"/>
          <p:nvPr/>
        </p:nvSpPr>
        <p:spPr>
          <a:xfrm>
            <a:off x="4920171" y="1196893"/>
            <a:ext cx="2534397" cy="803557"/>
          </a:xfrm>
          <a:prstGeom prst="rect">
            <a:avLst/>
          </a:prstGeom>
          <a:noFill/>
          <a:ln>
            <a:noFill/>
          </a:ln>
        </p:spPr>
        <p:txBody>
          <a:bodyPr spcFirstLastPara="1" wrap="square" lIns="64283" tIns="32133" rIns="64283" bIns="32133" anchor="t" anchorCtr="0">
            <a:spAutoFit/>
          </a:bodyPr>
          <a:lstStyle/>
          <a:p>
            <a:pPr algn="ctr">
              <a:buClr>
                <a:srgbClr val="0D5672"/>
              </a:buClr>
              <a:buSzPts val="3413"/>
            </a:pPr>
            <a:r>
              <a:rPr lang="fr-FR" sz="2400">
                <a:solidFill>
                  <a:srgbClr val="0D5672"/>
                </a:solidFill>
                <a:latin typeface="Calibri"/>
                <a:ea typeface="Calibri"/>
                <a:cs typeface="Calibri"/>
                <a:sym typeface="Calibri"/>
              </a:rPr>
              <a:t>Populations particulières</a:t>
            </a:r>
            <a:endParaRPr sz="984">
              <a:solidFill>
                <a:srgbClr val="000000"/>
              </a:solidFill>
              <a:latin typeface="Arial"/>
              <a:ea typeface="Arial"/>
              <a:cs typeface="Arial"/>
              <a:sym typeface="Arial"/>
            </a:endParaRPr>
          </a:p>
        </p:txBody>
      </p:sp>
      <p:sp>
        <p:nvSpPr>
          <p:cNvPr id="434" name="Google Shape;434;p18"/>
          <p:cNvSpPr txBox="1"/>
          <p:nvPr/>
        </p:nvSpPr>
        <p:spPr>
          <a:xfrm>
            <a:off x="1488" y="6580617"/>
            <a:ext cx="11962266" cy="324618"/>
          </a:xfrm>
          <a:prstGeom prst="rect">
            <a:avLst/>
          </a:prstGeom>
          <a:noFill/>
          <a:ln>
            <a:noFill/>
          </a:ln>
        </p:spPr>
        <p:txBody>
          <a:bodyPr spcFirstLastPara="1" wrap="square" lIns="64283" tIns="64283" rIns="64283" bIns="64283" anchor="t" anchorCtr="0">
            <a:spAutoFit/>
          </a:bodyPr>
          <a:lstStyle/>
          <a:p>
            <a:r>
              <a:rPr lang="fr-FR" sz="1266"/>
              <a:t>ECTRIMS 2024 Poster 2024 McDonald Diagnostic Criteria for Multiple Sclerosis – Proposed Improvements and Refinements</a:t>
            </a:r>
            <a:endParaRPr sz="1266"/>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6A1D9F-7526-43DD-A83A-1BE1E6788EB2}"/>
              </a:ext>
            </a:extLst>
          </p:cNvPr>
          <p:cNvSpPr/>
          <p:nvPr/>
        </p:nvSpPr>
        <p:spPr bwMode="auto">
          <a:xfrm>
            <a:off x="0" y="4025"/>
            <a:ext cx="12189023" cy="755466"/>
          </a:xfrm>
          <a:prstGeom prst="rect">
            <a:avLst/>
          </a:prstGeom>
          <a:solidFill>
            <a:srgbClr val="012D5C"/>
          </a:solidFill>
          <a:ln w="9525" cap="flat" cmpd="sng" algn="ctr">
            <a:solidFill>
              <a:srgbClr val="012D5C"/>
            </a:solidFill>
            <a:prstDash val="solid"/>
            <a:round/>
            <a:headEnd type="none" w="med" len="med"/>
            <a:tailEnd type="none" w="med" len="med"/>
          </a:ln>
          <a:effectLst/>
        </p:spPr>
        <p:txBody>
          <a:bodyPr vert="horz" wrap="square" lIns="91418" tIns="45709" rIns="91418" bIns="45709" numCol="1" rtlCol="0" anchor="ctr" anchorCtr="0" compatLnSpc="1">
            <a:prstTxWarp prst="textNoShape">
              <a:avLst/>
            </a:prstTxWarp>
          </a:bodyPr>
          <a:lstStyle/>
          <a:p>
            <a:pPr algn="ctr" defTabSz="914138"/>
            <a:r>
              <a:rPr lang="fr-FR" sz="3199" dirty="0">
                <a:ln>
                  <a:solidFill>
                    <a:schemeClr val="bg1"/>
                  </a:solidFill>
                </a:ln>
                <a:solidFill>
                  <a:schemeClr val="bg1"/>
                </a:solidFill>
                <a:latin typeface="Calibri" panose="020F0502020204030204" pitchFamily="34" charset="0"/>
                <a:cs typeface="Calibri" panose="020F0502020204030204" pitchFamily="34" charset="0"/>
              </a:rPr>
              <a:t>TRAITEMENTS DE LA SEP –AVENIR -</a:t>
            </a:r>
          </a:p>
        </p:txBody>
      </p:sp>
      <p:pic>
        <p:nvPicPr>
          <p:cNvPr id="5" name="Image 4">
            <a:extLst>
              <a:ext uri="{FF2B5EF4-FFF2-40B4-BE49-F238E27FC236}">
                <a16:creationId xmlns:a16="http://schemas.microsoft.com/office/drawing/2014/main" id="{6C76630C-34DD-4120-B411-08F3861A39A8}"/>
              </a:ext>
            </a:extLst>
          </p:cNvPr>
          <p:cNvPicPr>
            <a:picLocks noChangeAspect="1"/>
          </p:cNvPicPr>
          <p:nvPr/>
        </p:nvPicPr>
        <p:blipFill>
          <a:blip r:embed="rId2"/>
          <a:stretch>
            <a:fillRect/>
          </a:stretch>
        </p:blipFill>
        <p:spPr>
          <a:xfrm>
            <a:off x="3662267" y="3720185"/>
            <a:ext cx="5076672" cy="2449129"/>
          </a:xfrm>
          <a:prstGeom prst="rect">
            <a:avLst/>
          </a:prstGeom>
        </p:spPr>
      </p:pic>
      <p:sp>
        <p:nvSpPr>
          <p:cNvPr id="6" name="ZoneTexte 5">
            <a:extLst>
              <a:ext uri="{FF2B5EF4-FFF2-40B4-BE49-F238E27FC236}">
                <a16:creationId xmlns:a16="http://schemas.microsoft.com/office/drawing/2014/main" id="{EF987988-A789-4F87-A9BF-A966A9181341}"/>
              </a:ext>
            </a:extLst>
          </p:cNvPr>
          <p:cNvSpPr txBox="1"/>
          <p:nvPr/>
        </p:nvSpPr>
        <p:spPr>
          <a:xfrm>
            <a:off x="9240253" y="3814011"/>
            <a:ext cx="2791326" cy="1477328"/>
          </a:xfrm>
          <a:prstGeom prst="rect">
            <a:avLst/>
          </a:prstGeom>
          <a:noFill/>
        </p:spPr>
        <p:txBody>
          <a:bodyPr wrap="square" rtlCol="0">
            <a:spAutoFit/>
          </a:bodyPr>
          <a:lstStyle/>
          <a:p>
            <a:pPr algn="ctr"/>
            <a:r>
              <a:rPr lang="fr-FR" b="1" dirty="0"/>
              <a:t>Anti CD40L</a:t>
            </a:r>
          </a:p>
          <a:p>
            <a:pPr algn="ctr"/>
            <a:r>
              <a:rPr lang="fr-FR" dirty="0"/>
              <a:t>Interaction CD40 -CD40 L </a:t>
            </a:r>
          </a:p>
          <a:p>
            <a:pPr algn="ctr"/>
            <a:r>
              <a:rPr lang="fr-FR" dirty="0"/>
              <a:t>Stimule cellules B</a:t>
            </a:r>
          </a:p>
          <a:p>
            <a:pPr algn="ctr"/>
            <a:r>
              <a:rPr lang="fr-FR" dirty="0"/>
              <a:t>(activation , prolifération, </a:t>
            </a:r>
            <a:r>
              <a:rPr lang="fr-FR" dirty="0" err="1"/>
              <a:t>differenciation</a:t>
            </a:r>
            <a:r>
              <a:rPr lang="fr-FR" dirty="0"/>
              <a:t> , </a:t>
            </a:r>
            <a:r>
              <a:rPr lang="fr-FR" dirty="0" err="1"/>
              <a:t>Ac</a:t>
            </a:r>
            <a:r>
              <a:rPr lang="fr-FR" dirty="0"/>
              <a:t>)</a:t>
            </a:r>
          </a:p>
        </p:txBody>
      </p:sp>
      <p:sp>
        <p:nvSpPr>
          <p:cNvPr id="7" name="ZoneTexte 6">
            <a:extLst>
              <a:ext uri="{FF2B5EF4-FFF2-40B4-BE49-F238E27FC236}">
                <a16:creationId xmlns:a16="http://schemas.microsoft.com/office/drawing/2014/main" id="{C9AD8A29-0585-4537-B2D8-52D3B986D18B}"/>
              </a:ext>
            </a:extLst>
          </p:cNvPr>
          <p:cNvSpPr txBox="1"/>
          <p:nvPr/>
        </p:nvSpPr>
        <p:spPr>
          <a:xfrm>
            <a:off x="661737" y="3814010"/>
            <a:ext cx="2791326" cy="1477328"/>
          </a:xfrm>
          <a:prstGeom prst="rect">
            <a:avLst/>
          </a:prstGeom>
          <a:noFill/>
        </p:spPr>
        <p:txBody>
          <a:bodyPr wrap="square" rtlCol="0">
            <a:spAutoFit/>
          </a:bodyPr>
          <a:lstStyle/>
          <a:p>
            <a:pPr algn="ctr"/>
            <a:r>
              <a:rPr lang="fr-FR" b="1" dirty="0"/>
              <a:t>Anti CD40L </a:t>
            </a:r>
          </a:p>
          <a:p>
            <a:pPr algn="ctr"/>
            <a:r>
              <a:rPr lang="fr-FR" dirty="0"/>
              <a:t>Interaction CD40 -CD40 L</a:t>
            </a:r>
          </a:p>
          <a:p>
            <a:pPr algn="ctr"/>
            <a:r>
              <a:rPr lang="fr-FR" dirty="0"/>
              <a:t>Stimule cellules T</a:t>
            </a:r>
          </a:p>
          <a:p>
            <a:pPr algn="ctr"/>
            <a:r>
              <a:rPr lang="fr-FR" dirty="0"/>
              <a:t>(activation , prolifération, </a:t>
            </a:r>
            <a:r>
              <a:rPr lang="fr-FR" dirty="0" err="1"/>
              <a:t>differenciation</a:t>
            </a:r>
            <a:r>
              <a:rPr lang="fr-FR" dirty="0"/>
              <a:t> ) </a:t>
            </a:r>
          </a:p>
        </p:txBody>
      </p:sp>
      <p:sp>
        <p:nvSpPr>
          <p:cNvPr id="8" name="Flèche : bas 7">
            <a:extLst>
              <a:ext uri="{FF2B5EF4-FFF2-40B4-BE49-F238E27FC236}">
                <a16:creationId xmlns:a16="http://schemas.microsoft.com/office/drawing/2014/main" id="{DF02D814-9835-4956-91B4-83722EF60AA4}"/>
              </a:ext>
            </a:extLst>
          </p:cNvPr>
          <p:cNvSpPr/>
          <p:nvPr/>
        </p:nvSpPr>
        <p:spPr>
          <a:xfrm>
            <a:off x="1859043" y="5305931"/>
            <a:ext cx="198357" cy="445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bas 8">
            <a:extLst>
              <a:ext uri="{FF2B5EF4-FFF2-40B4-BE49-F238E27FC236}">
                <a16:creationId xmlns:a16="http://schemas.microsoft.com/office/drawing/2014/main" id="{DDD33E24-4CF5-4362-8C99-417B227D1E22}"/>
              </a:ext>
            </a:extLst>
          </p:cNvPr>
          <p:cNvSpPr/>
          <p:nvPr/>
        </p:nvSpPr>
        <p:spPr>
          <a:xfrm>
            <a:off x="10409492" y="5265821"/>
            <a:ext cx="198357" cy="445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5A3FEAE-C1FD-4B80-8578-7CC55ACB2E75}"/>
              </a:ext>
            </a:extLst>
          </p:cNvPr>
          <p:cNvSpPr txBox="1"/>
          <p:nvPr/>
        </p:nvSpPr>
        <p:spPr>
          <a:xfrm>
            <a:off x="1043821" y="5826390"/>
            <a:ext cx="1828800" cy="923330"/>
          </a:xfrm>
          <a:prstGeom prst="rect">
            <a:avLst/>
          </a:prstGeom>
          <a:solidFill>
            <a:schemeClr val="accent1">
              <a:lumMod val="75000"/>
            </a:schemeClr>
          </a:solidFill>
          <a:ln>
            <a:solidFill>
              <a:srgbClr val="0070C0"/>
            </a:solidFill>
          </a:ln>
        </p:spPr>
        <p:txBody>
          <a:bodyPr wrap="square" rtlCol="0">
            <a:spAutoFit/>
          </a:bodyPr>
          <a:lstStyle/>
          <a:p>
            <a:pPr algn="ctr"/>
            <a:r>
              <a:rPr lang="fr-FR" dirty="0">
                <a:solidFill>
                  <a:srgbClr val="FFFFFF"/>
                </a:solidFill>
              </a:rPr>
              <a:t>Réponse Immunitaire Cellulaire </a:t>
            </a:r>
          </a:p>
        </p:txBody>
      </p:sp>
      <p:sp>
        <p:nvSpPr>
          <p:cNvPr id="11" name="ZoneTexte 10">
            <a:extLst>
              <a:ext uri="{FF2B5EF4-FFF2-40B4-BE49-F238E27FC236}">
                <a16:creationId xmlns:a16="http://schemas.microsoft.com/office/drawing/2014/main" id="{B062FEC9-1DF1-4392-AE46-CD65E797281D}"/>
              </a:ext>
            </a:extLst>
          </p:cNvPr>
          <p:cNvSpPr txBox="1"/>
          <p:nvPr/>
        </p:nvSpPr>
        <p:spPr>
          <a:xfrm>
            <a:off x="9721516" y="5767170"/>
            <a:ext cx="1828800" cy="923330"/>
          </a:xfrm>
          <a:prstGeom prst="rect">
            <a:avLst/>
          </a:prstGeom>
          <a:solidFill>
            <a:schemeClr val="accent1">
              <a:lumMod val="75000"/>
            </a:schemeClr>
          </a:solidFill>
          <a:ln>
            <a:solidFill>
              <a:srgbClr val="0070C0"/>
            </a:solidFill>
          </a:ln>
        </p:spPr>
        <p:txBody>
          <a:bodyPr wrap="square" rtlCol="0">
            <a:spAutoFit/>
          </a:bodyPr>
          <a:lstStyle/>
          <a:p>
            <a:pPr algn="ctr"/>
            <a:r>
              <a:rPr lang="fr-FR" dirty="0">
                <a:solidFill>
                  <a:srgbClr val="FFFFFF"/>
                </a:solidFill>
              </a:rPr>
              <a:t>Réponse Immunitaire humorale </a:t>
            </a:r>
          </a:p>
        </p:txBody>
      </p:sp>
      <p:pic>
        <p:nvPicPr>
          <p:cNvPr id="12" name="Image 11">
            <a:extLst>
              <a:ext uri="{FF2B5EF4-FFF2-40B4-BE49-F238E27FC236}">
                <a16:creationId xmlns:a16="http://schemas.microsoft.com/office/drawing/2014/main" id="{4F90383F-4EFA-4CA1-99C4-7DF078333290}"/>
              </a:ext>
            </a:extLst>
          </p:cNvPr>
          <p:cNvPicPr>
            <a:picLocks noChangeAspect="1"/>
          </p:cNvPicPr>
          <p:nvPr/>
        </p:nvPicPr>
        <p:blipFill>
          <a:blip r:embed="rId3"/>
          <a:stretch>
            <a:fillRect/>
          </a:stretch>
        </p:blipFill>
        <p:spPr>
          <a:xfrm>
            <a:off x="3557664" y="1024252"/>
            <a:ext cx="5023753" cy="2395174"/>
          </a:xfrm>
          <a:prstGeom prst="rect">
            <a:avLst/>
          </a:prstGeom>
        </p:spPr>
      </p:pic>
      <p:sp>
        <p:nvSpPr>
          <p:cNvPr id="14" name="Rectangle 13">
            <a:extLst>
              <a:ext uri="{FF2B5EF4-FFF2-40B4-BE49-F238E27FC236}">
                <a16:creationId xmlns:a16="http://schemas.microsoft.com/office/drawing/2014/main" id="{46E6CBD2-BF64-4154-B610-CD32D712B19F}"/>
              </a:ext>
            </a:extLst>
          </p:cNvPr>
          <p:cNvSpPr/>
          <p:nvPr/>
        </p:nvSpPr>
        <p:spPr>
          <a:xfrm>
            <a:off x="8392239" y="1060250"/>
            <a:ext cx="4034506" cy="2307298"/>
          </a:xfrm>
          <a:prstGeom prst="rect">
            <a:avLst/>
          </a:prstGeom>
        </p:spPr>
        <p:txBody>
          <a:bodyPr wrap="square">
            <a:spAutoFit/>
          </a:bodyPr>
          <a:lstStyle/>
          <a:p>
            <a:pPr algn="ctr" defTabSz="457080"/>
            <a:r>
              <a:rPr lang="fr-FR" sz="1799" b="1" dirty="0" err="1"/>
              <a:t>BTKi</a:t>
            </a:r>
            <a:r>
              <a:rPr lang="fr-FR" sz="1799" b="1" dirty="0"/>
              <a:t> ciblent </a:t>
            </a:r>
          </a:p>
          <a:p>
            <a:pPr marL="285750" indent="-285750" algn="ctr" defTabSz="457080">
              <a:buFont typeface="Arial" panose="020B0604020202020204" pitchFamily="34" charset="0"/>
              <a:buChar char="•"/>
            </a:pPr>
            <a:r>
              <a:rPr lang="fr-FR" sz="1799" dirty="0"/>
              <a:t> Réduit l’activité des BT kinase</a:t>
            </a:r>
          </a:p>
          <a:p>
            <a:pPr marL="321457" indent="-321457" algn="ctr" defTabSz="457080">
              <a:buFont typeface="Arial" panose="020B0604020202020204" pitchFamily="34" charset="0"/>
              <a:buChar char="•"/>
            </a:pPr>
            <a:r>
              <a:rPr lang="fr-FR" sz="1799" dirty="0"/>
              <a:t>immunité inné </a:t>
            </a:r>
          </a:p>
          <a:p>
            <a:pPr marL="321457" indent="-321457" algn="ctr" defTabSz="457080">
              <a:buFont typeface="Arial" panose="020B0604020202020204" pitchFamily="34" charset="0"/>
              <a:buChar char="•"/>
            </a:pPr>
            <a:r>
              <a:rPr lang="fr-FR" sz="1799" dirty="0"/>
              <a:t> adaptative </a:t>
            </a:r>
          </a:p>
          <a:p>
            <a:pPr marL="321457" indent="-321457" algn="ctr" defTabSz="457080">
              <a:buFont typeface="Arial" panose="020B0604020202020204" pitchFamily="34" charset="0"/>
              <a:buChar char="•"/>
            </a:pPr>
            <a:r>
              <a:rPr lang="fr-FR" sz="1799" dirty="0"/>
              <a:t>centrale et périphérique</a:t>
            </a:r>
          </a:p>
          <a:p>
            <a:pPr marL="321457" indent="-321457" algn="ctr" defTabSz="457080">
              <a:buFont typeface="Arial" panose="020B0604020202020204" pitchFamily="34" charset="0"/>
              <a:buChar char="•"/>
            </a:pPr>
            <a:r>
              <a:rPr lang="fr-FR" sz="1799" dirty="0"/>
              <a:t>activité microgliale</a:t>
            </a:r>
          </a:p>
          <a:p>
            <a:pPr algn="ctr" defTabSz="457080"/>
            <a:r>
              <a:rPr lang="fr-FR" sz="1799" dirty="0"/>
              <a:t> en jeu dans la « </a:t>
            </a:r>
            <a:r>
              <a:rPr lang="fr-FR" sz="1799" dirty="0" err="1"/>
              <a:t>smoldering</a:t>
            </a:r>
            <a:r>
              <a:rPr lang="fr-FR" sz="1799" dirty="0"/>
              <a:t> » inflammation</a:t>
            </a:r>
          </a:p>
        </p:txBody>
      </p:sp>
      <p:sp>
        <p:nvSpPr>
          <p:cNvPr id="15" name="Rectangle 14">
            <a:extLst>
              <a:ext uri="{FF2B5EF4-FFF2-40B4-BE49-F238E27FC236}">
                <a16:creationId xmlns:a16="http://schemas.microsoft.com/office/drawing/2014/main" id="{70C30866-36CE-4397-B034-74195DDE4F6E}"/>
              </a:ext>
            </a:extLst>
          </p:cNvPr>
          <p:cNvSpPr/>
          <p:nvPr/>
        </p:nvSpPr>
        <p:spPr>
          <a:xfrm>
            <a:off x="11222" y="1086934"/>
            <a:ext cx="3546442" cy="1476686"/>
          </a:xfrm>
          <a:prstGeom prst="rect">
            <a:avLst/>
          </a:prstGeom>
        </p:spPr>
        <p:txBody>
          <a:bodyPr wrap="square">
            <a:spAutoFit/>
          </a:bodyPr>
          <a:lstStyle/>
          <a:p>
            <a:pPr algn="ctr" defTabSz="457080"/>
            <a:r>
              <a:rPr lang="fr-FR" sz="1799" b="1" dirty="0"/>
              <a:t>BTK : </a:t>
            </a:r>
            <a:r>
              <a:rPr lang="fr-FR" sz="1799" b="1" dirty="0" err="1"/>
              <a:t>Bruton</a:t>
            </a:r>
            <a:r>
              <a:rPr lang="fr-FR" sz="1799" b="1" dirty="0"/>
              <a:t> tyrosine kinase </a:t>
            </a:r>
          </a:p>
          <a:p>
            <a:pPr algn="ctr" defTabSz="457080"/>
            <a:r>
              <a:rPr lang="fr-FR" sz="1799" dirty="0"/>
              <a:t>Kinase activée chez patients SEP</a:t>
            </a:r>
          </a:p>
          <a:p>
            <a:pPr algn="ctr" defTabSz="457080"/>
            <a:r>
              <a:rPr lang="fr-FR" sz="1799" dirty="0"/>
              <a:t>Au sein des </a:t>
            </a:r>
          </a:p>
          <a:p>
            <a:pPr algn="ctr" defTabSz="457080"/>
            <a:r>
              <a:rPr lang="fr-FR" sz="1799" dirty="0"/>
              <a:t>cellules B </a:t>
            </a:r>
          </a:p>
          <a:p>
            <a:pPr algn="ctr" defTabSz="457080"/>
            <a:r>
              <a:rPr lang="fr-FR" sz="1799" dirty="0"/>
              <a:t>Macrophages / Microglie </a:t>
            </a:r>
          </a:p>
        </p:txBody>
      </p:sp>
    </p:spTree>
    <p:extLst>
      <p:ext uri="{BB962C8B-B14F-4D97-AF65-F5344CB8AC3E}">
        <p14:creationId xmlns:p14="http://schemas.microsoft.com/office/powerpoint/2010/main" val="1098343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78EF33F-9F28-824E-AD77-3B22FA94CEE6}"/>
              </a:ext>
            </a:extLst>
          </p:cNvPr>
          <p:cNvSpPr>
            <a:spLocks noGrp="1"/>
          </p:cNvSpPr>
          <p:nvPr>
            <p:ph idx="1"/>
          </p:nvPr>
        </p:nvSpPr>
        <p:spPr>
          <a:xfrm>
            <a:off x="373531" y="1020075"/>
            <a:ext cx="5278282" cy="2565336"/>
          </a:xfrm>
          <a:ln>
            <a:solidFill>
              <a:schemeClr val="tx1"/>
            </a:solidFill>
          </a:ln>
        </p:spPr>
        <p:txBody>
          <a:bodyPr>
            <a:normAutofit/>
          </a:bodyPr>
          <a:lstStyle/>
          <a:p>
            <a:pPr marL="0" indent="0">
              <a:buNone/>
            </a:pPr>
            <a:r>
              <a:rPr lang="fr-FR" sz="1400" dirty="0"/>
              <a:t>Essai contrôlé randomisé en double aveugle </a:t>
            </a:r>
          </a:p>
          <a:p>
            <a:pPr marL="0" indent="0">
              <a:buNone/>
            </a:pPr>
            <a:r>
              <a:rPr lang="fr-FR" sz="1400" dirty="0"/>
              <a:t>CJP : progression confirmée à 6 mois </a:t>
            </a:r>
          </a:p>
          <a:p>
            <a:pPr marL="0" indent="0">
              <a:buNone/>
            </a:pPr>
            <a:r>
              <a:rPr lang="fr-FR" sz="1400" dirty="0"/>
              <a:t>Critères inclusion : </a:t>
            </a:r>
          </a:p>
          <a:p>
            <a:pPr marL="457200" lvl="1" indent="0">
              <a:buNone/>
            </a:pPr>
            <a:r>
              <a:rPr lang="fr-FR" sz="1400" dirty="0"/>
              <a:t>SEP-SP </a:t>
            </a:r>
          </a:p>
          <a:p>
            <a:pPr marL="457200" lvl="1" indent="0">
              <a:buNone/>
            </a:pPr>
            <a:r>
              <a:rPr lang="fr-FR" sz="1400" dirty="0"/>
              <a:t>18-60 ans</a:t>
            </a:r>
          </a:p>
          <a:p>
            <a:pPr marL="457200" lvl="1" indent="0">
              <a:buNone/>
            </a:pPr>
            <a:r>
              <a:rPr lang="fr-FR" sz="1400" dirty="0"/>
              <a:t>EDSS 3-6,5</a:t>
            </a:r>
          </a:p>
          <a:p>
            <a:pPr marL="457200" lvl="1" indent="0">
              <a:buNone/>
            </a:pPr>
            <a:r>
              <a:rPr lang="fr-FR" sz="1400" dirty="0"/>
              <a:t>Progression ≥ 12 mois </a:t>
            </a:r>
          </a:p>
          <a:p>
            <a:pPr marL="457200" lvl="1" indent="0">
              <a:buNone/>
            </a:pPr>
            <a:r>
              <a:rPr lang="fr-FR" sz="1400" dirty="0"/>
              <a:t>Absence de poussée ≥ 24 mois </a:t>
            </a:r>
          </a:p>
          <a:p>
            <a:pPr marL="457200" lvl="1" indent="0">
              <a:buNone/>
            </a:pPr>
            <a:r>
              <a:rPr lang="fr-FR" sz="1400" i="1" dirty="0"/>
              <a:t>(pas de critère IRM pour juger l’absence d’activité)</a:t>
            </a:r>
          </a:p>
        </p:txBody>
      </p:sp>
      <p:sp>
        <p:nvSpPr>
          <p:cNvPr id="7" name="Espace réservé du numéro de diapositive 6">
            <a:extLst>
              <a:ext uri="{FF2B5EF4-FFF2-40B4-BE49-F238E27FC236}">
                <a16:creationId xmlns:a16="http://schemas.microsoft.com/office/drawing/2014/main" id="{06E2865B-94CD-AC49-9E85-E7A20753CFF4}"/>
              </a:ext>
            </a:extLst>
          </p:cNvPr>
          <p:cNvSpPr>
            <a:spLocks noGrp="1"/>
          </p:cNvSpPr>
          <p:nvPr>
            <p:ph type="sldNum" sz="quarter" idx="4"/>
          </p:nvPr>
        </p:nvSpPr>
        <p:spPr/>
        <p:txBody>
          <a:bodyPr/>
          <a:lstStyle/>
          <a:p>
            <a:pPr>
              <a:defRPr/>
            </a:pPr>
            <a:fld id="{C1265A62-3229-2D4B-8DAA-B1F424831F0E}" type="slidenum">
              <a:rPr lang="fr-FR" smtClean="0"/>
              <a:pPr>
                <a:defRPr/>
              </a:pPr>
              <a:t>22</a:t>
            </a:fld>
            <a:endParaRPr lang="fr-FR" dirty="0"/>
          </a:p>
        </p:txBody>
      </p:sp>
      <p:pic>
        <p:nvPicPr>
          <p:cNvPr id="9" name="Image 8">
            <a:extLst>
              <a:ext uri="{FF2B5EF4-FFF2-40B4-BE49-F238E27FC236}">
                <a16:creationId xmlns:a16="http://schemas.microsoft.com/office/drawing/2014/main" id="{E2DA064A-2C71-90A7-E1A1-AA12B925D275}"/>
              </a:ext>
            </a:extLst>
          </p:cNvPr>
          <p:cNvPicPr>
            <a:picLocks noChangeAspect="1"/>
          </p:cNvPicPr>
          <p:nvPr/>
        </p:nvPicPr>
        <p:blipFill rotWithShape="1">
          <a:blip r:embed="rId3"/>
          <a:srcRect l="19130"/>
          <a:stretch/>
        </p:blipFill>
        <p:spPr>
          <a:xfrm>
            <a:off x="6178732" y="1066977"/>
            <a:ext cx="5278282" cy="2471531"/>
          </a:xfrm>
          <a:prstGeom prst="rect">
            <a:avLst/>
          </a:prstGeom>
        </p:spPr>
      </p:pic>
      <p:pic>
        <p:nvPicPr>
          <p:cNvPr id="13" name="Image 12">
            <a:extLst>
              <a:ext uri="{FF2B5EF4-FFF2-40B4-BE49-F238E27FC236}">
                <a16:creationId xmlns:a16="http://schemas.microsoft.com/office/drawing/2014/main" id="{042E2685-FBBE-528C-1434-6455D547415C}"/>
              </a:ext>
            </a:extLst>
          </p:cNvPr>
          <p:cNvPicPr>
            <a:picLocks noChangeAspect="1"/>
          </p:cNvPicPr>
          <p:nvPr/>
        </p:nvPicPr>
        <p:blipFill rotWithShape="1">
          <a:blip r:embed="rId4"/>
          <a:srcRect l="4147" t="16489" r="76702" b="74430"/>
          <a:stretch/>
        </p:blipFill>
        <p:spPr>
          <a:xfrm>
            <a:off x="42066" y="3680885"/>
            <a:ext cx="605844" cy="622631"/>
          </a:xfrm>
          <a:prstGeom prst="rect">
            <a:avLst/>
          </a:prstGeom>
        </p:spPr>
      </p:pic>
      <p:sp>
        <p:nvSpPr>
          <p:cNvPr id="16" name="ZoneTexte 15">
            <a:extLst>
              <a:ext uri="{FF2B5EF4-FFF2-40B4-BE49-F238E27FC236}">
                <a16:creationId xmlns:a16="http://schemas.microsoft.com/office/drawing/2014/main" id="{AA80821B-D721-A5C9-BD40-9B282A62E1E0}"/>
              </a:ext>
            </a:extLst>
          </p:cNvPr>
          <p:cNvSpPr txBox="1"/>
          <p:nvPr/>
        </p:nvSpPr>
        <p:spPr>
          <a:xfrm>
            <a:off x="1090608" y="3699494"/>
            <a:ext cx="3647358" cy="1384995"/>
          </a:xfrm>
          <a:prstGeom prst="rect">
            <a:avLst/>
          </a:prstGeom>
          <a:noFill/>
          <a:ln>
            <a:solidFill>
              <a:schemeClr val="tx1"/>
            </a:solidFill>
          </a:ln>
        </p:spPr>
        <p:txBody>
          <a:bodyPr wrap="square" rtlCol="0">
            <a:spAutoFit/>
          </a:bodyPr>
          <a:lstStyle/>
          <a:p>
            <a:r>
              <a:rPr lang="fr-FR" sz="1400" dirty="0"/>
              <a:t>1131 patients</a:t>
            </a:r>
          </a:p>
          <a:p>
            <a:r>
              <a:rPr lang="fr-FR" sz="1400" dirty="0"/>
              <a:t>Age moyen 48,9 ans</a:t>
            </a:r>
          </a:p>
          <a:p>
            <a:r>
              <a:rPr lang="fr-FR" sz="1400" dirty="0"/>
              <a:t>EDSS médian 5,5</a:t>
            </a:r>
          </a:p>
          <a:p>
            <a:r>
              <a:rPr lang="fr-FR" sz="1400" dirty="0"/>
              <a:t>Délai moyen depuis progression 8,1 ans </a:t>
            </a:r>
          </a:p>
          <a:p>
            <a:r>
              <a:rPr lang="fr-FR" sz="1400" dirty="0"/>
              <a:t>Délai moyen depuis dernière poussée 7,5 ans</a:t>
            </a:r>
          </a:p>
          <a:p>
            <a:r>
              <a:rPr lang="fr-FR" sz="1400" dirty="0"/>
              <a:t>12,8% avec lésions Gd+ à l’inclusion </a:t>
            </a:r>
          </a:p>
        </p:txBody>
      </p:sp>
      <p:sp>
        <p:nvSpPr>
          <p:cNvPr id="2" name="Rectangle 1">
            <a:extLst>
              <a:ext uri="{FF2B5EF4-FFF2-40B4-BE49-F238E27FC236}">
                <a16:creationId xmlns:a16="http://schemas.microsoft.com/office/drawing/2014/main" id="{71B1DE46-C90C-23A3-002F-07E08873ECD9}"/>
              </a:ext>
            </a:extLst>
          </p:cNvPr>
          <p:cNvSpPr/>
          <p:nvPr/>
        </p:nvSpPr>
        <p:spPr>
          <a:xfrm>
            <a:off x="415045" y="6400074"/>
            <a:ext cx="1512745" cy="380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Rectangle 13">
            <a:extLst>
              <a:ext uri="{FF2B5EF4-FFF2-40B4-BE49-F238E27FC236}">
                <a16:creationId xmlns:a16="http://schemas.microsoft.com/office/drawing/2014/main" id="{354B43E5-7AE1-4130-BB09-D754E242AD2D}"/>
              </a:ext>
            </a:extLst>
          </p:cNvPr>
          <p:cNvSpPr/>
          <p:nvPr/>
        </p:nvSpPr>
        <p:spPr bwMode="auto">
          <a:xfrm>
            <a:off x="0" y="4025"/>
            <a:ext cx="12189023" cy="755466"/>
          </a:xfrm>
          <a:prstGeom prst="rect">
            <a:avLst/>
          </a:prstGeom>
          <a:solidFill>
            <a:srgbClr val="012D5C"/>
          </a:solidFill>
          <a:ln w="9525" cap="flat" cmpd="sng" algn="ctr">
            <a:solidFill>
              <a:srgbClr val="012D5C"/>
            </a:solidFill>
            <a:prstDash val="solid"/>
            <a:round/>
            <a:headEnd type="none" w="med" len="med"/>
            <a:tailEnd type="none" w="med" len="med"/>
          </a:ln>
          <a:effectLst/>
        </p:spPr>
        <p:txBody>
          <a:bodyPr vert="horz" wrap="square" lIns="91418" tIns="45709" rIns="91418" bIns="45709" numCol="1" rtlCol="0" anchor="ctr" anchorCtr="0" compatLnSpc="1">
            <a:prstTxWarp prst="textNoShape">
              <a:avLst/>
            </a:prstTxWarp>
          </a:bodyPr>
          <a:lstStyle/>
          <a:p>
            <a:pPr algn="ctr" defTabSz="914138"/>
            <a:r>
              <a:rPr lang="fr-FR" sz="3199" dirty="0">
                <a:ln>
                  <a:solidFill>
                    <a:schemeClr val="bg1"/>
                  </a:solidFill>
                </a:ln>
                <a:solidFill>
                  <a:schemeClr val="bg1"/>
                </a:solidFill>
                <a:latin typeface="Calibri" panose="020F0502020204030204" pitchFamily="34" charset="0"/>
                <a:cs typeface="Calibri" panose="020F0502020204030204" pitchFamily="34" charset="0"/>
              </a:rPr>
              <a:t>RESULTATS D’HERCULES- TOLEBRUTINIB –FORMES SP  </a:t>
            </a:r>
          </a:p>
        </p:txBody>
      </p:sp>
      <p:pic>
        <p:nvPicPr>
          <p:cNvPr id="15" name="Espace réservé du contenu 4">
            <a:extLst>
              <a:ext uri="{FF2B5EF4-FFF2-40B4-BE49-F238E27FC236}">
                <a16:creationId xmlns:a16="http://schemas.microsoft.com/office/drawing/2014/main" id="{419B32C7-6829-40A1-9DCE-5FB87140C8A9}"/>
              </a:ext>
            </a:extLst>
          </p:cNvPr>
          <p:cNvPicPr>
            <a:picLocks noChangeAspect="1"/>
          </p:cNvPicPr>
          <p:nvPr/>
        </p:nvPicPr>
        <p:blipFill>
          <a:blip r:embed="rId5"/>
          <a:stretch>
            <a:fillRect/>
          </a:stretch>
        </p:blipFill>
        <p:spPr>
          <a:xfrm>
            <a:off x="6400801" y="3788207"/>
            <a:ext cx="4466300" cy="2624683"/>
          </a:xfrm>
          <a:prstGeom prst="rect">
            <a:avLst/>
          </a:prstGeom>
        </p:spPr>
      </p:pic>
      <p:sp>
        <p:nvSpPr>
          <p:cNvPr id="18" name="ZoneTexte 17">
            <a:extLst>
              <a:ext uri="{FF2B5EF4-FFF2-40B4-BE49-F238E27FC236}">
                <a16:creationId xmlns:a16="http://schemas.microsoft.com/office/drawing/2014/main" id="{D7FBE8D6-8014-4B7C-B9BC-817B68C73D56}"/>
              </a:ext>
            </a:extLst>
          </p:cNvPr>
          <p:cNvSpPr txBox="1"/>
          <p:nvPr/>
        </p:nvSpPr>
        <p:spPr>
          <a:xfrm>
            <a:off x="1090608" y="5217247"/>
            <a:ext cx="3647358" cy="1384995"/>
          </a:xfrm>
          <a:prstGeom prst="rect">
            <a:avLst/>
          </a:prstGeom>
          <a:noFill/>
          <a:ln>
            <a:solidFill>
              <a:schemeClr val="tx1"/>
            </a:solidFill>
          </a:ln>
        </p:spPr>
        <p:txBody>
          <a:bodyPr wrap="square" rtlCol="0">
            <a:spAutoFit/>
          </a:bodyPr>
          <a:lstStyle/>
          <a:p>
            <a:r>
              <a:rPr lang="fr-FR" sz="1400" b="1" dirty="0"/>
              <a:t>Tolérance :</a:t>
            </a:r>
          </a:p>
          <a:p>
            <a:r>
              <a:rPr lang="fr-FR" sz="1400" dirty="0"/>
              <a:t>Légèrement + d’infections pulmonaires dans le groupe traité </a:t>
            </a:r>
          </a:p>
          <a:p>
            <a:r>
              <a:rPr lang="fr-FR" sz="1400" dirty="0"/>
              <a:t> 4% ALAT &gt; 3N </a:t>
            </a:r>
          </a:p>
          <a:p>
            <a:r>
              <a:rPr lang="fr-FR" sz="1400" dirty="0"/>
              <a:t>0,5% ALAT &gt;20N </a:t>
            </a:r>
          </a:p>
          <a:p>
            <a:pPr lvl="1"/>
            <a:r>
              <a:rPr lang="fr-FR" sz="1400" dirty="0"/>
              <a:t>dans les 3 premiers mois</a:t>
            </a:r>
          </a:p>
        </p:txBody>
      </p:sp>
      <p:sp>
        <p:nvSpPr>
          <p:cNvPr id="3" name="ZoneTexte 2">
            <a:extLst>
              <a:ext uri="{FF2B5EF4-FFF2-40B4-BE49-F238E27FC236}">
                <a16:creationId xmlns:a16="http://schemas.microsoft.com/office/drawing/2014/main" id="{EBFB5484-9F16-4E87-B1B2-B397B1EC4CF9}"/>
              </a:ext>
            </a:extLst>
          </p:cNvPr>
          <p:cNvSpPr txBox="1"/>
          <p:nvPr/>
        </p:nvSpPr>
        <p:spPr>
          <a:xfrm>
            <a:off x="10142621" y="6400074"/>
            <a:ext cx="1756611" cy="369332"/>
          </a:xfrm>
          <a:prstGeom prst="rect">
            <a:avLst/>
          </a:prstGeom>
          <a:noFill/>
        </p:spPr>
        <p:txBody>
          <a:bodyPr wrap="square" rtlCol="0">
            <a:spAutoFit/>
          </a:bodyPr>
          <a:lstStyle/>
          <a:p>
            <a:r>
              <a:rPr lang="fr-FR" dirty="0"/>
              <a:t>ECTRIMS 2024</a:t>
            </a:r>
          </a:p>
        </p:txBody>
      </p:sp>
    </p:spTree>
    <p:extLst>
      <p:ext uri="{BB962C8B-B14F-4D97-AF65-F5344CB8AC3E}">
        <p14:creationId xmlns:p14="http://schemas.microsoft.com/office/powerpoint/2010/main" val="3676755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1C64FBA-B5A3-4A3F-89ED-3F0066C664CB}"/>
              </a:ext>
            </a:extLst>
          </p:cNvPr>
          <p:cNvPicPr>
            <a:picLocks noChangeAspect="1"/>
          </p:cNvPicPr>
          <p:nvPr/>
        </p:nvPicPr>
        <p:blipFill rotWithShape="1">
          <a:blip r:embed="rId3"/>
          <a:srcRect l="4286"/>
          <a:stretch/>
        </p:blipFill>
        <p:spPr>
          <a:xfrm>
            <a:off x="477054" y="953181"/>
            <a:ext cx="3466685" cy="1269063"/>
          </a:xfrm>
          <a:prstGeom prst="rect">
            <a:avLst/>
          </a:prstGeom>
          <a:ln>
            <a:solidFill>
              <a:schemeClr val="tx1"/>
            </a:solidFill>
          </a:ln>
        </p:spPr>
      </p:pic>
      <p:pic>
        <p:nvPicPr>
          <p:cNvPr id="4" name="Image 3">
            <a:extLst>
              <a:ext uri="{FF2B5EF4-FFF2-40B4-BE49-F238E27FC236}">
                <a16:creationId xmlns:a16="http://schemas.microsoft.com/office/drawing/2014/main" id="{67B40837-5E44-48F3-807C-F9559BFE39CF}"/>
              </a:ext>
            </a:extLst>
          </p:cNvPr>
          <p:cNvPicPr>
            <a:picLocks noChangeAspect="1"/>
          </p:cNvPicPr>
          <p:nvPr/>
        </p:nvPicPr>
        <p:blipFill rotWithShape="1">
          <a:blip r:embed="rId4"/>
          <a:srcRect l="1958" t="2760" r="2807"/>
          <a:stretch/>
        </p:blipFill>
        <p:spPr>
          <a:xfrm>
            <a:off x="4977063" y="1608577"/>
            <a:ext cx="5261811" cy="4818105"/>
          </a:xfrm>
          <a:prstGeom prst="rect">
            <a:avLst/>
          </a:prstGeom>
          <a:ln>
            <a:solidFill>
              <a:schemeClr val="tx1"/>
            </a:solidFill>
          </a:ln>
        </p:spPr>
      </p:pic>
      <p:sp>
        <p:nvSpPr>
          <p:cNvPr id="8" name="Rectangle 7">
            <a:extLst>
              <a:ext uri="{FF2B5EF4-FFF2-40B4-BE49-F238E27FC236}">
                <a16:creationId xmlns:a16="http://schemas.microsoft.com/office/drawing/2014/main" id="{9FCA76CB-4ECA-45E2-AB07-B9D66FD61A35}"/>
              </a:ext>
            </a:extLst>
          </p:cNvPr>
          <p:cNvSpPr/>
          <p:nvPr/>
        </p:nvSpPr>
        <p:spPr>
          <a:xfrm>
            <a:off x="4768017" y="941382"/>
            <a:ext cx="5470857" cy="646331"/>
          </a:xfrm>
          <a:prstGeom prst="rect">
            <a:avLst/>
          </a:prstGeom>
        </p:spPr>
        <p:txBody>
          <a:bodyPr wrap="square">
            <a:spAutoFit/>
          </a:bodyPr>
          <a:lstStyle/>
          <a:p>
            <a:pPr algn="ctr"/>
            <a:r>
              <a:rPr lang="fr-FR" dirty="0"/>
              <a:t>Phase 2, multicentrique, randomisé, en DA, vs placebo.</a:t>
            </a:r>
          </a:p>
          <a:p>
            <a:pPr algn="ctr"/>
            <a:r>
              <a:rPr lang="fr-FR" dirty="0"/>
              <a:t>.</a:t>
            </a:r>
          </a:p>
        </p:txBody>
      </p:sp>
      <p:sp>
        <p:nvSpPr>
          <p:cNvPr id="12" name="Rectangle 11">
            <a:extLst>
              <a:ext uri="{FF2B5EF4-FFF2-40B4-BE49-F238E27FC236}">
                <a16:creationId xmlns:a16="http://schemas.microsoft.com/office/drawing/2014/main" id="{0CFBAEB2-6476-43D7-8F6E-EC52B73E4A1B}"/>
              </a:ext>
            </a:extLst>
          </p:cNvPr>
          <p:cNvSpPr/>
          <p:nvPr/>
        </p:nvSpPr>
        <p:spPr bwMode="auto">
          <a:xfrm>
            <a:off x="0" y="4025"/>
            <a:ext cx="12189023" cy="755466"/>
          </a:xfrm>
          <a:prstGeom prst="rect">
            <a:avLst/>
          </a:prstGeom>
          <a:solidFill>
            <a:srgbClr val="012D5C"/>
          </a:solidFill>
          <a:ln w="9525" cap="flat" cmpd="sng" algn="ctr">
            <a:solidFill>
              <a:srgbClr val="012D5C"/>
            </a:solidFill>
            <a:prstDash val="solid"/>
            <a:round/>
            <a:headEnd type="none" w="med" len="med"/>
            <a:tailEnd type="none" w="med" len="med"/>
          </a:ln>
          <a:effectLst/>
        </p:spPr>
        <p:txBody>
          <a:bodyPr vert="horz" wrap="square" lIns="91418" tIns="45709" rIns="91418" bIns="45709" numCol="1" rtlCol="0" anchor="ctr" anchorCtr="0" compatLnSpc="1">
            <a:prstTxWarp prst="textNoShape">
              <a:avLst/>
            </a:prstTxWarp>
          </a:bodyPr>
          <a:lstStyle/>
          <a:p>
            <a:pPr defTabSz="914138"/>
            <a:r>
              <a:rPr lang="fr-FR" sz="3199" dirty="0">
                <a:ln>
                  <a:solidFill>
                    <a:schemeClr val="bg1"/>
                  </a:solidFill>
                </a:ln>
                <a:solidFill>
                  <a:schemeClr val="bg1"/>
                </a:solidFill>
                <a:latin typeface="Calibri" panose="020F0502020204030204" pitchFamily="34" charset="0"/>
                <a:cs typeface="Calibri" panose="020F0502020204030204" pitchFamily="34" charset="0"/>
              </a:rPr>
              <a:t>RESULTATS PHASE II– FREXALIMAB – SEP R  </a:t>
            </a:r>
          </a:p>
        </p:txBody>
      </p:sp>
      <p:grpSp>
        <p:nvGrpSpPr>
          <p:cNvPr id="19" name="Groupe 18">
            <a:extLst>
              <a:ext uri="{FF2B5EF4-FFF2-40B4-BE49-F238E27FC236}">
                <a16:creationId xmlns:a16="http://schemas.microsoft.com/office/drawing/2014/main" id="{07707C8C-FAC4-433E-8B47-5559B669D344}"/>
              </a:ext>
            </a:extLst>
          </p:cNvPr>
          <p:cNvGrpSpPr/>
          <p:nvPr/>
        </p:nvGrpSpPr>
        <p:grpSpPr>
          <a:xfrm>
            <a:off x="477054" y="2442072"/>
            <a:ext cx="3466686" cy="4066420"/>
            <a:chOff x="477054" y="2415936"/>
            <a:chExt cx="3466686" cy="4066420"/>
          </a:xfrm>
        </p:grpSpPr>
        <p:grpSp>
          <p:nvGrpSpPr>
            <p:cNvPr id="16" name="Groupe 15">
              <a:extLst>
                <a:ext uri="{FF2B5EF4-FFF2-40B4-BE49-F238E27FC236}">
                  <a16:creationId xmlns:a16="http://schemas.microsoft.com/office/drawing/2014/main" id="{D187B142-0CA0-4E76-AB20-87BAB427F83B}"/>
                </a:ext>
              </a:extLst>
            </p:cNvPr>
            <p:cNvGrpSpPr/>
            <p:nvPr/>
          </p:nvGrpSpPr>
          <p:grpSpPr>
            <a:xfrm>
              <a:off x="477055" y="2415936"/>
              <a:ext cx="3466685" cy="3203389"/>
              <a:chOff x="1110420" y="2774307"/>
              <a:chExt cx="3466685" cy="3203389"/>
            </a:xfrm>
          </p:grpSpPr>
          <p:sp>
            <p:nvSpPr>
              <p:cNvPr id="13" name="Rectangle 12">
                <a:extLst>
                  <a:ext uri="{FF2B5EF4-FFF2-40B4-BE49-F238E27FC236}">
                    <a16:creationId xmlns:a16="http://schemas.microsoft.com/office/drawing/2014/main" id="{0203B4E6-EB8B-4C99-ACEC-CB36B28704E1}"/>
                  </a:ext>
                </a:extLst>
              </p:cNvPr>
              <p:cNvSpPr/>
              <p:nvPr/>
            </p:nvSpPr>
            <p:spPr>
              <a:xfrm>
                <a:off x="1110420" y="3914336"/>
                <a:ext cx="3466685" cy="923330"/>
              </a:xfrm>
              <a:prstGeom prst="rect">
                <a:avLst/>
              </a:prstGeom>
              <a:ln>
                <a:solidFill>
                  <a:schemeClr val="tx1"/>
                </a:solidFill>
              </a:ln>
            </p:spPr>
            <p:txBody>
              <a:bodyPr wrap="square">
                <a:spAutoFit/>
              </a:bodyPr>
              <a:lstStyle/>
              <a:p>
                <a:pPr algn="ctr"/>
                <a:r>
                  <a:rPr lang="fr-FR" dirty="0"/>
                  <a:t>129 patients SEP R </a:t>
                </a:r>
              </a:p>
              <a:p>
                <a:pPr algn="ctr"/>
                <a:r>
                  <a:rPr lang="fr-FR" dirty="0"/>
                  <a:t>EDSS ≤ 5,5 et</a:t>
                </a:r>
              </a:p>
              <a:p>
                <a:pPr algn="ctr"/>
                <a:r>
                  <a:rPr lang="fr-FR" dirty="0"/>
                  <a:t> ≥ 1 poussée ou  ≥T1 </a:t>
                </a:r>
                <a:r>
                  <a:rPr lang="fr-FR" dirty="0" err="1"/>
                  <a:t>gado</a:t>
                </a:r>
                <a:r>
                  <a:rPr lang="fr-FR" dirty="0"/>
                  <a:t> +.</a:t>
                </a:r>
              </a:p>
            </p:txBody>
          </p:sp>
          <p:sp>
            <p:nvSpPr>
              <p:cNvPr id="14" name="Rectangle 13">
                <a:extLst>
                  <a:ext uri="{FF2B5EF4-FFF2-40B4-BE49-F238E27FC236}">
                    <a16:creationId xmlns:a16="http://schemas.microsoft.com/office/drawing/2014/main" id="{9FEFD7D5-6675-4122-9449-E1C9F737B30E}"/>
                  </a:ext>
                </a:extLst>
              </p:cNvPr>
              <p:cNvSpPr/>
              <p:nvPr/>
            </p:nvSpPr>
            <p:spPr>
              <a:xfrm>
                <a:off x="1110420" y="5054366"/>
                <a:ext cx="3466685" cy="923330"/>
              </a:xfrm>
              <a:prstGeom prst="rect">
                <a:avLst/>
              </a:prstGeom>
              <a:ln>
                <a:solidFill>
                  <a:schemeClr val="tx1"/>
                </a:solidFill>
              </a:ln>
            </p:spPr>
            <p:txBody>
              <a:bodyPr wrap="square">
                <a:spAutoFit/>
              </a:bodyPr>
              <a:lstStyle/>
              <a:p>
                <a:pPr algn="ctr"/>
                <a:r>
                  <a:rPr lang="fr-FR" b="1" dirty="0"/>
                  <a:t>Critère de jugement principal</a:t>
                </a:r>
                <a:r>
                  <a:rPr lang="fr-FR" dirty="0"/>
                  <a:t>  </a:t>
                </a:r>
              </a:p>
              <a:p>
                <a:pPr algn="ctr"/>
                <a:r>
                  <a:rPr lang="fr-FR" dirty="0"/>
                  <a:t>Nombre de nouvelles T1 </a:t>
                </a:r>
                <a:r>
                  <a:rPr lang="fr-FR" dirty="0" err="1"/>
                  <a:t>gado</a:t>
                </a:r>
                <a:r>
                  <a:rPr lang="fr-FR" dirty="0"/>
                  <a:t> + </a:t>
                </a:r>
              </a:p>
              <a:p>
                <a:pPr algn="ctr"/>
                <a:r>
                  <a:rPr lang="fr-FR" dirty="0"/>
                  <a:t>à S12 /S8</a:t>
                </a:r>
              </a:p>
            </p:txBody>
          </p:sp>
          <p:sp>
            <p:nvSpPr>
              <p:cNvPr id="15" name="Rectangle 14">
                <a:extLst>
                  <a:ext uri="{FF2B5EF4-FFF2-40B4-BE49-F238E27FC236}">
                    <a16:creationId xmlns:a16="http://schemas.microsoft.com/office/drawing/2014/main" id="{B104710A-2D83-42EA-A28B-0B95B4D62063}"/>
                  </a:ext>
                </a:extLst>
              </p:cNvPr>
              <p:cNvSpPr/>
              <p:nvPr/>
            </p:nvSpPr>
            <p:spPr>
              <a:xfrm>
                <a:off x="1110420" y="2774307"/>
                <a:ext cx="3466685" cy="923330"/>
              </a:xfrm>
              <a:prstGeom prst="rect">
                <a:avLst/>
              </a:prstGeom>
              <a:ln>
                <a:solidFill>
                  <a:schemeClr val="tx1"/>
                </a:solidFill>
              </a:ln>
            </p:spPr>
            <p:txBody>
              <a:bodyPr wrap="square">
                <a:spAutoFit/>
              </a:bodyPr>
              <a:lstStyle/>
              <a:p>
                <a:pPr algn="ctr"/>
                <a:r>
                  <a:rPr lang="fr-FR" b="1" dirty="0" err="1"/>
                  <a:t>Frexalimab</a:t>
                </a:r>
                <a:r>
                  <a:rPr lang="fr-FR" dirty="0"/>
                  <a:t> </a:t>
                </a:r>
              </a:p>
              <a:p>
                <a:pPr algn="ctr"/>
                <a:r>
                  <a:rPr lang="fr-FR" dirty="0" err="1"/>
                  <a:t>Ac</a:t>
                </a:r>
                <a:r>
                  <a:rPr lang="fr-FR" dirty="0"/>
                  <a:t> monoclonal humanisé de 2nd G anti-CD40L</a:t>
                </a:r>
              </a:p>
            </p:txBody>
          </p:sp>
        </p:grpSp>
        <p:sp>
          <p:nvSpPr>
            <p:cNvPr id="18" name="ZoneTexte 17">
              <a:extLst>
                <a:ext uri="{FF2B5EF4-FFF2-40B4-BE49-F238E27FC236}">
                  <a16:creationId xmlns:a16="http://schemas.microsoft.com/office/drawing/2014/main" id="{289A4552-74FF-4B5E-9E28-0C3BEA40886B}"/>
                </a:ext>
              </a:extLst>
            </p:cNvPr>
            <p:cNvSpPr txBox="1"/>
            <p:nvPr/>
          </p:nvSpPr>
          <p:spPr>
            <a:xfrm>
              <a:off x="477054" y="5836025"/>
              <a:ext cx="3466685" cy="646331"/>
            </a:xfrm>
            <a:prstGeom prst="rect">
              <a:avLst/>
            </a:prstGeom>
            <a:noFill/>
            <a:ln>
              <a:solidFill>
                <a:schemeClr val="tx1"/>
              </a:solidFill>
            </a:ln>
          </p:spPr>
          <p:txBody>
            <a:bodyPr wrap="square" rtlCol="0">
              <a:spAutoFit/>
            </a:bodyPr>
            <a:lstStyle/>
            <a:p>
              <a:pPr algn="ctr"/>
              <a:r>
                <a:rPr lang="fr-FR" b="1" dirty="0"/>
                <a:t>Réduction Relative / </a:t>
              </a:r>
              <a:r>
                <a:rPr lang="fr-FR" b="1" dirty="0" err="1"/>
                <a:t>Pcb</a:t>
              </a:r>
              <a:r>
                <a:rPr lang="fr-FR" b="1" dirty="0"/>
                <a:t> </a:t>
              </a:r>
              <a:r>
                <a:rPr lang="fr-FR" dirty="0"/>
                <a:t> </a:t>
              </a:r>
            </a:p>
            <a:p>
              <a:pPr algn="ctr"/>
              <a:r>
                <a:rPr lang="fr-FR" dirty="0"/>
                <a:t>IV 89%; SC 79%</a:t>
              </a:r>
            </a:p>
          </p:txBody>
        </p:sp>
      </p:grpSp>
    </p:spTree>
    <p:extLst>
      <p:ext uri="{BB962C8B-B14F-4D97-AF65-F5344CB8AC3E}">
        <p14:creationId xmlns:p14="http://schemas.microsoft.com/office/powerpoint/2010/main" val="791550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715" y="1925536"/>
            <a:ext cx="11727418" cy="645276"/>
          </a:xfrm>
          <a:ln>
            <a:solidFill>
              <a:schemeClr val="tx1"/>
            </a:solidFill>
          </a:ln>
        </p:spPr>
        <p:txBody>
          <a:bodyPr>
            <a:normAutofit/>
          </a:bodyPr>
          <a:lstStyle/>
          <a:p>
            <a:pPr marL="0" indent="0">
              <a:buNone/>
            </a:pPr>
            <a:r>
              <a:rPr sz="1600" dirty="0" err="1"/>
              <a:t>Évaluer</a:t>
            </a:r>
            <a:r>
              <a:rPr sz="1600" dirty="0"/>
              <a:t> </a:t>
            </a:r>
            <a:r>
              <a:rPr sz="1600" dirty="0" err="1"/>
              <a:t>l'efficacité</a:t>
            </a:r>
            <a:r>
              <a:rPr sz="1600" dirty="0"/>
              <a:t> </a:t>
            </a:r>
            <a:r>
              <a:rPr sz="1600" dirty="0" err="1"/>
              <a:t>cholecalciférol</a:t>
            </a:r>
            <a:r>
              <a:rPr sz="1600" dirty="0"/>
              <a:t> à forte dose (</a:t>
            </a:r>
            <a:r>
              <a:rPr sz="1600" b="1" dirty="0"/>
              <a:t>100 000 UI </a:t>
            </a:r>
            <a:r>
              <a:rPr sz="1600" b="1" dirty="0" err="1"/>
              <a:t>toutes</a:t>
            </a:r>
            <a:r>
              <a:rPr sz="1600" b="1" dirty="0"/>
              <a:t> les 2 </a:t>
            </a:r>
            <a:r>
              <a:rPr sz="1600" b="1" dirty="0" err="1"/>
              <a:t>semaines</a:t>
            </a:r>
            <a:r>
              <a:rPr sz="1600" dirty="0"/>
              <a:t>) </a:t>
            </a:r>
            <a:r>
              <a:rPr sz="1600" dirty="0" err="1"/>
              <a:t>en</a:t>
            </a:r>
            <a:r>
              <a:rPr sz="1600" dirty="0"/>
              <a:t> </a:t>
            </a:r>
            <a:r>
              <a:rPr sz="1600" b="1" dirty="0" err="1"/>
              <a:t>monothérapie</a:t>
            </a:r>
            <a:r>
              <a:rPr sz="1600" b="1" dirty="0"/>
              <a:t> </a:t>
            </a:r>
            <a:r>
              <a:rPr sz="1600" dirty="0"/>
              <a:t>sur </a:t>
            </a:r>
            <a:r>
              <a:rPr sz="1600" dirty="0" err="1"/>
              <a:t>l'activité</a:t>
            </a:r>
            <a:r>
              <a:rPr sz="1600" dirty="0"/>
              <a:t> de la </a:t>
            </a:r>
            <a:r>
              <a:rPr sz="1600" dirty="0" err="1"/>
              <a:t>maladie</a:t>
            </a:r>
            <a:r>
              <a:rPr sz="1600" dirty="0"/>
              <a:t> chez des patients </a:t>
            </a:r>
            <a:r>
              <a:rPr sz="1600" dirty="0" err="1"/>
              <a:t>présentant</a:t>
            </a:r>
            <a:r>
              <a:rPr sz="1600" dirty="0"/>
              <a:t> un </a:t>
            </a:r>
            <a:r>
              <a:rPr sz="1600" b="1" dirty="0"/>
              <a:t>syndrome </a:t>
            </a:r>
            <a:r>
              <a:rPr sz="1600" b="1" dirty="0" err="1"/>
              <a:t>cliniquement</a:t>
            </a:r>
            <a:r>
              <a:rPr sz="1600" b="1" dirty="0"/>
              <a:t> </a:t>
            </a:r>
            <a:r>
              <a:rPr sz="1600" b="1" dirty="0" err="1"/>
              <a:t>isolé</a:t>
            </a:r>
            <a:r>
              <a:rPr sz="1600" b="1" dirty="0"/>
              <a:t> </a:t>
            </a:r>
            <a:r>
              <a:rPr sz="1600" dirty="0"/>
              <a:t>(CIS) </a:t>
            </a:r>
            <a:r>
              <a:rPr sz="1600" dirty="0" err="1"/>
              <a:t>typique</a:t>
            </a:r>
            <a:r>
              <a:rPr sz="1600" dirty="0"/>
              <a:t> de la SEP.</a:t>
            </a:r>
          </a:p>
        </p:txBody>
      </p:sp>
      <p:sp>
        <p:nvSpPr>
          <p:cNvPr id="4" name="Rectangle 3">
            <a:extLst>
              <a:ext uri="{FF2B5EF4-FFF2-40B4-BE49-F238E27FC236}">
                <a16:creationId xmlns:a16="http://schemas.microsoft.com/office/drawing/2014/main" id="{C51C215A-59F0-4E36-A0FC-C4E23A464EED}"/>
              </a:ext>
            </a:extLst>
          </p:cNvPr>
          <p:cNvSpPr/>
          <p:nvPr/>
        </p:nvSpPr>
        <p:spPr>
          <a:xfrm>
            <a:off x="318715" y="2710631"/>
            <a:ext cx="4902990" cy="1077218"/>
          </a:xfrm>
          <a:prstGeom prst="rect">
            <a:avLst/>
          </a:prstGeom>
          <a:ln>
            <a:solidFill>
              <a:schemeClr val="tx1"/>
            </a:solidFill>
          </a:ln>
        </p:spPr>
        <p:txBody>
          <a:bodyPr wrap="square">
            <a:spAutoFit/>
          </a:bodyPr>
          <a:lstStyle/>
          <a:p>
            <a:r>
              <a:rPr lang="fr-FR" sz="1600" dirty="0"/>
              <a:t>Essai multicentrique, randomisé, en double aveugle, contrôlé par placebo (36 centres en France, 2013-2023).</a:t>
            </a:r>
          </a:p>
          <a:p>
            <a:r>
              <a:rPr lang="fr-FR" sz="1600" dirty="0"/>
              <a:t>âge [18 à 55 ans], CIS (&lt;90 jours), Vit D &lt;100 nmol/L, </a:t>
            </a:r>
          </a:p>
          <a:p>
            <a:r>
              <a:rPr lang="fr-FR" sz="1600" dirty="0"/>
              <a:t>durée </a:t>
            </a:r>
            <a:r>
              <a:rPr lang="fr-FR" sz="1600" b="1" dirty="0"/>
              <a:t>24 mois.</a:t>
            </a:r>
          </a:p>
        </p:txBody>
      </p:sp>
      <p:pic>
        <p:nvPicPr>
          <p:cNvPr id="8" name="Image 7">
            <a:extLst>
              <a:ext uri="{FF2B5EF4-FFF2-40B4-BE49-F238E27FC236}">
                <a16:creationId xmlns:a16="http://schemas.microsoft.com/office/drawing/2014/main" id="{524B2867-B7D7-4F33-80E1-DB90E67BAC31}"/>
              </a:ext>
            </a:extLst>
          </p:cNvPr>
          <p:cNvPicPr>
            <a:picLocks noChangeAspect="1"/>
          </p:cNvPicPr>
          <p:nvPr/>
        </p:nvPicPr>
        <p:blipFill rotWithShape="1">
          <a:blip r:embed="rId3"/>
          <a:srcRect r="23476"/>
          <a:stretch/>
        </p:blipFill>
        <p:spPr>
          <a:xfrm>
            <a:off x="5622530" y="2599826"/>
            <a:ext cx="6423603" cy="3640567"/>
          </a:xfrm>
          <a:prstGeom prst="rect">
            <a:avLst/>
          </a:prstGeom>
        </p:spPr>
      </p:pic>
      <p:sp>
        <p:nvSpPr>
          <p:cNvPr id="9" name="Rectangle 8">
            <a:extLst>
              <a:ext uri="{FF2B5EF4-FFF2-40B4-BE49-F238E27FC236}">
                <a16:creationId xmlns:a16="http://schemas.microsoft.com/office/drawing/2014/main" id="{90EBD7FF-4D92-4238-80B6-18432D0936E1}"/>
              </a:ext>
            </a:extLst>
          </p:cNvPr>
          <p:cNvSpPr/>
          <p:nvPr/>
        </p:nvSpPr>
        <p:spPr>
          <a:xfrm>
            <a:off x="318714" y="4079197"/>
            <a:ext cx="4902991" cy="2031325"/>
          </a:xfrm>
          <a:prstGeom prst="rect">
            <a:avLst/>
          </a:prstGeom>
          <a:ln>
            <a:solidFill>
              <a:schemeClr val="tx1"/>
            </a:solidFill>
          </a:ln>
        </p:spPr>
        <p:txBody>
          <a:bodyPr wrap="square">
            <a:spAutoFit/>
          </a:bodyPr>
          <a:lstStyle/>
          <a:p>
            <a:r>
              <a:rPr lang="fr-FR" sz="1600" b="1" dirty="0"/>
              <a:t>303 </a:t>
            </a:r>
            <a:r>
              <a:rPr lang="fr-FR" sz="1600" dirty="0"/>
              <a:t>patients analysés. </a:t>
            </a:r>
          </a:p>
          <a:p>
            <a:r>
              <a:rPr lang="fr-FR" sz="1600" dirty="0"/>
              <a:t>Activité </a:t>
            </a:r>
            <a:r>
              <a:rPr lang="fr-FR" sz="1600" b="1" dirty="0"/>
              <a:t>60,3 % sous vitamine D vs 74,1 % sous placebo.</a:t>
            </a:r>
          </a:p>
          <a:p>
            <a:pPr algn="ctr"/>
            <a:r>
              <a:rPr lang="fr-FR" sz="1600" b="1" dirty="0"/>
              <a:t>HR=0,66 [IC95% 0,50–0,87], p=0,004</a:t>
            </a:r>
          </a:p>
          <a:p>
            <a:r>
              <a:rPr lang="fr-FR" sz="1600" dirty="0"/>
              <a:t>Temps médian jusqu'à l'activité : 432 jours vs 224 jours (p=0,003)</a:t>
            </a:r>
          </a:p>
          <a:p>
            <a:r>
              <a:rPr lang="fr-FR" sz="1600" b="1" dirty="0"/>
              <a:t>IRM </a:t>
            </a:r>
            <a:r>
              <a:rPr lang="fr-FR" sz="1600" dirty="0"/>
              <a:t>: réduction significative des nouvelles lésions</a:t>
            </a:r>
          </a:p>
          <a:p>
            <a:r>
              <a:rPr lang="fr-FR" sz="1600" dirty="0"/>
              <a:t>des lésions T1gado +.</a:t>
            </a:r>
          </a:p>
          <a:p>
            <a:endParaRPr lang="fr-FR" sz="1400" dirty="0"/>
          </a:p>
        </p:txBody>
      </p:sp>
      <p:sp>
        <p:nvSpPr>
          <p:cNvPr id="11" name="Rectangle 10">
            <a:extLst>
              <a:ext uri="{FF2B5EF4-FFF2-40B4-BE49-F238E27FC236}">
                <a16:creationId xmlns:a16="http://schemas.microsoft.com/office/drawing/2014/main" id="{1C84BB72-6D4E-40A0-8341-ABB76C0AE8F1}"/>
              </a:ext>
            </a:extLst>
          </p:cNvPr>
          <p:cNvSpPr/>
          <p:nvPr/>
        </p:nvSpPr>
        <p:spPr bwMode="auto">
          <a:xfrm>
            <a:off x="1489" y="-5396"/>
            <a:ext cx="12189023" cy="755466"/>
          </a:xfrm>
          <a:prstGeom prst="rect">
            <a:avLst/>
          </a:prstGeom>
          <a:solidFill>
            <a:srgbClr val="012D5C"/>
          </a:solidFill>
          <a:ln w="9525" cap="flat" cmpd="sng" algn="ctr">
            <a:solidFill>
              <a:srgbClr val="012D5C"/>
            </a:solidFill>
            <a:prstDash val="solid"/>
            <a:round/>
            <a:headEnd type="none" w="med" len="med"/>
            <a:tailEnd type="none" w="med" len="med"/>
          </a:ln>
          <a:effectLst/>
        </p:spPr>
        <p:txBody>
          <a:bodyPr vert="horz" wrap="square" lIns="91418" tIns="45709" rIns="91418" bIns="45709" numCol="1" rtlCol="0" anchor="ctr" anchorCtr="0" compatLnSpc="1">
            <a:prstTxWarp prst="textNoShape">
              <a:avLst/>
            </a:prstTxWarp>
          </a:bodyPr>
          <a:lstStyle/>
          <a:p>
            <a:pPr algn="ctr" defTabSz="914138"/>
            <a:r>
              <a:rPr lang="fr-FR" sz="3199" dirty="0">
                <a:ln>
                  <a:solidFill>
                    <a:schemeClr val="bg1"/>
                  </a:solidFill>
                </a:ln>
                <a:solidFill>
                  <a:schemeClr val="bg1"/>
                </a:solidFill>
                <a:latin typeface="Calibri" panose="020F0502020204030204" pitchFamily="34" charset="0"/>
                <a:cs typeface="Calibri" panose="020F0502020204030204" pitchFamily="34" charset="0"/>
              </a:rPr>
              <a:t>PREMIERS SYMPTOMES DES SEP R –VITAMINE D </a:t>
            </a:r>
          </a:p>
        </p:txBody>
      </p:sp>
      <p:pic>
        <p:nvPicPr>
          <p:cNvPr id="12" name="Image 11">
            <a:extLst>
              <a:ext uri="{FF2B5EF4-FFF2-40B4-BE49-F238E27FC236}">
                <a16:creationId xmlns:a16="http://schemas.microsoft.com/office/drawing/2014/main" id="{C56C0CF6-32F9-4B99-A527-5A79B608466A}"/>
              </a:ext>
            </a:extLst>
          </p:cNvPr>
          <p:cNvPicPr>
            <a:picLocks noChangeAspect="1"/>
          </p:cNvPicPr>
          <p:nvPr/>
        </p:nvPicPr>
        <p:blipFill rotWithShape="1">
          <a:blip r:embed="rId4"/>
          <a:srcRect t="50000"/>
          <a:stretch/>
        </p:blipFill>
        <p:spPr>
          <a:xfrm>
            <a:off x="6465955" y="849896"/>
            <a:ext cx="5726045" cy="869287"/>
          </a:xfrm>
          <a:prstGeom prst="rect">
            <a:avLst/>
          </a:prstGeom>
        </p:spPr>
      </p:pic>
      <p:pic>
        <p:nvPicPr>
          <p:cNvPr id="5" name="Image 4">
            <a:extLst>
              <a:ext uri="{FF2B5EF4-FFF2-40B4-BE49-F238E27FC236}">
                <a16:creationId xmlns:a16="http://schemas.microsoft.com/office/drawing/2014/main" id="{76F05BBD-D875-4931-9957-F60D067C198B}"/>
              </a:ext>
            </a:extLst>
          </p:cNvPr>
          <p:cNvPicPr>
            <a:picLocks noChangeAspect="1"/>
          </p:cNvPicPr>
          <p:nvPr/>
        </p:nvPicPr>
        <p:blipFill rotWithShape="1">
          <a:blip r:embed="rId4"/>
          <a:srcRect b="50000"/>
          <a:stretch/>
        </p:blipFill>
        <p:spPr>
          <a:xfrm>
            <a:off x="318714" y="805940"/>
            <a:ext cx="6305139" cy="957201"/>
          </a:xfrm>
          <a:prstGeom prst="rect">
            <a:avLst/>
          </a:prstGeom>
          <a:ln>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01F25B-4767-429C-9D9E-1E341D459C0F}"/>
              </a:ext>
            </a:extLst>
          </p:cNvPr>
          <p:cNvSpPr/>
          <p:nvPr/>
        </p:nvSpPr>
        <p:spPr bwMode="auto">
          <a:xfrm>
            <a:off x="2977" y="-31955"/>
            <a:ext cx="12189023" cy="755466"/>
          </a:xfrm>
          <a:prstGeom prst="rect">
            <a:avLst/>
          </a:prstGeom>
          <a:solidFill>
            <a:srgbClr val="012D5C"/>
          </a:solidFill>
          <a:ln w="9525" cap="flat" cmpd="sng" algn="ctr">
            <a:solidFill>
              <a:srgbClr val="012D5C"/>
            </a:solidFill>
            <a:prstDash val="solid"/>
            <a:round/>
            <a:headEnd type="none" w="med" len="med"/>
            <a:tailEnd type="none" w="med" len="med"/>
          </a:ln>
          <a:effectLst/>
        </p:spPr>
        <p:txBody>
          <a:bodyPr vert="horz" wrap="square" lIns="91418" tIns="45709" rIns="91418" bIns="45709" numCol="1" rtlCol="0" anchor="ctr" anchorCtr="0" compatLnSpc="1">
            <a:prstTxWarp prst="textNoShape">
              <a:avLst/>
            </a:prstTxWarp>
          </a:bodyPr>
          <a:lstStyle/>
          <a:p>
            <a:pPr algn="ctr" defTabSz="914138"/>
            <a:r>
              <a:rPr lang="fr-FR" sz="3199" dirty="0">
                <a:ln>
                  <a:solidFill>
                    <a:schemeClr val="bg1"/>
                  </a:solidFill>
                </a:ln>
                <a:solidFill>
                  <a:schemeClr val="bg1"/>
                </a:solidFill>
                <a:latin typeface="Calibri" panose="020F0502020204030204" pitchFamily="34" charset="0"/>
                <a:cs typeface="Calibri" panose="020F0502020204030204" pitchFamily="34" charset="0"/>
              </a:rPr>
              <a:t>Age de début de la maladie </a:t>
            </a:r>
          </a:p>
        </p:txBody>
      </p:sp>
      <p:grpSp>
        <p:nvGrpSpPr>
          <p:cNvPr id="13" name="Groupe 12">
            <a:extLst>
              <a:ext uri="{FF2B5EF4-FFF2-40B4-BE49-F238E27FC236}">
                <a16:creationId xmlns:a16="http://schemas.microsoft.com/office/drawing/2014/main" id="{6F257FC3-B253-410D-8DBD-A6B15521B218}"/>
              </a:ext>
            </a:extLst>
          </p:cNvPr>
          <p:cNvGrpSpPr/>
          <p:nvPr/>
        </p:nvGrpSpPr>
        <p:grpSpPr>
          <a:xfrm>
            <a:off x="3025038" y="854273"/>
            <a:ext cx="6468378" cy="1171739"/>
            <a:chOff x="0" y="869951"/>
            <a:chExt cx="6468378" cy="1171739"/>
          </a:xfrm>
        </p:grpSpPr>
        <p:pic>
          <p:nvPicPr>
            <p:cNvPr id="11" name="Image 10">
              <a:extLst>
                <a:ext uri="{FF2B5EF4-FFF2-40B4-BE49-F238E27FC236}">
                  <a16:creationId xmlns:a16="http://schemas.microsoft.com/office/drawing/2014/main" id="{6E16A6D0-F69B-4E4F-ABAE-A40AFE03CE41}"/>
                </a:ext>
              </a:extLst>
            </p:cNvPr>
            <p:cNvPicPr>
              <a:picLocks noChangeAspect="1"/>
            </p:cNvPicPr>
            <p:nvPr/>
          </p:nvPicPr>
          <p:blipFill>
            <a:blip r:embed="rId3"/>
            <a:stretch>
              <a:fillRect/>
            </a:stretch>
          </p:blipFill>
          <p:spPr>
            <a:xfrm>
              <a:off x="0" y="869951"/>
              <a:ext cx="6468378" cy="1171739"/>
            </a:xfrm>
            <a:prstGeom prst="rect">
              <a:avLst/>
            </a:prstGeom>
            <a:ln>
              <a:solidFill>
                <a:schemeClr val="tx1"/>
              </a:solidFill>
            </a:ln>
          </p:spPr>
        </p:pic>
        <p:pic>
          <p:nvPicPr>
            <p:cNvPr id="12" name="Image 11">
              <a:extLst>
                <a:ext uri="{FF2B5EF4-FFF2-40B4-BE49-F238E27FC236}">
                  <a16:creationId xmlns:a16="http://schemas.microsoft.com/office/drawing/2014/main" id="{F187D548-46F9-4696-9E8B-20727BA76717}"/>
                </a:ext>
              </a:extLst>
            </p:cNvPr>
            <p:cNvPicPr>
              <a:picLocks noChangeAspect="1"/>
            </p:cNvPicPr>
            <p:nvPr/>
          </p:nvPicPr>
          <p:blipFill>
            <a:blip r:embed="rId4"/>
            <a:stretch>
              <a:fillRect/>
            </a:stretch>
          </p:blipFill>
          <p:spPr>
            <a:xfrm>
              <a:off x="3911956" y="1168992"/>
              <a:ext cx="2416545" cy="260942"/>
            </a:xfrm>
            <a:prstGeom prst="rect">
              <a:avLst/>
            </a:prstGeom>
          </p:spPr>
        </p:pic>
      </p:grpSp>
      <p:sp>
        <p:nvSpPr>
          <p:cNvPr id="16" name="Rectangle 15">
            <a:extLst>
              <a:ext uri="{FF2B5EF4-FFF2-40B4-BE49-F238E27FC236}">
                <a16:creationId xmlns:a16="http://schemas.microsoft.com/office/drawing/2014/main" id="{8F332CEC-A777-46C5-B106-D5CAC66A58A3}"/>
              </a:ext>
            </a:extLst>
          </p:cNvPr>
          <p:cNvSpPr/>
          <p:nvPr/>
        </p:nvSpPr>
        <p:spPr>
          <a:xfrm>
            <a:off x="156411" y="2130252"/>
            <a:ext cx="11686537" cy="369332"/>
          </a:xfrm>
          <a:prstGeom prst="rect">
            <a:avLst/>
          </a:prstGeom>
          <a:ln>
            <a:solidFill>
              <a:schemeClr val="tx1"/>
            </a:solidFill>
          </a:ln>
        </p:spPr>
        <p:txBody>
          <a:bodyPr wrap="square">
            <a:spAutoFit/>
          </a:bodyPr>
          <a:lstStyle/>
          <a:p>
            <a:pPr algn="ctr"/>
            <a:r>
              <a:rPr lang="fr-FR" dirty="0"/>
              <a:t>Étude de cohorte populationnelle rétrospective. 3364 Patients SEP-R vivant en Norvège. [âge de début 1920 et 2022]</a:t>
            </a:r>
          </a:p>
        </p:txBody>
      </p:sp>
      <p:pic>
        <p:nvPicPr>
          <p:cNvPr id="4" name="Image 3">
            <a:extLst>
              <a:ext uri="{FF2B5EF4-FFF2-40B4-BE49-F238E27FC236}">
                <a16:creationId xmlns:a16="http://schemas.microsoft.com/office/drawing/2014/main" id="{5CAC3E00-73C5-4DA8-8BAB-D43701AECD9C}"/>
              </a:ext>
            </a:extLst>
          </p:cNvPr>
          <p:cNvPicPr>
            <a:picLocks noChangeAspect="1"/>
          </p:cNvPicPr>
          <p:nvPr/>
        </p:nvPicPr>
        <p:blipFill>
          <a:blip r:embed="rId5"/>
          <a:stretch>
            <a:fillRect/>
          </a:stretch>
        </p:blipFill>
        <p:spPr>
          <a:xfrm>
            <a:off x="6442581" y="3040895"/>
            <a:ext cx="4405691" cy="2748042"/>
          </a:xfrm>
          <a:prstGeom prst="rect">
            <a:avLst/>
          </a:prstGeom>
          <a:ln>
            <a:solidFill>
              <a:schemeClr val="tx1"/>
            </a:solidFill>
          </a:ln>
        </p:spPr>
      </p:pic>
      <p:sp>
        <p:nvSpPr>
          <p:cNvPr id="5" name="Rectangle 4">
            <a:extLst>
              <a:ext uri="{FF2B5EF4-FFF2-40B4-BE49-F238E27FC236}">
                <a16:creationId xmlns:a16="http://schemas.microsoft.com/office/drawing/2014/main" id="{FC8F59DE-2C88-4764-A27E-0CEABA336734}"/>
              </a:ext>
            </a:extLst>
          </p:cNvPr>
          <p:cNvSpPr/>
          <p:nvPr/>
        </p:nvSpPr>
        <p:spPr>
          <a:xfrm>
            <a:off x="4093543" y="2558564"/>
            <a:ext cx="4331368" cy="369332"/>
          </a:xfrm>
          <a:prstGeom prst="rect">
            <a:avLst/>
          </a:prstGeom>
          <a:ln>
            <a:solidFill>
              <a:schemeClr val="tx1"/>
            </a:solidFill>
          </a:ln>
        </p:spPr>
        <p:txBody>
          <a:bodyPr wrap="square">
            <a:spAutoFit/>
          </a:bodyPr>
          <a:lstStyle/>
          <a:p>
            <a:pPr algn="ctr"/>
            <a:r>
              <a:rPr lang="fr-FR" b="1" dirty="0"/>
              <a:t>L’âge au début de la SEP-R  augmente</a:t>
            </a:r>
          </a:p>
        </p:txBody>
      </p:sp>
      <p:pic>
        <p:nvPicPr>
          <p:cNvPr id="9" name="Image 8">
            <a:extLst>
              <a:ext uri="{FF2B5EF4-FFF2-40B4-BE49-F238E27FC236}">
                <a16:creationId xmlns:a16="http://schemas.microsoft.com/office/drawing/2014/main" id="{D2B086DB-9F1D-497F-B9B8-B60F789D8D90}"/>
              </a:ext>
            </a:extLst>
          </p:cNvPr>
          <p:cNvPicPr>
            <a:picLocks noChangeAspect="1"/>
          </p:cNvPicPr>
          <p:nvPr/>
        </p:nvPicPr>
        <p:blipFill>
          <a:blip r:embed="rId6"/>
          <a:stretch>
            <a:fillRect/>
          </a:stretch>
        </p:blipFill>
        <p:spPr>
          <a:xfrm>
            <a:off x="1149861" y="3040895"/>
            <a:ext cx="4599560" cy="2748042"/>
          </a:xfrm>
          <a:prstGeom prst="rect">
            <a:avLst/>
          </a:prstGeom>
          <a:ln>
            <a:solidFill>
              <a:schemeClr val="tx1"/>
            </a:solidFill>
          </a:ln>
        </p:spPr>
      </p:pic>
      <p:sp>
        <p:nvSpPr>
          <p:cNvPr id="2" name="Rectangle 1">
            <a:extLst>
              <a:ext uri="{FF2B5EF4-FFF2-40B4-BE49-F238E27FC236}">
                <a16:creationId xmlns:a16="http://schemas.microsoft.com/office/drawing/2014/main" id="{D966209D-41ED-4FBE-996B-8ACF7444DD8C}"/>
              </a:ext>
            </a:extLst>
          </p:cNvPr>
          <p:cNvSpPr/>
          <p:nvPr/>
        </p:nvSpPr>
        <p:spPr>
          <a:xfrm>
            <a:off x="1130969" y="6003727"/>
            <a:ext cx="4458544" cy="646331"/>
          </a:xfrm>
          <a:prstGeom prst="rect">
            <a:avLst/>
          </a:prstGeom>
        </p:spPr>
        <p:txBody>
          <a:bodyPr wrap="square">
            <a:spAutoFit/>
          </a:bodyPr>
          <a:lstStyle/>
          <a:p>
            <a:pPr algn="ctr"/>
            <a:r>
              <a:rPr lang="fr-FR" dirty="0"/>
              <a:t>%patients avec </a:t>
            </a:r>
            <a:r>
              <a:rPr lang="fr-FR" dirty="0" err="1"/>
              <a:t>age</a:t>
            </a:r>
            <a:r>
              <a:rPr lang="fr-FR" dirty="0"/>
              <a:t> début ≥ 50 ans  </a:t>
            </a:r>
          </a:p>
          <a:p>
            <a:pPr algn="ctr"/>
            <a:r>
              <a:rPr lang="fr-FR" b="1" dirty="0"/>
              <a:t>2,6 % avant 1970 → 11,9 % après 2010</a:t>
            </a:r>
            <a:endParaRPr lang="fr-FR" dirty="0"/>
          </a:p>
        </p:txBody>
      </p:sp>
      <p:sp>
        <p:nvSpPr>
          <p:cNvPr id="3" name="Rectangle 2">
            <a:extLst>
              <a:ext uri="{FF2B5EF4-FFF2-40B4-BE49-F238E27FC236}">
                <a16:creationId xmlns:a16="http://schemas.microsoft.com/office/drawing/2014/main" id="{875CE621-50E9-46D1-A40C-5144126C7905}"/>
              </a:ext>
            </a:extLst>
          </p:cNvPr>
          <p:cNvSpPr/>
          <p:nvPr/>
        </p:nvSpPr>
        <p:spPr>
          <a:xfrm>
            <a:off x="6389727" y="5896367"/>
            <a:ext cx="4458545" cy="923330"/>
          </a:xfrm>
          <a:prstGeom prst="rect">
            <a:avLst/>
          </a:prstGeom>
        </p:spPr>
        <p:txBody>
          <a:bodyPr wrap="square">
            <a:spAutoFit/>
          </a:bodyPr>
          <a:lstStyle/>
          <a:p>
            <a:pPr algn="ctr"/>
            <a:r>
              <a:rPr lang="fr-FR" b="1" dirty="0"/>
              <a:t>Distribution bimodale</a:t>
            </a:r>
          </a:p>
          <a:p>
            <a:pPr algn="ctr"/>
            <a:r>
              <a:rPr lang="fr-FR" dirty="0"/>
              <a:t>modifications des </a:t>
            </a:r>
            <a:r>
              <a:rPr lang="fr-FR" dirty="0" err="1"/>
              <a:t>FdR</a:t>
            </a:r>
            <a:r>
              <a:rPr lang="fr-FR" dirty="0"/>
              <a:t> environnementaux </a:t>
            </a:r>
          </a:p>
          <a:p>
            <a:pPr algn="ctr"/>
            <a:r>
              <a:rPr lang="fr-FR" dirty="0"/>
              <a:t>(virus EBV, vitamine D, tabac, âge maternel)?  </a:t>
            </a:r>
          </a:p>
        </p:txBody>
      </p:sp>
      <p:cxnSp>
        <p:nvCxnSpPr>
          <p:cNvPr id="7" name="Connecteur droit 6">
            <a:extLst>
              <a:ext uri="{FF2B5EF4-FFF2-40B4-BE49-F238E27FC236}">
                <a16:creationId xmlns:a16="http://schemas.microsoft.com/office/drawing/2014/main" id="{437BFDD9-CE50-4381-A076-2B55A403301B}"/>
              </a:ext>
            </a:extLst>
          </p:cNvPr>
          <p:cNvCxnSpPr/>
          <p:nvPr/>
        </p:nvCxnSpPr>
        <p:spPr>
          <a:xfrm>
            <a:off x="5221709" y="3068049"/>
            <a:ext cx="0" cy="26358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654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9232" y="1411840"/>
            <a:ext cx="10840452" cy="4804339"/>
          </a:xfrm>
          <a:ln>
            <a:noFill/>
          </a:ln>
        </p:spPr>
        <p:txBody>
          <a:bodyPr>
            <a:normAutofit/>
          </a:bodyPr>
          <a:lstStyle/>
          <a:p>
            <a:pPr marL="0" indent="0">
              <a:buNone/>
            </a:pPr>
            <a:r>
              <a:rPr lang="fr-FR" sz="2800" b="1" dirty="0"/>
              <a:t>Les critères diagnostics  : améliorer leur efficie</a:t>
            </a:r>
            <a:r>
              <a:rPr lang="fr-FR" b="1" dirty="0"/>
              <a:t>nce </a:t>
            </a:r>
          </a:p>
          <a:p>
            <a:pPr lvl="1"/>
            <a:r>
              <a:rPr lang="fr-FR" dirty="0"/>
              <a:t>5 </a:t>
            </a:r>
            <a:r>
              <a:rPr lang="fr-FR" dirty="0" err="1"/>
              <a:t>ème</a:t>
            </a:r>
            <a:r>
              <a:rPr lang="fr-FR" dirty="0"/>
              <a:t> localisation</a:t>
            </a:r>
          </a:p>
          <a:p>
            <a:pPr lvl="1"/>
            <a:r>
              <a:rPr lang="fr-FR" dirty="0"/>
              <a:t>PRL et CVR</a:t>
            </a:r>
          </a:p>
          <a:p>
            <a:pPr marL="0" indent="0">
              <a:buNone/>
            </a:pPr>
            <a:endParaRPr lang="fr-FR" sz="2800" b="1" dirty="0"/>
          </a:p>
          <a:p>
            <a:pPr marL="0" indent="0">
              <a:buNone/>
            </a:pPr>
            <a:r>
              <a:rPr lang="fr-FR" b="1" dirty="0"/>
              <a:t>Nouveautés thérapeutiques </a:t>
            </a:r>
          </a:p>
          <a:p>
            <a:pPr lvl="1"/>
            <a:r>
              <a:rPr lang="fr-FR" sz="2800" dirty="0" err="1"/>
              <a:t>BTKi</a:t>
            </a:r>
            <a:r>
              <a:rPr lang="fr-FR" sz="2800" dirty="0"/>
              <a:t> dans les formes SP </a:t>
            </a:r>
          </a:p>
          <a:p>
            <a:pPr lvl="1"/>
            <a:r>
              <a:rPr lang="fr-FR" sz="2800" dirty="0"/>
              <a:t>Anti CD40 L </a:t>
            </a:r>
          </a:p>
          <a:p>
            <a:pPr lvl="1"/>
            <a:r>
              <a:rPr lang="fr-FR" sz="2800" dirty="0"/>
              <a:t>Vitamine D </a:t>
            </a:r>
          </a:p>
          <a:p>
            <a:pPr lvl="1"/>
            <a:endParaRPr lang="fr-FR" sz="2800" dirty="0"/>
          </a:p>
        </p:txBody>
      </p:sp>
      <p:sp>
        <p:nvSpPr>
          <p:cNvPr id="8" name="Rectangle 7">
            <a:extLst>
              <a:ext uri="{FF2B5EF4-FFF2-40B4-BE49-F238E27FC236}">
                <a16:creationId xmlns:a16="http://schemas.microsoft.com/office/drawing/2014/main" id="{36F42AA3-611C-4FB9-ADC0-A7D357F5CE15}"/>
              </a:ext>
            </a:extLst>
          </p:cNvPr>
          <p:cNvSpPr/>
          <p:nvPr/>
        </p:nvSpPr>
        <p:spPr bwMode="auto">
          <a:xfrm>
            <a:off x="0" y="4025"/>
            <a:ext cx="12189023" cy="755466"/>
          </a:xfrm>
          <a:prstGeom prst="rect">
            <a:avLst/>
          </a:prstGeom>
          <a:solidFill>
            <a:srgbClr val="012D5C"/>
          </a:solidFill>
          <a:ln w="9525" cap="flat" cmpd="sng" algn="ctr">
            <a:solidFill>
              <a:srgbClr val="012D5C"/>
            </a:solidFill>
            <a:prstDash val="solid"/>
            <a:round/>
            <a:headEnd type="none" w="med" len="med"/>
            <a:tailEnd type="none" w="med" len="med"/>
          </a:ln>
          <a:effectLst/>
        </p:spPr>
        <p:txBody>
          <a:bodyPr vert="horz" wrap="square" lIns="91418" tIns="45709" rIns="91418" bIns="45709" numCol="1" rtlCol="0" anchor="ctr" anchorCtr="0" compatLnSpc="1">
            <a:prstTxWarp prst="textNoShape">
              <a:avLst/>
            </a:prstTxWarp>
          </a:bodyPr>
          <a:lstStyle/>
          <a:p>
            <a:pPr algn="ctr" defTabSz="914138"/>
            <a:r>
              <a:rPr lang="fr-FR" sz="3199" dirty="0">
                <a:ln>
                  <a:solidFill>
                    <a:schemeClr val="bg1"/>
                  </a:solidFill>
                </a:ln>
                <a:solidFill>
                  <a:schemeClr val="bg1"/>
                </a:solidFill>
                <a:latin typeface="Calibri" panose="020F0502020204030204" pitchFamily="34" charset="0"/>
                <a:cs typeface="Calibri" panose="020F0502020204030204" pitchFamily="34" charset="0"/>
              </a:rPr>
              <a:t>CONCLUSIONS </a:t>
            </a:r>
          </a:p>
        </p:txBody>
      </p:sp>
    </p:spTree>
    <p:extLst>
      <p:ext uri="{BB962C8B-B14F-4D97-AF65-F5344CB8AC3E}">
        <p14:creationId xmlns:p14="http://schemas.microsoft.com/office/powerpoint/2010/main" val="1920864555"/>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
          <p:cNvSpPr txBox="1">
            <a:spLocks noGrp="1"/>
          </p:cNvSpPr>
          <p:nvPr>
            <p:ph type="title"/>
          </p:nvPr>
        </p:nvSpPr>
        <p:spPr>
          <a:xfrm>
            <a:off x="840768" y="91099"/>
            <a:ext cx="10510466" cy="1325239"/>
          </a:xfrm>
          <a:prstGeom prst="rect">
            <a:avLst/>
          </a:prstGeom>
          <a:noFill/>
          <a:ln>
            <a:noFill/>
          </a:ln>
        </p:spPr>
        <p:txBody>
          <a:bodyPr spcFirstLastPara="1" vert="horz" wrap="square" lIns="64283" tIns="32133" rIns="64283" bIns="32133" rtlCol="0" anchor="ctr" anchorCtr="0">
            <a:normAutofit/>
          </a:bodyPr>
          <a:lstStyle/>
          <a:p>
            <a:pPr algn="ctr">
              <a:spcBef>
                <a:spcPts val="0"/>
              </a:spcBef>
              <a:buClr>
                <a:srgbClr val="0070C0"/>
              </a:buClr>
              <a:buSzPts val="4800"/>
            </a:pPr>
            <a:r>
              <a:rPr lang="fr-FR" sz="3375" b="1">
                <a:solidFill>
                  <a:srgbClr val="0070C0"/>
                </a:solidFill>
                <a:latin typeface="Calibri"/>
                <a:ea typeface="Calibri"/>
                <a:cs typeface="Calibri"/>
                <a:sym typeface="Calibri"/>
              </a:rPr>
              <a:t>La sclérose en plaques</a:t>
            </a:r>
            <a:r>
              <a:rPr lang="fr-FR" sz="3094" b="1">
                <a:solidFill>
                  <a:srgbClr val="0070C0"/>
                </a:solidFill>
                <a:latin typeface="Calibri"/>
                <a:ea typeface="Calibri"/>
                <a:cs typeface="Calibri"/>
                <a:sym typeface="Calibri"/>
              </a:rPr>
              <a:t> </a:t>
            </a:r>
            <a:endParaRPr/>
          </a:p>
        </p:txBody>
      </p:sp>
      <p:grpSp>
        <p:nvGrpSpPr>
          <p:cNvPr id="180" name="Google Shape;180;p3"/>
          <p:cNvGrpSpPr/>
          <p:nvPr/>
        </p:nvGrpSpPr>
        <p:grpSpPr>
          <a:xfrm>
            <a:off x="6405722" y="1772903"/>
            <a:ext cx="2337588" cy="1880812"/>
            <a:chOff x="4181520" y="2290671"/>
            <a:chExt cx="2338159" cy="1881271"/>
          </a:xfrm>
        </p:grpSpPr>
        <p:sp>
          <p:nvSpPr>
            <p:cNvPr id="181" name="Google Shape;181;p3"/>
            <p:cNvSpPr/>
            <p:nvPr/>
          </p:nvSpPr>
          <p:spPr>
            <a:xfrm>
              <a:off x="4181520" y="3509547"/>
              <a:ext cx="2338159" cy="662395"/>
            </a:xfrm>
            <a:prstGeom prst="rect">
              <a:avLst/>
            </a:prstGeom>
            <a:noFill/>
            <a:ln>
              <a:noFill/>
            </a:ln>
          </p:spPr>
          <p:txBody>
            <a:bodyPr spcFirstLastPara="1" wrap="square" lIns="0" tIns="0" rIns="0" bIns="0" anchor="t" anchorCtr="0">
              <a:spAutoFit/>
            </a:bodyPr>
            <a:lstStyle/>
            <a:p>
              <a:pPr marL="84750" lvl="1" algn="ctr">
                <a:lnSpc>
                  <a:spcPct val="95000"/>
                </a:lnSpc>
                <a:buClr>
                  <a:srgbClr val="144487"/>
                </a:buClr>
                <a:buSzPts val="2275"/>
              </a:pPr>
              <a:r>
                <a:rPr lang="fr-FR" sz="1600" dirty="0">
                  <a:solidFill>
                    <a:srgbClr val="144487"/>
                  </a:solidFill>
                  <a:latin typeface="Calibri"/>
                  <a:ea typeface="Calibri"/>
                  <a:cs typeface="Calibri"/>
                  <a:sym typeface="Calibri"/>
                </a:rPr>
                <a:t>Atteinte </a:t>
              </a:r>
              <a:r>
                <a:rPr lang="fr-FR" sz="1600" b="1" dirty="0">
                  <a:solidFill>
                    <a:srgbClr val="144487"/>
                  </a:solidFill>
                  <a:latin typeface="Calibri"/>
                  <a:ea typeface="Calibri"/>
                  <a:cs typeface="Calibri"/>
                  <a:sym typeface="Calibri"/>
                </a:rPr>
                <a:t>cognitive</a:t>
              </a:r>
              <a:r>
                <a:rPr lang="fr-FR" sz="1600" dirty="0">
                  <a:solidFill>
                    <a:srgbClr val="144487"/>
                  </a:solidFill>
                  <a:latin typeface="Calibri"/>
                  <a:ea typeface="Calibri"/>
                  <a:cs typeface="Calibri"/>
                  <a:sym typeface="Calibri"/>
                </a:rPr>
                <a:t> dans 43% à 65%  des cas </a:t>
              </a:r>
              <a:r>
                <a:rPr lang="fr-FR" sz="1600" baseline="30000" dirty="0">
                  <a:solidFill>
                    <a:srgbClr val="144487"/>
                  </a:solidFill>
                  <a:latin typeface="Calibri"/>
                  <a:ea typeface="Calibri"/>
                  <a:cs typeface="Calibri"/>
                  <a:sym typeface="Calibri"/>
                </a:rPr>
                <a:t>4</a:t>
              </a:r>
              <a:endParaRPr sz="984" dirty="0">
                <a:solidFill>
                  <a:srgbClr val="000000"/>
                </a:solidFill>
                <a:latin typeface="Arial"/>
                <a:ea typeface="Arial"/>
                <a:cs typeface="Arial"/>
                <a:sym typeface="Arial"/>
              </a:endParaRPr>
            </a:p>
            <a:p>
              <a:pPr marL="285661" lvl="1" indent="-99338" algn="ctr">
                <a:lnSpc>
                  <a:spcPct val="95000"/>
                </a:lnSpc>
                <a:spcBef>
                  <a:spcPts val="281"/>
                </a:spcBef>
                <a:buClr>
                  <a:srgbClr val="000000"/>
                </a:buClr>
                <a:buSzPts val="2275"/>
              </a:pPr>
              <a:endParaRPr sz="1600" baseline="30000" dirty="0">
                <a:solidFill>
                  <a:srgbClr val="00B050"/>
                </a:solidFill>
                <a:latin typeface="Calibri"/>
                <a:ea typeface="Calibri"/>
                <a:cs typeface="Calibri"/>
                <a:sym typeface="Calibri"/>
              </a:endParaRPr>
            </a:p>
          </p:txBody>
        </p:sp>
        <p:pic>
          <p:nvPicPr>
            <p:cNvPr id="182" name="Google Shape;182;p3" descr="BrainIcon.jpg"/>
            <p:cNvPicPr preferRelativeResize="0"/>
            <p:nvPr/>
          </p:nvPicPr>
          <p:blipFill rotWithShape="1">
            <a:blip r:embed="rId3">
              <a:alphaModFix/>
            </a:blip>
            <a:srcRect/>
            <a:stretch/>
          </p:blipFill>
          <p:spPr>
            <a:xfrm>
              <a:off x="4863954" y="2290671"/>
              <a:ext cx="723403" cy="909449"/>
            </a:xfrm>
            <a:prstGeom prst="rect">
              <a:avLst/>
            </a:prstGeom>
            <a:noFill/>
            <a:ln>
              <a:noFill/>
            </a:ln>
          </p:spPr>
        </p:pic>
      </p:grpSp>
      <p:grpSp>
        <p:nvGrpSpPr>
          <p:cNvPr id="183" name="Google Shape;183;p3"/>
          <p:cNvGrpSpPr/>
          <p:nvPr/>
        </p:nvGrpSpPr>
        <p:grpSpPr>
          <a:xfrm>
            <a:off x="215857" y="1792062"/>
            <a:ext cx="3300338" cy="1453331"/>
            <a:chOff x="-1159707" y="2234257"/>
            <a:chExt cx="3301144" cy="1453686"/>
          </a:xfrm>
        </p:grpSpPr>
        <p:pic>
          <p:nvPicPr>
            <p:cNvPr id="184" name="Google Shape;184;p3"/>
            <p:cNvPicPr preferRelativeResize="0"/>
            <p:nvPr/>
          </p:nvPicPr>
          <p:blipFill rotWithShape="1">
            <a:blip r:embed="rId4">
              <a:alphaModFix/>
            </a:blip>
            <a:srcRect/>
            <a:stretch/>
          </p:blipFill>
          <p:spPr>
            <a:xfrm>
              <a:off x="-152772" y="2234257"/>
              <a:ext cx="1043354" cy="838200"/>
            </a:xfrm>
            <a:prstGeom prst="rect">
              <a:avLst/>
            </a:prstGeom>
            <a:solidFill>
              <a:srgbClr val="FFFFFF"/>
            </a:solidFill>
            <a:ln>
              <a:noFill/>
            </a:ln>
          </p:spPr>
        </p:pic>
        <p:sp>
          <p:nvSpPr>
            <p:cNvPr id="185" name="Google Shape;185;p3"/>
            <p:cNvSpPr/>
            <p:nvPr/>
          </p:nvSpPr>
          <p:spPr>
            <a:xfrm>
              <a:off x="-1159707" y="3453976"/>
              <a:ext cx="3301144" cy="233967"/>
            </a:xfrm>
            <a:prstGeom prst="rect">
              <a:avLst/>
            </a:prstGeom>
            <a:noFill/>
            <a:ln>
              <a:noFill/>
            </a:ln>
          </p:spPr>
          <p:txBody>
            <a:bodyPr spcFirstLastPara="1" wrap="square" lIns="0" tIns="0" rIns="0" bIns="0" anchor="t" anchorCtr="0">
              <a:spAutoFit/>
            </a:bodyPr>
            <a:lstStyle/>
            <a:p>
              <a:pPr marL="84750" lvl="1" algn="ctr">
                <a:lnSpc>
                  <a:spcPct val="95000"/>
                </a:lnSpc>
                <a:buClr>
                  <a:srgbClr val="144487"/>
                </a:buClr>
                <a:buSzPts val="2275"/>
              </a:pPr>
              <a:r>
                <a:rPr lang="fr-FR" sz="1600" b="1" dirty="0">
                  <a:solidFill>
                    <a:srgbClr val="144487"/>
                  </a:solidFill>
                  <a:latin typeface="Calibri"/>
                  <a:ea typeface="Calibri"/>
                  <a:cs typeface="Calibri"/>
                  <a:sym typeface="Calibri"/>
                </a:rPr>
                <a:t>134 000 en France </a:t>
              </a:r>
              <a:r>
                <a:rPr lang="fr-FR" sz="1600" baseline="30000" dirty="0">
                  <a:solidFill>
                    <a:srgbClr val="144487"/>
                  </a:solidFill>
                  <a:latin typeface="Calibri"/>
                  <a:ea typeface="Calibri"/>
                  <a:cs typeface="Calibri"/>
                  <a:sym typeface="Calibri"/>
                </a:rPr>
                <a:t>1</a:t>
              </a:r>
              <a:endParaRPr sz="984" dirty="0">
                <a:solidFill>
                  <a:srgbClr val="000000"/>
                </a:solidFill>
                <a:latin typeface="Arial"/>
                <a:ea typeface="Arial"/>
                <a:cs typeface="Arial"/>
                <a:sym typeface="Arial"/>
              </a:endParaRPr>
            </a:p>
          </p:txBody>
        </p:sp>
      </p:grpSp>
      <p:sp>
        <p:nvSpPr>
          <p:cNvPr id="189" name="Google Shape;189;p3"/>
          <p:cNvSpPr/>
          <p:nvPr/>
        </p:nvSpPr>
        <p:spPr>
          <a:xfrm>
            <a:off x="3336258" y="3016803"/>
            <a:ext cx="3134656" cy="1815369"/>
          </a:xfrm>
          <a:prstGeom prst="rect">
            <a:avLst/>
          </a:prstGeom>
          <a:noFill/>
          <a:ln>
            <a:noFill/>
          </a:ln>
        </p:spPr>
        <p:txBody>
          <a:bodyPr spcFirstLastPara="1" wrap="square" lIns="0" tIns="0" rIns="0" bIns="0" anchor="t" anchorCtr="0">
            <a:spAutoFit/>
          </a:bodyPr>
          <a:lstStyle/>
          <a:p>
            <a:pPr marL="120538" lvl="1" algn="ctr">
              <a:lnSpc>
                <a:spcPct val="95000"/>
              </a:lnSpc>
              <a:buClr>
                <a:srgbClr val="144487"/>
              </a:buClr>
              <a:buSzPts val="2275"/>
            </a:pPr>
            <a:r>
              <a:rPr lang="fr-FR" sz="1600" b="1" dirty="0">
                <a:solidFill>
                  <a:srgbClr val="144487"/>
                </a:solidFill>
                <a:latin typeface="Calibri"/>
                <a:cs typeface="Calibri"/>
                <a:sym typeface="Calibri"/>
              </a:rPr>
              <a:t>Handicapante</a:t>
            </a:r>
            <a:r>
              <a:rPr lang="fr-FR" sz="1600" dirty="0">
                <a:solidFill>
                  <a:srgbClr val="144487"/>
                </a:solidFill>
                <a:latin typeface="Calibri"/>
                <a:cs typeface="Calibri"/>
                <a:sym typeface="Calibri"/>
              </a:rPr>
              <a:t> </a:t>
            </a:r>
            <a:r>
              <a:rPr lang="fr-FR" sz="1600" baseline="30000" dirty="0">
                <a:solidFill>
                  <a:srgbClr val="144487"/>
                </a:solidFill>
                <a:latin typeface="Calibri"/>
                <a:cs typeface="Calibri"/>
                <a:sym typeface="Calibri"/>
              </a:rPr>
              <a:t>2,3</a:t>
            </a:r>
          </a:p>
          <a:p>
            <a:pPr marL="120538" lvl="1" algn="ctr">
              <a:lnSpc>
                <a:spcPct val="95000"/>
              </a:lnSpc>
              <a:buClr>
                <a:srgbClr val="144487"/>
              </a:buClr>
              <a:buSzPts val="2275"/>
            </a:pPr>
            <a:endParaRPr sz="1600" baseline="30000" dirty="0">
              <a:solidFill>
                <a:srgbClr val="144487"/>
              </a:solidFill>
              <a:latin typeface="Calibri"/>
              <a:cs typeface="Calibri"/>
              <a:sym typeface="Calibri"/>
            </a:endParaRPr>
          </a:p>
          <a:p>
            <a:pPr marL="406288" lvl="1">
              <a:buFont typeface="Arial" pitchFamily="34" charset="0"/>
              <a:buChar char="•"/>
            </a:pPr>
            <a:r>
              <a:rPr lang="en-US" sz="1600" dirty="0">
                <a:solidFill>
                  <a:srgbClr val="144487"/>
                </a:solidFill>
                <a:latin typeface="Calibri"/>
                <a:cs typeface="Calibri"/>
              </a:rPr>
              <a:t> </a:t>
            </a:r>
            <a:r>
              <a:rPr lang="en-US" sz="1600" dirty="0" err="1">
                <a:solidFill>
                  <a:srgbClr val="144487"/>
                </a:solidFill>
                <a:latin typeface="Calibri"/>
                <a:cs typeface="Calibri"/>
              </a:rPr>
              <a:t>Sensoriel</a:t>
            </a:r>
            <a:r>
              <a:rPr lang="en-US" sz="1600" dirty="0">
                <a:solidFill>
                  <a:srgbClr val="144487"/>
                </a:solidFill>
                <a:latin typeface="Calibri"/>
                <a:cs typeface="Calibri"/>
              </a:rPr>
              <a:t>/sensitive/</a:t>
            </a:r>
            <a:r>
              <a:rPr lang="en-US" sz="1600" dirty="0" err="1">
                <a:solidFill>
                  <a:srgbClr val="144487"/>
                </a:solidFill>
                <a:latin typeface="Calibri"/>
                <a:cs typeface="Calibri"/>
              </a:rPr>
              <a:t>moteur</a:t>
            </a:r>
            <a:endParaRPr lang="en-US" sz="1600" dirty="0">
              <a:solidFill>
                <a:srgbClr val="144487"/>
              </a:solidFill>
              <a:latin typeface="Calibri"/>
              <a:cs typeface="Calibri"/>
            </a:endParaRPr>
          </a:p>
          <a:p>
            <a:pPr marL="406288" lvl="1">
              <a:buFont typeface="Arial" pitchFamily="34" charset="0"/>
              <a:buChar char="•"/>
            </a:pPr>
            <a:r>
              <a:rPr lang="en-US" sz="1600" dirty="0">
                <a:solidFill>
                  <a:srgbClr val="144487"/>
                </a:solidFill>
                <a:latin typeface="Calibri"/>
                <a:cs typeface="Calibri"/>
              </a:rPr>
              <a:t> Temps </a:t>
            </a:r>
            <a:r>
              <a:rPr lang="en-US" sz="1600" dirty="0" err="1">
                <a:solidFill>
                  <a:srgbClr val="144487"/>
                </a:solidFill>
                <a:latin typeface="Calibri"/>
                <a:cs typeface="Calibri"/>
              </a:rPr>
              <a:t>médian</a:t>
            </a:r>
            <a:r>
              <a:rPr lang="en-US" sz="1600" dirty="0">
                <a:solidFill>
                  <a:srgbClr val="144487"/>
                </a:solidFill>
                <a:latin typeface="Calibri"/>
                <a:cs typeface="Calibri"/>
              </a:rPr>
              <a:t> pour </a:t>
            </a:r>
            <a:r>
              <a:rPr lang="en-US" sz="1600" dirty="0" err="1">
                <a:solidFill>
                  <a:srgbClr val="144487"/>
                </a:solidFill>
                <a:latin typeface="Calibri"/>
                <a:cs typeface="Calibri"/>
              </a:rPr>
              <a:t>une</a:t>
            </a:r>
            <a:r>
              <a:rPr lang="en-US" sz="1600" dirty="0">
                <a:solidFill>
                  <a:srgbClr val="144487"/>
                </a:solidFill>
                <a:latin typeface="Calibri"/>
                <a:cs typeface="Calibri"/>
              </a:rPr>
              <a:t> aide à la </a:t>
            </a:r>
            <a:r>
              <a:rPr lang="en-US" sz="1600" dirty="0" err="1">
                <a:solidFill>
                  <a:srgbClr val="144487"/>
                </a:solidFill>
                <a:latin typeface="Calibri"/>
                <a:cs typeface="Calibri"/>
              </a:rPr>
              <a:t>marche</a:t>
            </a:r>
            <a:r>
              <a:rPr lang="en-US" sz="1600" dirty="0">
                <a:solidFill>
                  <a:srgbClr val="144487"/>
                </a:solidFill>
                <a:latin typeface="Calibri"/>
                <a:cs typeface="Calibri"/>
              </a:rPr>
              <a:t> 18 </a:t>
            </a:r>
            <a:r>
              <a:rPr lang="en-US" sz="1600" dirty="0" err="1">
                <a:solidFill>
                  <a:srgbClr val="144487"/>
                </a:solidFill>
                <a:latin typeface="Calibri"/>
                <a:cs typeface="Calibri"/>
              </a:rPr>
              <a:t>ans</a:t>
            </a:r>
            <a:r>
              <a:rPr lang="en-US" sz="1600" dirty="0">
                <a:solidFill>
                  <a:srgbClr val="144487"/>
                </a:solidFill>
                <a:latin typeface="Calibri"/>
                <a:cs typeface="Calibri"/>
              </a:rPr>
              <a:t> </a:t>
            </a:r>
            <a:r>
              <a:rPr lang="en-US" sz="1600" baseline="30000" dirty="0">
                <a:solidFill>
                  <a:srgbClr val="144487"/>
                </a:solidFill>
                <a:latin typeface="Calibri"/>
                <a:cs typeface="Calibri"/>
              </a:rPr>
              <a:t>5</a:t>
            </a:r>
          </a:p>
          <a:p>
            <a:pPr marL="406288" lvl="1">
              <a:buFont typeface="Arial" pitchFamily="34" charset="0"/>
              <a:buChar char="•"/>
            </a:pPr>
            <a:r>
              <a:rPr lang="en-US" sz="1600" dirty="0">
                <a:solidFill>
                  <a:srgbClr val="144487"/>
                </a:solidFill>
                <a:latin typeface="Calibri"/>
                <a:cs typeface="Calibri"/>
              </a:rPr>
              <a:t> 5- à 7- </a:t>
            </a:r>
            <a:r>
              <a:rPr lang="en-US" sz="1600" dirty="0" err="1">
                <a:solidFill>
                  <a:srgbClr val="144487"/>
                </a:solidFill>
                <a:latin typeface="Calibri"/>
                <a:cs typeface="Calibri"/>
              </a:rPr>
              <a:t>ans</a:t>
            </a:r>
            <a:r>
              <a:rPr lang="en-US" sz="1600" dirty="0">
                <a:solidFill>
                  <a:srgbClr val="144487"/>
                </a:solidFill>
                <a:latin typeface="Calibri"/>
                <a:cs typeface="Calibri"/>
              </a:rPr>
              <a:t>  de </a:t>
            </a:r>
            <a:r>
              <a:rPr lang="en-US" sz="1600" dirty="0" err="1">
                <a:solidFill>
                  <a:srgbClr val="144487"/>
                </a:solidFill>
                <a:latin typeface="Calibri"/>
                <a:cs typeface="Calibri"/>
              </a:rPr>
              <a:t>moins</a:t>
            </a:r>
            <a:r>
              <a:rPr lang="en-US" sz="1600" dirty="0">
                <a:solidFill>
                  <a:srgbClr val="144487"/>
                </a:solidFill>
                <a:latin typeface="Calibri"/>
                <a:cs typeface="Calibri"/>
              </a:rPr>
              <a:t> </a:t>
            </a:r>
            <a:r>
              <a:rPr lang="en-US" sz="1600" dirty="0" err="1">
                <a:solidFill>
                  <a:srgbClr val="144487"/>
                </a:solidFill>
                <a:latin typeface="Calibri"/>
                <a:cs typeface="Calibri"/>
              </a:rPr>
              <a:t>d’espérance</a:t>
            </a:r>
            <a:r>
              <a:rPr lang="en-US" sz="1600" dirty="0">
                <a:solidFill>
                  <a:srgbClr val="144487"/>
                </a:solidFill>
                <a:latin typeface="Calibri"/>
                <a:cs typeface="Calibri"/>
              </a:rPr>
              <a:t> de vie</a:t>
            </a:r>
            <a:r>
              <a:rPr lang="en-US" sz="1600" baseline="30000" dirty="0">
                <a:solidFill>
                  <a:srgbClr val="144487"/>
                </a:solidFill>
                <a:latin typeface="Calibri"/>
                <a:cs typeface="Calibri"/>
              </a:rPr>
              <a:t>3 </a:t>
            </a:r>
          </a:p>
          <a:p>
            <a:pPr marL="285661" lvl="1" indent="-99338" algn="ctr">
              <a:lnSpc>
                <a:spcPct val="95000"/>
              </a:lnSpc>
              <a:spcBef>
                <a:spcPts val="281"/>
              </a:spcBef>
              <a:buClr>
                <a:srgbClr val="000000"/>
              </a:buClr>
              <a:buSzPts val="2275"/>
            </a:pPr>
            <a:endParaRPr sz="1600" baseline="30000" dirty="0">
              <a:solidFill>
                <a:srgbClr val="1F1D21"/>
              </a:solidFill>
              <a:latin typeface="Calibri"/>
              <a:ea typeface="Calibri"/>
              <a:cs typeface="Calibri"/>
              <a:sym typeface="Calibri"/>
            </a:endParaRPr>
          </a:p>
        </p:txBody>
      </p:sp>
      <p:sp>
        <p:nvSpPr>
          <p:cNvPr id="190" name="Google Shape;190;p3"/>
          <p:cNvSpPr txBox="1"/>
          <p:nvPr/>
        </p:nvSpPr>
        <p:spPr>
          <a:xfrm>
            <a:off x="1489" y="6220489"/>
            <a:ext cx="12189023" cy="745849"/>
          </a:xfrm>
          <a:prstGeom prst="rect">
            <a:avLst/>
          </a:prstGeom>
          <a:noFill/>
          <a:ln>
            <a:noFill/>
          </a:ln>
        </p:spPr>
        <p:txBody>
          <a:bodyPr spcFirstLastPara="1" wrap="square" lIns="64283" tIns="32133" rIns="64283" bIns="32133" anchor="t" anchorCtr="0">
            <a:spAutoFit/>
          </a:bodyPr>
          <a:lstStyle/>
          <a:p>
            <a:pPr>
              <a:buClr>
                <a:srgbClr val="144487"/>
              </a:buClr>
              <a:buSzPts val="1564"/>
            </a:pPr>
            <a:r>
              <a:rPr lang="fr-FR" sz="1100" dirty="0">
                <a:solidFill>
                  <a:srgbClr val="144487"/>
                </a:solidFill>
                <a:latin typeface="Calibri"/>
                <a:ea typeface="Calibri"/>
                <a:cs typeface="Calibri"/>
                <a:sym typeface="Calibri"/>
              </a:rPr>
              <a:t>1, C. </a:t>
            </a:r>
            <a:r>
              <a:rPr lang="fr-FR" sz="1100" dirty="0" err="1">
                <a:solidFill>
                  <a:srgbClr val="144487"/>
                </a:solidFill>
                <a:latin typeface="Calibri"/>
                <a:ea typeface="Calibri"/>
                <a:cs typeface="Calibri"/>
                <a:sym typeface="Calibri"/>
              </a:rPr>
              <a:t>Pierret,et</a:t>
            </a:r>
            <a:r>
              <a:rPr lang="fr-FR" sz="1100" i="1" dirty="0">
                <a:solidFill>
                  <a:srgbClr val="144487"/>
                </a:solidFill>
                <a:latin typeface="Calibri"/>
                <a:ea typeface="Calibri"/>
                <a:cs typeface="Calibri"/>
                <a:sym typeface="Calibri"/>
              </a:rPr>
              <a:t> al </a:t>
            </a:r>
            <a:r>
              <a:rPr lang="fr-FR" sz="1100" dirty="0">
                <a:solidFill>
                  <a:srgbClr val="144487"/>
                </a:solidFill>
                <a:latin typeface="Calibri"/>
                <a:ea typeface="Calibri"/>
                <a:cs typeface="Calibri"/>
                <a:sym typeface="Calibri"/>
              </a:rPr>
              <a:t>“</a:t>
            </a:r>
            <a:r>
              <a:rPr lang="fr-FR" sz="1100" dirty="0" err="1">
                <a:solidFill>
                  <a:srgbClr val="144487"/>
                </a:solidFill>
                <a:latin typeface="Calibri"/>
                <a:ea typeface="Calibri"/>
                <a:cs typeface="Calibri"/>
                <a:sym typeface="Calibri"/>
              </a:rPr>
              <a:t>Prevalence</a:t>
            </a:r>
            <a:r>
              <a:rPr lang="fr-FR" sz="1100" dirty="0">
                <a:solidFill>
                  <a:srgbClr val="144487"/>
                </a:solidFill>
                <a:latin typeface="Calibri"/>
                <a:ea typeface="Calibri"/>
                <a:cs typeface="Calibri"/>
                <a:sym typeface="Calibri"/>
              </a:rPr>
              <a:t> of multiple </a:t>
            </a:r>
            <a:r>
              <a:rPr lang="fr-FR" sz="1100" dirty="0" err="1">
                <a:solidFill>
                  <a:srgbClr val="144487"/>
                </a:solidFill>
                <a:latin typeface="Calibri"/>
                <a:ea typeface="Calibri"/>
                <a:cs typeface="Calibri"/>
                <a:sym typeface="Calibri"/>
              </a:rPr>
              <a:t>sclerosis</a:t>
            </a:r>
            <a:r>
              <a:rPr lang="fr-FR" sz="1100" dirty="0">
                <a:solidFill>
                  <a:srgbClr val="144487"/>
                </a:solidFill>
                <a:latin typeface="Calibri"/>
                <a:ea typeface="Calibri"/>
                <a:cs typeface="Calibri"/>
                <a:sym typeface="Calibri"/>
              </a:rPr>
              <a:t> in France in 2021 : Data </a:t>
            </a:r>
            <a:r>
              <a:rPr lang="fr-FR" sz="1100" dirty="0" err="1">
                <a:solidFill>
                  <a:srgbClr val="144487"/>
                </a:solidFill>
                <a:latin typeface="Calibri"/>
                <a:ea typeface="Calibri"/>
                <a:cs typeface="Calibri"/>
                <a:sym typeface="Calibri"/>
              </a:rPr>
              <a:t>from</a:t>
            </a:r>
            <a:r>
              <a:rPr lang="fr-FR" sz="1100" dirty="0">
                <a:solidFill>
                  <a:srgbClr val="144487"/>
                </a:solidFill>
                <a:latin typeface="Calibri"/>
                <a:ea typeface="Calibri"/>
                <a:cs typeface="Calibri"/>
                <a:sym typeface="Calibri"/>
              </a:rPr>
              <a:t> the French </a:t>
            </a:r>
            <a:r>
              <a:rPr lang="fr-FR" sz="1100" dirty="0" err="1">
                <a:solidFill>
                  <a:srgbClr val="144487"/>
                </a:solidFill>
                <a:latin typeface="Calibri"/>
                <a:ea typeface="Calibri"/>
                <a:cs typeface="Calibri"/>
                <a:sym typeface="Calibri"/>
              </a:rPr>
              <a:t>health</a:t>
            </a:r>
            <a:r>
              <a:rPr lang="fr-FR" sz="1100" dirty="0">
                <a:solidFill>
                  <a:srgbClr val="144487"/>
                </a:solidFill>
                <a:latin typeface="Calibri"/>
                <a:ea typeface="Calibri"/>
                <a:cs typeface="Calibri"/>
                <a:sym typeface="Calibri"/>
              </a:rPr>
              <a:t> </a:t>
            </a:r>
            <a:r>
              <a:rPr lang="fr-FR" sz="1100" dirty="0" err="1">
                <a:solidFill>
                  <a:srgbClr val="144487"/>
                </a:solidFill>
                <a:latin typeface="Calibri"/>
                <a:ea typeface="Calibri"/>
                <a:cs typeface="Calibri"/>
                <a:sym typeface="Calibri"/>
              </a:rPr>
              <a:t>insurance</a:t>
            </a:r>
            <a:r>
              <a:rPr lang="fr-FR" sz="1100" dirty="0">
                <a:solidFill>
                  <a:srgbClr val="144487"/>
                </a:solidFill>
                <a:latin typeface="Calibri"/>
                <a:ea typeface="Calibri"/>
                <a:cs typeface="Calibri"/>
                <a:sym typeface="Calibri"/>
              </a:rPr>
              <a:t> </a:t>
            </a:r>
            <a:r>
              <a:rPr lang="fr-FR" sz="1100" dirty="0" err="1">
                <a:solidFill>
                  <a:srgbClr val="144487"/>
                </a:solidFill>
                <a:latin typeface="Calibri"/>
                <a:ea typeface="Calibri"/>
                <a:cs typeface="Calibri"/>
                <a:sym typeface="Calibri"/>
              </a:rPr>
              <a:t>database</a:t>
            </a:r>
            <a:r>
              <a:rPr lang="fr-FR" sz="1100" dirty="0">
                <a:solidFill>
                  <a:srgbClr val="144487"/>
                </a:solidFill>
                <a:latin typeface="Calibri"/>
                <a:ea typeface="Calibri"/>
                <a:cs typeface="Calibri"/>
                <a:sym typeface="Calibri"/>
              </a:rPr>
              <a:t>,” Revue Neurologique,, 2024.; 2,Scalfari A, et al. JAMA </a:t>
            </a:r>
            <a:r>
              <a:rPr lang="fr-FR" sz="1100" dirty="0" err="1">
                <a:solidFill>
                  <a:srgbClr val="144487"/>
                </a:solidFill>
                <a:latin typeface="Calibri"/>
                <a:ea typeface="Calibri"/>
                <a:cs typeface="Calibri"/>
                <a:sym typeface="Calibri"/>
              </a:rPr>
              <a:t>Neurol</a:t>
            </a:r>
            <a:r>
              <a:rPr lang="fr-FR" sz="1100" dirty="0">
                <a:solidFill>
                  <a:srgbClr val="144487"/>
                </a:solidFill>
                <a:latin typeface="Calibri"/>
                <a:ea typeface="Calibri"/>
                <a:cs typeface="Calibri"/>
                <a:sym typeface="Calibri"/>
              </a:rPr>
              <a:t> 2013;70(2):214–22. 3. Ebers GC. J </a:t>
            </a:r>
            <a:r>
              <a:rPr lang="fr-FR" sz="1100" dirty="0" err="1">
                <a:solidFill>
                  <a:srgbClr val="144487"/>
                </a:solidFill>
                <a:latin typeface="Calibri"/>
                <a:ea typeface="Calibri"/>
                <a:cs typeface="Calibri"/>
                <a:sym typeface="Calibri"/>
              </a:rPr>
              <a:t>Neurol</a:t>
            </a:r>
            <a:r>
              <a:rPr lang="fr-FR" sz="1100" dirty="0">
                <a:solidFill>
                  <a:srgbClr val="144487"/>
                </a:solidFill>
                <a:latin typeface="Calibri"/>
                <a:ea typeface="Calibri"/>
                <a:cs typeface="Calibri"/>
                <a:sym typeface="Calibri"/>
              </a:rPr>
              <a:t> </a:t>
            </a:r>
            <a:r>
              <a:rPr lang="fr-FR" sz="1100" dirty="0" err="1">
                <a:solidFill>
                  <a:srgbClr val="144487"/>
                </a:solidFill>
                <a:latin typeface="Calibri"/>
                <a:ea typeface="Calibri"/>
                <a:cs typeface="Calibri"/>
                <a:sym typeface="Calibri"/>
              </a:rPr>
              <a:t>Neurosurg</a:t>
            </a:r>
            <a:r>
              <a:rPr lang="fr-FR" sz="1100" dirty="0">
                <a:solidFill>
                  <a:srgbClr val="144487"/>
                </a:solidFill>
                <a:latin typeface="Calibri"/>
                <a:ea typeface="Calibri"/>
                <a:cs typeface="Calibri"/>
                <a:sym typeface="Calibri"/>
              </a:rPr>
              <a:t> </a:t>
            </a:r>
            <a:r>
              <a:rPr lang="fr-FR" sz="1100" dirty="0" err="1">
                <a:solidFill>
                  <a:srgbClr val="144487"/>
                </a:solidFill>
                <a:latin typeface="Calibri"/>
                <a:ea typeface="Calibri"/>
                <a:cs typeface="Calibri"/>
                <a:sym typeface="Calibri"/>
              </a:rPr>
              <a:t>Psychiatry</a:t>
            </a:r>
            <a:r>
              <a:rPr lang="fr-FR" sz="1100" dirty="0">
                <a:solidFill>
                  <a:srgbClr val="144487"/>
                </a:solidFill>
                <a:latin typeface="Calibri"/>
                <a:ea typeface="Calibri"/>
                <a:cs typeface="Calibri"/>
                <a:sym typeface="Calibri"/>
              </a:rPr>
              <a:t> 2001;71(</a:t>
            </a:r>
            <a:r>
              <a:rPr lang="fr-FR" sz="1100" dirty="0" err="1">
                <a:solidFill>
                  <a:srgbClr val="144487"/>
                </a:solidFill>
                <a:latin typeface="Calibri"/>
                <a:ea typeface="Calibri"/>
                <a:cs typeface="Calibri"/>
                <a:sym typeface="Calibri"/>
              </a:rPr>
              <a:t>suppl</a:t>
            </a:r>
            <a:r>
              <a:rPr lang="fr-FR" sz="1100" dirty="0">
                <a:solidFill>
                  <a:srgbClr val="144487"/>
                </a:solidFill>
                <a:latin typeface="Calibri"/>
                <a:ea typeface="Calibri"/>
                <a:cs typeface="Calibri"/>
                <a:sym typeface="Calibri"/>
              </a:rPr>
              <a:t> 2):16–9. 4. Rao SM, et al. </a:t>
            </a:r>
            <a:r>
              <a:rPr lang="fr-FR" sz="1100" dirty="0" err="1">
                <a:solidFill>
                  <a:srgbClr val="144487"/>
                </a:solidFill>
                <a:latin typeface="Calibri"/>
                <a:ea typeface="Calibri"/>
                <a:cs typeface="Calibri"/>
                <a:sym typeface="Calibri"/>
              </a:rPr>
              <a:t>Neurology</a:t>
            </a:r>
            <a:r>
              <a:rPr lang="fr-FR" sz="1100" dirty="0">
                <a:solidFill>
                  <a:srgbClr val="144487"/>
                </a:solidFill>
                <a:latin typeface="Calibri"/>
                <a:ea typeface="Calibri"/>
                <a:cs typeface="Calibri"/>
                <a:sym typeface="Calibri"/>
              </a:rPr>
              <a:t> 1991;41:685–91; 5, </a:t>
            </a:r>
            <a:r>
              <a:rPr lang="fr-FR" sz="1100" dirty="0" err="1">
                <a:solidFill>
                  <a:srgbClr val="144487"/>
                </a:solidFill>
                <a:latin typeface="Calibri"/>
                <a:ea typeface="Calibri"/>
                <a:cs typeface="Calibri"/>
                <a:sym typeface="Calibri"/>
              </a:rPr>
              <a:t>Scalfari</a:t>
            </a:r>
            <a:r>
              <a:rPr lang="fr-FR" sz="1100" dirty="0">
                <a:solidFill>
                  <a:srgbClr val="144487"/>
                </a:solidFill>
                <a:latin typeface="Calibri"/>
                <a:ea typeface="Calibri"/>
                <a:cs typeface="Calibri"/>
                <a:sym typeface="Calibri"/>
              </a:rPr>
              <a:t> A, et al. Brain 2010;133(pt 7):1914–29. 6.</a:t>
            </a:r>
            <a:r>
              <a:rPr lang="fr-FR" sz="1125" dirty="0">
                <a:solidFill>
                  <a:srgbClr val="144487"/>
                </a:solidFill>
                <a:latin typeface="Calibri"/>
                <a:ea typeface="Calibri"/>
                <a:cs typeface="Calibri"/>
                <a:sym typeface="Calibri"/>
              </a:rPr>
              <a:t> Jacobs LD, </a:t>
            </a:r>
            <a:r>
              <a:rPr lang="fr-FR" sz="1125" i="1" dirty="0">
                <a:solidFill>
                  <a:srgbClr val="144487"/>
                </a:solidFill>
                <a:latin typeface="Calibri"/>
                <a:ea typeface="Calibri"/>
                <a:cs typeface="Calibri"/>
                <a:sym typeface="Calibri"/>
              </a:rPr>
              <a:t>et al. N </a:t>
            </a:r>
            <a:r>
              <a:rPr lang="fr-FR" sz="1125" i="1" dirty="0" err="1">
                <a:solidFill>
                  <a:srgbClr val="144487"/>
                </a:solidFill>
                <a:latin typeface="Calibri"/>
                <a:ea typeface="Calibri"/>
                <a:cs typeface="Calibri"/>
                <a:sym typeface="Calibri"/>
              </a:rPr>
              <a:t>Engl</a:t>
            </a:r>
            <a:r>
              <a:rPr lang="fr-FR" sz="1125" i="1" dirty="0">
                <a:solidFill>
                  <a:srgbClr val="144487"/>
                </a:solidFill>
                <a:latin typeface="Calibri"/>
                <a:ea typeface="Calibri"/>
                <a:cs typeface="Calibri"/>
                <a:sym typeface="Calibri"/>
              </a:rPr>
              <a:t> J Med</a:t>
            </a:r>
            <a:r>
              <a:rPr lang="fr-FR" sz="1125" dirty="0">
                <a:solidFill>
                  <a:srgbClr val="144487"/>
                </a:solidFill>
                <a:latin typeface="Calibri"/>
                <a:ea typeface="Calibri"/>
                <a:cs typeface="Calibri"/>
                <a:sym typeface="Calibri"/>
              </a:rPr>
              <a:t> 2000;343(13):898–904</a:t>
            </a:r>
            <a:endParaRPr sz="984" dirty="0">
              <a:solidFill>
                <a:srgbClr val="000000"/>
              </a:solidFill>
              <a:latin typeface="Arial"/>
              <a:ea typeface="Arial"/>
              <a:cs typeface="Arial"/>
              <a:sym typeface="Arial"/>
            </a:endParaRPr>
          </a:p>
          <a:p>
            <a:pPr algn="ctr">
              <a:buClr>
                <a:srgbClr val="144487"/>
              </a:buClr>
              <a:buSzPts val="1564"/>
            </a:pPr>
            <a:r>
              <a:rPr lang="fr-FR" sz="1100" dirty="0">
                <a:solidFill>
                  <a:srgbClr val="144487"/>
                </a:solidFill>
                <a:latin typeface="Calibri"/>
                <a:ea typeface="Calibri"/>
                <a:cs typeface="Calibri"/>
                <a:sym typeface="Calibri"/>
              </a:rPr>
              <a:t>7 .Lublin FD, et al. </a:t>
            </a:r>
            <a:r>
              <a:rPr lang="fr-FR" sz="1100" dirty="0" err="1">
                <a:solidFill>
                  <a:srgbClr val="144487"/>
                </a:solidFill>
                <a:latin typeface="Calibri"/>
                <a:ea typeface="Calibri"/>
                <a:cs typeface="Calibri"/>
                <a:sym typeface="Calibri"/>
              </a:rPr>
              <a:t>Neurology</a:t>
            </a:r>
            <a:r>
              <a:rPr lang="fr-FR" sz="1100" dirty="0">
                <a:solidFill>
                  <a:srgbClr val="144487"/>
                </a:solidFill>
                <a:latin typeface="Calibri"/>
                <a:ea typeface="Calibri"/>
                <a:cs typeface="Calibri"/>
                <a:sym typeface="Calibri"/>
              </a:rPr>
              <a:t> 2014;83:278–286</a:t>
            </a:r>
            <a:endParaRPr sz="1100" dirty="0">
              <a:solidFill>
                <a:srgbClr val="144487"/>
              </a:solidFill>
              <a:latin typeface="Calibri"/>
              <a:ea typeface="Calibri"/>
              <a:cs typeface="Calibri"/>
              <a:sym typeface="Calibri"/>
            </a:endParaRPr>
          </a:p>
          <a:p>
            <a:pPr algn="ctr">
              <a:buClr>
                <a:srgbClr val="000000"/>
              </a:buClr>
              <a:buSzPts val="1564"/>
            </a:pPr>
            <a:endParaRPr sz="1100" dirty="0">
              <a:solidFill>
                <a:srgbClr val="1F1D21"/>
              </a:solidFill>
              <a:latin typeface="Calibri"/>
              <a:ea typeface="Calibri"/>
              <a:cs typeface="Calibri"/>
              <a:sym typeface="Calibri"/>
            </a:endParaRPr>
          </a:p>
        </p:txBody>
      </p:sp>
      <p:cxnSp>
        <p:nvCxnSpPr>
          <p:cNvPr id="191" name="Google Shape;191;p3"/>
          <p:cNvCxnSpPr/>
          <p:nvPr/>
        </p:nvCxnSpPr>
        <p:spPr>
          <a:xfrm rot="10800000" flipH="1">
            <a:off x="1489" y="1379711"/>
            <a:ext cx="12189023" cy="13807"/>
          </a:xfrm>
          <a:prstGeom prst="straightConnector1">
            <a:avLst/>
          </a:prstGeom>
          <a:noFill/>
          <a:ln w="57150" cap="flat" cmpd="sng">
            <a:solidFill>
              <a:srgbClr val="144487"/>
            </a:solidFill>
            <a:prstDash val="solid"/>
            <a:round/>
            <a:headEnd type="none" w="sm" len="sm"/>
            <a:tailEnd type="none" w="sm" len="sm"/>
          </a:ln>
        </p:spPr>
      </p:cxnSp>
      <p:grpSp>
        <p:nvGrpSpPr>
          <p:cNvPr id="192" name="Google Shape;192;p3"/>
          <p:cNvGrpSpPr/>
          <p:nvPr/>
        </p:nvGrpSpPr>
        <p:grpSpPr>
          <a:xfrm>
            <a:off x="9696393" y="1762803"/>
            <a:ext cx="2116381" cy="1509055"/>
            <a:chOff x="9955646" y="1822851"/>
            <a:chExt cx="2116898" cy="1509424"/>
          </a:xfrm>
        </p:grpSpPr>
        <p:pic>
          <p:nvPicPr>
            <p:cNvPr id="193" name="Google Shape;193;p3" descr="icon_31051.png"/>
            <p:cNvPicPr preferRelativeResize="0"/>
            <p:nvPr/>
          </p:nvPicPr>
          <p:blipFill rotWithShape="1">
            <a:blip r:embed="rId5">
              <a:alphaModFix/>
            </a:blip>
            <a:srcRect/>
            <a:stretch/>
          </p:blipFill>
          <p:spPr>
            <a:xfrm>
              <a:off x="10278073" y="1822851"/>
              <a:ext cx="1118428" cy="1058019"/>
            </a:xfrm>
            <a:prstGeom prst="rect">
              <a:avLst/>
            </a:prstGeom>
            <a:noFill/>
            <a:ln>
              <a:noFill/>
            </a:ln>
          </p:spPr>
        </p:pic>
        <p:sp>
          <p:nvSpPr>
            <p:cNvPr id="194" name="Google Shape;194;p3"/>
            <p:cNvSpPr txBox="1"/>
            <p:nvPr/>
          </p:nvSpPr>
          <p:spPr>
            <a:xfrm>
              <a:off x="9955646" y="3021084"/>
              <a:ext cx="2116898" cy="311191"/>
            </a:xfrm>
            <a:prstGeom prst="rect">
              <a:avLst/>
            </a:prstGeom>
            <a:noFill/>
            <a:ln>
              <a:noFill/>
            </a:ln>
          </p:spPr>
          <p:txBody>
            <a:bodyPr spcFirstLastPara="1" wrap="square" lIns="64283" tIns="32133" rIns="64283" bIns="32133" anchor="t" anchorCtr="0">
              <a:spAutoFit/>
            </a:bodyPr>
            <a:lstStyle/>
            <a:p>
              <a:pPr algn="ctr">
                <a:buClr>
                  <a:srgbClr val="144487"/>
                </a:buClr>
                <a:buSzPts val="2275"/>
              </a:pPr>
              <a:r>
                <a:rPr lang="fr-FR" sz="1600" dirty="0">
                  <a:solidFill>
                    <a:srgbClr val="144487"/>
                  </a:solidFill>
                  <a:latin typeface="Calibri"/>
                  <a:ea typeface="Calibri"/>
                  <a:cs typeface="Calibri"/>
                  <a:sym typeface="Calibri"/>
                </a:rPr>
                <a:t>Evolution imprévisible</a:t>
              </a:r>
              <a:r>
                <a:rPr lang="fr-FR" sz="1600" baseline="30000" dirty="0">
                  <a:solidFill>
                    <a:srgbClr val="144487"/>
                  </a:solidFill>
                  <a:latin typeface="Calibri"/>
                  <a:ea typeface="Calibri"/>
                  <a:cs typeface="Calibri"/>
                  <a:sym typeface="Calibri"/>
                </a:rPr>
                <a:t>5</a:t>
              </a:r>
              <a:r>
                <a:rPr lang="fr-FR" sz="1600" dirty="0">
                  <a:solidFill>
                    <a:srgbClr val="144487"/>
                  </a:solidFill>
                  <a:latin typeface="Calibri"/>
                  <a:ea typeface="Calibri"/>
                  <a:cs typeface="Calibri"/>
                  <a:sym typeface="Calibri"/>
                </a:rPr>
                <a:t> </a:t>
              </a:r>
              <a:endParaRPr sz="984" dirty="0">
                <a:solidFill>
                  <a:srgbClr val="000000"/>
                </a:solidFill>
                <a:latin typeface="Arial"/>
                <a:ea typeface="Arial"/>
                <a:cs typeface="Arial"/>
                <a:sym typeface="Arial"/>
              </a:endParaRPr>
            </a:p>
          </p:txBody>
        </p:sp>
      </p:grpSp>
      <p:pic>
        <p:nvPicPr>
          <p:cNvPr id="197" name="Google Shape;197;p3"/>
          <p:cNvPicPr preferRelativeResize="0"/>
          <p:nvPr/>
        </p:nvPicPr>
        <p:blipFill rotWithShape="1">
          <a:blip r:embed="rId6">
            <a:alphaModFix/>
          </a:blip>
          <a:srcRect l="19378" t="4187" r="19139" b="3946"/>
          <a:stretch/>
        </p:blipFill>
        <p:spPr>
          <a:xfrm>
            <a:off x="1331743" y="3599597"/>
            <a:ext cx="939566" cy="917321"/>
          </a:xfrm>
          <a:prstGeom prst="rect">
            <a:avLst/>
          </a:prstGeom>
          <a:noFill/>
          <a:ln>
            <a:noFill/>
          </a:ln>
        </p:spPr>
      </p:pic>
      <p:sp>
        <p:nvSpPr>
          <p:cNvPr id="198" name="Google Shape;198;p3"/>
          <p:cNvSpPr/>
          <p:nvPr/>
        </p:nvSpPr>
        <p:spPr>
          <a:xfrm>
            <a:off x="7449602" y="6597070"/>
            <a:ext cx="1355273" cy="183837"/>
          </a:xfrm>
          <a:prstGeom prst="rect">
            <a:avLst/>
          </a:prstGeom>
          <a:noFill/>
          <a:ln>
            <a:noFill/>
          </a:ln>
        </p:spPr>
        <p:txBody>
          <a:bodyPr spcFirstLastPara="1" wrap="square" lIns="64283" tIns="32133" rIns="64283" bIns="32133" anchor="t" anchorCtr="0">
            <a:spAutoFit/>
          </a:bodyPr>
          <a:lstStyle/>
          <a:p>
            <a:pPr>
              <a:buClr>
                <a:srgbClr val="000000"/>
              </a:buClr>
              <a:buSzPts val="1100"/>
            </a:pPr>
            <a:r>
              <a:rPr lang="fr-FR" sz="773">
                <a:latin typeface="Calibri"/>
                <a:ea typeface="Calibri"/>
                <a:cs typeface="Calibri"/>
                <a:sym typeface="Calibri"/>
              </a:rPr>
              <a:t>8. </a:t>
            </a:r>
            <a:r>
              <a:rPr lang="fr-FR" sz="773">
                <a:solidFill>
                  <a:srgbClr val="000000"/>
                </a:solidFill>
                <a:latin typeface="Calibri"/>
                <a:ea typeface="Calibri"/>
                <a:cs typeface="Calibri"/>
                <a:sym typeface="Calibri"/>
              </a:rPr>
              <a:t>http://www.ofsep.org/fr</a:t>
            </a:r>
            <a:endParaRPr sz="773">
              <a:solidFill>
                <a:schemeClr val="dk1"/>
              </a:solidFill>
              <a:latin typeface="Calibri"/>
              <a:ea typeface="Calibri"/>
              <a:cs typeface="Calibri"/>
              <a:sym typeface="Calibri"/>
            </a:endParaRPr>
          </a:p>
        </p:txBody>
      </p:sp>
      <p:sp>
        <p:nvSpPr>
          <p:cNvPr id="2" name="ZoneTexte 1">
            <a:extLst>
              <a:ext uri="{FF2B5EF4-FFF2-40B4-BE49-F238E27FC236}">
                <a16:creationId xmlns:a16="http://schemas.microsoft.com/office/drawing/2014/main" id="{4377CAD6-4109-45E1-AD9A-B11774F9DBDE}"/>
              </a:ext>
            </a:extLst>
          </p:cNvPr>
          <p:cNvSpPr txBox="1"/>
          <p:nvPr/>
        </p:nvSpPr>
        <p:spPr>
          <a:xfrm>
            <a:off x="1057013" y="3322598"/>
            <a:ext cx="1476462" cy="276999"/>
          </a:xfrm>
          <a:prstGeom prst="rect">
            <a:avLst/>
          </a:prstGeom>
          <a:noFill/>
        </p:spPr>
        <p:txBody>
          <a:bodyPr wrap="square" rtlCol="0">
            <a:spAutoFit/>
          </a:bodyPr>
          <a:lstStyle/>
          <a:p>
            <a:pPr algn="ctr"/>
            <a:r>
              <a:rPr lang="fr-FR" sz="1200" b="1" dirty="0">
                <a:solidFill>
                  <a:schemeClr val="accent1">
                    <a:lumMod val="75000"/>
                  </a:schemeClr>
                </a:solidFill>
              </a:rPr>
              <a:t>Age médian 53 ans</a:t>
            </a:r>
            <a:r>
              <a:rPr lang="fr-FR" sz="1200" baseline="30000" dirty="0">
                <a:solidFill>
                  <a:srgbClr val="144487"/>
                </a:solidFill>
                <a:ea typeface="Calibri"/>
                <a:cs typeface="Calibri"/>
                <a:sym typeface="Calibri"/>
              </a:rPr>
              <a:t> 1</a:t>
            </a:r>
            <a:r>
              <a:rPr lang="fr-FR" sz="1200" b="1" dirty="0">
                <a:solidFill>
                  <a:schemeClr val="accent1">
                    <a:lumMod val="75000"/>
                  </a:schemeClr>
                </a:solidFill>
              </a:rPr>
              <a:t> </a:t>
            </a:r>
          </a:p>
        </p:txBody>
      </p:sp>
      <p:cxnSp>
        <p:nvCxnSpPr>
          <p:cNvPr id="25" name="Google Shape;239;p5">
            <a:extLst>
              <a:ext uri="{FF2B5EF4-FFF2-40B4-BE49-F238E27FC236}">
                <a16:creationId xmlns:a16="http://schemas.microsoft.com/office/drawing/2014/main" id="{3CFA1350-12AA-4ED2-B448-79FB96D146E6}"/>
              </a:ext>
            </a:extLst>
          </p:cNvPr>
          <p:cNvCxnSpPr/>
          <p:nvPr/>
        </p:nvCxnSpPr>
        <p:spPr>
          <a:xfrm rot="10800000" flipH="1">
            <a:off x="153889" y="1532111"/>
            <a:ext cx="12189023" cy="13807"/>
          </a:xfrm>
          <a:prstGeom prst="straightConnector1">
            <a:avLst/>
          </a:prstGeom>
          <a:noFill/>
          <a:ln w="57150" cap="flat" cmpd="sng">
            <a:solidFill>
              <a:srgbClr val="144487"/>
            </a:solidFill>
            <a:prstDash val="solid"/>
            <a:round/>
            <a:headEnd type="none" w="sm" len="sm"/>
            <a:tailEnd type="none" w="sm" len="sm"/>
          </a:ln>
        </p:spPr>
      </p:cxnSp>
      <p:pic>
        <p:nvPicPr>
          <p:cNvPr id="4" name="Image 3">
            <a:extLst>
              <a:ext uri="{FF2B5EF4-FFF2-40B4-BE49-F238E27FC236}">
                <a16:creationId xmlns:a16="http://schemas.microsoft.com/office/drawing/2014/main" id="{7FD47411-2EA6-4FD8-B31E-C7195FAD490E}"/>
              </a:ext>
            </a:extLst>
          </p:cNvPr>
          <p:cNvPicPr>
            <a:picLocks noChangeAspect="1"/>
          </p:cNvPicPr>
          <p:nvPr/>
        </p:nvPicPr>
        <p:blipFill rotWithShape="1">
          <a:blip r:embed="rId7"/>
          <a:srcRect b="57723"/>
          <a:stretch/>
        </p:blipFill>
        <p:spPr>
          <a:xfrm>
            <a:off x="3653036" y="1772903"/>
            <a:ext cx="3164760" cy="1238580"/>
          </a:xfrm>
          <a:prstGeom prst="rect">
            <a:avLst/>
          </a:prstGeom>
        </p:spPr>
      </p:pic>
      <p:pic>
        <p:nvPicPr>
          <p:cNvPr id="6" name="Image 5">
            <a:extLst>
              <a:ext uri="{FF2B5EF4-FFF2-40B4-BE49-F238E27FC236}">
                <a16:creationId xmlns:a16="http://schemas.microsoft.com/office/drawing/2014/main" id="{3BABF1C9-6B02-4A07-B9FF-8B6EE6AE2732}"/>
              </a:ext>
            </a:extLst>
          </p:cNvPr>
          <p:cNvPicPr>
            <a:picLocks noChangeAspect="1"/>
          </p:cNvPicPr>
          <p:nvPr/>
        </p:nvPicPr>
        <p:blipFill>
          <a:blip r:embed="rId8"/>
          <a:stretch>
            <a:fillRect/>
          </a:stretch>
        </p:blipFill>
        <p:spPr>
          <a:xfrm>
            <a:off x="1214774" y="4823906"/>
            <a:ext cx="1191719" cy="74584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8;p5">
            <a:extLst>
              <a:ext uri="{FF2B5EF4-FFF2-40B4-BE49-F238E27FC236}">
                <a16:creationId xmlns:a16="http://schemas.microsoft.com/office/drawing/2014/main" id="{05D3187E-74A3-491C-A4D6-963BFAC922BA}"/>
              </a:ext>
            </a:extLst>
          </p:cNvPr>
          <p:cNvSpPr txBox="1">
            <a:spLocks/>
          </p:cNvSpPr>
          <p:nvPr/>
        </p:nvSpPr>
        <p:spPr>
          <a:xfrm>
            <a:off x="840768" y="91099"/>
            <a:ext cx="10510466" cy="1325239"/>
          </a:xfrm>
          <a:prstGeom prst="rect">
            <a:avLst/>
          </a:prstGeom>
          <a:noFill/>
          <a:ln>
            <a:noFill/>
          </a:ln>
        </p:spPr>
        <p:txBody>
          <a:bodyPr spcFirstLastPara="1" vert="horz" wrap="square" lIns="64283" tIns="32133" rIns="64283" bIns="32133"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0070C0"/>
              </a:buClr>
              <a:buSzPts val="4800"/>
            </a:pPr>
            <a:r>
              <a:rPr lang="fr-FR" sz="3375" b="1" dirty="0">
                <a:solidFill>
                  <a:srgbClr val="0070C0"/>
                </a:solidFill>
                <a:latin typeface="Calibri"/>
                <a:ea typeface="Calibri"/>
                <a:cs typeface="Calibri"/>
                <a:sym typeface="Calibri"/>
              </a:rPr>
              <a:t>Évolution de la SEP </a:t>
            </a:r>
            <a:endParaRPr lang="fr-FR" dirty="0"/>
          </a:p>
        </p:txBody>
      </p:sp>
      <p:cxnSp>
        <p:nvCxnSpPr>
          <p:cNvPr id="5" name="Google Shape;239;p5">
            <a:extLst>
              <a:ext uri="{FF2B5EF4-FFF2-40B4-BE49-F238E27FC236}">
                <a16:creationId xmlns:a16="http://schemas.microsoft.com/office/drawing/2014/main" id="{4C90A4AF-F278-4842-BD38-87ACC4E20373}"/>
              </a:ext>
            </a:extLst>
          </p:cNvPr>
          <p:cNvCxnSpPr/>
          <p:nvPr/>
        </p:nvCxnSpPr>
        <p:spPr>
          <a:xfrm rot="10800000" flipH="1">
            <a:off x="1489" y="1379711"/>
            <a:ext cx="12189023" cy="13807"/>
          </a:xfrm>
          <a:prstGeom prst="straightConnector1">
            <a:avLst/>
          </a:prstGeom>
          <a:noFill/>
          <a:ln w="57150" cap="flat" cmpd="sng">
            <a:solidFill>
              <a:srgbClr val="144487"/>
            </a:solidFill>
            <a:prstDash val="solid"/>
            <a:round/>
            <a:headEnd type="none" w="sm" len="sm"/>
            <a:tailEnd type="none" w="sm" len="sm"/>
          </a:ln>
        </p:spPr>
      </p:cxnSp>
      <p:pic>
        <p:nvPicPr>
          <p:cNvPr id="7" name="Google Shape;195;p3">
            <a:extLst>
              <a:ext uri="{FF2B5EF4-FFF2-40B4-BE49-F238E27FC236}">
                <a16:creationId xmlns:a16="http://schemas.microsoft.com/office/drawing/2014/main" id="{EE6DA336-C08F-415B-AD8C-1BE8544D0338}"/>
              </a:ext>
            </a:extLst>
          </p:cNvPr>
          <p:cNvPicPr preferRelativeResize="0"/>
          <p:nvPr/>
        </p:nvPicPr>
        <p:blipFill rotWithShape="1">
          <a:blip r:embed="rId2">
            <a:alphaModFix/>
          </a:blip>
          <a:srcRect/>
          <a:stretch/>
        </p:blipFill>
        <p:spPr>
          <a:xfrm>
            <a:off x="1560353" y="2512664"/>
            <a:ext cx="8288321" cy="3519019"/>
          </a:xfrm>
          <a:prstGeom prst="rect">
            <a:avLst/>
          </a:prstGeom>
          <a:noFill/>
          <a:ln>
            <a:noFill/>
          </a:ln>
        </p:spPr>
      </p:pic>
      <p:sp>
        <p:nvSpPr>
          <p:cNvPr id="8" name="ZoneTexte 7">
            <a:extLst>
              <a:ext uri="{FF2B5EF4-FFF2-40B4-BE49-F238E27FC236}">
                <a16:creationId xmlns:a16="http://schemas.microsoft.com/office/drawing/2014/main" id="{BF097293-222A-4195-A814-BC7DAFB3B0BE}"/>
              </a:ext>
            </a:extLst>
          </p:cNvPr>
          <p:cNvSpPr txBox="1"/>
          <p:nvPr/>
        </p:nvSpPr>
        <p:spPr>
          <a:xfrm>
            <a:off x="4018327" y="1677798"/>
            <a:ext cx="4395831" cy="369332"/>
          </a:xfrm>
          <a:prstGeom prst="rect">
            <a:avLst/>
          </a:prstGeom>
          <a:noFill/>
        </p:spPr>
        <p:txBody>
          <a:bodyPr wrap="square" rtlCol="0">
            <a:spAutoFit/>
          </a:bodyPr>
          <a:lstStyle/>
          <a:p>
            <a:r>
              <a:rPr lang="fr-FR" dirty="0"/>
              <a:t>La SEP, une maladie neurologique chronique </a:t>
            </a:r>
          </a:p>
        </p:txBody>
      </p:sp>
    </p:spTree>
    <p:extLst>
      <p:ext uri="{BB962C8B-B14F-4D97-AF65-F5344CB8AC3E}">
        <p14:creationId xmlns:p14="http://schemas.microsoft.com/office/powerpoint/2010/main" val="288993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5"/>
          <p:cNvPicPr preferRelativeResize="0"/>
          <p:nvPr/>
        </p:nvPicPr>
        <p:blipFill rotWithShape="1">
          <a:blip r:embed="rId3">
            <a:alphaModFix/>
          </a:blip>
          <a:srcRect/>
          <a:stretch/>
        </p:blipFill>
        <p:spPr>
          <a:xfrm>
            <a:off x="3219501" y="5024187"/>
            <a:ext cx="2452076" cy="1575738"/>
          </a:xfrm>
          <a:prstGeom prst="rect">
            <a:avLst/>
          </a:prstGeom>
          <a:noFill/>
          <a:ln w="25400" cap="flat" cmpd="sng">
            <a:solidFill>
              <a:srgbClr val="9CC12C"/>
            </a:solidFill>
            <a:prstDash val="solid"/>
            <a:miter lim="800000"/>
            <a:headEnd type="none" w="sm" len="sm"/>
            <a:tailEnd type="none" w="sm" len="sm"/>
          </a:ln>
        </p:spPr>
      </p:pic>
      <p:sp>
        <p:nvSpPr>
          <p:cNvPr id="221" name="Google Shape;221;p5"/>
          <p:cNvSpPr txBox="1"/>
          <p:nvPr/>
        </p:nvSpPr>
        <p:spPr>
          <a:xfrm>
            <a:off x="9981251" y="-62645"/>
            <a:ext cx="660239" cy="318888"/>
          </a:xfrm>
          <a:prstGeom prst="rect">
            <a:avLst/>
          </a:prstGeom>
          <a:noFill/>
          <a:ln>
            <a:noFill/>
          </a:ln>
        </p:spPr>
        <p:txBody>
          <a:bodyPr spcFirstLastPara="1" wrap="square" lIns="35982" tIns="35982" rIns="35982" bIns="35982" anchor="t" anchorCtr="0">
            <a:spAutoFit/>
          </a:bodyPr>
          <a:lstStyle/>
          <a:p>
            <a:pPr algn="ctr">
              <a:buClr>
                <a:srgbClr val="FFFFFF"/>
              </a:buClr>
              <a:buSzPts val="2275"/>
            </a:pPr>
            <a:r>
              <a:rPr lang="fr-FR" sz="1600">
                <a:solidFill>
                  <a:srgbClr val="FFFFFF"/>
                </a:solidFill>
                <a:latin typeface="Arial"/>
                <a:ea typeface="Arial"/>
                <a:cs typeface="Arial"/>
                <a:sym typeface="Arial"/>
              </a:rPr>
              <a:t>★★★</a:t>
            </a:r>
            <a:endParaRPr sz="1600">
              <a:solidFill>
                <a:srgbClr val="FFFFFF"/>
              </a:solidFill>
              <a:latin typeface="Arial"/>
              <a:ea typeface="Arial"/>
              <a:cs typeface="Arial"/>
              <a:sym typeface="Arial"/>
            </a:endParaRPr>
          </a:p>
        </p:txBody>
      </p:sp>
      <p:sp>
        <p:nvSpPr>
          <p:cNvPr id="222" name="Google Shape;222;p5"/>
          <p:cNvSpPr txBox="1">
            <a:spLocks noGrp="1"/>
          </p:cNvSpPr>
          <p:nvPr>
            <p:ph type="sldNum" idx="12"/>
          </p:nvPr>
        </p:nvSpPr>
        <p:spPr>
          <a:xfrm>
            <a:off x="10129589" y="6480387"/>
            <a:ext cx="336459" cy="365036"/>
          </a:xfrm>
          <a:prstGeom prst="rect">
            <a:avLst/>
          </a:prstGeom>
          <a:noFill/>
          <a:ln>
            <a:noFill/>
          </a:ln>
        </p:spPr>
        <p:txBody>
          <a:bodyPr spcFirstLastPara="1" vert="horz" wrap="square" lIns="64283" tIns="32133" rIns="64283" bIns="32133" rtlCol="0" anchor="ctr" anchorCtr="0">
            <a:noAutofit/>
          </a:bodyPr>
          <a:lstStyle/>
          <a:p>
            <a:pPr>
              <a:buClr>
                <a:srgbClr val="888888"/>
              </a:buClr>
              <a:buSzPts val="1706"/>
            </a:pPr>
            <a:endParaRPr>
              <a:solidFill>
                <a:srgbClr val="000000"/>
              </a:solidFill>
            </a:endParaRPr>
          </a:p>
          <a:p>
            <a:pPr>
              <a:buClr>
                <a:srgbClr val="888888"/>
              </a:buClr>
              <a:buSzPts val="1706"/>
            </a:pPr>
            <a:endParaRPr>
              <a:solidFill>
                <a:srgbClr val="000000"/>
              </a:solidFill>
            </a:endParaRPr>
          </a:p>
        </p:txBody>
      </p:sp>
      <p:sp>
        <p:nvSpPr>
          <p:cNvPr id="223" name="Google Shape;223;p5"/>
          <p:cNvSpPr/>
          <p:nvPr/>
        </p:nvSpPr>
        <p:spPr>
          <a:xfrm>
            <a:off x="2442390" y="1464238"/>
            <a:ext cx="7349828" cy="2156141"/>
          </a:xfrm>
          <a:prstGeom prst="roundRect">
            <a:avLst>
              <a:gd name="adj" fmla="val 16667"/>
            </a:avLst>
          </a:prstGeom>
          <a:noFill/>
          <a:ln w="63500" cap="flat" cmpd="sng">
            <a:solidFill>
              <a:srgbClr val="144487"/>
            </a:solidFill>
            <a:prstDash val="solid"/>
            <a:round/>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rgbClr val="FFFFFF"/>
              </a:solidFill>
              <a:latin typeface="Calibri"/>
              <a:ea typeface="Calibri"/>
              <a:cs typeface="Calibri"/>
              <a:sym typeface="Calibri"/>
            </a:endParaRPr>
          </a:p>
        </p:txBody>
      </p:sp>
      <p:sp>
        <p:nvSpPr>
          <p:cNvPr id="224" name="Google Shape;224;p5"/>
          <p:cNvSpPr txBox="1"/>
          <p:nvPr/>
        </p:nvSpPr>
        <p:spPr>
          <a:xfrm>
            <a:off x="2007599" y="839"/>
            <a:ext cx="8684680" cy="810627"/>
          </a:xfrm>
          <a:prstGeom prst="rect">
            <a:avLst/>
          </a:prstGeom>
          <a:noFill/>
          <a:ln>
            <a:noFill/>
          </a:ln>
        </p:spPr>
        <p:txBody>
          <a:bodyPr spcFirstLastPara="1" wrap="square" lIns="91406" tIns="45703" rIns="91406" bIns="45703" anchor="ctr" anchorCtr="0">
            <a:normAutofit/>
          </a:bodyPr>
          <a:lstStyle/>
          <a:p>
            <a:pPr algn="ctr">
              <a:buClr>
                <a:srgbClr val="000000"/>
              </a:buClr>
              <a:buSzPts val="4266"/>
            </a:pPr>
            <a:endParaRPr sz="2999" b="1">
              <a:solidFill>
                <a:srgbClr val="000000"/>
              </a:solidFill>
              <a:latin typeface="Arial"/>
              <a:ea typeface="Arial"/>
              <a:cs typeface="Arial"/>
              <a:sym typeface="Arial"/>
            </a:endParaRPr>
          </a:p>
        </p:txBody>
      </p:sp>
      <p:pic>
        <p:nvPicPr>
          <p:cNvPr id="225" name="Google Shape;225;p5"/>
          <p:cNvPicPr preferRelativeResize="0"/>
          <p:nvPr/>
        </p:nvPicPr>
        <p:blipFill rotWithShape="1">
          <a:blip r:embed="rId4">
            <a:alphaModFix/>
          </a:blip>
          <a:srcRect/>
          <a:stretch/>
        </p:blipFill>
        <p:spPr>
          <a:xfrm>
            <a:off x="6403385" y="1716626"/>
            <a:ext cx="2716399" cy="1697356"/>
          </a:xfrm>
          <a:prstGeom prst="rect">
            <a:avLst/>
          </a:prstGeom>
          <a:noFill/>
          <a:ln w="25400" cap="flat" cmpd="sng">
            <a:solidFill>
              <a:srgbClr val="9CC12C"/>
            </a:solidFill>
            <a:prstDash val="solid"/>
            <a:miter lim="800000"/>
            <a:headEnd type="none" w="sm" len="sm"/>
            <a:tailEnd type="none" w="sm" len="sm"/>
          </a:ln>
        </p:spPr>
      </p:pic>
      <p:pic>
        <p:nvPicPr>
          <p:cNvPr id="226" name="Google Shape;226;p5"/>
          <p:cNvPicPr preferRelativeResize="0"/>
          <p:nvPr/>
        </p:nvPicPr>
        <p:blipFill rotWithShape="1">
          <a:blip r:embed="rId5">
            <a:alphaModFix/>
          </a:blip>
          <a:srcRect/>
          <a:stretch/>
        </p:blipFill>
        <p:spPr>
          <a:xfrm>
            <a:off x="3149362" y="1744676"/>
            <a:ext cx="2459429" cy="1710907"/>
          </a:xfrm>
          <a:prstGeom prst="rect">
            <a:avLst/>
          </a:prstGeom>
          <a:noFill/>
          <a:ln w="25400" cap="flat" cmpd="sng">
            <a:solidFill>
              <a:srgbClr val="9CC12C"/>
            </a:solidFill>
            <a:prstDash val="solid"/>
            <a:miter lim="800000"/>
            <a:headEnd type="none" w="sm" len="sm"/>
            <a:tailEnd type="none" w="sm" len="sm"/>
          </a:ln>
        </p:spPr>
      </p:pic>
      <p:sp>
        <p:nvSpPr>
          <p:cNvPr id="227" name="Google Shape;227;p5"/>
          <p:cNvSpPr txBox="1"/>
          <p:nvPr/>
        </p:nvSpPr>
        <p:spPr>
          <a:xfrm>
            <a:off x="3149362" y="1784579"/>
            <a:ext cx="2462176" cy="803557"/>
          </a:xfrm>
          <a:prstGeom prst="rect">
            <a:avLst/>
          </a:prstGeom>
          <a:solidFill>
            <a:schemeClr val="lt1">
              <a:alpha val="84313"/>
            </a:schemeClr>
          </a:solidFill>
          <a:ln>
            <a:noFill/>
          </a:ln>
        </p:spPr>
        <p:txBody>
          <a:bodyPr spcFirstLastPara="1" wrap="square" lIns="64283" tIns="32133" rIns="64283" bIns="32133" anchor="t" anchorCtr="0">
            <a:spAutoFit/>
          </a:bodyPr>
          <a:lstStyle/>
          <a:p>
            <a:pPr algn="ctr">
              <a:buClr>
                <a:srgbClr val="262626"/>
              </a:buClr>
              <a:buSzPts val="3413"/>
            </a:pPr>
            <a:r>
              <a:rPr lang="fr-FR" sz="2400" b="1">
                <a:solidFill>
                  <a:srgbClr val="262626"/>
                </a:solidFill>
                <a:latin typeface="Calibri"/>
                <a:ea typeface="Calibri"/>
                <a:cs typeface="Calibri"/>
                <a:sym typeface="Calibri"/>
              </a:rPr>
              <a:t>Inflammation diffuse</a:t>
            </a:r>
            <a:endParaRPr sz="984">
              <a:solidFill>
                <a:srgbClr val="000000"/>
              </a:solidFill>
              <a:latin typeface="Arial"/>
              <a:ea typeface="Arial"/>
              <a:cs typeface="Arial"/>
              <a:sym typeface="Arial"/>
            </a:endParaRPr>
          </a:p>
        </p:txBody>
      </p:sp>
      <p:pic>
        <p:nvPicPr>
          <p:cNvPr id="228" name="Google Shape;228;p5"/>
          <p:cNvPicPr preferRelativeResize="0"/>
          <p:nvPr/>
        </p:nvPicPr>
        <p:blipFill rotWithShape="1">
          <a:blip r:embed="rId6">
            <a:alphaModFix/>
          </a:blip>
          <a:srcRect/>
          <a:stretch/>
        </p:blipFill>
        <p:spPr>
          <a:xfrm>
            <a:off x="6533644" y="5064956"/>
            <a:ext cx="2601261" cy="1471710"/>
          </a:xfrm>
          <a:prstGeom prst="rect">
            <a:avLst/>
          </a:prstGeom>
          <a:noFill/>
          <a:ln w="38100" cap="flat" cmpd="sng">
            <a:solidFill>
              <a:srgbClr val="000000"/>
            </a:solidFill>
            <a:prstDash val="solid"/>
            <a:miter lim="800000"/>
            <a:headEnd type="none" w="sm" len="sm"/>
            <a:tailEnd type="none" w="sm" len="sm"/>
          </a:ln>
        </p:spPr>
      </p:pic>
      <p:sp>
        <p:nvSpPr>
          <p:cNvPr id="229" name="Google Shape;229;p5"/>
          <p:cNvSpPr txBox="1"/>
          <p:nvPr/>
        </p:nvSpPr>
        <p:spPr>
          <a:xfrm>
            <a:off x="6679896" y="1741364"/>
            <a:ext cx="2278996" cy="434225"/>
          </a:xfrm>
          <a:prstGeom prst="rect">
            <a:avLst/>
          </a:prstGeom>
          <a:solidFill>
            <a:schemeClr val="lt1">
              <a:alpha val="84313"/>
            </a:schemeClr>
          </a:solidFill>
          <a:ln>
            <a:noFill/>
          </a:ln>
        </p:spPr>
        <p:txBody>
          <a:bodyPr spcFirstLastPara="1" wrap="square" lIns="64283" tIns="32133" rIns="64283" bIns="32133" anchor="t" anchorCtr="0">
            <a:spAutoFit/>
          </a:bodyPr>
          <a:lstStyle/>
          <a:p>
            <a:pPr algn="ctr">
              <a:buClr>
                <a:srgbClr val="262626"/>
              </a:buClr>
              <a:buSzPts val="3413"/>
            </a:pPr>
            <a:r>
              <a:rPr lang="fr-FR" sz="2400" b="1">
                <a:solidFill>
                  <a:srgbClr val="262626"/>
                </a:solidFill>
                <a:latin typeface="Calibri"/>
                <a:ea typeface="Calibri"/>
                <a:cs typeface="Calibri"/>
                <a:sym typeface="Calibri"/>
              </a:rPr>
              <a:t>Démyélinisation</a:t>
            </a:r>
            <a:endParaRPr sz="984">
              <a:solidFill>
                <a:srgbClr val="000000"/>
              </a:solidFill>
              <a:latin typeface="Arial"/>
              <a:ea typeface="Arial"/>
              <a:cs typeface="Arial"/>
              <a:sym typeface="Arial"/>
            </a:endParaRPr>
          </a:p>
        </p:txBody>
      </p:sp>
      <p:sp>
        <p:nvSpPr>
          <p:cNvPr id="230" name="Google Shape;230;p5"/>
          <p:cNvSpPr txBox="1"/>
          <p:nvPr/>
        </p:nvSpPr>
        <p:spPr>
          <a:xfrm>
            <a:off x="8996092" y="544912"/>
            <a:ext cx="129888" cy="434225"/>
          </a:xfrm>
          <a:prstGeom prst="rect">
            <a:avLst/>
          </a:prstGeom>
          <a:noFill/>
          <a:ln>
            <a:noFill/>
          </a:ln>
        </p:spPr>
        <p:txBody>
          <a:bodyPr spcFirstLastPara="1" wrap="square" lIns="64283" tIns="32133" rIns="64283" bIns="32133" anchor="t" anchorCtr="0">
            <a:spAutoFit/>
          </a:bodyPr>
          <a:lstStyle/>
          <a:p>
            <a:pPr algn="ctr">
              <a:buClr>
                <a:srgbClr val="000000"/>
              </a:buClr>
              <a:buSzPts val="3413"/>
            </a:pPr>
            <a:endParaRPr sz="2400">
              <a:solidFill>
                <a:srgbClr val="000000"/>
              </a:solidFill>
              <a:latin typeface="Calibri"/>
              <a:ea typeface="Calibri"/>
              <a:cs typeface="Calibri"/>
              <a:sym typeface="Calibri"/>
            </a:endParaRPr>
          </a:p>
        </p:txBody>
      </p:sp>
      <p:sp>
        <p:nvSpPr>
          <p:cNvPr id="231" name="Google Shape;231;p5"/>
          <p:cNvSpPr txBox="1"/>
          <p:nvPr/>
        </p:nvSpPr>
        <p:spPr>
          <a:xfrm>
            <a:off x="3395189" y="5024187"/>
            <a:ext cx="2213601" cy="803557"/>
          </a:xfrm>
          <a:prstGeom prst="rect">
            <a:avLst/>
          </a:prstGeom>
          <a:solidFill>
            <a:srgbClr val="FFFFFF">
              <a:alpha val="84313"/>
            </a:srgbClr>
          </a:solidFill>
          <a:ln>
            <a:noFill/>
          </a:ln>
        </p:spPr>
        <p:txBody>
          <a:bodyPr spcFirstLastPara="1" wrap="square" lIns="64283" tIns="32133" rIns="64283" bIns="32133" anchor="t" anchorCtr="0">
            <a:spAutoFit/>
          </a:bodyPr>
          <a:lstStyle/>
          <a:p>
            <a:pPr algn="ctr">
              <a:buClr>
                <a:srgbClr val="262626"/>
              </a:buClr>
              <a:buSzPts val="3413"/>
            </a:pPr>
            <a:r>
              <a:rPr lang="fr-FR" sz="2400" b="1">
                <a:solidFill>
                  <a:srgbClr val="262626"/>
                </a:solidFill>
                <a:latin typeface="Calibri"/>
                <a:ea typeface="Calibri"/>
                <a:cs typeface="Calibri"/>
                <a:sym typeface="Calibri"/>
              </a:rPr>
              <a:t>Atteinte axonale</a:t>
            </a:r>
            <a:endParaRPr sz="2400" b="1">
              <a:solidFill>
                <a:srgbClr val="262626"/>
              </a:solidFill>
              <a:latin typeface="Calibri"/>
              <a:ea typeface="Calibri"/>
              <a:cs typeface="Calibri"/>
              <a:sym typeface="Calibri"/>
            </a:endParaRPr>
          </a:p>
        </p:txBody>
      </p:sp>
      <p:sp>
        <p:nvSpPr>
          <p:cNvPr id="232" name="Google Shape;232;p5"/>
          <p:cNvSpPr/>
          <p:nvPr/>
        </p:nvSpPr>
        <p:spPr>
          <a:xfrm>
            <a:off x="12484578" y="6536666"/>
            <a:ext cx="129888" cy="649669"/>
          </a:xfrm>
          <a:prstGeom prst="rect">
            <a:avLst/>
          </a:prstGeom>
          <a:noFill/>
          <a:ln>
            <a:noFill/>
          </a:ln>
        </p:spPr>
        <p:txBody>
          <a:bodyPr spcFirstLastPara="1" wrap="square" lIns="64283" tIns="32133" rIns="64283" bIns="32133" anchor="t" anchorCtr="0">
            <a:spAutoFit/>
          </a:bodyPr>
          <a:lstStyle/>
          <a:p>
            <a:pPr algn="ctr">
              <a:buClr>
                <a:srgbClr val="000000"/>
              </a:buClr>
              <a:buSzPts val="1991"/>
            </a:pPr>
            <a:endParaRPr sz="1400">
              <a:solidFill>
                <a:srgbClr val="000000"/>
              </a:solidFill>
              <a:latin typeface="Calibri"/>
              <a:ea typeface="Calibri"/>
              <a:cs typeface="Calibri"/>
              <a:sym typeface="Calibri"/>
            </a:endParaRPr>
          </a:p>
          <a:p>
            <a:pPr algn="ctr">
              <a:buClr>
                <a:srgbClr val="000000"/>
              </a:buClr>
              <a:buSzPts val="3413"/>
            </a:pPr>
            <a:endParaRPr sz="2400">
              <a:solidFill>
                <a:srgbClr val="000000"/>
              </a:solidFill>
              <a:latin typeface="Calibri"/>
              <a:ea typeface="Calibri"/>
              <a:cs typeface="Calibri"/>
              <a:sym typeface="Calibri"/>
            </a:endParaRPr>
          </a:p>
        </p:txBody>
      </p:sp>
      <p:sp>
        <p:nvSpPr>
          <p:cNvPr id="233" name="Google Shape;233;p5"/>
          <p:cNvSpPr/>
          <p:nvPr/>
        </p:nvSpPr>
        <p:spPr>
          <a:xfrm>
            <a:off x="6485407" y="3646103"/>
            <a:ext cx="3769825" cy="1296000"/>
          </a:xfrm>
          <a:prstGeom prst="rect">
            <a:avLst/>
          </a:prstGeom>
          <a:noFill/>
          <a:ln>
            <a:noFill/>
          </a:ln>
        </p:spPr>
        <p:txBody>
          <a:bodyPr spcFirstLastPara="1" wrap="square" lIns="64283" tIns="32133" rIns="64283" bIns="32133" anchor="t" anchorCtr="0">
            <a:spAutoFit/>
          </a:bodyPr>
          <a:lstStyle/>
          <a:p>
            <a:pPr marL="285661" indent="-285661">
              <a:buClr>
                <a:srgbClr val="000000"/>
              </a:buClr>
              <a:buSzPts val="2275"/>
              <a:buFont typeface="Arial"/>
              <a:buChar char="•"/>
            </a:pPr>
            <a:r>
              <a:rPr lang="fr-FR" sz="1600">
                <a:solidFill>
                  <a:srgbClr val="000000"/>
                </a:solidFill>
                <a:latin typeface="Calibri"/>
                <a:ea typeface="Calibri"/>
                <a:cs typeface="Calibri"/>
                <a:sym typeface="Calibri"/>
              </a:rPr>
              <a:t>Activation microgliale</a:t>
            </a:r>
            <a:endParaRPr sz="1600">
              <a:solidFill>
                <a:srgbClr val="000000"/>
              </a:solidFill>
              <a:latin typeface="Calibri"/>
              <a:ea typeface="Calibri"/>
              <a:cs typeface="Calibri"/>
              <a:sym typeface="Calibri"/>
            </a:endParaRPr>
          </a:p>
          <a:p>
            <a:pPr marL="285661" indent="-285661">
              <a:buClr>
                <a:srgbClr val="000000"/>
              </a:buClr>
              <a:buSzPts val="2275"/>
              <a:buFont typeface="Arial"/>
              <a:buChar char="•"/>
            </a:pPr>
            <a:r>
              <a:rPr lang="fr-FR" sz="1600">
                <a:solidFill>
                  <a:srgbClr val="000000"/>
                </a:solidFill>
                <a:latin typeface="Calibri"/>
                <a:ea typeface="Calibri"/>
                <a:cs typeface="Calibri"/>
                <a:sym typeface="Calibri"/>
              </a:rPr>
              <a:t>Stress oxydatif</a:t>
            </a:r>
            <a:endParaRPr sz="984">
              <a:solidFill>
                <a:srgbClr val="000000"/>
              </a:solidFill>
              <a:latin typeface="Arial"/>
              <a:ea typeface="Arial"/>
              <a:cs typeface="Arial"/>
              <a:sym typeface="Arial"/>
            </a:endParaRPr>
          </a:p>
          <a:p>
            <a:pPr marL="285661" indent="-285661">
              <a:buClr>
                <a:srgbClr val="000000"/>
              </a:buClr>
              <a:buSzPts val="2275"/>
              <a:buFont typeface="Arial"/>
              <a:buChar char="•"/>
            </a:pPr>
            <a:r>
              <a:rPr lang="fr-FR" sz="1600">
                <a:solidFill>
                  <a:srgbClr val="000000"/>
                </a:solidFill>
                <a:latin typeface="Calibri"/>
                <a:ea typeface="Calibri"/>
                <a:cs typeface="Calibri"/>
                <a:sym typeface="Calibri"/>
              </a:rPr>
              <a:t>Dysrégulation énergétique</a:t>
            </a:r>
            <a:endParaRPr sz="984">
              <a:solidFill>
                <a:srgbClr val="000000"/>
              </a:solidFill>
              <a:latin typeface="Arial"/>
              <a:ea typeface="Arial"/>
              <a:cs typeface="Arial"/>
              <a:sym typeface="Arial"/>
            </a:endParaRPr>
          </a:p>
          <a:p>
            <a:pPr marL="285661" indent="-285661">
              <a:buClr>
                <a:srgbClr val="000000"/>
              </a:buClr>
              <a:buSzPts val="2275"/>
              <a:buFont typeface="Arial"/>
              <a:buChar char="•"/>
            </a:pPr>
            <a:r>
              <a:rPr lang="fr-FR" sz="1600">
                <a:solidFill>
                  <a:srgbClr val="000000"/>
                </a:solidFill>
                <a:latin typeface="Calibri"/>
                <a:ea typeface="Calibri"/>
                <a:cs typeface="Calibri"/>
                <a:sym typeface="Calibri"/>
              </a:rPr>
              <a:t>Excito-toxicité</a:t>
            </a:r>
            <a:endParaRPr sz="984">
              <a:solidFill>
                <a:srgbClr val="000000"/>
              </a:solidFill>
              <a:latin typeface="Arial"/>
              <a:ea typeface="Arial"/>
              <a:cs typeface="Arial"/>
              <a:sym typeface="Arial"/>
            </a:endParaRPr>
          </a:p>
          <a:p>
            <a:pPr marL="285661" indent="-285661">
              <a:buClr>
                <a:srgbClr val="000000"/>
              </a:buClr>
              <a:buSzPts val="2275"/>
              <a:buFont typeface="Arial"/>
              <a:buChar char="•"/>
            </a:pPr>
            <a:r>
              <a:rPr lang="fr-FR" sz="1600">
                <a:solidFill>
                  <a:srgbClr val="000000"/>
                </a:solidFill>
                <a:latin typeface="Calibri"/>
                <a:ea typeface="Calibri"/>
                <a:cs typeface="Calibri"/>
                <a:sym typeface="Calibri"/>
              </a:rPr>
              <a:t>Modifictaion  du trafic ionique ( Na, Ca)</a:t>
            </a:r>
            <a:endParaRPr sz="984">
              <a:solidFill>
                <a:srgbClr val="000000"/>
              </a:solidFill>
              <a:latin typeface="Arial"/>
              <a:ea typeface="Arial"/>
              <a:cs typeface="Arial"/>
              <a:sym typeface="Arial"/>
            </a:endParaRPr>
          </a:p>
        </p:txBody>
      </p:sp>
      <p:sp>
        <p:nvSpPr>
          <p:cNvPr id="234" name="Google Shape;234;p5"/>
          <p:cNvSpPr/>
          <p:nvPr/>
        </p:nvSpPr>
        <p:spPr>
          <a:xfrm>
            <a:off x="5743611" y="3701932"/>
            <a:ext cx="669762" cy="1222838"/>
          </a:xfrm>
          <a:prstGeom prst="downArrow">
            <a:avLst>
              <a:gd name="adj1" fmla="val 50000"/>
              <a:gd name="adj2" fmla="val 50000"/>
            </a:avLst>
          </a:prstGeom>
          <a:solidFill>
            <a:srgbClr val="144487"/>
          </a:solidFill>
          <a:ln w="12700" cap="flat" cmpd="sng">
            <a:solidFill>
              <a:srgbClr val="144487"/>
            </a:solidFill>
            <a:prstDash val="solid"/>
            <a:miter lim="800000"/>
            <a:headEnd type="none" w="sm" len="sm"/>
            <a:tailEnd type="none" w="sm" len="sm"/>
          </a:ln>
        </p:spPr>
        <p:txBody>
          <a:bodyPr spcFirstLastPara="1" wrap="square" lIns="64283" tIns="32133" rIns="64283" bIns="32133" anchor="ctr" anchorCtr="0">
            <a:noAutofit/>
          </a:bodyPr>
          <a:lstStyle/>
          <a:p>
            <a:pPr algn="ctr">
              <a:buClr>
                <a:schemeClr val="lt1"/>
              </a:buClr>
              <a:buSzPts val="3413"/>
            </a:pPr>
            <a:endParaRPr sz="2400">
              <a:solidFill>
                <a:srgbClr val="FFFFFF"/>
              </a:solidFill>
              <a:latin typeface="Calibri"/>
              <a:ea typeface="Calibri"/>
              <a:cs typeface="Calibri"/>
              <a:sym typeface="Calibri"/>
            </a:endParaRPr>
          </a:p>
        </p:txBody>
      </p:sp>
      <p:sp>
        <p:nvSpPr>
          <p:cNvPr id="235" name="Google Shape;235;p5"/>
          <p:cNvSpPr/>
          <p:nvPr/>
        </p:nvSpPr>
        <p:spPr>
          <a:xfrm>
            <a:off x="6485407" y="5001695"/>
            <a:ext cx="2667973" cy="1598231"/>
          </a:xfrm>
          <a:prstGeom prst="rect">
            <a:avLst/>
          </a:prstGeom>
          <a:solidFill>
            <a:schemeClr val="accent1">
              <a:alpha val="0"/>
            </a:schemeClr>
          </a:solidFill>
          <a:ln w="28575" cap="flat" cmpd="sng">
            <a:solidFill>
              <a:srgbClr val="92D050"/>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pic>
        <p:nvPicPr>
          <p:cNvPr id="236" name="Google Shape;236;p5"/>
          <p:cNvPicPr preferRelativeResize="0"/>
          <p:nvPr/>
        </p:nvPicPr>
        <p:blipFill rotWithShape="1">
          <a:blip r:embed="rId7">
            <a:alphaModFix/>
          </a:blip>
          <a:srcRect/>
          <a:stretch/>
        </p:blipFill>
        <p:spPr>
          <a:xfrm>
            <a:off x="389237" y="1382946"/>
            <a:ext cx="1233622" cy="1867966"/>
          </a:xfrm>
          <a:prstGeom prst="rect">
            <a:avLst/>
          </a:prstGeom>
          <a:noFill/>
          <a:ln>
            <a:noFill/>
          </a:ln>
        </p:spPr>
      </p:pic>
      <p:sp>
        <p:nvSpPr>
          <p:cNvPr id="237" name="Google Shape;237;p5"/>
          <p:cNvSpPr/>
          <p:nvPr/>
        </p:nvSpPr>
        <p:spPr>
          <a:xfrm>
            <a:off x="9157565" y="6378177"/>
            <a:ext cx="1242302" cy="234171"/>
          </a:xfrm>
          <a:prstGeom prst="rect">
            <a:avLst/>
          </a:prstGeom>
          <a:noFill/>
          <a:ln>
            <a:noFill/>
          </a:ln>
        </p:spPr>
        <p:txBody>
          <a:bodyPr spcFirstLastPara="1" wrap="square" lIns="64283" tIns="32133" rIns="64283" bIns="32133" anchor="t" anchorCtr="0">
            <a:spAutoFit/>
          </a:bodyPr>
          <a:lstStyle/>
          <a:p>
            <a:pPr algn="ctr">
              <a:buClr>
                <a:srgbClr val="000000"/>
              </a:buClr>
              <a:buSzPts val="1564"/>
            </a:pPr>
            <a:r>
              <a:rPr lang="fr-FR" sz="1100">
                <a:solidFill>
                  <a:srgbClr val="000000"/>
                </a:solidFill>
                <a:latin typeface="Calibri"/>
                <a:ea typeface="Calibri"/>
                <a:cs typeface="Calibri"/>
                <a:sym typeface="Calibri"/>
              </a:rPr>
              <a:t>Trapp.B  </a:t>
            </a:r>
            <a:r>
              <a:rPr lang="fr-FR" sz="1100" i="1">
                <a:solidFill>
                  <a:srgbClr val="000000"/>
                </a:solidFill>
                <a:latin typeface="Calibri"/>
                <a:ea typeface="Calibri"/>
                <a:cs typeface="Calibri"/>
                <a:sym typeface="Calibri"/>
              </a:rPr>
              <a:t>et al</a:t>
            </a:r>
            <a:r>
              <a:rPr lang="fr-FR" sz="1100">
                <a:solidFill>
                  <a:srgbClr val="000000"/>
                </a:solidFill>
                <a:latin typeface="Calibri"/>
                <a:ea typeface="Calibri"/>
                <a:cs typeface="Calibri"/>
                <a:sym typeface="Calibri"/>
              </a:rPr>
              <a:t>, 1998</a:t>
            </a:r>
            <a:endParaRPr sz="984">
              <a:solidFill>
                <a:srgbClr val="000000"/>
              </a:solidFill>
              <a:latin typeface="Arial"/>
              <a:ea typeface="Arial"/>
              <a:cs typeface="Arial"/>
              <a:sym typeface="Arial"/>
            </a:endParaRPr>
          </a:p>
        </p:txBody>
      </p:sp>
      <p:sp>
        <p:nvSpPr>
          <p:cNvPr id="238" name="Google Shape;238;p5"/>
          <p:cNvSpPr txBox="1">
            <a:spLocks noGrp="1"/>
          </p:cNvSpPr>
          <p:nvPr>
            <p:ph type="title"/>
          </p:nvPr>
        </p:nvSpPr>
        <p:spPr>
          <a:xfrm>
            <a:off x="840768" y="91099"/>
            <a:ext cx="10510466" cy="1325239"/>
          </a:xfrm>
          <a:prstGeom prst="rect">
            <a:avLst/>
          </a:prstGeom>
          <a:noFill/>
          <a:ln>
            <a:noFill/>
          </a:ln>
        </p:spPr>
        <p:txBody>
          <a:bodyPr spcFirstLastPara="1" vert="horz" wrap="square" lIns="64283" tIns="32133" rIns="64283" bIns="32133" rtlCol="0" anchor="ctr" anchorCtr="0">
            <a:normAutofit/>
          </a:bodyPr>
          <a:lstStyle/>
          <a:p>
            <a:pPr algn="ctr">
              <a:spcBef>
                <a:spcPts val="0"/>
              </a:spcBef>
              <a:buClr>
                <a:srgbClr val="0070C0"/>
              </a:buClr>
              <a:buSzPts val="4800"/>
            </a:pPr>
            <a:r>
              <a:rPr lang="fr-FR" sz="3375" b="1" dirty="0">
                <a:solidFill>
                  <a:srgbClr val="0070C0"/>
                </a:solidFill>
                <a:latin typeface="Calibri"/>
                <a:ea typeface="Calibri"/>
                <a:cs typeface="Calibri"/>
                <a:sym typeface="Calibri"/>
              </a:rPr>
              <a:t>Anatomo-physiologie de la SEP </a:t>
            </a:r>
            <a:endParaRPr dirty="0"/>
          </a:p>
        </p:txBody>
      </p:sp>
      <p:cxnSp>
        <p:nvCxnSpPr>
          <p:cNvPr id="239" name="Google Shape;239;p5"/>
          <p:cNvCxnSpPr/>
          <p:nvPr/>
        </p:nvCxnSpPr>
        <p:spPr>
          <a:xfrm rot="10800000" flipH="1">
            <a:off x="1489" y="1379711"/>
            <a:ext cx="12189023" cy="13807"/>
          </a:xfrm>
          <a:prstGeom prst="straightConnector1">
            <a:avLst/>
          </a:prstGeom>
          <a:noFill/>
          <a:ln w="57150" cap="flat" cmpd="sng">
            <a:solidFill>
              <a:srgbClr val="144487"/>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srcRect/>
          <a:stretch>
            <a:fillRect/>
          </a:stretch>
        </p:blipFill>
        <p:spPr bwMode="auto">
          <a:xfrm>
            <a:off x="3219501" y="5024187"/>
            <a:ext cx="2452076" cy="1575738"/>
          </a:xfrm>
          <a:prstGeom prst="rect">
            <a:avLst/>
          </a:prstGeom>
          <a:noFill/>
          <a:ln w="25400">
            <a:solidFill>
              <a:srgbClr val="9CC12C"/>
            </a:solidFill>
            <a:miter lim="800000"/>
            <a:headEnd/>
            <a:tailEnd/>
          </a:ln>
        </p:spPr>
      </p:pic>
      <p:sp>
        <p:nvSpPr>
          <p:cNvPr id="61" name="ZoneTexte 60"/>
          <p:cNvSpPr txBox="1"/>
          <p:nvPr/>
        </p:nvSpPr>
        <p:spPr>
          <a:xfrm>
            <a:off x="9981251" y="-62645"/>
            <a:ext cx="660239" cy="318908"/>
          </a:xfrm>
          <a:prstGeom prst="rect">
            <a:avLst/>
          </a:prstGeom>
          <a:noFill/>
          <a:ln>
            <a:noFill/>
          </a:ln>
          <a:effectLst/>
        </p:spPr>
        <p:txBody>
          <a:bodyPr wrap="square" lIns="35992" tIns="35992" rIns="35992" bIns="35992" rtlCol="0">
            <a:spAutoFit/>
          </a:bodyPr>
          <a:lstStyle/>
          <a:p>
            <a:pPr defTabSz="457057"/>
            <a:r>
              <a:rPr lang="fr-FR" sz="1600" dirty="0">
                <a:solidFill>
                  <a:srgbClr val="FFFFFF"/>
                </a:solidFill>
                <a:latin typeface=""/>
                <a:ea typeface="Zapf Dingbats"/>
              </a:rPr>
              <a:t>★★★</a:t>
            </a:r>
            <a:endParaRPr lang="fr-FR" sz="1600" dirty="0">
              <a:solidFill>
                <a:srgbClr val="FFFFFF"/>
              </a:solidFill>
              <a:latin typeface=""/>
            </a:endParaRPr>
          </a:p>
        </p:txBody>
      </p:sp>
      <p:sp>
        <p:nvSpPr>
          <p:cNvPr id="62" name="Espace réservé du numéro de diapositive 61"/>
          <p:cNvSpPr>
            <a:spLocks noGrp="1"/>
          </p:cNvSpPr>
          <p:nvPr>
            <p:ph type="sldNum" sz="quarter" idx="12"/>
          </p:nvPr>
        </p:nvSpPr>
        <p:spPr>
          <a:xfrm>
            <a:off x="10129589" y="6480387"/>
            <a:ext cx="336459" cy="365036"/>
          </a:xfrm>
        </p:spPr>
        <p:txBody>
          <a:bodyPr/>
          <a:lstStyle/>
          <a:p>
            <a:endParaRPr lang="fr-FR" dirty="0">
              <a:solidFill>
                <a:srgbClr val="000000"/>
              </a:solidFill>
            </a:endParaRPr>
          </a:p>
          <a:p>
            <a:endParaRPr lang="fr-FR" dirty="0">
              <a:solidFill>
                <a:srgbClr val="000000"/>
              </a:solidFill>
            </a:endParaRPr>
          </a:p>
        </p:txBody>
      </p:sp>
      <p:sp>
        <p:nvSpPr>
          <p:cNvPr id="65" name="Rectangle à coins arrondis 64"/>
          <p:cNvSpPr/>
          <p:nvPr/>
        </p:nvSpPr>
        <p:spPr>
          <a:xfrm>
            <a:off x="2442390" y="1464238"/>
            <a:ext cx="7349828" cy="2156141"/>
          </a:xfrm>
          <a:prstGeom prst="roundRect">
            <a:avLst/>
          </a:prstGeom>
          <a:noFill/>
          <a:ln w="63500" cap="flat" cmpd="sng" algn="ctr">
            <a:solidFill>
              <a:srgbClr val="144487"/>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defTabSz="457057"/>
            <a:endParaRPr lang="fr-FR" sz="2400">
              <a:solidFill>
                <a:srgbClr val="FFFFFF"/>
              </a:solidFill>
            </a:endParaRPr>
          </a:p>
        </p:txBody>
      </p:sp>
      <p:sp>
        <p:nvSpPr>
          <p:cNvPr id="15" name="Titre 1"/>
          <p:cNvSpPr txBox="1">
            <a:spLocks/>
          </p:cNvSpPr>
          <p:nvPr/>
        </p:nvSpPr>
        <p:spPr>
          <a:xfrm>
            <a:off x="2007599" y="839"/>
            <a:ext cx="8684680" cy="810627"/>
          </a:xfrm>
          <a:prstGeom prst="rect">
            <a:avLst/>
          </a:prstGeom>
        </p:spPr>
        <p:txBody>
          <a:bodyPr vert="horz" lIns="91418" tIns="45709" rIns="91418" bIns="45709" rtlCol="0" anchor="ctr">
            <a:normAutofit/>
          </a:bodyPr>
          <a:lstStyle/>
          <a:p>
            <a:pPr defTabSz="457057">
              <a:spcBef>
                <a:spcPct val="0"/>
              </a:spcBef>
            </a:pPr>
            <a:endParaRPr lang="fr-FR" sz="2999" b="1" dirty="0">
              <a:solidFill>
                <a:srgbClr val="000000">
                  <a:lumMod val="75000"/>
                </a:srgbClr>
              </a:solidFill>
              <a:latin typeface="Arial"/>
              <a:cs typeface="Arial"/>
            </a:endParaRPr>
          </a:p>
        </p:txBody>
      </p:sp>
      <p:pic>
        <p:nvPicPr>
          <p:cNvPr id="14" name="Picture 3"/>
          <p:cNvPicPr>
            <a:picLocks noChangeAspect="1" noChangeArrowheads="1"/>
          </p:cNvPicPr>
          <p:nvPr/>
        </p:nvPicPr>
        <p:blipFill>
          <a:blip r:embed="rId4"/>
          <a:srcRect/>
          <a:stretch>
            <a:fillRect/>
          </a:stretch>
        </p:blipFill>
        <p:spPr bwMode="auto">
          <a:xfrm>
            <a:off x="6403385" y="1716626"/>
            <a:ext cx="2716399" cy="1697356"/>
          </a:xfrm>
          <a:prstGeom prst="rect">
            <a:avLst/>
          </a:prstGeom>
          <a:noFill/>
          <a:ln w="25400">
            <a:solidFill>
              <a:srgbClr val="9CC12C"/>
            </a:solidFill>
            <a:miter lim="800000"/>
            <a:headEnd/>
            <a:tailEnd/>
          </a:ln>
        </p:spPr>
      </p:pic>
      <p:pic>
        <p:nvPicPr>
          <p:cNvPr id="16" name="Picture 3"/>
          <p:cNvPicPr>
            <a:picLocks noChangeAspect="1" noChangeArrowheads="1"/>
          </p:cNvPicPr>
          <p:nvPr/>
        </p:nvPicPr>
        <p:blipFill>
          <a:blip r:embed="rId5"/>
          <a:srcRect/>
          <a:stretch>
            <a:fillRect/>
          </a:stretch>
        </p:blipFill>
        <p:spPr bwMode="auto">
          <a:xfrm>
            <a:off x="3149362" y="1744676"/>
            <a:ext cx="2459429" cy="1710907"/>
          </a:xfrm>
          <a:prstGeom prst="rect">
            <a:avLst/>
          </a:prstGeom>
          <a:noFill/>
          <a:ln w="25400">
            <a:solidFill>
              <a:srgbClr val="9CC12C"/>
            </a:solidFill>
            <a:miter lim="800000"/>
            <a:headEnd/>
            <a:tailEnd/>
          </a:ln>
        </p:spPr>
      </p:pic>
      <p:sp>
        <p:nvSpPr>
          <p:cNvPr id="17" name="ZoneTexte 2"/>
          <p:cNvSpPr txBox="1">
            <a:spLocks noChangeArrowheads="1"/>
          </p:cNvSpPr>
          <p:nvPr/>
        </p:nvSpPr>
        <p:spPr bwMode="auto">
          <a:xfrm>
            <a:off x="3149362" y="1784579"/>
            <a:ext cx="2462176" cy="830997"/>
          </a:xfrm>
          <a:prstGeom prst="rect">
            <a:avLst/>
          </a:prstGeom>
          <a:solidFill>
            <a:schemeClr val="bg1">
              <a:alpha val="85000"/>
            </a:schemeClr>
          </a:solidFill>
          <a:ln w="9525">
            <a:noFill/>
            <a:miter lim="800000"/>
            <a:headEnd/>
            <a:tailEnd/>
          </a:ln>
        </p:spPr>
        <p:txBody>
          <a:bodyPr wrap="square">
            <a:spAutoFit/>
          </a:bodyPr>
          <a:lstStyle/>
          <a:p>
            <a:pPr defTabSz="457057"/>
            <a:r>
              <a:rPr lang="fr-FR" sz="2400" b="1" dirty="0">
                <a:solidFill>
                  <a:srgbClr val="000000">
                    <a:lumMod val="85000"/>
                    <a:lumOff val="15000"/>
                  </a:srgbClr>
                </a:solidFill>
                <a:cs typeface="Arial"/>
              </a:rPr>
              <a:t>Inflammation diffuse</a:t>
            </a:r>
          </a:p>
        </p:txBody>
      </p:sp>
      <p:pic>
        <p:nvPicPr>
          <p:cNvPr id="2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3644" y="5064956"/>
            <a:ext cx="2601261" cy="147171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 name="ZoneTexte 2"/>
          <p:cNvSpPr txBox="1">
            <a:spLocks noChangeArrowheads="1"/>
          </p:cNvSpPr>
          <p:nvPr/>
        </p:nvSpPr>
        <p:spPr bwMode="auto">
          <a:xfrm>
            <a:off x="6679896" y="1741364"/>
            <a:ext cx="2278996" cy="461665"/>
          </a:xfrm>
          <a:prstGeom prst="rect">
            <a:avLst/>
          </a:prstGeom>
          <a:solidFill>
            <a:schemeClr val="bg1">
              <a:alpha val="85000"/>
            </a:schemeClr>
          </a:solidFill>
          <a:ln w="9525">
            <a:noFill/>
            <a:miter lim="800000"/>
            <a:headEnd/>
            <a:tailEnd/>
          </a:ln>
        </p:spPr>
        <p:txBody>
          <a:bodyPr wrap="square">
            <a:spAutoFit/>
          </a:bodyPr>
          <a:lstStyle/>
          <a:p>
            <a:pPr defTabSz="457057"/>
            <a:r>
              <a:rPr lang="fr-FR" sz="2400" b="1" dirty="0">
                <a:solidFill>
                  <a:srgbClr val="000000">
                    <a:lumMod val="85000"/>
                    <a:lumOff val="15000"/>
                  </a:srgbClr>
                </a:solidFill>
                <a:cs typeface="Arial"/>
              </a:rPr>
              <a:t>Démyélinisation</a:t>
            </a:r>
          </a:p>
        </p:txBody>
      </p:sp>
      <p:sp>
        <p:nvSpPr>
          <p:cNvPr id="5" name="ZoneTexte 4"/>
          <p:cNvSpPr txBox="1"/>
          <p:nvPr/>
        </p:nvSpPr>
        <p:spPr>
          <a:xfrm>
            <a:off x="8996092" y="544912"/>
            <a:ext cx="184731" cy="461665"/>
          </a:xfrm>
          <a:prstGeom prst="rect">
            <a:avLst/>
          </a:prstGeom>
          <a:noFill/>
        </p:spPr>
        <p:txBody>
          <a:bodyPr wrap="none" rtlCol="0">
            <a:spAutoFit/>
          </a:bodyPr>
          <a:lstStyle/>
          <a:p>
            <a:pPr defTabSz="457057"/>
            <a:endParaRPr lang="fr-FR" sz="2400" dirty="0"/>
          </a:p>
        </p:txBody>
      </p:sp>
      <p:sp>
        <p:nvSpPr>
          <p:cNvPr id="35" name="ZoneTexte 2"/>
          <p:cNvSpPr txBox="1">
            <a:spLocks noChangeArrowheads="1"/>
          </p:cNvSpPr>
          <p:nvPr/>
        </p:nvSpPr>
        <p:spPr bwMode="auto">
          <a:xfrm>
            <a:off x="3395189" y="5024187"/>
            <a:ext cx="2213601" cy="830997"/>
          </a:xfrm>
          <a:prstGeom prst="rect">
            <a:avLst/>
          </a:prstGeom>
          <a:solidFill>
            <a:srgbClr val="FFFFFF">
              <a:alpha val="85000"/>
            </a:srgbClr>
          </a:solidFill>
          <a:ln w="9525">
            <a:noFill/>
            <a:miter lim="800000"/>
            <a:headEnd/>
            <a:tailEnd/>
          </a:ln>
        </p:spPr>
        <p:txBody>
          <a:bodyPr wrap="square">
            <a:spAutoFit/>
          </a:bodyPr>
          <a:lstStyle/>
          <a:p>
            <a:pPr defTabSz="457057"/>
            <a:r>
              <a:rPr lang="fr-FR" sz="2400" b="1" dirty="0">
                <a:solidFill>
                  <a:srgbClr val="000000">
                    <a:lumMod val="85000"/>
                    <a:lumOff val="15000"/>
                  </a:srgbClr>
                </a:solidFill>
                <a:cs typeface="Arial"/>
              </a:rPr>
              <a:t>Atteinte </a:t>
            </a:r>
            <a:r>
              <a:rPr lang="fr-FR" sz="2400" b="1" dirty="0" err="1">
                <a:solidFill>
                  <a:srgbClr val="000000">
                    <a:lumMod val="85000"/>
                    <a:lumOff val="15000"/>
                  </a:srgbClr>
                </a:solidFill>
                <a:cs typeface="Arial"/>
              </a:rPr>
              <a:t>axonale</a:t>
            </a:r>
            <a:endParaRPr lang="fr-FR" sz="2400" b="1" dirty="0">
              <a:solidFill>
                <a:srgbClr val="000000">
                  <a:lumMod val="85000"/>
                  <a:lumOff val="15000"/>
                </a:srgbClr>
              </a:solidFill>
              <a:cs typeface="Arial"/>
            </a:endParaRPr>
          </a:p>
        </p:txBody>
      </p:sp>
      <p:sp>
        <p:nvSpPr>
          <p:cNvPr id="7" name="Rectangle 6"/>
          <p:cNvSpPr/>
          <p:nvPr/>
        </p:nvSpPr>
        <p:spPr>
          <a:xfrm>
            <a:off x="12484578" y="6536665"/>
            <a:ext cx="184731" cy="677108"/>
          </a:xfrm>
          <a:prstGeom prst="rect">
            <a:avLst/>
          </a:prstGeom>
        </p:spPr>
        <p:txBody>
          <a:bodyPr wrap="none">
            <a:spAutoFit/>
          </a:bodyPr>
          <a:lstStyle/>
          <a:p>
            <a:pPr defTabSz="457057"/>
            <a:endParaRPr lang="fr-FR" sz="1400" dirty="0"/>
          </a:p>
          <a:p>
            <a:pPr defTabSz="457057"/>
            <a:endParaRPr lang="fr-FR" sz="2400" dirty="0"/>
          </a:p>
        </p:txBody>
      </p:sp>
      <p:sp>
        <p:nvSpPr>
          <p:cNvPr id="9" name="Rectangle 8"/>
          <p:cNvSpPr/>
          <p:nvPr/>
        </p:nvSpPr>
        <p:spPr>
          <a:xfrm>
            <a:off x="6485407" y="3646103"/>
            <a:ext cx="3769825" cy="1323439"/>
          </a:xfrm>
          <a:prstGeom prst="rect">
            <a:avLst/>
          </a:prstGeom>
        </p:spPr>
        <p:txBody>
          <a:bodyPr wrap="square">
            <a:spAutoFit/>
          </a:bodyPr>
          <a:lstStyle/>
          <a:p>
            <a:pPr marL="285661" indent="-285661" defTabSz="457057">
              <a:buFont typeface="Arial"/>
              <a:buChar char="•"/>
            </a:pPr>
            <a:r>
              <a:rPr lang="fr-FR" sz="1600" dirty="0"/>
              <a:t>Activation </a:t>
            </a:r>
            <a:r>
              <a:rPr lang="fr-FR" sz="1600" dirty="0" err="1"/>
              <a:t>microgliale</a:t>
            </a:r>
            <a:endParaRPr lang="fr-FR" sz="1600" dirty="0"/>
          </a:p>
          <a:p>
            <a:pPr marL="285661" indent="-285661" defTabSz="457057">
              <a:buFont typeface="Arial"/>
              <a:buChar char="•"/>
            </a:pPr>
            <a:r>
              <a:rPr lang="fr-FR" sz="1600" dirty="0"/>
              <a:t>Stress oxydatif</a:t>
            </a:r>
          </a:p>
          <a:p>
            <a:pPr marL="285661" indent="-285661" defTabSz="457057">
              <a:buFont typeface="Arial"/>
              <a:buChar char="•"/>
            </a:pPr>
            <a:r>
              <a:rPr lang="fr-FR" sz="1600" dirty="0" err="1"/>
              <a:t>Dysrégulation</a:t>
            </a:r>
            <a:r>
              <a:rPr lang="fr-FR" sz="1600" dirty="0"/>
              <a:t> énergétique</a:t>
            </a:r>
          </a:p>
          <a:p>
            <a:pPr marL="285661" indent="-285661" defTabSz="457057">
              <a:buFont typeface="Arial"/>
              <a:buChar char="•"/>
            </a:pPr>
            <a:r>
              <a:rPr lang="fr-FR" sz="1600" dirty="0" err="1"/>
              <a:t>Excito</a:t>
            </a:r>
            <a:r>
              <a:rPr lang="fr-FR" sz="1600" dirty="0"/>
              <a:t>-toxicité</a:t>
            </a:r>
          </a:p>
          <a:p>
            <a:pPr marL="285661" indent="-285661" defTabSz="457057">
              <a:buFont typeface="Arial"/>
              <a:buChar char="•"/>
            </a:pPr>
            <a:r>
              <a:rPr lang="fr-FR" sz="1600" dirty="0" err="1"/>
              <a:t>Modifictaion</a:t>
            </a:r>
            <a:r>
              <a:rPr lang="fr-FR" sz="1600" dirty="0"/>
              <a:t>  du trafic ionique ( Na, Ca)</a:t>
            </a:r>
          </a:p>
        </p:txBody>
      </p:sp>
      <p:sp>
        <p:nvSpPr>
          <p:cNvPr id="6" name="Flèche vers le bas 5"/>
          <p:cNvSpPr/>
          <p:nvPr/>
        </p:nvSpPr>
        <p:spPr>
          <a:xfrm>
            <a:off x="5743611" y="3701932"/>
            <a:ext cx="669762" cy="1222838"/>
          </a:xfrm>
          <a:prstGeom prst="downArrow">
            <a:avLst/>
          </a:prstGeom>
          <a:solidFill>
            <a:srgbClr val="144487"/>
          </a:solidFill>
          <a:ln>
            <a:solidFill>
              <a:srgbClr val="1444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057">
              <a:defRPr/>
            </a:pPr>
            <a:endParaRPr lang="fr-FR" sz="2400">
              <a:solidFill>
                <a:srgbClr val="FFFFFF"/>
              </a:solidFill>
            </a:endParaRPr>
          </a:p>
        </p:txBody>
      </p:sp>
      <p:sp>
        <p:nvSpPr>
          <p:cNvPr id="2" name="Rectangle 1"/>
          <p:cNvSpPr/>
          <p:nvPr/>
        </p:nvSpPr>
        <p:spPr>
          <a:xfrm>
            <a:off x="6485407" y="5001695"/>
            <a:ext cx="2667973" cy="1598231"/>
          </a:xfrm>
          <a:prstGeom prst="rect">
            <a:avLst/>
          </a:prstGeom>
          <a:solidFill>
            <a:schemeClr val="accent1">
              <a:alpha val="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 name="Rectangle 2"/>
          <p:cNvSpPr/>
          <p:nvPr/>
        </p:nvSpPr>
        <p:spPr>
          <a:xfrm>
            <a:off x="9128539" y="6378177"/>
            <a:ext cx="1300356" cy="261610"/>
          </a:xfrm>
          <a:prstGeom prst="rect">
            <a:avLst/>
          </a:prstGeom>
        </p:spPr>
        <p:txBody>
          <a:bodyPr wrap="none">
            <a:spAutoFit/>
          </a:bodyPr>
          <a:lstStyle/>
          <a:p>
            <a:pPr algn="ctr"/>
            <a:r>
              <a:rPr lang="fr-FR" altLang="fr-FR" sz="1100" dirty="0" err="1">
                <a:latin typeface="Calibri" panose="020F0502020204030204" pitchFamily="34" charset="0"/>
                <a:ea typeface="MS PGothic" panose="020B0600070205080204" pitchFamily="34" charset="-128"/>
              </a:rPr>
              <a:t>Trapp.B</a:t>
            </a:r>
            <a:r>
              <a:rPr lang="fr-FR" altLang="fr-FR" sz="1100" dirty="0">
                <a:latin typeface="Calibri" panose="020F0502020204030204" pitchFamily="34" charset="0"/>
                <a:ea typeface="MS PGothic" panose="020B0600070205080204" pitchFamily="34" charset="-128"/>
              </a:rPr>
              <a:t>  </a:t>
            </a:r>
            <a:r>
              <a:rPr lang="fr-FR" altLang="fr-FR" sz="1100" i="1" dirty="0">
                <a:latin typeface="Calibri" panose="020F0502020204030204" pitchFamily="34" charset="0"/>
                <a:ea typeface="MS PGothic" panose="020B0600070205080204" pitchFamily="34" charset="-128"/>
              </a:rPr>
              <a:t>et al</a:t>
            </a:r>
            <a:r>
              <a:rPr lang="fr-FR" altLang="fr-FR" sz="1100" dirty="0">
                <a:latin typeface="Calibri" panose="020F0502020204030204" pitchFamily="34" charset="0"/>
                <a:ea typeface="MS PGothic" panose="020B0600070205080204" pitchFamily="34" charset="-128"/>
              </a:rPr>
              <a:t>, 1998</a:t>
            </a:r>
          </a:p>
        </p:txBody>
      </p:sp>
      <p:sp>
        <p:nvSpPr>
          <p:cNvPr id="24" name="Rectangle à coins arrondis 23"/>
          <p:cNvSpPr/>
          <p:nvPr/>
        </p:nvSpPr>
        <p:spPr bwMode="auto">
          <a:xfrm>
            <a:off x="6323390" y="260211"/>
            <a:ext cx="2959237" cy="852602"/>
          </a:xfrm>
          <a:prstGeom prst="roundRect">
            <a:avLst/>
          </a:prstGeom>
          <a:solidFill>
            <a:schemeClr val="accent6">
              <a:lumMod val="20000"/>
              <a:lumOff val="80000"/>
              <a:alpha val="54000"/>
            </a:schemeClr>
          </a:solidFill>
          <a:ln w="9525" cap="flat" cmpd="sng" algn="ctr">
            <a:solidFill>
              <a:schemeClr val="tx1"/>
            </a:solidFill>
            <a:prstDash val="solid"/>
            <a:round/>
            <a:headEnd type="none" w="med" len="med"/>
            <a:tailEnd type="none" w="med" len="med"/>
          </a:ln>
          <a:effectLst>
            <a:prstShdw prst="shdw17" dist="17961" dir="2700000">
              <a:schemeClr val="bg2">
                <a:alpha val="74998"/>
              </a:schemeClr>
            </a:prstShdw>
          </a:effectLst>
        </p:spPr>
        <p:txBody>
          <a:bodyPr vert="horz" wrap="square" lIns="91418" tIns="45709" rIns="91418" bIns="45709" numCol="1" rtlCol="0" anchor="t" anchorCtr="0" compatLnSpc="1">
            <a:prstTxWarp prst="textNoShape">
              <a:avLst/>
            </a:prstTxWarp>
          </a:bodyPr>
          <a:lstStyle/>
          <a:p>
            <a:pPr defTabSz="914160" fontAlgn="base">
              <a:spcBef>
                <a:spcPct val="0"/>
              </a:spcBef>
              <a:spcAft>
                <a:spcPct val="0"/>
              </a:spcAft>
            </a:pPr>
            <a:endParaRPr lang="fr-FR" sz="2799" dirty="0">
              <a:solidFill>
                <a:prstClr val="black"/>
              </a:solidFill>
              <a:latin typeface="Arial" charset="0"/>
              <a:ea typeface="ＭＳ Ｐゴシック" charset="0"/>
              <a:cs typeface="ＭＳ Ｐゴシック" charset="0"/>
            </a:endParaRPr>
          </a:p>
        </p:txBody>
      </p:sp>
      <p:sp>
        <p:nvSpPr>
          <p:cNvPr id="25" name="ZoneTexte 24"/>
          <p:cNvSpPr txBox="1"/>
          <p:nvPr/>
        </p:nvSpPr>
        <p:spPr>
          <a:xfrm>
            <a:off x="6299694" y="243369"/>
            <a:ext cx="2959237" cy="830997"/>
          </a:xfrm>
          <a:prstGeom prst="rect">
            <a:avLst/>
          </a:prstGeom>
          <a:noFill/>
        </p:spPr>
        <p:txBody>
          <a:bodyPr wrap="square" rtlCol="0">
            <a:spAutoFit/>
          </a:bodyPr>
          <a:lstStyle/>
          <a:p>
            <a:pPr defTabSz="457057"/>
            <a:r>
              <a:rPr lang="fr-FR" sz="2400" dirty="0">
                <a:solidFill>
                  <a:prstClr val="black"/>
                </a:solidFill>
                <a:latin typeface="Calibri" panose="020F0502020204030204"/>
              </a:rPr>
              <a:t>Stratégie de</a:t>
            </a:r>
          </a:p>
          <a:p>
            <a:pPr defTabSz="457057"/>
            <a:r>
              <a:rPr lang="fr-FR" sz="2400" dirty="0" err="1">
                <a:solidFill>
                  <a:prstClr val="black"/>
                </a:solidFill>
                <a:latin typeface="Calibri" panose="020F0502020204030204"/>
              </a:rPr>
              <a:t>remyélinisation</a:t>
            </a:r>
            <a:endParaRPr lang="fr-FR" sz="2400" dirty="0">
              <a:solidFill>
                <a:prstClr val="black"/>
              </a:solidFill>
              <a:latin typeface="Calibri" panose="020F0502020204030204"/>
            </a:endParaRPr>
          </a:p>
        </p:txBody>
      </p:sp>
      <p:sp>
        <p:nvSpPr>
          <p:cNvPr id="27" name="Rectangle 26"/>
          <p:cNvSpPr/>
          <p:nvPr/>
        </p:nvSpPr>
        <p:spPr>
          <a:xfrm>
            <a:off x="2476729" y="182990"/>
            <a:ext cx="3637661" cy="3411021"/>
          </a:xfrm>
          <a:prstGeom prst="rect">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60"/>
            <a:endParaRPr lang="fr-FR" sz="1799">
              <a:solidFill>
                <a:prstClr val="white"/>
              </a:solidFill>
              <a:latin typeface="Calibri" panose="020F0502020204030204"/>
            </a:endParaRPr>
          </a:p>
        </p:txBody>
      </p:sp>
      <p:sp>
        <p:nvSpPr>
          <p:cNvPr id="28" name="Rectangle à coins arrondis 27"/>
          <p:cNvSpPr/>
          <p:nvPr/>
        </p:nvSpPr>
        <p:spPr bwMode="auto">
          <a:xfrm>
            <a:off x="2664561" y="251621"/>
            <a:ext cx="2963522" cy="845393"/>
          </a:xfrm>
          <a:prstGeom prst="roundRect">
            <a:avLst/>
          </a:prstGeom>
          <a:solidFill>
            <a:srgbClr val="CCFFCC">
              <a:alpha val="54000"/>
            </a:srgbClr>
          </a:solidFill>
          <a:ln w="9525" cap="flat" cmpd="sng" algn="ctr">
            <a:solidFill>
              <a:schemeClr val="tx1"/>
            </a:solidFill>
            <a:prstDash val="solid"/>
            <a:round/>
            <a:headEnd type="none" w="med" len="med"/>
            <a:tailEnd type="none" w="med" len="med"/>
          </a:ln>
          <a:effectLst>
            <a:prstShdw prst="shdw17" dist="17961" dir="2700000">
              <a:schemeClr val="bg2">
                <a:alpha val="74998"/>
              </a:schemeClr>
            </a:prstShdw>
          </a:effectLst>
        </p:spPr>
        <p:txBody>
          <a:bodyPr vert="horz" wrap="square" lIns="91418" tIns="45709" rIns="91418" bIns="45709" numCol="1" rtlCol="0" anchor="t" anchorCtr="0" compatLnSpc="1">
            <a:prstTxWarp prst="textNoShape">
              <a:avLst/>
            </a:prstTxWarp>
          </a:bodyPr>
          <a:lstStyle/>
          <a:p>
            <a:pPr defTabSz="914160" fontAlgn="base">
              <a:spcBef>
                <a:spcPct val="0"/>
              </a:spcBef>
              <a:spcAft>
                <a:spcPct val="0"/>
              </a:spcAft>
            </a:pPr>
            <a:endParaRPr lang="fr-FR" sz="2799" dirty="0">
              <a:solidFill>
                <a:prstClr val="black"/>
              </a:solidFill>
              <a:latin typeface="Arial" charset="0"/>
              <a:ea typeface="ＭＳ Ｐゴシック" charset="0"/>
              <a:cs typeface="ＭＳ Ｐゴシック" charset="0"/>
            </a:endParaRPr>
          </a:p>
        </p:txBody>
      </p:sp>
      <p:sp>
        <p:nvSpPr>
          <p:cNvPr id="29" name="ZoneTexte 28"/>
          <p:cNvSpPr txBox="1"/>
          <p:nvPr/>
        </p:nvSpPr>
        <p:spPr>
          <a:xfrm>
            <a:off x="2753618" y="206300"/>
            <a:ext cx="2823756" cy="830997"/>
          </a:xfrm>
          <a:prstGeom prst="rect">
            <a:avLst/>
          </a:prstGeom>
          <a:noFill/>
        </p:spPr>
        <p:txBody>
          <a:bodyPr wrap="square" rtlCol="0">
            <a:spAutoFit/>
          </a:bodyPr>
          <a:lstStyle/>
          <a:p>
            <a:pPr defTabSz="457057"/>
            <a:r>
              <a:rPr lang="fr-FR" sz="2400" dirty="0">
                <a:solidFill>
                  <a:prstClr val="black"/>
                </a:solidFill>
                <a:latin typeface="Calibri" panose="020F0502020204030204"/>
              </a:rPr>
              <a:t>Stratégie</a:t>
            </a:r>
          </a:p>
          <a:p>
            <a:pPr defTabSz="457057"/>
            <a:r>
              <a:rPr lang="fr-FR" sz="2400" dirty="0">
                <a:solidFill>
                  <a:prstClr val="black"/>
                </a:solidFill>
                <a:latin typeface="Calibri" panose="020F0502020204030204"/>
              </a:rPr>
              <a:t>anti-inflammatoire</a:t>
            </a:r>
          </a:p>
        </p:txBody>
      </p:sp>
      <p:sp>
        <p:nvSpPr>
          <p:cNvPr id="30" name="Rectangle à coins arrondis 29"/>
          <p:cNvSpPr/>
          <p:nvPr/>
        </p:nvSpPr>
        <p:spPr bwMode="auto">
          <a:xfrm>
            <a:off x="2683556" y="3749800"/>
            <a:ext cx="2982897" cy="889436"/>
          </a:xfrm>
          <a:prstGeom prst="roundRect">
            <a:avLst/>
          </a:prstGeom>
          <a:solidFill>
            <a:srgbClr val="8AC6CD">
              <a:alpha val="54000"/>
            </a:srgbClr>
          </a:solidFill>
          <a:ln w="9525" cap="flat" cmpd="sng" algn="ctr">
            <a:solidFill>
              <a:schemeClr val="tx1"/>
            </a:solidFill>
            <a:prstDash val="solid"/>
            <a:round/>
            <a:headEnd type="none" w="med" len="med"/>
            <a:tailEnd type="none" w="med" len="med"/>
          </a:ln>
          <a:effectLst>
            <a:prstShdw prst="shdw17" dist="17961" dir="2700000">
              <a:schemeClr val="bg2">
                <a:alpha val="74998"/>
              </a:schemeClr>
            </a:prstShdw>
          </a:effectLst>
        </p:spPr>
        <p:txBody>
          <a:bodyPr vert="horz" wrap="square" lIns="91418" tIns="45709" rIns="91418" bIns="45709" numCol="1" rtlCol="0" anchor="t" anchorCtr="0" compatLnSpc="1">
            <a:prstTxWarp prst="textNoShape">
              <a:avLst/>
            </a:prstTxWarp>
          </a:bodyPr>
          <a:lstStyle/>
          <a:p>
            <a:pPr defTabSz="914160" fontAlgn="base">
              <a:spcBef>
                <a:spcPct val="0"/>
              </a:spcBef>
              <a:spcAft>
                <a:spcPct val="0"/>
              </a:spcAft>
            </a:pPr>
            <a:endParaRPr lang="fr-FR" sz="2799">
              <a:solidFill>
                <a:prstClr val="black"/>
              </a:solidFill>
              <a:latin typeface="Arial" charset="0"/>
              <a:ea typeface="ＭＳ Ｐゴシック" charset="0"/>
              <a:cs typeface="ＭＳ Ｐゴシック" charset="0"/>
            </a:endParaRPr>
          </a:p>
        </p:txBody>
      </p:sp>
      <p:sp>
        <p:nvSpPr>
          <p:cNvPr id="32" name="ZoneTexte 31"/>
          <p:cNvSpPr txBox="1"/>
          <p:nvPr/>
        </p:nvSpPr>
        <p:spPr>
          <a:xfrm>
            <a:off x="2937987" y="3957679"/>
            <a:ext cx="3833972" cy="461665"/>
          </a:xfrm>
          <a:prstGeom prst="rect">
            <a:avLst/>
          </a:prstGeom>
          <a:noFill/>
        </p:spPr>
        <p:txBody>
          <a:bodyPr wrap="square" rtlCol="0">
            <a:spAutoFit/>
          </a:bodyPr>
          <a:lstStyle/>
          <a:p>
            <a:pPr defTabSz="457057"/>
            <a:r>
              <a:rPr lang="fr-FR" sz="2400" dirty="0">
                <a:solidFill>
                  <a:prstClr val="black"/>
                </a:solidFill>
                <a:latin typeface="Calibri" panose="020F0502020204030204"/>
              </a:rPr>
              <a:t>Neuro-protection</a:t>
            </a:r>
          </a:p>
        </p:txBody>
      </p:sp>
      <p:pic>
        <p:nvPicPr>
          <p:cNvPr id="33" name="Image 32"/>
          <p:cNvPicPr>
            <a:picLocks noChangeAspect="1"/>
          </p:cNvPicPr>
          <p:nvPr/>
        </p:nvPicPr>
        <p:blipFill>
          <a:blip r:embed="rId7"/>
          <a:stretch>
            <a:fillRect/>
          </a:stretch>
        </p:blipFill>
        <p:spPr>
          <a:xfrm>
            <a:off x="391732" y="1608325"/>
            <a:ext cx="1233622" cy="1867966"/>
          </a:xfrm>
          <a:prstGeom prst="rect">
            <a:avLst/>
          </a:prstGeom>
        </p:spPr>
      </p:pic>
    </p:spTree>
    <p:extLst>
      <p:ext uri="{BB962C8B-B14F-4D97-AF65-F5344CB8AC3E}">
        <p14:creationId xmlns:p14="http://schemas.microsoft.com/office/powerpoint/2010/main" val="93999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B414196-5EA0-4F82-976D-5E3251C91B8C}"/>
              </a:ext>
            </a:extLst>
          </p:cNvPr>
          <p:cNvSpPr txBox="1"/>
          <p:nvPr/>
        </p:nvSpPr>
        <p:spPr>
          <a:xfrm>
            <a:off x="5530751" y="6608503"/>
            <a:ext cx="9141768" cy="276871"/>
          </a:xfrm>
          <a:prstGeom prst="rect">
            <a:avLst/>
          </a:prstGeom>
          <a:noFill/>
        </p:spPr>
        <p:txBody>
          <a:bodyPr wrap="square" rtlCol="0">
            <a:spAutoFit/>
          </a:bodyPr>
          <a:lstStyle/>
          <a:p>
            <a:r>
              <a:rPr lang="fr-FR" sz="1199" dirty="0" err="1"/>
              <a:t>Tintore</a:t>
            </a:r>
            <a:r>
              <a:rPr lang="fr-FR" sz="1199" dirty="0"/>
              <a:t> M, </a:t>
            </a:r>
            <a:r>
              <a:rPr lang="fr-FR" sz="1199" i="1" dirty="0"/>
              <a:t>et al. </a:t>
            </a:r>
            <a:r>
              <a:rPr lang="nl-NL" sz="1199" i="1" dirty="0"/>
              <a:t>Nat </a:t>
            </a:r>
            <a:r>
              <a:rPr lang="nl-NL" sz="1199" i="1" dirty="0" err="1"/>
              <a:t>Rev</a:t>
            </a:r>
            <a:r>
              <a:rPr lang="nl-NL" sz="1199" i="1" dirty="0"/>
              <a:t> </a:t>
            </a:r>
            <a:r>
              <a:rPr lang="nl-NL" sz="1199" i="1" dirty="0" err="1"/>
              <a:t>Neurol</a:t>
            </a:r>
            <a:r>
              <a:rPr lang="nl-NL" sz="1199" dirty="0"/>
              <a:t>. 2019 Jan;15(1):53-58</a:t>
            </a:r>
            <a:endParaRPr lang="fr-FR" sz="1199" dirty="0"/>
          </a:p>
        </p:txBody>
      </p:sp>
      <p:pic>
        <p:nvPicPr>
          <p:cNvPr id="27" name="Image 26">
            <a:extLst>
              <a:ext uri="{FF2B5EF4-FFF2-40B4-BE49-F238E27FC236}">
                <a16:creationId xmlns:a16="http://schemas.microsoft.com/office/drawing/2014/main" id="{A31968E7-734B-4340-896A-294F156E5F2E}"/>
              </a:ext>
            </a:extLst>
          </p:cNvPr>
          <p:cNvPicPr>
            <a:picLocks noChangeAspect="1"/>
          </p:cNvPicPr>
          <p:nvPr/>
        </p:nvPicPr>
        <p:blipFill rotWithShape="1">
          <a:blip r:embed="rId2"/>
          <a:srcRect l="5547" t="30972" r="30859" b="8889"/>
          <a:stretch/>
        </p:blipFill>
        <p:spPr>
          <a:xfrm>
            <a:off x="1247328" y="1415198"/>
            <a:ext cx="9697345" cy="5158418"/>
          </a:xfrm>
          <a:prstGeom prst="rect">
            <a:avLst/>
          </a:prstGeom>
          <a:ln>
            <a:solidFill>
              <a:schemeClr val="tx1">
                <a:lumMod val="75000"/>
                <a:lumOff val="25000"/>
              </a:schemeClr>
            </a:solidFill>
          </a:ln>
          <a:effectLst>
            <a:outerShdw blurRad="63500" sx="102000" sy="102000" algn="ctr" rotWithShape="0">
              <a:prstClr val="black">
                <a:alpha val="40000"/>
              </a:prstClr>
            </a:outerShdw>
          </a:effectLst>
        </p:spPr>
      </p:pic>
      <p:cxnSp>
        <p:nvCxnSpPr>
          <p:cNvPr id="4" name="Connecteur droit 3"/>
          <p:cNvCxnSpPr/>
          <p:nvPr/>
        </p:nvCxnSpPr>
        <p:spPr>
          <a:xfrm flipV="1">
            <a:off x="1489" y="1092266"/>
            <a:ext cx="12189023" cy="13807"/>
          </a:xfrm>
          <a:prstGeom prst="line">
            <a:avLst/>
          </a:prstGeom>
          <a:noFill/>
          <a:ln w="57150" cap="flat">
            <a:solidFill>
              <a:srgbClr val="144487"/>
            </a:solidFill>
            <a:prstDash val="solid"/>
            <a:round/>
          </a:ln>
          <a:effectLst/>
          <a:sp3d/>
        </p:spPr>
        <p:style>
          <a:lnRef idx="0">
            <a:scrgbClr r="0" g="0" b="0"/>
          </a:lnRef>
          <a:fillRef idx="0">
            <a:scrgbClr r="0" g="0" b="0"/>
          </a:fillRef>
          <a:effectRef idx="0">
            <a:scrgbClr r="0" g="0" b="0"/>
          </a:effectRef>
          <a:fontRef idx="none"/>
        </p:style>
      </p:cxnSp>
      <p:sp>
        <p:nvSpPr>
          <p:cNvPr id="3" name="ZoneTexte 2"/>
          <p:cNvSpPr txBox="1"/>
          <p:nvPr/>
        </p:nvSpPr>
        <p:spPr>
          <a:xfrm>
            <a:off x="1847255" y="306912"/>
            <a:ext cx="8497491" cy="611706"/>
          </a:xfrm>
          <a:prstGeom prst="rect">
            <a:avLst/>
          </a:prstGeom>
          <a:noFill/>
        </p:spPr>
        <p:txBody>
          <a:bodyPr wrap="square" rtlCol="0">
            <a:spAutoFit/>
          </a:bodyPr>
          <a:lstStyle/>
          <a:p>
            <a:r>
              <a:rPr lang="fr-FR" sz="3375" b="1" dirty="0">
                <a:solidFill>
                  <a:srgbClr val="0070C0"/>
                </a:solidFill>
              </a:rPr>
              <a:t>Les traitements </a:t>
            </a:r>
            <a:r>
              <a:rPr lang="fr-FR" sz="3375" b="1" dirty="0" err="1">
                <a:solidFill>
                  <a:srgbClr val="0070C0"/>
                </a:solidFill>
              </a:rPr>
              <a:t>immuno</a:t>
            </a:r>
            <a:r>
              <a:rPr lang="fr-FR" sz="3375" b="1" dirty="0">
                <a:solidFill>
                  <a:srgbClr val="0070C0"/>
                </a:solidFill>
              </a:rPr>
              <a:t>-actifs dans la SEP </a:t>
            </a:r>
          </a:p>
        </p:txBody>
      </p:sp>
    </p:spTree>
    <p:extLst>
      <p:ext uri="{BB962C8B-B14F-4D97-AF65-F5344CB8AC3E}">
        <p14:creationId xmlns:p14="http://schemas.microsoft.com/office/powerpoint/2010/main" val="315143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8D1BF6C-FE1D-40F7-A900-3FD16154244C}"/>
              </a:ext>
            </a:extLst>
          </p:cNvPr>
          <p:cNvPicPr>
            <a:picLocks noChangeAspect="1"/>
          </p:cNvPicPr>
          <p:nvPr/>
        </p:nvPicPr>
        <p:blipFill>
          <a:blip r:embed="rId2"/>
          <a:stretch>
            <a:fillRect/>
          </a:stretch>
        </p:blipFill>
        <p:spPr>
          <a:xfrm>
            <a:off x="3399743" y="5578030"/>
            <a:ext cx="5435002" cy="948969"/>
          </a:xfrm>
          <a:prstGeom prst="rect">
            <a:avLst/>
          </a:prstGeom>
          <a:ln>
            <a:solidFill>
              <a:schemeClr val="accent1"/>
            </a:solidFill>
          </a:ln>
        </p:spPr>
      </p:pic>
      <p:grpSp>
        <p:nvGrpSpPr>
          <p:cNvPr id="18" name="Groupe 17">
            <a:extLst>
              <a:ext uri="{FF2B5EF4-FFF2-40B4-BE49-F238E27FC236}">
                <a16:creationId xmlns:a16="http://schemas.microsoft.com/office/drawing/2014/main" id="{18684C58-2BA8-45B4-A846-E14F02C879BC}"/>
              </a:ext>
            </a:extLst>
          </p:cNvPr>
          <p:cNvGrpSpPr/>
          <p:nvPr/>
        </p:nvGrpSpPr>
        <p:grpSpPr>
          <a:xfrm>
            <a:off x="810340" y="1829989"/>
            <a:ext cx="10613808" cy="3648301"/>
            <a:chOff x="1226221" y="1880459"/>
            <a:chExt cx="10613808" cy="3648301"/>
          </a:xfrm>
        </p:grpSpPr>
        <p:sp>
          <p:nvSpPr>
            <p:cNvPr id="5" name="ZoneTexte 4">
              <a:extLst>
                <a:ext uri="{FF2B5EF4-FFF2-40B4-BE49-F238E27FC236}">
                  <a16:creationId xmlns:a16="http://schemas.microsoft.com/office/drawing/2014/main" id="{EE6D7495-1F46-4A69-AC94-0D136573AFA8}"/>
                </a:ext>
              </a:extLst>
            </p:cNvPr>
            <p:cNvSpPr txBox="1"/>
            <p:nvPr/>
          </p:nvSpPr>
          <p:spPr>
            <a:xfrm>
              <a:off x="8724550" y="4490471"/>
              <a:ext cx="3115479" cy="415498"/>
            </a:xfrm>
            <a:prstGeom prst="rect">
              <a:avLst/>
            </a:prstGeom>
            <a:noFill/>
          </p:spPr>
          <p:txBody>
            <a:bodyPr wrap="square" rtlCol="0">
              <a:spAutoFit/>
            </a:bodyPr>
            <a:lstStyle/>
            <a:p>
              <a:pPr algn="r"/>
              <a:r>
                <a:rPr lang="fr-FR" sz="1050" dirty="0"/>
                <a:t>João J. </a:t>
              </a:r>
              <a:r>
                <a:rPr lang="fr-FR" sz="1050" dirty="0" err="1"/>
                <a:t>Cerqueira</a:t>
              </a:r>
              <a:r>
                <a:rPr lang="fr-FR" sz="1050" dirty="0"/>
                <a:t> </a:t>
              </a:r>
              <a:r>
                <a:rPr lang="fr-FR" sz="1050" i="1" dirty="0"/>
                <a:t>et al </a:t>
              </a:r>
              <a:r>
                <a:rPr lang="fr-FR" sz="1050" dirty="0" err="1"/>
                <a:t>Neurology</a:t>
              </a:r>
              <a:r>
                <a:rPr lang="fr-FR" sz="1050" dirty="0"/>
                <a:t> 2025</a:t>
              </a:r>
            </a:p>
            <a:p>
              <a:endParaRPr lang="fr-FR" sz="1050" dirty="0"/>
            </a:p>
          </p:txBody>
        </p:sp>
        <p:grpSp>
          <p:nvGrpSpPr>
            <p:cNvPr id="17" name="Groupe 16">
              <a:extLst>
                <a:ext uri="{FF2B5EF4-FFF2-40B4-BE49-F238E27FC236}">
                  <a16:creationId xmlns:a16="http://schemas.microsoft.com/office/drawing/2014/main" id="{7FB65846-9656-4C4E-BE09-A40EF3CD1384}"/>
                </a:ext>
              </a:extLst>
            </p:cNvPr>
            <p:cNvGrpSpPr/>
            <p:nvPr/>
          </p:nvGrpSpPr>
          <p:grpSpPr>
            <a:xfrm>
              <a:off x="1226221" y="1880459"/>
              <a:ext cx="10613808" cy="3648301"/>
              <a:chOff x="1226221" y="1880459"/>
              <a:chExt cx="10613808" cy="3648301"/>
            </a:xfrm>
          </p:grpSpPr>
          <p:sp>
            <p:nvSpPr>
              <p:cNvPr id="8" name="ZoneTexte 7">
                <a:extLst>
                  <a:ext uri="{FF2B5EF4-FFF2-40B4-BE49-F238E27FC236}">
                    <a16:creationId xmlns:a16="http://schemas.microsoft.com/office/drawing/2014/main" id="{5D6D83CB-9F00-47AD-9A81-3D02194C7B7D}"/>
                  </a:ext>
                </a:extLst>
              </p:cNvPr>
              <p:cNvSpPr txBox="1"/>
              <p:nvPr/>
            </p:nvSpPr>
            <p:spPr>
              <a:xfrm>
                <a:off x="1226221" y="4590041"/>
                <a:ext cx="2750625" cy="938719"/>
              </a:xfrm>
              <a:prstGeom prst="rect">
                <a:avLst/>
              </a:prstGeom>
              <a:noFill/>
            </p:spPr>
            <p:txBody>
              <a:bodyPr wrap="square" rtlCol="0">
                <a:spAutoFit/>
              </a:bodyPr>
              <a:lstStyle/>
              <a:p>
                <a:r>
                  <a:rPr lang="fr-FR" sz="1100" dirty="0"/>
                  <a:t>460 patients inclus </a:t>
                </a:r>
              </a:p>
              <a:p>
                <a:r>
                  <a:rPr lang="fr-FR" sz="1100" dirty="0"/>
                  <a:t>2 groupes  : AG </a:t>
                </a:r>
                <a:r>
                  <a:rPr lang="fr-FR" sz="1100" dirty="0" err="1"/>
                  <a:t>early</a:t>
                </a:r>
                <a:r>
                  <a:rPr lang="fr-FR" sz="1100" dirty="0"/>
                  <a:t> vs  </a:t>
                </a:r>
                <a:r>
                  <a:rPr lang="fr-FR" sz="1100" dirty="0" err="1"/>
                  <a:t>delay</a:t>
                </a:r>
                <a:r>
                  <a:rPr lang="fr-FR" sz="1100" dirty="0"/>
                  <a:t>; 2 ans de diff </a:t>
                </a:r>
              </a:p>
              <a:p>
                <a:r>
                  <a:rPr lang="fr-FR" sz="1100" dirty="0"/>
                  <a:t>Durée de suivie =25 ans </a:t>
                </a:r>
              </a:p>
              <a:p>
                <a:r>
                  <a:rPr lang="fr-FR" sz="1100" dirty="0"/>
                  <a:t>EDSS HR =0,7</a:t>
                </a:r>
              </a:p>
              <a:p>
                <a:endParaRPr lang="fr-FR" sz="1100" dirty="0"/>
              </a:p>
            </p:txBody>
          </p:sp>
          <p:grpSp>
            <p:nvGrpSpPr>
              <p:cNvPr id="16" name="Groupe 15">
                <a:extLst>
                  <a:ext uri="{FF2B5EF4-FFF2-40B4-BE49-F238E27FC236}">
                    <a16:creationId xmlns:a16="http://schemas.microsoft.com/office/drawing/2014/main" id="{06E51D8E-E460-4486-BBC2-BD8AEC3777F8}"/>
                  </a:ext>
                </a:extLst>
              </p:cNvPr>
              <p:cNvGrpSpPr/>
              <p:nvPr/>
            </p:nvGrpSpPr>
            <p:grpSpPr>
              <a:xfrm>
                <a:off x="1307942" y="1880459"/>
                <a:ext cx="10532087" cy="3517202"/>
                <a:chOff x="1316331" y="1947571"/>
                <a:chExt cx="10532087" cy="3517202"/>
              </a:xfrm>
            </p:grpSpPr>
            <p:pic>
              <p:nvPicPr>
                <p:cNvPr id="4" name="Image 3">
                  <a:extLst>
                    <a:ext uri="{FF2B5EF4-FFF2-40B4-BE49-F238E27FC236}">
                      <a16:creationId xmlns:a16="http://schemas.microsoft.com/office/drawing/2014/main" id="{CB1E203E-214A-4B8B-AAFE-713AD9F1FC93}"/>
                    </a:ext>
                  </a:extLst>
                </p:cNvPr>
                <p:cNvPicPr>
                  <a:picLocks noChangeAspect="1"/>
                </p:cNvPicPr>
                <p:nvPr/>
              </p:nvPicPr>
              <p:blipFill rotWithShape="1">
                <a:blip r:embed="rId3"/>
                <a:srcRect t="8578" r="5132" b="1603"/>
                <a:stretch/>
              </p:blipFill>
              <p:spPr>
                <a:xfrm>
                  <a:off x="6434288" y="1964237"/>
                  <a:ext cx="5414130" cy="2500256"/>
                </a:xfrm>
                <a:prstGeom prst="rect">
                  <a:avLst/>
                </a:prstGeom>
                <a:ln>
                  <a:solidFill>
                    <a:srgbClr val="0070C0"/>
                  </a:solidFill>
                </a:ln>
              </p:spPr>
            </p:pic>
            <p:pic>
              <p:nvPicPr>
                <p:cNvPr id="7" name="Image 6">
                  <a:extLst>
                    <a:ext uri="{FF2B5EF4-FFF2-40B4-BE49-F238E27FC236}">
                      <a16:creationId xmlns:a16="http://schemas.microsoft.com/office/drawing/2014/main" id="{C99396FA-8084-4ACF-A78A-69B680F2EB50}"/>
                    </a:ext>
                  </a:extLst>
                </p:cNvPr>
                <p:cNvPicPr>
                  <a:picLocks noChangeAspect="1"/>
                </p:cNvPicPr>
                <p:nvPr/>
              </p:nvPicPr>
              <p:blipFill rotWithShape="1">
                <a:blip r:embed="rId4"/>
                <a:srcRect l="6022" t="14979" r="1121" b="3099"/>
                <a:stretch/>
              </p:blipFill>
              <p:spPr>
                <a:xfrm>
                  <a:off x="1316331" y="1947571"/>
                  <a:ext cx="4800913" cy="2500256"/>
                </a:xfrm>
                <a:prstGeom prst="rect">
                  <a:avLst/>
                </a:prstGeom>
                <a:ln>
                  <a:solidFill>
                    <a:srgbClr val="0070C0"/>
                  </a:solidFill>
                </a:ln>
              </p:spPr>
            </p:pic>
            <p:sp>
              <p:nvSpPr>
                <p:cNvPr id="10" name="ZoneTexte 9">
                  <a:extLst>
                    <a:ext uri="{FF2B5EF4-FFF2-40B4-BE49-F238E27FC236}">
                      <a16:creationId xmlns:a16="http://schemas.microsoft.com/office/drawing/2014/main" id="{45B5EB8A-21A0-4801-A5A0-6FAEBC36A146}"/>
                    </a:ext>
                  </a:extLst>
                </p:cNvPr>
                <p:cNvSpPr txBox="1"/>
                <p:nvPr/>
              </p:nvSpPr>
              <p:spPr>
                <a:xfrm>
                  <a:off x="4132053" y="4481158"/>
                  <a:ext cx="2769079" cy="253916"/>
                </a:xfrm>
                <a:prstGeom prst="rect">
                  <a:avLst/>
                </a:prstGeom>
                <a:noFill/>
              </p:spPr>
              <p:txBody>
                <a:bodyPr wrap="square" rtlCol="0">
                  <a:spAutoFit/>
                </a:bodyPr>
                <a:lstStyle/>
                <a:p>
                  <a:r>
                    <a:rPr lang="fr-FR" sz="1050" dirty="0"/>
                    <a:t>Corey Ford et al Multiple </a:t>
                  </a:r>
                  <a:r>
                    <a:rPr lang="fr-FR" sz="1050" dirty="0" err="1"/>
                    <a:t>scler</a:t>
                  </a:r>
                  <a:r>
                    <a:rPr lang="fr-FR" sz="1050" dirty="0"/>
                    <a:t> 2022</a:t>
                  </a:r>
                </a:p>
              </p:txBody>
            </p:sp>
            <p:sp>
              <p:nvSpPr>
                <p:cNvPr id="11" name="ZoneTexte 10">
                  <a:extLst>
                    <a:ext uri="{FF2B5EF4-FFF2-40B4-BE49-F238E27FC236}">
                      <a16:creationId xmlns:a16="http://schemas.microsoft.com/office/drawing/2014/main" id="{B8F39735-071C-4D69-953B-103B0FCAC4E9}"/>
                    </a:ext>
                  </a:extLst>
                </p:cNvPr>
                <p:cNvSpPr txBox="1"/>
                <p:nvPr/>
              </p:nvSpPr>
              <p:spPr>
                <a:xfrm>
                  <a:off x="6434288" y="4695332"/>
                  <a:ext cx="2451965" cy="769441"/>
                </a:xfrm>
                <a:prstGeom prst="rect">
                  <a:avLst/>
                </a:prstGeom>
                <a:noFill/>
              </p:spPr>
              <p:txBody>
                <a:bodyPr wrap="square" rtlCol="0">
                  <a:spAutoFit/>
                </a:bodyPr>
                <a:lstStyle/>
                <a:p>
                  <a:r>
                    <a:rPr lang="fr-FR" sz="1100" dirty="0"/>
                    <a:t>757 patients inclus </a:t>
                  </a:r>
                </a:p>
                <a:p>
                  <a:r>
                    <a:rPr lang="fr-FR" sz="1100" dirty="0"/>
                    <a:t>OCRE vs IFN </a:t>
                  </a:r>
                </a:p>
                <a:p>
                  <a:r>
                    <a:rPr lang="fr-FR" sz="1100" dirty="0"/>
                    <a:t>Durée de suivi =9 ans</a:t>
                  </a:r>
                </a:p>
                <a:p>
                  <a:r>
                    <a:rPr lang="fr-FR" sz="1100" dirty="0" err="1"/>
                    <a:t>EdSS</a:t>
                  </a:r>
                  <a:r>
                    <a:rPr lang="fr-FR" sz="1100" dirty="0"/>
                    <a:t> HR =0,7 </a:t>
                  </a:r>
                </a:p>
              </p:txBody>
            </p:sp>
          </p:grpSp>
        </p:grpSp>
      </p:grpSp>
      <p:sp>
        <p:nvSpPr>
          <p:cNvPr id="14" name="Google Shape;238;p5">
            <a:extLst>
              <a:ext uri="{FF2B5EF4-FFF2-40B4-BE49-F238E27FC236}">
                <a16:creationId xmlns:a16="http://schemas.microsoft.com/office/drawing/2014/main" id="{712451D9-D520-438A-BAC4-C50E59DB0FCE}"/>
              </a:ext>
            </a:extLst>
          </p:cNvPr>
          <p:cNvSpPr txBox="1">
            <a:spLocks/>
          </p:cNvSpPr>
          <p:nvPr/>
        </p:nvSpPr>
        <p:spPr>
          <a:xfrm>
            <a:off x="862011" y="101611"/>
            <a:ext cx="10510466" cy="1325239"/>
          </a:xfrm>
          <a:prstGeom prst="rect">
            <a:avLst/>
          </a:prstGeom>
          <a:noFill/>
          <a:ln>
            <a:noFill/>
          </a:ln>
        </p:spPr>
        <p:txBody>
          <a:bodyPr spcFirstLastPara="1" vert="horz" wrap="square" lIns="64283" tIns="32133" rIns="64283" bIns="32133"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0070C0"/>
              </a:buClr>
              <a:buSzPts val="4800"/>
            </a:pPr>
            <a:r>
              <a:rPr lang="fr-FR" sz="3375" b="1" dirty="0">
                <a:solidFill>
                  <a:srgbClr val="0070C0"/>
                </a:solidFill>
                <a:latin typeface="Calibri"/>
                <a:ea typeface="Calibri"/>
                <a:cs typeface="Calibri"/>
                <a:sym typeface="Calibri"/>
              </a:rPr>
              <a:t>Traiter tôt , traiter fort </a:t>
            </a:r>
            <a:endParaRPr lang="fr-FR" dirty="0"/>
          </a:p>
        </p:txBody>
      </p:sp>
      <p:cxnSp>
        <p:nvCxnSpPr>
          <p:cNvPr id="15" name="Google Shape;239;p5">
            <a:extLst>
              <a:ext uri="{FF2B5EF4-FFF2-40B4-BE49-F238E27FC236}">
                <a16:creationId xmlns:a16="http://schemas.microsoft.com/office/drawing/2014/main" id="{F341A3FB-354E-4EB2-987A-2207C76B0AF7}"/>
              </a:ext>
            </a:extLst>
          </p:cNvPr>
          <p:cNvCxnSpPr/>
          <p:nvPr/>
        </p:nvCxnSpPr>
        <p:spPr>
          <a:xfrm rot="10800000" flipH="1">
            <a:off x="1489" y="1379711"/>
            <a:ext cx="12189023" cy="13807"/>
          </a:xfrm>
          <a:prstGeom prst="straightConnector1">
            <a:avLst/>
          </a:prstGeom>
          <a:noFill/>
          <a:ln w="57150" cap="flat" cmpd="sng">
            <a:solidFill>
              <a:srgbClr val="144487"/>
            </a:solidFill>
            <a:prstDash val="solid"/>
            <a:round/>
            <a:headEnd type="none" w="sm" len="sm"/>
            <a:tailEnd type="none" w="sm" len="sm"/>
          </a:ln>
        </p:spPr>
      </p:cxnSp>
    </p:spTree>
    <p:extLst>
      <p:ext uri="{BB962C8B-B14F-4D97-AF65-F5344CB8AC3E}">
        <p14:creationId xmlns:p14="http://schemas.microsoft.com/office/powerpoint/2010/main" val="4206340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1E41C6-B40C-4682-9125-32E410652A96}"/>
              </a:ext>
            </a:extLst>
          </p:cNvPr>
          <p:cNvSpPr>
            <a:spLocks noGrp="1"/>
          </p:cNvSpPr>
          <p:nvPr>
            <p:ph type="title"/>
          </p:nvPr>
        </p:nvSpPr>
        <p:spPr>
          <a:xfrm>
            <a:off x="838200" y="216540"/>
            <a:ext cx="10515600" cy="1325563"/>
          </a:xfrm>
        </p:spPr>
        <p:txBody>
          <a:bodyPr/>
          <a:lstStyle/>
          <a:p>
            <a:pPr algn="ctr">
              <a:spcBef>
                <a:spcPts val="0"/>
              </a:spcBef>
              <a:buClr>
                <a:srgbClr val="0070C0"/>
              </a:buClr>
              <a:buSzPts val="4800"/>
            </a:pPr>
            <a:r>
              <a:rPr lang="fr-FR" sz="3375" b="1" dirty="0">
                <a:solidFill>
                  <a:srgbClr val="0070C0"/>
                </a:solidFill>
                <a:latin typeface="Calibri"/>
                <a:cs typeface="Calibri"/>
              </a:rPr>
              <a:t>Diagnostiquer la SEP </a:t>
            </a:r>
            <a:br>
              <a:rPr lang="fr-FR" sz="3375" b="1" dirty="0">
                <a:solidFill>
                  <a:srgbClr val="0070C0"/>
                </a:solidFill>
                <a:latin typeface="Calibri"/>
                <a:cs typeface="Calibri"/>
              </a:rPr>
            </a:br>
            <a:endParaRPr lang="fr-FR" sz="3375" b="1" dirty="0">
              <a:solidFill>
                <a:srgbClr val="0070C0"/>
              </a:solidFill>
              <a:latin typeface="Calibri"/>
              <a:cs typeface="Calibri"/>
            </a:endParaRPr>
          </a:p>
        </p:txBody>
      </p:sp>
      <p:sp>
        <p:nvSpPr>
          <p:cNvPr id="3" name="Espace réservé du contenu 2">
            <a:extLst>
              <a:ext uri="{FF2B5EF4-FFF2-40B4-BE49-F238E27FC236}">
                <a16:creationId xmlns:a16="http://schemas.microsoft.com/office/drawing/2014/main" id="{45A9680E-C464-4968-8DF1-84A12617D67C}"/>
              </a:ext>
            </a:extLst>
          </p:cNvPr>
          <p:cNvSpPr>
            <a:spLocks noGrp="1"/>
          </p:cNvSpPr>
          <p:nvPr>
            <p:ph idx="1"/>
          </p:nvPr>
        </p:nvSpPr>
        <p:spPr/>
        <p:txBody>
          <a:bodyPr>
            <a:normAutofit/>
          </a:bodyPr>
          <a:lstStyle/>
          <a:p>
            <a:pPr marL="0" indent="0" algn="ctr">
              <a:buNone/>
            </a:pPr>
            <a:r>
              <a:rPr lang="fr-FR" sz="3200" dirty="0"/>
              <a:t>Traitements = critères diagnostics sensibles</a:t>
            </a:r>
          </a:p>
          <a:p>
            <a:pPr marL="0" indent="0" algn="ctr">
              <a:buNone/>
            </a:pPr>
            <a:endParaRPr lang="fr-FR" sz="3200" dirty="0"/>
          </a:p>
          <a:p>
            <a:pPr marL="0" indent="0" algn="ctr">
              <a:buNone/>
            </a:pPr>
            <a:r>
              <a:rPr lang="fr-FR" sz="3200" dirty="0"/>
              <a:t>Traiter tôt = identifier des marqueurs diagnostics  précoces</a:t>
            </a:r>
          </a:p>
          <a:p>
            <a:pPr marL="0" indent="0" algn="ctr">
              <a:buNone/>
            </a:pPr>
            <a:r>
              <a:rPr lang="fr-FR" sz="3200" dirty="0"/>
              <a:t> </a:t>
            </a:r>
          </a:p>
          <a:p>
            <a:pPr marL="0" indent="0" algn="ctr">
              <a:buNone/>
            </a:pPr>
            <a:r>
              <a:rPr lang="fr-FR" sz="3200" dirty="0"/>
              <a:t>Traiter fort : critères diagnostics sensible </a:t>
            </a:r>
          </a:p>
        </p:txBody>
      </p:sp>
      <p:sp>
        <p:nvSpPr>
          <p:cNvPr id="4" name="Google Shape;253;p7">
            <a:extLst>
              <a:ext uri="{FF2B5EF4-FFF2-40B4-BE49-F238E27FC236}">
                <a16:creationId xmlns:a16="http://schemas.microsoft.com/office/drawing/2014/main" id="{23AB8B07-CA4B-4F19-AB3A-3F7E3FEC8B1A}"/>
              </a:ext>
            </a:extLst>
          </p:cNvPr>
          <p:cNvSpPr/>
          <p:nvPr/>
        </p:nvSpPr>
        <p:spPr>
          <a:xfrm>
            <a:off x="838200" y="1690688"/>
            <a:ext cx="384749" cy="3258817"/>
          </a:xfrm>
          <a:prstGeom prst="downArrow">
            <a:avLst>
              <a:gd name="adj1" fmla="val 50000"/>
              <a:gd name="adj2" fmla="val 50000"/>
            </a:avLst>
          </a:prstGeom>
          <a:solidFill>
            <a:schemeClr val="accent1"/>
          </a:solidFill>
          <a:ln w="12700" cap="flat" cmpd="sng">
            <a:solidFill>
              <a:srgbClr val="147EA6"/>
            </a:solidFill>
            <a:prstDash val="solid"/>
            <a:miter lim="800000"/>
            <a:headEnd type="none" w="sm" len="sm"/>
            <a:tailEnd type="none" w="sm" len="sm"/>
          </a:ln>
        </p:spPr>
        <p:txBody>
          <a:bodyPr spcFirstLastPara="1" wrap="square" lIns="64283" tIns="32133" rIns="64283" bIns="32133" anchor="ctr" anchorCtr="0">
            <a:noAutofit/>
          </a:bodyPr>
          <a:lstStyle/>
          <a:p>
            <a:pPr algn="ctr">
              <a:buClr>
                <a:srgbClr val="000000"/>
              </a:buClr>
              <a:buSzPts val="3413"/>
            </a:pPr>
            <a:endParaRPr sz="2400">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444EAA78-6452-4D24-A844-9C05434BAB3A}"/>
              </a:ext>
            </a:extLst>
          </p:cNvPr>
          <p:cNvSpPr/>
          <p:nvPr/>
        </p:nvSpPr>
        <p:spPr>
          <a:xfrm>
            <a:off x="92728" y="1928297"/>
            <a:ext cx="652743" cy="369332"/>
          </a:xfrm>
          <a:prstGeom prst="rect">
            <a:avLst/>
          </a:prstGeom>
        </p:spPr>
        <p:txBody>
          <a:bodyPr wrap="none">
            <a:spAutoFit/>
          </a:bodyPr>
          <a:lstStyle/>
          <a:p>
            <a:r>
              <a:rPr lang="fr-FR" dirty="0"/>
              <a:t>1995</a:t>
            </a:r>
          </a:p>
        </p:txBody>
      </p:sp>
      <p:sp>
        <p:nvSpPr>
          <p:cNvPr id="6" name="Rectangle 5">
            <a:extLst>
              <a:ext uri="{FF2B5EF4-FFF2-40B4-BE49-F238E27FC236}">
                <a16:creationId xmlns:a16="http://schemas.microsoft.com/office/drawing/2014/main" id="{D462D994-4F0D-4DF6-BA41-71A60C97D471}"/>
              </a:ext>
            </a:extLst>
          </p:cNvPr>
          <p:cNvSpPr/>
          <p:nvPr/>
        </p:nvSpPr>
        <p:spPr>
          <a:xfrm>
            <a:off x="100666" y="2952234"/>
            <a:ext cx="742511" cy="646331"/>
          </a:xfrm>
          <a:prstGeom prst="rect">
            <a:avLst/>
          </a:prstGeom>
        </p:spPr>
        <p:txBody>
          <a:bodyPr wrap="none">
            <a:spAutoFit/>
          </a:bodyPr>
          <a:lstStyle/>
          <a:p>
            <a:r>
              <a:rPr lang="fr-FR" dirty="0"/>
              <a:t>1983/</a:t>
            </a:r>
          </a:p>
          <a:p>
            <a:r>
              <a:rPr lang="fr-FR" dirty="0"/>
              <a:t>2000</a:t>
            </a:r>
          </a:p>
        </p:txBody>
      </p:sp>
      <p:sp>
        <p:nvSpPr>
          <p:cNvPr id="7" name="Rectangle 6">
            <a:extLst>
              <a:ext uri="{FF2B5EF4-FFF2-40B4-BE49-F238E27FC236}">
                <a16:creationId xmlns:a16="http://schemas.microsoft.com/office/drawing/2014/main" id="{F8225DA5-C7F9-4038-B1C7-C4CA8990DAE1}"/>
              </a:ext>
            </a:extLst>
          </p:cNvPr>
          <p:cNvSpPr/>
          <p:nvPr/>
        </p:nvSpPr>
        <p:spPr>
          <a:xfrm>
            <a:off x="139092" y="4126300"/>
            <a:ext cx="652743" cy="369332"/>
          </a:xfrm>
          <a:prstGeom prst="rect">
            <a:avLst/>
          </a:prstGeom>
        </p:spPr>
        <p:txBody>
          <a:bodyPr wrap="none">
            <a:spAutoFit/>
          </a:bodyPr>
          <a:lstStyle/>
          <a:p>
            <a:r>
              <a:rPr lang="fr-FR" dirty="0"/>
              <a:t>2015</a:t>
            </a:r>
          </a:p>
        </p:txBody>
      </p:sp>
      <p:cxnSp>
        <p:nvCxnSpPr>
          <p:cNvPr id="8" name="Google Shape;239;p5">
            <a:extLst>
              <a:ext uri="{FF2B5EF4-FFF2-40B4-BE49-F238E27FC236}">
                <a16:creationId xmlns:a16="http://schemas.microsoft.com/office/drawing/2014/main" id="{8A62A0D1-AA96-490A-8EBB-833446F5A736}"/>
              </a:ext>
            </a:extLst>
          </p:cNvPr>
          <p:cNvCxnSpPr/>
          <p:nvPr/>
        </p:nvCxnSpPr>
        <p:spPr>
          <a:xfrm rot="10800000" flipH="1">
            <a:off x="1489" y="1379711"/>
            <a:ext cx="12189023" cy="13807"/>
          </a:xfrm>
          <a:prstGeom prst="straightConnector1">
            <a:avLst/>
          </a:prstGeom>
          <a:noFill/>
          <a:ln w="57150" cap="flat" cmpd="sng">
            <a:solidFill>
              <a:srgbClr val="144487"/>
            </a:solidFill>
            <a:prstDash val="solid"/>
            <a:round/>
            <a:headEnd type="none" w="sm" len="sm"/>
            <a:tailEnd type="none" w="sm" len="sm"/>
          </a:ln>
        </p:spPr>
      </p:cxnSp>
    </p:spTree>
    <p:extLst>
      <p:ext uri="{BB962C8B-B14F-4D97-AF65-F5344CB8AC3E}">
        <p14:creationId xmlns:p14="http://schemas.microsoft.com/office/powerpoint/2010/main" val="35229148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2549</Words>
  <Application>Microsoft Office PowerPoint</Application>
  <PresentationFormat>Grand écran</PresentationFormat>
  <Paragraphs>404</Paragraphs>
  <Slides>26</Slides>
  <Notes>18</Notes>
  <HiddenSlides>2</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32" baseType="lpstr">
      <vt:lpstr>Arial</vt:lpstr>
      <vt:lpstr>Calibri</vt:lpstr>
      <vt:lpstr>Calibri Light</vt:lpstr>
      <vt:lpstr>Helvetica Neue</vt:lpstr>
      <vt:lpstr>Thème Office</vt:lpstr>
      <vt:lpstr>MSPhotoEd.3</vt:lpstr>
      <vt:lpstr>SCLÉROSE EN PLAQUES  Quoi de neuf en 2025?    Diagnostic et thérapeutique  </vt:lpstr>
      <vt:lpstr>Liens d’intérêts</vt:lpstr>
      <vt:lpstr>La sclérose en plaques </vt:lpstr>
      <vt:lpstr>Présentation PowerPoint</vt:lpstr>
      <vt:lpstr>Anatomo-physiologie de la SEP </vt:lpstr>
      <vt:lpstr>Présentation PowerPoint</vt:lpstr>
      <vt:lpstr>Présentation PowerPoint</vt:lpstr>
      <vt:lpstr>Présentation PowerPoint</vt:lpstr>
      <vt:lpstr>Diagnostiquer la SEP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dc:creator>Anne caroline PAPEIX</dc:creator>
  <cp:lastModifiedBy>MELLERIO Charles</cp:lastModifiedBy>
  <cp:revision>19</cp:revision>
  <dcterms:created xsi:type="dcterms:W3CDTF">2025-06-20T11:20:00Z</dcterms:created>
  <dcterms:modified xsi:type="dcterms:W3CDTF">2025-06-26T07:02:06Z</dcterms:modified>
</cp:coreProperties>
</file>