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s/slide1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8.xml" ContentType="application/vnd.openxmlformats-officedocument.presentationml.slide+xml"/>
  <Override PartName="/ppt/slides/slide7.xml" ContentType="application/vnd.openxmlformats-officedocument.presentationml.slide+xml"/>
  <Override PartName="/ppt/slides/slide6.xml" ContentType="application/vnd.openxmlformats-officedocument.presentationml.slide+xml"/>
  <Override PartName="/ppt/slides/slide1.xml" ContentType="application/vnd.openxmlformats-officedocument.presentationml.slide+xml"/>
  <Override PartName="/ppt/slides/slide3.xml" ContentType="application/vnd.openxmlformats-officedocument.presentationml.slide+xml"/>
  <Override PartName="/ppt/slides/slide2.xml" ContentType="application/vnd.openxmlformats-officedocument.presentationml.slide+xml"/>
  <Override PartName="/ppt/slides/slide5.xml" ContentType="application/vnd.openxmlformats-officedocument.presentationml.slide+xml"/>
  <Override PartName="/ppt/slides/slide4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5" r:id="rId1"/>
  </p:sldMasterIdLst>
  <p:sldIdLst>
    <p:sldId id="256" r:id="rId2"/>
    <p:sldId id="257" r:id="rId3"/>
    <p:sldId id="258" r:id="rId4"/>
    <p:sldId id="259" r:id="rId5"/>
    <p:sldId id="268" r:id="rId6"/>
    <p:sldId id="260" r:id="rId7"/>
    <p:sldId id="261" r:id="rId8"/>
    <p:sldId id="273" r:id="rId9"/>
    <p:sldId id="262" r:id="rId10"/>
    <p:sldId id="263" r:id="rId11"/>
    <p:sldId id="264" r:id="rId12"/>
    <p:sldId id="266" r:id="rId13"/>
    <p:sldId id="272" r:id="rId14"/>
    <p:sldId id="274" r:id="rId15"/>
    <p:sldId id="265" r:id="rId16"/>
    <p:sldId id="267" r:id="rId17"/>
    <p:sldId id="270" r:id="rId18"/>
    <p:sldId id="269" r:id="rId19"/>
  </p:sldIdLst>
  <p:sldSz cx="12192000" cy="6858000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120" y="57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3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customXml" Target="../customXml/item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EA67E988-5919-57BB-C7DE-D3EAD38A30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17870" y="6209925"/>
            <a:ext cx="11155680" cy="45719"/>
          </a:xfrm>
          <a:custGeom>
            <a:avLst/>
            <a:gdLst>
              <a:gd name="connsiteX0" fmla="*/ 0 w 8715708"/>
              <a:gd name="connsiteY0" fmla="*/ 0 h 45719"/>
              <a:gd name="connsiteX1" fmla="*/ 3694525 w 8715708"/>
              <a:gd name="connsiteY1" fmla="*/ 0 h 45719"/>
              <a:gd name="connsiteX2" fmla="*/ 5021183 w 8715708"/>
              <a:gd name="connsiteY2" fmla="*/ 0 h 45719"/>
              <a:gd name="connsiteX3" fmla="*/ 8715708 w 8715708"/>
              <a:gd name="connsiteY3" fmla="*/ 0 h 45719"/>
              <a:gd name="connsiteX4" fmla="*/ 8715708 w 8715708"/>
              <a:gd name="connsiteY4" fmla="*/ 45719 h 45719"/>
              <a:gd name="connsiteX5" fmla="*/ 5021183 w 8715708"/>
              <a:gd name="connsiteY5" fmla="*/ 45719 h 45719"/>
              <a:gd name="connsiteX6" fmla="*/ 3694525 w 8715708"/>
              <a:gd name="connsiteY6" fmla="*/ 45719 h 45719"/>
              <a:gd name="connsiteX7" fmla="*/ 0 w 8715708"/>
              <a:gd name="connsiteY7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715708" h="45719">
                <a:moveTo>
                  <a:pt x="0" y="0"/>
                </a:moveTo>
                <a:lnTo>
                  <a:pt x="3694525" y="0"/>
                </a:lnTo>
                <a:lnTo>
                  <a:pt x="5021183" y="0"/>
                </a:lnTo>
                <a:lnTo>
                  <a:pt x="8715708" y="0"/>
                </a:lnTo>
                <a:lnTo>
                  <a:pt x="8715708" y="45719"/>
                </a:lnTo>
                <a:lnTo>
                  <a:pt x="5021183" y="45719"/>
                </a:lnTo>
                <a:lnTo>
                  <a:pt x="3694525" y="45719"/>
                </a:lnTo>
                <a:lnTo>
                  <a:pt x="0" y="4571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xmlns="" id="{5B2327B2-BA4B-2C04-0751-5CB63D4AA42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08" y="978408"/>
            <a:ext cx="11155680" cy="3429000"/>
          </a:xfrm>
        </p:spPr>
        <p:txBody>
          <a:bodyPr anchor="t">
            <a:normAutofit/>
          </a:bodyPr>
          <a:lstStyle>
            <a:lvl1pPr algn="l">
              <a:defRPr sz="7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E7201176-DC7A-4C3D-3D8F-352526DA7B5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21208" y="4480560"/>
            <a:ext cx="7104888" cy="1399032"/>
          </a:xfrm>
        </p:spPr>
        <p:txBody>
          <a:bodyPr anchor="b">
            <a:normAutofit/>
          </a:bodyPr>
          <a:lstStyle>
            <a:lvl1pPr marL="0" indent="0" algn="l">
              <a:buNone/>
              <a:defRPr sz="2200" i="1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67DC221-9A2E-7459-102F-C3CFB27CC3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80C50CD-E178-4744-9B35-B2F624D6C5E9}" type="datetimeFigureOut">
              <a:rPr lang="en-US" smtClean="0"/>
              <a:t>5/22/2026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A5020671-6F7D-3A03-EEC1-661A87F96F4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F2453D3A-E0F9-8386-2A6C-96671FBB15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48CC95F-0247-41B6-91CF-DC97C76A7088}" type="slidenum">
              <a:rPr lang="en-US" smtClean="0"/>
              <a:t>‹N°›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5243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C31A28D7-6581-4956-AAE3-9104804DF5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21208" y="978408"/>
            <a:ext cx="11155680" cy="146304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F3CFCCA4-57A4-08A1-FC45-D2BBA66FABF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521208" y="2578608"/>
            <a:ext cx="11155680" cy="37673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B0FAA0F4-2442-8D45-3C3D-1B8F55C868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21208" y="6419088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fld id="{E80C50CD-E178-4744-9B35-B2F624D6C5E9}" type="datetimeFigureOut">
              <a:rPr lang="en-US" smtClean="0"/>
              <a:pPr/>
              <a:t>5/22/2026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E03785E-FB42-1D54-92AC-D0A61A8FAB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521208" y="100584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BCC9CF34-1274-DB45-4809-90E5D244A9A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457432" y="6419088"/>
            <a:ext cx="64008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/>
                </a:solidFill>
              </a:defRPr>
            </a:lvl1pPr>
          </a:lstStyle>
          <a:p>
            <a:fld id="{148CC95F-0247-41B6-91CF-DC97C76A7088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7" name="Freeform: Shape 6">
            <a:extLst>
              <a:ext uri="{FF2B5EF4-FFF2-40B4-BE49-F238E27FC236}">
                <a16:creationId xmlns:a16="http://schemas.microsoft.com/office/drawing/2014/main" xmlns="" id="{774A975B-A886-5202-0489-6965514A0D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/>
          <p:nvPr/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76041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4" r:id="rId1"/>
  </p:sldLayoutIdLst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xStyles>
    <p:titleStyle>
      <a:lvl1pPr algn="l" defTabSz="914400" rtl="0" eaLnBrk="1" latinLnBrk="0" hangingPunct="1">
        <a:lnSpc>
          <a:spcPct val="100000"/>
        </a:lnSpc>
        <a:spcBef>
          <a:spcPct val="0"/>
        </a:spcBef>
        <a:buNone/>
        <a:defRPr sz="44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10000"/>
        </a:lnSpc>
        <a:spcBef>
          <a:spcPts val="1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10000"/>
        </a:lnSpc>
        <a:spcBef>
          <a:spcPts val="500"/>
        </a:spcBef>
        <a:buFont typeface="Arial" panose="020B0604020202020204" pitchFamily="34" charset="0"/>
        <a:buChar char="•"/>
        <a:defRPr sz="12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sv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sv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sv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xmlns="" id="{FAF3766F-DEF3-4802-BB0D-7A18EDD970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3F50DC08-84FE-A884-483B-38E1B7C04B1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978408"/>
            <a:ext cx="3465681" cy="2450592"/>
          </a:xfrm>
        </p:spPr>
        <p:txBody>
          <a:bodyPr anchor="t">
            <a:normAutofit/>
          </a:bodyPr>
          <a:lstStyle/>
          <a:p>
            <a:r>
              <a:rPr lang="fr-FR" sz="4800" dirty="0">
                <a:solidFill>
                  <a:schemeClr val="tx2"/>
                </a:solidFill>
              </a:rPr>
              <a:t>Cas clinique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F1DF510D-8EBE-7B09-39DD-6FFDB25F59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7870" y="4406871"/>
            <a:ext cx="3465681" cy="1709890"/>
          </a:xfrm>
        </p:spPr>
        <p:txBody>
          <a:bodyPr anchor="t">
            <a:normAutofit lnSpcReduction="10000"/>
          </a:bodyPr>
          <a:lstStyle/>
          <a:p>
            <a:r>
              <a:rPr lang="fr-FR" b="1" i="0" dirty="0"/>
              <a:t>DELERUE Estelle</a:t>
            </a:r>
          </a:p>
          <a:p>
            <a:r>
              <a:rPr lang="fr-FR" b="1" i="0" dirty="0"/>
              <a:t>Interne de Radiologie 8</a:t>
            </a:r>
            <a:r>
              <a:rPr lang="fr-FR" b="1" i="0" baseline="30000" dirty="0"/>
              <a:t>e</a:t>
            </a:r>
            <a:r>
              <a:rPr lang="fr-FR" b="1" i="0" dirty="0"/>
              <a:t> semestre</a:t>
            </a:r>
          </a:p>
          <a:p>
            <a:r>
              <a:rPr lang="fr-FR" b="1" i="0" dirty="0"/>
              <a:t>Clermont Ferrand</a:t>
            </a:r>
          </a:p>
          <a:p>
            <a:endParaRPr lang="fr-FR" dirty="0"/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xmlns="" id="{D91952F0-771E-D2ED-C333-EEED6708B8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7871" y="508090"/>
            <a:ext cx="3466424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44075A7F-65C6-6DBF-83E3-8F2380E79EE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32366" y="1637442"/>
            <a:ext cx="7438426" cy="3682020"/>
          </a:xfrm>
          <a:prstGeom prst="rect">
            <a:avLst/>
          </a:prstGeom>
        </p:spPr>
      </p:pic>
      <p:sp>
        <p:nvSpPr>
          <p:cNvPr id="21" name="Rectangle 20">
            <a:extLst>
              <a:ext uri="{FF2B5EF4-FFF2-40B4-BE49-F238E27FC236}">
                <a16:creationId xmlns:a16="http://schemas.microsoft.com/office/drawing/2014/main" xmlns="" id="{3FB6D83C-2377-9CAD-A991-9E0B6AF2506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21208" y="6299535"/>
            <a:ext cx="3465681" cy="4646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Bierstad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51314305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72E01680-0F40-8F2A-F6A3-3D819B07AE8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2F516499-8121-2CFD-F9B2-F9DA71363E2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B4BF0F1B-AE7A-2FFB-4CDC-E094D2E302E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69" y="978407"/>
            <a:ext cx="6195545" cy="3848117"/>
          </a:xfrm>
        </p:spPr>
        <p:txBody>
          <a:bodyPr anchor="t">
            <a:normAutofit/>
          </a:bodyPr>
          <a:lstStyle/>
          <a:p>
            <a:r>
              <a:rPr lang="fr-FR" sz="6600" dirty="0"/>
              <a:t>Quel est le diagnostic final?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6861217E-1C17-7A49-36E1-62A612DBBB4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FF296327-85B0-EDA1-630A-4DDCD294809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7870" y="508090"/>
            <a:ext cx="6126480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5CA7497A-E5F6-7DAC-A142-EBC66365FF8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614680" y="6209925"/>
            <a:ext cx="4068671" cy="45719"/>
          </a:xfrm>
          <a:custGeom>
            <a:avLst/>
            <a:gdLst>
              <a:gd name="connsiteX0" fmla="*/ 0 w 4068671"/>
              <a:gd name="connsiteY0" fmla="*/ 0 h 45719"/>
              <a:gd name="connsiteX1" fmla="*/ 4068671 w 4068671"/>
              <a:gd name="connsiteY1" fmla="*/ 0 h 45719"/>
              <a:gd name="connsiteX2" fmla="*/ 4068671 w 4068671"/>
              <a:gd name="connsiteY2" fmla="*/ 45719 h 45719"/>
              <a:gd name="connsiteX3" fmla="*/ 0 w 4068671"/>
              <a:gd name="connsiteY3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68671" h="45719">
                <a:moveTo>
                  <a:pt x="0" y="0"/>
                </a:moveTo>
                <a:lnTo>
                  <a:pt x="4068671" y="0"/>
                </a:lnTo>
                <a:lnTo>
                  <a:pt x="4068671" y="45719"/>
                </a:lnTo>
                <a:lnTo>
                  <a:pt x="0" y="4571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52934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496DB14C-3332-7B35-F3FF-62C96C87770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3" name="Rectangle 52">
            <a:extLst>
              <a:ext uri="{FF2B5EF4-FFF2-40B4-BE49-F238E27FC236}">
                <a16:creationId xmlns:a16="http://schemas.microsoft.com/office/drawing/2014/main" xmlns="" id="{67A7C490-FB0D-4946-BDB7-1CF2F58DAE01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3B6FEB5A-A7E9-97C3-C562-A1685056C0B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978408"/>
            <a:ext cx="6117661" cy="3047327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fr-FR" sz="4100" dirty="0"/>
              <a:t>Hyposignal T2: très évocateur de nécrose caséeuse: TUBERCULOME CEREBRAL</a:t>
            </a: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xmlns="" id="{B2C335F7-F61C-4EB4-80F2-4B1438FE66B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7870" y="508090"/>
            <a:ext cx="6126480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7" name="Graphic 35" descr="Cerveau">
            <a:extLst>
              <a:ext uri="{FF2B5EF4-FFF2-40B4-BE49-F238E27FC236}">
                <a16:creationId xmlns:a16="http://schemas.microsoft.com/office/drawing/2014/main" xmlns="" id="{A41B0532-B410-3DB9-DED5-38BB0B1F955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7262949" y="1605155"/>
            <a:ext cx="4439999" cy="4439999"/>
          </a:xfrm>
          <a:prstGeom prst="rect">
            <a:avLst/>
          </a:prstGeom>
        </p:spPr>
      </p:pic>
      <p:sp>
        <p:nvSpPr>
          <p:cNvPr id="57" name="Rectangle 56">
            <a:extLst>
              <a:ext uri="{FF2B5EF4-FFF2-40B4-BE49-F238E27FC236}">
                <a16:creationId xmlns:a16="http://schemas.microsoft.com/office/drawing/2014/main" xmlns="" id="{F261CD1D-C921-4DD4-B856-8EA1D71A41B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249513" y="6209925"/>
            <a:ext cx="4454723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52479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E1EC4190-E6B6-2F61-50C4-D46F395769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xmlns="" id="{C7EFAAB5-34A3-C2FC-70BA-7720CC8ADB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5CBFC737-680A-63F2-3B6C-92710790D0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69" y="978408"/>
            <a:ext cx="11153213" cy="4965192"/>
          </a:xfrm>
        </p:spPr>
        <p:txBody>
          <a:bodyPr anchor="t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fr-FR" sz="3100" dirty="0"/>
              <a:t>Infection du système nerveux central due à</a:t>
            </a:r>
            <a:r>
              <a:rPr lang="fr-FR" sz="3100" i="1" dirty="0"/>
              <a:t> Mycobacterium </a:t>
            </a:r>
            <a:r>
              <a:rPr lang="fr-FR" sz="3100" i="1" dirty="0" err="1"/>
              <a:t>tuberculosis</a:t>
            </a:r>
            <a:r>
              <a:rPr lang="fr-FR" sz="3100" i="1" dirty="0"/>
              <a:t> </a:t>
            </a:r>
            <a:r>
              <a:rPr lang="fr-FR" sz="3100" dirty="0"/>
              <a:t/>
            </a:r>
            <a:br>
              <a:rPr lang="fr-FR" sz="3100" dirty="0"/>
            </a:br>
            <a:r>
              <a:rPr lang="fr-FR" sz="3100" dirty="0"/>
              <a:t>Formes principales : </a:t>
            </a:r>
            <a:br>
              <a:rPr lang="fr-FR" sz="3100" dirty="0"/>
            </a:br>
            <a:r>
              <a:rPr lang="fr-FR" sz="3100" dirty="0"/>
              <a:t>- Méningite tuberculeuse </a:t>
            </a:r>
            <a:br>
              <a:rPr lang="fr-FR" sz="3100" dirty="0"/>
            </a:br>
            <a:r>
              <a:rPr lang="fr-FR" sz="3100" dirty="0"/>
              <a:t/>
            </a:r>
            <a:br>
              <a:rPr lang="fr-FR" sz="3100" dirty="0"/>
            </a:br>
            <a:r>
              <a:rPr lang="fr-FR" sz="2200" dirty="0"/>
              <a:t/>
            </a:r>
            <a:br>
              <a:rPr lang="fr-FR" sz="2200" dirty="0"/>
            </a:br>
            <a:endParaRPr lang="fr-FR" sz="2200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xmlns="" id="{A8A44BC8-2508-4575-75F6-0ED3F11E72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xmlns="" id="{74BCF1CC-D6F1-21D9-307D-C36BA9E87F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7868" y="6209925"/>
            <a:ext cx="11165482" cy="45719"/>
          </a:xfrm>
          <a:custGeom>
            <a:avLst/>
            <a:gdLst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5021183 w 11165482"/>
              <a:gd name="connsiteY2" fmla="*/ 0 h 45719"/>
              <a:gd name="connsiteX3" fmla="*/ 6144299 w 11165482"/>
              <a:gd name="connsiteY3" fmla="*/ 0 h 45719"/>
              <a:gd name="connsiteX4" fmla="*/ 8715708 w 11165482"/>
              <a:gd name="connsiteY4" fmla="*/ 0 h 45719"/>
              <a:gd name="connsiteX5" fmla="*/ 11165482 w 11165482"/>
              <a:gd name="connsiteY5" fmla="*/ 0 h 45719"/>
              <a:gd name="connsiteX6" fmla="*/ 11165482 w 11165482"/>
              <a:gd name="connsiteY6" fmla="*/ 45719 h 45719"/>
              <a:gd name="connsiteX7" fmla="*/ 8715708 w 11165482"/>
              <a:gd name="connsiteY7" fmla="*/ 45719 h 45719"/>
              <a:gd name="connsiteX8" fmla="*/ 6144299 w 11165482"/>
              <a:gd name="connsiteY8" fmla="*/ 45719 h 45719"/>
              <a:gd name="connsiteX9" fmla="*/ 5021183 w 11165482"/>
              <a:gd name="connsiteY9" fmla="*/ 45719 h 45719"/>
              <a:gd name="connsiteX10" fmla="*/ 3694525 w 11165482"/>
              <a:gd name="connsiteY10" fmla="*/ 45719 h 45719"/>
              <a:gd name="connsiteX11" fmla="*/ 0 w 11165482"/>
              <a:gd name="connsiteY11" fmla="*/ 45719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3694525 w 11165482"/>
              <a:gd name="connsiteY9" fmla="*/ 45719 h 45719"/>
              <a:gd name="connsiteX10" fmla="*/ 0 w 11165482"/>
              <a:gd name="connsiteY10" fmla="*/ 45719 h 45719"/>
              <a:gd name="connsiteX11" fmla="*/ 0 w 11165482"/>
              <a:gd name="connsiteY11" fmla="*/ 0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0 w 11165482"/>
              <a:gd name="connsiteY9" fmla="*/ 45719 h 45719"/>
              <a:gd name="connsiteX10" fmla="*/ 0 w 11165482"/>
              <a:gd name="connsiteY10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6144299 w 11165482"/>
              <a:gd name="connsiteY6" fmla="*/ 45719 h 45719"/>
              <a:gd name="connsiteX7" fmla="*/ 5021183 w 11165482"/>
              <a:gd name="connsiteY7" fmla="*/ 45719 h 45719"/>
              <a:gd name="connsiteX8" fmla="*/ 0 w 11165482"/>
              <a:gd name="connsiteY8" fmla="*/ 45719 h 45719"/>
              <a:gd name="connsiteX9" fmla="*/ 0 w 11165482"/>
              <a:gd name="connsiteY9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5021183 w 11165482"/>
              <a:gd name="connsiteY6" fmla="*/ 45719 h 45719"/>
              <a:gd name="connsiteX7" fmla="*/ 0 w 11165482"/>
              <a:gd name="connsiteY7" fmla="*/ 45719 h 45719"/>
              <a:gd name="connsiteX8" fmla="*/ 0 w 11165482"/>
              <a:gd name="connsiteY8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5021183 w 11165482"/>
              <a:gd name="connsiteY5" fmla="*/ 45719 h 45719"/>
              <a:gd name="connsiteX6" fmla="*/ 0 w 11165482"/>
              <a:gd name="connsiteY6" fmla="*/ 45719 h 45719"/>
              <a:gd name="connsiteX7" fmla="*/ 0 w 11165482"/>
              <a:gd name="connsiteY7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0 w 11165482"/>
              <a:gd name="connsiteY5" fmla="*/ 45719 h 45719"/>
              <a:gd name="connsiteX6" fmla="*/ 0 w 11165482"/>
              <a:gd name="connsiteY6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0 w 11165482"/>
              <a:gd name="connsiteY4" fmla="*/ 45719 h 45719"/>
              <a:gd name="connsiteX5" fmla="*/ 0 w 11165482"/>
              <a:gd name="connsiteY5" fmla="*/ 0 h 45719"/>
              <a:gd name="connsiteX0" fmla="*/ 0 w 11165482"/>
              <a:gd name="connsiteY0" fmla="*/ 0 h 45719"/>
              <a:gd name="connsiteX1" fmla="*/ 11165482 w 11165482"/>
              <a:gd name="connsiteY1" fmla="*/ 0 h 45719"/>
              <a:gd name="connsiteX2" fmla="*/ 11165482 w 11165482"/>
              <a:gd name="connsiteY2" fmla="*/ 45719 h 45719"/>
              <a:gd name="connsiteX3" fmla="*/ 0 w 11165482"/>
              <a:gd name="connsiteY3" fmla="*/ 45719 h 45719"/>
              <a:gd name="connsiteX4" fmla="*/ 0 w 11165482"/>
              <a:gd name="connsiteY4" fmla="*/ 0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5482" h="45719">
                <a:moveTo>
                  <a:pt x="0" y="0"/>
                </a:moveTo>
                <a:lnTo>
                  <a:pt x="11165482" y="0"/>
                </a:lnTo>
                <a:lnTo>
                  <a:pt x="11165482" y="45719"/>
                </a:lnTo>
                <a:lnTo>
                  <a:pt x="0" y="45719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39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2"/>
          <a:srcRect l="831"/>
          <a:stretch/>
        </p:blipFill>
        <p:spPr>
          <a:xfrm>
            <a:off x="603315" y="797204"/>
            <a:ext cx="5048741" cy="4979748"/>
          </a:xfrm>
          <a:prstGeom prst="rect">
            <a:avLst/>
          </a:prstGeom>
        </p:spPr>
      </p:pic>
      <p:sp>
        <p:nvSpPr>
          <p:cNvPr id="6" name="Titre 1">
            <a:extLst>
              <a:ext uri="{FF2B5EF4-FFF2-40B4-BE49-F238E27FC236}">
                <a16:creationId xmlns:a16="http://schemas.microsoft.com/office/drawing/2014/main" xmlns="" id="{E697B9BD-0B0C-99F7-A77F-023C0EF298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652056" y="797204"/>
            <a:ext cx="6165306" cy="4979748"/>
          </a:xfrm>
        </p:spPr>
        <p:txBody>
          <a:bodyPr anchor="t">
            <a:normAutofit fontScale="90000"/>
          </a:bodyPr>
          <a:lstStyle/>
          <a:p>
            <a:pPr lvl="0" algn="ctr" eaLnBrk="0" fontAlgn="base" hangingPunct="0">
              <a:lnSpc>
                <a:spcPct val="90000"/>
              </a:lnSpc>
              <a:spcAft>
                <a:spcPct val="0"/>
              </a:spcAft>
            </a:pPr>
            <a:r>
              <a:rPr lang="fr-FR" sz="3100" dirty="0" smtClean="0"/>
              <a:t>Rehaussement leptoméningé des citernes de la base</a:t>
            </a:r>
            <a:br>
              <a:rPr lang="fr-FR" sz="3100" dirty="0" smtClean="0"/>
            </a:br>
            <a:r>
              <a:rPr lang="fr-FR" sz="3100" dirty="0" smtClean="0"/>
              <a:t>Aspect péri-mésencéphalique en « étoile »</a:t>
            </a:r>
            <a:br>
              <a:rPr lang="fr-FR" sz="3100" dirty="0" smtClean="0"/>
            </a:br>
            <a:r>
              <a:rPr lang="fr-FR" sz="3100" dirty="0" smtClean="0"/>
              <a:t>Signes associés fréquents:</a:t>
            </a:r>
            <a:br>
              <a:rPr lang="fr-FR" sz="3100" dirty="0" smtClean="0"/>
            </a:br>
            <a:r>
              <a:rPr lang="fr-FR" sz="3100" dirty="0" smtClean="0"/>
              <a:t>- hydrocéphalie</a:t>
            </a:r>
            <a:br>
              <a:rPr lang="fr-FR" sz="3100" dirty="0" smtClean="0"/>
            </a:br>
            <a:r>
              <a:rPr lang="fr-FR" sz="3100" dirty="0" smtClean="0"/>
              <a:t>-</a:t>
            </a:r>
            <a:r>
              <a:rPr lang="fr-FR" sz="3100" dirty="0" smtClean="0"/>
              <a:t>vascularite</a:t>
            </a:r>
            <a:r>
              <a:rPr lang="fr-FR" sz="3100" dirty="0" smtClean="0"/>
              <a:t/>
            </a:r>
            <a:br>
              <a:rPr lang="fr-FR" sz="3100" dirty="0" smtClean="0"/>
            </a:br>
            <a:r>
              <a:rPr lang="fr-FR" sz="3100" dirty="0" smtClean="0"/>
              <a:t>- atteintes des nerfs crâniens</a:t>
            </a:r>
            <a:br>
              <a:rPr lang="fr-FR" sz="3100" dirty="0" smtClean="0"/>
            </a:br>
            <a:r>
              <a:rPr lang="fr-FR" sz="2800" dirty="0"/>
              <a:t/>
            </a:r>
            <a:br>
              <a:rPr lang="fr-FR" sz="2800" dirty="0"/>
            </a:br>
            <a:r>
              <a:rPr lang="fr-FR" sz="2800" dirty="0"/>
              <a:t/>
            </a:r>
            <a:br>
              <a:rPr lang="fr-FR" sz="2800" dirty="0"/>
            </a:br>
            <a:r>
              <a:rPr lang="fr-FR" altLang="fr-FR" sz="3200" b="0" dirty="0">
                <a:latin typeface="Arial" panose="020B0604020202020204" pitchFamily="34" charset="0"/>
              </a:rPr>
              <a:t/>
            </a:r>
            <a:br>
              <a:rPr lang="fr-FR" altLang="fr-FR" sz="3200" b="0" dirty="0">
                <a:latin typeface="Arial" panose="020B0604020202020204" pitchFamily="34" charset="0"/>
              </a:rPr>
            </a:br>
            <a:r>
              <a:rPr lang="fr-FR" altLang="fr-FR" sz="3200" b="0" dirty="0">
                <a:latin typeface="Arial" panose="020B0604020202020204" pitchFamily="34" charset="0"/>
              </a:rPr>
              <a:t/>
            </a:r>
            <a:br>
              <a:rPr lang="fr-FR" altLang="fr-FR" sz="3200" b="0" dirty="0">
                <a:latin typeface="Arial" panose="020B0604020202020204" pitchFamily="34" charset="0"/>
              </a:rPr>
            </a:br>
            <a:endParaRPr lang="fr-FR" sz="3200" dirty="0"/>
          </a:p>
        </p:txBody>
      </p:sp>
    </p:spTree>
    <p:extLst>
      <p:ext uri="{BB962C8B-B14F-4D97-AF65-F5344CB8AC3E}">
        <p14:creationId xmlns:p14="http://schemas.microsoft.com/office/powerpoint/2010/main" val="1071986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E1EC4190-E6B6-2F61-50C4-D46F3957696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3" name="Rectangle 32">
            <a:extLst>
              <a:ext uri="{FF2B5EF4-FFF2-40B4-BE49-F238E27FC236}">
                <a16:creationId xmlns:a16="http://schemas.microsoft.com/office/drawing/2014/main" xmlns="" id="{C7EFAAB5-34A3-C2FC-70BA-7720CC8ADBA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5CBFC737-680A-63F2-3B6C-92710790D06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69" y="978408"/>
            <a:ext cx="11153213" cy="4965192"/>
          </a:xfrm>
        </p:spPr>
        <p:txBody>
          <a:bodyPr anchor="t">
            <a:normAutofit fontScale="90000"/>
          </a:bodyPr>
          <a:lstStyle/>
          <a:p>
            <a:pPr algn="ctr">
              <a:lnSpc>
                <a:spcPct val="90000"/>
              </a:lnSpc>
            </a:pPr>
            <a:r>
              <a:rPr lang="fr-FR" sz="3100" dirty="0" smtClean="0"/>
              <a:t>Infection du système nerveux central due à</a:t>
            </a:r>
            <a:r>
              <a:rPr lang="fr-FR" sz="3100" i="1" dirty="0" smtClean="0"/>
              <a:t> </a:t>
            </a:r>
            <a:r>
              <a:rPr lang="fr-FR" sz="3100" i="1" dirty="0" err="1" smtClean="0"/>
              <a:t>Mycobacterium</a:t>
            </a:r>
            <a:r>
              <a:rPr lang="fr-FR" sz="3100" i="1" dirty="0" smtClean="0"/>
              <a:t> </a:t>
            </a:r>
            <a:r>
              <a:rPr lang="fr-FR" sz="3100" i="1" dirty="0" err="1" smtClean="0"/>
              <a:t>tuberculosis</a:t>
            </a:r>
            <a:r>
              <a:rPr lang="fr-FR" sz="3100" i="1" dirty="0" smtClean="0"/>
              <a:t> </a:t>
            </a:r>
            <a:r>
              <a:rPr lang="fr-FR" sz="3100" dirty="0" smtClean="0"/>
              <a:t/>
            </a:r>
            <a:br>
              <a:rPr lang="fr-FR" sz="3100" dirty="0" smtClean="0"/>
            </a:br>
            <a:r>
              <a:rPr lang="fr-FR" sz="3100" dirty="0" smtClean="0"/>
              <a:t>Formes principales : </a:t>
            </a:r>
            <a:br>
              <a:rPr lang="fr-FR" sz="3100" dirty="0" smtClean="0"/>
            </a:br>
            <a:r>
              <a:rPr lang="fr-FR" sz="3100" dirty="0" smtClean="0"/>
              <a:t>- Méningite tuberculeuse </a:t>
            </a:r>
            <a:r>
              <a:rPr lang="fr-FR" sz="3100" dirty="0"/>
              <a:t/>
            </a:r>
            <a:br>
              <a:rPr lang="fr-FR" sz="3100" dirty="0"/>
            </a:br>
            <a:r>
              <a:rPr lang="fr-FR" sz="3100" dirty="0"/>
              <a:t>- </a:t>
            </a:r>
            <a:r>
              <a:rPr lang="fr-FR" sz="3100" dirty="0" err="1"/>
              <a:t>Tuberculome</a:t>
            </a:r>
            <a:r>
              <a:rPr lang="fr-FR" sz="3100" dirty="0"/>
              <a:t> cérébral (forme focale) </a:t>
            </a:r>
            <a:br>
              <a:rPr lang="fr-FR" sz="3100" dirty="0"/>
            </a:br>
            <a:r>
              <a:rPr lang="fr-FR" sz="3100" dirty="0"/>
              <a:t>👉 Pathologie rare en France mais à </a:t>
            </a:r>
            <a:r>
              <a:rPr lang="fr-FR" sz="3100" dirty="0" smtClean="0"/>
              <a:t>évoquer+++</a:t>
            </a:r>
            <a:r>
              <a:rPr lang="fr-FR" sz="3100" dirty="0"/>
              <a:t/>
            </a:r>
            <a:br>
              <a:rPr lang="fr-FR" sz="3100" dirty="0"/>
            </a:br>
            <a:r>
              <a:rPr lang="fr-FR" sz="3100" dirty="0"/>
              <a:t/>
            </a:r>
            <a:br>
              <a:rPr lang="fr-FR" sz="3100" dirty="0"/>
            </a:br>
            <a:r>
              <a:rPr lang="fr-FR" sz="3100" dirty="0"/>
              <a:t>Dissémination hématogène depuis un foyer pulmonaire </a:t>
            </a:r>
            <a:br>
              <a:rPr lang="fr-FR" sz="3100" dirty="0"/>
            </a:br>
            <a:r>
              <a:rPr lang="fr-FR" sz="3100" dirty="0"/>
              <a:t>Formation de </a:t>
            </a:r>
            <a:r>
              <a:rPr lang="fr-FR" sz="3100" u="sng" dirty="0"/>
              <a:t>granulomes</a:t>
            </a:r>
            <a:r>
              <a:rPr lang="fr-FR" sz="3100" dirty="0"/>
              <a:t> </a:t>
            </a:r>
            <a:br>
              <a:rPr lang="fr-FR" sz="3100" dirty="0"/>
            </a:br>
            <a:r>
              <a:rPr lang="fr-FR" sz="3100" dirty="0"/>
              <a:t>Évolution : </a:t>
            </a:r>
            <a:br>
              <a:rPr lang="fr-FR" sz="3100" dirty="0"/>
            </a:br>
            <a:r>
              <a:rPr lang="fr-FR" sz="3100" dirty="0"/>
              <a:t>-Stade non caséeux </a:t>
            </a:r>
            <a:br>
              <a:rPr lang="fr-FR" sz="3100" dirty="0"/>
            </a:br>
            <a:r>
              <a:rPr lang="fr-FR" sz="3100" dirty="0"/>
              <a:t>-Nécrose caséeuse centrale </a:t>
            </a:r>
            <a:br>
              <a:rPr lang="fr-FR" sz="3100" dirty="0"/>
            </a:br>
            <a:r>
              <a:rPr lang="fr-FR" sz="3100" dirty="0"/>
              <a:t>👉 Peut mimer une tumeur ou un abcès</a:t>
            </a:r>
            <a:br>
              <a:rPr lang="fr-FR" sz="3100" dirty="0"/>
            </a:br>
            <a:r>
              <a:rPr lang="fr-FR" sz="2200" dirty="0"/>
              <a:t/>
            </a:r>
            <a:br>
              <a:rPr lang="fr-FR" sz="2200" dirty="0"/>
            </a:br>
            <a:endParaRPr lang="fr-FR" sz="2200" dirty="0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xmlns="" id="{A8A44BC8-2508-4575-75F6-0ED3F11E72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xmlns="" id="{74BCF1CC-D6F1-21D9-307D-C36BA9E87F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7868" y="6209925"/>
            <a:ext cx="11165482" cy="45719"/>
          </a:xfrm>
          <a:custGeom>
            <a:avLst/>
            <a:gdLst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5021183 w 11165482"/>
              <a:gd name="connsiteY2" fmla="*/ 0 h 45719"/>
              <a:gd name="connsiteX3" fmla="*/ 6144299 w 11165482"/>
              <a:gd name="connsiteY3" fmla="*/ 0 h 45719"/>
              <a:gd name="connsiteX4" fmla="*/ 8715708 w 11165482"/>
              <a:gd name="connsiteY4" fmla="*/ 0 h 45719"/>
              <a:gd name="connsiteX5" fmla="*/ 11165482 w 11165482"/>
              <a:gd name="connsiteY5" fmla="*/ 0 h 45719"/>
              <a:gd name="connsiteX6" fmla="*/ 11165482 w 11165482"/>
              <a:gd name="connsiteY6" fmla="*/ 45719 h 45719"/>
              <a:gd name="connsiteX7" fmla="*/ 8715708 w 11165482"/>
              <a:gd name="connsiteY7" fmla="*/ 45719 h 45719"/>
              <a:gd name="connsiteX8" fmla="*/ 6144299 w 11165482"/>
              <a:gd name="connsiteY8" fmla="*/ 45719 h 45719"/>
              <a:gd name="connsiteX9" fmla="*/ 5021183 w 11165482"/>
              <a:gd name="connsiteY9" fmla="*/ 45719 h 45719"/>
              <a:gd name="connsiteX10" fmla="*/ 3694525 w 11165482"/>
              <a:gd name="connsiteY10" fmla="*/ 45719 h 45719"/>
              <a:gd name="connsiteX11" fmla="*/ 0 w 11165482"/>
              <a:gd name="connsiteY11" fmla="*/ 45719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3694525 w 11165482"/>
              <a:gd name="connsiteY9" fmla="*/ 45719 h 45719"/>
              <a:gd name="connsiteX10" fmla="*/ 0 w 11165482"/>
              <a:gd name="connsiteY10" fmla="*/ 45719 h 45719"/>
              <a:gd name="connsiteX11" fmla="*/ 0 w 11165482"/>
              <a:gd name="connsiteY11" fmla="*/ 0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0 w 11165482"/>
              <a:gd name="connsiteY9" fmla="*/ 45719 h 45719"/>
              <a:gd name="connsiteX10" fmla="*/ 0 w 11165482"/>
              <a:gd name="connsiteY10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6144299 w 11165482"/>
              <a:gd name="connsiteY6" fmla="*/ 45719 h 45719"/>
              <a:gd name="connsiteX7" fmla="*/ 5021183 w 11165482"/>
              <a:gd name="connsiteY7" fmla="*/ 45719 h 45719"/>
              <a:gd name="connsiteX8" fmla="*/ 0 w 11165482"/>
              <a:gd name="connsiteY8" fmla="*/ 45719 h 45719"/>
              <a:gd name="connsiteX9" fmla="*/ 0 w 11165482"/>
              <a:gd name="connsiteY9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5021183 w 11165482"/>
              <a:gd name="connsiteY6" fmla="*/ 45719 h 45719"/>
              <a:gd name="connsiteX7" fmla="*/ 0 w 11165482"/>
              <a:gd name="connsiteY7" fmla="*/ 45719 h 45719"/>
              <a:gd name="connsiteX8" fmla="*/ 0 w 11165482"/>
              <a:gd name="connsiteY8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5021183 w 11165482"/>
              <a:gd name="connsiteY5" fmla="*/ 45719 h 45719"/>
              <a:gd name="connsiteX6" fmla="*/ 0 w 11165482"/>
              <a:gd name="connsiteY6" fmla="*/ 45719 h 45719"/>
              <a:gd name="connsiteX7" fmla="*/ 0 w 11165482"/>
              <a:gd name="connsiteY7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0 w 11165482"/>
              <a:gd name="connsiteY5" fmla="*/ 45719 h 45719"/>
              <a:gd name="connsiteX6" fmla="*/ 0 w 11165482"/>
              <a:gd name="connsiteY6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0 w 11165482"/>
              <a:gd name="connsiteY4" fmla="*/ 45719 h 45719"/>
              <a:gd name="connsiteX5" fmla="*/ 0 w 11165482"/>
              <a:gd name="connsiteY5" fmla="*/ 0 h 45719"/>
              <a:gd name="connsiteX0" fmla="*/ 0 w 11165482"/>
              <a:gd name="connsiteY0" fmla="*/ 0 h 45719"/>
              <a:gd name="connsiteX1" fmla="*/ 11165482 w 11165482"/>
              <a:gd name="connsiteY1" fmla="*/ 0 h 45719"/>
              <a:gd name="connsiteX2" fmla="*/ 11165482 w 11165482"/>
              <a:gd name="connsiteY2" fmla="*/ 45719 h 45719"/>
              <a:gd name="connsiteX3" fmla="*/ 0 w 11165482"/>
              <a:gd name="connsiteY3" fmla="*/ 45719 h 45719"/>
              <a:gd name="connsiteX4" fmla="*/ 0 w 11165482"/>
              <a:gd name="connsiteY4" fmla="*/ 0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5482" h="45719">
                <a:moveTo>
                  <a:pt x="0" y="0"/>
                </a:moveTo>
                <a:lnTo>
                  <a:pt x="11165482" y="0"/>
                </a:lnTo>
                <a:lnTo>
                  <a:pt x="11165482" y="45719"/>
                </a:lnTo>
                <a:lnTo>
                  <a:pt x="0" y="45719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48685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9" name="Rectangle 28">
            <a:extLst>
              <a:ext uri="{FF2B5EF4-FFF2-40B4-BE49-F238E27FC236}">
                <a16:creationId xmlns:a16="http://schemas.microsoft.com/office/drawing/2014/main" xmlns="" id="{DCF2551A-9BF2-8941-138F-1BC80300773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E697B9BD-0B0C-99F7-A77F-023C0EF2983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14603" y="1565487"/>
            <a:ext cx="11268747" cy="3727025"/>
          </a:xfrm>
        </p:spPr>
        <p:txBody>
          <a:bodyPr anchor="t">
            <a:normAutofit fontScale="90000"/>
          </a:bodyPr>
          <a:lstStyle/>
          <a:p>
            <a:pPr lvl="0" algn="ctr" eaLnBrk="0" fontAlgn="base" hangingPunct="0">
              <a:lnSpc>
                <a:spcPct val="90000"/>
              </a:lnSpc>
              <a:spcAft>
                <a:spcPct val="0"/>
              </a:spcAft>
            </a:pPr>
            <a:r>
              <a:rPr lang="fr-FR" sz="3100" dirty="0"/>
              <a:t>En imagerie:</a:t>
            </a:r>
            <a:br>
              <a:rPr lang="fr-FR" sz="3100" dirty="0"/>
            </a:br>
            <a:r>
              <a:rPr lang="fr-FR" altLang="fr-FR" sz="3100" dirty="0"/>
              <a:t>Lésion hypodense ou isodense </a:t>
            </a:r>
            <a:br>
              <a:rPr lang="fr-FR" altLang="fr-FR" sz="3100" dirty="0"/>
            </a:br>
            <a:r>
              <a:rPr lang="fr-FR" altLang="fr-FR" sz="3100" dirty="0"/>
              <a:t>Rehaussement annulaire après injection </a:t>
            </a:r>
            <a:br>
              <a:rPr lang="fr-FR" altLang="fr-FR" sz="3100" dirty="0"/>
            </a:br>
            <a:r>
              <a:rPr lang="fr-FR" altLang="fr-FR" sz="3100" dirty="0"/>
              <a:t>Œdème péri-lésionnel fréquent</a:t>
            </a:r>
            <a:br>
              <a:rPr lang="fr-FR" altLang="fr-FR" sz="3100" dirty="0"/>
            </a:br>
            <a:r>
              <a:rPr lang="fr-FR" altLang="fr-FR" sz="3100" dirty="0"/>
              <a:t>T1: iso/hypo</a:t>
            </a:r>
            <a:br>
              <a:rPr lang="fr-FR" altLang="fr-FR" sz="3100" dirty="0"/>
            </a:br>
            <a:r>
              <a:rPr lang="fr-FR" altLang="fr-FR" sz="3100" dirty="0"/>
              <a:t>Diffusion: variable</a:t>
            </a:r>
            <a:r>
              <a:rPr lang="fr-FR" altLang="fr-FR" sz="3100" b="0" dirty="0">
                <a:latin typeface="Arial" panose="020B0604020202020204" pitchFamily="34" charset="0"/>
              </a:rPr>
              <a:t/>
            </a:r>
            <a:br>
              <a:rPr lang="fr-FR" altLang="fr-FR" sz="3100" b="0" dirty="0">
                <a:latin typeface="Arial" panose="020B0604020202020204" pitchFamily="34" charset="0"/>
              </a:rPr>
            </a:br>
            <a:r>
              <a:rPr lang="fr-FR" sz="3100" dirty="0"/>
              <a:t>👉 Non spécifique</a:t>
            </a:r>
            <a:r>
              <a:rPr lang="fr-FR" sz="2800" dirty="0"/>
              <a:t/>
            </a:r>
            <a:br>
              <a:rPr lang="fr-FR" sz="2800" dirty="0"/>
            </a:br>
            <a:r>
              <a:rPr lang="fr-FR" sz="2800" dirty="0"/>
              <a:t/>
            </a:r>
            <a:br>
              <a:rPr lang="fr-FR" sz="2800" dirty="0"/>
            </a:br>
            <a:r>
              <a:rPr lang="fr-FR" altLang="fr-FR" sz="3200" b="0" dirty="0">
                <a:latin typeface="Arial" panose="020B0604020202020204" pitchFamily="34" charset="0"/>
              </a:rPr>
              <a:t/>
            </a:r>
            <a:br>
              <a:rPr lang="fr-FR" altLang="fr-FR" sz="3200" b="0" dirty="0">
                <a:latin typeface="Arial" panose="020B0604020202020204" pitchFamily="34" charset="0"/>
              </a:rPr>
            </a:br>
            <a:r>
              <a:rPr lang="fr-FR" altLang="fr-FR" sz="3200" b="0" dirty="0">
                <a:latin typeface="Arial" panose="020B0604020202020204" pitchFamily="34" charset="0"/>
              </a:rPr>
              <a:t/>
            </a:r>
            <a:br>
              <a:rPr lang="fr-FR" altLang="fr-FR" sz="3200" b="0" dirty="0">
                <a:latin typeface="Arial" panose="020B0604020202020204" pitchFamily="34" charset="0"/>
              </a:rPr>
            </a:br>
            <a:endParaRPr lang="fr-FR" sz="3200" dirty="0"/>
          </a:p>
        </p:txBody>
      </p:sp>
      <p:sp>
        <p:nvSpPr>
          <p:cNvPr id="30" name="Freeform: Shape 24">
            <a:extLst>
              <a:ext uri="{FF2B5EF4-FFF2-40B4-BE49-F238E27FC236}">
                <a16:creationId xmlns:a16="http://schemas.microsoft.com/office/drawing/2014/main" xmlns="" id="{2CFEB66D-D958-4734-9DDE-0C683FD5D44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7868" y="6209925"/>
            <a:ext cx="11165482" cy="45719"/>
          </a:xfrm>
          <a:custGeom>
            <a:avLst/>
            <a:gdLst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5021183 w 11165482"/>
              <a:gd name="connsiteY2" fmla="*/ 0 h 45719"/>
              <a:gd name="connsiteX3" fmla="*/ 6144299 w 11165482"/>
              <a:gd name="connsiteY3" fmla="*/ 0 h 45719"/>
              <a:gd name="connsiteX4" fmla="*/ 8715708 w 11165482"/>
              <a:gd name="connsiteY4" fmla="*/ 0 h 45719"/>
              <a:gd name="connsiteX5" fmla="*/ 11165482 w 11165482"/>
              <a:gd name="connsiteY5" fmla="*/ 0 h 45719"/>
              <a:gd name="connsiteX6" fmla="*/ 11165482 w 11165482"/>
              <a:gd name="connsiteY6" fmla="*/ 45719 h 45719"/>
              <a:gd name="connsiteX7" fmla="*/ 8715708 w 11165482"/>
              <a:gd name="connsiteY7" fmla="*/ 45719 h 45719"/>
              <a:gd name="connsiteX8" fmla="*/ 6144299 w 11165482"/>
              <a:gd name="connsiteY8" fmla="*/ 45719 h 45719"/>
              <a:gd name="connsiteX9" fmla="*/ 5021183 w 11165482"/>
              <a:gd name="connsiteY9" fmla="*/ 45719 h 45719"/>
              <a:gd name="connsiteX10" fmla="*/ 3694525 w 11165482"/>
              <a:gd name="connsiteY10" fmla="*/ 45719 h 45719"/>
              <a:gd name="connsiteX11" fmla="*/ 0 w 11165482"/>
              <a:gd name="connsiteY11" fmla="*/ 45719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3694525 w 11165482"/>
              <a:gd name="connsiteY9" fmla="*/ 45719 h 45719"/>
              <a:gd name="connsiteX10" fmla="*/ 0 w 11165482"/>
              <a:gd name="connsiteY10" fmla="*/ 45719 h 45719"/>
              <a:gd name="connsiteX11" fmla="*/ 0 w 11165482"/>
              <a:gd name="connsiteY11" fmla="*/ 0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0 w 11165482"/>
              <a:gd name="connsiteY9" fmla="*/ 45719 h 45719"/>
              <a:gd name="connsiteX10" fmla="*/ 0 w 11165482"/>
              <a:gd name="connsiteY10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6144299 w 11165482"/>
              <a:gd name="connsiteY6" fmla="*/ 45719 h 45719"/>
              <a:gd name="connsiteX7" fmla="*/ 5021183 w 11165482"/>
              <a:gd name="connsiteY7" fmla="*/ 45719 h 45719"/>
              <a:gd name="connsiteX8" fmla="*/ 0 w 11165482"/>
              <a:gd name="connsiteY8" fmla="*/ 45719 h 45719"/>
              <a:gd name="connsiteX9" fmla="*/ 0 w 11165482"/>
              <a:gd name="connsiteY9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5021183 w 11165482"/>
              <a:gd name="connsiteY6" fmla="*/ 45719 h 45719"/>
              <a:gd name="connsiteX7" fmla="*/ 0 w 11165482"/>
              <a:gd name="connsiteY7" fmla="*/ 45719 h 45719"/>
              <a:gd name="connsiteX8" fmla="*/ 0 w 11165482"/>
              <a:gd name="connsiteY8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5021183 w 11165482"/>
              <a:gd name="connsiteY5" fmla="*/ 45719 h 45719"/>
              <a:gd name="connsiteX6" fmla="*/ 0 w 11165482"/>
              <a:gd name="connsiteY6" fmla="*/ 45719 h 45719"/>
              <a:gd name="connsiteX7" fmla="*/ 0 w 11165482"/>
              <a:gd name="connsiteY7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0 w 11165482"/>
              <a:gd name="connsiteY5" fmla="*/ 45719 h 45719"/>
              <a:gd name="connsiteX6" fmla="*/ 0 w 11165482"/>
              <a:gd name="connsiteY6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0 w 11165482"/>
              <a:gd name="connsiteY4" fmla="*/ 45719 h 45719"/>
              <a:gd name="connsiteX5" fmla="*/ 0 w 11165482"/>
              <a:gd name="connsiteY5" fmla="*/ 0 h 45719"/>
              <a:gd name="connsiteX0" fmla="*/ 0 w 11165482"/>
              <a:gd name="connsiteY0" fmla="*/ 0 h 45719"/>
              <a:gd name="connsiteX1" fmla="*/ 11165482 w 11165482"/>
              <a:gd name="connsiteY1" fmla="*/ 0 h 45719"/>
              <a:gd name="connsiteX2" fmla="*/ 11165482 w 11165482"/>
              <a:gd name="connsiteY2" fmla="*/ 45719 h 45719"/>
              <a:gd name="connsiteX3" fmla="*/ 0 w 11165482"/>
              <a:gd name="connsiteY3" fmla="*/ 45719 h 45719"/>
              <a:gd name="connsiteX4" fmla="*/ 0 w 11165482"/>
              <a:gd name="connsiteY4" fmla="*/ 0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5482" h="45719">
                <a:moveTo>
                  <a:pt x="0" y="0"/>
                </a:moveTo>
                <a:lnTo>
                  <a:pt x="11165482" y="0"/>
                </a:lnTo>
                <a:lnTo>
                  <a:pt x="11165482" y="45719"/>
                </a:lnTo>
                <a:lnTo>
                  <a:pt x="0" y="45719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03249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xmlns="" id="{5AE802D4-6BE8-84C9-1073-B2C0751DFD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5D8DC68B-AFB7-1652-B176-E8833FCB8DD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F0E47817-7CB5-7F59-6EE9-E3C613ECE3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69" y="978407"/>
            <a:ext cx="6195545" cy="3848117"/>
          </a:xfrm>
        </p:spPr>
        <p:txBody>
          <a:bodyPr anchor="t">
            <a:normAutofit/>
          </a:bodyPr>
          <a:lstStyle/>
          <a:p>
            <a:r>
              <a:rPr lang="fr-FR" sz="6600" dirty="0"/>
              <a:t>Quels sont les diagnostics différentiels?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54E7057F-DC45-D095-BCCF-620CA7EE5B9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E14A1121-9EFF-C88C-D897-E48B1065908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7870" y="508090"/>
            <a:ext cx="6126480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5FDCE0F8-7FDE-3C0E-4D92-750F4EBFF32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614680" y="6209925"/>
            <a:ext cx="4068671" cy="45719"/>
          </a:xfrm>
          <a:custGeom>
            <a:avLst/>
            <a:gdLst>
              <a:gd name="connsiteX0" fmla="*/ 0 w 4068671"/>
              <a:gd name="connsiteY0" fmla="*/ 0 h 45719"/>
              <a:gd name="connsiteX1" fmla="*/ 4068671 w 4068671"/>
              <a:gd name="connsiteY1" fmla="*/ 0 h 45719"/>
              <a:gd name="connsiteX2" fmla="*/ 4068671 w 4068671"/>
              <a:gd name="connsiteY2" fmla="*/ 45719 h 45719"/>
              <a:gd name="connsiteX3" fmla="*/ 0 w 4068671"/>
              <a:gd name="connsiteY3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68671" h="45719">
                <a:moveTo>
                  <a:pt x="0" y="0"/>
                </a:moveTo>
                <a:lnTo>
                  <a:pt x="4068671" y="0"/>
                </a:lnTo>
                <a:lnTo>
                  <a:pt x="4068671" y="45719"/>
                </a:lnTo>
                <a:lnTo>
                  <a:pt x="0" y="4571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83750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: Shape 43">
            <a:extLst>
              <a:ext uri="{FF2B5EF4-FFF2-40B4-BE49-F238E27FC236}">
                <a16:creationId xmlns:a16="http://schemas.microsoft.com/office/drawing/2014/main" xmlns="" id="{774A975B-A886-5202-0489-6965514A0D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xmlns="" id="{83AC883F-69DD-D349-B469-8CDE2139FAD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5B0749EA-BE79-9EB1-B769-385489D43E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7871" y="508090"/>
            <a:ext cx="4033368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xmlns="" id="{1E5913DE-5FC3-6E84-57B7-19B2096A529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076630" y="612648"/>
            <a:ext cx="6592824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Head with Gears">
            <a:extLst>
              <a:ext uri="{FF2B5EF4-FFF2-40B4-BE49-F238E27FC236}">
                <a16:creationId xmlns:a16="http://schemas.microsoft.com/office/drawing/2014/main" xmlns="" id="{32DDFBC9-A964-53D8-2E02-40912C3055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517869" y="3511363"/>
            <a:ext cx="2834640" cy="283464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9A243713-908F-D69A-159F-A16B42C57F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4920" y="1580146"/>
            <a:ext cx="6592824" cy="4765789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b="1" dirty="0" err="1" smtClean="0">
                <a:solidFill>
                  <a:srgbClr val="FF0000"/>
                </a:solidFill>
              </a:rPr>
              <a:t>Métastase</a:t>
            </a:r>
            <a:r>
              <a:rPr lang="en-US" b="1" dirty="0" smtClean="0">
                <a:solidFill>
                  <a:srgbClr val="FF0000"/>
                </a:solidFill>
              </a:rPr>
              <a:t>: </a:t>
            </a:r>
            <a:r>
              <a:rPr lang="en-US" b="1" dirty="0" err="1" smtClean="0">
                <a:solidFill>
                  <a:srgbClr val="FF0000"/>
                </a:solidFill>
              </a:rPr>
              <a:t>oedème</a:t>
            </a:r>
            <a:r>
              <a:rPr lang="en-US" b="1" dirty="0" smtClean="0">
                <a:solidFill>
                  <a:srgbClr val="FF0000"/>
                </a:solidFill>
              </a:rPr>
              <a:t> vasogénique important, contexte </a:t>
            </a:r>
            <a:r>
              <a:rPr lang="en-US" b="1" dirty="0" err="1" smtClean="0">
                <a:solidFill>
                  <a:srgbClr val="FF0000"/>
                </a:solidFill>
              </a:rPr>
              <a:t>néoplasique</a:t>
            </a:r>
            <a:r>
              <a:rPr lang="en-US" b="1" dirty="0" smtClean="0">
                <a:solidFill>
                  <a:srgbClr val="FF0000"/>
                </a:solidFill>
              </a:rPr>
              <a:t>, </a:t>
            </a:r>
            <a:r>
              <a:rPr lang="en-US" b="1" dirty="0" err="1" smtClean="0">
                <a:solidFill>
                  <a:srgbClr val="FF0000"/>
                </a:solidFill>
              </a:rPr>
              <a:t>jonction</a:t>
            </a:r>
            <a:r>
              <a:rPr lang="en-US" b="1" dirty="0" smtClean="0">
                <a:solidFill>
                  <a:srgbClr val="FF0000"/>
                </a:solidFill>
              </a:rPr>
              <a:t> SB/SG ++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b="1" dirty="0" err="1" smtClean="0">
                <a:solidFill>
                  <a:srgbClr val="FF0000"/>
                </a:solidFill>
              </a:rPr>
              <a:t>Abcès</a:t>
            </a:r>
            <a:r>
              <a:rPr lang="en-US" b="1" dirty="0" smtClean="0">
                <a:solidFill>
                  <a:srgbClr val="FF0000"/>
                </a:solidFill>
              </a:rPr>
              <a:t> à </a:t>
            </a:r>
            <a:r>
              <a:rPr lang="en-US" b="1" dirty="0" err="1" smtClean="0">
                <a:solidFill>
                  <a:srgbClr val="FF0000"/>
                </a:solidFill>
              </a:rPr>
              <a:t>pyogène</a:t>
            </a:r>
            <a:r>
              <a:rPr lang="en-US" b="1" dirty="0" smtClean="0">
                <a:solidFill>
                  <a:srgbClr val="FF0000"/>
                </a:solidFill>
              </a:rPr>
              <a:t>: </a:t>
            </a:r>
            <a:r>
              <a:rPr lang="en-US" b="1" dirty="0" err="1" smtClean="0">
                <a:solidFill>
                  <a:srgbClr val="FF0000"/>
                </a:solidFill>
              </a:rPr>
              <a:t>hypersignal</a:t>
            </a:r>
            <a:r>
              <a:rPr lang="en-US" b="1" dirty="0" smtClean="0">
                <a:solidFill>
                  <a:srgbClr val="FF0000"/>
                </a:solidFill>
              </a:rPr>
              <a:t> diffusion, restriction ADC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Toxoplasmose</a:t>
            </a:r>
            <a:r>
              <a:rPr lang="en-US" b="1" dirty="0" smtClean="0">
                <a:solidFill>
                  <a:srgbClr val="FF0000"/>
                </a:solidFill>
              </a:rPr>
              <a:t>: </a:t>
            </a:r>
            <a:r>
              <a:rPr lang="en-US" b="1" dirty="0" err="1" smtClean="0">
                <a:solidFill>
                  <a:srgbClr val="FF0000"/>
                </a:solidFill>
              </a:rPr>
              <a:t>noyaux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gris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centraux</a:t>
            </a:r>
            <a:r>
              <a:rPr lang="en-US" b="1" dirty="0" smtClean="0">
                <a:solidFill>
                  <a:srgbClr val="FF0000"/>
                </a:solidFill>
              </a:rPr>
              <a:t>, thalamus, </a:t>
            </a:r>
            <a:r>
              <a:rPr lang="en-US" b="1" dirty="0" err="1" smtClean="0">
                <a:solidFill>
                  <a:srgbClr val="FF0000"/>
                </a:solidFill>
              </a:rPr>
              <a:t>jonction</a:t>
            </a:r>
            <a:r>
              <a:rPr lang="en-US" b="1" dirty="0" smtClean="0">
                <a:solidFill>
                  <a:srgbClr val="FF0000"/>
                </a:solidFill>
              </a:rPr>
              <a:t> SB/SG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b="1" dirty="0" err="1" smtClean="0">
                <a:solidFill>
                  <a:srgbClr val="FF0000"/>
                </a:solidFill>
              </a:rPr>
              <a:t>Neurocysticercose</a:t>
            </a:r>
            <a:r>
              <a:rPr lang="en-US" b="1" dirty="0" smtClean="0">
                <a:solidFill>
                  <a:srgbClr val="FF0000"/>
                </a:solidFill>
              </a:rPr>
              <a:t>: </a:t>
            </a:r>
            <a:r>
              <a:rPr lang="en-US" b="1" dirty="0" err="1" smtClean="0">
                <a:solidFill>
                  <a:srgbClr val="FF0000"/>
                </a:solidFill>
              </a:rPr>
              <a:t>scolex</a:t>
            </a:r>
            <a:r>
              <a:rPr lang="en-US" b="1" dirty="0" smtClean="0">
                <a:solidFill>
                  <a:srgbClr val="FF0000"/>
                </a:solidFill>
              </a:rPr>
              <a:t>, lesions </a:t>
            </a:r>
            <a:r>
              <a:rPr lang="en-US" b="1" dirty="0" err="1" smtClean="0">
                <a:solidFill>
                  <a:srgbClr val="FF0000"/>
                </a:solidFill>
              </a:rPr>
              <a:t>kystiques</a:t>
            </a:r>
            <a:r>
              <a:rPr lang="en-US" b="1" dirty="0" smtClean="0">
                <a:solidFill>
                  <a:srgbClr val="FF0000"/>
                </a:solidFill>
              </a:rPr>
              <a:t> multiples avec </a:t>
            </a:r>
            <a:r>
              <a:rPr lang="en-US" b="1" dirty="0" err="1" smtClean="0">
                <a:solidFill>
                  <a:srgbClr val="FF0000"/>
                </a:solidFill>
              </a:rPr>
              <a:t>plusieurs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stades</a:t>
            </a:r>
            <a:r>
              <a:rPr lang="en-US" b="1" dirty="0" smtClean="0">
                <a:solidFill>
                  <a:srgbClr val="FF0000"/>
                </a:solidFill>
              </a:rPr>
              <a:t> co </a:t>
            </a:r>
            <a:r>
              <a:rPr lang="en-US" b="1" dirty="0" err="1" smtClean="0">
                <a:solidFill>
                  <a:srgbClr val="FF0000"/>
                </a:solidFill>
              </a:rPr>
              <a:t>existants</a:t>
            </a:r>
            <a:endParaRPr lang="en-US" b="1" dirty="0" smtClean="0">
              <a:solidFill>
                <a:srgbClr val="FF0000"/>
              </a:solidFill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b="1" dirty="0" err="1" smtClean="0">
                <a:solidFill>
                  <a:srgbClr val="FF0000"/>
                </a:solidFill>
              </a:rPr>
              <a:t>Glioblastome</a:t>
            </a:r>
            <a:r>
              <a:rPr lang="en-US" b="1" dirty="0" smtClean="0">
                <a:solidFill>
                  <a:srgbClr val="FF0000"/>
                </a:solidFill>
              </a:rPr>
              <a:t>: lesion </a:t>
            </a:r>
            <a:r>
              <a:rPr lang="en-US" b="1" dirty="0" err="1" smtClean="0">
                <a:solidFill>
                  <a:srgbClr val="FF0000"/>
                </a:solidFill>
              </a:rPr>
              <a:t>infiltrante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 err="1" smtClean="0">
                <a:solidFill>
                  <a:srgbClr val="FF0000"/>
                </a:solidFill>
              </a:rPr>
              <a:t>hétérogène</a:t>
            </a:r>
            <a:endParaRPr lang="en-US" b="1" dirty="0">
              <a:solidFill>
                <a:srgbClr val="FF0000"/>
              </a:solidFill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066961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CD7F9EC8-0E2C-4023-9DD1-73BEF6B80D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89C7712E-D9FA-8027-E079-11D6BA333C2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70" y="978408"/>
            <a:ext cx="6126479" cy="3471672"/>
          </a:xfrm>
        </p:spPr>
        <p:txBody>
          <a:bodyPr anchor="t">
            <a:normAutofit/>
          </a:bodyPr>
          <a:lstStyle/>
          <a:p>
            <a:r>
              <a:rPr lang="fr-FR" dirty="0"/>
              <a:t>Merci pour votre attention</a:t>
            </a: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6270D10B-6EA2-89DB-412E-A83B81393A9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7870" y="508090"/>
            <a:ext cx="6126480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Smiling Face with No Fill">
            <a:extLst>
              <a:ext uri="{FF2B5EF4-FFF2-40B4-BE49-F238E27FC236}">
                <a16:creationId xmlns:a16="http://schemas.microsoft.com/office/drawing/2014/main" xmlns="" id="{3FC994E2-C2A2-A125-5029-8D1F1A321399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7162219" y="1652113"/>
            <a:ext cx="4528232" cy="4528232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xmlns="" id="{C0301BA4-10E6-44CC-9EEC-727EDF3BC4B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161513" y="6300216"/>
            <a:ext cx="4521838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824512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xmlns="" id="{47A3ABB9-59C0-1142-8AAC-D96F48C2E6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9FC33CBB-B559-BF8C-601D-6836910B4EF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69" y="978407"/>
            <a:ext cx="6195545" cy="3848117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fr-FR" sz="3100" dirty="0"/>
              <a:t>Mme S, 23 ans, consulte aux urgences pour bilan de céphalées depuis 1 mois, crise convulsive non fébrile et altération de l’état général. Examen neurologique sans particularités.</a:t>
            </a:r>
          </a:p>
        </p:txBody>
      </p:sp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49D620F3-2ECF-C0B6-76F0-3AF2150909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614680" y="4017818"/>
            <a:ext cx="4078471" cy="1828799"/>
          </a:xfrm>
        </p:spPr>
        <p:txBody>
          <a:bodyPr anchor="b">
            <a:normAutofit/>
          </a:bodyPr>
          <a:lstStyle/>
          <a:p>
            <a:r>
              <a:rPr lang="fr-FR" sz="3200" dirty="0"/>
              <a:t>Que faites vous?</a:t>
            </a: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41EC199B-6D39-40A5-60B2-64079102B6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xmlns="" id="{4F3DE491-0822-E06F-2F96-DF7B05EEED2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7870" y="508090"/>
            <a:ext cx="6126480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2" name="Freeform: Shape 51">
            <a:extLst>
              <a:ext uri="{FF2B5EF4-FFF2-40B4-BE49-F238E27FC236}">
                <a16:creationId xmlns:a16="http://schemas.microsoft.com/office/drawing/2014/main" xmlns="" id="{BED10D71-F754-F9AD-E5A1-D5563707DF2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614680" y="6209925"/>
            <a:ext cx="4068671" cy="45719"/>
          </a:xfrm>
          <a:custGeom>
            <a:avLst/>
            <a:gdLst>
              <a:gd name="connsiteX0" fmla="*/ 0 w 4068671"/>
              <a:gd name="connsiteY0" fmla="*/ 0 h 45719"/>
              <a:gd name="connsiteX1" fmla="*/ 4068671 w 4068671"/>
              <a:gd name="connsiteY1" fmla="*/ 0 h 45719"/>
              <a:gd name="connsiteX2" fmla="*/ 4068671 w 4068671"/>
              <a:gd name="connsiteY2" fmla="*/ 45719 h 45719"/>
              <a:gd name="connsiteX3" fmla="*/ 0 w 4068671"/>
              <a:gd name="connsiteY3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68671" h="45719">
                <a:moveTo>
                  <a:pt x="0" y="0"/>
                </a:moveTo>
                <a:lnTo>
                  <a:pt x="4068671" y="0"/>
                </a:lnTo>
                <a:lnTo>
                  <a:pt x="4068671" y="45719"/>
                </a:lnTo>
                <a:lnTo>
                  <a:pt x="0" y="4571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27149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6011D288-AA1A-930B-DC82-F142054C77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2594" y="960437"/>
            <a:ext cx="4043806" cy="4692943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FE194B3E-0287-C3D2-2976-EC9F326AA6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71411" y="960437"/>
            <a:ext cx="4267200" cy="4668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391130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47A3ABB9-59C0-1142-8AAC-D96F48C2E62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15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DD934529-C518-DB3F-73B8-5B2E43CE624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17869" y="978407"/>
            <a:ext cx="6195545" cy="3848117"/>
          </a:xfrm>
        </p:spPr>
        <p:txBody>
          <a:bodyPr anchor="t">
            <a:normAutofit fontScale="90000"/>
          </a:bodyPr>
          <a:lstStyle/>
          <a:p>
            <a:r>
              <a:rPr lang="fr-FR" sz="6600" dirty="0"/>
              <a:t>Qu’évoquez </a:t>
            </a:r>
            <a:r>
              <a:rPr lang="fr-FR" sz="6600" dirty="0" smtClean="0"/>
              <a:t>vous comme hypothèses diagnostiques?</a:t>
            </a:r>
            <a:endParaRPr lang="fr-FR" sz="6600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41EC199B-6D39-40A5-60B2-64079102B6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7870" y="508090"/>
            <a:ext cx="5021183" cy="14927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4F3DE491-0822-E06F-2F96-DF7B05EEED29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7870" y="508090"/>
            <a:ext cx="6126480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xmlns="" id="{BED10D71-F754-F9AD-E5A1-D5563707DF2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7614680" y="6209925"/>
            <a:ext cx="4068671" cy="45719"/>
          </a:xfrm>
          <a:custGeom>
            <a:avLst/>
            <a:gdLst>
              <a:gd name="connsiteX0" fmla="*/ 0 w 4068671"/>
              <a:gd name="connsiteY0" fmla="*/ 0 h 45719"/>
              <a:gd name="connsiteX1" fmla="*/ 4068671 w 4068671"/>
              <a:gd name="connsiteY1" fmla="*/ 0 h 45719"/>
              <a:gd name="connsiteX2" fmla="*/ 4068671 w 4068671"/>
              <a:gd name="connsiteY2" fmla="*/ 45719 h 45719"/>
              <a:gd name="connsiteX3" fmla="*/ 0 w 4068671"/>
              <a:gd name="connsiteY3" fmla="*/ 45719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068671" h="45719">
                <a:moveTo>
                  <a:pt x="0" y="0"/>
                </a:moveTo>
                <a:lnTo>
                  <a:pt x="4068671" y="0"/>
                </a:lnTo>
                <a:lnTo>
                  <a:pt x="4068671" y="45719"/>
                </a:lnTo>
                <a:lnTo>
                  <a:pt x="0" y="45719"/>
                </a:lnTo>
                <a:close/>
              </a:path>
            </a:pathLst>
          </a:cu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587072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Freeform: Shape 43">
            <a:extLst>
              <a:ext uri="{FF2B5EF4-FFF2-40B4-BE49-F238E27FC236}">
                <a16:creationId xmlns:a16="http://schemas.microsoft.com/office/drawing/2014/main" xmlns="" id="{774A975B-A886-5202-0489-6965514A0D1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7869" y="508090"/>
            <a:ext cx="11153214" cy="149279"/>
          </a:xfrm>
          <a:custGeom>
            <a:avLst/>
            <a:gdLst>
              <a:gd name="connsiteX0" fmla="*/ 0 w 8085002"/>
              <a:gd name="connsiteY0" fmla="*/ 0 h 149279"/>
              <a:gd name="connsiteX1" fmla="*/ 8085002 w 8085002"/>
              <a:gd name="connsiteY1" fmla="*/ 0 h 149279"/>
              <a:gd name="connsiteX2" fmla="*/ 8085002 w 8085002"/>
              <a:gd name="connsiteY2" fmla="*/ 149279 h 149279"/>
              <a:gd name="connsiteX3" fmla="*/ 0 w 8085002"/>
              <a:gd name="connsiteY3" fmla="*/ 149279 h 1492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085002" h="149279">
                <a:moveTo>
                  <a:pt x="0" y="0"/>
                </a:moveTo>
                <a:lnTo>
                  <a:pt x="8085002" y="0"/>
                </a:lnTo>
                <a:lnTo>
                  <a:pt x="8085002" y="149279"/>
                </a:lnTo>
                <a:lnTo>
                  <a:pt x="0" y="149279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 useBgFill="1">
        <p:nvSpPr>
          <p:cNvPr id="46" name="Rectangle 45">
            <a:extLst>
              <a:ext uri="{FF2B5EF4-FFF2-40B4-BE49-F238E27FC236}">
                <a16:creationId xmlns:a16="http://schemas.microsoft.com/office/drawing/2014/main" xmlns="" id="{83AC883F-69DD-D349-B469-8CDE2139FAD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" name="Titre 1">
            <a:extLst>
              <a:ext uri="{FF2B5EF4-FFF2-40B4-BE49-F238E27FC236}">
                <a16:creationId xmlns:a16="http://schemas.microsoft.com/office/drawing/2014/main" xmlns="" id="{D6C7497C-A775-437D-1791-57B99267B4E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521208" y="978408"/>
            <a:ext cx="4032504" cy="2121408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4000" b="1" kern="1200" dirty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Penser au </a:t>
            </a:r>
            <a:r>
              <a:rPr lang="en-US" sz="4000" b="1" kern="1200" dirty="0" smtClean="0">
                <a:solidFill>
                  <a:schemeClr val="tx1"/>
                </a:solidFill>
                <a:latin typeface="+mj-lt"/>
                <a:ea typeface="+mj-ea"/>
                <a:cs typeface="+mj-cs"/>
              </a:rPr>
              <a:t>MAGICDR</a:t>
            </a:r>
            <a:endParaRPr lang="en-US" sz="4000" b="1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xmlns="" id="{5B0749EA-BE79-9EB1-B769-385489D43E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7871" y="508090"/>
            <a:ext cx="4033368" cy="14927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0" name="Rectangle 49">
            <a:extLst>
              <a:ext uri="{FF2B5EF4-FFF2-40B4-BE49-F238E27FC236}">
                <a16:creationId xmlns:a16="http://schemas.microsoft.com/office/drawing/2014/main" xmlns="" id="{1E5913DE-5FC3-6E84-57B7-19B2096A529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076630" y="612648"/>
            <a:ext cx="6592824" cy="45719"/>
          </a:xfrm>
          <a:prstGeom prst="rect">
            <a:avLst/>
          </a:pr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Graphic 6" descr="Head with Gears">
            <a:extLst>
              <a:ext uri="{FF2B5EF4-FFF2-40B4-BE49-F238E27FC236}">
                <a16:creationId xmlns:a16="http://schemas.microsoft.com/office/drawing/2014/main" xmlns="" id="{32DDFBC9-A964-53D8-2E02-40912C3055AF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xmlns="" r:embed="rId2"/>
              </a:ext>
            </a:extLst>
          </a:blip>
          <a:stretch>
            <a:fillRect/>
          </a:stretch>
        </p:blipFill>
        <p:spPr>
          <a:xfrm>
            <a:off x="517869" y="3511363"/>
            <a:ext cx="2834640" cy="2834640"/>
          </a:xfrm>
          <a:prstGeom prst="rect">
            <a:avLst/>
          </a:prstGeom>
        </p:spPr>
      </p:pic>
      <p:sp>
        <p:nvSpPr>
          <p:cNvPr id="3" name="Sous-titre 2">
            <a:extLst>
              <a:ext uri="{FF2B5EF4-FFF2-40B4-BE49-F238E27FC236}">
                <a16:creationId xmlns:a16="http://schemas.microsoft.com/office/drawing/2014/main" xmlns="" id="{9A243713-908F-D69A-159F-A16B42C57F7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74920" y="1033272"/>
            <a:ext cx="6592824" cy="5312664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b="1" dirty="0" err="1" smtClean="0">
                <a:solidFill>
                  <a:srgbClr val="00B050"/>
                </a:solidFill>
              </a:rPr>
              <a:t>Métastase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b="1" dirty="0" err="1" smtClean="0">
                <a:solidFill>
                  <a:srgbClr val="00B050"/>
                </a:solidFill>
              </a:rPr>
              <a:t>Abcès</a:t>
            </a:r>
            <a:r>
              <a:rPr lang="en-US" b="1" dirty="0" smtClean="0">
                <a:solidFill>
                  <a:srgbClr val="00B050"/>
                </a:solidFill>
              </a:rPr>
              <a:t>  à </a:t>
            </a:r>
            <a:r>
              <a:rPr lang="en-US" b="1" dirty="0" err="1" smtClean="0">
                <a:solidFill>
                  <a:srgbClr val="00B050"/>
                </a:solidFill>
              </a:rPr>
              <a:t>pyogène</a:t>
            </a:r>
            <a:r>
              <a:rPr lang="en-US" b="1" dirty="0" smtClean="0">
                <a:solidFill>
                  <a:srgbClr val="00B050"/>
                </a:solidFill>
              </a:rPr>
              <a:t>, </a:t>
            </a:r>
            <a:r>
              <a:rPr lang="en-US" b="1" dirty="0" err="1">
                <a:solidFill>
                  <a:srgbClr val="00B050"/>
                </a:solidFill>
              </a:rPr>
              <a:t>ainsi</a:t>
            </a:r>
            <a:r>
              <a:rPr lang="en-US" b="1" dirty="0">
                <a:solidFill>
                  <a:srgbClr val="00B050"/>
                </a:solidFill>
              </a:rPr>
              <a:t> que les causes </a:t>
            </a:r>
            <a:r>
              <a:rPr lang="en-US" b="1" dirty="0" err="1">
                <a:solidFill>
                  <a:srgbClr val="00B050"/>
                </a:solidFill>
              </a:rPr>
              <a:t>infectieuses</a:t>
            </a:r>
            <a:r>
              <a:rPr lang="en-US" b="1" dirty="0">
                <a:solidFill>
                  <a:srgbClr val="00B050"/>
                </a:solidFill>
              </a:rPr>
              <a:t> </a:t>
            </a:r>
            <a:r>
              <a:rPr lang="en-US" b="1" dirty="0" err="1">
                <a:solidFill>
                  <a:srgbClr val="00B050"/>
                </a:solidFill>
              </a:rPr>
              <a:t>parasitaires</a:t>
            </a:r>
            <a:r>
              <a:rPr lang="en-US" b="1" dirty="0">
                <a:solidFill>
                  <a:srgbClr val="00B050"/>
                </a:solidFill>
              </a:rPr>
              <a:t>  (</a:t>
            </a:r>
            <a:r>
              <a:rPr lang="en-US" b="1" dirty="0" err="1">
                <a:solidFill>
                  <a:srgbClr val="00B050"/>
                </a:solidFill>
              </a:rPr>
              <a:t>toxoplasmose</a:t>
            </a:r>
            <a:r>
              <a:rPr lang="en-US" b="1" dirty="0">
                <a:solidFill>
                  <a:srgbClr val="00B050"/>
                </a:solidFill>
              </a:rPr>
              <a:t>, </a:t>
            </a:r>
            <a:r>
              <a:rPr lang="en-US" b="1" dirty="0" err="1" smtClean="0">
                <a:solidFill>
                  <a:srgbClr val="00B050"/>
                </a:solidFill>
              </a:rPr>
              <a:t>neurocysticercose</a:t>
            </a:r>
            <a:r>
              <a:rPr lang="en-US" b="1" dirty="0" smtClean="0">
                <a:solidFill>
                  <a:srgbClr val="00B050"/>
                </a:solidFill>
              </a:rPr>
              <a:t>) </a:t>
            </a:r>
            <a:r>
              <a:rPr lang="en-US" b="1" dirty="0">
                <a:solidFill>
                  <a:srgbClr val="00B050"/>
                </a:solidFill>
              </a:rPr>
              <a:t>et </a:t>
            </a:r>
            <a:r>
              <a:rPr lang="en-US" b="1" dirty="0" err="1" smtClean="0">
                <a:solidFill>
                  <a:srgbClr val="00B050"/>
                </a:solidFill>
              </a:rPr>
              <a:t>tuberculeuse</a:t>
            </a:r>
            <a:endParaRPr lang="en-US" b="1" dirty="0">
              <a:solidFill>
                <a:srgbClr val="00B050"/>
              </a:solidFill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b="1" dirty="0" err="1" smtClean="0">
                <a:solidFill>
                  <a:srgbClr val="00B050"/>
                </a:solidFill>
              </a:rPr>
              <a:t>Glioblastome</a:t>
            </a:r>
            <a:r>
              <a:rPr lang="en-US" b="1" dirty="0" smtClean="0">
                <a:solidFill>
                  <a:srgbClr val="00B050"/>
                </a:solidFill>
              </a:rPr>
              <a:t> </a:t>
            </a:r>
            <a:endParaRPr lang="en-US" b="1" dirty="0">
              <a:solidFill>
                <a:srgbClr val="00B050"/>
              </a:solidFill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b="1" dirty="0" err="1" smtClean="0">
                <a:solidFill>
                  <a:srgbClr val="FF0000"/>
                </a:solidFill>
              </a:rPr>
              <a:t>Infarctus</a:t>
            </a:r>
            <a:r>
              <a:rPr lang="en-US" b="1" dirty="0" smtClean="0">
                <a:solidFill>
                  <a:srgbClr val="FF0000"/>
                </a:solidFill>
              </a:rPr>
              <a:t>: Clinique peu évocatrice</a:t>
            </a:r>
            <a:endParaRPr lang="en-US" b="1" dirty="0">
              <a:solidFill>
                <a:srgbClr val="FF0000"/>
              </a:solidFill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0000"/>
                </a:solidFill>
              </a:rPr>
              <a:t>Contusion: Pas de contexte de traumatisme</a:t>
            </a:r>
            <a:endParaRPr lang="en-US" b="1" dirty="0">
              <a:solidFill>
                <a:srgbClr val="FF0000"/>
              </a:solidFill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0000"/>
                </a:solidFill>
              </a:rPr>
              <a:t>Démyélinisation: Ne </a:t>
            </a:r>
            <a:r>
              <a:rPr lang="en-US" b="1" dirty="0" err="1" smtClean="0">
                <a:solidFill>
                  <a:srgbClr val="FF0000"/>
                </a:solidFill>
              </a:rPr>
              <a:t>donne</a:t>
            </a:r>
            <a:r>
              <a:rPr lang="en-US" b="1" dirty="0" smtClean="0">
                <a:solidFill>
                  <a:srgbClr val="FF0000"/>
                </a:solidFill>
              </a:rPr>
              <a:t> pas </a:t>
            </a:r>
            <a:r>
              <a:rPr lang="en-US" b="1" dirty="0" err="1" smtClean="0">
                <a:solidFill>
                  <a:srgbClr val="FF0000"/>
                </a:solidFill>
              </a:rPr>
              <a:t>d’hyperdensité</a:t>
            </a:r>
            <a:r>
              <a:rPr lang="en-US" b="1" dirty="0" smtClean="0">
                <a:solidFill>
                  <a:srgbClr val="FF0000"/>
                </a:solidFill>
              </a:rPr>
              <a:t> spontanée</a:t>
            </a:r>
            <a:endParaRPr lang="en-US" b="1" dirty="0">
              <a:solidFill>
                <a:srgbClr val="FF0000"/>
              </a:solidFill>
            </a:endParaRPr>
          </a:p>
          <a:p>
            <a:pPr indent="-228600">
              <a:buFont typeface="Arial" panose="020B0604020202020204" pitchFamily="34" charset="0"/>
              <a:buChar char="•"/>
            </a:pPr>
            <a:r>
              <a:rPr lang="en-US" b="1" dirty="0" smtClean="0">
                <a:solidFill>
                  <a:srgbClr val="FF0000"/>
                </a:solidFill>
              </a:rPr>
              <a:t>Radionécrose</a:t>
            </a:r>
            <a:r>
              <a:rPr lang="en-US" b="1" dirty="0">
                <a:solidFill>
                  <a:srgbClr val="FF0000"/>
                </a:solidFill>
              </a:rPr>
              <a:t>: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P</a:t>
            </a:r>
            <a:r>
              <a:rPr lang="en-US" b="1" dirty="0" smtClean="0">
                <a:solidFill>
                  <a:srgbClr val="FF0000"/>
                </a:solidFill>
              </a:rPr>
              <a:t>as de contexte d’irradiation</a:t>
            </a:r>
            <a:endParaRPr lang="en-US" b="1" dirty="0">
              <a:solidFill>
                <a:srgbClr val="FF0000"/>
              </a:solidFill>
            </a:endParaRPr>
          </a:p>
          <a:p>
            <a:pPr indent="-2286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919393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81FCD81C-1AC2-0B6A-1314-CA635E70AF7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72" r="6125"/>
          <a:stretch/>
        </p:blipFill>
        <p:spPr>
          <a:xfrm>
            <a:off x="1239191" y="1142680"/>
            <a:ext cx="4078767" cy="4553585"/>
          </a:xfrm>
          <a:prstGeom prst="rect">
            <a:avLst/>
          </a:prstGeom>
        </p:spPr>
      </p:pic>
      <p:pic>
        <p:nvPicPr>
          <p:cNvPr id="7" name="Image 6">
            <a:extLst>
              <a:ext uri="{FF2B5EF4-FFF2-40B4-BE49-F238E27FC236}">
                <a16:creationId xmlns:a16="http://schemas.microsoft.com/office/drawing/2014/main" xmlns="" id="{CD68DBA6-2AFE-736B-3520-B77D65FC623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16008" y="1142681"/>
            <a:ext cx="4157976" cy="4553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34878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xmlns="" id="{FAF3766F-DEF3-4802-BB0D-7A18EDD970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79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xmlns="" id="{81F0C179-4DBF-6AB9-CD0B-9224A0C885A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517868" y="6300216"/>
            <a:ext cx="11165482" cy="45719"/>
          </a:xfrm>
          <a:custGeom>
            <a:avLst/>
            <a:gdLst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5021183 w 11165482"/>
              <a:gd name="connsiteY2" fmla="*/ 0 h 45719"/>
              <a:gd name="connsiteX3" fmla="*/ 6144299 w 11165482"/>
              <a:gd name="connsiteY3" fmla="*/ 0 h 45719"/>
              <a:gd name="connsiteX4" fmla="*/ 8715708 w 11165482"/>
              <a:gd name="connsiteY4" fmla="*/ 0 h 45719"/>
              <a:gd name="connsiteX5" fmla="*/ 11165482 w 11165482"/>
              <a:gd name="connsiteY5" fmla="*/ 0 h 45719"/>
              <a:gd name="connsiteX6" fmla="*/ 11165482 w 11165482"/>
              <a:gd name="connsiteY6" fmla="*/ 45719 h 45719"/>
              <a:gd name="connsiteX7" fmla="*/ 8715708 w 11165482"/>
              <a:gd name="connsiteY7" fmla="*/ 45719 h 45719"/>
              <a:gd name="connsiteX8" fmla="*/ 6144299 w 11165482"/>
              <a:gd name="connsiteY8" fmla="*/ 45719 h 45719"/>
              <a:gd name="connsiteX9" fmla="*/ 5021183 w 11165482"/>
              <a:gd name="connsiteY9" fmla="*/ 45719 h 45719"/>
              <a:gd name="connsiteX10" fmla="*/ 3694525 w 11165482"/>
              <a:gd name="connsiteY10" fmla="*/ 45719 h 45719"/>
              <a:gd name="connsiteX11" fmla="*/ 0 w 11165482"/>
              <a:gd name="connsiteY11" fmla="*/ 45719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3694525 w 11165482"/>
              <a:gd name="connsiteY9" fmla="*/ 45719 h 45719"/>
              <a:gd name="connsiteX10" fmla="*/ 0 w 11165482"/>
              <a:gd name="connsiteY10" fmla="*/ 45719 h 45719"/>
              <a:gd name="connsiteX11" fmla="*/ 0 w 11165482"/>
              <a:gd name="connsiteY11" fmla="*/ 0 h 45719"/>
              <a:gd name="connsiteX0" fmla="*/ 0 w 11165482"/>
              <a:gd name="connsiteY0" fmla="*/ 0 h 45719"/>
              <a:gd name="connsiteX1" fmla="*/ 3694525 w 11165482"/>
              <a:gd name="connsiteY1" fmla="*/ 0 h 45719"/>
              <a:gd name="connsiteX2" fmla="*/ 6144299 w 11165482"/>
              <a:gd name="connsiteY2" fmla="*/ 0 h 45719"/>
              <a:gd name="connsiteX3" fmla="*/ 8715708 w 11165482"/>
              <a:gd name="connsiteY3" fmla="*/ 0 h 45719"/>
              <a:gd name="connsiteX4" fmla="*/ 11165482 w 11165482"/>
              <a:gd name="connsiteY4" fmla="*/ 0 h 45719"/>
              <a:gd name="connsiteX5" fmla="*/ 11165482 w 11165482"/>
              <a:gd name="connsiteY5" fmla="*/ 45719 h 45719"/>
              <a:gd name="connsiteX6" fmla="*/ 8715708 w 11165482"/>
              <a:gd name="connsiteY6" fmla="*/ 45719 h 45719"/>
              <a:gd name="connsiteX7" fmla="*/ 6144299 w 11165482"/>
              <a:gd name="connsiteY7" fmla="*/ 45719 h 45719"/>
              <a:gd name="connsiteX8" fmla="*/ 5021183 w 11165482"/>
              <a:gd name="connsiteY8" fmla="*/ 45719 h 45719"/>
              <a:gd name="connsiteX9" fmla="*/ 0 w 11165482"/>
              <a:gd name="connsiteY9" fmla="*/ 45719 h 45719"/>
              <a:gd name="connsiteX10" fmla="*/ 0 w 11165482"/>
              <a:gd name="connsiteY10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6144299 w 11165482"/>
              <a:gd name="connsiteY6" fmla="*/ 45719 h 45719"/>
              <a:gd name="connsiteX7" fmla="*/ 5021183 w 11165482"/>
              <a:gd name="connsiteY7" fmla="*/ 45719 h 45719"/>
              <a:gd name="connsiteX8" fmla="*/ 0 w 11165482"/>
              <a:gd name="connsiteY8" fmla="*/ 45719 h 45719"/>
              <a:gd name="connsiteX9" fmla="*/ 0 w 11165482"/>
              <a:gd name="connsiteY9" fmla="*/ 0 h 45719"/>
              <a:gd name="connsiteX0" fmla="*/ 0 w 11165482"/>
              <a:gd name="connsiteY0" fmla="*/ 0 h 45719"/>
              <a:gd name="connsiteX1" fmla="*/ 6144299 w 11165482"/>
              <a:gd name="connsiteY1" fmla="*/ 0 h 45719"/>
              <a:gd name="connsiteX2" fmla="*/ 8715708 w 11165482"/>
              <a:gd name="connsiteY2" fmla="*/ 0 h 45719"/>
              <a:gd name="connsiteX3" fmla="*/ 11165482 w 11165482"/>
              <a:gd name="connsiteY3" fmla="*/ 0 h 45719"/>
              <a:gd name="connsiteX4" fmla="*/ 11165482 w 11165482"/>
              <a:gd name="connsiteY4" fmla="*/ 45719 h 45719"/>
              <a:gd name="connsiteX5" fmla="*/ 8715708 w 11165482"/>
              <a:gd name="connsiteY5" fmla="*/ 45719 h 45719"/>
              <a:gd name="connsiteX6" fmla="*/ 5021183 w 11165482"/>
              <a:gd name="connsiteY6" fmla="*/ 45719 h 45719"/>
              <a:gd name="connsiteX7" fmla="*/ 0 w 11165482"/>
              <a:gd name="connsiteY7" fmla="*/ 45719 h 45719"/>
              <a:gd name="connsiteX8" fmla="*/ 0 w 11165482"/>
              <a:gd name="connsiteY8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5021183 w 11165482"/>
              <a:gd name="connsiteY5" fmla="*/ 45719 h 45719"/>
              <a:gd name="connsiteX6" fmla="*/ 0 w 11165482"/>
              <a:gd name="connsiteY6" fmla="*/ 45719 h 45719"/>
              <a:gd name="connsiteX7" fmla="*/ 0 w 11165482"/>
              <a:gd name="connsiteY7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8715708 w 11165482"/>
              <a:gd name="connsiteY4" fmla="*/ 45719 h 45719"/>
              <a:gd name="connsiteX5" fmla="*/ 0 w 11165482"/>
              <a:gd name="connsiteY5" fmla="*/ 45719 h 45719"/>
              <a:gd name="connsiteX6" fmla="*/ 0 w 11165482"/>
              <a:gd name="connsiteY6" fmla="*/ 0 h 45719"/>
              <a:gd name="connsiteX0" fmla="*/ 0 w 11165482"/>
              <a:gd name="connsiteY0" fmla="*/ 0 h 45719"/>
              <a:gd name="connsiteX1" fmla="*/ 8715708 w 11165482"/>
              <a:gd name="connsiteY1" fmla="*/ 0 h 45719"/>
              <a:gd name="connsiteX2" fmla="*/ 11165482 w 11165482"/>
              <a:gd name="connsiteY2" fmla="*/ 0 h 45719"/>
              <a:gd name="connsiteX3" fmla="*/ 11165482 w 11165482"/>
              <a:gd name="connsiteY3" fmla="*/ 45719 h 45719"/>
              <a:gd name="connsiteX4" fmla="*/ 0 w 11165482"/>
              <a:gd name="connsiteY4" fmla="*/ 45719 h 45719"/>
              <a:gd name="connsiteX5" fmla="*/ 0 w 11165482"/>
              <a:gd name="connsiteY5" fmla="*/ 0 h 45719"/>
              <a:gd name="connsiteX0" fmla="*/ 0 w 11165482"/>
              <a:gd name="connsiteY0" fmla="*/ 0 h 45719"/>
              <a:gd name="connsiteX1" fmla="*/ 11165482 w 11165482"/>
              <a:gd name="connsiteY1" fmla="*/ 0 h 45719"/>
              <a:gd name="connsiteX2" fmla="*/ 11165482 w 11165482"/>
              <a:gd name="connsiteY2" fmla="*/ 45719 h 45719"/>
              <a:gd name="connsiteX3" fmla="*/ 0 w 11165482"/>
              <a:gd name="connsiteY3" fmla="*/ 45719 h 45719"/>
              <a:gd name="connsiteX4" fmla="*/ 0 w 11165482"/>
              <a:gd name="connsiteY4" fmla="*/ 0 h 457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165482" h="45719">
                <a:moveTo>
                  <a:pt x="0" y="0"/>
                </a:moveTo>
                <a:lnTo>
                  <a:pt x="11165482" y="0"/>
                </a:lnTo>
                <a:lnTo>
                  <a:pt x="11165482" y="45719"/>
                </a:lnTo>
                <a:lnTo>
                  <a:pt x="0" y="45719"/>
                </a:lnTo>
                <a:lnTo>
                  <a:pt x="0" y="0"/>
                </a:lnTo>
                <a:close/>
              </a:path>
            </a:pathLst>
          </a:custGeom>
          <a:solidFill>
            <a:schemeClr val="tx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xmlns="" id="{BAE89205-F31A-440F-CA2C-8FAEBD53C8F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9515"/>
          <a:stretch>
            <a:fillRect/>
          </a:stretch>
        </p:blipFill>
        <p:spPr>
          <a:xfrm>
            <a:off x="342593" y="1018857"/>
            <a:ext cx="3953182" cy="4534533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xmlns="" id="{780444FD-22C6-1EC5-7CB9-E6DC3F20EC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46255" y="1018857"/>
            <a:ext cx="3953182" cy="4534533"/>
          </a:xfrm>
          <a:prstGeom prst="rect">
            <a:avLst/>
          </a:prstGeom>
        </p:spPr>
      </p:pic>
      <p:pic>
        <p:nvPicPr>
          <p:cNvPr id="11" name="Image 10">
            <a:extLst>
              <a:ext uri="{FF2B5EF4-FFF2-40B4-BE49-F238E27FC236}">
                <a16:creationId xmlns:a16="http://schemas.microsoft.com/office/drawing/2014/main" xmlns="" id="{8B933335-569F-44E0-DAB7-33F6726EBC1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960" r="5232" b="1834"/>
          <a:stretch>
            <a:fillRect/>
          </a:stretch>
        </p:blipFill>
        <p:spPr>
          <a:xfrm>
            <a:off x="8349917" y="1018857"/>
            <a:ext cx="3727783" cy="4534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12289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Quelle séquence supplémentaire demandez vous?</a:t>
            </a:r>
            <a:endParaRPr lang="fr-FR" dirty="0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309328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>
            <a:extLst>
              <a:ext uri="{FF2B5EF4-FFF2-40B4-BE49-F238E27FC236}">
                <a16:creationId xmlns:a16="http://schemas.microsoft.com/office/drawing/2014/main" xmlns="" id="{A963E54B-8A59-052A-CEA3-B9A960A4972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09975" y="689769"/>
            <a:ext cx="4543712" cy="50064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21973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0">
        <p:cut/>
      </p:transition>
    </mc:Choice>
    <mc:Fallback xmlns="">
      <p:transition>
        <p:cut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GestaltVTI">
  <a:themeElements>
    <a:clrScheme name="Gestalt">
      <a:dk1>
        <a:srgbClr val="000000"/>
      </a:dk1>
      <a:lt1>
        <a:sysClr val="window" lastClr="FFFFFF"/>
      </a:lt1>
      <a:dk2>
        <a:srgbClr val="262626"/>
      </a:dk2>
      <a:lt2>
        <a:srgbClr val="F7F7F7"/>
      </a:lt2>
      <a:accent1>
        <a:srgbClr val="EBA000"/>
      </a:accent1>
      <a:accent2>
        <a:srgbClr val="00BAC8"/>
      </a:accent2>
      <a:accent3>
        <a:srgbClr val="E64823"/>
      </a:accent3>
      <a:accent4>
        <a:srgbClr val="4D5AFF"/>
      </a:accent4>
      <a:accent5>
        <a:srgbClr val="FE5D21"/>
      </a:accent5>
      <a:accent6>
        <a:srgbClr val="00C777"/>
      </a:accent6>
      <a:hlink>
        <a:srgbClr val="2998E3"/>
      </a:hlink>
      <a:folHlink>
        <a:srgbClr val="939393"/>
      </a:folHlink>
    </a:clrScheme>
    <a:fontScheme name="Gestalt">
      <a:majorFont>
        <a:latin typeface="Bierstadt"/>
        <a:ea typeface=""/>
        <a:cs typeface=""/>
      </a:majorFont>
      <a:minorFont>
        <a:latin typeface="Bierstad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GestaltVTI" id="{4F87C71D-53D1-4B71-BF97-FD0EA4B25665}" vid="{A110AFC4-8D8A-4C02-8885-7BA370B379B5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FBFBED4DCBB747A7B999C36989D11F" ma:contentTypeVersion="16" ma:contentTypeDescription="Crée un document." ma:contentTypeScope="" ma:versionID="02278a7806d85209905c0b05900dde03">
  <xsd:schema xmlns:xsd="http://www.w3.org/2001/XMLSchema" xmlns:xs="http://www.w3.org/2001/XMLSchema" xmlns:p="http://schemas.microsoft.com/office/2006/metadata/properties" xmlns:ns2="776f617d-dec6-4458-bb82-eba96361bdf7" xmlns:ns3="243533b7-6307-464f-89a7-4daa5a1f1905" targetNamespace="http://schemas.microsoft.com/office/2006/metadata/properties" ma:root="true" ma:fieldsID="0b1def9daf6c551341bb71672f0ec54f" ns2:_="" ns3:_="">
    <xsd:import namespace="776f617d-dec6-4458-bb82-eba96361bdf7"/>
    <xsd:import namespace="243533b7-6307-464f-89a7-4daa5a1f190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6f617d-dec6-4458-bb82-eba96361bdf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f67463d2-06fd-4373-81c4-c6a3196c614d}" ma:internalName="TaxCatchAll" ma:showField="CatchAllData" ma:web="776f617d-dec6-4458-bb82-eba96361bd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3533b7-6307-464f-89a7-4daa5a1f19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82a66883-1a7d-4a8a-8548-e9a6d2a79e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43533b7-6307-464f-89a7-4daa5a1f1905">
      <Terms xmlns="http://schemas.microsoft.com/office/infopath/2007/PartnerControls"/>
    </lcf76f155ced4ddcb4097134ff3c332f>
    <TaxCatchAll xmlns="776f617d-dec6-4458-bb82-eba96361bdf7" xsi:nil="true"/>
  </documentManagement>
</p:properties>
</file>

<file path=customXml/itemProps1.xml><?xml version="1.0" encoding="utf-8"?>
<ds:datastoreItem xmlns:ds="http://schemas.openxmlformats.org/officeDocument/2006/customXml" ds:itemID="{1856613D-C266-421A-AFC6-D0FF2493A92F}"/>
</file>

<file path=customXml/itemProps2.xml><?xml version="1.0" encoding="utf-8"?>
<ds:datastoreItem xmlns:ds="http://schemas.openxmlformats.org/officeDocument/2006/customXml" ds:itemID="{2601C854-6674-4D0C-8E44-0A6239295E7E}"/>
</file>

<file path=customXml/itemProps3.xml><?xml version="1.0" encoding="utf-8"?>
<ds:datastoreItem xmlns:ds="http://schemas.openxmlformats.org/officeDocument/2006/customXml" ds:itemID="{5FBBBDB0-1639-43FB-B051-00E54753FE66}"/>
</file>

<file path=docProps/app.xml><?xml version="1.0" encoding="utf-8"?>
<Properties xmlns="http://schemas.openxmlformats.org/officeDocument/2006/extended-properties" xmlns:vt="http://schemas.openxmlformats.org/officeDocument/2006/docPropsVTypes">
  <TotalTime>395</TotalTime>
  <Words>210</Words>
  <Application>Microsoft Office PowerPoint</Application>
  <PresentationFormat>Grand écran</PresentationFormat>
  <Paragraphs>29</Paragraphs>
  <Slides>18</Slides>
  <Notes>0</Notes>
  <HiddenSlides>0</HiddenSlides>
  <MMClips>0</MMClips>
  <ScaleCrop>false</ScaleCrop>
  <HeadingPairs>
    <vt:vector size="6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1" baseType="lpstr">
      <vt:lpstr>Arial</vt:lpstr>
      <vt:lpstr>Bierstadt</vt:lpstr>
      <vt:lpstr>GestaltVTI</vt:lpstr>
      <vt:lpstr>Cas clinique</vt:lpstr>
      <vt:lpstr>Mme S, 23 ans, consulte aux urgences pour bilan de céphalées depuis 1 mois, crise convulsive non fébrile et altération de l’état général. Examen neurologique sans particularités.</vt:lpstr>
      <vt:lpstr>Présentation PowerPoint</vt:lpstr>
      <vt:lpstr>Qu’évoquez vous comme hypothèses diagnostiques?</vt:lpstr>
      <vt:lpstr>Penser au MAGICDR</vt:lpstr>
      <vt:lpstr>Présentation PowerPoint</vt:lpstr>
      <vt:lpstr>Présentation PowerPoint</vt:lpstr>
      <vt:lpstr>Quelle séquence supplémentaire demandez vous?</vt:lpstr>
      <vt:lpstr>Présentation PowerPoint</vt:lpstr>
      <vt:lpstr>Quel est le diagnostic final?</vt:lpstr>
      <vt:lpstr>Hyposignal T2: très évocateur de nécrose caséeuse: TUBERCULOME CEREBRAL</vt:lpstr>
      <vt:lpstr>Infection du système nerveux central due à Mycobacterium tuberculosis  Formes principales :  - Méningite tuberculeuse    </vt:lpstr>
      <vt:lpstr>Rehaussement leptoméningé des citernes de la base Aspect péri-mésencéphalique en « étoile » Signes associés fréquents: - hydrocéphalie -vascularite - atteintes des nerfs crâniens     </vt:lpstr>
      <vt:lpstr>Infection du système nerveux central due à Mycobacterium tuberculosis  Formes principales :  - Méningite tuberculeuse  - Tuberculome cérébral (forme focale)  👉 Pathologie rare en France mais à évoquer+++  Dissémination hématogène depuis un foyer pulmonaire  Formation de granulomes  Évolution :  -Stade non caséeux  -Nécrose caséeuse centrale  👉 Peut mimer une tumeur ou un abcès  </vt:lpstr>
      <vt:lpstr>En imagerie: Lésion hypodense ou isodense  Rehaussement annulaire après injection  Œdème péri-lésionnel fréquent T1: iso/hypo Diffusion: variable 👉 Non spécifique    </vt:lpstr>
      <vt:lpstr>Quels sont les diagnostics différentiels?</vt:lpstr>
      <vt:lpstr>Présentation PowerPoint</vt:lpstr>
      <vt:lpstr>Merci pour votre attention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Cas clinique</dc:title>
  <dc:creator>Pierre-Henry JULIEN</dc:creator>
  <cp:lastModifiedBy>Delerue Estelle</cp:lastModifiedBy>
  <cp:revision>17</cp:revision>
  <dcterms:created xsi:type="dcterms:W3CDTF">2026-03-24T16:18:00Z</dcterms:created>
  <dcterms:modified xsi:type="dcterms:W3CDTF">2026-05-22T12:52:58Z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0x010100A3FBFBED4DCBB747A7B999C36989D11F</vt:lpwstr>
  </property>
</Properties>
</file>