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50" d="100"/>
          <a:sy n="150" d="100"/>
        </p:scale>
        <p:origin x="-888" y="-5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BE21-22A0-4DF5-8332-9FDEB72E05D2}" type="datetimeFigureOut">
              <a:rPr lang="fr-FR" smtClean="0"/>
              <a:t>30/04/2026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CF9D-3637-4DFC-898A-292EF4CF79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9604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BE21-22A0-4DF5-8332-9FDEB72E05D2}" type="datetimeFigureOut">
              <a:rPr lang="fr-FR" smtClean="0"/>
              <a:t>30/04/2026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CF9D-3637-4DFC-898A-292EF4CF79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6196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BE21-22A0-4DF5-8332-9FDEB72E05D2}" type="datetimeFigureOut">
              <a:rPr lang="fr-FR" smtClean="0"/>
              <a:t>30/04/2026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CF9D-3637-4DFC-898A-292EF4CF79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8542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BE21-22A0-4DF5-8332-9FDEB72E05D2}" type="datetimeFigureOut">
              <a:rPr lang="fr-FR" smtClean="0"/>
              <a:t>30/04/2026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CF9D-3637-4DFC-898A-292EF4CF79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6833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BE21-22A0-4DF5-8332-9FDEB72E05D2}" type="datetimeFigureOut">
              <a:rPr lang="fr-FR" smtClean="0"/>
              <a:t>30/04/2026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CF9D-3637-4DFC-898A-292EF4CF79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014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BE21-22A0-4DF5-8332-9FDEB72E05D2}" type="datetimeFigureOut">
              <a:rPr lang="fr-FR" smtClean="0"/>
              <a:t>30/04/2026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CF9D-3637-4DFC-898A-292EF4CF79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6682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BE21-22A0-4DF5-8332-9FDEB72E05D2}" type="datetimeFigureOut">
              <a:rPr lang="fr-FR" smtClean="0"/>
              <a:t>30/04/2026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CF9D-3637-4DFC-898A-292EF4CF79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1578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BE21-22A0-4DF5-8332-9FDEB72E05D2}" type="datetimeFigureOut">
              <a:rPr lang="fr-FR" smtClean="0"/>
              <a:t>30/04/2026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CF9D-3637-4DFC-898A-292EF4CF79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6417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BE21-22A0-4DF5-8332-9FDEB72E05D2}" type="datetimeFigureOut">
              <a:rPr lang="fr-FR" smtClean="0"/>
              <a:t>30/04/2026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CF9D-3637-4DFC-898A-292EF4CF79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6169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BE21-22A0-4DF5-8332-9FDEB72E05D2}" type="datetimeFigureOut">
              <a:rPr lang="fr-FR" smtClean="0"/>
              <a:t>30/04/2026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CF9D-3637-4DFC-898A-292EF4CF79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9110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BE21-22A0-4DF5-8332-9FDEB72E05D2}" type="datetimeFigureOut">
              <a:rPr lang="fr-FR" smtClean="0"/>
              <a:t>30/04/2026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3CF9D-3637-4DFC-898A-292EF4CF79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8886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3BE21-22A0-4DF5-8332-9FDEB72E05D2}" type="datetimeFigureOut">
              <a:rPr lang="fr-FR" smtClean="0"/>
              <a:t>30/04/2026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3CF9D-3637-4DFC-898A-292EF4CF79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9442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Cas clinique Ateliers NRD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Dr DELEMAR Victor</a:t>
            </a:r>
            <a:br>
              <a:rPr lang="fr-FR" dirty="0" smtClean="0"/>
            </a:br>
            <a:r>
              <a:rPr lang="fr-FR" dirty="0" smtClean="0"/>
              <a:t>CHU Lille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19702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Séquence 3DT1EG sans injection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2" name="Picture 2" descr="C:\Users\3015.medecin1\Desktop\DOSSIER ATELIER NRD\Séquence 3DT1EG sans inj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28800"/>
            <a:ext cx="4685481" cy="426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382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Séquence 3DT1 </a:t>
            </a:r>
            <a:r>
              <a:rPr lang="fr-FR" dirty="0" err="1" smtClean="0"/>
              <a:t>gado</a:t>
            </a:r>
            <a:r>
              <a:rPr lang="fr-FR" dirty="0" smtClean="0"/>
              <a:t> FS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146" name="Picture 2" descr="C:\Users\3015.medecin1\Desktop\DOSSIER ATELIER NRD\séquence 3Dt1 gado F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00808"/>
            <a:ext cx="3690924" cy="4167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9603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Zoom GO gauche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7170" name="Picture 2" descr="C:\Users\3015.medecin1\Desktop\DOSSIER ATELIER NRD\Zoom globe occ gauch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556792"/>
            <a:ext cx="4416253" cy="4685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303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Épaississement </a:t>
            </a:r>
            <a:r>
              <a:rPr lang="fr-FR" dirty="0"/>
              <a:t>avec prise de contraste et protrusion de la papille optique gauche, et prise de contraste du segment postérieur du globe oculaire à proximité, témoignant d'une neuro-rétinite gauche.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>Discrète infiltration de la graisse intraorbitaire </a:t>
            </a:r>
            <a:r>
              <a:rPr lang="fr-FR" dirty="0" err="1"/>
              <a:t>rétro-septale</a:t>
            </a:r>
            <a:r>
              <a:rPr lang="fr-FR" dirty="0"/>
              <a:t> à </a:t>
            </a:r>
            <a:r>
              <a:rPr lang="fr-FR" dirty="0" smtClean="0"/>
              <a:t>proximité.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4679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Gamme étiologique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fr-FR" b="1" dirty="0" smtClean="0"/>
              <a:t>Causes Infectieuses (Les plus fréquentes)</a:t>
            </a:r>
          </a:p>
          <a:p>
            <a:pPr marL="0" indent="0">
              <a:buNone/>
            </a:pPr>
            <a:r>
              <a:rPr lang="fr-FR" dirty="0" smtClean="0"/>
              <a:t>C'est le premier groupe à évoquer, particulièrement chez le sujet jeune sans antécédents.</a:t>
            </a:r>
          </a:p>
          <a:p>
            <a:pPr marL="0" indent="0">
              <a:buNone/>
            </a:pPr>
            <a:r>
              <a:rPr lang="fr-FR" b="1" dirty="0" smtClean="0"/>
              <a:t>Maladie des griffes du chat (</a:t>
            </a:r>
            <a:r>
              <a:rPr lang="fr-FR" b="1" i="1" dirty="0" err="1" smtClean="0"/>
              <a:t>Bartonella</a:t>
            </a:r>
            <a:r>
              <a:rPr lang="fr-FR" b="1" i="1" dirty="0" smtClean="0"/>
              <a:t> </a:t>
            </a:r>
            <a:r>
              <a:rPr lang="fr-FR" b="1" i="1" dirty="0" err="1" smtClean="0"/>
              <a:t>henselae</a:t>
            </a:r>
            <a:r>
              <a:rPr lang="fr-FR" b="1" dirty="0" smtClean="0"/>
              <a:t>) :</a:t>
            </a:r>
            <a:r>
              <a:rPr lang="fr-FR" dirty="0" smtClean="0"/>
              <a:t> C'est la cause </a:t>
            </a:r>
            <a:r>
              <a:rPr lang="fr-FR" b="1" dirty="0" smtClean="0"/>
              <a:t>numéro 1</a:t>
            </a:r>
            <a:r>
              <a:rPr lang="fr-FR" dirty="0" smtClean="0"/>
              <a:t>. Elle survient souvent après un contact avec un chaton. La sérologie confirme le diagnostic.</a:t>
            </a:r>
          </a:p>
          <a:p>
            <a:pPr marL="0" indent="0">
              <a:buNone/>
            </a:pPr>
            <a:r>
              <a:rPr lang="fr-FR" b="1" dirty="0" smtClean="0"/>
              <a:t>Syphilis (</a:t>
            </a:r>
            <a:r>
              <a:rPr lang="fr-FR" b="1" i="1" dirty="0" err="1" smtClean="0"/>
              <a:t>Treponema</a:t>
            </a:r>
            <a:r>
              <a:rPr lang="fr-FR" b="1" i="1" dirty="0" smtClean="0"/>
              <a:t> pallidum</a:t>
            </a:r>
            <a:r>
              <a:rPr lang="fr-FR" b="1" dirty="0" smtClean="0"/>
              <a:t>) :</a:t>
            </a:r>
            <a:r>
              <a:rPr lang="fr-FR" dirty="0" smtClean="0"/>
              <a:t> "La grande simulatrice". Elle doit être systématiquement recherchée par un bilan sérologique (TPLA/VDRL), surtout en cas d'atteinte bilatérale.</a:t>
            </a:r>
          </a:p>
          <a:p>
            <a:pPr marL="0" indent="0">
              <a:buNone/>
            </a:pPr>
            <a:r>
              <a:rPr lang="fr-FR" b="1" dirty="0" smtClean="0"/>
              <a:t>Maladie de </a:t>
            </a:r>
            <a:r>
              <a:rPr lang="fr-FR" b="1" dirty="0" err="1" smtClean="0"/>
              <a:t>Lyme</a:t>
            </a:r>
            <a:r>
              <a:rPr lang="fr-FR" b="1" dirty="0" smtClean="0"/>
              <a:t> (</a:t>
            </a:r>
            <a:r>
              <a:rPr lang="fr-FR" b="1" i="1" dirty="0" err="1" smtClean="0"/>
              <a:t>Borrelia</a:t>
            </a:r>
            <a:r>
              <a:rPr lang="fr-FR" b="1" i="1" dirty="0" smtClean="0"/>
              <a:t> </a:t>
            </a:r>
            <a:r>
              <a:rPr lang="fr-FR" b="1" i="1" dirty="0" err="1" smtClean="0"/>
              <a:t>burgdorferi</a:t>
            </a:r>
            <a:r>
              <a:rPr lang="fr-FR" b="1" dirty="0" smtClean="0"/>
              <a:t>) :</a:t>
            </a:r>
            <a:r>
              <a:rPr lang="fr-FR" dirty="0" smtClean="0"/>
              <a:t> À évoquer selon le contexte géographique (zones forestières) et l'exposition aux tiques.</a:t>
            </a:r>
          </a:p>
          <a:p>
            <a:pPr marL="0" indent="0">
              <a:buNone/>
            </a:pPr>
            <a:r>
              <a:rPr lang="fr-FR" b="1" dirty="0" smtClean="0"/>
              <a:t>Toxoplasmose :</a:t>
            </a:r>
            <a:r>
              <a:rPr lang="fr-FR" dirty="0" smtClean="0"/>
              <a:t> Bien qu'elle donne plus souvent des foyers de </a:t>
            </a:r>
            <a:r>
              <a:rPr lang="fr-FR" dirty="0" err="1" smtClean="0"/>
              <a:t>choriorétinite</a:t>
            </a:r>
            <a:r>
              <a:rPr lang="fr-FR" dirty="0" smtClean="0"/>
              <a:t>, elle peut se manifester par une inflammation papillaire intense.</a:t>
            </a:r>
          </a:p>
          <a:p>
            <a:pPr marL="0" indent="0">
              <a:buNone/>
            </a:pPr>
            <a:r>
              <a:rPr lang="fr-FR" b="1" dirty="0" smtClean="0"/>
              <a:t>Infections virales :</a:t>
            </a:r>
            <a:r>
              <a:rPr lang="fr-FR" dirty="0" smtClean="0"/>
              <a:t> Moins fréquentes, mais peuvent inclure le VIH, l'herpès (HSV/VZV) ou les virus des hépatites.</a:t>
            </a:r>
            <a:br>
              <a:rPr lang="fr-FR" dirty="0" smtClean="0"/>
            </a:br>
            <a:endParaRPr lang="fr-FR" dirty="0" smtClean="0"/>
          </a:p>
          <a:p>
            <a:r>
              <a:rPr lang="fr-FR" b="1" dirty="0" smtClean="0"/>
              <a:t>Causes Inflammatoires et Systémiques</a:t>
            </a:r>
          </a:p>
          <a:p>
            <a:pPr marL="0" indent="0">
              <a:buNone/>
            </a:pPr>
            <a:r>
              <a:rPr lang="fr-FR" b="1" dirty="0" smtClean="0"/>
              <a:t>Sarcoïdose </a:t>
            </a:r>
          </a:p>
          <a:p>
            <a:pPr marL="0" indent="0">
              <a:buNone/>
            </a:pPr>
            <a:r>
              <a:rPr lang="fr-FR" b="1" dirty="0" smtClean="0"/>
              <a:t>Maladie de </a:t>
            </a:r>
            <a:r>
              <a:rPr lang="fr-FR" b="1" dirty="0" err="1" smtClean="0"/>
              <a:t>Behçet</a:t>
            </a:r>
            <a:r>
              <a:rPr lang="fr-FR" b="1" dirty="0" smtClean="0"/>
              <a:t> :</a:t>
            </a:r>
            <a:r>
              <a:rPr lang="fr-FR" dirty="0" smtClean="0"/>
              <a:t> </a:t>
            </a:r>
            <a:r>
              <a:rPr lang="fr-FR" b="1" dirty="0" smtClean="0"/>
              <a:t>Lupus Érythémateux Systémique (LES) :</a:t>
            </a:r>
            <a:r>
              <a:rPr lang="fr-FR" dirty="0" smtClean="0"/>
              <a:t> Bien que plus rare pour une présentation isolée de </a:t>
            </a:r>
            <a:r>
              <a:rPr lang="fr-FR" dirty="0" err="1" smtClean="0"/>
              <a:t>neurorétinite</a:t>
            </a:r>
            <a:r>
              <a:rPr lang="fr-FR" dirty="0" smtClean="0"/>
              <a:t>.</a:t>
            </a:r>
          </a:p>
          <a:p>
            <a:r>
              <a:rPr lang="fr-FR" b="1" dirty="0" smtClean="0"/>
              <a:t>Cause Idiopathique (</a:t>
            </a:r>
            <a:r>
              <a:rPr lang="fr-FR" b="1" dirty="0" err="1" smtClean="0"/>
              <a:t>Leber</a:t>
            </a:r>
            <a:r>
              <a:rPr lang="fr-FR" b="1" dirty="0" smtClean="0"/>
              <a:t>)</a:t>
            </a:r>
          </a:p>
          <a:p>
            <a:pPr marL="0" indent="0">
              <a:buNone/>
            </a:pPr>
            <a:r>
              <a:rPr lang="fr-FR" b="1" dirty="0" smtClean="0"/>
              <a:t>Neuro-rétinite stellaire idiopathique de </a:t>
            </a:r>
            <a:r>
              <a:rPr lang="fr-FR" b="1" dirty="0" err="1" smtClean="0"/>
              <a:t>Leber</a:t>
            </a:r>
            <a:r>
              <a:rPr lang="fr-FR" b="1" dirty="0" smtClean="0"/>
              <a:t> :</a:t>
            </a:r>
            <a:r>
              <a:rPr lang="fr-FR" dirty="0" smtClean="0"/>
              <a:t> si bilan étiologique (infectieux et inflammatoire) revient négatif. Elle est généralement isolée, unilatérale, et de bon pronostic visuel.</a:t>
            </a:r>
          </a:p>
          <a:p>
            <a:r>
              <a:rPr lang="fr-FR" b="1" dirty="0" smtClean="0"/>
              <a:t>Diagnostics Différentiels </a:t>
            </a:r>
          </a:p>
          <a:p>
            <a:pPr marL="0" indent="0">
              <a:buNone/>
            </a:pPr>
            <a:r>
              <a:rPr lang="fr-FR" b="1" dirty="0" smtClean="0"/>
              <a:t>La Névrite Optique </a:t>
            </a:r>
          </a:p>
          <a:p>
            <a:pPr marL="0" indent="0">
              <a:buNone/>
            </a:pPr>
            <a:r>
              <a:rPr lang="fr-FR" b="1" dirty="0" smtClean="0"/>
              <a:t>L'</a:t>
            </a:r>
            <a:r>
              <a:rPr lang="fr-FR" b="1" dirty="0" err="1" smtClean="0"/>
              <a:t>oedème</a:t>
            </a:r>
            <a:r>
              <a:rPr lang="fr-FR" b="1" dirty="0" smtClean="0"/>
              <a:t> papillaire de stase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67453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600" y="2205600"/>
            <a:ext cx="6982799" cy="331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5319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Résultats PCR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pic>
        <p:nvPicPr>
          <p:cNvPr id="9218" name="Picture 2" descr="C:\Users\3015.medecin1\Desktop\DOSSIER ATELIER NRD\Résultats PC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22" y="1772816"/>
            <a:ext cx="7667625" cy="399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7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Clinique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b="1" dirty="0" smtClean="0"/>
              <a:t>Identité :</a:t>
            </a:r>
            <a:r>
              <a:rPr lang="fr-FR" dirty="0" smtClean="0"/>
              <a:t> Monsieur M., 21 ans, étudiant en informatique (spécialité data </a:t>
            </a:r>
            <a:r>
              <a:rPr lang="fr-FR" dirty="0" err="1" smtClean="0"/>
              <a:t>centers</a:t>
            </a:r>
            <a:r>
              <a:rPr lang="fr-FR" dirty="0" smtClean="0"/>
              <a:t>). </a:t>
            </a:r>
          </a:p>
          <a:p>
            <a:r>
              <a:rPr lang="fr-FR" b="1" dirty="0" smtClean="0"/>
              <a:t>Motif de consultation :</a:t>
            </a:r>
            <a:r>
              <a:rPr lang="fr-FR" dirty="0" smtClean="0"/>
              <a:t> Baisse d'acuité visuelle (BAV) unilatérale de l'œil gauche.</a:t>
            </a:r>
          </a:p>
          <a:p>
            <a:r>
              <a:rPr lang="fr-FR" b="1" dirty="0" smtClean="0"/>
              <a:t>Histoire de la maladie :</a:t>
            </a:r>
            <a:r>
              <a:rPr lang="fr-FR" dirty="0" smtClean="0"/>
              <a:t> Le patient consulte pour une baisse de la vision de l'œil gauche installée de façon subaiguë depuis environ 4 jours. Il décrit une vision "floue" centrale, sans douleur associée (absence de douleur à la mobilisation des globes oculaires). Il ne rapporte pas de traumatisme récent, ni de céphalées, ni de fièvre ou de syndrome pseudo-grippal.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4191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Antécédents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Médicaux :</a:t>
            </a:r>
            <a:r>
              <a:rPr lang="fr-FR" dirty="0" smtClean="0"/>
              <a:t> Aucun antécédent notable, pas de pathologies inflammatoires connues.</a:t>
            </a:r>
          </a:p>
          <a:p>
            <a:r>
              <a:rPr lang="fr-FR" b="1" dirty="0" smtClean="0"/>
              <a:t>Chirurgicaux :</a:t>
            </a:r>
            <a:r>
              <a:rPr lang="fr-FR" dirty="0" smtClean="0"/>
              <a:t> Néant.</a:t>
            </a:r>
          </a:p>
          <a:p>
            <a:r>
              <a:rPr lang="fr-FR" b="1" dirty="0" smtClean="0"/>
              <a:t>Mode de vie :</a:t>
            </a:r>
            <a:r>
              <a:rPr lang="fr-FR" dirty="0" smtClean="0"/>
              <a:t> Étudiant, vit en appartement, pas de voyage récent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6466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Clinique ophtalmologique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800" b="1" dirty="0" smtClean="0"/>
              <a:t>Examen clinique initial :</a:t>
            </a:r>
            <a:endParaRPr lang="fr-FR" sz="2800" dirty="0" smtClean="0"/>
          </a:p>
          <a:p>
            <a:r>
              <a:rPr lang="fr-FR" sz="2800" b="1" dirty="0" smtClean="0"/>
              <a:t>Acuité visuelle :</a:t>
            </a:r>
            <a:r>
              <a:rPr lang="fr-FR" sz="2800" dirty="0" smtClean="0"/>
              <a:t> 10/10 à l'œil droit ; 2/10 à l'œil gauche (non améliorable par le trou </a:t>
            </a:r>
            <a:r>
              <a:rPr lang="fr-FR" sz="2800" dirty="0" err="1" smtClean="0"/>
              <a:t>sténopéique</a:t>
            </a:r>
            <a:r>
              <a:rPr lang="fr-FR" sz="2800" dirty="0" smtClean="0"/>
              <a:t>).</a:t>
            </a:r>
          </a:p>
          <a:p>
            <a:r>
              <a:rPr lang="fr-FR" sz="2800" b="1" dirty="0" smtClean="0"/>
              <a:t>Segment antérieur :</a:t>
            </a:r>
            <a:r>
              <a:rPr lang="fr-FR" sz="2800" dirty="0" smtClean="0"/>
              <a:t> Calme aux deux yeux, pas de </a:t>
            </a:r>
            <a:r>
              <a:rPr lang="fr-FR" sz="2800" dirty="0" err="1" smtClean="0"/>
              <a:t>tyndall</a:t>
            </a:r>
            <a:r>
              <a:rPr lang="fr-FR" sz="2800" dirty="0" smtClean="0"/>
              <a:t> de chambre antérieure.</a:t>
            </a:r>
          </a:p>
          <a:p>
            <a:r>
              <a:rPr lang="fr-FR" sz="2800" b="1" dirty="0" smtClean="0"/>
              <a:t>Réflexes pupillaires : </a:t>
            </a:r>
            <a:r>
              <a:rPr lang="fr-FR" sz="2800" dirty="0" smtClean="0"/>
              <a:t>Signe de Marcus </a:t>
            </a:r>
            <a:r>
              <a:rPr lang="fr-FR" sz="2800" dirty="0" err="1" smtClean="0"/>
              <a:t>gunn</a:t>
            </a:r>
            <a:r>
              <a:rPr lang="fr-FR" sz="2800" dirty="0" smtClean="0"/>
              <a:t> ou déficit pupillaire afférent relatif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68019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Rappel ophtalmologique</a:t>
            </a:r>
            <a:endParaRPr lang="fr-F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237" y="1600200"/>
            <a:ext cx="4265526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3285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Examen </a:t>
            </a:r>
            <a:r>
              <a:rPr lang="fr-FR" dirty="0" err="1" smtClean="0"/>
              <a:t>ophtalmologiqe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b="1" dirty="0" err="1" smtClean="0"/>
              <a:t>Oedème</a:t>
            </a:r>
            <a:r>
              <a:rPr lang="fr-FR" b="1" dirty="0" smtClean="0"/>
              <a:t> papillaire :</a:t>
            </a:r>
            <a:r>
              <a:rPr lang="fr-FR" dirty="0" smtClean="0"/>
              <a:t> Papille </a:t>
            </a:r>
            <a:r>
              <a:rPr lang="fr-FR" dirty="0" err="1" smtClean="0"/>
              <a:t>hyperhémiée</a:t>
            </a:r>
            <a:r>
              <a:rPr lang="fr-FR" dirty="0" smtClean="0"/>
              <a:t>, aux bords flous, parfois associée à de petites hémorragies en flammèches </a:t>
            </a:r>
            <a:r>
              <a:rPr lang="fr-FR" dirty="0" err="1" smtClean="0"/>
              <a:t>péripapillaires</a:t>
            </a:r>
            <a:r>
              <a:rPr lang="fr-FR" dirty="0" smtClean="0"/>
              <a:t>.</a:t>
            </a:r>
          </a:p>
          <a:p>
            <a:r>
              <a:rPr lang="fr-FR" b="1" dirty="0" smtClean="0"/>
              <a:t>Étoile maculaire :</a:t>
            </a:r>
            <a:r>
              <a:rPr lang="fr-FR" dirty="0" smtClean="0"/>
              <a:t> Apparition d'exsudats secs (lipidiques) disposés de façon radiaire autour de la fovéa.</a:t>
            </a:r>
          </a:p>
          <a:p>
            <a:r>
              <a:rPr lang="fr-FR" b="1" dirty="0" smtClean="0"/>
              <a:t>Hyalite :</a:t>
            </a:r>
            <a:r>
              <a:rPr lang="fr-FR" dirty="0" smtClean="0"/>
              <a:t> Présence possible de quelques cellules dans le vitré postérieur (fine réaction inflammatoire).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53944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Examen ophtalmologique</a:t>
            </a:r>
            <a:endParaRPr lang="fr-F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2572109" cy="2553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827584" y="4077072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Exemple d’</a:t>
            </a:r>
            <a:r>
              <a:rPr lang="fr-FR" dirty="0" err="1" smtClean="0"/>
              <a:t>oedeme</a:t>
            </a:r>
            <a:r>
              <a:rPr lang="fr-FR" dirty="0" smtClean="0"/>
              <a:t> papillaire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en-US" sz="900" i="1" dirty="0" smtClean="0"/>
              <a:t>Jonathan Trobe, M.D. - University of Michigan</a:t>
            </a:r>
            <a:endParaRPr lang="fr-FR" sz="900" i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340768"/>
            <a:ext cx="4257675" cy="310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5004048" y="4581128"/>
            <a:ext cx="295232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Exemple d’étoile maculaire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en-US" sz="1000" i="1" dirty="0" smtClean="0"/>
              <a:t>M. El </a:t>
            </a:r>
            <a:r>
              <a:rPr lang="en-US" sz="1000" i="1" dirty="0" err="1" smtClean="0"/>
              <a:t>Ikhloufi</a:t>
            </a:r>
            <a:r>
              <a:rPr lang="en-US" sz="1000" i="1" dirty="0" smtClean="0"/>
              <a:t>, N. </a:t>
            </a:r>
            <a:r>
              <a:rPr lang="en-US" sz="1000" i="1" dirty="0" err="1" smtClean="0"/>
              <a:t>Boutimzine</a:t>
            </a:r>
            <a:r>
              <a:rPr lang="en-US" sz="1000" i="1" dirty="0" smtClean="0"/>
              <a:t> and O. </a:t>
            </a:r>
            <a:r>
              <a:rPr lang="en-US" sz="1000" i="1" dirty="0" err="1" smtClean="0"/>
              <a:t>Cherkaoui</a:t>
            </a:r>
            <a:r>
              <a:rPr lang="en-US" sz="1000" i="1" dirty="0" smtClean="0"/>
              <a:t>.</a:t>
            </a:r>
            <a:endParaRPr lang="fr-FR" sz="1000" i="1" dirty="0"/>
          </a:p>
        </p:txBody>
      </p:sp>
    </p:spTree>
    <p:extLst>
      <p:ext uri="{BB962C8B-B14F-4D97-AF65-F5344CB8AC3E}">
        <p14:creationId xmlns:p14="http://schemas.microsoft.com/office/powerpoint/2010/main" val="2167462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IRM cérébrale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Diffusion</a:t>
            </a:r>
            <a:endParaRPr lang="fr-FR" dirty="0"/>
          </a:p>
        </p:txBody>
      </p:sp>
      <p:pic>
        <p:nvPicPr>
          <p:cNvPr id="3074" name="Picture 2" descr="C:\Users\3015.medecin1\Desktop\DOSSIER ATELIER NRD\Séquence diffus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628800"/>
            <a:ext cx="3600400" cy="425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6744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Séquence 3Dflair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 descr="C:\Users\3015.medecin1\Desktop\DOSSIER ATELIER NRD\Séquence 3Dflai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16832"/>
            <a:ext cx="4040176" cy="4095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3015.medecin1\Desktop\DOSSIER ATELIER NRD\Séquence 3Dflair 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204864"/>
            <a:ext cx="3972265" cy="279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59118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2A63F56C-18C4-4F04-B159-2DE8368386E9}"/>
</file>

<file path=customXml/itemProps2.xml><?xml version="1.0" encoding="utf-8"?>
<ds:datastoreItem xmlns:ds="http://schemas.openxmlformats.org/officeDocument/2006/customXml" ds:itemID="{46962CE0-875B-45CD-B324-8460591232C6}"/>
</file>

<file path=customXml/itemProps3.xml><?xml version="1.0" encoding="utf-8"?>
<ds:datastoreItem xmlns:ds="http://schemas.openxmlformats.org/officeDocument/2006/customXml" ds:itemID="{04ED86D0-C462-4245-AC3F-75E611C7F6D9}"/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459</Words>
  <Application>Microsoft Office PowerPoint</Application>
  <PresentationFormat>Affichage à l'écran (4:3)</PresentationFormat>
  <Paragraphs>47</Paragraphs>
  <Slides>16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Thème Office</vt:lpstr>
      <vt:lpstr>Cas clinique Ateliers NRD</vt:lpstr>
      <vt:lpstr>Clinique</vt:lpstr>
      <vt:lpstr>Antécédents</vt:lpstr>
      <vt:lpstr>Clinique ophtalmologique</vt:lpstr>
      <vt:lpstr>Rappel ophtalmologique</vt:lpstr>
      <vt:lpstr>Examen ophtalmologiqe</vt:lpstr>
      <vt:lpstr>Examen ophtalmologique</vt:lpstr>
      <vt:lpstr>IRM cérébrale</vt:lpstr>
      <vt:lpstr>Séquence 3Dflair</vt:lpstr>
      <vt:lpstr>Séquence 3DT1EG sans injection</vt:lpstr>
      <vt:lpstr>Séquence 3DT1 gado FS</vt:lpstr>
      <vt:lpstr>Zoom GO gauche</vt:lpstr>
      <vt:lpstr>Présentation PowerPoint</vt:lpstr>
      <vt:lpstr>Gamme étiologique</vt:lpstr>
      <vt:lpstr>Présentation PowerPoint</vt:lpstr>
      <vt:lpstr>Résultats PCR</vt:lpstr>
    </vt:vector>
  </TitlesOfParts>
  <Company>Chru-Lille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 clinique Ateliers NRD</dc:title>
  <dc:creator>Grégory Kuchcinski</dc:creator>
  <cp:lastModifiedBy>Grégory Kuchcinski</cp:lastModifiedBy>
  <cp:revision>4</cp:revision>
  <dcterms:created xsi:type="dcterms:W3CDTF">2026-04-30T06:27:33Z</dcterms:created>
  <dcterms:modified xsi:type="dcterms:W3CDTF">2026-04-30T06:56:39Z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</Properties>
</file>