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16"/>
  </p:notesMasterIdLst>
  <p:sldIdLst>
    <p:sldId id="281" r:id="rId2"/>
    <p:sldId id="313" r:id="rId3"/>
    <p:sldId id="314" r:id="rId4"/>
    <p:sldId id="294" r:id="rId5"/>
    <p:sldId id="317" r:id="rId6"/>
    <p:sldId id="318" r:id="rId7"/>
    <p:sldId id="320" r:id="rId8"/>
    <p:sldId id="321" r:id="rId9"/>
    <p:sldId id="322" r:id="rId10"/>
    <p:sldId id="328" r:id="rId11"/>
    <p:sldId id="257" r:id="rId12"/>
    <p:sldId id="304" r:id="rId13"/>
    <p:sldId id="327" r:id="rId14"/>
    <p:sldId id="31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AF084C-8D26-AAB9-EE10-4D73286E97FC}" name="DEAN Pauline" initials="DP" userId="bdcd719c456c79f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7474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02FBD7-618D-AFDC-4955-E79BDB6D9E5C}" v="202" dt="2026-05-21T06:39:03.916"/>
    <p1510:client id="{D559CF4F-8942-0858-0286-B4176C4CA64E}" v="3" dt="2026-05-22T06:44:15.012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1BCE-B86B-AE41-A455-9DAFD24A0166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3522C-6F7D-3D40-8EC6-4BBCA4CE4A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90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Multiples lesions </a:t>
            </a:r>
            <a:r>
              <a:rPr lang="en-US" err="1"/>
              <a:t>sustentorielles</a:t>
            </a:r>
            <a:r>
              <a:rPr lang="en-US" baseline="0"/>
              <a:t> avec </a:t>
            </a:r>
            <a:r>
              <a:rPr lang="en-US" baseline="0" err="1"/>
              <a:t>prise</a:t>
            </a:r>
            <a:r>
              <a:rPr lang="en-US" baseline="0"/>
              <a:t> de </a:t>
            </a:r>
            <a:r>
              <a:rPr lang="en-US" baseline="0" err="1"/>
              <a:t>contraste</a:t>
            </a:r>
            <a:r>
              <a:rPr lang="en-US" baseline="0"/>
              <a:t> </a:t>
            </a:r>
            <a:r>
              <a:rPr lang="en-US" baseline="0" err="1"/>
              <a:t>en</a:t>
            </a:r>
            <a:r>
              <a:rPr lang="en-US" baseline="0"/>
              <a:t> </a:t>
            </a:r>
            <a:r>
              <a:rPr lang="en-US" baseline="0" err="1"/>
              <a:t>cocarde</a:t>
            </a:r>
            <a:r>
              <a:rPr lang="en-US" baseline="0"/>
              <a:t>, avec </a:t>
            </a:r>
            <a:r>
              <a:rPr lang="en-US" baseline="0" err="1"/>
              <a:t>oedeme</a:t>
            </a:r>
            <a:r>
              <a:rPr lang="en-US" baseline="0"/>
              <a:t> </a:t>
            </a:r>
            <a:r>
              <a:rPr lang="en-US" baseline="0" err="1"/>
              <a:t>perilesionnel</a:t>
            </a:r>
            <a:r>
              <a:rPr lang="en-US" baseline="0"/>
              <a:t> marque et </a:t>
            </a:r>
            <a:r>
              <a:rPr lang="en-US" baseline="0" err="1"/>
              <a:t>effet</a:t>
            </a:r>
            <a:r>
              <a:rPr lang="en-US" baseline="0"/>
              <a:t> de masse.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79A259-F400-47FF-822F-6FF69385AB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029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822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98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532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266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07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0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123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11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26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47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9725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DD749CC-5A4A-4436-9C27-EC2377B03FDA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EE6D62D-F0D7-4CCE-8A68-0394C8A1D9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26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915304"/>
            <a:ext cx="9564076" cy="1743079"/>
          </a:xfrm>
        </p:spPr>
        <p:txBody>
          <a:bodyPr>
            <a:normAutofit fontScale="90000"/>
          </a:bodyPr>
          <a:lstStyle/>
          <a:p>
            <a:r>
              <a:rPr lang="en-US"/>
              <a:t>DOSSIER NRD 2026</a:t>
            </a:r>
            <a:br>
              <a:rPr lang="en-US" dirty="0"/>
            </a:br>
            <a:br>
              <a:rPr lang="en-US" dirty="0"/>
            </a:br>
            <a:r>
              <a:rPr lang="en-US" sz="2800"/>
              <a:t>               </a:t>
            </a:r>
            <a:r>
              <a:rPr lang="en-US" sz="2400"/>
              <a:t>   Dr DEAN </a:t>
            </a:r>
            <a:r>
              <a:rPr lang="en-US" sz="2400" dirty="0"/>
              <a:t>Pauline</a:t>
            </a:r>
          </a:p>
        </p:txBody>
      </p:sp>
    </p:spTree>
    <p:extLst>
      <p:ext uri="{BB962C8B-B14F-4D97-AF65-F5344CB8AC3E}">
        <p14:creationId xmlns:p14="http://schemas.microsoft.com/office/powerpoint/2010/main" val="2233524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E231CA19-654D-3575-49A8-1296E31181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927" b="-111"/>
          <a:stretch>
            <a:fillRect/>
          </a:stretch>
        </p:blipFill>
        <p:spPr>
          <a:xfrm>
            <a:off x="3470406" y="1718372"/>
            <a:ext cx="4764355" cy="47133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DF2AE27-2AB1-F35D-80F4-F9CD52F3B340}"/>
              </a:ext>
            </a:extLst>
          </p:cNvPr>
          <p:cNvSpPr txBox="1"/>
          <p:nvPr/>
        </p:nvSpPr>
        <p:spPr>
          <a:xfrm>
            <a:off x="3471334" y="1344082"/>
            <a:ext cx="47624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/>
              <a:t>                            CR biopsie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E2361CA-16B4-FBE6-BB00-51AE24E05A3B}"/>
              </a:ext>
            </a:extLst>
          </p:cNvPr>
          <p:cNvSpPr/>
          <p:nvPr/>
        </p:nvSpPr>
        <p:spPr>
          <a:xfrm>
            <a:off x="3574053" y="5588622"/>
            <a:ext cx="4324225" cy="699745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828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1668" y="1682290"/>
            <a:ext cx="8825658" cy="2677648"/>
          </a:xfrm>
        </p:spPr>
        <p:txBody>
          <a:bodyPr/>
          <a:lstStyle/>
          <a:p>
            <a:r>
              <a:rPr lang="en-US" dirty="0"/>
              <a:t>Lymphome </a:t>
            </a:r>
            <a:r>
              <a:rPr lang="en-US" dirty="0" err="1"/>
              <a:t>primitif</a:t>
            </a:r>
            <a:r>
              <a:rPr lang="en-US" dirty="0"/>
              <a:t> du SNC</a:t>
            </a:r>
            <a:br>
              <a:rPr lang="en-US" dirty="0"/>
            </a:br>
            <a:r>
              <a:rPr lang="en-US" dirty="0" err="1"/>
              <a:t>imMuno</a:t>
            </a:r>
            <a:r>
              <a:rPr lang="en-US" dirty="0"/>
              <a:t> </a:t>
            </a:r>
            <a:r>
              <a:rPr lang="en-US" dirty="0" err="1"/>
              <a:t>cOmpétent</a:t>
            </a: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 </a:t>
            </a:r>
            <a:r>
              <a:rPr lang="en-US" dirty="0" err="1"/>
              <a:t>immunO</a:t>
            </a:r>
            <a:r>
              <a:rPr lang="en-US" dirty="0"/>
              <a:t> </a:t>
            </a:r>
            <a:r>
              <a:rPr lang="en-US" dirty="0" err="1"/>
              <a:t>déprimé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293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98FBB180-FC02-ED6F-6BBC-53504375CD6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96215651"/>
              </p:ext>
            </p:extLst>
          </p:nvPr>
        </p:nvGraphicFramePr>
        <p:xfrm>
          <a:off x="-7470" y="0"/>
          <a:ext cx="12176878" cy="7014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470">
                  <a:extLst>
                    <a:ext uri="{9D8B030D-6E8A-4147-A177-3AD203B41FA5}">
                      <a16:colId xmlns:a16="http://schemas.microsoft.com/office/drawing/2014/main" val="673591109"/>
                    </a:ext>
                  </a:extLst>
                </a:gridCol>
                <a:gridCol w="5238474">
                  <a:extLst>
                    <a:ext uri="{9D8B030D-6E8A-4147-A177-3AD203B41FA5}">
                      <a16:colId xmlns:a16="http://schemas.microsoft.com/office/drawing/2014/main" val="1685394294"/>
                    </a:ext>
                  </a:extLst>
                </a:gridCol>
                <a:gridCol w="5279934">
                  <a:extLst>
                    <a:ext uri="{9D8B030D-6E8A-4147-A177-3AD203B41FA5}">
                      <a16:colId xmlns:a16="http://schemas.microsoft.com/office/drawing/2014/main" val="799047897"/>
                    </a:ext>
                  </a:extLst>
                </a:gridCol>
              </a:tblGrid>
              <a:tr h="36017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00000"/>
                          </a:solidFill>
                        </a:rPr>
                        <a:t>IMMUNO COMPETENT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00000"/>
                          </a:solidFill>
                        </a:rPr>
                        <a:t>IMMUNODEPRIME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405453"/>
                  </a:ext>
                </a:extLst>
              </a:tr>
              <a:tr h="810389">
                <a:tc>
                  <a:txBody>
                    <a:bodyPr/>
                    <a:lstStyle/>
                    <a:p>
                      <a:r>
                        <a:rPr lang="fr-FR" sz="16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err="1"/>
                        <a:t>Immunocompétent</a:t>
                      </a:r>
                      <a:r>
                        <a:rPr lang="en-US" sz="1600" dirty="0"/>
                        <a:t>: </a:t>
                      </a:r>
                    </a:p>
                    <a:p>
                      <a:pPr lvl="0">
                        <a:buNone/>
                      </a:pPr>
                      <a:r>
                        <a:rPr lang="en-US" sz="1600" dirty="0"/>
                        <a:t>6e-7e </a:t>
                      </a:r>
                      <a:r>
                        <a:rPr lang="en-US" sz="1600" err="1"/>
                        <a:t>décennie</a:t>
                      </a:r>
                      <a:r>
                        <a:rPr lang="en-US" sz="1600" dirty="0"/>
                        <a:t>, </a:t>
                      </a:r>
                      <a:r>
                        <a:rPr lang="en-US" sz="1600" err="1"/>
                        <a:t>âge</a:t>
                      </a:r>
                      <a:r>
                        <a:rPr lang="en-US" sz="1600" dirty="0"/>
                        <a:t> moyen de 60 </a:t>
                      </a:r>
                      <a:r>
                        <a:rPr lang="en-US" sz="1600" err="1"/>
                        <a:t>ans</a:t>
                      </a:r>
                      <a:endParaRPr lang="en-US" sz="1600"/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Avant 40 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331270"/>
                  </a:ext>
                </a:extLst>
              </a:tr>
              <a:tr h="1050505">
                <a:tc>
                  <a:txBody>
                    <a:bodyPr/>
                    <a:lstStyle/>
                    <a:p>
                      <a:r>
                        <a:rPr lang="fr-FR" sz="1600" dirty="0"/>
                        <a:t>LOCALISATION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60–80 % en sus-tentoriel,</a:t>
                      </a:r>
                    </a:p>
                    <a:p>
                      <a:pPr lvl="0">
                        <a:buNone/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NG</a:t>
                      </a:r>
                      <a:r>
                        <a:rPr lang="fr-FR" sz="1600" dirty="0"/>
                        <a:t> profonds (10 %)</a:t>
                      </a:r>
                    </a:p>
                    <a:p>
                      <a:r>
                        <a:rPr lang="fr-FR" sz="1600" dirty="0"/>
                        <a:t>Lésions regroupées autour des ventricules, SG/SB</a:t>
                      </a:r>
                    </a:p>
                    <a:p>
                      <a:r>
                        <a:rPr lang="fr-FR" sz="1600" dirty="0"/>
                        <a:t>Atteinte fréquente du 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corps calleux </a:t>
                      </a:r>
                      <a:r>
                        <a:rPr lang="fr-FR" sz="1600" dirty="0"/>
                        <a:t>(5–10 %)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Prédominance sus tentorielle</a:t>
                      </a:r>
                    </a:p>
                    <a:p>
                      <a:r>
                        <a:rPr lang="fr-FR" sz="1600" dirty="0"/>
                        <a:t>Jonction SB/SG</a:t>
                      </a:r>
                    </a:p>
                    <a:p>
                      <a:r>
                        <a:rPr lang="fr-FR" sz="1600" dirty="0"/>
                        <a:t>NGC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199702"/>
                  </a:ext>
                </a:extLst>
              </a:tr>
              <a:tr h="330158">
                <a:tc>
                  <a:txBody>
                    <a:bodyPr/>
                    <a:lstStyle/>
                    <a:p>
                      <a:r>
                        <a:rPr lang="fr-FR" sz="1600" dirty="0"/>
                        <a:t>NBE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/>
                        <a:t>Masse unique ou &lt; 3 lésions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/>
                        <a:t>Multiples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444515"/>
                  </a:ext>
                </a:extLst>
              </a:tr>
              <a:tr h="810389">
                <a:tc>
                  <a:txBody>
                    <a:bodyPr/>
                    <a:lstStyle/>
                    <a:p>
                      <a:r>
                        <a:rPr lang="fr-FR" sz="1600" dirty="0"/>
                        <a:t>TDM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/>
                        <a:t>Masses </a:t>
                      </a:r>
                      <a:r>
                        <a:rPr lang="en-US" sz="1600" b="1" dirty="0" err="1"/>
                        <a:t>hyperdenses</a:t>
                      </a:r>
                      <a:r>
                        <a:rPr lang="en-US" sz="1600" b="1" dirty="0"/>
                        <a:t>/</a:t>
                      </a:r>
                      <a:r>
                        <a:rPr lang="en-US" sz="1600" b="1" dirty="0" err="1"/>
                        <a:t>isodenses</a:t>
                      </a:r>
                      <a:r>
                        <a:rPr lang="en-US" sz="1600" b="1" dirty="0"/>
                        <a:t>, avec </a:t>
                      </a:r>
                      <a:r>
                        <a:rPr lang="en-US" sz="1600" b="1" dirty="0" err="1"/>
                        <a:t>prises</a:t>
                      </a:r>
                      <a:r>
                        <a:rPr lang="en-US" sz="1600" b="1" dirty="0"/>
                        <a:t> de </a:t>
                      </a:r>
                      <a:r>
                        <a:rPr lang="en-US" sz="1600" b="1" dirty="0" err="1"/>
                        <a:t>contraste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uniforme</a:t>
                      </a:r>
                      <a:endParaRPr lang="en-US" sz="1600" b="1" dirty="0"/>
                    </a:p>
                    <a:p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err="1"/>
                        <a:t>Hétérogène</a:t>
                      </a:r>
                      <a:r>
                        <a:rPr lang="en-US" sz="1600" b="1" dirty="0"/>
                        <a:t>, </a:t>
                      </a:r>
                      <a:r>
                        <a:rPr lang="en-US" sz="1600" b="1" dirty="0" err="1"/>
                        <a:t>hémorragie</a:t>
                      </a:r>
                      <a:r>
                        <a:rPr lang="en-US" sz="1600" b="1" dirty="0"/>
                        <a:t>, </a:t>
                      </a:r>
                      <a:r>
                        <a:rPr lang="en-US" sz="1600" b="1" dirty="0" err="1"/>
                        <a:t>nécrose</a:t>
                      </a:r>
                      <a:endParaRPr lang="en-US" sz="1600" b="1" dirty="0"/>
                    </a:p>
                    <a:p>
                      <a:r>
                        <a:rPr lang="en-US" sz="1600" b="1" dirty="0" err="1"/>
                        <a:t>Prise</a:t>
                      </a:r>
                      <a:r>
                        <a:rPr lang="en-US" sz="1600" b="1" dirty="0"/>
                        <a:t> de </a:t>
                      </a:r>
                      <a:r>
                        <a:rPr lang="en-US" sz="1600" b="1" dirty="0" err="1"/>
                        <a:t>contraste</a:t>
                      </a:r>
                      <a:r>
                        <a:rPr lang="en-US" sz="1600" b="1" dirty="0"/>
                        <a:t> </a:t>
                      </a:r>
                      <a:r>
                        <a:rPr lang="en-US" sz="1600" b="1" dirty="0" err="1"/>
                        <a:t>annulaire</a:t>
                      </a:r>
                      <a:endParaRPr lang="en-US" sz="1600" b="1" dirty="0"/>
                    </a:p>
                    <a:p>
                      <a:endParaRPr lang="fr-F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130436"/>
                  </a:ext>
                </a:extLst>
              </a:tr>
              <a:tr h="1620774">
                <a:tc>
                  <a:txBody>
                    <a:bodyPr/>
                    <a:lstStyle/>
                    <a:p>
                      <a:r>
                        <a:rPr lang="fr-FR" sz="1600" dirty="0"/>
                        <a:t>IRM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T1: </a:t>
                      </a:r>
                      <a:r>
                        <a:rPr lang="fr-FR" sz="1600" dirty="0"/>
                        <a:t>signal iso-/hypo-intense homogène </a:t>
                      </a:r>
                    </a:p>
                    <a:p>
                      <a:r>
                        <a:rPr lang="fr-FR" sz="1600" dirty="0"/>
                        <a:t>T2: signal hypo-intense homogène</a:t>
                      </a:r>
                    </a:p>
                    <a:p>
                      <a:r>
                        <a:rPr lang="fr-FR" sz="1600" dirty="0"/>
                        <a:t>FLAIR: signal iso-/hypo-intense homogène</a:t>
                      </a:r>
                    </a:p>
                    <a:p>
                      <a:r>
                        <a:rPr lang="en-US" sz="1600" b="1" dirty="0"/>
                        <a:t>DIFF: </a:t>
                      </a:r>
                      <a:r>
                        <a:rPr lang="fr-FR" sz="1600" b="1" dirty="0"/>
                        <a:t>restriction de la diffusion (ADC bas, ratio &lt; 0.8)</a:t>
                      </a:r>
                    </a:p>
                    <a:p>
                      <a:r>
                        <a:rPr lang="en-US" sz="1600" b="1" dirty="0"/>
                        <a:t>T1+C: </a:t>
                      </a:r>
                      <a:r>
                        <a:rPr lang="fr-FR" sz="1600" b="1" dirty="0"/>
                        <a:t>prise de contraste intense homogène</a:t>
                      </a:r>
                      <a:endParaRPr lang="en-US" sz="1600" b="1" dirty="0"/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T1: 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signal iso-/hypo-/hétérogène si hémorragie/ nécrose</a:t>
                      </a:r>
                    </a:p>
                    <a:p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T2: signal iso-/hypo-/hétérogène si hémorragie/nécrose</a:t>
                      </a:r>
                    </a:p>
                    <a:p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FLAIR: signal iso-/hypo-intense </a:t>
                      </a:r>
                    </a:p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DIFF: </a:t>
                      </a:r>
                      <a:r>
                        <a:rPr lang="fr-FR" sz="1600" b="1" dirty="0">
                          <a:solidFill>
                            <a:srgbClr val="000000"/>
                          </a:solidFill>
                        </a:rPr>
                        <a:t>restriction de la diffusion +/- , ratio ADC &gt;1,6</a:t>
                      </a:r>
                    </a:p>
                    <a:p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T1+C: </a:t>
                      </a:r>
                      <a:r>
                        <a:rPr lang="fr-FR" sz="1600" b="1" dirty="0" err="1">
                          <a:solidFill>
                            <a:srgbClr val="000000"/>
                          </a:solidFill>
                        </a:rPr>
                        <a:t>pdc</a:t>
                      </a:r>
                      <a:r>
                        <a:rPr lang="fr-FR" sz="1600" b="1" dirty="0">
                          <a:solidFill>
                            <a:srgbClr val="000000"/>
                          </a:solidFill>
                        </a:rPr>
                        <a:t> périphérique avec nécrose centrale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3505"/>
                  </a:ext>
                </a:extLst>
              </a:tr>
              <a:tr h="735353">
                <a:tc>
                  <a:txBody>
                    <a:bodyPr/>
                    <a:lstStyle/>
                    <a:p>
                      <a:r>
                        <a:rPr lang="fr-FR" sz="1600" dirty="0"/>
                        <a:t>SPECTRO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Chute NAA - pic lipides </a:t>
                      </a:r>
                      <a:endParaRPr lang="fr-FR"/>
                    </a:p>
                    <a:p>
                      <a:r>
                        <a:rPr lang="fr-FR" sz="1600" dirty="0"/>
                        <a:t>Élévation Choline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Chute NAA- pic lipides </a:t>
                      </a:r>
                    </a:p>
                    <a:p>
                      <a:r>
                        <a:rPr lang="fr-FR" sz="1600" dirty="0"/>
                        <a:t>Elévation Choline (parfois </a:t>
                      </a:r>
                      <a:r>
                        <a:rPr lang="fr-FR" sz="1600" dirty="0" err="1"/>
                        <a:t>Nle</a:t>
                      </a:r>
                      <a:r>
                        <a:rPr lang="fr-FR" sz="1600" dirty="0"/>
                        <a:t> ou diminuée)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917968"/>
                  </a:ext>
                </a:extLst>
              </a:tr>
              <a:tr h="1065512">
                <a:tc>
                  <a:txBody>
                    <a:bodyPr/>
                    <a:lstStyle/>
                    <a:p>
                      <a:r>
                        <a:rPr lang="fr-FR" sz="1600" dirty="0"/>
                        <a:t>PERFUSION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Discrète </a:t>
                      </a:r>
                      <a:r>
                        <a:rPr lang="fr-FR" sz="1600" dirty="0" err="1"/>
                        <a:t>hyperperfusion</a:t>
                      </a:r>
                    </a:p>
                    <a:p>
                      <a:r>
                        <a:rPr lang="fr-FR" sz="1600" dirty="0"/>
                        <a:t>Passage au-dessus de la ligne de base, sus décalage lors du retour de la courbe à la ligne de base, traduisant une fuite capillaire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600" b="0" i="0" u="none" strike="noStrike" noProof="0" dirty="0">
                          <a:solidFill>
                            <a:srgbClr val="000000"/>
                          </a:solidFill>
                          <a:latin typeface="Gill Sans MT"/>
                        </a:rPr>
                        <a:t>Discrète </a:t>
                      </a:r>
                      <a:r>
                        <a:rPr lang="fr-FR" sz="1600" b="0" i="0" u="none" strike="noStrike" noProof="0" dirty="0" err="1">
                          <a:solidFill>
                            <a:srgbClr val="000000"/>
                          </a:solidFill>
                          <a:latin typeface="Gill Sans MT"/>
                        </a:rPr>
                        <a:t>hyperperfusion</a:t>
                      </a:r>
                      <a:endParaRPr lang="en-US" sz="1600" b="0" i="0" u="none" strike="noStrike" noProof="0" dirty="0" err="1">
                        <a:solidFill>
                          <a:srgbClr val="000000"/>
                        </a:solidFill>
                        <a:latin typeface="Gill Sans MT"/>
                      </a:endParaRPr>
                    </a:p>
                    <a:p>
                      <a:pPr lvl="0">
                        <a:buNone/>
                      </a:pPr>
                      <a:r>
                        <a:rPr lang="fr-FR" sz="1600" b="0" i="0" u="none" strike="noStrike" noProof="0">
                          <a:solidFill>
                            <a:srgbClr val="000000"/>
                          </a:solidFill>
                          <a:latin typeface="Gill Sans MT"/>
                        </a:rPr>
                        <a:t>Passage au-dessus de la ligne de base, sus décalage lors du retour de la courbe à la ligne de base, traduisant une fuite capillaire</a:t>
                      </a:r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94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2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093C6-D67D-165F-969A-A3DB252E6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8B3A5A6-ECAF-1D1B-AC84-AB34597471F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78801573"/>
              </p:ext>
            </p:extLst>
          </p:nvPr>
        </p:nvGraphicFramePr>
        <p:xfrm>
          <a:off x="-7470" y="0"/>
          <a:ext cx="12176872" cy="6393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470">
                  <a:extLst>
                    <a:ext uri="{9D8B030D-6E8A-4147-A177-3AD203B41FA5}">
                      <a16:colId xmlns:a16="http://schemas.microsoft.com/office/drawing/2014/main" val="673591109"/>
                    </a:ext>
                  </a:extLst>
                </a:gridCol>
                <a:gridCol w="4975411">
                  <a:extLst>
                    <a:ext uri="{9D8B030D-6E8A-4147-A177-3AD203B41FA5}">
                      <a16:colId xmlns:a16="http://schemas.microsoft.com/office/drawing/2014/main" val="1685394294"/>
                    </a:ext>
                  </a:extLst>
                </a:gridCol>
                <a:gridCol w="5542991">
                  <a:extLst>
                    <a:ext uri="{9D8B030D-6E8A-4147-A177-3AD203B41FA5}">
                      <a16:colId xmlns:a16="http://schemas.microsoft.com/office/drawing/2014/main" val="799047897"/>
                    </a:ext>
                  </a:extLst>
                </a:gridCol>
              </a:tblGrid>
              <a:tr h="360173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00000"/>
                          </a:solidFill>
                        </a:rPr>
                        <a:t>TOXOPLASMOSE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000000"/>
                          </a:solidFill>
                        </a:rPr>
                        <a:t>LPSNC IMMUNODEPRIME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405453"/>
                  </a:ext>
                </a:extLst>
              </a:tr>
              <a:tr h="1050505">
                <a:tc>
                  <a:txBody>
                    <a:bodyPr/>
                    <a:lstStyle/>
                    <a:p>
                      <a:r>
                        <a:rPr lang="fr-FR" sz="1600" dirty="0"/>
                        <a:t>LOCALISATION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Prédominance sus tentorielle</a:t>
                      </a:r>
                    </a:p>
                    <a:p>
                      <a:r>
                        <a:rPr lang="fr-FR" sz="1600" dirty="0"/>
                        <a:t>Jonction SB/SG</a:t>
                      </a:r>
                    </a:p>
                    <a:p>
                      <a:r>
                        <a:rPr lang="fr-FR" sz="1600" dirty="0"/>
                        <a:t>NGC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8199702"/>
                  </a:ext>
                </a:extLst>
              </a:tr>
              <a:tr h="330158">
                <a:tc>
                  <a:txBody>
                    <a:bodyPr/>
                    <a:lstStyle/>
                    <a:p>
                      <a:r>
                        <a:rPr lang="fr-FR" sz="1600" dirty="0"/>
                        <a:t>NBE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Multiples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444515"/>
                  </a:ext>
                </a:extLst>
              </a:tr>
              <a:tr h="810389">
                <a:tc>
                  <a:txBody>
                    <a:bodyPr/>
                    <a:lstStyle/>
                    <a:p>
                      <a:r>
                        <a:rPr lang="fr-FR" sz="1600" dirty="0"/>
                        <a:t>TDM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914400">
                        <a:tabLst/>
                        <a:defRPr/>
                      </a:pPr>
                      <a:r>
                        <a:rPr lang="fr-FR" sz="1600" b="1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Hétérogène, </a:t>
                      </a:r>
                      <a:r>
                        <a:rPr lang="en-US" sz="1600" dirty="0" err="1"/>
                        <a:t>nécrose</a:t>
                      </a:r>
                      <a:endParaRPr lang="en-US" sz="1600" dirty="0"/>
                    </a:p>
                    <a:p>
                      <a:r>
                        <a:rPr lang="en-US" sz="1600" dirty="0" err="1"/>
                        <a:t>Prise</a:t>
                      </a:r>
                      <a:r>
                        <a:rPr lang="en-US" sz="1600" dirty="0"/>
                        <a:t> de </a:t>
                      </a:r>
                      <a:r>
                        <a:rPr lang="en-US" sz="1600" dirty="0" err="1"/>
                        <a:t>contraste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annulaire</a:t>
                      </a:r>
                      <a:endParaRPr lang="en-US" sz="1600" dirty="0"/>
                    </a:p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130436"/>
                  </a:ext>
                </a:extLst>
              </a:tr>
              <a:tr h="1620774">
                <a:tc>
                  <a:txBody>
                    <a:bodyPr/>
                    <a:lstStyle/>
                    <a:p>
                      <a:r>
                        <a:rPr lang="fr-FR" sz="1600" dirty="0"/>
                        <a:t>IRM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T1: 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signal iso-/hypo-/hétérogène si hémorragie/ nécrose</a:t>
                      </a:r>
                    </a:p>
                    <a:p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T2: signal iso-/hypo-/hétérogène si hémorragie/nécrose</a:t>
                      </a:r>
                    </a:p>
                    <a:p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FLAIR: signal iso-/hypo-intense </a:t>
                      </a:r>
                    </a:p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DIFF: 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restriction de la diffusion +/- , ratio ADC &gt;1,6</a:t>
                      </a:r>
                    </a:p>
                    <a:p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T1+C: </a:t>
                      </a:r>
                      <a:r>
                        <a:rPr lang="fr-FR" sz="1600" err="1">
                          <a:solidFill>
                            <a:srgbClr val="000000"/>
                          </a:solidFill>
                        </a:rPr>
                        <a:t>pdc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</a:rPr>
                        <a:t> périphérique avec nécrose centrale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3505"/>
                  </a:ext>
                </a:extLst>
              </a:tr>
              <a:tr h="735353">
                <a:tc>
                  <a:txBody>
                    <a:bodyPr/>
                    <a:lstStyle/>
                    <a:p>
                      <a:r>
                        <a:rPr lang="fr-FR" sz="1600" dirty="0"/>
                        <a:t>SPECTRO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Chute NAA - pic lipides </a:t>
                      </a:r>
                      <a:endParaRPr lang="fr-FR"/>
                    </a:p>
                    <a:p>
                      <a:r>
                        <a:rPr lang="fr-FR" sz="1800" b="1" dirty="0"/>
                        <a:t>Pas d'élévation Choline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Chute NAA- pic lipides </a:t>
                      </a:r>
                    </a:p>
                    <a:p>
                      <a:r>
                        <a:rPr lang="fr-FR" sz="1800" b="1" dirty="0"/>
                        <a:t>Elévation Choline</a:t>
                      </a:r>
                      <a:r>
                        <a:rPr lang="fr-FR" sz="1600" b="1" dirty="0"/>
                        <a:t> (parfois </a:t>
                      </a:r>
                      <a:r>
                        <a:rPr lang="fr-FR" sz="1600" b="1" dirty="0" err="1"/>
                        <a:t>Nle</a:t>
                      </a:r>
                      <a:r>
                        <a:rPr lang="fr-FR" sz="1600" b="1" dirty="0"/>
                        <a:t> ou diminuée)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917968"/>
                  </a:ext>
                </a:extLst>
              </a:tr>
              <a:tr h="1065512">
                <a:tc>
                  <a:txBody>
                    <a:bodyPr/>
                    <a:lstStyle/>
                    <a:p>
                      <a:r>
                        <a:rPr lang="fr-FR" sz="1600" dirty="0"/>
                        <a:t>PERFUSION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800" b="1" i="0" u="none" strike="noStrike" noProof="0" dirty="0">
                          <a:solidFill>
                            <a:srgbClr val="000000"/>
                          </a:solidFill>
                          <a:latin typeface="Gill Sans MT"/>
                        </a:rPr>
                        <a:t>Absence d’</a:t>
                      </a:r>
                      <a:r>
                        <a:rPr lang="fr-FR" sz="1800" b="1" i="0" u="none" strike="noStrike" noProof="0" dirty="0" err="1">
                          <a:solidFill>
                            <a:srgbClr val="000000"/>
                          </a:solidFill>
                          <a:latin typeface="Gill Sans MT"/>
                        </a:rPr>
                        <a:t>hyperperfusion</a:t>
                      </a:r>
                      <a:endParaRPr lang="fr-FR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1800" b="1" i="0" u="none" strike="noStrike" noProof="0" dirty="0">
                          <a:solidFill>
                            <a:srgbClr val="000000"/>
                          </a:solidFill>
                          <a:latin typeface="Gill Sans MT"/>
                        </a:rPr>
                        <a:t>Discrète </a:t>
                      </a:r>
                      <a:r>
                        <a:rPr lang="fr-FR" sz="1800" b="1" i="0" u="none" strike="noStrike" noProof="0" dirty="0" err="1">
                          <a:solidFill>
                            <a:srgbClr val="000000"/>
                          </a:solidFill>
                          <a:latin typeface="Gill Sans MT"/>
                        </a:rPr>
                        <a:t>hyperperfusion</a:t>
                      </a:r>
                      <a:endParaRPr lang="fr-FR" sz="1800" b="0" i="0" u="none" strike="noStrike" noProof="0" dirty="0" err="1">
                        <a:solidFill>
                          <a:srgbClr val="000000"/>
                        </a:solidFill>
                        <a:latin typeface="Gill Sans MT"/>
                      </a:endParaRPr>
                    </a:p>
                    <a:p>
                      <a:pPr lvl="0">
                        <a:buNone/>
                      </a:pPr>
                      <a:r>
                        <a:rPr lang="fr-FR" sz="1800" b="1" i="0" u="none" strike="noStrike" noProof="0">
                          <a:solidFill>
                            <a:srgbClr val="000000"/>
                          </a:solidFill>
                          <a:latin typeface="Gill Sans MT"/>
                        </a:rPr>
                        <a:t>Passage au-dessus de la ligne de base, sus décalage lors du retour de la courbe à la ligne de base, traduisant une fuite capillaire</a:t>
                      </a:r>
                      <a:endParaRPr lang="fr-FR"/>
                    </a:p>
                    <a:p>
                      <a:pPr lvl="0">
                        <a:buNone/>
                      </a:pPr>
                      <a:endParaRPr lang="fr-FR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894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9807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Bibliographie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28742" cy="3879596"/>
          </a:xfrm>
        </p:spPr>
        <p:txBody>
          <a:bodyPr>
            <a:normAutofit lnSpcReduction="10000"/>
          </a:bodyPr>
          <a:lstStyle/>
          <a:p>
            <a:r>
              <a:rPr lang="en-US" err="1"/>
              <a:t>Ambrosioni</a:t>
            </a:r>
            <a:r>
              <a:rPr lang="en-US"/>
              <a:t>, Juan &amp; Alvarez-</a:t>
            </a:r>
            <a:r>
              <a:rPr lang="en-US" err="1"/>
              <a:t>Martínez</a:t>
            </a:r>
            <a:r>
              <a:rPr lang="en-US"/>
              <a:t> et al. (2015). Toxoplasmosis in HIV-Infected Patients</a:t>
            </a:r>
          </a:p>
          <a:p>
            <a:r>
              <a:rPr lang="en-US"/>
              <a:t>Do </a:t>
            </a:r>
            <a:r>
              <a:rPr lang="en-US" err="1"/>
              <a:t>Amaral</a:t>
            </a:r>
            <a:r>
              <a:rPr lang="en-US"/>
              <a:t>, Lazaro LN, Renato R et al. (2015). Parasitic and Rare Spinal Infections. Neuroimaging Clinics of North America</a:t>
            </a:r>
          </a:p>
          <a:p>
            <a:pPr fontAlgn="base"/>
            <a:r>
              <a:rPr lang="en-US" err="1"/>
              <a:t>Haldorsen</a:t>
            </a:r>
            <a:r>
              <a:rPr lang="en-US"/>
              <a:t> I.S, </a:t>
            </a:r>
            <a:r>
              <a:rPr lang="en-US" err="1"/>
              <a:t>Espeland</a:t>
            </a:r>
            <a:r>
              <a:rPr lang="en-US"/>
              <a:t> A, Larsson E. Central Nervous System Lymphoma: Characteristic Findings on Traditional and Advanced Imaging. American Journal of Neuroradiology Jun 2011, 32 (6) 984-992</a:t>
            </a:r>
          </a:p>
          <a:p>
            <a:pPr fontAlgn="base"/>
            <a:r>
              <a:rPr lang="en-US"/>
              <a:t>Pons-</a:t>
            </a:r>
            <a:r>
              <a:rPr lang="en-US" err="1"/>
              <a:t>Escoda</a:t>
            </a:r>
            <a:r>
              <a:rPr lang="en-US"/>
              <a:t> A, Naval-</a:t>
            </a:r>
            <a:r>
              <a:rPr lang="en-US" err="1"/>
              <a:t>Baudin</a:t>
            </a:r>
            <a:r>
              <a:rPr lang="en-US"/>
              <a:t> P, Velasco R et al. Imaging of Lymphomas Involving the CNS: An Update-Review of the Full Spectrum of Disease with an Emphasis on the World Health Organization Classifications of CNS Tumors 2021 and </a:t>
            </a:r>
            <a:r>
              <a:rPr lang="en-US" err="1"/>
              <a:t>Hematolymphoid</a:t>
            </a:r>
            <a:r>
              <a:rPr lang="en-US"/>
              <a:t> Tumors 2022. American Journal of Neuroradiology Feb 2023</a:t>
            </a:r>
          </a:p>
          <a:p>
            <a:pPr fontAlgn="base"/>
            <a:r>
              <a:rPr lang="en-US"/>
              <a:t>Osborn A, </a:t>
            </a:r>
            <a:r>
              <a:rPr lang="en-US" err="1"/>
              <a:t>Salzman</a:t>
            </a:r>
            <a:r>
              <a:rPr lang="en-US"/>
              <a:t> K, </a:t>
            </a:r>
            <a:r>
              <a:rPr lang="en-US" err="1"/>
              <a:t>Jhaveri</a:t>
            </a:r>
            <a:r>
              <a:rPr lang="en-US"/>
              <a:t> M. 3eme edition. Neuro-</a:t>
            </a:r>
            <a:r>
              <a:rPr lang="en-US" err="1"/>
              <a:t>imagerie</a:t>
            </a:r>
            <a:r>
              <a:rPr lang="en-US"/>
              <a:t>. Elsevier Masson, 2021</a:t>
            </a:r>
          </a:p>
          <a:p>
            <a:pPr fontAlgn="base"/>
            <a:r>
              <a:rPr lang="fr-FR"/>
              <a:t>Le lymphome cérébral primitif </a:t>
            </a:r>
            <a:r>
              <a:rPr lang="fr-FR" err="1"/>
              <a:t>Primary</a:t>
            </a:r>
            <a:r>
              <a:rPr lang="fr-FR"/>
              <a:t> central </a:t>
            </a:r>
            <a:r>
              <a:rPr lang="fr-FR" err="1"/>
              <a:t>nervous</a:t>
            </a:r>
            <a:r>
              <a:rPr lang="fr-FR"/>
              <a:t> system </a:t>
            </a:r>
            <a:r>
              <a:rPr lang="fr-FR" err="1"/>
              <a:t>lymphoma</a:t>
            </a:r>
            <a:r>
              <a:rPr lang="fr-FR"/>
              <a:t> C. </a:t>
            </a:r>
            <a:r>
              <a:rPr lang="fr-FR" err="1"/>
              <a:t>Birzu</a:t>
            </a:r>
            <a:r>
              <a:rPr lang="fr-FR"/>
              <a:t>*, K. Hoang-Xuan*, C. </a:t>
            </a:r>
            <a:r>
              <a:rPr lang="fr-FR" err="1"/>
              <a:t>Houillier</a:t>
            </a:r>
            <a:r>
              <a:rPr lang="fr-FR"/>
              <a:t>*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BE34A5-EC64-999F-26FC-27CF6956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736" y="990651"/>
            <a:ext cx="11134701" cy="5356420"/>
          </a:xfrm>
        </p:spPr>
        <p:txBody>
          <a:bodyPr anchor="ctr">
            <a:normAutofit/>
          </a:bodyPr>
          <a:lstStyle/>
          <a:p>
            <a:r>
              <a:rPr lang="fr-FR" sz="3700" dirty="0"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2B098B-2677-B4E5-102C-028E2A0A6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419039"/>
            <a:ext cx="9805988" cy="492937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err="1">
                <a:latin typeface="Calibri"/>
                <a:ea typeface="Calibri"/>
                <a:cs typeface="Calibri"/>
              </a:rPr>
              <a:t>Patiente</a:t>
            </a:r>
            <a:r>
              <a:rPr lang="en-US" sz="2400" dirty="0">
                <a:latin typeface="Calibri"/>
                <a:ea typeface="Calibri"/>
                <a:cs typeface="Calibri"/>
              </a:rPr>
              <a:t> de 24 </a:t>
            </a:r>
            <a:r>
              <a:rPr lang="en-US" sz="2400" err="1">
                <a:latin typeface="Calibri"/>
                <a:ea typeface="Calibri"/>
                <a:cs typeface="Calibri"/>
              </a:rPr>
              <a:t>ans</a:t>
            </a:r>
            <a:r>
              <a:rPr lang="en-US" sz="2400" dirty="0">
                <a:latin typeface="Calibri"/>
                <a:ea typeface="Calibri"/>
                <a:cs typeface="Calibri"/>
              </a:rPr>
              <a:t>, </a:t>
            </a:r>
            <a:r>
              <a:rPr lang="en-US" sz="2400" err="1">
                <a:latin typeface="Calibri"/>
                <a:ea typeface="Calibri"/>
                <a:cs typeface="Calibri"/>
              </a:rPr>
              <a:t>originaire</a:t>
            </a:r>
            <a:r>
              <a:rPr lang="en-US" sz="2400" dirty="0">
                <a:latin typeface="Calibri"/>
                <a:ea typeface="Calibri"/>
                <a:cs typeface="Calibri"/>
              </a:rPr>
              <a:t> de Nouvelle Calédonie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ATCDs de lupus </a:t>
            </a:r>
            <a:r>
              <a:rPr lang="en-US" sz="2400" err="1">
                <a:latin typeface="Calibri"/>
                <a:ea typeface="Calibri"/>
                <a:cs typeface="Calibri"/>
              </a:rPr>
              <a:t>érythémateux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disséminé</a:t>
            </a:r>
            <a:r>
              <a:rPr lang="en-US" sz="2400" dirty="0">
                <a:latin typeface="Calibri"/>
                <a:ea typeface="Calibri"/>
                <a:cs typeface="Calibri"/>
              </a:rPr>
              <a:t>, </a:t>
            </a:r>
            <a:r>
              <a:rPr lang="en-US" sz="2400" err="1">
                <a:latin typeface="Calibri"/>
                <a:ea typeface="Calibri"/>
                <a:cs typeface="Calibri"/>
              </a:rPr>
              <a:t>diagnostiqué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en</a:t>
            </a:r>
            <a:r>
              <a:rPr lang="en-US" sz="2400" dirty="0">
                <a:latin typeface="Calibri"/>
                <a:ea typeface="Calibri"/>
                <a:cs typeface="Calibri"/>
              </a:rPr>
              <a:t> 2016, avec </a:t>
            </a:r>
            <a:r>
              <a:rPr lang="en-US" sz="2400" err="1">
                <a:latin typeface="Calibri"/>
                <a:ea typeface="Calibri"/>
                <a:cs typeface="Calibri"/>
              </a:rPr>
              <a:t>initialement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cutanéo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muqueuse</a:t>
            </a:r>
            <a:r>
              <a:rPr lang="en-US" sz="2400" dirty="0">
                <a:latin typeface="Calibri"/>
                <a:ea typeface="Calibri"/>
                <a:cs typeface="Calibri"/>
              </a:rPr>
              <a:t>, </a:t>
            </a:r>
            <a:r>
              <a:rPr lang="en-US" sz="2400" err="1">
                <a:latin typeface="Calibri"/>
                <a:ea typeface="Calibri"/>
                <a:cs typeface="Calibri"/>
              </a:rPr>
              <a:t>puis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rénale</a:t>
            </a:r>
            <a:r>
              <a:rPr lang="en-US" sz="2400" dirty="0">
                <a:latin typeface="Calibri"/>
                <a:ea typeface="Calibri"/>
                <a:cs typeface="Calibri"/>
              </a:rPr>
              <a:t> (</a:t>
            </a:r>
            <a:r>
              <a:rPr lang="en-US" sz="2400" err="1">
                <a:latin typeface="Calibri"/>
                <a:ea typeface="Calibri"/>
                <a:cs typeface="Calibri"/>
              </a:rPr>
              <a:t>Cellcept</a:t>
            </a:r>
            <a:r>
              <a:rPr lang="en-US" sz="2400" dirty="0">
                <a:latin typeface="Calibri"/>
                <a:ea typeface="Calibri"/>
                <a:cs typeface="Calibri"/>
              </a:rPr>
              <a:t>)</a:t>
            </a:r>
          </a:p>
          <a:p>
            <a:r>
              <a:rPr lang="en-US" sz="2400" err="1">
                <a:latin typeface="Calibri"/>
                <a:ea typeface="Calibri"/>
                <a:cs typeface="Calibri"/>
              </a:rPr>
              <a:t>Antécédent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récent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myocardite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sévère</a:t>
            </a:r>
            <a:r>
              <a:rPr lang="en-US" sz="2400" dirty="0">
                <a:latin typeface="Calibri"/>
                <a:ea typeface="Calibri"/>
                <a:cs typeface="Calibri"/>
              </a:rPr>
              <a:t> (M6) avec choc </a:t>
            </a:r>
            <a:r>
              <a:rPr lang="en-US" sz="2400" err="1">
                <a:latin typeface="Calibri"/>
                <a:ea typeface="Calibri"/>
                <a:cs typeface="Calibri"/>
              </a:rPr>
              <a:t>cardiogènique</a:t>
            </a:r>
            <a:r>
              <a:rPr lang="en-US" sz="2400" dirty="0">
                <a:latin typeface="Calibri"/>
                <a:ea typeface="Calibri"/>
                <a:cs typeface="Calibri"/>
              </a:rPr>
              <a:t>, </a:t>
            </a:r>
            <a:r>
              <a:rPr lang="en-US" sz="2400" err="1">
                <a:latin typeface="Calibri"/>
                <a:ea typeface="Calibri"/>
                <a:cs typeface="Calibri"/>
              </a:rPr>
              <a:t>d’origine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toxoplasmique</a:t>
            </a:r>
            <a:r>
              <a:rPr lang="en-US" sz="2400" dirty="0">
                <a:latin typeface="Calibri"/>
                <a:ea typeface="Calibri"/>
                <a:cs typeface="Calibri"/>
              </a:rPr>
              <a:t>, dans un </a:t>
            </a:r>
            <a:r>
              <a:rPr lang="en-US" sz="2400" err="1">
                <a:latin typeface="Calibri"/>
                <a:ea typeface="Calibri"/>
                <a:cs typeface="Calibri"/>
              </a:rPr>
              <a:t>contexte</a:t>
            </a:r>
            <a:r>
              <a:rPr lang="en-US" sz="2400" dirty="0">
                <a:latin typeface="Calibri"/>
                <a:ea typeface="Calibri"/>
                <a:cs typeface="Calibri"/>
              </a:rPr>
              <a:t> de </a:t>
            </a:r>
            <a:r>
              <a:rPr lang="en-US" sz="2400" err="1">
                <a:latin typeface="Calibri"/>
                <a:ea typeface="Calibri"/>
                <a:cs typeface="Calibri"/>
              </a:rPr>
              <a:t>toxoplasmose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disseminée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En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attente</a:t>
            </a:r>
            <a:r>
              <a:rPr lang="en-US" sz="2400" dirty="0">
                <a:latin typeface="Calibri"/>
                <a:ea typeface="Calibri"/>
                <a:cs typeface="Calibri"/>
              </a:rPr>
              <a:t> de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greffe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dirty="0" err="1">
                <a:latin typeface="Calibri"/>
                <a:ea typeface="Calibri"/>
                <a:cs typeface="Calibri"/>
              </a:rPr>
              <a:t>cardiaque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Sous Mycophenolate Mofetil (MMF), CTC et Bactrim forte dose </a:t>
            </a: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Consultation aux urgences pour </a:t>
            </a:r>
            <a:r>
              <a:rPr lang="en-US" sz="2400" err="1">
                <a:latin typeface="Calibri"/>
                <a:ea typeface="Calibri"/>
                <a:cs typeface="Calibri"/>
              </a:rPr>
              <a:t>fièvre</a:t>
            </a:r>
            <a:r>
              <a:rPr lang="en-US" sz="2400" dirty="0">
                <a:latin typeface="Calibri"/>
                <a:ea typeface="Calibri"/>
                <a:cs typeface="Calibri"/>
              </a:rPr>
              <a:t>, </a:t>
            </a:r>
            <a:r>
              <a:rPr lang="en-US" sz="2400" err="1">
                <a:latin typeface="Calibri"/>
                <a:ea typeface="Calibri"/>
                <a:cs typeface="Calibri"/>
              </a:rPr>
              <a:t>céphalées</a:t>
            </a:r>
            <a:r>
              <a:rPr lang="en-US" sz="2400" dirty="0">
                <a:latin typeface="Calibri"/>
                <a:ea typeface="Calibri"/>
                <a:cs typeface="Calibri"/>
              </a:rPr>
              <a:t> et confusion</a:t>
            </a:r>
          </a:p>
          <a:p>
            <a:pPr algn="ctr"/>
            <a:endParaRPr lang="en-US" sz="2400" dirty="0">
              <a:latin typeface="Calibri"/>
              <a:ea typeface="Calibri"/>
              <a:cs typeface="Calibri"/>
            </a:endParaRPr>
          </a:p>
          <a:p>
            <a:pPr algn="ctr"/>
            <a:r>
              <a:rPr lang="en-US" sz="2800" b="1" dirty="0">
                <a:latin typeface="Calibri"/>
                <a:ea typeface="Calibri"/>
                <a:cs typeface="Calibri"/>
              </a:rPr>
              <a:t>Scanner </a:t>
            </a:r>
            <a:r>
              <a:rPr lang="en-US" sz="2800" b="1" err="1">
                <a:latin typeface="Calibri"/>
                <a:ea typeface="Calibri"/>
                <a:cs typeface="Calibri"/>
              </a:rPr>
              <a:t>cérébral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316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BE34A5-EC64-999F-26FC-27CF6956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3700">
                <a:latin typeface="Calibri"/>
                <a:ea typeface="Calibri"/>
                <a:cs typeface="Calibri"/>
              </a:rPr>
              <a:t>JF 24 ans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9C9879A-A68F-3C1D-9815-798719355F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17" t="7366" r="13695" b="7349"/>
          <a:stretch/>
        </p:blipFill>
        <p:spPr>
          <a:xfrm>
            <a:off x="537772" y="282671"/>
            <a:ext cx="4644000" cy="607727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959168F-2604-D06C-0D06-239757969A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4" r="12518" b="7148"/>
          <a:stretch/>
        </p:blipFill>
        <p:spPr>
          <a:xfrm>
            <a:off x="5781077" y="282036"/>
            <a:ext cx="4385914" cy="607791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4E6BDF9-F077-F249-B7D3-E63D822B6D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21" t="2049" r="11503" b="12588"/>
          <a:stretch/>
        </p:blipFill>
        <p:spPr>
          <a:xfrm>
            <a:off x="541462" y="281401"/>
            <a:ext cx="4661427" cy="60772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8AA8BB0-B748-E4E7-B04A-50F10548C5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04" t="4443" r="9065" b="9395"/>
          <a:stretch/>
        </p:blipFill>
        <p:spPr>
          <a:xfrm>
            <a:off x="548804" y="498051"/>
            <a:ext cx="4604472" cy="603307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872220-819C-CF8E-76F3-23D0392C73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35" t="8798" r="11384" b="10599"/>
          <a:stretch/>
        </p:blipFill>
        <p:spPr>
          <a:xfrm>
            <a:off x="525032" y="505000"/>
            <a:ext cx="4566966" cy="57775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327D0A-B691-AE3C-7FC4-6B1FEE0AA9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848" t="-2709" r="8556" b="8113"/>
          <a:stretch/>
        </p:blipFill>
        <p:spPr>
          <a:xfrm>
            <a:off x="5767869" y="91105"/>
            <a:ext cx="4297672" cy="61914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540ED07-B29A-8C0E-4122-A1F800F4C99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027" t="6846" r="12298" b="9040"/>
          <a:stretch/>
        </p:blipFill>
        <p:spPr>
          <a:xfrm>
            <a:off x="5790480" y="441241"/>
            <a:ext cx="4367107" cy="59323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A1B148A-CC56-50FD-01BC-B13D3429DF9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462" t="9389" r="10782" b="10265"/>
          <a:stretch/>
        </p:blipFill>
        <p:spPr>
          <a:xfrm>
            <a:off x="5719544" y="281402"/>
            <a:ext cx="4553129" cy="613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6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EC3C178-2ECD-7441-56CE-EE14B21588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14" t="11130" r="14411" b="14080"/>
          <a:stretch/>
        </p:blipFill>
        <p:spPr>
          <a:xfrm>
            <a:off x="4102515" y="115692"/>
            <a:ext cx="3990597" cy="49692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5C4C01-FBAA-8D2B-9645-4C7BA3F5C7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3" t="12377" r="16924" b="9895"/>
          <a:stretch/>
        </p:blipFill>
        <p:spPr>
          <a:xfrm>
            <a:off x="4117954" y="859806"/>
            <a:ext cx="4012213" cy="482758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45FED0-B00D-FFCA-A012-6A81D9506F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161" t="11654" r="16954" b="14711"/>
          <a:stretch/>
        </p:blipFill>
        <p:spPr>
          <a:xfrm>
            <a:off x="4117954" y="1656038"/>
            <a:ext cx="3990597" cy="503009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A3F899D-38E7-B70B-4BFA-156691BAF05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089" t="6785" r="15411" b="40969"/>
          <a:stretch/>
        </p:blipFill>
        <p:spPr>
          <a:xfrm>
            <a:off x="6439010" y="115692"/>
            <a:ext cx="1724563" cy="17048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AC79847-A87B-709D-7D87-8F5DCCDC383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77" t="10470" r="12340" b="3880"/>
          <a:stretch/>
        </p:blipFill>
        <p:spPr>
          <a:xfrm>
            <a:off x="18102" y="115692"/>
            <a:ext cx="3994538" cy="49034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E20192C-058A-3015-5438-12BCDA117C5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799" t="7755" r="9537" b="7577"/>
          <a:stretch/>
        </p:blipFill>
        <p:spPr>
          <a:xfrm>
            <a:off x="-12366" y="859806"/>
            <a:ext cx="3994538" cy="50436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EDEB2D7-CBA8-AD8A-16EE-251F21E8A2C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102" t="7380" r="10083" b="4899"/>
          <a:stretch/>
        </p:blipFill>
        <p:spPr>
          <a:xfrm>
            <a:off x="18102" y="1656038"/>
            <a:ext cx="3951704" cy="50436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115D103-5DA6-8235-0883-4FD630C6705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971" r="3668" b="2956"/>
          <a:stretch/>
        </p:blipFill>
        <p:spPr>
          <a:xfrm>
            <a:off x="8228894" y="115692"/>
            <a:ext cx="3876762" cy="50300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3F7544-CC4C-36AE-9FE6-4643A9B956A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655" t="3659" r="7367" b="6168"/>
          <a:stretch/>
        </p:blipFill>
        <p:spPr>
          <a:xfrm>
            <a:off x="8256699" y="859806"/>
            <a:ext cx="3815826" cy="503009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406222F-F9FF-69C4-0F0E-C3C60218DAD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962" t="7097" r="9053" b="5147"/>
          <a:stretch/>
        </p:blipFill>
        <p:spPr>
          <a:xfrm>
            <a:off x="8256699" y="1712216"/>
            <a:ext cx="3876762" cy="497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4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2B098B-2677-B4E5-102C-028E2A0A6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317" y="3552054"/>
            <a:ext cx="11576514" cy="3154947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800" dirty="0"/>
              <a:t>Lésions sus tentorielles hétérogènes</a:t>
            </a:r>
            <a:endParaRPr lang="fr-FR" dirty="0"/>
          </a:p>
          <a:p>
            <a:r>
              <a:rPr lang="fr-FR" sz="2800" dirty="0"/>
              <a:t>Hyposignal T1 avec composantes hyper</a:t>
            </a:r>
            <a:endParaRPr lang="fr-FR" sz="2800" dirty="0">
              <a:solidFill>
                <a:srgbClr val="000000"/>
              </a:solidFill>
              <a:latin typeface="Times"/>
              <a:cs typeface="Times"/>
            </a:endParaRPr>
          </a:p>
          <a:p>
            <a:r>
              <a:rPr lang="fr-FR" sz="2800" dirty="0"/>
              <a:t>Hypo - iso- hyper signal Flair</a:t>
            </a:r>
            <a:endParaRPr lang="fr-FR" dirty="0"/>
          </a:p>
          <a:p>
            <a:r>
              <a:rPr lang="fr-FR" sz="2800"/>
              <a:t>Hypersignal diffusion avec restriction ADC en périphérique</a:t>
            </a:r>
            <a:endParaRPr lang="fr-FR"/>
          </a:p>
          <a:p>
            <a:r>
              <a:rPr lang="fr-FR" sz="2800" dirty="0"/>
              <a:t>Rehaussement hétérogène intense à prédominance périphérique et important œdème péri lésionnel</a:t>
            </a:r>
            <a:endParaRPr lang="fr-FR"/>
          </a:p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7EFF0-38B7-817E-01AA-3B23547FB3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4" t="6999" r="6910" b="6397"/>
          <a:stretch/>
        </p:blipFill>
        <p:spPr>
          <a:xfrm>
            <a:off x="3400398" y="123694"/>
            <a:ext cx="2904022" cy="31822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15E568-9A31-19C2-07B6-5B4CFCDB7B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6999" r="8932" b="5923"/>
          <a:stretch/>
        </p:blipFill>
        <p:spPr>
          <a:xfrm>
            <a:off x="511444" y="108488"/>
            <a:ext cx="2766364" cy="31974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A8870D-10A2-CB17-EAB0-08786E5043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3" t="6999" r="10635" b="12922"/>
          <a:stretch/>
        </p:blipFill>
        <p:spPr>
          <a:xfrm>
            <a:off x="6427008" y="123693"/>
            <a:ext cx="2717941" cy="3163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09F335F-2E6C-99EB-42EF-CAF20CB3BC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2" t="-4047" r="4216" b="4047"/>
          <a:stretch/>
        </p:blipFill>
        <p:spPr>
          <a:xfrm>
            <a:off x="9267537" y="-70511"/>
            <a:ext cx="2839070" cy="3376458"/>
          </a:xfrm>
          <a:prstGeom prst="rect">
            <a:avLst/>
          </a:prstGeom>
        </p:spPr>
      </p:pic>
      <p:pic>
        <p:nvPicPr>
          <p:cNvPr id="8" name="Image 7" descr="Une image contenant croquis, dessin, illustratio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4A983E9-4E1F-8BCD-AA7A-5E91317CF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4592" y="3682901"/>
            <a:ext cx="1699010" cy="1882923"/>
          </a:xfrm>
          <a:prstGeom prst="rect">
            <a:avLst/>
          </a:prstGeom>
        </p:spPr>
      </p:pic>
      <p:pic>
        <p:nvPicPr>
          <p:cNvPr id="2" name="Image 1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228C00E6-A4FC-0F63-E26D-AACD8808F2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27547" y="5858248"/>
            <a:ext cx="883025" cy="84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2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BE34A5-EC64-999F-26FC-27CF6956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800701" cy="1128068"/>
          </a:xfrm>
        </p:spPr>
        <p:txBody>
          <a:bodyPr anchor="ctr">
            <a:normAutofit fontScale="90000"/>
          </a:bodyPr>
          <a:lstStyle/>
          <a:p>
            <a:r>
              <a:rPr lang="en-US" sz="4000" b="1" dirty="0">
                <a:latin typeface="Calibri"/>
                <a:ea typeface="Calibri"/>
                <a:cs typeface="Calibri"/>
              </a:rPr>
              <a:t>ENCEPHALITE TOXOPLASMIQUE</a:t>
            </a:r>
            <a:endParaRPr lang="fr-FR" sz="3700" b="1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2B098B-2677-B4E5-102C-028E2A0A6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2330450"/>
            <a:ext cx="9805988" cy="3431810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fr-FR" sz="2000" dirty="0">
              <a:solidFill>
                <a:srgbClr val="262626"/>
              </a:solidFill>
              <a:latin typeface="Calibri"/>
              <a:ea typeface="+mn-lt"/>
              <a:cs typeface="+mn-lt"/>
            </a:endParaRPr>
          </a:p>
          <a:p>
            <a:r>
              <a:rPr lang="fr-FR" sz="2000" dirty="0">
                <a:latin typeface="Calibri"/>
                <a:ea typeface="+mn-lt"/>
                <a:cs typeface="+mn-lt"/>
              </a:rPr>
              <a:t>Infection opportuniste causée par </a:t>
            </a:r>
            <a:r>
              <a:rPr lang="fr-FR" sz="2000" b="1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Toxoplasma gondii</a:t>
            </a:r>
            <a:endParaRPr lang="fr-FR" sz="2000" dirty="0">
              <a:solidFill>
                <a:schemeClr val="tx1"/>
              </a:solidFill>
              <a:latin typeface="Calibri"/>
              <a:ea typeface="+mn-lt"/>
              <a:cs typeface="+mn-lt"/>
            </a:endParaRPr>
          </a:p>
          <a:p>
            <a:r>
              <a:rPr lang="fr-FR" sz="2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Réactivation d'une infection latente dans la plupart des cas</a:t>
            </a:r>
            <a:endParaRPr lang="fr-FR" sz="2000" b="1" dirty="0">
              <a:solidFill>
                <a:schemeClr val="tx1"/>
              </a:solidFill>
              <a:latin typeface="Calibri"/>
              <a:ea typeface="+mn-lt"/>
              <a:cs typeface="+mn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Calibri"/>
                <a:ea typeface="+mn-lt"/>
                <a:cs typeface="+mn-lt"/>
              </a:rPr>
              <a:t>IMAGERIE</a:t>
            </a:r>
          </a:p>
          <a:p>
            <a:pPr lvl="1"/>
            <a:r>
              <a:rPr lang="en-US" sz="2000" b="1" dirty="0">
                <a:latin typeface="Calibri"/>
                <a:ea typeface="+mn-lt"/>
                <a:cs typeface="+mn-lt"/>
              </a:rPr>
              <a:t>Multiples</a:t>
            </a:r>
            <a:r>
              <a:rPr lang="en-US" sz="2000" dirty="0">
                <a:latin typeface="Calibri"/>
                <a:ea typeface="+mn-lt"/>
                <a:cs typeface="+mn-lt"/>
              </a:rPr>
              <a:t> </a:t>
            </a:r>
            <a:r>
              <a:rPr lang="en-US" sz="2000" dirty="0" err="1">
                <a:latin typeface="Calibri"/>
                <a:ea typeface="+mn-lt"/>
                <a:cs typeface="+mn-lt"/>
              </a:rPr>
              <a:t>lésions</a:t>
            </a:r>
            <a:r>
              <a:rPr lang="en-US" sz="2000" dirty="0">
                <a:latin typeface="Calibri"/>
                <a:ea typeface="+mn-lt"/>
                <a:cs typeface="+mn-lt"/>
              </a:rPr>
              <a:t> de taille variable, </a:t>
            </a:r>
            <a:r>
              <a:rPr lang="en-US" sz="2000" dirty="0" err="1">
                <a:latin typeface="Calibri"/>
                <a:ea typeface="+mn-lt"/>
                <a:cs typeface="+mn-lt"/>
              </a:rPr>
              <a:t>en</a:t>
            </a:r>
            <a:r>
              <a:rPr lang="en-US" sz="2000" dirty="0">
                <a:latin typeface="Calibri"/>
                <a:ea typeface="+mn-lt"/>
                <a:cs typeface="+mn-lt"/>
              </a:rPr>
              <a:t> </a:t>
            </a:r>
            <a:r>
              <a:rPr lang="en-US" sz="2000" dirty="0" err="1">
                <a:latin typeface="Calibri"/>
                <a:ea typeface="+mn-lt"/>
                <a:cs typeface="+mn-lt"/>
              </a:rPr>
              <a:t>général</a:t>
            </a:r>
            <a:r>
              <a:rPr lang="en-US" sz="2000" dirty="0">
                <a:latin typeface="Calibri"/>
                <a:ea typeface="+mn-lt"/>
                <a:cs typeface="+mn-lt"/>
              </a:rPr>
              <a:t> 2-3 cm</a:t>
            </a:r>
          </a:p>
          <a:p>
            <a:pPr lvl="1"/>
            <a:r>
              <a:rPr lang="en-US" sz="2000" dirty="0" err="1">
                <a:latin typeface="Calibri"/>
                <a:ea typeface="+mn-lt"/>
                <a:cs typeface="+mn-lt"/>
              </a:rPr>
              <a:t>Morphologie</a:t>
            </a:r>
            <a:r>
              <a:rPr lang="en-US" sz="2000" dirty="0">
                <a:latin typeface="Calibri"/>
                <a:ea typeface="+mn-lt"/>
                <a:cs typeface="+mn-lt"/>
              </a:rPr>
              <a:t> </a:t>
            </a:r>
            <a:r>
              <a:rPr lang="en-US" sz="2000" b="1" dirty="0" err="1">
                <a:latin typeface="Calibri"/>
                <a:ea typeface="+mn-lt"/>
                <a:cs typeface="+mn-lt"/>
              </a:rPr>
              <a:t>arrondie</a:t>
            </a:r>
            <a:r>
              <a:rPr lang="en-US" sz="2000" b="1" dirty="0">
                <a:latin typeface="Calibri"/>
                <a:ea typeface="+mn-lt"/>
                <a:cs typeface="+mn-lt"/>
              </a:rPr>
              <a:t> </a:t>
            </a:r>
            <a:r>
              <a:rPr lang="en-US" sz="2000" b="1" dirty="0" err="1">
                <a:latin typeface="Calibri"/>
                <a:ea typeface="+mn-lt"/>
                <a:cs typeface="+mn-lt"/>
              </a:rPr>
              <a:t>ou</a:t>
            </a:r>
            <a:r>
              <a:rPr lang="en-US" sz="2000" b="1" dirty="0">
                <a:latin typeface="Calibri"/>
                <a:ea typeface="+mn-lt"/>
                <a:cs typeface="+mn-lt"/>
              </a:rPr>
              <a:t> </a:t>
            </a:r>
            <a:r>
              <a:rPr lang="en-US" sz="2000" b="1" dirty="0" err="1">
                <a:latin typeface="Calibri"/>
                <a:ea typeface="+mn-lt"/>
                <a:cs typeface="+mn-lt"/>
              </a:rPr>
              <a:t>ovalaire</a:t>
            </a:r>
            <a:endParaRPr lang="en-US" sz="2000" dirty="0">
              <a:latin typeface="Calibri"/>
              <a:ea typeface="+mn-lt"/>
              <a:cs typeface="+mn-lt"/>
            </a:endParaRPr>
          </a:p>
          <a:p>
            <a:pPr lvl="1"/>
            <a:r>
              <a:rPr lang="fr-FR" sz="2000" dirty="0">
                <a:latin typeface="Calibri"/>
                <a:ea typeface="+mn-lt"/>
                <a:cs typeface="+mn-lt"/>
              </a:rPr>
              <a:t>Ubiquitaire à prédominance sus tentorielle : </a:t>
            </a:r>
            <a:r>
              <a:rPr lang="fr-FR" sz="2000" b="1" dirty="0">
                <a:latin typeface="Calibri"/>
                <a:ea typeface="+mn-lt"/>
                <a:cs typeface="+mn-lt"/>
              </a:rPr>
              <a:t>NG, jonction gris-blanc, cervelet</a:t>
            </a:r>
            <a:endParaRPr lang="en-US" sz="2000" b="1" dirty="0">
              <a:latin typeface="Calibri"/>
              <a:ea typeface="+mn-lt"/>
              <a:cs typeface="+mn-lt"/>
            </a:endParaRPr>
          </a:p>
          <a:p>
            <a:endParaRPr lang="en-US"/>
          </a:p>
        </p:txBody>
      </p:sp>
      <p:pic>
        <p:nvPicPr>
          <p:cNvPr id="5" name="Picture 1" descr="Une image contenant noir et blanc, film radiographique&#10;&#10;Le contenu généré par l’IA peut être incorrect.">
            <a:extLst>
              <a:ext uri="{FF2B5EF4-FFF2-40B4-BE49-F238E27FC236}">
                <a16:creationId xmlns:a16="http://schemas.microsoft.com/office/drawing/2014/main" id="{4CA1B07B-17AC-E9B5-8B7E-1A5AD8E66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4" t="15" r="3632" b="-15"/>
          <a:stretch>
            <a:fillRect/>
          </a:stretch>
        </p:blipFill>
        <p:spPr>
          <a:xfrm>
            <a:off x="9211827" y="1714954"/>
            <a:ext cx="2647602" cy="305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7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BE34A5-EC64-999F-26FC-27CF6956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031" y="587239"/>
            <a:ext cx="5501878" cy="1128068"/>
          </a:xfrm>
        </p:spPr>
        <p:txBody>
          <a:bodyPr anchor="ctr">
            <a:normAutofit fontScale="90000"/>
          </a:bodyPr>
          <a:lstStyle/>
          <a:p>
            <a:r>
              <a:rPr lang="en-US" sz="4000" b="1" dirty="0">
                <a:latin typeface="Calibri"/>
                <a:ea typeface="Calibri"/>
                <a:cs typeface="Calibri"/>
              </a:rPr>
              <a:t>ENCEPHALITE TOXOPLASMIQUE</a:t>
            </a:r>
            <a:endParaRPr lang="fr-FR" sz="370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2B098B-2677-B4E5-102C-028E2A0A6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21" y="1971862"/>
            <a:ext cx="6584950" cy="4163640"/>
          </a:xfr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1800" b="1" dirty="0">
                <a:latin typeface="Calibri"/>
                <a:ea typeface="Calibri"/>
                <a:cs typeface="Calibri"/>
              </a:rPr>
              <a:t>T1: </a:t>
            </a:r>
            <a:r>
              <a:rPr lang="fr-FR" sz="1800" dirty="0">
                <a:latin typeface="Calibri"/>
                <a:ea typeface="Calibri"/>
                <a:cs typeface="Calibri"/>
              </a:rPr>
              <a:t>lésions hypo-intenses mal définies, parfois </a:t>
            </a:r>
            <a:r>
              <a:rPr lang="fr-FR" sz="1800" dirty="0" err="1">
                <a:latin typeface="Calibri"/>
                <a:ea typeface="Calibri"/>
                <a:cs typeface="Calibri"/>
              </a:rPr>
              <a:t>hyperintenses</a:t>
            </a:r>
            <a:r>
              <a:rPr lang="fr-FR" sz="1800" dirty="0">
                <a:latin typeface="Calibri"/>
                <a:ea typeface="Calibri"/>
                <a:cs typeface="Calibri"/>
              </a:rPr>
              <a:t> en rapport avec une </a:t>
            </a:r>
            <a:r>
              <a:rPr lang="fr-FR" dirty="0">
                <a:latin typeface="Calibri"/>
                <a:ea typeface="Calibri"/>
                <a:cs typeface="Calibri"/>
              </a:rPr>
              <a:t>nécrose des</a:t>
            </a:r>
            <a:r>
              <a:rPr lang="fr-FR" sz="1800" dirty="0">
                <a:latin typeface="Calibri"/>
                <a:ea typeface="Calibri"/>
                <a:cs typeface="Calibri"/>
              </a:rPr>
              <a:t> protéines coagulantes</a:t>
            </a:r>
          </a:p>
          <a:p>
            <a:r>
              <a:rPr lang="fr-FR" sz="1800" b="1" dirty="0">
                <a:latin typeface="Calibri"/>
                <a:ea typeface="Calibri"/>
                <a:cs typeface="Calibri"/>
              </a:rPr>
              <a:t>T2: </a:t>
            </a:r>
            <a:r>
              <a:rPr lang="fr-FR" sz="1800" dirty="0">
                <a:latin typeface="Calibri"/>
                <a:ea typeface="Calibri"/>
                <a:cs typeface="Calibri"/>
              </a:rPr>
              <a:t>lésions hypo-intenses + œdème périphérique</a:t>
            </a:r>
            <a:r>
              <a:rPr lang="fr-FR" dirty="0">
                <a:latin typeface="Calibri"/>
                <a:ea typeface="Calibri"/>
                <a:cs typeface="Calibri"/>
              </a:rPr>
              <a:t> majeur / taille</a:t>
            </a:r>
            <a:r>
              <a:rPr lang="fr-FR" sz="1800" dirty="0">
                <a:latin typeface="Calibri"/>
                <a:ea typeface="Calibri"/>
                <a:cs typeface="Calibri"/>
              </a:rPr>
              <a:t> de la lésion</a:t>
            </a:r>
          </a:p>
          <a:p>
            <a:r>
              <a:rPr lang="fr-FR" sz="1800" b="1" dirty="0">
                <a:latin typeface="Calibri"/>
                <a:ea typeface="Calibri"/>
                <a:cs typeface="Calibri"/>
              </a:rPr>
              <a:t>Diffusion</a:t>
            </a:r>
            <a:r>
              <a:rPr lang="fr-FR" sz="1800" dirty="0">
                <a:latin typeface="Calibri"/>
                <a:ea typeface="Calibri"/>
                <a:cs typeface="Calibri"/>
              </a:rPr>
              <a:t> : Variable, hétérogène avec </a:t>
            </a:r>
            <a:r>
              <a:rPr lang="fr-FR" dirty="0">
                <a:latin typeface="Calibri"/>
                <a:ea typeface="Calibri"/>
                <a:cs typeface="Calibri"/>
              </a:rPr>
              <a:t>hypo et</a:t>
            </a:r>
            <a:r>
              <a:rPr lang="fr-FR" sz="1800" dirty="0">
                <a:latin typeface="Calibri"/>
                <a:ea typeface="Calibri"/>
                <a:cs typeface="Calibri"/>
              </a:rPr>
              <a:t> </a:t>
            </a:r>
            <a:r>
              <a:rPr lang="fr-FR" dirty="0">
                <a:latin typeface="Calibri"/>
                <a:ea typeface="Calibri"/>
                <a:cs typeface="Calibri"/>
              </a:rPr>
              <a:t>   </a:t>
            </a:r>
            <a:r>
              <a:rPr lang="fr-FR" sz="1800" dirty="0">
                <a:latin typeface="Calibri"/>
                <a:ea typeface="Calibri"/>
                <a:cs typeface="Calibri"/>
              </a:rPr>
              <a:t>ADC</a:t>
            </a:r>
            <a:r>
              <a:rPr lang="fr-FR" dirty="0">
                <a:latin typeface="Calibri"/>
                <a:ea typeface="Calibri"/>
                <a:cs typeface="Calibri"/>
              </a:rPr>
              <a:t> </a:t>
            </a:r>
            <a:r>
              <a:rPr lang="fr-FR" err="1">
                <a:latin typeface="Calibri"/>
                <a:ea typeface="Calibri"/>
                <a:cs typeface="Calibri"/>
              </a:rPr>
              <a:t>ds</a:t>
            </a:r>
            <a:r>
              <a:rPr lang="fr-FR" sz="1800" dirty="0">
                <a:latin typeface="Calibri"/>
                <a:ea typeface="Calibri"/>
                <a:cs typeface="Calibri"/>
              </a:rPr>
              <a:t> centres </a:t>
            </a:r>
            <a:r>
              <a:rPr lang="fr-FR" sz="1800">
                <a:latin typeface="Calibri"/>
                <a:ea typeface="Calibri"/>
                <a:cs typeface="Calibri"/>
              </a:rPr>
              <a:t>nécrotiques, </a:t>
            </a:r>
            <a:r>
              <a:rPr lang="fr-FR">
                <a:latin typeface="Calibri"/>
                <a:ea typeface="Calibri"/>
                <a:cs typeface="Calibri"/>
              </a:rPr>
              <a:t>hyper et     ADC</a:t>
            </a:r>
            <a:r>
              <a:rPr lang="fr-FR" sz="1800">
                <a:latin typeface="Calibri"/>
                <a:ea typeface="Calibri"/>
                <a:cs typeface="Calibri"/>
              </a:rPr>
              <a:t> en périphérie</a:t>
            </a:r>
          </a:p>
          <a:p>
            <a:r>
              <a:rPr lang="fr-FR" sz="1800" b="1" dirty="0">
                <a:latin typeface="Calibri"/>
                <a:ea typeface="Calibri"/>
                <a:cs typeface="Calibri"/>
              </a:rPr>
              <a:t>T1+C</a:t>
            </a:r>
            <a:r>
              <a:rPr lang="fr-FR" sz="1800" dirty="0">
                <a:latin typeface="Calibri"/>
                <a:ea typeface="Calibri"/>
                <a:cs typeface="Calibri"/>
              </a:rPr>
              <a:t>: rehaussement annulaire en cocarde ou nodulaire excentrique « </a:t>
            </a:r>
            <a:r>
              <a:rPr lang="fr-FR" sz="1800" dirty="0" err="1">
                <a:latin typeface="Calibri"/>
                <a:ea typeface="Calibri"/>
                <a:cs typeface="Calibri"/>
              </a:rPr>
              <a:t>eccentric</a:t>
            </a:r>
            <a:r>
              <a:rPr lang="fr-FR" sz="1800" dirty="0">
                <a:latin typeface="Calibri"/>
                <a:ea typeface="Calibri"/>
                <a:cs typeface="Calibri"/>
              </a:rPr>
              <a:t> </a:t>
            </a:r>
            <a:r>
              <a:rPr lang="fr-FR" sz="1800" dirty="0" err="1">
                <a:latin typeface="Calibri"/>
                <a:ea typeface="Calibri"/>
                <a:cs typeface="Calibri"/>
              </a:rPr>
              <a:t>target</a:t>
            </a:r>
            <a:r>
              <a:rPr lang="fr-FR" sz="1800" dirty="0">
                <a:latin typeface="Calibri"/>
                <a:ea typeface="Calibri"/>
                <a:cs typeface="Calibri"/>
              </a:rPr>
              <a:t> </a:t>
            </a:r>
            <a:r>
              <a:rPr lang="fr-FR" sz="1800" dirty="0" err="1">
                <a:latin typeface="Calibri"/>
                <a:ea typeface="Calibri"/>
                <a:cs typeface="Calibri"/>
              </a:rPr>
              <a:t>sign</a:t>
            </a:r>
            <a:r>
              <a:rPr lang="fr-FR" sz="1800" dirty="0">
                <a:latin typeface="Calibri"/>
                <a:ea typeface="Calibri"/>
                <a:cs typeface="Calibri"/>
              </a:rPr>
              <a:t> »</a:t>
            </a:r>
          </a:p>
          <a:p>
            <a:r>
              <a:rPr lang="en-US" sz="1800" dirty="0">
                <a:latin typeface="Calibri"/>
                <a:ea typeface="Calibri"/>
                <a:cs typeface="Calibri"/>
              </a:rPr>
              <a:t>Pas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d’hyperperfusion</a:t>
            </a:r>
            <a:endParaRPr lang="en-US" sz="1800" dirty="0">
              <a:latin typeface="Calibri"/>
              <a:ea typeface="Calibri"/>
              <a:cs typeface="Calibri"/>
            </a:endParaRPr>
          </a:p>
          <a:p>
            <a:r>
              <a:rPr lang="en-US" sz="1800" dirty="0">
                <a:latin typeface="Calibri"/>
                <a:ea typeface="Calibri"/>
                <a:cs typeface="Calibri"/>
              </a:rPr>
              <a:t>Pic lipides, pas </a:t>
            </a:r>
            <a:r>
              <a:rPr lang="en-US" sz="1800" dirty="0" err="1">
                <a:latin typeface="Calibri"/>
                <a:ea typeface="Calibri"/>
                <a:cs typeface="Calibri"/>
              </a:rPr>
              <a:t>d’augmentation</a:t>
            </a:r>
            <a:r>
              <a:rPr lang="en-US" sz="1800" dirty="0">
                <a:latin typeface="Calibri"/>
                <a:ea typeface="Calibri"/>
                <a:cs typeface="Calibri"/>
              </a:rPr>
              <a:t> Choline</a:t>
            </a:r>
          </a:p>
          <a:p>
            <a:pPr marL="0" indent="0">
              <a:buNone/>
            </a:pPr>
            <a:endParaRPr lang="en-US" dirty="0">
              <a:latin typeface="Calibri"/>
              <a:ea typeface="Calibri"/>
              <a:cs typeface="Calibri"/>
            </a:endParaRPr>
          </a:p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9E2DC3-1C47-40D3-529E-122803BB81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324" b="-233"/>
          <a:stretch>
            <a:fillRect/>
          </a:stretch>
        </p:blipFill>
        <p:spPr>
          <a:xfrm>
            <a:off x="7356136" y="1676116"/>
            <a:ext cx="4683978" cy="25487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ED29367-F132-4862-83E5-C0C9A9BCC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615" y="4675839"/>
            <a:ext cx="3256430" cy="1779495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B4393A0-99C9-3B82-3127-1275B4B23DBE}"/>
              </a:ext>
            </a:extLst>
          </p:cNvPr>
          <p:cNvCxnSpPr/>
          <p:nvPr/>
        </p:nvCxnSpPr>
        <p:spPr>
          <a:xfrm>
            <a:off x="3006911" y="3713504"/>
            <a:ext cx="74705" cy="1494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CF110D-B822-BC76-6914-6A37988DCC4F}"/>
              </a:ext>
            </a:extLst>
          </p:cNvPr>
          <p:cNvCxnSpPr/>
          <p:nvPr/>
        </p:nvCxnSpPr>
        <p:spPr>
          <a:xfrm flipV="1">
            <a:off x="5132292" y="3454400"/>
            <a:ext cx="115049" cy="1240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12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BE34A5-EC64-999F-26FC-27CF6956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422886"/>
            <a:ext cx="4560584" cy="1128068"/>
          </a:xfrm>
        </p:spPr>
        <p:txBody>
          <a:bodyPr anchor="ctr">
            <a:normAutofit fontScale="90000"/>
          </a:bodyPr>
          <a:lstStyle/>
          <a:p>
            <a:r>
              <a:rPr lang="en-US" sz="4000"/>
              <a:t>ENCEPHALITE TOXOPLASMIQUE</a:t>
            </a:r>
            <a:endParaRPr lang="fr-FR" sz="3700">
              <a:latin typeface="Calibri"/>
              <a:ea typeface="Calibri"/>
              <a:cs typeface="Calibri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58C3E7E-E677-A35E-846A-52F1139EF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49" y="2031626"/>
            <a:ext cx="4712821" cy="4032904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400" err="1">
                <a:latin typeface="Calibri"/>
                <a:ea typeface="Calibri"/>
                <a:cs typeface="Calibri"/>
              </a:rPr>
              <a:t>Patiente</a:t>
            </a:r>
            <a:r>
              <a:rPr lang="en-US" sz="2400" dirty="0">
                <a:latin typeface="Calibri"/>
                <a:ea typeface="Calibri"/>
                <a:cs typeface="Calibri"/>
              </a:rPr>
              <a:t> mise sous Traitement anti </a:t>
            </a:r>
            <a:r>
              <a:rPr lang="en-US" sz="2400" err="1">
                <a:latin typeface="Calibri"/>
                <a:ea typeface="Calibri"/>
                <a:cs typeface="Calibri"/>
              </a:rPr>
              <a:t>toxoplasmique</a:t>
            </a:r>
            <a:r>
              <a:rPr lang="en-US" sz="2400" dirty="0">
                <a:latin typeface="Calibri"/>
                <a:ea typeface="Calibri"/>
                <a:cs typeface="Calibri"/>
              </a:rPr>
              <a:t>, </a:t>
            </a:r>
            <a:r>
              <a:rPr lang="en-US" sz="2400" err="1">
                <a:latin typeface="Calibri"/>
                <a:ea typeface="Calibri"/>
                <a:cs typeface="Calibri"/>
              </a:rPr>
              <a:t>Pyriméthamine</a:t>
            </a:r>
            <a:r>
              <a:rPr lang="en-US" sz="2400" dirty="0">
                <a:latin typeface="Calibri"/>
                <a:ea typeface="Calibri"/>
                <a:cs typeface="Calibri"/>
              </a:rPr>
              <a:t>, </a:t>
            </a:r>
            <a:r>
              <a:rPr lang="en-US" sz="2400" err="1">
                <a:latin typeface="Calibri"/>
                <a:ea typeface="Calibri"/>
                <a:cs typeface="Calibri"/>
              </a:rPr>
              <a:t>Sufadiazine</a:t>
            </a:r>
            <a:r>
              <a:rPr lang="en-US" sz="2400" dirty="0">
                <a:latin typeface="Calibri"/>
                <a:ea typeface="Calibri"/>
                <a:cs typeface="Calibri"/>
              </a:rPr>
              <a:t> et Bactrim fortes doses</a:t>
            </a:r>
            <a:endParaRPr lang="en-US" dirty="0"/>
          </a:p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dirty="0">
                <a:latin typeface="Calibri"/>
                <a:ea typeface="Calibri"/>
                <a:cs typeface="Calibri"/>
              </a:rPr>
              <a:t>Aggravation Clinique à H48</a:t>
            </a:r>
          </a:p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err="1">
                <a:latin typeface="Calibri"/>
                <a:ea typeface="Calibri"/>
                <a:cs typeface="Calibri"/>
              </a:rPr>
              <a:t>Biopsie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Cérébrale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</a:p>
          <a:p>
            <a:endParaRPr lang="en-US" sz="2400" dirty="0">
              <a:latin typeface="Calibri"/>
              <a:ea typeface="Calibri"/>
              <a:cs typeface="Calibri"/>
            </a:endParaRPr>
          </a:p>
          <a:p>
            <a:r>
              <a:rPr lang="en-US" sz="2400" err="1">
                <a:latin typeface="Calibri"/>
                <a:ea typeface="Calibri"/>
                <a:cs typeface="Calibri"/>
              </a:rPr>
              <a:t>Retrouvée</a:t>
            </a:r>
            <a:r>
              <a:rPr lang="en-US" sz="2400" dirty="0">
                <a:latin typeface="Calibri"/>
                <a:ea typeface="Calibri"/>
                <a:cs typeface="Calibri"/>
              </a:rPr>
              <a:t> au sol Glasgow 3, </a:t>
            </a:r>
            <a:r>
              <a:rPr lang="en-US" sz="2400" err="1">
                <a:latin typeface="Calibri"/>
                <a:ea typeface="Calibri"/>
                <a:cs typeface="Calibri"/>
              </a:rPr>
              <a:t>transfert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err="1">
                <a:latin typeface="Calibri"/>
                <a:ea typeface="Calibri"/>
                <a:cs typeface="Calibri"/>
              </a:rPr>
              <a:t>en</a:t>
            </a:r>
            <a:r>
              <a:rPr lang="en-US" sz="2400" dirty="0">
                <a:latin typeface="Calibri"/>
                <a:ea typeface="Calibri"/>
                <a:cs typeface="Calibri"/>
              </a:rPr>
              <a:t> reanimation </a:t>
            </a:r>
          </a:p>
        </p:txBody>
      </p:sp>
    </p:spTree>
    <p:extLst>
      <p:ext uri="{BB962C8B-B14F-4D97-AF65-F5344CB8AC3E}">
        <p14:creationId xmlns:p14="http://schemas.microsoft.com/office/powerpoint/2010/main" val="248767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CB63A-0FD8-499B-403C-14ADE2714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0A05964-8A40-7172-EDDF-04B830A18E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45" t="10325" r="12981" b="9630"/>
          <a:stretch/>
        </p:blipFill>
        <p:spPr>
          <a:xfrm>
            <a:off x="159341" y="1"/>
            <a:ext cx="3498403" cy="41712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20179F-FA5D-DCF3-F52E-2B4B16A436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4" t="11050" r="9038" b="10330"/>
          <a:stretch/>
        </p:blipFill>
        <p:spPr>
          <a:xfrm>
            <a:off x="4235466" y="0"/>
            <a:ext cx="3611767" cy="417125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7CF975A-4DB2-0539-B185-BAD149C4C7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15" t="9495" r="16733" b="9513"/>
          <a:stretch/>
        </p:blipFill>
        <p:spPr>
          <a:xfrm>
            <a:off x="4243338" y="803673"/>
            <a:ext cx="3569864" cy="44887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1ACAC23-CE72-969F-A120-F19531388B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257" b="7251"/>
          <a:stretch/>
        </p:blipFill>
        <p:spPr>
          <a:xfrm>
            <a:off x="167212" y="836117"/>
            <a:ext cx="3498404" cy="435589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4AC88D6-E8A5-F802-989D-D498B55E98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80" t="6320" r="8495" b="11606"/>
          <a:stretch/>
        </p:blipFill>
        <p:spPr>
          <a:xfrm>
            <a:off x="184229" y="1878058"/>
            <a:ext cx="3473516" cy="421833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3D846F0-FFE3-E7D9-D5FB-A215DCFA4BF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301" t="4932" r="11050" b="11741"/>
          <a:stretch/>
        </p:blipFill>
        <p:spPr>
          <a:xfrm>
            <a:off x="4251209" y="1756945"/>
            <a:ext cx="3490372" cy="446055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AEED82F-2557-B69D-8B38-161B4407AED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556" t="6025" r="20214" b="13545"/>
          <a:stretch/>
        </p:blipFill>
        <p:spPr>
          <a:xfrm>
            <a:off x="175244" y="2630834"/>
            <a:ext cx="3490372" cy="421833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7E13EDD-8893-8E89-7B4D-985A8FE2320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658" r="9791" b="12867"/>
          <a:stretch/>
        </p:blipFill>
        <p:spPr>
          <a:xfrm>
            <a:off x="4264056" y="2596649"/>
            <a:ext cx="3583177" cy="425251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5F8D4DB-5C55-D27D-8D10-DAA37954682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670" t="8607" r="13231" b="19305"/>
          <a:stretch/>
        </p:blipFill>
        <p:spPr>
          <a:xfrm>
            <a:off x="8361235" y="0"/>
            <a:ext cx="3448336" cy="331149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A6E8609-AC59-CB18-7360-9D569172B23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025" t="8031" r="16306" b="23122"/>
          <a:stretch/>
        </p:blipFill>
        <p:spPr>
          <a:xfrm>
            <a:off x="8361235" y="3356871"/>
            <a:ext cx="344833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7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is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146A3C55-692A-46A6-AC35-EBAC826D33F0}"/>
</file>

<file path=customXml/itemProps2.xml><?xml version="1.0" encoding="utf-8"?>
<ds:datastoreItem xmlns:ds="http://schemas.openxmlformats.org/officeDocument/2006/customXml" ds:itemID="{8B93818A-FF56-40E5-8F8F-FEED0979151A}"/>
</file>

<file path=customXml/itemProps3.xml><?xml version="1.0" encoding="utf-8"?>
<ds:datastoreItem xmlns:ds="http://schemas.openxmlformats.org/officeDocument/2006/customXml" ds:itemID="{EFCE4E0B-4E83-41E9-BF2A-2C3AF2833B1B}"/>
</file>

<file path=docProps/app.xml><?xml version="1.0" encoding="utf-8"?>
<Properties xmlns="http://schemas.openxmlformats.org/officeDocument/2006/extended-properties" xmlns:vt="http://schemas.openxmlformats.org/officeDocument/2006/docPropsVTypes">
  <Template>{BF9B030C-0DA8-1240-88DA-3248CD0F487C}tf10001120</Template>
  <TotalTime>0</TotalTime>
  <Words>1358</Words>
  <Application>Microsoft Office PowerPoint</Application>
  <PresentationFormat>Grand écran</PresentationFormat>
  <Paragraphs>180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Colis</vt:lpstr>
      <vt:lpstr>DOSSIER NRD 2026                    Dr DEAN Pauline</vt:lpstr>
      <vt:lpstr> </vt:lpstr>
      <vt:lpstr>JF 24 ans </vt:lpstr>
      <vt:lpstr>Présentation PowerPoint</vt:lpstr>
      <vt:lpstr>Présentation PowerPoint</vt:lpstr>
      <vt:lpstr>ENCEPHALITE TOXOPLASMIQUE</vt:lpstr>
      <vt:lpstr>ENCEPHALITE TOXOPLASMIQUE</vt:lpstr>
      <vt:lpstr>ENCEPHALITE TOXOPLASMIQUE</vt:lpstr>
      <vt:lpstr>Présentation PowerPoint</vt:lpstr>
      <vt:lpstr>Présentation PowerPoint</vt:lpstr>
      <vt:lpstr>Lymphome primitif du SNC imMuno cOmpétent   immunO déprimé</vt:lpstr>
      <vt:lpstr>Présentation PowerPoint</vt:lpstr>
      <vt:lpstr>Présentation PowerPoint</vt:lpstr>
      <vt:lpstr>Bibliographie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G-PSL5281123</dc:creator>
  <cp:lastModifiedBy>DEAN Pauline</cp:lastModifiedBy>
  <cp:revision>769</cp:revision>
  <dcterms:created xsi:type="dcterms:W3CDTF">2025-03-19T11:46:08Z</dcterms:created>
  <dcterms:modified xsi:type="dcterms:W3CDTF">2026-05-22T12:05:38Z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