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36" r:id="rId3"/>
    <p:sldId id="331" r:id="rId4"/>
    <p:sldId id="335" r:id="rId5"/>
    <p:sldId id="338" r:id="rId6"/>
    <p:sldId id="344" r:id="rId7"/>
    <p:sldId id="352" r:id="rId8"/>
    <p:sldId id="349" r:id="rId9"/>
    <p:sldId id="350" r:id="rId10"/>
    <p:sldId id="351" r:id="rId11"/>
    <p:sldId id="353" r:id="rId12"/>
    <p:sldId id="354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E2A7C-62FA-4136-8937-5989CDDF7906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37919-7052-460D-A603-5E2FE10CB0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47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2F4F8521-6344-4F64-693E-ACAE4BA72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>
            <a:extLst>
              <a:ext uri="{FF2B5EF4-FFF2-40B4-BE49-F238E27FC236}">
                <a16:creationId xmlns:a16="http://schemas.microsoft.com/office/drawing/2014/main" id="{DD3DF1A3-8469-864A-DB12-0C065C1C8F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>
            <a:extLst>
              <a:ext uri="{FF2B5EF4-FFF2-40B4-BE49-F238E27FC236}">
                <a16:creationId xmlns:a16="http://schemas.microsoft.com/office/drawing/2014/main" id="{E27204E2-4BBC-8B4F-1644-3D25FDA4DE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986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7909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6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53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2174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18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31" name="Google Shape;131;p4">
            <a:extLst>
              <a:ext uri="{FF2B5EF4-FFF2-40B4-BE49-F238E27FC236}">
                <a16:creationId xmlns:a16="http://schemas.microsoft.com/office/drawing/2014/main" id="{DA2359E3-71C2-383E-FD3D-A3732CDD737C}"/>
              </a:ext>
            </a:extLst>
          </p:cNvPr>
          <p:cNvSpPr txBox="1">
            <a:spLocks/>
          </p:cNvSpPr>
          <p:nvPr userDrawn="1"/>
        </p:nvSpPr>
        <p:spPr>
          <a:xfrm>
            <a:off x="1390833" y="6137600"/>
            <a:ext cx="91792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fr-FR" sz="1867" b="1" dirty="0">
                <a:solidFill>
                  <a:srgbClr val="F1C232"/>
                </a:solidFill>
              </a:rPr>
              <a:t>Ateliers de neuroradiologie de la SFNR – mai 2026 – NICE – Dr DE SOUSA Edouard</a:t>
            </a:r>
            <a:endParaRPr lang="fr-FR" sz="2133" i="1" dirty="0">
              <a:solidFill>
                <a:srgbClr val="F1C232"/>
              </a:solidFill>
            </a:endParaRPr>
          </a:p>
        </p:txBody>
      </p:sp>
      <p:pic>
        <p:nvPicPr>
          <p:cNvPr id="2" name="Google Shape;129;p4">
            <a:extLst>
              <a:ext uri="{FF2B5EF4-FFF2-40B4-BE49-F238E27FC236}">
                <a16:creationId xmlns:a16="http://schemas.microsoft.com/office/drawing/2014/main" id="{67A898A2-7373-444E-E3A1-26D6C809F8B3}"/>
              </a:ext>
            </a:extLst>
          </p:cNvPr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442368"/>
            <a:ext cx="12192000" cy="13972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170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21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93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596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17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84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/>
          <p:nvPr/>
        </p:nvSpPr>
        <p:spPr>
          <a:xfrm>
            <a:off x="6096000" y="33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3822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78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0105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microsoft.com/office/2007/relationships/hdphoto" Target="../media/hdphoto6.wdp"/><Relationship Id="rId4" Type="http://schemas.openxmlformats.org/officeDocument/2006/relationships/image" Target="../media/image41.jpe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AF6053-E595-DEA7-21B3-12C10E788070}"/>
              </a:ext>
            </a:extLst>
          </p:cNvPr>
          <p:cNvSpPr/>
          <p:nvPr/>
        </p:nvSpPr>
        <p:spPr>
          <a:xfrm>
            <a:off x="6096001" y="-68"/>
            <a:ext cx="3392300" cy="18128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99" name="Google Shape;99;p1"/>
          <p:cNvSpPr txBox="1">
            <a:spLocks noGrp="1"/>
          </p:cNvSpPr>
          <p:nvPr>
            <p:ph type="ctrTitle"/>
          </p:nvPr>
        </p:nvSpPr>
        <p:spPr>
          <a:xfrm>
            <a:off x="415600" y="1812800"/>
            <a:ext cx="11360800" cy="2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r>
              <a:rPr lang="fr" sz="6800" b="1" dirty="0">
                <a:solidFill>
                  <a:srgbClr val="FF9900"/>
                </a:solidFill>
              </a:rPr>
              <a:t>Mieux vaut </a:t>
            </a:r>
            <a:r>
              <a:rPr lang="fr" sz="6800" b="1" i="1" dirty="0">
                <a:solidFill>
                  <a:srgbClr val="FF9900"/>
                </a:solidFill>
              </a:rPr>
              <a:t>di</a:t>
            </a:r>
            <a:r>
              <a:rPr lang="fr" sz="6800" b="1" dirty="0">
                <a:solidFill>
                  <a:srgbClr val="FF9900"/>
                </a:solidFill>
              </a:rPr>
              <a:t>- que </a:t>
            </a:r>
            <a:r>
              <a:rPr lang="fr" sz="6800" b="1" i="1" dirty="0">
                <a:solidFill>
                  <a:srgbClr val="FF9900"/>
                </a:solidFill>
              </a:rPr>
              <a:t>mono</a:t>
            </a:r>
            <a:r>
              <a:rPr lang="fr" sz="6800" b="1" dirty="0">
                <a:solidFill>
                  <a:srgbClr val="FF9900"/>
                </a:solidFill>
              </a:rPr>
              <a:t>-</a:t>
            </a:r>
            <a:br>
              <a:rPr lang="fr" sz="3911" dirty="0">
                <a:solidFill>
                  <a:srgbClr val="FF9900"/>
                </a:solidFill>
              </a:rPr>
            </a:br>
            <a:br>
              <a:rPr lang="fr" sz="2059" i="1" dirty="0">
                <a:solidFill>
                  <a:srgbClr val="FF9900"/>
                </a:solidFill>
              </a:rPr>
            </a:br>
            <a:r>
              <a:rPr lang="fr" sz="2059" i="1" dirty="0">
                <a:solidFill>
                  <a:srgbClr val="FF9900"/>
                </a:solidFill>
              </a:rPr>
              <a:t>Âteliers de neuroradiologie – mai 2026, Nice</a:t>
            </a:r>
            <a:endParaRPr sz="2059" i="1" dirty="0">
              <a:solidFill>
                <a:srgbClr val="FF9900"/>
              </a:solidFill>
            </a:endParaRPr>
          </a:p>
        </p:txBody>
      </p:sp>
      <p:sp>
        <p:nvSpPr>
          <p:cNvPr id="100" name="Google Shape;100;p1"/>
          <p:cNvSpPr txBox="1">
            <a:spLocks noGrp="1"/>
          </p:cNvSpPr>
          <p:nvPr>
            <p:ph type="subTitle" idx="1"/>
          </p:nvPr>
        </p:nvSpPr>
        <p:spPr>
          <a:xfrm>
            <a:off x="472633" y="4519567"/>
            <a:ext cx="11360800" cy="16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77500" lnSpcReduction="20000"/>
          </a:bodyPr>
          <a:lstStyle/>
          <a:p>
            <a:pPr marL="0" indent="0">
              <a:buSzPct val="129032"/>
            </a:pPr>
            <a:r>
              <a:rPr lang="fr" dirty="0"/>
              <a:t>Dr DE SOUSA Edouard</a:t>
            </a:r>
            <a:endParaRPr dirty="0"/>
          </a:p>
          <a:p>
            <a:pPr marL="0" indent="0">
              <a:buSzPct val="129032"/>
            </a:pPr>
            <a:r>
              <a:rPr lang="fr" dirty="0"/>
              <a:t>Chef de clinique de neuroradiologie</a:t>
            </a:r>
            <a:endParaRPr dirty="0"/>
          </a:p>
          <a:p>
            <a:pPr marL="0" indent="0">
              <a:buSzPct val="129032"/>
            </a:pPr>
            <a:r>
              <a:rPr lang="fr" dirty="0"/>
              <a:t>CHU / Université de Lille</a:t>
            </a:r>
            <a:endParaRPr dirty="0"/>
          </a:p>
          <a:p>
            <a:pPr marL="0" indent="0">
              <a:buSzPct val="129032"/>
            </a:pPr>
            <a:r>
              <a:rPr lang="fr" dirty="0">
                <a:solidFill>
                  <a:srgbClr val="F1C232"/>
                </a:solidFill>
              </a:rPr>
              <a:t>Mai 2026</a:t>
            </a:r>
            <a:endParaRPr dirty="0">
              <a:solidFill>
                <a:srgbClr val="F1C232"/>
              </a:solidFill>
            </a:endParaRPr>
          </a:p>
        </p:txBody>
      </p:sp>
      <p:pic>
        <p:nvPicPr>
          <p:cNvPr id="104" name="Google Shape;104;p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03701" y="-34"/>
            <a:ext cx="3392300" cy="181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Centre hospitalier universitaire de Lille — Wikipédia">
            <a:extLst>
              <a:ext uri="{FF2B5EF4-FFF2-40B4-BE49-F238E27FC236}">
                <a16:creationId xmlns:a16="http://schemas.microsoft.com/office/drawing/2014/main" id="{0CEBAB84-03C6-2543-E737-CE65DB1CD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2259" y="-70"/>
            <a:ext cx="1803400" cy="179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hoto de profil de jedi_neuroradio">
            <a:extLst>
              <a:ext uri="{FF2B5EF4-FFF2-40B4-BE49-F238E27FC236}">
                <a16:creationId xmlns:a16="http://schemas.microsoft.com/office/drawing/2014/main" id="{1668DF06-D72C-FB16-48D9-38762C319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567" y="104794"/>
            <a:ext cx="1708005" cy="170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Graphique, capture d’écran, graphisme, conception&#10;&#10;Le contenu généré par l’IA peut être incorrect.">
            <a:extLst>
              <a:ext uri="{FF2B5EF4-FFF2-40B4-BE49-F238E27FC236}">
                <a16:creationId xmlns:a16="http://schemas.microsoft.com/office/drawing/2014/main" id="{FD44DEFE-57FC-C0E5-4569-E5DC9F01764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04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11917" y="14833"/>
            <a:ext cx="2772448" cy="1696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601F0-5D47-70E0-9931-2B7037CD6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1;p2">
            <a:extLst>
              <a:ext uri="{FF2B5EF4-FFF2-40B4-BE49-F238E27FC236}">
                <a16:creationId xmlns:a16="http://schemas.microsoft.com/office/drawing/2014/main" id="{F93AF09C-FA6E-F619-1047-5B0B2BFD9BF5}"/>
              </a:ext>
            </a:extLst>
          </p:cNvPr>
          <p:cNvSpPr/>
          <p:nvPr/>
        </p:nvSpPr>
        <p:spPr>
          <a:xfrm flipH="1">
            <a:off x="11684000" y="6401600"/>
            <a:ext cx="508000" cy="456400"/>
          </a:xfrm>
          <a:prstGeom prst="round1Rect">
            <a:avLst>
              <a:gd name="adj" fmla="val 16667"/>
            </a:avLst>
          </a:prstGeom>
          <a:solidFill>
            <a:srgbClr val="E69138"/>
          </a:solidFill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2;p2">
            <a:extLst>
              <a:ext uri="{FF2B5EF4-FFF2-40B4-BE49-F238E27FC236}">
                <a16:creationId xmlns:a16="http://schemas.microsoft.com/office/drawing/2014/main" id="{67CFB33E-875D-1394-6A88-D2320306EBCE}"/>
              </a:ext>
            </a:extLst>
          </p:cNvPr>
          <p:cNvSpPr txBox="1"/>
          <p:nvPr/>
        </p:nvSpPr>
        <p:spPr>
          <a:xfrm>
            <a:off x="11684000" y="6372200"/>
            <a:ext cx="5080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fld id="{00000000-1234-1234-1234-123412341234}" type="slidenum">
              <a:rPr lang="fr" sz="1733" b="1" kern="0">
                <a:solidFill>
                  <a:srgbClr val="212121"/>
                </a:solidFill>
                <a:latin typeface="Barlow"/>
                <a:ea typeface="Barlow"/>
                <a:cs typeface="Barlow"/>
                <a:sym typeface="Barlow"/>
              </a:rPr>
              <a:pPr algn="ctr" defTabSz="1219170">
                <a:buClr>
                  <a:srgbClr val="000000"/>
                </a:buClr>
                <a:buSzPts val="1300"/>
              </a:pPr>
              <a:t>10</a:t>
            </a:fld>
            <a:endParaRPr sz="1733" b="1" kern="0">
              <a:solidFill>
                <a:srgbClr val="21212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EC12AD6-0208-9ED6-9840-FA6439DA2E49}"/>
              </a:ext>
            </a:extLst>
          </p:cNvPr>
          <p:cNvSpPr txBox="1">
            <a:spLocks/>
          </p:cNvSpPr>
          <p:nvPr/>
        </p:nvSpPr>
        <p:spPr>
          <a:xfrm>
            <a:off x="420914" y="-264159"/>
            <a:ext cx="11350172" cy="3535679"/>
          </a:xfrm>
          <a:prstGeom prst="rect">
            <a:avLst/>
          </a:prstGeom>
          <a:noFill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A dire vrai, il vous manque un élément d’anamnèse essentiel.</a:t>
            </a:r>
            <a:b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</a:b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Mais devant ce tableau radio-clinique ayant amené à une imagerie fœtale, devant cette lésion fœtale et post-natale : quel est le mécanisme à l’origine de cette lésion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5ABD1C5-C0D7-72A2-47C1-1E97BC7BEF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8834" y="3340288"/>
            <a:ext cx="1781796" cy="2057332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FE88AA6-5ED5-8160-6B7D-0E5A3DA6F1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51901" y="2952097"/>
            <a:ext cx="2469528" cy="283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A6BCF2-66EE-DB63-CEB8-0ED1F6BE34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32700" y="3586481"/>
            <a:ext cx="1755586" cy="1755586"/>
          </a:xfrm>
          <a:prstGeom prst="rect">
            <a:avLst/>
          </a:prstGeom>
          <a:noFill/>
          <a:ln w="19050">
            <a:solidFill>
              <a:srgbClr val="E6913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BDCEBE09-F1CF-1A58-10F3-4FE580F021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99557" y="3586481"/>
            <a:ext cx="1842642" cy="1755586"/>
          </a:xfrm>
          <a:prstGeom prst="rect">
            <a:avLst/>
          </a:prstGeom>
          <a:noFill/>
          <a:ln w="19050">
            <a:solidFill>
              <a:srgbClr val="E6913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407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7FB65-8747-CD51-0B0C-1DAA86609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1;p2">
            <a:extLst>
              <a:ext uri="{FF2B5EF4-FFF2-40B4-BE49-F238E27FC236}">
                <a16:creationId xmlns:a16="http://schemas.microsoft.com/office/drawing/2014/main" id="{6D0651CC-8156-BD0E-85A7-3F1D7643FE8A}"/>
              </a:ext>
            </a:extLst>
          </p:cNvPr>
          <p:cNvSpPr/>
          <p:nvPr/>
        </p:nvSpPr>
        <p:spPr>
          <a:xfrm flipH="1">
            <a:off x="11684000" y="6401600"/>
            <a:ext cx="508000" cy="456400"/>
          </a:xfrm>
          <a:prstGeom prst="round1Rect">
            <a:avLst>
              <a:gd name="adj" fmla="val 16667"/>
            </a:avLst>
          </a:prstGeom>
          <a:solidFill>
            <a:srgbClr val="E69138"/>
          </a:solidFill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2;p2">
            <a:extLst>
              <a:ext uri="{FF2B5EF4-FFF2-40B4-BE49-F238E27FC236}">
                <a16:creationId xmlns:a16="http://schemas.microsoft.com/office/drawing/2014/main" id="{3F5BB5CA-326C-6AA2-809B-07A4509C1B27}"/>
              </a:ext>
            </a:extLst>
          </p:cNvPr>
          <p:cNvSpPr txBox="1"/>
          <p:nvPr/>
        </p:nvSpPr>
        <p:spPr>
          <a:xfrm>
            <a:off x="11684000" y="6372200"/>
            <a:ext cx="5080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fld id="{00000000-1234-1234-1234-123412341234}" type="slidenum">
              <a:rPr lang="fr" sz="1733" b="1" kern="0">
                <a:solidFill>
                  <a:srgbClr val="212121"/>
                </a:solidFill>
                <a:latin typeface="Barlow"/>
                <a:ea typeface="Barlow"/>
                <a:cs typeface="Barlow"/>
                <a:sym typeface="Barlow"/>
              </a:rPr>
              <a:pPr algn="ctr" defTabSz="1219170">
                <a:buClr>
                  <a:srgbClr val="000000"/>
                </a:buClr>
                <a:buSzPts val="1300"/>
              </a:pPr>
              <a:t>11</a:t>
            </a:fld>
            <a:endParaRPr sz="1733" b="1" kern="0">
              <a:solidFill>
                <a:srgbClr val="21212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90D89783-ED61-63D9-D784-BC879D9A1501}"/>
              </a:ext>
            </a:extLst>
          </p:cNvPr>
          <p:cNvSpPr txBox="1">
            <a:spLocks/>
          </p:cNvSpPr>
          <p:nvPr/>
        </p:nvSpPr>
        <p:spPr>
          <a:xfrm>
            <a:off x="420914" y="264160"/>
            <a:ext cx="11350172" cy="2687937"/>
          </a:xfrm>
          <a:prstGeom prst="rect">
            <a:avLst/>
          </a:prstGeom>
          <a:noFill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Chute de 4 étages : fuite de maman d’un appartement en feu.</a:t>
            </a:r>
            <a:b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</a:b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Intoxication par les fumées d’incendie.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Diagnostic : </a:t>
            </a:r>
            <a:r>
              <a:rPr lang="fr-FR" sz="2667" b="1" dirty="0">
                <a:solidFill>
                  <a:srgbClr val="00B050"/>
                </a:solidFill>
                <a:latin typeface="Arial"/>
                <a:sym typeface="Arial"/>
              </a:rPr>
              <a:t>intoxication </a:t>
            </a:r>
            <a:r>
              <a:rPr lang="fr-FR" sz="2667" b="1" dirty="0" err="1">
                <a:solidFill>
                  <a:srgbClr val="00B050"/>
                </a:solidFill>
                <a:latin typeface="Arial"/>
                <a:sym typeface="Arial"/>
              </a:rPr>
              <a:t>materno</a:t>
            </a:r>
            <a:r>
              <a:rPr lang="fr-FR" sz="2667" b="1" dirty="0">
                <a:solidFill>
                  <a:srgbClr val="00B050"/>
                </a:solidFill>
                <a:latin typeface="Arial"/>
                <a:sym typeface="Arial"/>
              </a:rPr>
              <a:t>-fœtale au monoxyde de carbone</a:t>
            </a: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5680184-4369-CD4C-71A9-F7D0BF91FB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9314" y="2903408"/>
            <a:ext cx="1781796" cy="2057332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D7BC217-EE03-9F30-5D79-622F8A51DE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82381" y="2515217"/>
            <a:ext cx="2469528" cy="283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431F6A-AF46-5BF6-EF49-84CC26D7DC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3180" y="3149601"/>
            <a:ext cx="1755586" cy="1755586"/>
          </a:xfrm>
          <a:prstGeom prst="rect">
            <a:avLst/>
          </a:prstGeom>
          <a:noFill/>
          <a:ln w="19050">
            <a:solidFill>
              <a:srgbClr val="E6913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F39A1858-B8CB-597C-4C8D-406E440841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30037" y="3149601"/>
            <a:ext cx="1842642" cy="1755586"/>
          </a:xfrm>
          <a:prstGeom prst="rect">
            <a:avLst/>
          </a:prstGeom>
          <a:noFill/>
          <a:ln w="19050">
            <a:solidFill>
              <a:srgbClr val="E6913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B271487-618E-0FC7-662C-A073CFDDAE64}"/>
              </a:ext>
            </a:extLst>
          </p:cNvPr>
          <p:cNvSpPr txBox="1"/>
          <p:nvPr/>
        </p:nvSpPr>
        <p:spPr>
          <a:xfrm>
            <a:off x="1059633" y="4983720"/>
            <a:ext cx="28411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  <a:t>Cavitation post-lésionnelle</a:t>
            </a:r>
            <a:b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</a:br>
            <a: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  <a:t> des pallidums</a:t>
            </a:r>
            <a:b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</a:br>
            <a: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  <a:t>en IRM </a:t>
            </a:r>
            <a:r>
              <a:rPr lang="fr-FR" sz="1200" b="1" dirty="0" err="1">
                <a:solidFill>
                  <a:srgbClr val="FFC000"/>
                </a:solidFill>
                <a:latin typeface="Arial"/>
                <a:sym typeface="Arial"/>
              </a:rPr>
              <a:t>foetale</a:t>
            </a:r>
            <a:endParaRPr lang="fr-FR" sz="1200" dirty="0">
              <a:solidFill>
                <a:srgbClr val="FFC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D691816-B348-20EC-D27D-DEEABE295018}"/>
              </a:ext>
            </a:extLst>
          </p:cNvPr>
          <p:cNvSpPr txBox="1"/>
          <p:nvPr/>
        </p:nvSpPr>
        <p:spPr>
          <a:xfrm>
            <a:off x="3655771" y="5237532"/>
            <a:ext cx="28411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  <a:t>Atrophie complète des pallidums</a:t>
            </a:r>
            <a:b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</a:br>
            <a: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  <a:t>Hypersignal T2 discret en regard</a:t>
            </a:r>
            <a:b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</a:br>
            <a: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  <a:t>(en dehors de l’hypoT2 du BPCI physiologique)</a:t>
            </a:r>
            <a:endParaRPr lang="fr-FR" sz="1200" dirty="0">
              <a:solidFill>
                <a:srgbClr val="FFC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89D6EDD-63DD-4210-805B-DE1A1CC53536}"/>
              </a:ext>
            </a:extLst>
          </p:cNvPr>
          <p:cNvSpPr txBox="1"/>
          <p:nvPr/>
        </p:nvSpPr>
        <p:spPr>
          <a:xfrm>
            <a:off x="6623539" y="4989040"/>
            <a:ext cx="42998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  <a:t>Dégénérescence </a:t>
            </a:r>
            <a:r>
              <a:rPr lang="fr-FR" sz="1200" b="1" dirty="0" err="1">
                <a:solidFill>
                  <a:srgbClr val="FFC000"/>
                </a:solidFill>
                <a:latin typeface="Arial"/>
                <a:sym typeface="Arial"/>
              </a:rPr>
              <a:t>wallérienne</a:t>
            </a:r>
            <a: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  <a:t> des fibres entre : </a:t>
            </a:r>
            <a:b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</a:br>
            <a: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  <a:t>- pallidum et substance noire</a:t>
            </a:r>
            <a:b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</a:br>
            <a:r>
              <a:rPr lang="fr-FR" sz="1200" b="1" dirty="0">
                <a:solidFill>
                  <a:srgbClr val="FFC000"/>
                </a:solidFill>
                <a:latin typeface="Arial"/>
                <a:sym typeface="Arial"/>
              </a:rPr>
              <a:t>- pallidum, pédoncules cérébraux et pont</a:t>
            </a:r>
            <a:endParaRPr lang="fr-FR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1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B397B-FC17-7E0C-A709-BDB8AAB88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1;p2">
            <a:extLst>
              <a:ext uri="{FF2B5EF4-FFF2-40B4-BE49-F238E27FC236}">
                <a16:creationId xmlns:a16="http://schemas.microsoft.com/office/drawing/2014/main" id="{A33BE5F0-B74F-6438-8A7F-5FB9A42D4FC5}"/>
              </a:ext>
            </a:extLst>
          </p:cNvPr>
          <p:cNvSpPr/>
          <p:nvPr/>
        </p:nvSpPr>
        <p:spPr>
          <a:xfrm flipH="1">
            <a:off x="11684000" y="6401600"/>
            <a:ext cx="508000" cy="456400"/>
          </a:xfrm>
          <a:prstGeom prst="round1Rect">
            <a:avLst>
              <a:gd name="adj" fmla="val 16667"/>
            </a:avLst>
          </a:prstGeom>
          <a:solidFill>
            <a:srgbClr val="E69138"/>
          </a:solidFill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1B004D-1F26-A271-FE08-DF9C4436F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121870"/>
              </p:ext>
            </p:extLst>
          </p:nvPr>
        </p:nvGraphicFramePr>
        <p:xfrm>
          <a:off x="467360" y="223738"/>
          <a:ext cx="11389360" cy="6540098"/>
        </p:xfrm>
        <a:graphic>
          <a:graphicData uri="http://schemas.openxmlformats.org/drawingml/2006/table">
            <a:tbl>
              <a:tblPr firstRow="1" firstCol="1" bandRow="1"/>
              <a:tblGrid>
                <a:gridCol w="1673956">
                  <a:extLst>
                    <a:ext uri="{9D8B030D-6E8A-4147-A177-3AD203B41FA5}">
                      <a16:colId xmlns:a16="http://schemas.microsoft.com/office/drawing/2014/main" val="2931306498"/>
                    </a:ext>
                  </a:extLst>
                </a:gridCol>
                <a:gridCol w="9715404">
                  <a:extLst>
                    <a:ext uri="{9D8B030D-6E8A-4147-A177-3AD203B41FA5}">
                      <a16:colId xmlns:a16="http://schemas.microsoft.com/office/drawing/2014/main" val="3162231453"/>
                    </a:ext>
                  </a:extLst>
                </a:gridCol>
              </a:tblGrid>
              <a:tr h="16059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1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INTOXICATION AU MONOXYDE DE CARBONE</a:t>
                      </a:r>
                      <a:endParaRPr lang="fr-F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D0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69303"/>
                  </a:ext>
                </a:extLst>
              </a:tr>
              <a:tr h="16059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b="1" i="0" u="none" strike="noStrike" kern="0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I. Epidémiologie et Contexte</a:t>
                      </a:r>
                      <a:endParaRPr lang="fr-FR" sz="1600" b="1" i="0" u="none" strike="noStrike" kern="0" cap="non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37074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i="0" u="none" strike="noStrike" kern="0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Incidence</a:t>
                      </a: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1300 épisodes / an en France ; 3 000 personnes déclarées aux autorités sanitaires </a:t>
                      </a:r>
                      <a:r>
                        <a:rPr lang="fr-FR" sz="1400" kern="1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fr</a:t>
                      </a:r>
                      <a:br>
                        <a:rPr lang="fr-FR" sz="14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14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Première cause d’empoisonnement dans le monde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17581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Contexte</a:t>
                      </a: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i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Incendie, mauvaise évacuation de produits de combustion (cheminée), barbecue en intérieur</a:t>
                      </a:r>
                      <a:br>
                        <a:rPr lang="fr-FR" sz="1400" i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1400" i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Défaut d’entretien de chauffage/chaudière, usage inapproprié de chauffage d’appoint, panneaux irradiants à la messe…</a:t>
                      </a:r>
                      <a:br>
                        <a:rPr lang="fr-FR" sz="1400" i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1400" i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Tentatives d’autolyse (véhicule dans le garage)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82212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Âge</a:t>
                      </a:r>
                      <a:endParaRPr lang="fr-FR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Médian ~45A ; SR H &gt; F ; littérature surtout chez l’adulte</a:t>
                      </a:r>
                      <a:br>
                        <a:rPr lang="fr-FR" sz="14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14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Ici : premier cas dans la littérature avec imagerie </a:t>
                      </a:r>
                      <a:r>
                        <a:rPr lang="fr-FR" sz="1400" kern="1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pré-natale</a:t>
                      </a:r>
                      <a:r>
                        <a:rPr lang="fr-FR" sz="14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montrant la nécrose du pallidum avec séquelle post-natale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60906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Présentation clinique</a:t>
                      </a:r>
                      <a:endParaRPr lang="fr-FR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Maux de tête : premiers signes // Vertiges, sensation de faiblesse musculaire, troubles de vigilance</a:t>
                      </a:r>
                      <a:br>
                        <a:rPr lang="fr-FR" sz="12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12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Troubles digestifs : signes trompeurs // Autres : dyspnée, malaise, trouble vision, trouble de comportement, douleur thoracique, confusion…</a:t>
                      </a:r>
                      <a:br>
                        <a:rPr lang="fr-FR" sz="12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12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Intoxication sévère : coma, décès par arrêt cardiovasculaire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0152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Populations à risque</a:t>
                      </a: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Femmes enceintes (sévérité plus grave chez le fœtus), nourrisson (premiers touchés, clinique atypique), personne âgée (clinique atypique)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437359"/>
                  </a:ext>
                </a:extLst>
              </a:tr>
              <a:tr h="16059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b="1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II. Sémiologie IRM détaillée 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2055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Anomalie typique</a:t>
                      </a:r>
                      <a:endParaRPr lang="fr-FR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Restriction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diffusion </a:t>
                      </a:r>
                      <a:r>
                        <a:rPr lang="fr-FR" sz="1400" b="0" i="0" u="none" strike="noStrike" kern="100" cap="non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ant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/</a:t>
                      </a:r>
                      <a:r>
                        <a:rPr lang="fr-FR" sz="1400" b="0" i="0" u="none" strike="noStrike" kern="100" cap="non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med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des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pallidums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(20 % des patients tout venant ; 76% si troubles neurologiques)</a:t>
                      </a:r>
                      <a:b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</a:b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Puis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cavitation 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post-lésionnelle.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476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Anomalies associées</a:t>
                      </a:r>
                      <a:endParaRPr lang="fr-FR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Lésion ischémique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corticale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(28-35%), des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NGC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, diffuse des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hippocampes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(20-28%),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cervelet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(20%)</a:t>
                      </a:r>
                      <a:b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</a:b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Leuco-encéphalopathie retardée 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(15-30% des patients avec trouble neurologique)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E2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5181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i="0" u="none" strike="noStrike" kern="0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D# principaux</a:t>
                      </a:r>
                      <a:endParaRPr lang="fr-FR" sz="1400" b="1" i="0" u="none" strike="noStrike" kern="0" cap="non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Encéphalopathie </a:t>
                      </a:r>
                      <a:r>
                        <a:rPr lang="fr-FR" sz="1400" b="1" i="0" u="none" strike="noStrike" kern="100" cap="non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anoxo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-ischémique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sur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arrêt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cardiorespiratoire (+ souvent atteinte des thalamus et cervelet)</a:t>
                      </a:r>
                      <a:b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</a:b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Intoxication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méthanol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(putamens),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Héroïne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inhalée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(SB), traitement par </a:t>
                      </a:r>
                      <a:r>
                        <a:rPr lang="fr-FR" sz="1400" b="1" i="0" u="none" strike="noStrike" kern="100" cap="non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vigabatrin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.</a:t>
                      </a:r>
                      <a:b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</a:b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Encéphalopathie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hépatique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aiguë/chronique,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urémique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,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hypoparathyroïdie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(striatum) ; </a:t>
                      </a:r>
                      <a:r>
                        <a:rPr lang="fr-FR" sz="1400" b="1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Fahr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E2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43792"/>
                  </a:ext>
                </a:extLst>
              </a:tr>
              <a:tr h="31706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b="1" i="0" u="none" strike="noStrike" kern="0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III. Evolution et prise en charge</a:t>
                      </a: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107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i="0" u="none" strike="noStrike" kern="0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Classification et Evolutivité</a:t>
                      </a:r>
                      <a:endParaRPr lang="fr-FR" sz="1400" b="1" i="0" u="none" strike="noStrike" kern="0" cap="non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Migraines chroniques</a:t>
                      </a:r>
                      <a:b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</a:b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Séquelles neurologiques : troubles de coordination, trouble neurologique focal, syndrome extrapyramidal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0087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i="0" u="none" strike="noStrike" kern="0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Traitement</a:t>
                      </a:r>
                      <a:endParaRPr lang="fr-FR" sz="1400" b="1" i="0" u="none" strike="noStrike" kern="0" cap="non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Oxygénation au masque O2 100% (quelque soit la saturation)</a:t>
                      </a:r>
                      <a:b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</a:b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Caisson hyperbare si : PCI, </a:t>
                      </a:r>
                      <a:r>
                        <a:rPr lang="fr-FR" sz="1400" b="0" i="0" u="none" strike="noStrike" kern="100" cap="non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HbCO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 &gt; 25%, femme enceinte, trouble neurologique, angor, </a:t>
                      </a:r>
                      <a:r>
                        <a:rPr lang="fr-FR" sz="1400" b="0" i="0" u="none" strike="noStrike" kern="100" cap="non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tropo</a:t>
                      </a: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/ECG+, DRA, OAP….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E2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26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1" i="0" u="none" strike="noStrike" kern="0" cap="non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Prévention</a:t>
                      </a:r>
                    </a:p>
                  </a:txBody>
                  <a:tcPr marL="48166" marR="4816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D87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b="0" i="0" u="none" strike="noStrike" kern="100" cap="non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  <a:sym typeface="Arial"/>
                        </a:rPr>
                        <a:t>Vérification des installations par professionnel tous les hivers : OBLIGATOIRE (Code de SP) ; ventilation en hiver</a:t>
                      </a:r>
                    </a:p>
                  </a:txBody>
                  <a:tcPr marL="48166" marR="4816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E2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106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1967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E1B9C676-8704-6151-2351-86BA45EC8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>
            <a:extLst>
              <a:ext uri="{FF2B5EF4-FFF2-40B4-BE49-F238E27FC236}">
                <a16:creationId xmlns:a16="http://schemas.microsoft.com/office/drawing/2014/main" id="{40119CAB-8C17-363A-3EC3-7A866BD89E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15600" y="2580641"/>
            <a:ext cx="11360800" cy="201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buSzPct val="129032"/>
            </a:pPr>
            <a:r>
              <a:rPr lang="fr-FR" i="1" dirty="0"/>
              <a:t>Le présentateur ne déclare aucun conflit d’intérêt avec cette présentation</a:t>
            </a: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4148705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B65DF-6E34-A415-3BD5-81C912074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1;p2">
            <a:extLst>
              <a:ext uri="{FF2B5EF4-FFF2-40B4-BE49-F238E27FC236}">
                <a16:creationId xmlns:a16="http://schemas.microsoft.com/office/drawing/2014/main" id="{219E396A-AA99-C03B-EE07-2859C0AFC419}"/>
              </a:ext>
            </a:extLst>
          </p:cNvPr>
          <p:cNvSpPr/>
          <p:nvPr/>
        </p:nvSpPr>
        <p:spPr>
          <a:xfrm flipH="1">
            <a:off x="11684000" y="6401600"/>
            <a:ext cx="508000" cy="456400"/>
          </a:xfrm>
          <a:prstGeom prst="round1Rect">
            <a:avLst>
              <a:gd name="adj" fmla="val 16667"/>
            </a:avLst>
          </a:prstGeom>
          <a:solidFill>
            <a:srgbClr val="E69138"/>
          </a:solidFill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2;p2">
            <a:extLst>
              <a:ext uri="{FF2B5EF4-FFF2-40B4-BE49-F238E27FC236}">
                <a16:creationId xmlns:a16="http://schemas.microsoft.com/office/drawing/2014/main" id="{5B058FF8-D469-A8EB-4135-D417AA4D35CB}"/>
              </a:ext>
            </a:extLst>
          </p:cNvPr>
          <p:cNvSpPr txBox="1"/>
          <p:nvPr/>
        </p:nvSpPr>
        <p:spPr>
          <a:xfrm>
            <a:off x="11684000" y="6372200"/>
            <a:ext cx="5080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fld id="{00000000-1234-1234-1234-123412341234}" type="slidenum">
              <a:rPr lang="fr" sz="1733" b="1" kern="0">
                <a:solidFill>
                  <a:srgbClr val="212121"/>
                </a:solidFill>
                <a:latin typeface="Barlow"/>
                <a:ea typeface="Barlow"/>
                <a:cs typeface="Barlow"/>
                <a:sym typeface="Barlow"/>
              </a:rPr>
              <a:pPr algn="ctr" defTabSz="1219170">
                <a:buClr>
                  <a:srgbClr val="000000"/>
                </a:buClr>
                <a:buSzPts val="1300"/>
              </a:pPr>
              <a:t>3</a:t>
            </a:fld>
            <a:endParaRPr sz="1733" b="1" kern="0">
              <a:solidFill>
                <a:srgbClr val="21212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FB649115-7B25-7755-38E0-3583E22A3D78}"/>
              </a:ext>
            </a:extLst>
          </p:cNvPr>
          <p:cNvSpPr txBox="1">
            <a:spLocks/>
          </p:cNvSpPr>
          <p:nvPr/>
        </p:nvSpPr>
        <p:spPr>
          <a:xfrm>
            <a:off x="420914" y="627017"/>
            <a:ext cx="11350172" cy="4798423"/>
          </a:xfrm>
          <a:prstGeom prst="rect">
            <a:avLst/>
          </a:prstGeom>
          <a:noFill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Vacation de neuroradiologie pédiatrique.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Patient de </a:t>
            </a:r>
            <a:r>
              <a:rPr lang="fr-FR" sz="2667" b="1" dirty="0">
                <a:solidFill>
                  <a:srgbClr val="FFC000"/>
                </a:solidFill>
                <a:latin typeface="Arial"/>
                <a:sym typeface="Arial"/>
              </a:rPr>
              <a:t>4 mois</a:t>
            </a: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, James, demande d’</a:t>
            </a:r>
            <a:r>
              <a:rPr lang="fr-FR" sz="2667" b="1" dirty="0">
                <a:solidFill>
                  <a:srgbClr val="FFC000"/>
                </a:solidFill>
                <a:latin typeface="Arial"/>
                <a:sym typeface="Arial"/>
              </a:rPr>
              <a:t>IRM cérébrale</a:t>
            </a: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 sous anesthésie générale.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Motif : </a:t>
            </a:r>
            <a:r>
              <a:rPr lang="fr-FR" sz="2667" b="1" dirty="0">
                <a:solidFill>
                  <a:srgbClr val="FFC000"/>
                </a:solidFill>
                <a:latin typeface="Arial"/>
                <a:sym typeface="Arial"/>
              </a:rPr>
              <a:t>spasmes involontaires </a:t>
            </a: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depuis plusieurs mois : contraction brève d’une seconde des </a:t>
            </a:r>
            <a:r>
              <a:rPr lang="fr-FR" sz="2667" b="1" dirty="0">
                <a:solidFill>
                  <a:srgbClr val="FFC000"/>
                </a:solidFill>
                <a:latin typeface="Arial"/>
                <a:sym typeface="Arial"/>
              </a:rPr>
              <a:t>4 membres</a:t>
            </a: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, symétrique.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« Recherche de lésion cérébrale ».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9304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37C0B-C79A-EB97-D177-CD97C7B3C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1;p2">
            <a:extLst>
              <a:ext uri="{FF2B5EF4-FFF2-40B4-BE49-F238E27FC236}">
                <a16:creationId xmlns:a16="http://schemas.microsoft.com/office/drawing/2014/main" id="{E9FE7EB2-2EAF-DD50-B94A-CF4C422D6BE7}"/>
              </a:ext>
            </a:extLst>
          </p:cNvPr>
          <p:cNvSpPr/>
          <p:nvPr/>
        </p:nvSpPr>
        <p:spPr>
          <a:xfrm flipH="1">
            <a:off x="11684000" y="6401600"/>
            <a:ext cx="508000" cy="456400"/>
          </a:xfrm>
          <a:prstGeom prst="round1Rect">
            <a:avLst>
              <a:gd name="adj" fmla="val 16667"/>
            </a:avLst>
          </a:prstGeom>
          <a:solidFill>
            <a:srgbClr val="E69138"/>
          </a:solidFill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2;p2">
            <a:extLst>
              <a:ext uri="{FF2B5EF4-FFF2-40B4-BE49-F238E27FC236}">
                <a16:creationId xmlns:a16="http://schemas.microsoft.com/office/drawing/2014/main" id="{D8C5B506-6EB4-3191-D4D3-8CBFE0347E03}"/>
              </a:ext>
            </a:extLst>
          </p:cNvPr>
          <p:cNvSpPr txBox="1"/>
          <p:nvPr/>
        </p:nvSpPr>
        <p:spPr>
          <a:xfrm>
            <a:off x="11684000" y="6372200"/>
            <a:ext cx="5080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fld id="{00000000-1234-1234-1234-123412341234}" type="slidenum">
              <a:rPr lang="fr" sz="1733" b="1" kern="0">
                <a:solidFill>
                  <a:srgbClr val="212121"/>
                </a:solidFill>
                <a:latin typeface="Barlow"/>
                <a:ea typeface="Barlow"/>
                <a:cs typeface="Barlow"/>
                <a:sym typeface="Barlow"/>
              </a:rPr>
              <a:pPr algn="ctr" defTabSz="1219170">
                <a:buClr>
                  <a:srgbClr val="000000"/>
                </a:buClr>
                <a:buSzPts val="1300"/>
              </a:pPr>
              <a:t>4</a:t>
            </a:fld>
            <a:endParaRPr sz="1733" b="1" kern="0">
              <a:solidFill>
                <a:srgbClr val="21212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0F709FDC-8457-7153-C7B1-3BFBCA53BBEC}"/>
              </a:ext>
            </a:extLst>
          </p:cNvPr>
          <p:cNvSpPr txBox="1">
            <a:spLocks/>
          </p:cNvSpPr>
          <p:nvPr/>
        </p:nvSpPr>
        <p:spPr>
          <a:xfrm>
            <a:off x="420914" y="314961"/>
            <a:ext cx="11350172" cy="5110480"/>
          </a:xfrm>
          <a:prstGeom prst="rect">
            <a:avLst/>
          </a:prstGeom>
          <a:noFill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Dans le dossier patient : naissance à terme AVB, sans incident.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Examen ophtalmo-</a:t>
            </a:r>
            <a:r>
              <a:rPr lang="fr-FR" sz="2667" dirty="0" err="1">
                <a:solidFill>
                  <a:srgbClr val="ADADAD"/>
                </a:solidFill>
                <a:latin typeface="Arial"/>
                <a:sym typeface="Arial"/>
              </a:rPr>
              <a:t>ped</a:t>
            </a: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 : pas d’anomalie visuelle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EEG : normal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Pas de retard neurodéveloppemental.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b="1" dirty="0">
                <a:solidFill>
                  <a:srgbClr val="FFC000"/>
                </a:solidFill>
                <a:latin typeface="Arial"/>
                <a:sym typeface="Arial"/>
              </a:rPr>
              <a:t>Hypotonie axiale</a:t>
            </a: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. Pas de syndrome pyramidal.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2885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8A1A7-A54A-AC84-8B8A-BB8DC6C3A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1;p2">
            <a:extLst>
              <a:ext uri="{FF2B5EF4-FFF2-40B4-BE49-F238E27FC236}">
                <a16:creationId xmlns:a16="http://schemas.microsoft.com/office/drawing/2014/main" id="{D890AF85-004C-1BBB-DDBD-F48967A6EE24}"/>
              </a:ext>
            </a:extLst>
          </p:cNvPr>
          <p:cNvSpPr/>
          <p:nvPr/>
        </p:nvSpPr>
        <p:spPr>
          <a:xfrm flipH="1">
            <a:off x="11684000" y="6401600"/>
            <a:ext cx="508000" cy="456400"/>
          </a:xfrm>
          <a:prstGeom prst="round1Rect">
            <a:avLst>
              <a:gd name="adj" fmla="val 16667"/>
            </a:avLst>
          </a:prstGeom>
          <a:solidFill>
            <a:srgbClr val="E69138"/>
          </a:solidFill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2;p2">
            <a:extLst>
              <a:ext uri="{FF2B5EF4-FFF2-40B4-BE49-F238E27FC236}">
                <a16:creationId xmlns:a16="http://schemas.microsoft.com/office/drawing/2014/main" id="{8B77C9AC-99D7-6752-DA30-4A18577022F8}"/>
              </a:ext>
            </a:extLst>
          </p:cNvPr>
          <p:cNvSpPr txBox="1"/>
          <p:nvPr/>
        </p:nvSpPr>
        <p:spPr>
          <a:xfrm>
            <a:off x="11684000" y="6372200"/>
            <a:ext cx="5080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fld id="{00000000-1234-1234-1234-123412341234}" type="slidenum">
              <a:rPr lang="fr" sz="1733" b="1" kern="0">
                <a:solidFill>
                  <a:srgbClr val="212121"/>
                </a:solidFill>
                <a:latin typeface="Barlow"/>
                <a:ea typeface="Barlow"/>
                <a:cs typeface="Barlow"/>
                <a:sym typeface="Barlow"/>
              </a:rPr>
              <a:pPr algn="ctr" defTabSz="1219170">
                <a:buClr>
                  <a:srgbClr val="000000"/>
                </a:buClr>
                <a:buSzPts val="1300"/>
              </a:pPr>
              <a:t>5</a:t>
            </a:fld>
            <a:endParaRPr sz="1733" b="1" kern="0">
              <a:solidFill>
                <a:srgbClr val="21212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A9499E-CC53-0622-423A-EF29BBEDE2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F221DC0-3C86-B258-4FA4-9C915178594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83C8C14-8996-4BA8-1440-8C141AFFA2D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2AC07D9-C447-5D18-08E5-73FEDFFC2EB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34EC772-02A3-5A2F-7895-CAD9A168CFE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9C93708-7888-E923-C275-D8548BDA362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34C165C9-1CC6-8ED3-0EE7-4955A727637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E22E7B9C-F7AE-2334-28C6-2419D790EB6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73A21CFA-2E3A-9FEF-45B1-B1B920A74F0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3CD2BE4B-C3FC-4DF7-7C73-97B5CCC7E13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FE590469-DD37-4463-4221-2536CF31919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0712F266-55A8-4FEE-630E-A38B460668D3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E0983E86-D9C4-E6B7-C846-2A700A009299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CE3C5C0C-155F-BE95-008C-D044232763A1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DFEEED38-ABA7-1867-30A1-FB5A4ED66A52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E70913AF-A670-C0E9-C400-1B14071FD323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1461"/>
            <a:ext cx="12192000" cy="3139958"/>
          </a:xfrm>
          <a:prstGeom prst="rect">
            <a:avLst/>
          </a:prstGeom>
        </p:spPr>
      </p:pic>
      <p:sp>
        <p:nvSpPr>
          <p:cNvPr id="52" name="Espace réservé du contenu 2">
            <a:extLst>
              <a:ext uri="{FF2B5EF4-FFF2-40B4-BE49-F238E27FC236}">
                <a16:creationId xmlns:a16="http://schemas.microsoft.com/office/drawing/2014/main" id="{B9659A2F-5FDC-7A9F-66D8-7C676D12E701}"/>
              </a:ext>
            </a:extLst>
          </p:cNvPr>
          <p:cNvSpPr txBox="1">
            <a:spLocks/>
          </p:cNvSpPr>
          <p:nvPr/>
        </p:nvSpPr>
        <p:spPr>
          <a:xfrm>
            <a:off x="420914" y="416559"/>
            <a:ext cx="11350172" cy="1134901"/>
          </a:xfrm>
          <a:prstGeom prst="rect">
            <a:avLst/>
          </a:prstGeom>
          <a:noFill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b="1" dirty="0">
                <a:solidFill>
                  <a:srgbClr val="FFC000"/>
                </a:solidFill>
                <a:latin typeface="Arial"/>
                <a:sym typeface="Arial"/>
              </a:rPr>
              <a:t>Enfant de 6 mois, bilan de spasmes des 4 membres</a:t>
            </a:r>
            <a:br>
              <a:rPr lang="fr-FR" sz="2667" b="1" dirty="0">
                <a:solidFill>
                  <a:srgbClr val="FFC000"/>
                </a:solidFill>
                <a:latin typeface="Arial"/>
                <a:sym typeface="Arial"/>
              </a:rPr>
            </a:br>
            <a:r>
              <a:rPr lang="fr-FR" sz="2667" b="1" dirty="0">
                <a:solidFill>
                  <a:srgbClr val="FFC000"/>
                </a:solidFill>
                <a:latin typeface="Arial"/>
                <a:sym typeface="Arial"/>
              </a:rPr>
              <a:t>Quelles anomalies retrouvez-vous ?</a:t>
            </a: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340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1F272E4-EE04-C0B3-ADEC-379C482DE2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5860" y="1132832"/>
            <a:ext cx="3152140" cy="379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6FBA02-F55F-3F64-1A01-31A71A59F6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12221" y="1615439"/>
            <a:ext cx="3826779" cy="2418081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56CBC8F-9516-F36E-6C7D-D1FB96F9C6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3991" y="952361"/>
            <a:ext cx="3264018" cy="4136476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843477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95C70-3FFA-6FB9-DE6B-A34FB17DC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BE462A1-0DC7-E8F9-F038-70EADB6512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9261" y="152395"/>
            <a:ext cx="2469528" cy="283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C7EB5FEE-3B38-15A3-CCF3-4BACDC23CF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76817" y="0"/>
            <a:ext cx="2720482" cy="308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0E425F-BF99-2105-90FA-BA3AFF5A1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14610" y="152396"/>
            <a:ext cx="3229851" cy="271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94644920-118F-0B6C-2964-89D831DD0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56369" y="2869779"/>
            <a:ext cx="2375616" cy="305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928B96E1-C999-A3E1-BD0E-ED99CF8F9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14344" y="2986110"/>
            <a:ext cx="2512745" cy="305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EFF036-2CFC-D0A4-A629-5BFF1E76D750}"/>
              </a:ext>
            </a:extLst>
          </p:cNvPr>
          <p:cNvSpPr/>
          <p:nvPr/>
        </p:nvSpPr>
        <p:spPr>
          <a:xfrm>
            <a:off x="2317671" y="4184979"/>
            <a:ext cx="743029" cy="815032"/>
          </a:xfrm>
          <a:prstGeom prst="rect">
            <a:avLst/>
          </a:prstGeom>
          <a:noFill/>
          <a:ln w="38100" cap="flat" cmpd="sng" algn="ctr">
            <a:solidFill>
              <a:srgbClr val="E6913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2A8634-C018-1A44-BDA7-1AEB9EAF1AB8}"/>
              </a:ext>
            </a:extLst>
          </p:cNvPr>
          <p:cNvSpPr/>
          <p:nvPr/>
        </p:nvSpPr>
        <p:spPr>
          <a:xfrm>
            <a:off x="7699201" y="4344844"/>
            <a:ext cx="743029" cy="815032"/>
          </a:xfrm>
          <a:prstGeom prst="rect">
            <a:avLst/>
          </a:prstGeom>
          <a:noFill/>
          <a:ln w="38100" cap="flat" cmpd="sng" algn="ctr">
            <a:solidFill>
              <a:srgbClr val="E6913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63F76A-9698-5FC0-79D7-0D5515B2FD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87473" y="3576320"/>
            <a:ext cx="1755586" cy="1755586"/>
          </a:xfrm>
          <a:prstGeom prst="rect">
            <a:avLst/>
          </a:prstGeom>
          <a:noFill/>
          <a:ln w="19050">
            <a:solidFill>
              <a:srgbClr val="E6913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EE4C048D-A29C-08AF-71E2-F2F6DE90ED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79847" y="3517713"/>
            <a:ext cx="1842642" cy="1755586"/>
          </a:xfrm>
          <a:prstGeom prst="rect">
            <a:avLst/>
          </a:prstGeom>
          <a:noFill/>
          <a:ln w="19050">
            <a:solidFill>
              <a:srgbClr val="E6913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undefined">
            <a:extLst>
              <a:ext uri="{FF2B5EF4-FFF2-40B4-BE49-F238E27FC236}">
                <a16:creationId xmlns:a16="http://schemas.microsoft.com/office/drawing/2014/main" id="{939FACC0-815C-2C96-B02D-D034DE3239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79847" y="147527"/>
            <a:ext cx="2075343" cy="329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74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23765-1427-9D4B-E44B-47C2A0946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1;p2">
            <a:extLst>
              <a:ext uri="{FF2B5EF4-FFF2-40B4-BE49-F238E27FC236}">
                <a16:creationId xmlns:a16="http://schemas.microsoft.com/office/drawing/2014/main" id="{B1AFD507-52E2-DB51-F42B-BF38728027D4}"/>
              </a:ext>
            </a:extLst>
          </p:cNvPr>
          <p:cNvSpPr/>
          <p:nvPr/>
        </p:nvSpPr>
        <p:spPr>
          <a:xfrm flipH="1">
            <a:off x="11684000" y="6401600"/>
            <a:ext cx="508000" cy="456400"/>
          </a:xfrm>
          <a:prstGeom prst="round1Rect">
            <a:avLst>
              <a:gd name="adj" fmla="val 16667"/>
            </a:avLst>
          </a:prstGeom>
          <a:solidFill>
            <a:srgbClr val="E69138"/>
          </a:solidFill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2;p2">
            <a:extLst>
              <a:ext uri="{FF2B5EF4-FFF2-40B4-BE49-F238E27FC236}">
                <a16:creationId xmlns:a16="http://schemas.microsoft.com/office/drawing/2014/main" id="{6E9A4D6F-84CC-AA70-125A-F824FEA4F3AD}"/>
              </a:ext>
            </a:extLst>
          </p:cNvPr>
          <p:cNvSpPr txBox="1"/>
          <p:nvPr/>
        </p:nvSpPr>
        <p:spPr>
          <a:xfrm>
            <a:off x="11684000" y="6372200"/>
            <a:ext cx="5080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fld id="{00000000-1234-1234-1234-123412341234}" type="slidenum">
              <a:rPr lang="fr" sz="1733" b="1" kern="0">
                <a:solidFill>
                  <a:srgbClr val="212121"/>
                </a:solidFill>
                <a:latin typeface="Barlow"/>
                <a:ea typeface="Barlow"/>
                <a:cs typeface="Barlow"/>
                <a:sym typeface="Barlow"/>
              </a:rPr>
              <a:pPr algn="ctr" defTabSz="1219170">
                <a:buClr>
                  <a:srgbClr val="000000"/>
                </a:buClr>
                <a:buSzPts val="1300"/>
              </a:pPr>
              <a:t>8</a:t>
            </a:fld>
            <a:endParaRPr sz="1733" b="1" kern="0">
              <a:solidFill>
                <a:srgbClr val="21212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FCE9F8-48D6-B434-8BEE-4DD03616E1FF}"/>
              </a:ext>
            </a:extLst>
          </p:cNvPr>
          <p:cNvSpPr txBox="1">
            <a:spLocks/>
          </p:cNvSpPr>
          <p:nvPr/>
        </p:nvSpPr>
        <p:spPr>
          <a:xfrm>
            <a:off x="420914" y="314961"/>
            <a:ext cx="11350172" cy="2843875"/>
          </a:xfrm>
          <a:prstGeom prst="rect">
            <a:avLst/>
          </a:prstGeom>
          <a:noFill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Au final, on apprend qu’une IRM fœtale avait été réalisée à 30SA.</a:t>
            </a:r>
            <a:b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</a:b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Les images sont disponibles sur le PACS.</a:t>
            </a:r>
            <a:b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</a:b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L’indication de cette IRM n’est pas disponible : les pédiatres ont notion d’une chute de 4 étages de maman à 20SA, responsable d’une fracture du fémur.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14319E-00F7-FDC9-11EF-DFBD652FA68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651" y="2768837"/>
            <a:ext cx="2151161" cy="24838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C7A336-5019-2DA4-7BA9-92BDD54BDC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6656" y="2998656"/>
            <a:ext cx="2545401" cy="21043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0816439-BBB2-6797-9C76-344C002402A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1507" y="2482478"/>
            <a:ext cx="2401664" cy="284387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88E2FE0-C86F-FF31-C1F8-7AE770590DA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7901" y="2566855"/>
            <a:ext cx="2217762" cy="268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86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A9AD3-7571-72D0-40B9-DFB678634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1;p2">
            <a:extLst>
              <a:ext uri="{FF2B5EF4-FFF2-40B4-BE49-F238E27FC236}">
                <a16:creationId xmlns:a16="http://schemas.microsoft.com/office/drawing/2014/main" id="{C3D62561-2D62-0D9B-C55D-30BDB597F5E8}"/>
              </a:ext>
            </a:extLst>
          </p:cNvPr>
          <p:cNvSpPr/>
          <p:nvPr/>
        </p:nvSpPr>
        <p:spPr>
          <a:xfrm flipH="1">
            <a:off x="11684000" y="6401600"/>
            <a:ext cx="508000" cy="456400"/>
          </a:xfrm>
          <a:prstGeom prst="round1Rect">
            <a:avLst>
              <a:gd name="adj" fmla="val 16667"/>
            </a:avLst>
          </a:prstGeom>
          <a:solidFill>
            <a:srgbClr val="E69138"/>
          </a:solidFill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2;p2">
            <a:extLst>
              <a:ext uri="{FF2B5EF4-FFF2-40B4-BE49-F238E27FC236}">
                <a16:creationId xmlns:a16="http://schemas.microsoft.com/office/drawing/2014/main" id="{420B860D-450E-9DC6-4082-E46F42C655CF}"/>
              </a:ext>
            </a:extLst>
          </p:cNvPr>
          <p:cNvSpPr txBox="1"/>
          <p:nvPr/>
        </p:nvSpPr>
        <p:spPr>
          <a:xfrm>
            <a:off x="11684000" y="6372200"/>
            <a:ext cx="508000" cy="5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fld id="{00000000-1234-1234-1234-123412341234}" type="slidenum">
              <a:rPr lang="fr" sz="1733" b="1" kern="0">
                <a:solidFill>
                  <a:srgbClr val="212121"/>
                </a:solidFill>
                <a:latin typeface="Barlow"/>
                <a:ea typeface="Barlow"/>
                <a:cs typeface="Barlow"/>
                <a:sym typeface="Barlow"/>
              </a:rPr>
              <a:pPr algn="ctr" defTabSz="1219170">
                <a:buClr>
                  <a:srgbClr val="000000"/>
                </a:buClr>
                <a:buSzPts val="1300"/>
              </a:pPr>
              <a:t>9</a:t>
            </a:fld>
            <a:endParaRPr sz="1733" b="1" kern="0">
              <a:solidFill>
                <a:srgbClr val="21212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8BF14F-D00B-18C8-7F53-4F187D1B901D}"/>
              </a:ext>
            </a:extLst>
          </p:cNvPr>
          <p:cNvSpPr txBox="1">
            <a:spLocks/>
          </p:cNvSpPr>
          <p:nvPr/>
        </p:nvSpPr>
        <p:spPr>
          <a:xfrm>
            <a:off x="420914" y="314962"/>
            <a:ext cx="11350172" cy="1414086"/>
          </a:xfrm>
          <a:prstGeom prst="rect">
            <a:avLst/>
          </a:prstGeom>
          <a:noFill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fr-FR" sz="2667" dirty="0">
                <a:solidFill>
                  <a:srgbClr val="ADADAD"/>
                </a:solidFill>
                <a:latin typeface="Arial"/>
                <a:sym typeface="Arial"/>
              </a:rPr>
              <a:t>Contrôle de lésion à 32SA</a:t>
            </a:r>
          </a:p>
          <a:p>
            <a:pPr marL="0" indent="0" defTabSz="1219170">
              <a:spcBef>
                <a:spcPts val="1333"/>
              </a:spcBef>
              <a:buClr>
                <a:srgbClr val="000000"/>
              </a:buClr>
              <a:buNone/>
            </a:pPr>
            <a:endParaRPr lang="fr-FR" sz="2667" dirty="0">
              <a:solidFill>
                <a:srgbClr val="ADADAD"/>
              </a:solidFill>
              <a:latin typeface="Arial"/>
              <a:sym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69584F-B062-259D-EC2F-755205649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1759" y="1107747"/>
            <a:ext cx="2544197" cy="232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ABC9F45-CFA2-3E35-7C5A-93EB082275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57420" y="792609"/>
            <a:ext cx="2544198" cy="292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A3FA1A86-2FCB-569C-36DE-051FB06E4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47475" y="3637465"/>
            <a:ext cx="1878841" cy="225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2FDE74F1-C2AF-0C98-E816-1D0377248A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65262" y="3637466"/>
            <a:ext cx="1841233" cy="225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77A139-C7E2-1CBB-D429-43B44F2EDF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5956" y="1107747"/>
            <a:ext cx="2631996" cy="232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9C4448F-7F27-48F5-708B-CA3DF484D3A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0267" y="3889614"/>
            <a:ext cx="1607708" cy="178634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8B26C37-1281-6294-E41B-6BB63A1A961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9329" y="3915983"/>
            <a:ext cx="1582152" cy="175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5757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5415DC1F-E937-4C23-A7E0-EE2EE1848835}"/>
</file>

<file path=customXml/itemProps2.xml><?xml version="1.0" encoding="utf-8"?>
<ds:datastoreItem xmlns:ds="http://schemas.openxmlformats.org/officeDocument/2006/customXml" ds:itemID="{22880092-D14B-45DB-ADFE-F74A7510EABC}"/>
</file>

<file path=customXml/itemProps3.xml><?xml version="1.0" encoding="utf-8"?>
<ds:datastoreItem xmlns:ds="http://schemas.openxmlformats.org/officeDocument/2006/customXml" ds:itemID="{90C09157-6B72-40D9-8E0E-9ECB3F6FDF49}"/>
</file>

<file path=docProps/app.xml><?xml version="1.0" encoding="utf-8"?>
<Properties xmlns="http://schemas.openxmlformats.org/officeDocument/2006/extended-properties" xmlns:vt="http://schemas.openxmlformats.org/officeDocument/2006/docPropsVTypes">
  <TotalTime>4223</TotalTime>
  <Words>709</Words>
  <Application>Microsoft Office PowerPoint</Application>
  <PresentationFormat>Grand écran</PresentationFormat>
  <Paragraphs>60</Paragraphs>
  <Slides>12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Aptos</vt:lpstr>
      <vt:lpstr>Aptos Narrow</vt:lpstr>
      <vt:lpstr>Arial</vt:lpstr>
      <vt:lpstr>Barlow</vt:lpstr>
      <vt:lpstr>Simple Dark</vt:lpstr>
      <vt:lpstr>Mieux vaut di- que mono-  Âteliers de neuroradiologie – mai 2026, Nice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Edouard de Sousa</dc:creator>
  <cp:lastModifiedBy>Edouard de Sousa</cp:lastModifiedBy>
  <cp:revision>6</cp:revision>
  <dcterms:created xsi:type="dcterms:W3CDTF">2026-05-20T15:20:38Z</dcterms:created>
  <dcterms:modified xsi:type="dcterms:W3CDTF">2026-05-25T15:33:22Z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