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49.xml" ContentType="application/vnd.openxmlformats-officedocument.presentationml.slide+xml"/>
  <Override PartName="/ppt/slides/slide72.xml" ContentType="application/vnd.openxmlformats-officedocument.presentationml.slide+xml"/>
  <Override PartName="/ppt/slides/slide70.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71.xml" ContentType="application/vnd.openxmlformats-officedocument.presentationml.slide+xml"/>
  <Override PartName="/ppt/slides/slide59.xml" ContentType="application/vnd.openxmlformats-officedocument.presentationml.slide+xml"/>
  <Override PartName="/ppt/slides/slide61.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0.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4.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slides/slide6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9.xml" ContentType="application/vnd.openxmlformats-officedocument.presentationml.slideLayout+xml"/>
  <Override PartName="/ppt/slideLayouts/slideLayout16.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commentAuthors.xml" ContentType="application/vnd.openxmlformats-officedocument.presentationml.commentAuthors+xml"/>
  <Override PartName="/ppt/comments/comment4.xml" ContentType="application/vnd.openxmlformats-officedocument.presentationml.comments+xml"/>
  <Override PartName="/ppt/comments/comment3.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1"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32" r:id="rId64"/>
    <p:sldId id="339" r:id="rId65"/>
    <p:sldId id="318" r:id="rId66"/>
    <p:sldId id="320" r:id="rId67"/>
    <p:sldId id="321" r:id="rId68"/>
    <p:sldId id="322" r:id="rId69"/>
    <p:sldId id="323" r:id="rId70"/>
    <p:sldId id="336" r:id="rId71"/>
    <p:sldId id="337" r:id="rId72"/>
    <p:sldId id="338" r:id="rId73"/>
    <p:sldId id="333" r:id="rId74"/>
    <p:sldId id="334" r:id="rId75"/>
    <p:sldId id="335" r:id="rId76"/>
    <p:sldId id="319" r:id="rId77"/>
    <p:sldId id="324" r:id="rId78"/>
    <p:sldId id="325" r:id="rId79"/>
    <p:sldId id="326" r:id="rId80"/>
    <p:sldId id="327" r:id="rId81"/>
    <p:sldId id="328" r:id="rId82"/>
    <p:sldId id="343" r:id="rId83"/>
    <p:sldId id="329" r:id="rId84"/>
    <p:sldId id="330" r:id="rId85"/>
    <p:sldId id="331" r:id="rId86"/>
    <p:sldId id="349" r:id="rId87"/>
    <p:sldId id="345" r:id="rId88"/>
    <p:sldId id="350" r:id="rId89"/>
    <p:sldId id="348" r:id="rId90"/>
    <p:sldId id="344" r:id="rId91"/>
    <p:sldId id="347" r:id="rId92"/>
    <p:sldId id="351" r:id="rId9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e de Roquefeuil" initials="EdR" lastIdx="3" clrIdx="0">
    <p:extLst>
      <p:ext uri="{19B8F6BF-5375-455C-9EA6-DF929625EA0E}">
        <p15:presenceInfo xmlns:p15="http://schemas.microsoft.com/office/powerpoint/2012/main" userId="b2b27b3a2b7a1fd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commentAuthors" Target="commentAuthors.xml"/><Relationship Id="rId99" Type="http://schemas.openxmlformats.org/officeDocument/2006/relationships/customXml" Target="../customXml/item1.xml"/><Relationship Id="rId10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tableStyles" Target="tableStyles.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4-22T17:35:25.858" idx="1">
    <p:pos x="10" y="10"/>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4-22T17:35:25.858" idx="1">
    <p:pos x="10" y="10"/>
    <p:text>article anglais. Proposition de classification.</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6-04-22T17:35:25.858" idx="1">
    <p:pos x="10" y="10"/>
    <p:text>article anglais. Proposition de classification.</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6-04-22T18:25:06.740" idx="2">
    <p:pos x="10" y="10"/>
    <p:text>Fuite répétée de cellules sanguines dans l'espace SA. Hemoglobine dégradée par la microglie en ferritine puis fer libre. Latence entre la cause et les symptomes (plusieurs dizaines d'année). La microglie est + fréquente dans la fosse post. Atrophie fréquente du vermis &gt;</p:text>
    <p:extLst>
      <p:ext uri="{C676402C-5697-4E1C-873F-D02D1690AC5C}">
        <p15:threadingInfo xmlns:p15="http://schemas.microsoft.com/office/powerpoint/2012/main" timeZoneBias="-120"/>
      </p:ext>
    </p:extLst>
  </p:cm>
  <p:cm authorId="1" dt="2026-05-19T18:36:25.373" idx="3">
    <p:pos x="146" y="146"/>
    <p:text>l'hémoglobine est composée de globine (4 chaines polypeptidiques) et d'héme: protoporphyrine liée au fer</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et modifiez le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1667696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2034038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51728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8EA61B3-555D-4D9C-BF13-99CB3FF3D782}" type="datetimeFigureOut">
              <a:rPr lang="fr-FR" smtClean="0"/>
              <a:t>19/05/2026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1166938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8EA61B3-555D-4D9C-BF13-99CB3FF3D782}" type="datetimeFigureOut">
              <a:rPr lang="fr-FR" smtClean="0"/>
              <a:t>19/05/2026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875345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8EA61B3-555D-4D9C-BF13-99CB3FF3D782}" type="datetimeFigureOut">
              <a:rPr lang="fr-FR" smtClean="0"/>
              <a:t>19/05/2026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698691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8EA61B3-555D-4D9C-BF13-99CB3FF3D782}" type="datetimeFigureOut">
              <a:rPr lang="fr-FR" smtClean="0"/>
              <a:t>19/05/2026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1446288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8EA61B3-555D-4D9C-BF13-99CB3FF3D782}" type="datetimeFigureOut">
              <a:rPr lang="fr-FR" smtClean="0"/>
              <a:t>19/05/2026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2238013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8EA61B3-555D-4D9C-BF13-99CB3FF3D782}" type="datetimeFigureOut">
              <a:rPr lang="fr-FR" smtClean="0"/>
              <a:t>19/05/2026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898896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A61B3-555D-4D9C-BF13-99CB3FF3D782}" type="datetimeFigureOut">
              <a:rPr lang="fr-FR" smtClean="0"/>
              <a:t>19/05/2026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1667395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8EA61B3-555D-4D9C-BF13-99CB3FF3D782}" type="datetimeFigureOut">
              <a:rPr lang="fr-FR" smtClean="0"/>
              <a:t>19/05/2026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49883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20792207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8EA61B3-555D-4D9C-BF13-99CB3FF3D782}" type="datetimeFigureOut">
              <a:rPr lang="fr-FR" smtClean="0"/>
              <a:t>19/05/2026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1225198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8EA61B3-555D-4D9C-BF13-99CB3FF3D782}" type="datetimeFigureOut">
              <a:rPr lang="fr-FR" smtClean="0"/>
              <a:t>19/05/2026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3768650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8EA61B3-555D-4D9C-BF13-99CB3FF3D782}" type="datetimeFigureOut">
              <a:rPr lang="fr-FR" smtClean="0"/>
              <a:t>19/05/2026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1A45F9D-C76F-4BC4-AE71-9E2E10C885FB}" type="slidenum">
              <a:rPr lang="fr-FR" smtClean="0"/>
              <a:t>‹N°›</a:t>
            </a:fld>
            <a:endParaRPr lang="fr-FR"/>
          </a:p>
        </p:txBody>
      </p:sp>
    </p:spTree>
    <p:extLst>
      <p:ext uri="{BB962C8B-B14F-4D97-AF65-F5344CB8AC3E}">
        <p14:creationId xmlns:p14="http://schemas.microsoft.com/office/powerpoint/2010/main" val="1748419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203971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2136844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144250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4156320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4136720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314352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844A9F4-E056-4F47-96B5-FFA7C48D1B08}" type="datetimeFigureOut">
              <a:rPr lang="fr-FR" smtClean="0"/>
              <a:pPr/>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A1F9F6-0BCC-1046-956E-8CD51933D0DB}" type="slidenum">
              <a:rPr lang="fr-FR" smtClean="0"/>
              <a:pPr/>
              <a:t>‹N°›</a:t>
            </a:fld>
            <a:endParaRPr lang="fr-FR"/>
          </a:p>
        </p:txBody>
      </p:sp>
    </p:spTree>
    <p:extLst>
      <p:ext uri="{BB962C8B-B14F-4D97-AF65-F5344CB8AC3E}">
        <p14:creationId xmlns:p14="http://schemas.microsoft.com/office/powerpoint/2010/main" val="2101384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44A9F4-E056-4F47-96B5-FFA7C48D1B08}" type="datetimeFigureOut">
              <a:rPr lang="fr-FR" smtClean="0"/>
              <a:pPr/>
              <a:t>19/05/2026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1F9F6-0BCC-1046-956E-8CD51933D0DB}" type="slidenum">
              <a:rPr lang="fr-FR" smtClean="0"/>
              <a:pPr/>
              <a:t>‹N°›</a:t>
            </a:fld>
            <a:endParaRPr lang="fr-FR"/>
          </a:p>
        </p:txBody>
      </p:sp>
    </p:spTree>
    <p:extLst>
      <p:ext uri="{BB962C8B-B14F-4D97-AF65-F5344CB8AC3E}">
        <p14:creationId xmlns:p14="http://schemas.microsoft.com/office/powerpoint/2010/main" val="139690358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EA61B3-555D-4D9C-BF13-99CB3FF3D782}" type="datetimeFigureOut">
              <a:rPr lang="fr-FR" smtClean="0"/>
              <a:t>19/05/2026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45F9D-C76F-4BC4-AE71-9E2E10C885FB}" type="slidenum">
              <a:rPr lang="fr-FR" smtClean="0"/>
              <a:t>‹N°›</a:t>
            </a:fld>
            <a:endParaRPr lang="fr-FR"/>
          </a:p>
        </p:txBody>
      </p:sp>
    </p:spTree>
    <p:extLst>
      <p:ext uri="{BB962C8B-B14F-4D97-AF65-F5344CB8AC3E}">
        <p14:creationId xmlns:p14="http://schemas.microsoft.com/office/powerpoint/2010/main" val="279664815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7.xml"/><Relationship Id="rId4" Type="http://schemas.openxmlformats.org/officeDocument/2006/relationships/image" Target="../media/image68.JPG"/></Relationships>
</file>

<file path=ppt/slides/_rels/slide6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7.xml"/><Relationship Id="rId4" Type="http://schemas.openxmlformats.org/officeDocument/2006/relationships/image" Target="../media/image71.JPG"/></Relationships>
</file>

<file path=ppt/slides/_rels/slide6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7.xml"/><Relationship Id="rId4" Type="http://schemas.openxmlformats.org/officeDocument/2006/relationships/image" Target="../media/image74.JPG"/></Relationships>
</file>

<file path=ppt/slides/_rels/slide6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7.xml"/><Relationship Id="rId4" Type="http://schemas.openxmlformats.org/officeDocument/2006/relationships/image" Target="../media/image77.JPG"/></Relationships>
</file>

<file path=ppt/slides/_rels/slide6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7.xml"/><Relationship Id="rId4" Type="http://schemas.openxmlformats.org/officeDocument/2006/relationships/image" Target="../media/image80.JPG"/></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JPG"/><Relationship Id="rId1" Type="http://schemas.openxmlformats.org/officeDocument/2006/relationships/slideLayout" Target="../slideLayouts/slideLayout2.xml"/><Relationship Id="rId4" Type="http://schemas.openxmlformats.org/officeDocument/2006/relationships/image" Target="../media/image100.JPG"/></Relationships>
</file>

<file path=ppt/slides/_rels/slide77.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2.xml"/><Relationship Id="rId4" Type="http://schemas.openxmlformats.org/officeDocument/2006/relationships/image" Target="../media/image103.JPG"/></Relationships>
</file>

<file path=ppt/slides/_rels/slide78.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2.xml"/><Relationship Id="rId5" Type="http://schemas.openxmlformats.org/officeDocument/2006/relationships/image" Target="../media/image107.JPG"/><Relationship Id="rId4" Type="http://schemas.openxmlformats.org/officeDocument/2006/relationships/image" Target="../media/image106.JPG"/></Relationships>
</file>

<file path=ppt/slides/_rels/slide7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JPG"/><Relationship Id="rId1" Type="http://schemas.openxmlformats.org/officeDocument/2006/relationships/slideLayout" Target="../slideLayouts/slideLayout2.xml"/><Relationship Id="rId5" Type="http://schemas.openxmlformats.org/officeDocument/2006/relationships/image" Target="../media/image111.JPG"/><Relationship Id="rId4" Type="http://schemas.openxmlformats.org/officeDocument/2006/relationships/image" Target="../media/image110.JP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113.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15.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117.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6"/>
          <p:cNvSpPr>
            <a:spLocks noChangeArrowheads="1"/>
          </p:cNvSpPr>
          <p:nvPr/>
        </p:nvSpPr>
        <p:spPr bwMode="auto">
          <a:xfrm>
            <a:off x="0" y="2"/>
            <a:ext cx="12192000" cy="1219198"/>
          </a:xfrm>
          <a:prstGeom prst="rect">
            <a:avLst/>
          </a:prstGeom>
          <a:solidFill>
            <a:srgbClr val="FFFFFF"/>
          </a:solidFill>
          <a:ln w="25400" algn="ctr">
            <a:solidFill>
              <a:srgbClr val="FFFFFF"/>
            </a:solidFill>
            <a:miter lim="800000"/>
            <a:headEnd/>
            <a:tailEnd/>
          </a:ln>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altLang="fr-FR" sz="1800" b="0" i="0" u="none" strike="noStrike" kern="1200" cap="none" spc="0" normalizeH="0" baseline="0" noProof="0">
              <a:ln>
                <a:noFill/>
              </a:ln>
              <a:solidFill>
                <a:srgbClr val="FFFFFF"/>
              </a:solidFill>
              <a:effectLst/>
              <a:uLnTx/>
              <a:uFillTx/>
              <a:latin typeface="Calibri" pitchFamily="34" charset="0"/>
              <a:ea typeface="+mn-ea"/>
              <a:cs typeface="Arial" charset="0"/>
            </a:endParaRPr>
          </a:p>
        </p:txBody>
      </p:sp>
      <p:sp>
        <p:nvSpPr>
          <p:cNvPr id="2051" name="Rectangle 2"/>
          <p:cNvSpPr>
            <a:spLocks noGrp="1" noChangeArrowheads="1"/>
          </p:cNvSpPr>
          <p:nvPr>
            <p:ph type="ctrTitle" idx="4294967295"/>
          </p:nvPr>
        </p:nvSpPr>
        <p:spPr>
          <a:xfrm>
            <a:off x="3181350" y="2130428"/>
            <a:ext cx="5829300" cy="1470025"/>
          </a:xfrm>
        </p:spPr>
        <p:txBody>
          <a:bodyPr/>
          <a:lstStyle/>
          <a:p>
            <a:pPr eaLnBrk="1" hangingPunct="1"/>
            <a:r>
              <a:rPr lang="fr-FR" altLang="fr-FR" dirty="0">
                <a:solidFill>
                  <a:srgbClr val="FC8004"/>
                </a:solidFill>
                <a:latin typeface="Calibri" pitchFamily="34" charset="0"/>
              </a:rPr>
              <a:t>Ateliers 2026</a:t>
            </a:r>
            <a:endParaRPr lang="fr-FR" altLang="fr-FR" dirty="0">
              <a:latin typeface="Calibri" pitchFamily="34" charset="0"/>
            </a:endParaRPr>
          </a:p>
        </p:txBody>
      </p:sp>
      <p:sp>
        <p:nvSpPr>
          <p:cNvPr id="2052" name="Rectangle 3"/>
          <p:cNvSpPr>
            <a:spLocks noGrp="1" noChangeArrowheads="1"/>
          </p:cNvSpPr>
          <p:nvPr>
            <p:ph type="subTitle" idx="4294967295"/>
          </p:nvPr>
        </p:nvSpPr>
        <p:spPr>
          <a:xfrm>
            <a:off x="3695700" y="3886200"/>
            <a:ext cx="4800600" cy="1752600"/>
          </a:xfrm>
        </p:spPr>
        <p:txBody>
          <a:bodyPr/>
          <a:lstStyle/>
          <a:p>
            <a:pPr marL="0" indent="0" algn="ctr">
              <a:buNone/>
            </a:pPr>
            <a:r>
              <a:rPr lang="fr-FR" altLang="fr-FR">
                <a:solidFill>
                  <a:srgbClr val="0070C0"/>
                </a:solidFill>
                <a:latin typeface="Calibri" pitchFamily="34" charset="0"/>
              </a:rPr>
              <a:t>Elise de Roquefeuil</a:t>
            </a:r>
          </a:p>
        </p:txBody>
      </p:sp>
      <p:sp>
        <p:nvSpPr>
          <p:cNvPr id="2053" name="Text Box 17"/>
          <p:cNvSpPr txBox="1">
            <a:spLocks noChangeArrowheads="1"/>
          </p:cNvSpPr>
          <p:nvPr/>
        </p:nvSpPr>
        <p:spPr bwMode="auto">
          <a:xfrm>
            <a:off x="249025" y="6334616"/>
            <a:ext cx="508992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37931725" indent="-37474525"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400" b="0" i="0" u="none" strike="noStrike" kern="1200" cap="none" spc="0" normalizeH="0" baseline="0" noProof="0" dirty="0">
                <a:ln>
                  <a:noFill/>
                </a:ln>
                <a:solidFill>
                  <a:srgbClr val="FFFFFF"/>
                </a:solidFill>
                <a:effectLst/>
                <a:uLnTx/>
                <a:uFillTx/>
                <a:latin typeface="Calibri" pitchFamily="34" charset="0"/>
                <a:ea typeface="ＭＳ Ｐゴシック" pitchFamily="-84" charset="-128"/>
                <a:cs typeface="+mn-cs"/>
              </a:rPr>
              <a:t>Service de radiologie, polyclinique Bordeaux Nord Aquitaine</a:t>
            </a:r>
          </a:p>
        </p:txBody>
      </p:sp>
      <p:pic>
        <p:nvPicPr>
          <p:cNvPr id="6" name="Image 5" descr="IMBN-LOGO-CMJN_PRINT.jpeg"/>
          <p:cNvPicPr>
            <a:picLocks noChangeAspect="1"/>
          </p:cNvPicPr>
          <p:nvPr/>
        </p:nvPicPr>
        <p:blipFill>
          <a:blip r:embed="rId2"/>
          <a:stretch>
            <a:fillRect/>
          </a:stretch>
        </p:blipFill>
        <p:spPr>
          <a:xfrm>
            <a:off x="9664443" y="119063"/>
            <a:ext cx="2418057" cy="981075"/>
          </a:xfrm>
          <a:prstGeom prst="rect">
            <a:avLst/>
          </a:prstGeom>
        </p:spPr>
      </p:pic>
      <p:pic>
        <p:nvPicPr>
          <p:cNvPr id="8" name="Image 7" descr="pbna logo.png"/>
          <p:cNvPicPr>
            <a:picLocks noChangeAspect="1"/>
          </p:cNvPicPr>
          <p:nvPr/>
        </p:nvPicPr>
        <p:blipFill>
          <a:blip r:embed="rId3"/>
          <a:srcRect b="10238"/>
          <a:stretch>
            <a:fillRect/>
          </a:stretch>
        </p:blipFill>
        <p:spPr>
          <a:xfrm>
            <a:off x="109500" y="34565"/>
            <a:ext cx="3203126" cy="1150070"/>
          </a:xfrm>
          <a:prstGeom prst="rect">
            <a:avLst/>
          </a:prstGeom>
        </p:spPr>
      </p:pic>
    </p:spTree>
    <p:extLst>
      <p:ext uri="{BB962C8B-B14F-4D97-AF65-F5344CB8AC3E}">
        <p14:creationId xmlns:p14="http://schemas.microsoft.com/office/powerpoint/2010/main" val="63991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E8EF1DB-E81B-4C26-8975-CB14EE2B52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4080" y="0"/>
            <a:ext cx="5543840" cy="6858000"/>
          </a:xfrm>
          <a:prstGeom prst="rect">
            <a:avLst/>
          </a:prstGeom>
        </p:spPr>
      </p:pic>
    </p:spTree>
    <p:extLst>
      <p:ext uri="{BB962C8B-B14F-4D97-AF65-F5344CB8AC3E}">
        <p14:creationId xmlns:p14="http://schemas.microsoft.com/office/powerpoint/2010/main" val="156498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2C3FC62-F865-44A6-9B85-9F5291FB8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5327" y="0"/>
            <a:ext cx="5521345" cy="6858000"/>
          </a:xfrm>
          <a:prstGeom prst="rect">
            <a:avLst/>
          </a:prstGeom>
        </p:spPr>
      </p:pic>
    </p:spTree>
    <p:extLst>
      <p:ext uri="{BB962C8B-B14F-4D97-AF65-F5344CB8AC3E}">
        <p14:creationId xmlns:p14="http://schemas.microsoft.com/office/powerpoint/2010/main" val="496621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754961C-C8DA-4AAF-8DBA-707229215B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710" y="0"/>
            <a:ext cx="5604580" cy="6858000"/>
          </a:xfrm>
          <a:prstGeom prst="rect">
            <a:avLst/>
          </a:prstGeom>
        </p:spPr>
      </p:pic>
    </p:spTree>
    <p:extLst>
      <p:ext uri="{BB962C8B-B14F-4D97-AF65-F5344CB8AC3E}">
        <p14:creationId xmlns:p14="http://schemas.microsoft.com/office/powerpoint/2010/main" val="219056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641F9D8-CF48-427B-A143-84F62BA76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9101" y="0"/>
            <a:ext cx="5573797" cy="6858000"/>
          </a:xfrm>
          <a:prstGeom prst="rect">
            <a:avLst/>
          </a:prstGeom>
        </p:spPr>
      </p:pic>
    </p:spTree>
    <p:extLst>
      <p:ext uri="{BB962C8B-B14F-4D97-AF65-F5344CB8AC3E}">
        <p14:creationId xmlns:p14="http://schemas.microsoft.com/office/powerpoint/2010/main" val="805965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A1F956C-EC0B-43EC-AC5A-DB4961145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1277" y="0"/>
            <a:ext cx="5609446" cy="6858000"/>
          </a:xfrm>
          <a:prstGeom prst="rect">
            <a:avLst/>
          </a:prstGeom>
        </p:spPr>
      </p:pic>
    </p:spTree>
    <p:extLst>
      <p:ext uri="{BB962C8B-B14F-4D97-AF65-F5344CB8AC3E}">
        <p14:creationId xmlns:p14="http://schemas.microsoft.com/office/powerpoint/2010/main" val="920341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AF07610-B842-483D-9989-3486A4D4F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629" y="0"/>
            <a:ext cx="5524742" cy="6858000"/>
          </a:xfrm>
          <a:prstGeom prst="rect">
            <a:avLst/>
          </a:prstGeom>
        </p:spPr>
      </p:pic>
    </p:spTree>
    <p:extLst>
      <p:ext uri="{BB962C8B-B14F-4D97-AF65-F5344CB8AC3E}">
        <p14:creationId xmlns:p14="http://schemas.microsoft.com/office/powerpoint/2010/main" val="1950297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07B4C83-FA56-44E4-A99B-657CC3C07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912" y="166687"/>
            <a:ext cx="5972175" cy="6524625"/>
          </a:xfrm>
          <a:prstGeom prst="rect">
            <a:avLst/>
          </a:prstGeom>
        </p:spPr>
      </p:pic>
    </p:spTree>
    <p:extLst>
      <p:ext uri="{BB962C8B-B14F-4D97-AF65-F5344CB8AC3E}">
        <p14:creationId xmlns:p14="http://schemas.microsoft.com/office/powerpoint/2010/main" val="1449151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B80FF90-3810-4053-9AD3-566FCDA19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1535" y="0"/>
            <a:ext cx="5528930" cy="6858000"/>
          </a:xfrm>
          <a:prstGeom prst="rect">
            <a:avLst/>
          </a:prstGeom>
        </p:spPr>
      </p:pic>
    </p:spTree>
    <p:extLst>
      <p:ext uri="{BB962C8B-B14F-4D97-AF65-F5344CB8AC3E}">
        <p14:creationId xmlns:p14="http://schemas.microsoft.com/office/powerpoint/2010/main" val="1257634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945DA3B-59E9-4BE1-AEBE-B2EB1234B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625" y="447675"/>
            <a:ext cx="6000750" cy="5962650"/>
          </a:xfrm>
          <a:prstGeom prst="rect">
            <a:avLst/>
          </a:prstGeom>
        </p:spPr>
      </p:pic>
    </p:spTree>
    <p:extLst>
      <p:ext uri="{BB962C8B-B14F-4D97-AF65-F5344CB8AC3E}">
        <p14:creationId xmlns:p14="http://schemas.microsoft.com/office/powerpoint/2010/main" val="3455581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1BEAF69-B3F3-499C-8B22-34F04D9B9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412" y="0"/>
            <a:ext cx="5141485" cy="6858000"/>
          </a:xfrm>
          <a:prstGeom prst="rect">
            <a:avLst/>
          </a:prstGeom>
        </p:spPr>
      </p:pic>
      <p:pic>
        <p:nvPicPr>
          <p:cNvPr id="4" name="Image 3">
            <a:extLst>
              <a:ext uri="{FF2B5EF4-FFF2-40B4-BE49-F238E27FC236}">
                <a16:creationId xmlns:a16="http://schemas.microsoft.com/office/drawing/2014/main" id="{DF87B67B-3354-4F5A-A4F2-1C61ED656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0"/>
            <a:ext cx="5258078" cy="6858000"/>
          </a:xfrm>
          <a:prstGeom prst="rect">
            <a:avLst/>
          </a:prstGeom>
        </p:spPr>
      </p:pic>
    </p:spTree>
    <p:extLst>
      <p:ext uri="{BB962C8B-B14F-4D97-AF65-F5344CB8AC3E}">
        <p14:creationId xmlns:p14="http://schemas.microsoft.com/office/powerpoint/2010/main" val="3638378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FE616-1F13-424C-81EA-09480B00833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F2A54D4-969C-4FF5-B1BE-359A95F0160C}"/>
              </a:ext>
            </a:extLst>
          </p:cNvPr>
          <p:cNvSpPr>
            <a:spLocks noGrp="1"/>
          </p:cNvSpPr>
          <p:nvPr>
            <p:ph idx="1"/>
          </p:nvPr>
        </p:nvSpPr>
        <p:spPr/>
        <p:txBody>
          <a:bodyPr/>
          <a:lstStyle/>
          <a:p>
            <a:r>
              <a:rPr lang="fr-FR" dirty="0"/>
              <a:t>Monsieur C, 67 ans</a:t>
            </a:r>
          </a:p>
          <a:p>
            <a:r>
              <a:rPr lang="fr-FR" dirty="0"/>
              <a:t>Adressé en IRM par son ORL pour une surdité de perception unilatérale gauche. Pas d’acouphènes pulsatiles.</a:t>
            </a:r>
          </a:p>
          <a:p>
            <a:r>
              <a:rPr lang="fr-FR" dirty="0"/>
              <a:t>On protocole une IRM « CAI standard » avec injection</a:t>
            </a:r>
          </a:p>
        </p:txBody>
      </p:sp>
    </p:spTree>
    <p:extLst>
      <p:ext uri="{BB962C8B-B14F-4D97-AF65-F5344CB8AC3E}">
        <p14:creationId xmlns:p14="http://schemas.microsoft.com/office/powerpoint/2010/main" val="181514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95BD1CC-2BB8-432D-979D-3157C2085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9230"/>
            <a:ext cx="3226688" cy="3939206"/>
          </a:xfrm>
          <a:prstGeom prst="rect">
            <a:avLst/>
          </a:prstGeom>
        </p:spPr>
      </p:pic>
      <p:pic>
        <p:nvPicPr>
          <p:cNvPr id="7" name="Image 6">
            <a:extLst>
              <a:ext uri="{FF2B5EF4-FFF2-40B4-BE49-F238E27FC236}">
                <a16:creationId xmlns:a16="http://schemas.microsoft.com/office/drawing/2014/main" id="{19FC44DC-99FE-43C5-82B2-89A9A80F5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2018" y="1549230"/>
            <a:ext cx="3031966" cy="3889791"/>
          </a:xfrm>
          <a:prstGeom prst="rect">
            <a:avLst/>
          </a:prstGeom>
        </p:spPr>
      </p:pic>
      <p:pic>
        <p:nvPicPr>
          <p:cNvPr id="9" name="Image 8">
            <a:extLst>
              <a:ext uri="{FF2B5EF4-FFF2-40B4-BE49-F238E27FC236}">
                <a16:creationId xmlns:a16="http://schemas.microsoft.com/office/drawing/2014/main" id="{995C8C74-E0A0-473C-8754-C9299DB59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8807" y="1598646"/>
            <a:ext cx="3226689" cy="3892352"/>
          </a:xfrm>
          <a:prstGeom prst="rect">
            <a:avLst/>
          </a:prstGeom>
        </p:spPr>
      </p:pic>
      <p:pic>
        <p:nvPicPr>
          <p:cNvPr id="11" name="Image 10">
            <a:extLst>
              <a:ext uri="{FF2B5EF4-FFF2-40B4-BE49-F238E27FC236}">
                <a16:creationId xmlns:a16="http://schemas.microsoft.com/office/drawing/2014/main" id="{CABDF833-610E-48BB-8434-DBDAAFA73E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9337" y="1598646"/>
            <a:ext cx="2925778" cy="3840375"/>
          </a:xfrm>
          <a:prstGeom prst="rect">
            <a:avLst/>
          </a:prstGeom>
        </p:spPr>
      </p:pic>
    </p:spTree>
    <p:extLst>
      <p:ext uri="{BB962C8B-B14F-4D97-AF65-F5344CB8AC3E}">
        <p14:creationId xmlns:p14="http://schemas.microsoft.com/office/powerpoint/2010/main" val="961513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AA46477-E000-46BF-A31A-572B69A98D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1103" y="0"/>
            <a:ext cx="5089793" cy="6858000"/>
          </a:xfrm>
          <a:prstGeom prst="rect">
            <a:avLst/>
          </a:prstGeom>
        </p:spPr>
      </p:pic>
    </p:spTree>
    <p:extLst>
      <p:ext uri="{BB962C8B-B14F-4D97-AF65-F5344CB8AC3E}">
        <p14:creationId xmlns:p14="http://schemas.microsoft.com/office/powerpoint/2010/main" val="4073745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7F497FE-F554-475A-A524-C282F626BE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306" y="0"/>
            <a:ext cx="5139388" cy="6858000"/>
          </a:xfrm>
          <a:prstGeom prst="rect">
            <a:avLst/>
          </a:prstGeom>
        </p:spPr>
      </p:pic>
    </p:spTree>
    <p:extLst>
      <p:ext uri="{BB962C8B-B14F-4D97-AF65-F5344CB8AC3E}">
        <p14:creationId xmlns:p14="http://schemas.microsoft.com/office/powerpoint/2010/main" val="1270090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7F264B9-533E-436F-A3CC-BE4595FD5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7335" y="0"/>
            <a:ext cx="5217330" cy="6858000"/>
          </a:xfrm>
          <a:prstGeom prst="rect">
            <a:avLst/>
          </a:prstGeom>
        </p:spPr>
      </p:pic>
    </p:spTree>
    <p:extLst>
      <p:ext uri="{BB962C8B-B14F-4D97-AF65-F5344CB8AC3E}">
        <p14:creationId xmlns:p14="http://schemas.microsoft.com/office/powerpoint/2010/main" val="2447273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849FA5C-4486-4A60-B105-81F119A13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8369" y="0"/>
            <a:ext cx="5115261" cy="6858000"/>
          </a:xfrm>
          <a:prstGeom prst="rect">
            <a:avLst/>
          </a:prstGeom>
        </p:spPr>
      </p:pic>
    </p:spTree>
    <p:extLst>
      <p:ext uri="{BB962C8B-B14F-4D97-AF65-F5344CB8AC3E}">
        <p14:creationId xmlns:p14="http://schemas.microsoft.com/office/powerpoint/2010/main" val="3769326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5C0A3A4-E6CF-42C1-B12F-864AEC7BB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184" y="0"/>
            <a:ext cx="4907632" cy="6858000"/>
          </a:xfrm>
          <a:prstGeom prst="rect">
            <a:avLst/>
          </a:prstGeom>
        </p:spPr>
      </p:pic>
    </p:spTree>
    <p:extLst>
      <p:ext uri="{BB962C8B-B14F-4D97-AF65-F5344CB8AC3E}">
        <p14:creationId xmlns:p14="http://schemas.microsoft.com/office/powerpoint/2010/main" val="1972716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E6209DC-1C90-4FEC-9AA8-2AECF20BE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861" y="0"/>
            <a:ext cx="5190278" cy="6858000"/>
          </a:xfrm>
          <a:prstGeom prst="rect">
            <a:avLst/>
          </a:prstGeom>
        </p:spPr>
      </p:pic>
    </p:spTree>
    <p:extLst>
      <p:ext uri="{BB962C8B-B14F-4D97-AF65-F5344CB8AC3E}">
        <p14:creationId xmlns:p14="http://schemas.microsoft.com/office/powerpoint/2010/main" val="1188569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ED1C884-B924-4A86-A598-D3E486D631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0210" y="0"/>
            <a:ext cx="5051580" cy="6858000"/>
          </a:xfrm>
          <a:prstGeom prst="rect">
            <a:avLst/>
          </a:prstGeom>
        </p:spPr>
      </p:pic>
    </p:spTree>
    <p:extLst>
      <p:ext uri="{BB962C8B-B14F-4D97-AF65-F5344CB8AC3E}">
        <p14:creationId xmlns:p14="http://schemas.microsoft.com/office/powerpoint/2010/main" val="22376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0C92614-3468-4847-8EE4-A375CA455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2033929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A5EE757-B2B5-43F3-A8E8-ED44113C01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815" y="0"/>
            <a:ext cx="5070370" cy="6858000"/>
          </a:xfrm>
          <a:prstGeom prst="rect">
            <a:avLst/>
          </a:prstGeom>
        </p:spPr>
      </p:pic>
    </p:spTree>
    <p:extLst>
      <p:ext uri="{BB962C8B-B14F-4D97-AF65-F5344CB8AC3E}">
        <p14:creationId xmlns:p14="http://schemas.microsoft.com/office/powerpoint/2010/main" val="1403904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3CB2054-A090-4D06-868E-503B9D4B1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1834" y="0"/>
            <a:ext cx="5588331" cy="6858000"/>
          </a:xfrm>
          <a:prstGeom prst="rect">
            <a:avLst/>
          </a:prstGeom>
        </p:spPr>
      </p:pic>
    </p:spTree>
    <p:extLst>
      <p:ext uri="{BB962C8B-B14F-4D97-AF65-F5344CB8AC3E}">
        <p14:creationId xmlns:p14="http://schemas.microsoft.com/office/powerpoint/2010/main" val="173050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A54D0C4-7899-4B15-9B5F-CE512BC8E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3544" y="0"/>
            <a:ext cx="5024912" cy="6858000"/>
          </a:xfrm>
          <a:prstGeom prst="rect">
            <a:avLst/>
          </a:prstGeom>
        </p:spPr>
      </p:pic>
    </p:spTree>
    <p:extLst>
      <p:ext uri="{BB962C8B-B14F-4D97-AF65-F5344CB8AC3E}">
        <p14:creationId xmlns:p14="http://schemas.microsoft.com/office/powerpoint/2010/main" val="3261822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8326761-00D0-4504-BE1A-CD89B5D3B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5257" y="0"/>
            <a:ext cx="5141485" cy="6858000"/>
          </a:xfrm>
          <a:prstGeom prst="rect">
            <a:avLst/>
          </a:prstGeom>
        </p:spPr>
      </p:pic>
    </p:spTree>
    <p:extLst>
      <p:ext uri="{BB962C8B-B14F-4D97-AF65-F5344CB8AC3E}">
        <p14:creationId xmlns:p14="http://schemas.microsoft.com/office/powerpoint/2010/main" val="814355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3D1B491-646B-4542-AC19-4ECA773E2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8045" y="0"/>
            <a:ext cx="5015909" cy="6858000"/>
          </a:xfrm>
          <a:prstGeom prst="rect">
            <a:avLst/>
          </a:prstGeom>
        </p:spPr>
      </p:pic>
    </p:spTree>
    <p:extLst>
      <p:ext uri="{BB962C8B-B14F-4D97-AF65-F5344CB8AC3E}">
        <p14:creationId xmlns:p14="http://schemas.microsoft.com/office/powerpoint/2010/main" val="2325661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3BF8BE-270B-4232-83D0-3DB4AB78BDE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5701083-32A0-4732-B40B-F0D0B7B814B7}"/>
              </a:ext>
            </a:extLst>
          </p:cNvPr>
          <p:cNvSpPr>
            <a:spLocks noGrp="1"/>
          </p:cNvSpPr>
          <p:nvPr>
            <p:ph idx="1"/>
          </p:nvPr>
        </p:nvSpPr>
        <p:spPr/>
        <p:txBody>
          <a:bodyPr/>
          <a:lstStyle/>
          <a:p>
            <a:r>
              <a:rPr lang="fr-FR" dirty="0"/>
              <a:t>« Est-ce qu’on peut sortir le patient? »</a:t>
            </a:r>
          </a:p>
        </p:txBody>
      </p:sp>
    </p:spTree>
    <p:extLst>
      <p:ext uri="{BB962C8B-B14F-4D97-AF65-F5344CB8AC3E}">
        <p14:creationId xmlns:p14="http://schemas.microsoft.com/office/powerpoint/2010/main" val="1537122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3F5E43D-08B7-4C6F-92F4-1B5E0579D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6262" y="0"/>
            <a:ext cx="5199475" cy="6858000"/>
          </a:xfrm>
          <a:prstGeom prst="rect">
            <a:avLst/>
          </a:prstGeom>
        </p:spPr>
      </p:pic>
    </p:spTree>
    <p:extLst>
      <p:ext uri="{BB962C8B-B14F-4D97-AF65-F5344CB8AC3E}">
        <p14:creationId xmlns:p14="http://schemas.microsoft.com/office/powerpoint/2010/main" val="4652582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D6BF116-9A9C-4E29-9C2D-8FF77FDB2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4231" y="0"/>
            <a:ext cx="5223538" cy="6858000"/>
          </a:xfrm>
          <a:prstGeom prst="rect">
            <a:avLst/>
          </a:prstGeom>
        </p:spPr>
      </p:pic>
    </p:spTree>
    <p:extLst>
      <p:ext uri="{BB962C8B-B14F-4D97-AF65-F5344CB8AC3E}">
        <p14:creationId xmlns:p14="http://schemas.microsoft.com/office/powerpoint/2010/main" val="517264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AAEA567-F42F-4813-AAEF-A000B35D9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4314" y="0"/>
            <a:ext cx="4943372" cy="6858000"/>
          </a:xfrm>
          <a:prstGeom prst="rect">
            <a:avLst/>
          </a:prstGeom>
        </p:spPr>
      </p:pic>
    </p:spTree>
    <p:extLst>
      <p:ext uri="{BB962C8B-B14F-4D97-AF65-F5344CB8AC3E}">
        <p14:creationId xmlns:p14="http://schemas.microsoft.com/office/powerpoint/2010/main" val="3437168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8A6B2F8-B3B4-46B9-8BE5-A1F7AC5BC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9979" y="0"/>
            <a:ext cx="4992042" cy="6858000"/>
          </a:xfrm>
          <a:prstGeom prst="rect">
            <a:avLst/>
          </a:prstGeom>
        </p:spPr>
      </p:pic>
    </p:spTree>
    <p:extLst>
      <p:ext uri="{BB962C8B-B14F-4D97-AF65-F5344CB8AC3E}">
        <p14:creationId xmlns:p14="http://schemas.microsoft.com/office/powerpoint/2010/main" val="1598790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2971572-22C4-4A94-85EC-D477E5DFA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5570" y="0"/>
            <a:ext cx="5120860" cy="6858000"/>
          </a:xfrm>
          <a:prstGeom prst="rect">
            <a:avLst/>
          </a:prstGeom>
        </p:spPr>
      </p:pic>
    </p:spTree>
    <p:extLst>
      <p:ext uri="{BB962C8B-B14F-4D97-AF65-F5344CB8AC3E}">
        <p14:creationId xmlns:p14="http://schemas.microsoft.com/office/powerpoint/2010/main" val="12020648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480BB34-8067-42DD-A45F-B52C452FE2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0"/>
            <a:ext cx="5029200" cy="6858000"/>
          </a:xfrm>
          <a:prstGeom prst="rect">
            <a:avLst/>
          </a:prstGeom>
        </p:spPr>
      </p:pic>
    </p:spTree>
    <p:extLst>
      <p:ext uri="{BB962C8B-B14F-4D97-AF65-F5344CB8AC3E}">
        <p14:creationId xmlns:p14="http://schemas.microsoft.com/office/powerpoint/2010/main" val="131493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1307F32-7183-4441-B529-B42ADC5E6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0454" y="0"/>
            <a:ext cx="5611091" cy="6858000"/>
          </a:xfrm>
          <a:prstGeom prst="rect">
            <a:avLst/>
          </a:prstGeom>
        </p:spPr>
      </p:pic>
    </p:spTree>
    <p:extLst>
      <p:ext uri="{BB962C8B-B14F-4D97-AF65-F5344CB8AC3E}">
        <p14:creationId xmlns:p14="http://schemas.microsoft.com/office/powerpoint/2010/main" val="620733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69A500-AEE0-419A-97FC-72F879B3E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2394" y="0"/>
            <a:ext cx="5067211" cy="6858000"/>
          </a:xfrm>
          <a:prstGeom prst="rect">
            <a:avLst/>
          </a:prstGeom>
        </p:spPr>
      </p:pic>
    </p:spTree>
    <p:extLst>
      <p:ext uri="{BB962C8B-B14F-4D97-AF65-F5344CB8AC3E}">
        <p14:creationId xmlns:p14="http://schemas.microsoft.com/office/powerpoint/2010/main" val="1565400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9795161-15AA-45E5-8D64-BBD741283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8695" y="0"/>
            <a:ext cx="5234609" cy="6858000"/>
          </a:xfrm>
          <a:prstGeom prst="rect">
            <a:avLst/>
          </a:prstGeom>
        </p:spPr>
      </p:pic>
    </p:spTree>
    <p:extLst>
      <p:ext uri="{BB962C8B-B14F-4D97-AF65-F5344CB8AC3E}">
        <p14:creationId xmlns:p14="http://schemas.microsoft.com/office/powerpoint/2010/main" val="1682748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69130FB-1B24-47B9-BB70-894E7C7264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7604" y="0"/>
            <a:ext cx="5176791" cy="6858000"/>
          </a:xfrm>
          <a:prstGeom prst="rect">
            <a:avLst/>
          </a:prstGeom>
        </p:spPr>
      </p:pic>
    </p:spTree>
    <p:extLst>
      <p:ext uri="{BB962C8B-B14F-4D97-AF65-F5344CB8AC3E}">
        <p14:creationId xmlns:p14="http://schemas.microsoft.com/office/powerpoint/2010/main" val="1414288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F1BC68-D4D3-494D-9308-2A8B28469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8436" y="0"/>
            <a:ext cx="5115128" cy="6858000"/>
          </a:xfrm>
          <a:prstGeom prst="rect">
            <a:avLst/>
          </a:prstGeom>
        </p:spPr>
      </p:pic>
    </p:spTree>
    <p:extLst>
      <p:ext uri="{BB962C8B-B14F-4D97-AF65-F5344CB8AC3E}">
        <p14:creationId xmlns:p14="http://schemas.microsoft.com/office/powerpoint/2010/main" val="1981035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6BCDA4-1A1C-45DE-9528-A9C613801E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0424" y="0"/>
            <a:ext cx="5111151" cy="6858000"/>
          </a:xfrm>
          <a:prstGeom prst="rect">
            <a:avLst/>
          </a:prstGeom>
        </p:spPr>
      </p:pic>
    </p:spTree>
    <p:extLst>
      <p:ext uri="{BB962C8B-B14F-4D97-AF65-F5344CB8AC3E}">
        <p14:creationId xmlns:p14="http://schemas.microsoft.com/office/powerpoint/2010/main" val="3941056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4B801C7-3962-4A4A-9CE8-0E3231940F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523" y="0"/>
            <a:ext cx="5128953" cy="6858000"/>
          </a:xfrm>
          <a:prstGeom prst="rect">
            <a:avLst/>
          </a:prstGeom>
        </p:spPr>
      </p:pic>
    </p:spTree>
    <p:extLst>
      <p:ext uri="{BB962C8B-B14F-4D97-AF65-F5344CB8AC3E}">
        <p14:creationId xmlns:p14="http://schemas.microsoft.com/office/powerpoint/2010/main" val="1610014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CB1FA4-811A-4CBF-8626-D7BF6AC00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2544" y="0"/>
            <a:ext cx="5006911" cy="6858000"/>
          </a:xfrm>
          <a:prstGeom prst="rect">
            <a:avLst/>
          </a:prstGeom>
        </p:spPr>
      </p:pic>
    </p:spTree>
    <p:extLst>
      <p:ext uri="{BB962C8B-B14F-4D97-AF65-F5344CB8AC3E}">
        <p14:creationId xmlns:p14="http://schemas.microsoft.com/office/powerpoint/2010/main" val="22695237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EB1D07D-2D45-46E1-B6EC-1DA871C55E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4171" y="0"/>
            <a:ext cx="4963657" cy="6858000"/>
          </a:xfrm>
          <a:prstGeom prst="rect">
            <a:avLst/>
          </a:prstGeom>
        </p:spPr>
      </p:pic>
    </p:spTree>
    <p:extLst>
      <p:ext uri="{BB962C8B-B14F-4D97-AF65-F5344CB8AC3E}">
        <p14:creationId xmlns:p14="http://schemas.microsoft.com/office/powerpoint/2010/main" val="1053916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01459FF-72A4-48AF-9FEB-F4AB10ABC7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7639" y="0"/>
            <a:ext cx="5036722" cy="6858000"/>
          </a:xfrm>
          <a:prstGeom prst="rect">
            <a:avLst/>
          </a:prstGeom>
        </p:spPr>
      </p:pic>
    </p:spTree>
    <p:extLst>
      <p:ext uri="{BB962C8B-B14F-4D97-AF65-F5344CB8AC3E}">
        <p14:creationId xmlns:p14="http://schemas.microsoft.com/office/powerpoint/2010/main" val="352002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CEFC73E-531C-4585-BA50-8527DF551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649" y="0"/>
            <a:ext cx="5010701" cy="6858000"/>
          </a:xfrm>
          <a:prstGeom prst="rect">
            <a:avLst/>
          </a:prstGeom>
        </p:spPr>
      </p:pic>
    </p:spTree>
    <p:extLst>
      <p:ext uri="{BB962C8B-B14F-4D97-AF65-F5344CB8AC3E}">
        <p14:creationId xmlns:p14="http://schemas.microsoft.com/office/powerpoint/2010/main" val="128925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F7D9724-5EA4-400D-9AD5-301E1B5B17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6757" y="0"/>
            <a:ext cx="5538486" cy="6858000"/>
          </a:xfrm>
          <a:prstGeom prst="rect">
            <a:avLst/>
          </a:prstGeom>
        </p:spPr>
      </p:pic>
    </p:spTree>
    <p:extLst>
      <p:ext uri="{BB962C8B-B14F-4D97-AF65-F5344CB8AC3E}">
        <p14:creationId xmlns:p14="http://schemas.microsoft.com/office/powerpoint/2010/main" val="39036883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101BD20-D2A6-43E0-9F30-8B230090C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9309" y="0"/>
            <a:ext cx="4993382" cy="6858000"/>
          </a:xfrm>
          <a:prstGeom prst="rect">
            <a:avLst/>
          </a:prstGeom>
        </p:spPr>
      </p:pic>
    </p:spTree>
    <p:extLst>
      <p:ext uri="{BB962C8B-B14F-4D97-AF65-F5344CB8AC3E}">
        <p14:creationId xmlns:p14="http://schemas.microsoft.com/office/powerpoint/2010/main" val="13982727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F1D762C-2C6F-4B0A-AD40-4D4532DA3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1614918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4138318-0594-4256-A818-93BA2704B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834" y="0"/>
            <a:ext cx="5070332" cy="6858000"/>
          </a:xfrm>
          <a:prstGeom prst="rect">
            <a:avLst/>
          </a:prstGeom>
        </p:spPr>
      </p:pic>
    </p:spTree>
    <p:extLst>
      <p:ext uri="{BB962C8B-B14F-4D97-AF65-F5344CB8AC3E}">
        <p14:creationId xmlns:p14="http://schemas.microsoft.com/office/powerpoint/2010/main" val="1601277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B80864-840C-4632-9450-73432F439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680" y="0"/>
            <a:ext cx="4972639" cy="6858000"/>
          </a:xfrm>
          <a:prstGeom prst="rect">
            <a:avLst/>
          </a:prstGeom>
        </p:spPr>
      </p:pic>
    </p:spTree>
    <p:extLst>
      <p:ext uri="{BB962C8B-B14F-4D97-AF65-F5344CB8AC3E}">
        <p14:creationId xmlns:p14="http://schemas.microsoft.com/office/powerpoint/2010/main" val="25785453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5F93EB8-6488-4C9E-A9CB-438FDCADE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213" y="0"/>
            <a:ext cx="5059573" cy="6858000"/>
          </a:xfrm>
          <a:prstGeom prst="rect">
            <a:avLst/>
          </a:prstGeom>
        </p:spPr>
      </p:pic>
    </p:spTree>
    <p:extLst>
      <p:ext uri="{BB962C8B-B14F-4D97-AF65-F5344CB8AC3E}">
        <p14:creationId xmlns:p14="http://schemas.microsoft.com/office/powerpoint/2010/main" val="23946058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FE379D-B3CB-4852-A086-83C518C9D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3326" y="0"/>
            <a:ext cx="5085347" cy="6858000"/>
          </a:xfrm>
          <a:prstGeom prst="rect">
            <a:avLst/>
          </a:prstGeom>
        </p:spPr>
      </p:pic>
    </p:spTree>
    <p:extLst>
      <p:ext uri="{BB962C8B-B14F-4D97-AF65-F5344CB8AC3E}">
        <p14:creationId xmlns:p14="http://schemas.microsoft.com/office/powerpoint/2010/main" val="1253691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9BB202B-5C6F-460E-8C27-61D59D5C4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8256" y="0"/>
            <a:ext cx="5135488" cy="6858000"/>
          </a:xfrm>
          <a:prstGeom prst="rect">
            <a:avLst/>
          </a:prstGeom>
        </p:spPr>
      </p:pic>
    </p:spTree>
    <p:extLst>
      <p:ext uri="{BB962C8B-B14F-4D97-AF65-F5344CB8AC3E}">
        <p14:creationId xmlns:p14="http://schemas.microsoft.com/office/powerpoint/2010/main" val="29182238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0A0A00-88AC-434E-9465-E5A8F838B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2493" y="0"/>
            <a:ext cx="5127014" cy="6858000"/>
          </a:xfrm>
          <a:prstGeom prst="rect">
            <a:avLst/>
          </a:prstGeom>
        </p:spPr>
      </p:pic>
    </p:spTree>
    <p:extLst>
      <p:ext uri="{BB962C8B-B14F-4D97-AF65-F5344CB8AC3E}">
        <p14:creationId xmlns:p14="http://schemas.microsoft.com/office/powerpoint/2010/main" val="27307334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2C48975-0E8E-4C3B-8CCA-17B0A9A3E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2061" y="0"/>
            <a:ext cx="5167877" cy="6858000"/>
          </a:xfrm>
          <a:prstGeom prst="rect">
            <a:avLst/>
          </a:prstGeom>
        </p:spPr>
      </p:pic>
    </p:spTree>
    <p:extLst>
      <p:ext uri="{BB962C8B-B14F-4D97-AF65-F5344CB8AC3E}">
        <p14:creationId xmlns:p14="http://schemas.microsoft.com/office/powerpoint/2010/main" val="23655302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F21693B-A078-4920-9402-3FB01C6C1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8293" y="0"/>
            <a:ext cx="5135413" cy="6858000"/>
          </a:xfrm>
          <a:prstGeom prst="rect">
            <a:avLst/>
          </a:prstGeom>
        </p:spPr>
      </p:pic>
    </p:spTree>
    <p:extLst>
      <p:ext uri="{BB962C8B-B14F-4D97-AF65-F5344CB8AC3E}">
        <p14:creationId xmlns:p14="http://schemas.microsoft.com/office/powerpoint/2010/main" val="1955649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2C23B50-5BB5-473D-B4D0-8B3A62B961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4080" y="0"/>
            <a:ext cx="5543840" cy="6858000"/>
          </a:xfrm>
          <a:prstGeom prst="rect">
            <a:avLst/>
          </a:prstGeom>
        </p:spPr>
      </p:pic>
    </p:spTree>
    <p:extLst>
      <p:ext uri="{BB962C8B-B14F-4D97-AF65-F5344CB8AC3E}">
        <p14:creationId xmlns:p14="http://schemas.microsoft.com/office/powerpoint/2010/main" val="3801529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F5B6845-A06F-4AFB-B56E-FD389F7EF3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35" y="0"/>
            <a:ext cx="5282514" cy="6858000"/>
          </a:xfrm>
          <a:prstGeom prst="rect">
            <a:avLst/>
          </a:prstGeom>
        </p:spPr>
      </p:pic>
      <p:pic>
        <p:nvPicPr>
          <p:cNvPr id="5" name="Image 4">
            <a:extLst>
              <a:ext uri="{FF2B5EF4-FFF2-40B4-BE49-F238E27FC236}">
                <a16:creationId xmlns:a16="http://schemas.microsoft.com/office/drawing/2014/main" id="{3A631911-BE4A-4DB7-9005-1C9A4720B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114" y="0"/>
            <a:ext cx="5230954" cy="6858000"/>
          </a:xfrm>
          <a:prstGeom prst="rect">
            <a:avLst/>
          </a:prstGeom>
        </p:spPr>
      </p:pic>
    </p:spTree>
    <p:extLst>
      <p:ext uri="{BB962C8B-B14F-4D97-AF65-F5344CB8AC3E}">
        <p14:creationId xmlns:p14="http://schemas.microsoft.com/office/powerpoint/2010/main" val="23637455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9DBFC-319B-489F-8D3C-8E64110AFD9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4EE941E-3E11-4EBF-AF9C-3375831BB29E}"/>
              </a:ext>
            </a:extLst>
          </p:cNvPr>
          <p:cNvSpPr>
            <a:spLocks noGrp="1"/>
          </p:cNvSpPr>
          <p:nvPr>
            <p:ph idx="1"/>
          </p:nvPr>
        </p:nvSpPr>
        <p:spPr/>
        <p:txBody>
          <a:bodyPr>
            <a:normAutofit fontScale="92500" lnSpcReduction="20000"/>
          </a:bodyPr>
          <a:lstStyle/>
          <a:p>
            <a:r>
              <a:rPr lang="fr-FR" dirty="0" err="1"/>
              <a:t>Hémosidérose</a:t>
            </a:r>
            <a:r>
              <a:rPr lang="fr-FR" dirty="0"/>
              <a:t> superficielle</a:t>
            </a:r>
          </a:p>
          <a:p>
            <a:endParaRPr lang="fr-FR" dirty="0"/>
          </a:p>
          <a:p>
            <a:r>
              <a:rPr lang="fr-FR" dirty="0"/>
              <a:t>Interrogatoire du patient:</a:t>
            </a:r>
          </a:p>
          <a:p>
            <a:r>
              <a:rPr lang="fr-FR" dirty="0"/>
              <a:t>Viticulteur puis travail dans le contrôle technique automobile, actuellement retraité.</a:t>
            </a:r>
          </a:p>
          <a:p>
            <a:r>
              <a:rPr lang="fr-FR" dirty="0"/>
              <a:t>Fracture du col fémoral lors d’une chute d’échelle</a:t>
            </a:r>
          </a:p>
          <a:p>
            <a:r>
              <a:rPr lang="fr-FR" dirty="0"/>
              <a:t>Baisse d’audition rapidement progressive: appareillage</a:t>
            </a:r>
          </a:p>
          <a:p>
            <a:r>
              <a:rPr lang="fr-FR" dirty="0"/>
              <a:t>Troubles de l’équilibre depuis 5 ans</a:t>
            </a:r>
          </a:p>
          <a:p>
            <a:endParaRPr lang="fr-FR" dirty="0"/>
          </a:p>
          <a:p>
            <a:r>
              <a:rPr lang="fr-FR" dirty="0"/>
              <a:t>Que faire?</a:t>
            </a:r>
          </a:p>
        </p:txBody>
      </p:sp>
    </p:spTree>
    <p:extLst>
      <p:ext uri="{BB962C8B-B14F-4D97-AF65-F5344CB8AC3E}">
        <p14:creationId xmlns:p14="http://schemas.microsoft.com/office/powerpoint/2010/main" val="84793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FA97C3-A7EE-4EFE-A093-5E0B3023F9C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D527D8E-B4EF-4A71-BA1B-2F0ADFFD827A}"/>
              </a:ext>
            </a:extLst>
          </p:cNvPr>
          <p:cNvSpPr>
            <a:spLocks noGrp="1"/>
          </p:cNvSpPr>
          <p:nvPr>
            <p:ph idx="1"/>
          </p:nvPr>
        </p:nvSpPr>
        <p:spPr/>
        <p:txBody>
          <a:bodyPr/>
          <a:lstStyle/>
          <a:p>
            <a:r>
              <a:rPr lang="fr-FR" dirty="0"/>
              <a:t>Refaire une IRM</a:t>
            </a:r>
          </a:p>
          <a:p>
            <a:pPr lvl="1"/>
            <a:r>
              <a:rPr lang="fr-FR" dirty="0"/>
              <a:t>TOF sans IV</a:t>
            </a:r>
          </a:p>
          <a:p>
            <a:pPr lvl="1"/>
            <a:r>
              <a:rPr lang="fr-FR" dirty="0"/>
              <a:t>IRM médullaire injectée</a:t>
            </a:r>
          </a:p>
        </p:txBody>
      </p:sp>
    </p:spTree>
    <p:extLst>
      <p:ext uri="{BB962C8B-B14F-4D97-AF65-F5344CB8AC3E}">
        <p14:creationId xmlns:p14="http://schemas.microsoft.com/office/powerpoint/2010/main" val="38914122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C7211D-8FBE-4A5F-9B72-7DAAE4F9767C}"/>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EDA63C02-F1CE-42A8-BD95-DECE0ED5FC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8595" y="1600200"/>
            <a:ext cx="7234810" cy="4525963"/>
          </a:xfrm>
        </p:spPr>
      </p:pic>
    </p:spTree>
    <p:extLst>
      <p:ext uri="{BB962C8B-B14F-4D97-AF65-F5344CB8AC3E}">
        <p14:creationId xmlns:p14="http://schemas.microsoft.com/office/powerpoint/2010/main" val="12319667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D9A9A8-CDA2-4854-848A-D35734A2BA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02967" cy="6858000"/>
          </a:xfrm>
          <a:prstGeom prst="rect">
            <a:avLst/>
          </a:prstGeom>
        </p:spPr>
      </p:pic>
      <p:pic>
        <p:nvPicPr>
          <p:cNvPr id="6" name="Image 5">
            <a:extLst>
              <a:ext uri="{FF2B5EF4-FFF2-40B4-BE49-F238E27FC236}">
                <a16:creationId xmlns:a16="http://schemas.microsoft.com/office/drawing/2014/main" id="{6E76F910-3F7A-440C-A031-51B6D61F3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5218" y="0"/>
            <a:ext cx="4881563" cy="6858000"/>
          </a:xfrm>
          <a:prstGeom prst="rect">
            <a:avLst/>
          </a:prstGeom>
        </p:spPr>
      </p:pic>
      <p:pic>
        <p:nvPicPr>
          <p:cNvPr id="8" name="Image 7">
            <a:extLst>
              <a:ext uri="{FF2B5EF4-FFF2-40B4-BE49-F238E27FC236}">
                <a16:creationId xmlns:a16="http://schemas.microsoft.com/office/drawing/2014/main" id="{CE7480FF-8A16-4EF8-9483-5971E0DD4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59" y="0"/>
            <a:ext cx="4882641" cy="6858000"/>
          </a:xfrm>
          <a:prstGeom prst="rect">
            <a:avLst/>
          </a:prstGeom>
        </p:spPr>
      </p:pic>
    </p:spTree>
    <p:extLst>
      <p:ext uri="{BB962C8B-B14F-4D97-AF65-F5344CB8AC3E}">
        <p14:creationId xmlns:p14="http://schemas.microsoft.com/office/powerpoint/2010/main" val="3290653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48F1E1B-A4B6-4563-8FE7-D3074D367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47360" cy="6858000"/>
          </a:xfrm>
          <a:prstGeom prst="rect">
            <a:avLst/>
          </a:prstGeom>
        </p:spPr>
      </p:pic>
      <p:pic>
        <p:nvPicPr>
          <p:cNvPr id="5" name="Image 4">
            <a:extLst>
              <a:ext uri="{FF2B5EF4-FFF2-40B4-BE49-F238E27FC236}">
                <a16:creationId xmlns:a16="http://schemas.microsoft.com/office/drawing/2014/main" id="{79EE2023-BD03-4761-8302-E9C56A772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3934" y="0"/>
            <a:ext cx="4904132" cy="6858000"/>
          </a:xfrm>
          <a:prstGeom prst="rect">
            <a:avLst/>
          </a:prstGeom>
        </p:spPr>
      </p:pic>
      <p:pic>
        <p:nvPicPr>
          <p:cNvPr id="7" name="Image 6">
            <a:extLst>
              <a:ext uri="{FF2B5EF4-FFF2-40B4-BE49-F238E27FC236}">
                <a16:creationId xmlns:a16="http://schemas.microsoft.com/office/drawing/2014/main" id="{1F41E8CE-5A97-467F-AD1D-E7047FE268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3149" y="0"/>
            <a:ext cx="4848851" cy="6858000"/>
          </a:xfrm>
          <a:prstGeom prst="rect">
            <a:avLst/>
          </a:prstGeom>
        </p:spPr>
      </p:pic>
    </p:spTree>
    <p:extLst>
      <p:ext uri="{BB962C8B-B14F-4D97-AF65-F5344CB8AC3E}">
        <p14:creationId xmlns:p14="http://schemas.microsoft.com/office/powerpoint/2010/main" val="3116877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88DDD11-51F5-4EEF-A6EE-97AA9D694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958255" cy="6858000"/>
          </a:xfrm>
          <a:prstGeom prst="rect">
            <a:avLst/>
          </a:prstGeom>
        </p:spPr>
      </p:pic>
      <p:pic>
        <p:nvPicPr>
          <p:cNvPr id="5" name="Image 4">
            <a:extLst>
              <a:ext uri="{FF2B5EF4-FFF2-40B4-BE49-F238E27FC236}">
                <a16:creationId xmlns:a16="http://schemas.microsoft.com/office/drawing/2014/main" id="{BA7275BF-2E99-4DEF-ABDD-B72AAC850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5480" y="0"/>
            <a:ext cx="4906472" cy="6858000"/>
          </a:xfrm>
          <a:prstGeom prst="rect">
            <a:avLst/>
          </a:prstGeom>
        </p:spPr>
      </p:pic>
      <p:pic>
        <p:nvPicPr>
          <p:cNvPr id="7" name="Image 6">
            <a:extLst>
              <a:ext uri="{FF2B5EF4-FFF2-40B4-BE49-F238E27FC236}">
                <a16:creationId xmlns:a16="http://schemas.microsoft.com/office/drawing/2014/main" id="{7D67A387-AF19-4D63-A454-7C5D74CEF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230" y="-36095"/>
            <a:ext cx="4955202" cy="6858000"/>
          </a:xfrm>
          <a:prstGeom prst="rect">
            <a:avLst/>
          </a:prstGeom>
        </p:spPr>
      </p:pic>
    </p:spTree>
    <p:extLst>
      <p:ext uri="{BB962C8B-B14F-4D97-AF65-F5344CB8AC3E}">
        <p14:creationId xmlns:p14="http://schemas.microsoft.com/office/powerpoint/2010/main" val="37743623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2339EB6-FD2C-432A-B332-2BF91CC90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536" y="0"/>
            <a:ext cx="5181044" cy="6858000"/>
          </a:xfrm>
          <a:prstGeom prst="rect">
            <a:avLst/>
          </a:prstGeom>
        </p:spPr>
      </p:pic>
      <p:pic>
        <p:nvPicPr>
          <p:cNvPr id="5" name="Image 4">
            <a:extLst>
              <a:ext uri="{FF2B5EF4-FFF2-40B4-BE49-F238E27FC236}">
                <a16:creationId xmlns:a16="http://schemas.microsoft.com/office/drawing/2014/main" id="{0137D7DE-E798-4AE2-9C5D-7A7AAA68DA66}"/>
              </a:ext>
            </a:extLst>
          </p:cNvPr>
          <p:cNvPicPr>
            <a:picLocks noChangeAspect="1"/>
          </p:cNvPicPr>
          <p:nvPr/>
        </p:nvPicPr>
        <p:blipFill rotWithShape="1">
          <a:blip r:embed="rId3">
            <a:extLst>
              <a:ext uri="{28A0092B-C50C-407E-A947-70E740481C1C}">
                <a14:useLocalDpi xmlns:a14="http://schemas.microsoft.com/office/drawing/2010/main" val="0"/>
              </a:ext>
            </a:extLst>
          </a:blip>
          <a:srcRect l="22391" r="-6111"/>
          <a:stretch/>
        </p:blipFill>
        <p:spPr>
          <a:xfrm>
            <a:off x="3988159" y="0"/>
            <a:ext cx="4395538" cy="6858000"/>
          </a:xfrm>
          <a:prstGeom prst="rect">
            <a:avLst/>
          </a:prstGeom>
        </p:spPr>
      </p:pic>
      <p:pic>
        <p:nvPicPr>
          <p:cNvPr id="7" name="Image 6">
            <a:extLst>
              <a:ext uri="{FF2B5EF4-FFF2-40B4-BE49-F238E27FC236}">
                <a16:creationId xmlns:a16="http://schemas.microsoft.com/office/drawing/2014/main" id="{B1D29A02-3018-4AA4-A7C1-96A38E3EB865}"/>
              </a:ext>
            </a:extLst>
          </p:cNvPr>
          <p:cNvPicPr>
            <a:picLocks noChangeAspect="1"/>
          </p:cNvPicPr>
          <p:nvPr/>
        </p:nvPicPr>
        <p:blipFill rotWithShape="1">
          <a:blip r:embed="rId4">
            <a:extLst>
              <a:ext uri="{28A0092B-C50C-407E-A947-70E740481C1C}">
                <a14:useLocalDpi xmlns:a14="http://schemas.microsoft.com/office/drawing/2010/main" val="0"/>
              </a:ext>
            </a:extLst>
          </a:blip>
          <a:srcRect l="13855"/>
          <a:stretch/>
        </p:blipFill>
        <p:spPr>
          <a:xfrm>
            <a:off x="7636041" y="0"/>
            <a:ext cx="4395537" cy="6858000"/>
          </a:xfrm>
          <a:prstGeom prst="rect">
            <a:avLst/>
          </a:prstGeom>
        </p:spPr>
      </p:pic>
    </p:spTree>
    <p:extLst>
      <p:ext uri="{BB962C8B-B14F-4D97-AF65-F5344CB8AC3E}">
        <p14:creationId xmlns:p14="http://schemas.microsoft.com/office/powerpoint/2010/main" val="41146396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05D2BF8-ECBA-412F-8AEB-EA9AA07443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08090" cy="6858000"/>
          </a:xfrm>
          <a:prstGeom prst="rect">
            <a:avLst/>
          </a:prstGeom>
        </p:spPr>
      </p:pic>
      <p:pic>
        <p:nvPicPr>
          <p:cNvPr id="5" name="Image 4">
            <a:extLst>
              <a:ext uri="{FF2B5EF4-FFF2-40B4-BE49-F238E27FC236}">
                <a16:creationId xmlns:a16="http://schemas.microsoft.com/office/drawing/2014/main" id="{3966441B-BCE6-47E2-A6E4-A5EE1AC4AF68}"/>
              </a:ext>
            </a:extLst>
          </p:cNvPr>
          <p:cNvPicPr>
            <a:picLocks noChangeAspect="1"/>
          </p:cNvPicPr>
          <p:nvPr/>
        </p:nvPicPr>
        <p:blipFill rotWithShape="1">
          <a:blip r:embed="rId3">
            <a:extLst>
              <a:ext uri="{28A0092B-C50C-407E-A947-70E740481C1C}">
                <a14:useLocalDpi xmlns:a14="http://schemas.microsoft.com/office/drawing/2010/main" val="0"/>
              </a:ext>
            </a:extLst>
          </a:blip>
          <a:srcRect l="39279" t="1871" r="-20632" b="-1871"/>
          <a:stretch/>
        </p:blipFill>
        <p:spPr>
          <a:xfrm>
            <a:off x="5125541" y="0"/>
            <a:ext cx="4116741" cy="6858000"/>
          </a:xfrm>
          <a:prstGeom prst="rect">
            <a:avLst/>
          </a:prstGeom>
        </p:spPr>
      </p:pic>
      <p:pic>
        <p:nvPicPr>
          <p:cNvPr id="7" name="Image 6">
            <a:extLst>
              <a:ext uri="{FF2B5EF4-FFF2-40B4-BE49-F238E27FC236}">
                <a16:creationId xmlns:a16="http://schemas.microsoft.com/office/drawing/2014/main" id="{AE3A9B2E-E0C0-4B5C-BC4E-E49CBC172408}"/>
              </a:ext>
            </a:extLst>
          </p:cNvPr>
          <p:cNvPicPr>
            <a:picLocks noChangeAspect="1"/>
          </p:cNvPicPr>
          <p:nvPr/>
        </p:nvPicPr>
        <p:blipFill rotWithShape="1">
          <a:blip r:embed="rId4">
            <a:extLst>
              <a:ext uri="{28A0092B-C50C-407E-A947-70E740481C1C}">
                <a14:useLocalDpi xmlns:a14="http://schemas.microsoft.com/office/drawing/2010/main" val="0"/>
              </a:ext>
            </a:extLst>
          </a:blip>
          <a:srcRect l="46004" r="-16052"/>
          <a:stretch/>
        </p:blipFill>
        <p:spPr>
          <a:xfrm>
            <a:off x="9359733" y="0"/>
            <a:ext cx="3674268" cy="6858000"/>
          </a:xfrm>
          <a:prstGeom prst="rect">
            <a:avLst/>
          </a:prstGeom>
        </p:spPr>
      </p:pic>
    </p:spTree>
    <p:extLst>
      <p:ext uri="{BB962C8B-B14F-4D97-AF65-F5344CB8AC3E}">
        <p14:creationId xmlns:p14="http://schemas.microsoft.com/office/powerpoint/2010/main" val="16784337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E21A997-89B9-4039-883A-4498CC748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47" y="0"/>
            <a:ext cx="3396727" cy="6858000"/>
          </a:xfrm>
          <a:prstGeom prst="rect">
            <a:avLst/>
          </a:prstGeom>
        </p:spPr>
      </p:pic>
      <p:pic>
        <p:nvPicPr>
          <p:cNvPr id="5" name="Image 4">
            <a:extLst>
              <a:ext uri="{FF2B5EF4-FFF2-40B4-BE49-F238E27FC236}">
                <a16:creationId xmlns:a16="http://schemas.microsoft.com/office/drawing/2014/main" id="{A546828E-3189-4D8D-A92D-77B5D03A6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7807" y="0"/>
            <a:ext cx="3356386" cy="6858000"/>
          </a:xfrm>
          <a:prstGeom prst="rect">
            <a:avLst/>
          </a:prstGeom>
        </p:spPr>
      </p:pic>
      <p:pic>
        <p:nvPicPr>
          <p:cNvPr id="9" name="Image 8">
            <a:extLst>
              <a:ext uri="{FF2B5EF4-FFF2-40B4-BE49-F238E27FC236}">
                <a16:creationId xmlns:a16="http://schemas.microsoft.com/office/drawing/2014/main" id="{BB2CBD51-449B-4EBC-9076-56983815B3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0480" y="125506"/>
            <a:ext cx="3335887" cy="6858000"/>
          </a:xfrm>
          <a:prstGeom prst="rect">
            <a:avLst/>
          </a:prstGeom>
        </p:spPr>
      </p:pic>
    </p:spTree>
    <p:extLst>
      <p:ext uri="{BB962C8B-B14F-4D97-AF65-F5344CB8AC3E}">
        <p14:creationId xmlns:p14="http://schemas.microsoft.com/office/powerpoint/2010/main" val="1518997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04F2194-18D5-4AC1-8CC8-414EDCD398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7631" y="0"/>
            <a:ext cx="5556738" cy="6858000"/>
          </a:xfrm>
          <a:prstGeom prst="rect">
            <a:avLst/>
          </a:prstGeom>
        </p:spPr>
      </p:pic>
    </p:spTree>
    <p:extLst>
      <p:ext uri="{BB962C8B-B14F-4D97-AF65-F5344CB8AC3E}">
        <p14:creationId xmlns:p14="http://schemas.microsoft.com/office/powerpoint/2010/main" val="5873334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F0ABDF0-1E27-495D-83CC-E0DE3B48F1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31" y="0"/>
            <a:ext cx="3388468" cy="6858000"/>
          </a:xfrm>
          <a:prstGeom prst="rect">
            <a:avLst/>
          </a:prstGeom>
        </p:spPr>
      </p:pic>
      <p:pic>
        <p:nvPicPr>
          <p:cNvPr id="5" name="Image 4">
            <a:extLst>
              <a:ext uri="{FF2B5EF4-FFF2-40B4-BE49-F238E27FC236}">
                <a16:creationId xmlns:a16="http://schemas.microsoft.com/office/drawing/2014/main" id="{5D3212BD-CE4A-4568-A0A6-B59498ECF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05" y="0"/>
            <a:ext cx="3380590" cy="6858000"/>
          </a:xfrm>
          <a:prstGeom prst="rect">
            <a:avLst/>
          </a:prstGeom>
        </p:spPr>
      </p:pic>
      <p:pic>
        <p:nvPicPr>
          <p:cNvPr id="7" name="Image 6">
            <a:extLst>
              <a:ext uri="{FF2B5EF4-FFF2-40B4-BE49-F238E27FC236}">
                <a16:creationId xmlns:a16="http://schemas.microsoft.com/office/drawing/2014/main" id="{96434666-C79D-48B8-B491-DDECB15C0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295" y="0"/>
            <a:ext cx="3388468" cy="6858000"/>
          </a:xfrm>
          <a:prstGeom prst="rect">
            <a:avLst/>
          </a:prstGeom>
        </p:spPr>
      </p:pic>
    </p:spTree>
    <p:extLst>
      <p:ext uri="{BB962C8B-B14F-4D97-AF65-F5344CB8AC3E}">
        <p14:creationId xmlns:p14="http://schemas.microsoft.com/office/powerpoint/2010/main" val="28171027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FDA85FE-390E-4EEA-8FE5-4AB6233CA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380590" cy="6858000"/>
          </a:xfrm>
          <a:prstGeom prst="rect">
            <a:avLst/>
          </a:prstGeom>
        </p:spPr>
      </p:pic>
      <p:pic>
        <p:nvPicPr>
          <p:cNvPr id="5" name="Image 4">
            <a:extLst>
              <a:ext uri="{FF2B5EF4-FFF2-40B4-BE49-F238E27FC236}">
                <a16:creationId xmlns:a16="http://schemas.microsoft.com/office/drawing/2014/main" id="{164ABE1F-5C29-4A18-8007-5E8FCA2CE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8822" y="0"/>
            <a:ext cx="3344383" cy="6858000"/>
          </a:xfrm>
          <a:prstGeom prst="rect">
            <a:avLst/>
          </a:prstGeom>
        </p:spPr>
      </p:pic>
      <p:pic>
        <p:nvPicPr>
          <p:cNvPr id="7" name="Image 6">
            <a:extLst>
              <a:ext uri="{FF2B5EF4-FFF2-40B4-BE49-F238E27FC236}">
                <a16:creationId xmlns:a16="http://schemas.microsoft.com/office/drawing/2014/main" id="{E81226A9-F231-49D4-81FE-B7D09E2979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3179" y="13447"/>
            <a:ext cx="3368417" cy="6858000"/>
          </a:xfrm>
          <a:prstGeom prst="rect">
            <a:avLst/>
          </a:prstGeom>
        </p:spPr>
      </p:pic>
    </p:spTree>
    <p:extLst>
      <p:ext uri="{BB962C8B-B14F-4D97-AF65-F5344CB8AC3E}">
        <p14:creationId xmlns:p14="http://schemas.microsoft.com/office/powerpoint/2010/main" val="42644996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48C9CCC-2305-4E5A-B539-6AFE44E8EA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890" y="0"/>
            <a:ext cx="3404681" cy="6858000"/>
          </a:xfrm>
          <a:prstGeom prst="rect">
            <a:avLst/>
          </a:prstGeom>
        </p:spPr>
      </p:pic>
      <p:pic>
        <p:nvPicPr>
          <p:cNvPr id="5" name="Image 4">
            <a:extLst>
              <a:ext uri="{FF2B5EF4-FFF2-40B4-BE49-F238E27FC236}">
                <a16:creationId xmlns:a16="http://schemas.microsoft.com/office/drawing/2014/main" id="{68CF28CB-02CE-41C9-A329-C070F6E0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212" y="0"/>
            <a:ext cx="3449386" cy="6858000"/>
          </a:xfrm>
          <a:prstGeom prst="rect">
            <a:avLst/>
          </a:prstGeom>
        </p:spPr>
      </p:pic>
      <p:pic>
        <p:nvPicPr>
          <p:cNvPr id="7" name="Image 6">
            <a:extLst>
              <a:ext uri="{FF2B5EF4-FFF2-40B4-BE49-F238E27FC236}">
                <a16:creationId xmlns:a16="http://schemas.microsoft.com/office/drawing/2014/main" id="{1CAE7313-5ECC-45EB-B755-B5A4F94A43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482" y="0"/>
            <a:ext cx="3275703" cy="6858000"/>
          </a:xfrm>
          <a:prstGeom prst="rect">
            <a:avLst/>
          </a:prstGeom>
        </p:spPr>
      </p:pic>
    </p:spTree>
    <p:extLst>
      <p:ext uri="{BB962C8B-B14F-4D97-AF65-F5344CB8AC3E}">
        <p14:creationId xmlns:p14="http://schemas.microsoft.com/office/powerpoint/2010/main" val="1939032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FDF3305-27FD-4154-9170-CC4ACCA45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722" y="0"/>
            <a:ext cx="3237822" cy="6858000"/>
          </a:xfrm>
          <a:prstGeom prst="rect">
            <a:avLst/>
          </a:prstGeom>
        </p:spPr>
      </p:pic>
      <p:pic>
        <p:nvPicPr>
          <p:cNvPr id="5" name="Image 4">
            <a:extLst>
              <a:ext uri="{FF2B5EF4-FFF2-40B4-BE49-F238E27FC236}">
                <a16:creationId xmlns:a16="http://schemas.microsoft.com/office/drawing/2014/main" id="{841FB972-AA72-4CD1-8163-D0BD196BF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0620" y="0"/>
            <a:ext cx="3310759" cy="6858000"/>
          </a:xfrm>
          <a:prstGeom prst="rect">
            <a:avLst/>
          </a:prstGeom>
        </p:spPr>
      </p:pic>
      <p:pic>
        <p:nvPicPr>
          <p:cNvPr id="7" name="Image 6">
            <a:extLst>
              <a:ext uri="{FF2B5EF4-FFF2-40B4-BE49-F238E27FC236}">
                <a16:creationId xmlns:a16="http://schemas.microsoft.com/office/drawing/2014/main" id="{5D972561-A749-41A4-A313-602F5C26F3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3517" y="0"/>
            <a:ext cx="3356215" cy="6858000"/>
          </a:xfrm>
          <a:prstGeom prst="rect">
            <a:avLst/>
          </a:prstGeom>
        </p:spPr>
      </p:pic>
    </p:spTree>
    <p:extLst>
      <p:ext uri="{BB962C8B-B14F-4D97-AF65-F5344CB8AC3E}">
        <p14:creationId xmlns:p14="http://schemas.microsoft.com/office/powerpoint/2010/main" val="38943416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C256212-5099-4E40-A85E-D7BA02464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65" y="-150829"/>
            <a:ext cx="3295717" cy="6858000"/>
          </a:xfrm>
          <a:prstGeom prst="rect">
            <a:avLst/>
          </a:prstGeom>
        </p:spPr>
      </p:pic>
      <p:pic>
        <p:nvPicPr>
          <p:cNvPr id="5" name="Image 4">
            <a:extLst>
              <a:ext uri="{FF2B5EF4-FFF2-40B4-BE49-F238E27FC236}">
                <a16:creationId xmlns:a16="http://schemas.microsoft.com/office/drawing/2014/main" id="{95F7D2EF-12BE-4B94-B10C-9C7F63370D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9094" y="-150829"/>
            <a:ext cx="3323865" cy="6858000"/>
          </a:xfrm>
          <a:prstGeom prst="rect">
            <a:avLst/>
          </a:prstGeom>
        </p:spPr>
      </p:pic>
      <p:pic>
        <p:nvPicPr>
          <p:cNvPr id="7" name="Image 6">
            <a:extLst>
              <a:ext uri="{FF2B5EF4-FFF2-40B4-BE49-F238E27FC236}">
                <a16:creationId xmlns:a16="http://schemas.microsoft.com/office/drawing/2014/main" id="{9B432D26-B4D7-4E25-A8E1-E64DE0926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2110" y="-150829"/>
            <a:ext cx="3327550" cy="6858000"/>
          </a:xfrm>
          <a:prstGeom prst="rect">
            <a:avLst/>
          </a:prstGeom>
        </p:spPr>
      </p:pic>
      <p:pic>
        <p:nvPicPr>
          <p:cNvPr id="9" name="Image 8">
            <a:extLst>
              <a:ext uri="{FF2B5EF4-FFF2-40B4-BE49-F238E27FC236}">
                <a16:creationId xmlns:a16="http://schemas.microsoft.com/office/drawing/2014/main" id="{B3DC8F83-0B39-463B-8E06-58FDEF45B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4312" y="-150829"/>
            <a:ext cx="3219226" cy="6858000"/>
          </a:xfrm>
          <a:prstGeom prst="rect">
            <a:avLst/>
          </a:prstGeom>
        </p:spPr>
      </p:pic>
    </p:spTree>
    <p:extLst>
      <p:ext uri="{BB962C8B-B14F-4D97-AF65-F5344CB8AC3E}">
        <p14:creationId xmlns:p14="http://schemas.microsoft.com/office/powerpoint/2010/main" val="11347228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BC6E90-3DB2-457F-B8B2-194E99FA01B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40A22D8-5199-48E2-B649-FCE6D40CCD3F}"/>
              </a:ext>
            </a:extLst>
          </p:cNvPr>
          <p:cNvSpPr>
            <a:spLocks noGrp="1"/>
          </p:cNvSpPr>
          <p:nvPr>
            <p:ph idx="1"/>
          </p:nvPr>
        </p:nvSpPr>
        <p:spPr/>
        <p:txBody>
          <a:bodyPr/>
          <a:lstStyle/>
          <a:p>
            <a:r>
              <a:rPr lang="fr-FR" dirty="0" err="1"/>
              <a:t>Hémosidérose</a:t>
            </a:r>
            <a:r>
              <a:rPr lang="fr-FR" dirty="0"/>
              <a:t> peu marquée à cet étage</a:t>
            </a:r>
          </a:p>
          <a:p>
            <a:r>
              <a:rPr lang="fr-FR" dirty="0"/>
              <a:t>Pas de lésion médullaire focale ou </a:t>
            </a:r>
            <a:r>
              <a:rPr lang="fr-FR" dirty="0" err="1"/>
              <a:t>périmédullaire</a:t>
            </a:r>
            <a:r>
              <a:rPr lang="fr-FR" dirty="0"/>
              <a:t>. Doute sur un hypersignal STIR diffus de la moelle.</a:t>
            </a:r>
          </a:p>
          <a:p>
            <a:r>
              <a:rPr lang="fr-FR" dirty="0"/>
              <a:t>Pas d’artérialisation des sinus veineux en TOF. </a:t>
            </a:r>
          </a:p>
          <a:p>
            <a:endParaRPr lang="fr-FR" dirty="0"/>
          </a:p>
          <a:p>
            <a:r>
              <a:rPr lang="fr-FR" dirty="0"/>
              <a:t>Hypothèses? STOP? Autres séquences?</a:t>
            </a:r>
          </a:p>
          <a:p>
            <a:endParaRPr lang="fr-FR" dirty="0"/>
          </a:p>
        </p:txBody>
      </p:sp>
    </p:spTree>
    <p:extLst>
      <p:ext uri="{BB962C8B-B14F-4D97-AF65-F5344CB8AC3E}">
        <p14:creationId xmlns:p14="http://schemas.microsoft.com/office/powerpoint/2010/main" val="169471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16CE5E-A6DE-4D7F-B09C-AF919F7BE121}"/>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687ED51-C43D-4C58-9D93-5BBA0E852B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086349" cy="6858000"/>
          </a:xfrm>
        </p:spPr>
      </p:pic>
      <p:pic>
        <p:nvPicPr>
          <p:cNvPr id="7" name="Image 6">
            <a:extLst>
              <a:ext uri="{FF2B5EF4-FFF2-40B4-BE49-F238E27FC236}">
                <a16:creationId xmlns:a16="http://schemas.microsoft.com/office/drawing/2014/main" id="{0B0346BF-1816-48CD-BEEB-15FB8FE9E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3334" y="0"/>
            <a:ext cx="5245331" cy="6858000"/>
          </a:xfrm>
          <a:prstGeom prst="rect">
            <a:avLst/>
          </a:prstGeom>
        </p:spPr>
      </p:pic>
      <p:pic>
        <p:nvPicPr>
          <p:cNvPr id="9" name="Image 8">
            <a:extLst>
              <a:ext uri="{FF2B5EF4-FFF2-40B4-BE49-F238E27FC236}">
                <a16:creationId xmlns:a16="http://schemas.microsoft.com/office/drawing/2014/main" id="{AD0054B2-F14C-4806-9180-DDB3E97279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5653" y="0"/>
            <a:ext cx="5192486" cy="6858000"/>
          </a:xfrm>
          <a:prstGeom prst="rect">
            <a:avLst/>
          </a:prstGeom>
        </p:spPr>
      </p:pic>
    </p:spTree>
    <p:extLst>
      <p:ext uri="{BB962C8B-B14F-4D97-AF65-F5344CB8AC3E}">
        <p14:creationId xmlns:p14="http://schemas.microsoft.com/office/powerpoint/2010/main" val="3495873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6F05B8-78C3-4F2A-90C1-0C755EC1BB3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54739240-AF92-4956-A1CE-0D7EE2B42B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719" y="40064"/>
            <a:ext cx="5021532" cy="6777872"/>
          </a:xfrm>
        </p:spPr>
      </p:pic>
      <p:pic>
        <p:nvPicPr>
          <p:cNvPr id="7" name="Image 6">
            <a:extLst>
              <a:ext uri="{FF2B5EF4-FFF2-40B4-BE49-F238E27FC236}">
                <a16:creationId xmlns:a16="http://schemas.microsoft.com/office/drawing/2014/main" id="{4E214DFC-F52B-4766-B490-2E0ED74839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648" y="0"/>
            <a:ext cx="5098703" cy="6858000"/>
          </a:xfrm>
          <a:prstGeom prst="rect">
            <a:avLst/>
          </a:prstGeom>
        </p:spPr>
      </p:pic>
      <p:pic>
        <p:nvPicPr>
          <p:cNvPr id="9" name="Image 8">
            <a:extLst>
              <a:ext uri="{FF2B5EF4-FFF2-40B4-BE49-F238E27FC236}">
                <a16:creationId xmlns:a16="http://schemas.microsoft.com/office/drawing/2014/main" id="{58968715-1214-4652-AB43-31CB2BE9A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7753" y="0"/>
            <a:ext cx="5052839" cy="6858000"/>
          </a:xfrm>
          <a:prstGeom prst="rect">
            <a:avLst/>
          </a:prstGeom>
        </p:spPr>
      </p:pic>
    </p:spTree>
    <p:extLst>
      <p:ext uri="{BB962C8B-B14F-4D97-AF65-F5344CB8AC3E}">
        <p14:creationId xmlns:p14="http://schemas.microsoft.com/office/powerpoint/2010/main" val="3920312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E855B-C06C-4014-9EE1-036F3D68AB6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838E8729-0A53-4EE6-B755-94D5D280EA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908" y="82485"/>
            <a:ext cx="3457791" cy="4525963"/>
          </a:xfrm>
        </p:spPr>
      </p:pic>
      <p:pic>
        <p:nvPicPr>
          <p:cNvPr id="7" name="Image 6">
            <a:extLst>
              <a:ext uri="{FF2B5EF4-FFF2-40B4-BE49-F238E27FC236}">
                <a16:creationId xmlns:a16="http://schemas.microsoft.com/office/drawing/2014/main" id="{5DCCBD10-1496-4003-8F8A-D3EB584FC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4820" y="0"/>
            <a:ext cx="3555433" cy="4611840"/>
          </a:xfrm>
          <a:prstGeom prst="rect">
            <a:avLst/>
          </a:prstGeom>
        </p:spPr>
      </p:pic>
      <p:pic>
        <p:nvPicPr>
          <p:cNvPr id="9" name="Image 8">
            <a:extLst>
              <a:ext uri="{FF2B5EF4-FFF2-40B4-BE49-F238E27FC236}">
                <a16:creationId xmlns:a16="http://schemas.microsoft.com/office/drawing/2014/main" id="{FCFE2D9D-DEF3-47FE-8AA5-5B9E96A987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7681" y="0"/>
            <a:ext cx="3555433" cy="4727554"/>
          </a:xfrm>
          <a:prstGeom prst="rect">
            <a:avLst/>
          </a:prstGeom>
        </p:spPr>
      </p:pic>
      <p:pic>
        <p:nvPicPr>
          <p:cNvPr id="11" name="Image 10">
            <a:extLst>
              <a:ext uri="{FF2B5EF4-FFF2-40B4-BE49-F238E27FC236}">
                <a16:creationId xmlns:a16="http://schemas.microsoft.com/office/drawing/2014/main" id="{7796772C-69B7-4D90-AAF1-BEEF9938D9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6292" y="1"/>
            <a:ext cx="3571297" cy="4727554"/>
          </a:xfrm>
          <a:prstGeom prst="rect">
            <a:avLst/>
          </a:prstGeom>
        </p:spPr>
      </p:pic>
    </p:spTree>
    <p:extLst>
      <p:ext uri="{BB962C8B-B14F-4D97-AF65-F5344CB8AC3E}">
        <p14:creationId xmlns:p14="http://schemas.microsoft.com/office/powerpoint/2010/main" val="41818261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E855B-C06C-4014-9EE1-036F3D68AB6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5C41F28F-D1B6-4BFB-A3F0-7AB729BE60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450" y="157899"/>
            <a:ext cx="3311293" cy="4525963"/>
          </a:xfrm>
        </p:spPr>
      </p:pic>
      <p:pic>
        <p:nvPicPr>
          <p:cNvPr id="7" name="Image 6">
            <a:extLst>
              <a:ext uri="{FF2B5EF4-FFF2-40B4-BE49-F238E27FC236}">
                <a16:creationId xmlns:a16="http://schemas.microsoft.com/office/drawing/2014/main" id="{6D12C9D7-F1F2-422A-86B2-87B8E0D24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145" y="59951"/>
            <a:ext cx="3864793" cy="4683862"/>
          </a:xfrm>
          <a:prstGeom prst="rect">
            <a:avLst/>
          </a:prstGeom>
        </p:spPr>
      </p:pic>
      <p:pic>
        <p:nvPicPr>
          <p:cNvPr id="9" name="Image 8">
            <a:extLst>
              <a:ext uri="{FF2B5EF4-FFF2-40B4-BE49-F238E27FC236}">
                <a16:creationId xmlns:a16="http://schemas.microsoft.com/office/drawing/2014/main" id="{BC9C61F4-1F76-4923-90AA-7432AEDFA8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3483" y="18997"/>
            <a:ext cx="3614372" cy="4803765"/>
          </a:xfrm>
          <a:prstGeom prst="rect">
            <a:avLst/>
          </a:prstGeom>
        </p:spPr>
      </p:pic>
      <p:pic>
        <p:nvPicPr>
          <p:cNvPr id="11" name="Image 10">
            <a:extLst>
              <a:ext uri="{FF2B5EF4-FFF2-40B4-BE49-F238E27FC236}">
                <a16:creationId xmlns:a16="http://schemas.microsoft.com/office/drawing/2014/main" id="{A8F6C4E6-4A94-49C3-8DB6-F35378D0C1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0065" y="-179109"/>
            <a:ext cx="3731935" cy="5001871"/>
          </a:xfrm>
          <a:prstGeom prst="rect">
            <a:avLst/>
          </a:prstGeom>
        </p:spPr>
      </p:pic>
    </p:spTree>
    <p:extLst>
      <p:ext uri="{BB962C8B-B14F-4D97-AF65-F5344CB8AC3E}">
        <p14:creationId xmlns:p14="http://schemas.microsoft.com/office/powerpoint/2010/main" val="1957830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9E3D347-BDA8-4DE5-AEEA-88E6794E0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5650" y="0"/>
            <a:ext cx="5600700" cy="6858000"/>
          </a:xfrm>
          <a:prstGeom prst="rect">
            <a:avLst/>
          </a:prstGeom>
        </p:spPr>
      </p:pic>
    </p:spTree>
    <p:extLst>
      <p:ext uri="{BB962C8B-B14F-4D97-AF65-F5344CB8AC3E}">
        <p14:creationId xmlns:p14="http://schemas.microsoft.com/office/powerpoint/2010/main" val="42653560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E855B-C06C-4014-9EE1-036F3D68AB6A}"/>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38FB2769-72A4-4A03-8D48-C6FA9003BF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49317" y="143245"/>
            <a:ext cx="4693365" cy="6322284"/>
          </a:xfrm>
        </p:spPr>
      </p:pic>
    </p:spTree>
    <p:extLst>
      <p:ext uri="{BB962C8B-B14F-4D97-AF65-F5344CB8AC3E}">
        <p14:creationId xmlns:p14="http://schemas.microsoft.com/office/powerpoint/2010/main" val="15799117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C200B3-CA6D-4BC4-900B-0C34478204D6}"/>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A45794B-6FC1-4402-BADC-75E31622EDA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608"/>
          <a:stretch/>
        </p:blipFill>
        <p:spPr>
          <a:xfrm>
            <a:off x="921316" y="466627"/>
            <a:ext cx="5300911" cy="5924746"/>
          </a:xfrm>
        </p:spPr>
      </p:pic>
      <p:pic>
        <p:nvPicPr>
          <p:cNvPr id="7" name="Image 6">
            <a:extLst>
              <a:ext uri="{FF2B5EF4-FFF2-40B4-BE49-F238E27FC236}">
                <a16:creationId xmlns:a16="http://schemas.microsoft.com/office/drawing/2014/main" id="{187CBE2E-1738-44E5-BFE2-EEC54B6A8035}"/>
              </a:ext>
            </a:extLst>
          </p:cNvPr>
          <p:cNvPicPr>
            <a:picLocks noChangeAspect="1"/>
          </p:cNvPicPr>
          <p:nvPr/>
        </p:nvPicPr>
        <p:blipFill rotWithShape="1">
          <a:blip r:embed="rId3">
            <a:extLst>
              <a:ext uri="{28A0092B-C50C-407E-A947-70E740481C1C}">
                <a14:useLocalDpi xmlns:a14="http://schemas.microsoft.com/office/drawing/2010/main" val="0"/>
              </a:ext>
            </a:extLst>
          </a:blip>
          <a:srcRect t="13608"/>
          <a:stretch/>
        </p:blipFill>
        <p:spPr>
          <a:xfrm>
            <a:off x="6222227" y="466627"/>
            <a:ext cx="4911916" cy="5924746"/>
          </a:xfrm>
          <a:prstGeom prst="rect">
            <a:avLst/>
          </a:prstGeom>
        </p:spPr>
      </p:pic>
    </p:spTree>
    <p:extLst>
      <p:ext uri="{BB962C8B-B14F-4D97-AF65-F5344CB8AC3E}">
        <p14:creationId xmlns:p14="http://schemas.microsoft.com/office/powerpoint/2010/main" val="5899349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954277D6-DE5D-4A91-851F-BB5E5208B481}"/>
              </a:ext>
            </a:extLst>
          </p:cNvPr>
          <p:cNvSpPr>
            <a:spLocks noGrp="1"/>
          </p:cNvSpPr>
          <p:nvPr>
            <p:ph type="ctrTitle"/>
          </p:nvPr>
        </p:nvSpPr>
        <p:spPr/>
        <p:txBody>
          <a:bodyPr>
            <a:normAutofit fontScale="90000"/>
          </a:bodyPr>
          <a:lstStyle/>
          <a:p>
            <a:r>
              <a:rPr lang="fr-FR" dirty="0" err="1">
                <a:solidFill>
                  <a:schemeClr val="accent6"/>
                </a:solidFill>
              </a:rPr>
              <a:t>Hémosidérose</a:t>
            </a:r>
            <a:r>
              <a:rPr lang="fr-FR" dirty="0">
                <a:solidFill>
                  <a:schemeClr val="accent6"/>
                </a:solidFill>
              </a:rPr>
              <a:t> superficielle sur hernie médullaire </a:t>
            </a:r>
            <a:r>
              <a:rPr lang="fr-FR" dirty="0" err="1">
                <a:solidFill>
                  <a:schemeClr val="accent6"/>
                </a:solidFill>
              </a:rPr>
              <a:t>transdurale</a:t>
            </a:r>
            <a:r>
              <a:rPr lang="fr-FR" dirty="0">
                <a:solidFill>
                  <a:schemeClr val="accent6"/>
                </a:solidFill>
              </a:rPr>
              <a:t> dans un contexte d’arrachement du plexus brachial</a:t>
            </a:r>
          </a:p>
        </p:txBody>
      </p:sp>
      <p:sp>
        <p:nvSpPr>
          <p:cNvPr id="9" name="Sous-titre 8">
            <a:extLst>
              <a:ext uri="{FF2B5EF4-FFF2-40B4-BE49-F238E27FC236}">
                <a16:creationId xmlns:a16="http://schemas.microsoft.com/office/drawing/2014/main" id="{30362007-8896-47A2-8A67-8D6D8C36C920}"/>
              </a:ext>
            </a:extLst>
          </p:cNvPr>
          <p:cNvSpPr>
            <a:spLocks noGrp="1"/>
          </p:cNvSpPr>
          <p:nvPr>
            <p:ph type="subTitle" idx="1"/>
          </p:nvPr>
        </p:nvSpPr>
        <p:spPr>
          <a:xfrm>
            <a:off x="1828800" y="4395248"/>
            <a:ext cx="8534400" cy="1752600"/>
          </a:xfrm>
        </p:spPr>
        <p:txBody>
          <a:bodyPr/>
          <a:lstStyle/>
          <a:p>
            <a:r>
              <a:rPr lang="fr-FR" dirty="0"/>
              <a:t>AVP moto il y a 30 ans avec traumatisme crânien et cervical.</a:t>
            </a:r>
          </a:p>
          <a:p>
            <a:endParaRPr lang="fr-FR" dirty="0"/>
          </a:p>
        </p:txBody>
      </p:sp>
    </p:spTree>
    <p:extLst>
      <p:ext uri="{BB962C8B-B14F-4D97-AF65-F5344CB8AC3E}">
        <p14:creationId xmlns:p14="http://schemas.microsoft.com/office/powerpoint/2010/main" val="27530053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D9A440-0208-4B5C-87A2-DD32AA445D34}"/>
              </a:ext>
            </a:extLst>
          </p:cNvPr>
          <p:cNvSpPr>
            <a:spLocks noGrp="1"/>
          </p:cNvSpPr>
          <p:nvPr>
            <p:ph type="title"/>
          </p:nvPr>
        </p:nvSpPr>
        <p:spPr/>
        <p:txBody>
          <a:bodyPr/>
          <a:lstStyle/>
          <a:p>
            <a:r>
              <a:rPr lang="fr-FR" dirty="0"/>
              <a:t>Prise en charge</a:t>
            </a:r>
          </a:p>
        </p:txBody>
      </p:sp>
      <p:sp>
        <p:nvSpPr>
          <p:cNvPr id="3" name="Espace réservé du contenu 2">
            <a:extLst>
              <a:ext uri="{FF2B5EF4-FFF2-40B4-BE49-F238E27FC236}">
                <a16:creationId xmlns:a16="http://schemas.microsoft.com/office/drawing/2014/main" id="{63D76755-5BD1-41A5-8DDC-8A05FD675D7B}"/>
              </a:ext>
            </a:extLst>
          </p:cNvPr>
          <p:cNvSpPr>
            <a:spLocks noGrp="1"/>
          </p:cNvSpPr>
          <p:nvPr>
            <p:ph idx="1"/>
          </p:nvPr>
        </p:nvSpPr>
        <p:spPr/>
        <p:txBody>
          <a:bodyPr>
            <a:normAutofit lnSpcReduction="10000"/>
          </a:bodyPr>
          <a:lstStyle/>
          <a:p>
            <a:r>
              <a:rPr lang="fr-FR" dirty="0"/>
              <a:t>Avis neurochirurgical: pas de déficit sensitivomoteur. Possible hypotension </a:t>
            </a:r>
            <a:r>
              <a:rPr lang="fr-FR" dirty="0" err="1"/>
              <a:t>intracranienne</a:t>
            </a:r>
            <a:endParaRPr lang="fr-FR" dirty="0"/>
          </a:p>
          <a:p>
            <a:r>
              <a:rPr lang="fr-FR" dirty="0"/>
              <a:t>RCP: Artériographie. Artériographie: RAS. Pas de fistule durale du sinus caverneux</a:t>
            </a:r>
          </a:p>
          <a:p>
            <a:r>
              <a:rPr lang="fr-FR" dirty="0"/>
              <a:t>PES et PEM: ralentissement </a:t>
            </a:r>
            <a:r>
              <a:rPr lang="fr-FR" dirty="0" err="1"/>
              <a:t>tetralemniscal</a:t>
            </a:r>
            <a:r>
              <a:rPr lang="fr-FR" dirty="0"/>
              <a:t> sévère aux membres &lt;, d’origine centrale, et </a:t>
            </a:r>
            <a:r>
              <a:rPr lang="fr-FR" dirty="0" err="1"/>
              <a:t>tetrapyramidal</a:t>
            </a:r>
            <a:r>
              <a:rPr lang="fr-FR" dirty="0"/>
              <a:t> + atteinte plexique gauche ancienne</a:t>
            </a:r>
          </a:p>
          <a:p>
            <a:r>
              <a:rPr lang="fr-FR" dirty="0"/>
              <a:t>Pas de </a:t>
            </a:r>
            <a:r>
              <a:rPr lang="fr-FR" dirty="0" err="1"/>
              <a:t>blood</a:t>
            </a:r>
            <a:r>
              <a:rPr lang="fr-FR" dirty="0"/>
              <a:t> patch car amélioration des </a:t>
            </a:r>
            <a:r>
              <a:rPr lang="fr-FR" dirty="0" err="1"/>
              <a:t>cephalées</a:t>
            </a:r>
            <a:r>
              <a:rPr lang="fr-FR" dirty="0"/>
              <a:t>.</a:t>
            </a:r>
          </a:p>
          <a:p>
            <a:r>
              <a:rPr lang="fr-FR" dirty="0"/>
              <a:t>Chirurgie jugée trop risquée</a:t>
            </a:r>
          </a:p>
          <a:p>
            <a:endParaRPr lang="fr-FR" dirty="0"/>
          </a:p>
          <a:p>
            <a:endParaRPr lang="fr-FR" dirty="0"/>
          </a:p>
        </p:txBody>
      </p:sp>
    </p:spTree>
    <p:extLst>
      <p:ext uri="{BB962C8B-B14F-4D97-AF65-F5344CB8AC3E}">
        <p14:creationId xmlns:p14="http://schemas.microsoft.com/office/powerpoint/2010/main" val="89121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679102-16D3-4571-BF03-DA15E168553A}"/>
              </a:ext>
            </a:extLst>
          </p:cNvPr>
          <p:cNvSpPr>
            <a:spLocks noGrp="1"/>
          </p:cNvSpPr>
          <p:nvPr>
            <p:ph type="title"/>
          </p:nvPr>
        </p:nvSpPr>
        <p:spPr/>
        <p:txBody>
          <a:bodyPr/>
          <a:lstStyle/>
          <a:p>
            <a:r>
              <a:rPr lang="fr-FR" dirty="0"/>
              <a:t>1 an plus tard</a:t>
            </a:r>
          </a:p>
        </p:txBody>
      </p:sp>
      <p:sp>
        <p:nvSpPr>
          <p:cNvPr id="3" name="Espace réservé du contenu 2">
            <a:extLst>
              <a:ext uri="{FF2B5EF4-FFF2-40B4-BE49-F238E27FC236}">
                <a16:creationId xmlns:a16="http://schemas.microsoft.com/office/drawing/2014/main" id="{C17C830C-F575-4935-89A2-CC86482F7694}"/>
              </a:ext>
            </a:extLst>
          </p:cNvPr>
          <p:cNvSpPr>
            <a:spLocks noGrp="1"/>
          </p:cNvSpPr>
          <p:nvPr>
            <p:ph idx="1"/>
          </p:nvPr>
        </p:nvSpPr>
        <p:spPr/>
        <p:txBody>
          <a:bodyPr/>
          <a:lstStyle/>
          <a:p>
            <a:r>
              <a:rPr lang="fr-FR" dirty="0"/>
              <a:t>Plainte motrice d’aggravation ressentie avec fatigabilité même si le </a:t>
            </a:r>
            <a:r>
              <a:rPr lang="fr-FR" dirty="0" err="1"/>
              <a:t>testing</a:t>
            </a:r>
            <a:r>
              <a:rPr lang="fr-FR" dirty="0"/>
              <a:t> clinique reste à 5/5</a:t>
            </a:r>
          </a:p>
          <a:p>
            <a:r>
              <a:rPr lang="fr-FR" dirty="0"/>
              <a:t>Aggravation de la surdité</a:t>
            </a:r>
          </a:p>
        </p:txBody>
      </p:sp>
    </p:spTree>
    <p:extLst>
      <p:ext uri="{BB962C8B-B14F-4D97-AF65-F5344CB8AC3E}">
        <p14:creationId xmlns:p14="http://schemas.microsoft.com/office/powerpoint/2010/main" val="11159696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29D84F-3179-44A3-86B0-E164E1167A98}"/>
              </a:ext>
            </a:extLst>
          </p:cNvPr>
          <p:cNvSpPr>
            <a:spLocks noGrp="1"/>
          </p:cNvSpPr>
          <p:nvPr>
            <p:ph type="title"/>
          </p:nvPr>
        </p:nvSpPr>
        <p:spPr/>
        <p:txBody>
          <a:bodyPr/>
          <a:lstStyle/>
          <a:p>
            <a:r>
              <a:rPr lang="fr-FR" dirty="0"/>
              <a:t>Les Types d’</a:t>
            </a:r>
            <a:r>
              <a:rPr lang="fr-FR" dirty="0" err="1"/>
              <a:t>hémosidérose</a:t>
            </a:r>
            <a:endParaRPr lang="fr-FR" dirty="0"/>
          </a:p>
        </p:txBody>
      </p:sp>
      <p:sp>
        <p:nvSpPr>
          <p:cNvPr id="8" name="Espace réservé du contenu 7">
            <a:extLst>
              <a:ext uri="{FF2B5EF4-FFF2-40B4-BE49-F238E27FC236}">
                <a16:creationId xmlns:a16="http://schemas.microsoft.com/office/drawing/2014/main" id="{2285D7C4-87D9-4E54-8C02-96F75262E833}"/>
              </a:ext>
            </a:extLst>
          </p:cNvPr>
          <p:cNvSpPr>
            <a:spLocks noGrp="1"/>
          </p:cNvSpPr>
          <p:nvPr>
            <p:ph sz="half" idx="2"/>
          </p:nvPr>
        </p:nvSpPr>
        <p:spPr>
          <a:xfrm>
            <a:off x="899736" y="1524787"/>
            <a:ext cx="5384800" cy="4525963"/>
          </a:xfrm>
        </p:spPr>
        <p:txBody>
          <a:bodyPr>
            <a:normAutofit fontScale="85000" lnSpcReduction="20000"/>
          </a:bodyPr>
          <a:lstStyle/>
          <a:p>
            <a:r>
              <a:rPr lang="fr-FR" dirty="0"/>
              <a:t>CORTICALE (strictement supratentorielle):</a:t>
            </a:r>
          </a:p>
          <a:p>
            <a:r>
              <a:rPr lang="fr-FR" dirty="0"/>
              <a:t>Evolution d’une HSA aiguë de la convexité</a:t>
            </a:r>
          </a:p>
          <a:p>
            <a:r>
              <a:rPr lang="fr-FR" dirty="0"/>
              <a:t>Focale: 3 sillons ou moins</a:t>
            </a:r>
          </a:p>
          <a:p>
            <a:r>
              <a:rPr lang="fr-FR" dirty="0"/>
              <a:t>Disséminée &gt; 3 sillons</a:t>
            </a:r>
          </a:p>
          <a:p>
            <a:endParaRPr lang="fr-FR" dirty="0"/>
          </a:p>
          <a:p>
            <a:r>
              <a:rPr lang="fr-FR" dirty="0"/>
              <a:t>Etiologies</a:t>
            </a:r>
          </a:p>
          <a:p>
            <a:pPr lvl="1"/>
            <a:r>
              <a:rPr lang="fr-FR" dirty="0"/>
              <a:t>traumatiques</a:t>
            </a:r>
          </a:p>
          <a:p>
            <a:pPr lvl="1"/>
            <a:r>
              <a:rPr lang="fr-FR" dirty="0"/>
              <a:t>AA &gt; 60 ans</a:t>
            </a:r>
          </a:p>
          <a:p>
            <a:pPr lvl="1"/>
            <a:r>
              <a:rPr lang="fr-FR" dirty="0"/>
              <a:t>SVCR chez les jeunes</a:t>
            </a:r>
          </a:p>
          <a:p>
            <a:pPr lvl="1"/>
            <a:r>
              <a:rPr lang="fr-FR" dirty="0"/>
              <a:t>Autres: vascularites, endocardites, </a:t>
            </a:r>
            <a:r>
              <a:rPr lang="fr-FR" dirty="0" err="1"/>
              <a:t>Sd</a:t>
            </a:r>
            <a:r>
              <a:rPr lang="fr-FR" dirty="0"/>
              <a:t> d’</a:t>
            </a:r>
            <a:r>
              <a:rPr lang="fr-FR" dirty="0" err="1"/>
              <a:t>hyperperfusion</a:t>
            </a:r>
            <a:r>
              <a:rPr lang="fr-FR" dirty="0"/>
              <a:t> après revascularisation, FAV, thrombose veineuse corticale</a:t>
            </a:r>
          </a:p>
          <a:p>
            <a:pPr marL="457200" lvl="1" indent="0">
              <a:buNone/>
            </a:pPr>
            <a:endParaRPr lang="fr-FR" dirty="0"/>
          </a:p>
          <a:p>
            <a:endParaRPr lang="fr-FR" dirty="0"/>
          </a:p>
        </p:txBody>
      </p:sp>
      <p:sp>
        <p:nvSpPr>
          <p:cNvPr id="7" name="Rectangle 3">
            <a:extLst>
              <a:ext uri="{FF2B5EF4-FFF2-40B4-BE49-F238E27FC236}">
                <a16:creationId xmlns:a16="http://schemas.microsoft.com/office/drawing/2014/main" id="{05DD4C6A-34A1-4D15-88FF-BD66BF38117E}"/>
              </a:ext>
            </a:extLst>
          </p:cNvPr>
          <p:cNvSpPr>
            <a:spLocks noChangeArrowheads="1"/>
          </p:cNvSpPr>
          <p:nvPr/>
        </p:nvSpPr>
        <p:spPr bwMode="auto">
          <a:xfrm>
            <a:off x="75414" y="56851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9" name="ZoneTexte 8">
            <a:extLst>
              <a:ext uri="{FF2B5EF4-FFF2-40B4-BE49-F238E27FC236}">
                <a16:creationId xmlns:a16="http://schemas.microsoft.com/office/drawing/2014/main" id="{7124C7B3-52E5-473B-8000-7F7A9886E392}"/>
              </a:ext>
            </a:extLst>
          </p:cNvPr>
          <p:cNvSpPr txBox="1"/>
          <p:nvPr/>
        </p:nvSpPr>
        <p:spPr>
          <a:xfrm>
            <a:off x="6908969" y="4740345"/>
            <a:ext cx="5409938" cy="877163"/>
          </a:xfrm>
          <a:prstGeom prst="rect">
            <a:avLst/>
          </a:prstGeom>
          <a:noFill/>
        </p:spPr>
        <p:txBody>
          <a:bodyPr wrap="square" rtlCol="0">
            <a:spAutoFit/>
          </a:bodyPr>
          <a:lstStyle/>
          <a:p>
            <a:r>
              <a:rPr lang="en-US" sz="1100" dirty="0"/>
              <a:t>Cortical superficial siderosis: detection and clinical significance in cerebral amyloid angiopathy and related conditions. A </a:t>
            </a:r>
            <a:r>
              <a:rPr lang="en-US" sz="1100" dirty="0" err="1"/>
              <a:t>Charidimou</a:t>
            </a:r>
            <a:r>
              <a:rPr lang="en-US" sz="1100" dirty="0"/>
              <a:t>. Brain 2015 Aug;138(Pt 8):2126-39. </a:t>
            </a:r>
            <a:r>
              <a:rPr lang="en-US" sz="1100" dirty="0" err="1"/>
              <a:t>doi</a:t>
            </a:r>
            <a:r>
              <a:rPr lang="en-US" sz="1100" dirty="0"/>
              <a:t>: 10.1093/brain/awv162. </a:t>
            </a:r>
            <a:r>
              <a:rPr lang="en-US" sz="1100" dirty="0" err="1"/>
              <a:t>Epub</a:t>
            </a:r>
            <a:r>
              <a:rPr lang="en-US" sz="1100" dirty="0"/>
              <a:t> 2015 Jun 26. </a:t>
            </a:r>
          </a:p>
          <a:p>
            <a:endParaRPr lang="fr-FR" dirty="0"/>
          </a:p>
        </p:txBody>
      </p:sp>
      <p:sp>
        <p:nvSpPr>
          <p:cNvPr id="10" name="Rectangle 4">
            <a:extLst>
              <a:ext uri="{FF2B5EF4-FFF2-40B4-BE49-F238E27FC236}">
                <a16:creationId xmlns:a16="http://schemas.microsoft.com/office/drawing/2014/main" id="{C87F3E4D-3E6B-43BA-8368-CFBA237CE49D}"/>
              </a:ext>
            </a:extLst>
          </p:cNvPr>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1" name="ZoneTexte 10">
            <a:extLst>
              <a:ext uri="{FF2B5EF4-FFF2-40B4-BE49-F238E27FC236}">
                <a16:creationId xmlns:a16="http://schemas.microsoft.com/office/drawing/2014/main" id="{A05C3EE5-D3A0-4538-ADA3-60D89FAB85CC}"/>
              </a:ext>
            </a:extLst>
          </p:cNvPr>
          <p:cNvSpPr txBox="1"/>
          <p:nvPr/>
        </p:nvSpPr>
        <p:spPr>
          <a:xfrm>
            <a:off x="6908969" y="5494796"/>
            <a:ext cx="5700074" cy="430887"/>
          </a:xfrm>
          <a:prstGeom prst="rect">
            <a:avLst/>
          </a:prstGeom>
          <a:noFill/>
        </p:spPr>
        <p:txBody>
          <a:bodyPr wrap="square" rtlCol="0">
            <a:spAutoFit/>
          </a:bodyPr>
          <a:lstStyle/>
          <a:p>
            <a:r>
              <a:rPr lang="fr-FR" sz="1100" dirty="0"/>
              <a:t>Lancet </a:t>
            </a:r>
            <a:r>
              <a:rPr lang="fr-FR" sz="1100" dirty="0" err="1"/>
              <a:t>Neurol</a:t>
            </a:r>
            <a:r>
              <a:rPr lang="fr-FR" sz="1100" dirty="0"/>
              <a:t> 2013, </a:t>
            </a:r>
            <a:r>
              <a:rPr lang="fr-FR" sz="1100" dirty="0" err="1"/>
              <a:t>Wardlaw</a:t>
            </a:r>
            <a:r>
              <a:rPr lang="fr-FR" sz="1100" dirty="0"/>
              <a:t> et al 12:827-38</a:t>
            </a:r>
          </a:p>
          <a:p>
            <a:r>
              <a:rPr lang="fr-FR" sz="1100" dirty="0"/>
              <a:t>(Standards for </a:t>
            </a:r>
            <a:r>
              <a:rPr lang="fr-FR" sz="1100" dirty="0" err="1"/>
              <a:t>ReportIng</a:t>
            </a:r>
            <a:r>
              <a:rPr lang="fr-FR" sz="1100" dirty="0"/>
              <a:t> </a:t>
            </a:r>
            <a:r>
              <a:rPr lang="fr-FR" sz="1100" dirty="0" err="1"/>
              <a:t>Vascular</a:t>
            </a:r>
            <a:r>
              <a:rPr lang="fr-FR" sz="1100" dirty="0"/>
              <a:t> changes on </a:t>
            </a:r>
            <a:r>
              <a:rPr lang="fr-FR" sz="1100" dirty="0" err="1"/>
              <a:t>nEuroimaging</a:t>
            </a:r>
            <a:r>
              <a:rPr lang="fr-FR" sz="1100" dirty="0"/>
              <a:t>: STRIVE)</a:t>
            </a:r>
          </a:p>
        </p:txBody>
      </p:sp>
      <p:pic>
        <p:nvPicPr>
          <p:cNvPr id="12" name="Image 11">
            <a:extLst>
              <a:ext uri="{FF2B5EF4-FFF2-40B4-BE49-F238E27FC236}">
                <a16:creationId xmlns:a16="http://schemas.microsoft.com/office/drawing/2014/main" id="{A2A811C9-2336-4944-AB5E-5CEB5D3E1250}"/>
              </a:ext>
            </a:extLst>
          </p:cNvPr>
          <p:cNvPicPr>
            <a:picLocks noChangeAspect="1"/>
          </p:cNvPicPr>
          <p:nvPr/>
        </p:nvPicPr>
        <p:blipFill>
          <a:blip r:embed="rId2"/>
          <a:stretch>
            <a:fillRect/>
          </a:stretch>
        </p:blipFill>
        <p:spPr>
          <a:xfrm>
            <a:off x="7014786" y="1378020"/>
            <a:ext cx="4857750" cy="3362325"/>
          </a:xfrm>
          <a:prstGeom prst="rect">
            <a:avLst/>
          </a:prstGeom>
        </p:spPr>
      </p:pic>
      <p:sp>
        <p:nvSpPr>
          <p:cNvPr id="13" name="ZoneTexte 12">
            <a:extLst>
              <a:ext uri="{FF2B5EF4-FFF2-40B4-BE49-F238E27FC236}">
                <a16:creationId xmlns:a16="http://schemas.microsoft.com/office/drawing/2014/main" id="{FAE19147-31FB-40D8-AD8C-6ED44F4A8DBE}"/>
              </a:ext>
            </a:extLst>
          </p:cNvPr>
          <p:cNvSpPr txBox="1"/>
          <p:nvPr/>
        </p:nvSpPr>
        <p:spPr>
          <a:xfrm>
            <a:off x="9840120" y="901539"/>
            <a:ext cx="2032416" cy="369332"/>
          </a:xfrm>
          <a:prstGeom prst="rect">
            <a:avLst/>
          </a:prstGeom>
          <a:noFill/>
        </p:spPr>
        <p:txBody>
          <a:bodyPr wrap="none" rtlCol="0">
            <a:spAutoFit/>
          </a:bodyPr>
          <a:lstStyle/>
          <a:p>
            <a:r>
              <a:rPr lang="fr-FR" dirty="0"/>
              <a:t>2022 N </a:t>
            </a:r>
            <a:r>
              <a:rPr lang="fr-FR" dirty="0" err="1"/>
              <a:t>Kharytaniuk</a:t>
            </a:r>
            <a:endParaRPr lang="fr-FR" dirty="0"/>
          </a:p>
        </p:txBody>
      </p:sp>
      <p:sp>
        <p:nvSpPr>
          <p:cNvPr id="3" name="ZoneTexte 2">
            <a:extLst>
              <a:ext uri="{FF2B5EF4-FFF2-40B4-BE49-F238E27FC236}">
                <a16:creationId xmlns:a16="http://schemas.microsoft.com/office/drawing/2014/main" id="{4DECEC94-3633-4548-AFD7-87CF96C178FD}"/>
              </a:ext>
            </a:extLst>
          </p:cNvPr>
          <p:cNvSpPr txBox="1"/>
          <p:nvPr/>
        </p:nvSpPr>
        <p:spPr>
          <a:xfrm>
            <a:off x="6932039" y="6126164"/>
            <a:ext cx="5023243" cy="600164"/>
          </a:xfrm>
          <a:prstGeom prst="rect">
            <a:avLst/>
          </a:prstGeom>
          <a:noFill/>
        </p:spPr>
        <p:txBody>
          <a:bodyPr wrap="square" rtlCol="0">
            <a:spAutoFit/>
          </a:bodyPr>
          <a:lstStyle/>
          <a:p>
            <a:r>
              <a:rPr lang="fr-FR" sz="1100" dirty="0" err="1"/>
              <a:t>Infratentorial</a:t>
            </a:r>
            <a:r>
              <a:rPr lang="fr-FR" sz="1100" dirty="0"/>
              <a:t> </a:t>
            </a:r>
            <a:r>
              <a:rPr lang="fr-FR" sz="1100" dirty="0" err="1"/>
              <a:t>superficial</a:t>
            </a:r>
            <a:r>
              <a:rPr lang="fr-FR" sz="1100" dirty="0"/>
              <a:t> </a:t>
            </a:r>
            <a:r>
              <a:rPr lang="fr-FR" sz="1100" dirty="0" err="1"/>
              <a:t>siderosis</a:t>
            </a:r>
            <a:r>
              <a:rPr lang="fr-FR" sz="1100" dirty="0"/>
              <a:t>: Classification, diagnostic </a:t>
            </a:r>
            <a:r>
              <a:rPr lang="fr-FR" sz="1100" dirty="0" err="1"/>
              <a:t>criteria</a:t>
            </a:r>
            <a:r>
              <a:rPr lang="fr-FR" sz="1100" dirty="0"/>
              <a:t>, and rational investigation </a:t>
            </a:r>
            <a:r>
              <a:rPr lang="fr-FR" sz="1100" dirty="0" err="1"/>
              <a:t>pathway</a:t>
            </a:r>
            <a:r>
              <a:rPr lang="fr-FR" sz="1100" dirty="0"/>
              <a:t>  Ann </a:t>
            </a:r>
            <a:r>
              <a:rPr lang="fr-FR" sz="1100" dirty="0" err="1"/>
              <a:t>neurol</a:t>
            </a:r>
            <a:r>
              <a:rPr lang="fr-FR" sz="1100" dirty="0"/>
              <a:t> </a:t>
            </a:r>
            <a:r>
              <a:rPr lang="fr-FR" altLang="fr-FR" sz="1100" dirty="0"/>
              <a:t>. 2017 Mar;81(3):333-343</a:t>
            </a:r>
            <a:endParaRPr lang="fr-FR" sz="1100" dirty="0"/>
          </a:p>
          <a:p>
            <a:endParaRPr lang="fr-FR" sz="1100" dirty="0"/>
          </a:p>
        </p:txBody>
      </p:sp>
    </p:spTree>
    <p:extLst>
      <p:ext uri="{BB962C8B-B14F-4D97-AF65-F5344CB8AC3E}">
        <p14:creationId xmlns:p14="http://schemas.microsoft.com/office/powerpoint/2010/main" val="228836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29D84F-3179-44A3-86B0-E164E1167A98}"/>
              </a:ext>
            </a:extLst>
          </p:cNvPr>
          <p:cNvSpPr>
            <a:spLocks noGrp="1"/>
          </p:cNvSpPr>
          <p:nvPr>
            <p:ph type="title"/>
          </p:nvPr>
        </p:nvSpPr>
        <p:spPr/>
        <p:txBody>
          <a:bodyPr/>
          <a:lstStyle/>
          <a:p>
            <a:r>
              <a:rPr lang="fr-FR" dirty="0"/>
              <a:t>Les Types d’</a:t>
            </a:r>
            <a:r>
              <a:rPr lang="fr-FR" dirty="0" err="1"/>
              <a:t>hémosidérose</a:t>
            </a:r>
            <a:endParaRPr lang="fr-FR" dirty="0"/>
          </a:p>
        </p:txBody>
      </p:sp>
      <p:sp>
        <p:nvSpPr>
          <p:cNvPr id="3" name="Espace réservé du contenu 2">
            <a:extLst>
              <a:ext uri="{FF2B5EF4-FFF2-40B4-BE49-F238E27FC236}">
                <a16:creationId xmlns:a16="http://schemas.microsoft.com/office/drawing/2014/main" id="{CBA085D1-9F93-459F-B99E-B6CDAC808213}"/>
              </a:ext>
            </a:extLst>
          </p:cNvPr>
          <p:cNvSpPr>
            <a:spLocks noGrp="1"/>
          </p:cNvSpPr>
          <p:nvPr>
            <p:ph sz="half" idx="1"/>
          </p:nvPr>
        </p:nvSpPr>
        <p:spPr>
          <a:xfrm>
            <a:off x="6551629" y="1524786"/>
            <a:ext cx="5384800" cy="4525963"/>
          </a:xfrm>
        </p:spPr>
        <p:txBody>
          <a:bodyPr>
            <a:normAutofit fontScale="92500" lnSpcReduction="20000"/>
          </a:bodyPr>
          <a:lstStyle/>
          <a:p>
            <a:r>
              <a:rPr lang="fr-FR" dirty="0"/>
              <a:t>INFRATENTORIELLE (ou mixte)</a:t>
            </a:r>
          </a:p>
          <a:p>
            <a:r>
              <a:rPr lang="fr-FR" dirty="0"/>
              <a:t>Type 1: classique, </a:t>
            </a:r>
            <a:r>
              <a:rPr lang="fr-FR" dirty="0" err="1"/>
              <a:t>symétrique,clinique</a:t>
            </a:r>
            <a:r>
              <a:rPr lang="fr-FR" dirty="0"/>
              <a:t> progressive, défect de dure mère très fréquent (</a:t>
            </a:r>
            <a:r>
              <a:rPr lang="fr-FR" dirty="0" err="1"/>
              <a:t>microsaignements</a:t>
            </a:r>
            <a:r>
              <a:rPr lang="fr-FR" dirty="0"/>
              <a:t> répétés)</a:t>
            </a:r>
          </a:p>
          <a:p>
            <a:r>
              <a:rPr lang="fr-FR" dirty="0"/>
              <a:t>Surdité, ataxie, atteinte médullaire, anosmie, dysfonction cognitive</a:t>
            </a:r>
          </a:p>
          <a:p>
            <a:endParaRPr lang="fr-FR" dirty="0"/>
          </a:p>
          <a:p>
            <a:r>
              <a:rPr lang="fr-FR" dirty="0"/>
              <a:t>Les brèches sont + fréquentes que les malformations vasculaires ou les tumeurs </a:t>
            </a:r>
            <a:r>
              <a:rPr lang="fr-FR" dirty="0" err="1"/>
              <a:t>hypervasculaires</a:t>
            </a:r>
            <a:r>
              <a:rPr lang="fr-FR" dirty="0"/>
              <a:t> dans le type 1.</a:t>
            </a:r>
          </a:p>
        </p:txBody>
      </p:sp>
      <p:sp>
        <p:nvSpPr>
          <p:cNvPr id="4" name="ZoneTexte 3">
            <a:extLst>
              <a:ext uri="{FF2B5EF4-FFF2-40B4-BE49-F238E27FC236}">
                <a16:creationId xmlns:a16="http://schemas.microsoft.com/office/drawing/2014/main" id="{A1811ED1-BB03-438F-A36C-B21B411E460E}"/>
              </a:ext>
            </a:extLst>
          </p:cNvPr>
          <p:cNvSpPr txBox="1"/>
          <p:nvPr/>
        </p:nvSpPr>
        <p:spPr>
          <a:xfrm>
            <a:off x="644165" y="5333214"/>
            <a:ext cx="5907464" cy="877163"/>
          </a:xfrm>
          <a:prstGeom prst="rect">
            <a:avLst/>
          </a:prstGeom>
          <a:noFill/>
        </p:spPr>
        <p:txBody>
          <a:bodyPr wrap="square" rtlCol="0">
            <a:spAutoFit/>
          </a:bodyPr>
          <a:lstStyle/>
          <a:p>
            <a:r>
              <a:rPr lang="fr-FR" sz="1100" dirty="0" err="1"/>
              <a:t>Infratentorial</a:t>
            </a:r>
            <a:r>
              <a:rPr lang="fr-FR" sz="1100" dirty="0"/>
              <a:t> </a:t>
            </a:r>
            <a:r>
              <a:rPr lang="fr-FR" sz="1100" dirty="0" err="1"/>
              <a:t>superficial</a:t>
            </a:r>
            <a:r>
              <a:rPr lang="fr-FR" sz="1100" dirty="0"/>
              <a:t> </a:t>
            </a:r>
            <a:r>
              <a:rPr lang="fr-FR" sz="1100" dirty="0" err="1"/>
              <a:t>siderosis</a:t>
            </a:r>
            <a:r>
              <a:rPr lang="fr-FR" sz="1100" dirty="0"/>
              <a:t>: classification, diagnostic </a:t>
            </a:r>
            <a:r>
              <a:rPr lang="fr-FR" sz="1100" dirty="0" err="1"/>
              <a:t>criteria</a:t>
            </a:r>
            <a:r>
              <a:rPr lang="fr-FR" sz="1100" dirty="0"/>
              <a:t> and rational investigation </a:t>
            </a:r>
            <a:r>
              <a:rPr lang="fr-FR" sz="1100" dirty="0" err="1"/>
              <a:t>pathway</a:t>
            </a:r>
            <a:r>
              <a:rPr lang="fr-FR" sz="1100" dirty="0"/>
              <a:t>; D Wilson et al. Ann </a:t>
            </a:r>
            <a:r>
              <a:rPr lang="fr-FR" sz="1100" dirty="0" err="1"/>
              <a:t>Neurol</a:t>
            </a:r>
            <a:r>
              <a:rPr lang="fr-FR" sz="1100" dirty="0"/>
              <a:t> </a:t>
            </a:r>
            <a:r>
              <a:rPr lang="pt-BR" sz="1100" dirty="0"/>
              <a:t>2017 Mar;81(3):333-343. doi: 10.1002/ana.24850. Epub 2017 Jan 28. </a:t>
            </a:r>
          </a:p>
          <a:p>
            <a:endParaRPr lang="fr-FR" dirty="0"/>
          </a:p>
        </p:txBody>
      </p:sp>
      <p:sp>
        <p:nvSpPr>
          <p:cNvPr id="7" name="Rectangle 3">
            <a:extLst>
              <a:ext uri="{FF2B5EF4-FFF2-40B4-BE49-F238E27FC236}">
                <a16:creationId xmlns:a16="http://schemas.microsoft.com/office/drawing/2014/main" id="{05DD4C6A-34A1-4D15-88FF-BD66BF38117E}"/>
              </a:ext>
            </a:extLst>
          </p:cNvPr>
          <p:cNvSpPr>
            <a:spLocks noChangeArrowheads="1"/>
          </p:cNvSpPr>
          <p:nvPr/>
        </p:nvSpPr>
        <p:spPr bwMode="auto">
          <a:xfrm>
            <a:off x="75414" y="56851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C87F3E4D-3E6B-43BA-8368-CFBA237CE49D}"/>
              </a:ext>
            </a:extLst>
          </p:cNvPr>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3" name="Image 12">
            <a:extLst>
              <a:ext uri="{FF2B5EF4-FFF2-40B4-BE49-F238E27FC236}">
                <a16:creationId xmlns:a16="http://schemas.microsoft.com/office/drawing/2014/main" id="{221ED6FB-828D-4E25-A70C-F54E9DF97F1D}"/>
              </a:ext>
            </a:extLst>
          </p:cNvPr>
          <p:cNvPicPr>
            <a:picLocks noChangeAspect="1"/>
          </p:cNvPicPr>
          <p:nvPr/>
        </p:nvPicPr>
        <p:blipFill>
          <a:blip r:embed="rId2"/>
          <a:stretch>
            <a:fillRect/>
          </a:stretch>
        </p:blipFill>
        <p:spPr>
          <a:xfrm>
            <a:off x="1139432" y="1600201"/>
            <a:ext cx="4181475" cy="3419475"/>
          </a:xfrm>
          <a:prstGeom prst="rect">
            <a:avLst/>
          </a:prstGeom>
        </p:spPr>
      </p:pic>
    </p:spTree>
    <p:extLst>
      <p:ext uri="{BB962C8B-B14F-4D97-AF65-F5344CB8AC3E}">
        <p14:creationId xmlns:p14="http://schemas.microsoft.com/office/powerpoint/2010/main" val="20855655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29D84F-3179-44A3-86B0-E164E1167A98}"/>
              </a:ext>
            </a:extLst>
          </p:cNvPr>
          <p:cNvSpPr>
            <a:spLocks noGrp="1"/>
          </p:cNvSpPr>
          <p:nvPr>
            <p:ph type="title"/>
          </p:nvPr>
        </p:nvSpPr>
        <p:spPr/>
        <p:txBody>
          <a:bodyPr/>
          <a:lstStyle/>
          <a:p>
            <a:r>
              <a:rPr lang="fr-FR" dirty="0"/>
              <a:t>Les Types d’</a:t>
            </a:r>
            <a:r>
              <a:rPr lang="fr-FR" dirty="0" err="1"/>
              <a:t>hémosidérose</a:t>
            </a:r>
            <a:endParaRPr lang="fr-FR" dirty="0"/>
          </a:p>
        </p:txBody>
      </p:sp>
      <p:sp>
        <p:nvSpPr>
          <p:cNvPr id="3" name="Espace réservé du contenu 2">
            <a:extLst>
              <a:ext uri="{FF2B5EF4-FFF2-40B4-BE49-F238E27FC236}">
                <a16:creationId xmlns:a16="http://schemas.microsoft.com/office/drawing/2014/main" id="{CBA085D1-9F93-459F-B99E-B6CDAC808213}"/>
              </a:ext>
            </a:extLst>
          </p:cNvPr>
          <p:cNvSpPr>
            <a:spLocks noGrp="1"/>
          </p:cNvSpPr>
          <p:nvPr>
            <p:ph sz="half" idx="1"/>
          </p:nvPr>
        </p:nvSpPr>
        <p:spPr>
          <a:xfrm>
            <a:off x="6551629" y="1524786"/>
            <a:ext cx="5384800" cy="4525963"/>
          </a:xfrm>
        </p:spPr>
        <p:txBody>
          <a:bodyPr>
            <a:normAutofit/>
          </a:bodyPr>
          <a:lstStyle/>
          <a:p>
            <a:r>
              <a:rPr lang="fr-FR" dirty="0"/>
              <a:t>INFRATENTORIELLE (ou mixte)</a:t>
            </a:r>
          </a:p>
          <a:p>
            <a:r>
              <a:rPr lang="fr-FR" dirty="0"/>
              <a:t>Type 2: focal/secondaire, un épisode unique de saignement </a:t>
            </a:r>
            <a:r>
              <a:rPr lang="fr-FR" dirty="0" err="1"/>
              <a:t>intracranien</a:t>
            </a:r>
            <a:r>
              <a:rPr lang="fr-FR" dirty="0"/>
              <a:t>: </a:t>
            </a:r>
            <a:r>
              <a:rPr lang="fr-FR" dirty="0" err="1"/>
              <a:t>stt</a:t>
            </a:r>
            <a:r>
              <a:rPr lang="fr-FR" dirty="0"/>
              <a:t> centré sur le site de saignement</a:t>
            </a:r>
          </a:p>
          <a:p>
            <a:endParaRPr lang="fr-FR" dirty="0"/>
          </a:p>
          <a:p>
            <a:r>
              <a:rPr lang="fr-FR" dirty="0"/>
              <a:t>Etiologie: saignements intracrâniens (ex </a:t>
            </a:r>
            <a:r>
              <a:rPr lang="fr-FR" dirty="0" err="1"/>
              <a:t>anevrisme</a:t>
            </a:r>
            <a:r>
              <a:rPr lang="fr-FR" dirty="0"/>
              <a:t>, MAV,  post op)</a:t>
            </a:r>
          </a:p>
        </p:txBody>
      </p:sp>
      <p:sp>
        <p:nvSpPr>
          <p:cNvPr id="4" name="ZoneTexte 3">
            <a:extLst>
              <a:ext uri="{FF2B5EF4-FFF2-40B4-BE49-F238E27FC236}">
                <a16:creationId xmlns:a16="http://schemas.microsoft.com/office/drawing/2014/main" id="{A1811ED1-BB03-438F-A36C-B21B411E460E}"/>
              </a:ext>
            </a:extLst>
          </p:cNvPr>
          <p:cNvSpPr txBox="1"/>
          <p:nvPr/>
        </p:nvSpPr>
        <p:spPr>
          <a:xfrm>
            <a:off x="644165" y="5333214"/>
            <a:ext cx="5907464" cy="877163"/>
          </a:xfrm>
          <a:prstGeom prst="rect">
            <a:avLst/>
          </a:prstGeom>
          <a:noFill/>
        </p:spPr>
        <p:txBody>
          <a:bodyPr wrap="square" rtlCol="0">
            <a:spAutoFit/>
          </a:bodyPr>
          <a:lstStyle/>
          <a:p>
            <a:r>
              <a:rPr lang="fr-FR" sz="1100" dirty="0" err="1"/>
              <a:t>Infratentorial</a:t>
            </a:r>
            <a:r>
              <a:rPr lang="fr-FR" sz="1100" dirty="0"/>
              <a:t> </a:t>
            </a:r>
            <a:r>
              <a:rPr lang="fr-FR" sz="1100" dirty="0" err="1"/>
              <a:t>superficial</a:t>
            </a:r>
            <a:r>
              <a:rPr lang="fr-FR" sz="1100" dirty="0"/>
              <a:t> </a:t>
            </a:r>
            <a:r>
              <a:rPr lang="fr-FR" sz="1100" dirty="0" err="1"/>
              <a:t>siderosis</a:t>
            </a:r>
            <a:r>
              <a:rPr lang="fr-FR" sz="1100" dirty="0"/>
              <a:t>: classification, diagnostic </a:t>
            </a:r>
            <a:r>
              <a:rPr lang="fr-FR" sz="1100" dirty="0" err="1"/>
              <a:t>criteria</a:t>
            </a:r>
            <a:r>
              <a:rPr lang="fr-FR" sz="1100" dirty="0"/>
              <a:t> and rational investigation </a:t>
            </a:r>
            <a:r>
              <a:rPr lang="fr-FR" sz="1100" dirty="0" err="1"/>
              <a:t>pathway</a:t>
            </a:r>
            <a:r>
              <a:rPr lang="fr-FR" sz="1100" dirty="0"/>
              <a:t>; D Wilson et al. Ann </a:t>
            </a:r>
            <a:r>
              <a:rPr lang="fr-FR" sz="1100" dirty="0" err="1"/>
              <a:t>Neurol</a:t>
            </a:r>
            <a:r>
              <a:rPr lang="fr-FR" sz="1100" dirty="0"/>
              <a:t> </a:t>
            </a:r>
            <a:r>
              <a:rPr lang="pt-BR" sz="1100" dirty="0"/>
              <a:t>2017 Mar;81(3):333-343. doi: 10.1002/ana.24850. Epub 2017 Jan 28. </a:t>
            </a:r>
          </a:p>
          <a:p>
            <a:endParaRPr lang="fr-FR" dirty="0"/>
          </a:p>
        </p:txBody>
      </p:sp>
      <p:sp>
        <p:nvSpPr>
          <p:cNvPr id="7" name="Rectangle 3">
            <a:extLst>
              <a:ext uri="{FF2B5EF4-FFF2-40B4-BE49-F238E27FC236}">
                <a16:creationId xmlns:a16="http://schemas.microsoft.com/office/drawing/2014/main" id="{05DD4C6A-34A1-4D15-88FF-BD66BF38117E}"/>
              </a:ext>
            </a:extLst>
          </p:cNvPr>
          <p:cNvSpPr>
            <a:spLocks noChangeArrowheads="1"/>
          </p:cNvSpPr>
          <p:nvPr/>
        </p:nvSpPr>
        <p:spPr bwMode="auto">
          <a:xfrm>
            <a:off x="75414" y="56851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C87F3E4D-3E6B-43BA-8368-CFBA237CE49D}"/>
              </a:ext>
            </a:extLst>
          </p:cNvPr>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3" name="Image 12">
            <a:extLst>
              <a:ext uri="{FF2B5EF4-FFF2-40B4-BE49-F238E27FC236}">
                <a16:creationId xmlns:a16="http://schemas.microsoft.com/office/drawing/2014/main" id="{221ED6FB-828D-4E25-A70C-F54E9DF97F1D}"/>
              </a:ext>
            </a:extLst>
          </p:cNvPr>
          <p:cNvPicPr>
            <a:picLocks noChangeAspect="1"/>
          </p:cNvPicPr>
          <p:nvPr/>
        </p:nvPicPr>
        <p:blipFill>
          <a:blip r:embed="rId2"/>
          <a:stretch>
            <a:fillRect/>
          </a:stretch>
        </p:blipFill>
        <p:spPr>
          <a:xfrm>
            <a:off x="1139432" y="1600201"/>
            <a:ext cx="4181475" cy="3419475"/>
          </a:xfrm>
          <a:prstGeom prst="rect">
            <a:avLst/>
          </a:prstGeom>
        </p:spPr>
      </p:pic>
    </p:spTree>
    <p:extLst>
      <p:ext uri="{BB962C8B-B14F-4D97-AF65-F5344CB8AC3E}">
        <p14:creationId xmlns:p14="http://schemas.microsoft.com/office/powerpoint/2010/main" val="19829904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DCAF55-447C-4030-B7DB-07D725564789}"/>
              </a:ext>
            </a:extLst>
          </p:cNvPr>
          <p:cNvSpPr>
            <a:spLocks noGrp="1"/>
          </p:cNvSpPr>
          <p:nvPr>
            <p:ph type="title"/>
          </p:nvPr>
        </p:nvSpPr>
        <p:spPr/>
        <p:txBody>
          <a:bodyPr/>
          <a:lstStyle/>
          <a:p>
            <a:r>
              <a:rPr lang="fr-FR" dirty="0"/>
              <a:t>Physiopathologie</a:t>
            </a:r>
          </a:p>
        </p:txBody>
      </p:sp>
      <p:pic>
        <p:nvPicPr>
          <p:cNvPr id="7" name="Espace réservé du contenu 6">
            <a:extLst>
              <a:ext uri="{FF2B5EF4-FFF2-40B4-BE49-F238E27FC236}">
                <a16:creationId xmlns:a16="http://schemas.microsoft.com/office/drawing/2014/main" id="{2D82CBDF-AB51-413B-B069-D71FFAF21F40}"/>
              </a:ext>
            </a:extLst>
          </p:cNvPr>
          <p:cNvPicPr>
            <a:picLocks noGrp="1" noChangeAspect="1"/>
          </p:cNvPicPr>
          <p:nvPr>
            <p:ph sz="half" idx="2"/>
          </p:nvPr>
        </p:nvPicPr>
        <p:blipFill>
          <a:blip r:embed="rId2"/>
          <a:stretch>
            <a:fillRect/>
          </a:stretch>
        </p:blipFill>
        <p:spPr>
          <a:xfrm>
            <a:off x="6197600" y="1618004"/>
            <a:ext cx="5384800" cy="4490355"/>
          </a:xfrm>
          <a:prstGeom prst="rect">
            <a:avLst/>
          </a:prstGeom>
        </p:spPr>
      </p:pic>
      <p:sp>
        <p:nvSpPr>
          <p:cNvPr id="10" name="Rectangle 9">
            <a:extLst>
              <a:ext uri="{FF2B5EF4-FFF2-40B4-BE49-F238E27FC236}">
                <a16:creationId xmlns:a16="http://schemas.microsoft.com/office/drawing/2014/main" id="{A9266A31-C065-4E9F-99BA-F589E9295382}"/>
              </a:ext>
            </a:extLst>
          </p:cNvPr>
          <p:cNvSpPr/>
          <p:nvPr/>
        </p:nvSpPr>
        <p:spPr>
          <a:xfrm>
            <a:off x="9605701" y="6308725"/>
            <a:ext cx="2032416" cy="369332"/>
          </a:xfrm>
          <a:prstGeom prst="rect">
            <a:avLst/>
          </a:prstGeom>
        </p:spPr>
        <p:txBody>
          <a:bodyPr wrap="none">
            <a:spAutoFit/>
          </a:bodyPr>
          <a:lstStyle/>
          <a:p>
            <a:r>
              <a:rPr lang="fr-FR" dirty="0"/>
              <a:t>2022 N </a:t>
            </a:r>
            <a:r>
              <a:rPr lang="fr-FR" dirty="0" err="1"/>
              <a:t>Kharytaniuk</a:t>
            </a:r>
            <a:endParaRPr lang="fr-FR" dirty="0"/>
          </a:p>
        </p:txBody>
      </p:sp>
      <p:sp>
        <p:nvSpPr>
          <p:cNvPr id="13" name="Espace réservé du contenu 12">
            <a:extLst>
              <a:ext uri="{FF2B5EF4-FFF2-40B4-BE49-F238E27FC236}">
                <a16:creationId xmlns:a16="http://schemas.microsoft.com/office/drawing/2014/main" id="{6FE03695-736F-4163-A93E-8EA1BBDA9CFD}"/>
              </a:ext>
            </a:extLst>
          </p:cNvPr>
          <p:cNvSpPr>
            <a:spLocks noGrp="1"/>
          </p:cNvSpPr>
          <p:nvPr>
            <p:ph sz="half" idx="1"/>
          </p:nvPr>
        </p:nvSpPr>
        <p:spPr/>
        <p:txBody>
          <a:bodyPr/>
          <a:lstStyle/>
          <a:p>
            <a:r>
              <a:rPr lang="fr-FR" dirty="0"/>
              <a:t>Hématies passent dans l’espace sous arachnoïdien</a:t>
            </a:r>
          </a:p>
          <a:p>
            <a:r>
              <a:rPr lang="fr-FR" dirty="0"/>
              <a:t>Hème : activation de la microglie (xanthochromie) et des cellules de Bergmann</a:t>
            </a:r>
          </a:p>
          <a:p>
            <a:r>
              <a:rPr lang="fr-FR" dirty="0"/>
              <a:t>Conversion en fer libre, ferritine en s’agrégeant avec l’apoferritine, puis hémosidérine</a:t>
            </a:r>
          </a:p>
        </p:txBody>
      </p:sp>
    </p:spTree>
    <p:extLst>
      <p:ext uri="{BB962C8B-B14F-4D97-AF65-F5344CB8AC3E}">
        <p14:creationId xmlns:p14="http://schemas.microsoft.com/office/powerpoint/2010/main" val="112654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57F7F6-C31E-4B38-BD8F-EF5827E5B417}"/>
              </a:ext>
            </a:extLst>
          </p:cNvPr>
          <p:cNvSpPr>
            <a:spLocks noGrp="1"/>
          </p:cNvSpPr>
          <p:nvPr>
            <p:ph type="title"/>
          </p:nvPr>
        </p:nvSpPr>
        <p:spPr/>
        <p:txBody>
          <a:bodyPr/>
          <a:lstStyle/>
          <a:p>
            <a:r>
              <a:rPr lang="fr-FR" dirty="0"/>
              <a:t>Imagerie de </a:t>
            </a:r>
            <a:r>
              <a:rPr lang="fr-FR"/>
              <a:t>l’ISS classique</a:t>
            </a:r>
            <a:endParaRPr lang="fr-FR" dirty="0"/>
          </a:p>
        </p:txBody>
      </p:sp>
      <p:sp>
        <p:nvSpPr>
          <p:cNvPr id="3" name="Espace réservé du contenu 2">
            <a:extLst>
              <a:ext uri="{FF2B5EF4-FFF2-40B4-BE49-F238E27FC236}">
                <a16:creationId xmlns:a16="http://schemas.microsoft.com/office/drawing/2014/main" id="{3876158F-79EA-498F-988C-30CA86B8CC30}"/>
              </a:ext>
            </a:extLst>
          </p:cNvPr>
          <p:cNvSpPr>
            <a:spLocks noGrp="1"/>
          </p:cNvSpPr>
          <p:nvPr>
            <p:ph sz="half" idx="1"/>
          </p:nvPr>
        </p:nvSpPr>
        <p:spPr/>
        <p:txBody>
          <a:bodyPr>
            <a:normAutofit fontScale="85000" lnSpcReduction="10000"/>
          </a:bodyPr>
          <a:lstStyle/>
          <a:p>
            <a:r>
              <a:rPr lang="fr-FR" dirty="0"/>
              <a:t>Topographie: Atteinte symétrique</a:t>
            </a:r>
          </a:p>
          <a:p>
            <a:r>
              <a:rPr lang="fr-FR" dirty="0"/>
              <a:t>nerfs myéline centrale, I et VIII , + exposés (vs C Schwann)</a:t>
            </a:r>
          </a:p>
          <a:p>
            <a:r>
              <a:rPr lang="fr-FR" dirty="0"/>
              <a:t>Fosse postérieure: Vermis cérébelleux &gt; +++, tronc, sillons cérébelleux, Jonction cranio-cervicale</a:t>
            </a:r>
          </a:p>
          <a:p>
            <a:r>
              <a:rPr lang="fr-FR" dirty="0"/>
              <a:t>Partie médiale des lobes frontaux et occipitaux et hippocampes, vallées sylviennes/insula</a:t>
            </a:r>
          </a:p>
          <a:p>
            <a:endParaRPr lang="fr-FR" dirty="0"/>
          </a:p>
          <a:p>
            <a:r>
              <a:rPr lang="fr-FR" dirty="0"/>
              <a:t>Rechercher la Collection épidurale sur brèche</a:t>
            </a:r>
          </a:p>
        </p:txBody>
      </p:sp>
      <p:sp>
        <p:nvSpPr>
          <p:cNvPr id="10" name="Espace réservé du contenu 9">
            <a:extLst>
              <a:ext uri="{FF2B5EF4-FFF2-40B4-BE49-F238E27FC236}">
                <a16:creationId xmlns:a16="http://schemas.microsoft.com/office/drawing/2014/main" id="{9ABFD369-0D1B-4325-8633-9842AB5D10BA}"/>
              </a:ext>
            </a:extLst>
          </p:cNvPr>
          <p:cNvSpPr>
            <a:spLocks noGrp="1"/>
          </p:cNvSpPr>
          <p:nvPr>
            <p:ph sz="half" idx="2"/>
          </p:nvPr>
        </p:nvSpPr>
        <p:spPr/>
        <p:txBody>
          <a:bodyPr>
            <a:normAutofit fontScale="85000" lnSpcReduction="10000"/>
          </a:bodyPr>
          <a:lstStyle/>
          <a:p>
            <a:endParaRPr lang="fr-FR"/>
          </a:p>
        </p:txBody>
      </p:sp>
      <p:sp>
        <p:nvSpPr>
          <p:cNvPr id="4" name="ZoneTexte 3">
            <a:extLst>
              <a:ext uri="{FF2B5EF4-FFF2-40B4-BE49-F238E27FC236}">
                <a16:creationId xmlns:a16="http://schemas.microsoft.com/office/drawing/2014/main" id="{B7D60A82-25B6-417F-8C91-F658DB96C45F}"/>
              </a:ext>
            </a:extLst>
          </p:cNvPr>
          <p:cNvSpPr txBox="1"/>
          <p:nvPr/>
        </p:nvSpPr>
        <p:spPr>
          <a:xfrm>
            <a:off x="678730" y="6126164"/>
            <a:ext cx="4528804" cy="538609"/>
          </a:xfrm>
          <a:prstGeom prst="rect">
            <a:avLst/>
          </a:prstGeom>
          <a:noFill/>
        </p:spPr>
        <p:txBody>
          <a:bodyPr wrap="none" rtlCol="0">
            <a:spAutoFit/>
          </a:bodyPr>
          <a:lstStyle/>
          <a:p>
            <a:r>
              <a:rPr lang="fr-FR" sz="1100" dirty="0" err="1"/>
              <a:t>Cerebral</a:t>
            </a:r>
            <a:r>
              <a:rPr lang="fr-FR" sz="1100" dirty="0"/>
              <a:t> </a:t>
            </a:r>
            <a:r>
              <a:rPr lang="fr-FR" sz="1100" dirty="0" err="1"/>
              <a:t>Superficial</a:t>
            </a:r>
            <a:r>
              <a:rPr lang="fr-FR" sz="1100" dirty="0"/>
              <a:t> </a:t>
            </a:r>
            <a:r>
              <a:rPr lang="fr-FR" sz="1100" dirty="0" err="1"/>
              <a:t>Siderosis</a:t>
            </a:r>
            <a:r>
              <a:rPr lang="fr-FR" sz="1100" dirty="0"/>
              <a:t> , </a:t>
            </a:r>
            <a:r>
              <a:rPr lang="fr-FR" sz="1100" dirty="0" err="1"/>
              <a:t>Clinical</a:t>
            </a:r>
            <a:r>
              <a:rPr lang="fr-FR" sz="1100" dirty="0"/>
              <a:t> </a:t>
            </a:r>
            <a:r>
              <a:rPr lang="fr-FR" sz="1100" dirty="0" err="1"/>
              <a:t>Neuroradiology</a:t>
            </a:r>
            <a:r>
              <a:rPr lang="fr-FR" sz="1100" dirty="0"/>
              <a:t> 2023 33(2):293–306  </a:t>
            </a:r>
          </a:p>
          <a:p>
            <a:endParaRPr lang="fr-FR" dirty="0"/>
          </a:p>
        </p:txBody>
      </p:sp>
      <p:sp>
        <p:nvSpPr>
          <p:cNvPr id="6" name="Rectangle 2">
            <a:extLst>
              <a:ext uri="{FF2B5EF4-FFF2-40B4-BE49-F238E27FC236}">
                <a16:creationId xmlns:a16="http://schemas.microsoft.com/office/drawing/2014/main" id="{7DA85530-9CE7-41A7-B3EF-7C5A01607E40}"/>
              </a:ext>
            </a:extLst>
          </p:cNvPr>
          <p:cNvSpPr>
            <a:spLocks noChangeArrowheads="1"/>
          </p:cNvSpPr>
          <p:nvPr/>
        </p:nvSpPr>
        <p:spPr bwMode="auto">
          <a:xfrm>
            <a:off x="-1263192" y="-236930"/>
            <a:ext cx="2712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1B1B1B"/>
                </a:solidFill>
                <a:effectLst/>
                <a:latin typeface="Source Sans Pro Web"/>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 name="ZoneTexte 6">
            <a:extLst>
              <a:ext uri="{FF2B5EF4-FFF2-40B4-BE49-F238E27FC236}">
                <a16:creationId xmlns:a16="http://schemas.microsoft.com/office/drawing/2014/main" id="{7754DEBB-EDF7-40AF-8F24-280CD5F62668}"/>
              </a:ext>
            </a:extLst>
          </p:cNvPr>
          <p:cNvSpPr txBox="1"/>
          <p:nvPr/>
        </p:nvSpPr>
        <p:spPr>
          <a:xfrm>
            <a:off x="5207534" y="6086635"/>
            <a:ext cx="7039106" cy="538609"/>
          </a:xfrm>
          <a:prstGeom prst="rect">
            <a:avLst/>
          </a:prstGeom>
          <a:noFill/>
        </p:spPr>
        <p:txBody>
          <a:bodyPr wrap="none" rtlCol="0">
            <a:spAutoFit/>
          </a:bodyPr>
          <a:lstStyle/>
          <a:p>
            <a:r>
              <a:rPr lang="fr-FR" sz="1100" dirty="0" err="1"/>
              <a:t>Neuropsychological</a:t>
            </a:r>
            <a:r>
              <a:rPr lang="fr-FR" sz="1100" dirty="0"/>
              <a:t> and </a:t>
            </a:r>
            <a:r>
              <a:rPr lang="fr-FR" sz="1100" dirty="0" err="1"/>
              <a:t>neuroimaging</a:t>
            </a:r>
            <a:r>
              <a:rPr lang="fr-FR" sz="1100" dirty="0"/>
              <a:t> </a:t>
            </a:r>
            <a:r>
              <a:rPr lang="fr-FR" sz="1100" dirty="0" err="1"/>
              <a:t>characteristics</a:t>
            </a:r>
            <a:r>
              <a:rPr lang="fr-FR" sz="1100" dirty="0"/>
              <a:t> of </a:t>
            </a:r>
            <a:r>
              <a:rPr lang="fr-FR" sz="1100" dirty="0" err="1"/>
              <a:t>classical</a:t>
            </a:r>
            <a:r>
              <a:rPr lang="fr-FR" sz="1100" dirty="0"/>
              <a:t> </a:t>
            </a:r>
            <a:r>
              <a:rPr lang="fr-FR" sz="1100" dirty="0" err="1"/>
              <a:t>superficial</a:t>
            </a:r>
            <a:r>
              <a:rPr lang="fr-FR" sz="1100" dirty="0"/>
              <a:t> </a:t>
            </a:r>
            <a:r>
              <a:rPr lang="fr-FR" sz="1100" dirty="0" err="1"/>
              <a:t>siderosis</a:t>
            </a:r>
            <a:r>
              <a:rPr lang="fr-FR" sz="1100" dirty="0"/>
              <a:t> J </a:t>
            </a:r>
            <a:r>
              <a:rPr lang="fr-FR" sz="1100" dirty="0" err="1"/>
              <a:t>Neurol</a:t>
            </a:r>
            <a:r>
              <a:rPr lang="fr-FR" sz="1100" dirty="0"/>
              <a:t> 2021 268(11):4238-4247  </a:t>
            </a:r>
          </a:p>
          <a:p>
            <a:endParaRPr lang="fr-FR" dirty="0"/>
          </a:p>
        </p:txBody>
      </p:sp>
      <p:sp>
        <p:nvSpPr>
          <p:cNvPr id="8" name="ZoneTexte 7">
            <a:extLst>
              <a:ext uri="{FF2B5EF4-FFF2-40B4-BE49-F238E27FC236}">
                <a16:creationId xmlns:a16="http://schemas.microsoft.com/office/drawing/2014/main" id="{84531973-5FCA-4742-B563-CB95BD9D32C2}"/>
              </a:ext>
            </a:extLst>
          </p:cNvPr>
          <p:cNvSpPr txBox="1"/>
          <p:nvPr/>
        </p:nvSpPr>
        <p:spPr>
          <a:xfrm>
            <a:off x="678730" y="6427113"/>
            <a:ext cx="9999102" cy="430887"/>
          </a:xfrm>
          <a:prstGeom prst="rect">
            <a:avLst/>
          </a:prstGeom>
          <a:noFill/>
        </p:spPr>
        <p:txBody>
          <a:bodyPr wrap="square" rtlCol="0">
            <a:spAutoFit/>
          </a:bodyPr>
          <a:lstStyle/>
          <a:p>
            <a:r>
              <a:rPr lang="en-US" sz="1100" dirty="0"/>
              <a:t>Superficial siderosis of the CNS: selective central myelin vulnerability and peripheral myelin sparing demonstrated by MRI  DOI: 10.1111/j.1468-1331.2007.01716.x </a:t>
            </a:r>
          </a:p>
          <a:p>
            <a:endParaRPr lang="fr-FR" sz="1100" dirty="0"/>
          </a:p>
        </p:txBody>
      </p:sp>
      <p:pic>
        <p:nvPicPr>
          <p:cNvPr id="11" name="Image 10">
            <a:extLst>
              <a:ext uri="{FF2B5EF4-FFF2-40B4-BE49-F238E27FC236}">
                <a16:creationId xmlns:a16="http://schemas.microsoft.com/office/drawing/2014/main" id="{7D59D856-79DE-4459-9884-5DD4917C135F}"/>
              </a:ext>
            </a:extLst>
          </p:cNvPr>
          <p:cNvPicPr>
            <a:picLocks noChangeAspect="1"/>
          </p:cNvPicPr>
          <p:nvPr/>
        </p:nvPicPr>
        <p:blipFill>
          <a:blip r:embed="rId2"/>
          <a:stretch>
            <a:fillRect/>
          </a:stretch>
        </p:blipFill>
        <p:spPr>
          <a:xfrm>
            <a:off x="6173775" y="1600201"/>
            <a:ext cx="2553311" cy="4525963"/>
          </a:xfrm>
          <a:prstGeom prst="rect">
            <a:avLst/>
          </a:prstGeom>
        </p:spPr>
      </p:pic>
      <p:pic>
        <p:nvPicPr>
          <p:cNvPr id="12" name="Image 11">
            <a:extLst>
              <a:ext uri="{FF2B5EF4-FFF2-40B4-BE49-F238E27FC236}">
                <a16:creationId xmlns:a16="http://schemas.microsoft.com/office/drawing/2014/main" id="{6ED6A6F4-9BF7-4C3A-B49A-1825CAEFF7AD}"/>
              </a:ext>
            </a:extLst>
          </p:cNvPr>
          <p:cNvPicPr>
            <a:picLocks noChangeAspect="1"/>
          </p:cNvPicPr>
          <p:nvPr/>
        </p:nvPicPr>
        <p:blipFill>
          <a:blip r:embed="rId3"/>
          <a:stretch>
            <a:fillRect/>
          </a:stretch>
        </p:blipFill>
        <p:spPr>
          <a:xfrm>
            <a:off x="9064035" y="1623481"/>
            <a:ext cx="2017006" cy="4525964"/>
          </a:xfrm>
          <a:prstGeom prst="rect">
            <a:avLst/>
          </a:prstGeom>
        </p:spPr>
      </p:pic>
    </p:spTree>
    <p:extLst>
      <p:ext uri="{BB962C8B-B14F-4D97-AF65-F5344CB8AC3E}">
        <p14:creationId xmlns:p14="http://schemas.microsoft.com/office/powerpoint/2010/main" val="34710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225DA48-54FE-4ECC-BDC3-FAC60A4C0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7436" y="0"/>
            <a:ext cx="5577128" cy="6858000"/>
          </a:xfrm>
          <a:prstGeom prst="rect">
            <a:avLst/>
          </a:prstGeom>
        </p:spPr>
      </p:pic>
    </p:spTree>
    <p:extLst>
      <p:ext uri="{BB962C8B-B14F-4D97-AF65-F5344CB8AC3E}">
        <p14:creationId xmlns:p14="http://schemas.microsoft.com/office/powerpoint/2010/main" val="26303248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1BA73F-C8FD-4D9E-AC9C-7BA93A0D9D3C}"/>
              </a:ext>
            </a:extLst>
          </p:cNvPr>
          <p:cNvSpPr>
            <a:spLocks noGrp="1"/>
          </p:cNvSpPr>
          <p:nvPr>
            <p:ph type="title"/>
          </p:nvPr>
        </p:nvSpPr>
        <p:spPr/>
        <p:txBody>
          <a:bodyPr/>
          <a:lstStyle/>
          <a:p>
            <a:r>
              <a:rPr lang="fr-FR" dirty="0"/>
              <a:t>Traitement</a:t>
            </a:r>
          </a:p>
        </p:txBody>
      </p:sp>
      <p:sp>
        <p:nvSpPr>
          <p:cNvPr id="3" name="Espace réservé du contenu 2">
            <a:extLst>
              <a:ext uri="{FF2B5EF4-FFF2-40B4-BE49-F238E27FC236}">
                <a16:creationId xmlns:a16="http://schemas.microsoft.com/office/drawing/2014/main" id="{DED6E432-D874-4C51-8686-8A55588149AF}"/>
              </a:ext>
            </a:extLst>
          </p:cNvPr>
          <p:cNvSpPr>
            <a:spLocks noGrp="1"/>
          </p:cNvSpPr>
          <p:nvPr>
            <p:ph sz="half" idx="1"/>
          </p:nvPr>
        </p:nvSpPr>
        <p:spPr/>
        <p:txBody>
          <a:bodyPr/>
          <a:lstStyle/>
          <a:p>
            <a:r>
              <a:rPr lang="fr-FR" dirty="0"/>
              <a:t>TTT de la cause</a:t>
            </a:r>
          </a:p>
          <a:p>
            <a:r>
              <a:rPr lang="fr-FR" dirty="0"/>
              <a:t>TTT pour réduire l’impact neurotoxique du Fer: </a:t>
            </a:r>
            <a:r>
              <a:rPr lang="fr-FR" dirty="0" err="1"/>
              <a:t>Deferiprone</a:t>
            </a:r>
            <a:r>
              <a:rPr lang="fr-FR" dirty="0"/>
              <a:t>? Pas d’étude randomisée</a:t>
            </a:r>
          </a:p>
        </p:txBody>
      </p:sp>
      <p:pic>
        <p:nvPicPr>
          <p:cNvPr id="5" name="Espace réservé du contenu 4">
            <a:extLst>
              <a:ext uri="{FF2B5EF4-FFF2-40B4-BE49-F238E27FC236}">
                <a16:creationId xmlns:a16="http://schemas.microsoft.com/office/drawing/2014/main" id="{010F7CA1-954A-4CAC-B77D-F62DB63751F3}"/>
              </a:ext>
            </a:extLst>
          </p:cNvPr>
          <p:cNvPicPr>
            <a:picLocks noGrp="1" noChangeAspect="1"/>
          </p:cNvPicPr>
          <p:nvPr>
            <p:ph sz="half" idx="2"/>
          </p:nvPr>
        </p:nvPicPr>
        <p:blipFill>
          <a:blip r:embed="rId2"/>
          <a:stretch>
            <a:fillRect/>
          </a:stretch>
        </p:blipFill>
        <p:spPr>
          <a:xfrm>
            <a:off x="6744622" y="1600200"/>
            <a:ext cx="4290755" cy="4525963"/>
          </a:xfrm>
          <a:prstGeom prst="rect">
            <a:avLst/>
          </a:prstGeom>
        </p:spPr>
      </p:pic>
      <p:sp>
        <p:nvSpPr>
          <p:cNvPr id="6" name="ZoneTexte 5">
            <a:extLst>
              <a:ext uri="{FF2B5EF4-FFF2-40B4-BE49-F238E27FC236}">
                <a16:creationId xmlns:a16="http://schemas.microsoft.com/office/drawing/2014/main" id="{58C8A00A-E84D-4585-882B-2384C89E0499}"/>
              </a:ext>
            </a:extLst>
          </p:cNvPr>
          <p:cNvSpPr txBox="1"/>
          <p:nvPr/>
        </p:nvSpPr>
        <p:spPr>
          <a:xfrm>
            <a:off x="471949" y="5864553"/>
            <a:ext cx="3017173" cy="261610"/>
          </a:xfrm>
          <a:prstGeom prst="rect">
            <a:avLst/>
          </a:prstGeom>
          <a:noFill/>
        </p:spPr>
        <p:txBody>
          <a:bodyPr wrap="none" rtlCol="0">
            <a:spAutoFit/>
          </a:bodyPr>
          <a:lstStyle/>
          <a:p>
            <a:r>
              <a:rPr lang="en-US" sz="1100" dirty="0"/>
              <a:t>J </a:t>
            </a:r>
            <a:r>
              <a:rPr lang="en-US" sz="1100" dirty="0" err="1"/>
              <a:t>Neurosurg</a:t>
            </a:r>
            <a:r>
              <a:rPr lang="en-US" sz="1100" dirty="0"/>
              <a:t> Case Lessons 4(20):CASE22315, 2022</a:t>
            </a:r>
            <a:endParaRPr lang="fr-FR" sz="1100" dirty="0"/>
          </a:p>
        </p:txBody>
      </p:sp>
    </p:spTree>
    <p:extLst>
      <p:ext uri="{BB962C8B-B14F-4D97-AF65-F5344CB8AC3E}">
        <p14:creationId xmlns:p14="http://schemas.microsoft.com/office/powerpoint/2010/main" val="8144755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D01A68-D984-4200-9F09-3C4C7728BD9A}"/>
              </a:ext>
            </a:extLst>
          </p:cNvPr>
          <p:cNvSpPr>
            <a:spLocks noGrp="1"/>
          </p:cNvSpPr>
          <p:nvPr>
            <p:ph type="title"/>
          </p:nvPr>
        </p:nvSpPr>
        <p:spPr>
          <a:xfrm>
            <a:off x="5230777" y="1329200"/>
            <a:ext cx="4939868" cy="964620"/>
          </a:xfrm>
        </p:spPr>
        <p:txBody>
          <a:bodyPr anchor="b">
            <a:normAutofit/>
          </a:bodyPr>
          <a:lstStyle/>
          <a:p>
            <a:pPr algn="ctr"/>
            <a:r>
              <a:rPr lang="fr-FR" dirty="0"/>
              <a:t>MERCI</a:t>
            </a:r>
          </a:p>
        </p:txBody>
      </p:sp>
      <p:pic>
        <p:nvPicPr>
          <p:cNvPr id="9" name="Espace réservé du contenu 8">
            <a:extLst>
              <a:ext uri="{FF2B5EF4-FFF2-40B4-BE49-F238E27FC236}">
                <a16:creationId xmlns:a16="http://schemas.microsoft.com/office/drawing/2014/main" id="{E5696350-27EF-49EF-BE41-5292AE86DD89}"/>
              </a:ext>
            </a:extLst>
          </p:cNvPr>
          <p:cNvPicPr>
            <a:picLocks noChangeAspect="1"/>
          </p:cNvPicPr>
          <p:nvPr/>
        </p:nvPicPr>
        <p:blipFill rotWithShape="1">
          <a:blip r:embed="rId2">
            <a:extLst>
              <a:ext uri="{28A0092B-C50C-407E-A947-70E740481C1C}">
                <a14:useLocalDpi xmlns:a14="http://schemas.microsoft.com/office/drawing/2010/main" val="0"/>
              </a:ext>
            </a:extLst>
          </a:blip>
          <a:srcRect t="9875"/>
          <a:stretch/>
        </p:blipFill>
        <p:spPr>
          <a:xfrm rot="5400000">
            <a:off x="690597" y="1690655"/>
            <a:ext cx="5143500" cy="3476693"/>
          </a:xfrm>
          <a:prstGeom prst="rect">
            <a:avLst/>
          </a:prstGeom>
          <a:effectLst/>
        </p:spPr>
      </p:pic>
    </p:spTree>
    <p:extLst>
      <p:ext uri="{BB962C8B-B14F-4D97-AF65-F5344CB8AC3E}">
        <p14:creationId xmlns:p14="http://schemas.microsoft.com/office/powerpoint/2010/main" val="3636916059"/>
      </p:ext>
    </p:extLst>
  </p:cSld>
  <p:clrMapOvr>
    <a:masterClrMapping/>
  </p:clrMapOvr>
</p:sld>
</file>

<file path=ppt/theme/theme1.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BFBED4DCBB747A7B999C36989D11F" ma:contentTypeVersion="16" ma:contentTypeDescription="Crée un document." ma:contentTypeScope="" ma:versionID="02278a7806d85209905c0b05900dde03">
  <xsd:schema xmlns:xsd="http://www.w3.org/2001/XMLSchema" xmlns:xs="http://www.w3.org/2001/XMLSchema" xmlns:p="http://schemas.microsoft.com/office/2006/metadata/properties" xmlns:ns2="776f617d-dec6-4458-bb82-eba96361bdf7" xmlns:ns3="243533b7-6307-464f-89a7-4daa5a1f1905" targetNamespace="http://schemas.microsoft.com/office/2006/metadata/properties" ma:root="true" ma:fieldsID="0b1def9daf6c551341bb71672f0ec54f" ns2:_="" ns3:_="">
    <xsd:import namespace="776f617d-dec6-4458-bb82-eba96361bdf7"/>
    <xsd:import namespace="243533b7-6307-464f-89a7-4daa5a1f19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f617d-dec6-4458-bb82-eba96361bdf7"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f67463d2-06fd-4373-81c4-c6a3196c614d}" ma:internalName="TaxCatchAll" ma:showField="CatchAllData" ma:web="776f617d-dec6-4458-bb82-eba96361bd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43533b7-6307-464f-89a7-4daa5a1f19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82a66883-1a7d-4a8a-8548-e9a6d2a79eb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3533b7-6307-464f-89a7-4daa5a1f1905">
      <Terms xmlns="http://schemas.microsoft.com/office/infopath/2007/PartnerControls"/>
    </lcf76f155ced4ddcb4097134ff3c332f>
    <TaxCatchAll xmlns="776f617d-dec6-4458-bb82-eba96361bdf7" xsi:nil="true"/>
  </documentManagement>
</p:properties>
</file>

<file path=customXml/itemProps1.xml><?xml version="1.0" encoding="utf-8"?>
<ds:datastoreItem xmlns:ds="http://schemas.openxmlformats.org/officeDocument/2006/customXml" ds:itemID="{11DAB2D4-BD6E-4745-95FF-EACE8E96201C}"/>
</file>

<file path=customXml/itemProps2.xml><?xml version="1.0" encoding="utf-8"?>
<ds:datastoreItem xmlns:ds="http://schemas.openxmlformats.org/officeDocument/2006/customXml" ds:itemID="{72892E8A-84C5-4782-B7CA-BBE9CF4EFA75}"/>
</file>

<file path=customXml/itemProps3.xml><?xml version="1.0" encoding="utf-8"?>
<ds:datastoreItem xmlns:ds="http://schemas.openxmlformats.org/officeDocument/2006/customXml" ds:itemID="{DE805138-7D64-4949-B3A7-8F2D0008F774}"/>
</file>

<file path=docProps/app.xml><?xml version="1.0" encoding="utf-8"?>
<Properties xmlns="http://schemas.openxmlformats.org/officeDocument/2006/extended-properties" xmlns:vt="http://schemas.openxmlformats.org/officeDocument/2006/docPropsVTypes">
  <TotalTime>922</TotalTime>
  <Words>756</Words>
  <Application>Microsoft Office PowerPoint</Application>
  <PresentationFormat>Grand écran</PresentationFormat>
  <Paragraphs>85</Paragraphs>
  <Slides>91</Slides>
  <Notes>0</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91</vt:i4>
      </vt:variant>
    </vt:vector>
  </HeadingPairs>
  <TitlesOfParts>
    <vt:vector size="98" baseType="lpstr">
      <vt:lpstr>ＭＳ Ｐゴシック</vt:lpstr>
      <vt:lpstr>Arial</vt:lpstr>
      <vt:lpstr>Calibri</vt:lpstr>
      <vt:lpstr>Calibri Light</vt:lpstr>
      <vt:lpstr>Source Sans Pro Web</vt:lpstr>
      <vt:lpstr>1_Thème Office</vt:lpstr>
      <vt:lpstr>Office Theme</vt:lpstr>
      <vt:lpstr>Ateliers 2026</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Hémosidérose superficielle sur hernie médullaire transdurale dans un contexte d’arrachement du plexus brachial</vt:lpstr>
      <vt:lpstr>Prise en charge</vt:lpstr>
      <vt:lpstr>1 an plus tard</vt:lpstr>
      <vt:lpstr>Les Types d’hémosidérose</vt:lpstr>
      <vt:lpstr>Les Types d’hémosidérose</vt:lpstr>
      <vt:lpstr>Les Types d’hémosidérose</vt:lpstr>
      <vt:lpstr>Physiopathologie</vt:lpstr>
      <vt:lpstr>Imagerie de l’ISS classique</vt:lpstr>
      <vt:lpstr>Traitement</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Ateliers 2026</dc:title>
  <dc:creator>Elise de Roquefeuil</dc:creator>
  <cp:lastModifiedBy>Elise de Roquefeuil</cp:lastModifiedBy>
  <cp:revision>74</cp:revision>
  <dcterms:created xsi:type="dcterms:W3CDTF">2026-01-21T17:03:00Z</dcterms:created>
  <dcterms:modified xsi:type="dcterms:W3CDTF">2026-05-19T17:12:38Z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0x010100A3FBFBED4DCBB747A7B999C36989D11F</vt:lpwstr>
  </property>
</Properties>
</file>