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1" r:id="rId4"/>
    <p:sldId id="263" r:id="rId5"/>
    <p:sldId id="262" r:id="rId6"/>
    <p:sldId id="259" r:id="rId7"/>
    <p:sldId id="258" r:id="rId8"/>
    <p:sldId id="265" r:id="rId9"/>
    <p:sldId id="260" r:id="rId1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15"/>
    <p:restoredTop sz="94658"/>
  </p:normalViewPr>
  <p:slideViewPr>
    <p:cSldViewPr snapToGrid="0">
      <p:cViewPr varScale="1">
        <p:scale>
          <a:sx n="112" d="100"/>
          <a:sy n="112" d="100"/>
        </p:scale>
        <p:origin x="224" y="7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9F31A1-6BE4-AF1C-A99D-DC9E24D5618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5ACEC6C9-AB00-F7E1-13D5-676189D29B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CE650421-10C7-8076-9D01-FB05B5BD7FED}"/>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5" name="Tijdelijke aanduiding voor voettekst 4">
            <a:extLst>
              <a:ext uri="{FF2B5EF4-FFF2-40B4-BE49-F238E27FC236}">
                <a16:creationId xmlns:a16="http://schemas.microsoft.com/office/drawing/2014/main" id="{9AB0695A-4A98-3EF2-3E70-9304F73244F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70683D5-C14C-32BD-6DE5-870BA376E7F8}"/>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422634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E328C7-5FFB-2942-8C33-63A49A87FEF3}"/>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22619ED-FAE9-AB2F-1A11-26CEDAC5BB7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1AE3C310-8306-FB67-042B-206CA9491A30}"/>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5" name="Tijdelijke aanduiding voor voettekst 4">
            <a:extLst>
              <a:ext uri="{FF2B5EF4-FFF2-40B4-BE49-F238E27FC236}">
                <a16:creationId xmlns:a16="http://schemas.microsoft.com/office/drawing/2014/main" id="{12992C61-3B1A-2AF3-2AB3-57CF43482E7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E201E79-A662-2531-5796-78260CE1B19B}"/>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4145247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AE473B7-C546-8D43-CE60-D78D744441C0}"/>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5B44C08-0A9F-A7DF-0A6D-F2F6C64DC8D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01DC8BB-6CA9-918C-58E8-BB6B3E07A206}"/>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5" name="Tijdelijke aanduiding voor voettekst 4">
            <a:extLst>
              <a:ext uri="{FF2B5EF4-FFF2-40B4-BE49-F238E27FC236}">
                <a16:creationId xmlns:a16="http://schemas.microsoft.com/office/drawing/2014/main" id="{EC6DE395-EF32-A389-F1A1-D776C3287A1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1844CA8-F6ED-8276-CF14-93D52EB97AE6}"/>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3841304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0D7358-B243-8B50-ED63-90D8582F4859}"/>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C74C087-FE0B-86A2-A86A-F5D4D22933D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A8EB37E-C895-CE7E-90EC-3EB062DF2DBF}"/>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5" name="Tijdelijke aanduiding voor voettekst 4">
            <a:extLst>
              <a:ext uri="{FF2B5EF4-FFF2-40B4-BE49-F238E27FC236}">
                <a16:creationId xmlns:a16="http://schemas.microsoft.com/office/drawing/2014/main" id="{AFEC4FAF-90FB-D5AD-FB7C-219ADBBF4A3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F572E4E-2B70-A917-7BDD-6E7F38DF3104}"/>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1300785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252C90-1027-C8D9-6208-8ACBAD34281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BB3160A-8C7F-58E3-2B8E-C2A5C1726D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D453F0B-B538-79B6-0A05-9A0A165D09D5}"/>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5" name="Tijdelijke aanduiding voor voettekst 4">
            <a:extLst>
              <a:ext uri="{FF2B5EF4-FFF2-40B4-BE49-F238E27FC236}">
                <a16:creationId xmlns:a16="http://schemas.microsoft.com/office/drawing/2014/main" id="{42D2319F-0509-0735-EFB2-419075E4A48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4E59C67-368B-7BBE-E9A9-F580630BCB1B}"/>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332408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D280A8-39FF-69E2-4BB8-5C0440822ACE}"/>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2950C0C-3B39-4319-35AF-8E5847E584F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316EB585-069B-8266-60D0-3F6E4D131DC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6613B28D-5012-C2A1-B787-8358C86A24FE}"/>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6" name="Tijdelijke aanduiding voor voettekst 5">
            <a:extLst>
              <a:ext uri="{FF2B5EF4-FFF2-40B4-BE49-F238E27FC236}">
                <a16:creationId xmlns:a16="http://schemas.microsoft.com/office/drawing/2014/main" id="{BA6E194B-1BA1-0722-80A1-274B085EB52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12E24B36-D51A-5C55-BABE-595511BB6113}"/>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390073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D87B28-EDFE-1C35-152B-092950AF9DB6}"/>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4AFC4D0-658F-14FF-2A96-5F638ACEFE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9CA7679-6EF0-50C7-675E-02E0FF6A3200}"/>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01718D8-652D-86B4-3544-0A35D86544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3F4043A-04D3-3572-87D7-444239620C1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1F16378C-8B58-E592-EA9B-28D524884B19}"/>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8" name="Tijdelijke aanduiding voor voettekst 7">
            <a:extLst>
              <a:ext uri="{FF2B5EF4-FFF2-40B4-BE49-F238E27FC236}">
                <a16:creationId xmlns:a16="http://schemas.microsoft.com/office/drawing/2014/main" id="{E17E8A26-027F-DCA9-9C14-0F0A8C1C250E}"/>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5AF605FA-7847-3A2F-F1DF-8F45F0DCD528}"/>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3371615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816E8-8DD1-1E8E-3A7C-9B6DCD3DC5DC}"/>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C7DD3370-532E-1607-C7D7-AB01721CA8F8}"/>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4" name="Tijdelijke aanduiding voor voettekst 3">
            <a:extLst>
              <a:ext uri="{FF2B5EF4-FFF2-40B4-BE49-F238E27FC236}">
                <a16:creationId xmlns:a16="http://schemas.microsoft.com/office/drawing/2014/main" id="{BF2DA1EB-4C7E-BD02-B7BA-C0E7DA8DEC18}"/>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17256096-F028-92DE-ECD7-34AEA8171CFB}"/>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2106400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0588B33-448A-5AB4-AE9E-4D0803A90E24}"/>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3" name="Tijdelijke aanduiding voor voettekst 2">
            <a:extLst>
              <a:ext uri="{FF2B5EF4-FFF2-40B4-BE49-F238E27FC236}">
                <a16:creationId xmlns:a16="http://schemas.microsoft.com/office/drawing/2014/main" id="{E147B1E7-EB36-576D-80A8-9BEF0ED116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DE7FF5F0-C7B3-A4F0-82D5-8BAF195AEA74}"/>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3670036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BA8D83-8F4E-4CCA-4ED7-F65755A8151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1824FA9-DF1F-94D0-4B2C-06A148E04B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42446B03-8D92-1C3A-4FEF-EA8D5445F6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CF8C0DD-A116-6F0E-E00D-8407978729E4}"/>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6" name="Tijdelijke aanduiding voor voettekst 5">
            <a:extLst>
              <a:ext uri="{FF2B5EF4-FFF2-40B4-BE49-F238E27FC236}">
                <a16:creationId xmlns:a16="http://schemas.microsoft.com/office/drawing/2014/main" id="{7C2BFF68-1ED3-4A82-D3B9-D50B659718F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729C87C-62E6-5284-4221-C8B41C27D9A9}"/>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349506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0E28FE-B390-57B4-E460-A5160B071C6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BABF227-EAD6-DF93-2063-C2FCDA05AC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433C6B10-5D00-6AD1-A1E2-93DD1A75F3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96B8312-3A06-C730-7D43-9CDA605BAB37}"/>
              </a:ext>
            </a:extLst>
          </p:cNvPr>
          <p:cNvSpPr>
            <a:spLocks noGrp="1"/>
          </p:cNvSpPr>
          <p:nvPr>
            <p:ph type="dt" sz="half" idx="10"/>
          </p:nvPr>
        </p:nvSpPr>
        <p:spPr/>
        <p:txBody>
          <a:bodyPr/>
          <a:lstStyle/>
          <a:p>
            <a:fld id="{B86B239D-BC8C-7941-84B9-FC1B801296FA}" type="datetimeFigureOut">
              <a:rPr lang="nl-BE" smtClean="0"/>
              <a:t>25/05/2026</a:t>
            </a:fld>
            <a:endParaRPr lang="nl-BE"/>
          </a:p>
        </p:txBody>
      </p:sp>
      <p:sp>
        <p:nvSpPr>
          <p:cNvPr id="6" name="Tijdelijke aanduiding voor voettekst 5">
            <a:extLst>
              <a:ext uri="{FF2B5EF4-FFF2-40B4-BE49-F238E27FC236}">
                <a16:creationId xmlns:a16="http://schemas.microsoft.com/office/drawing/2014/main" id="{31B5BACB-538D-1147-7D65-F89B9E0EEDB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33250C6A-6B2E-BB3C-BD03-61A02F28A03A}"/>
              </a:ext>
            </a:extLst>
          </p:cNvPr>
          <p:cNvSpPr>
            <a:spLocks noGrp="1"/>
          </p:cNvSpPr>
          <p:nvPr>
            <p:ph type="sldNum" sz="quarter" idx="12"/>
          </p:nvPr>
        </p:nvSpPr>
        <p:spPr/>
        <p:txBody>
          <a:bodyPr/>
          <a:lstStyle/>
          <a:p>
            <a:fld id="{A2328A6A-AE84-4F4A-B1FF-FA473249AB0C}" type="slidenum">
              <a:rPr lang="nl-BE" smtClean="0"/>
              <a:t>‹nr.›</a:t>
            </a:fld>
            <a:endParaRPr lang="nl-BE"/>
          </a:p>
        </p:txBody>
      </p:sp>
    </p:spTree>
    <p:extLst>
      <p:ext uri="{BB962C8B-B14F-4D97-AF65-F5344CB8AC3E}">
        <p14:creationId xmlns:p14="http://schemas.microsoft.com/office/powerpoint/2010/main" val="2793552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39D807-FED8-E025-BFEE-DB2529A4DF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E3A2FC4-6B6B-441D-F278-DBCA09E919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2353138-8EEA-EF02-39F0-E0B401DC00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6B239D-BC8C-7941-84B9-FC1B801296FA}" type="datetimeFigureOut">
              <a:rPr lang="nl-BE" smtClean="0"/>
              <a:t>25/05/2026</a:t>
            </a:fld>
            <a:endParaRPr lang="nl-BE"/>
          </a:p>
        </p:txBody>
      </p:sp>
      <p:sp>
        <p:nvSpPr>
          <p:cNvPr id="5" name="Tijdelijke aanduiding voor voettekst 4">
            <a:extLst>
              <a:ext uri="{FF2B5EF4-FFF2-40B4-BE49-F238E27FC236}">
                <a16:creationId xmlns:a16="http://schemas.microsoft.com/office/drawing/2014/main" id="{76C6D6EC-97AE-793A-04B2-DAA0BE0620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B9FDB9D9-2A91-9B98-F2F6-A336D2A17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328A6A-AE84-4F4A-B1FF-FA473249AB0C}" type="slidenum">
              <a:rPr lang="nl-BE" smtClean="0"/>
              <a:t>‹nr.›</a:t>
            </a:fld>
            <a:endParaRPr lang="nl-BE"/>
          </a:p>
        </p:txBody>
      </p:sp>
    </p:spTree>
    <p:extLst>
      <p:ext uri="{BB962C8B-B14F-4D97-AF65-F5344CB8AC3E}">
        <p14:creationId xmlns:p14="http://schemas.microsoft.com/office/powerpoint/2010/main" val="3179476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9B701-11C5-2E52-C703-23C19D07BC5D}"/>
              </a:ext>
            </a:extLst>
          </p:cNvPr>
          <p:cNvSpPr>
            <a:spLocks noGrp="1"/>
          </p:cNvSpPr>
          <p:nvPr>
            <p:ph type="ctrTitle"/>
          </p:nvPr>
        </p:nvSpPr>
        <p:spPr/>
        <p:txBody>
          <a:bodyPr>
            <a:normAutofit fontScale="90000"/>
          </a:bodyPr>
          <a:lstStyle/>
          <a:p>
            <a:r>
              <a:rPr lang="nl-BE"/>
              <a:t>Rehaussement du nerf abducens et du nerf facial dans le syndrome du colliculus facial</a:t>
            </a:r>
          </a:p>
        </p:txBody>
      </p:sp>
      <p:sp>
        <p:nvSpPr>
          <p:cNvPr id="3" name="Ondertitel 2">
            <a:extLst>
              <a:ext uri="{FF2B5EF4-FFF2-40B4-BE49-F238E27FC236}">
                <a16:creationId xmlns:a16="http://schemas.microsoft.com/office/drawing/2014/main" id="{40C9BC47-1B16-79FB-905A-AC4ED294FAD8}"/>
              </a:ext>
            </a:extLst>
          </p:cNvPr>
          <p:cNvSpPr>
            <a:spLocks noGrp="1"/>
          </p:cNvSpPr>
          <p:nvPr>
            <p:ph type="subTitle" idx="1"/>
          </p:nvPr>
        </p:nvSpPr>
        <p:spPr/>
        <p:txBody>
          <a:bodyPr/>
          <a:lstStyle/>
          <a:p>
            <a:r>
              <a:rPr lang="nl-BE"/>
              <a:t>Laurens De Cocker, MD, PhD</a:t>
            </a:r>
          </a:p>
          <a:p>
            <a:r>
              <a:rPr lang="nl-BE"/>
              <a:t>Service de neuroradiologie</a:t>
            </a:r>
          </a:p>
          <a:p>
            <a:r>
              <a:rPr lang="nl-BE"/>
              <a:t>AZ Maria Middelares, Gand, Belgique</a:t>
            </a:r>
          </a:p>
        </p:txBody>
      </p:sp>
    </p:spTree>
    <p:extLst>
      <p:ext uri="{BB962C8B-B14F-4D97-AF65-F5344CB8AC3E}">
        <p14:creationId xmlns:p14="http://schemas.microsoft.com/office/powerpoint/2010/main" val="772619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2E1418-ADFF-CE6F-41B4-EA5435A3A34A}"/>
              </a:ext>
            </a:extLst>
          </p:cNvPr>
          <p:cNvSpPr>
            <a:spLocks noGrp="1"/>
          </p:cNvSpPr>
          <p:nvPr>
            <p:ph type="title"/>
          </p:nvPr>
        </p:nvSpPr>
        <p:spPr/>
        <p:txBody>
          <a:bodyPr>
            <a:normAutofit fontScale="90000"/>
          </a:bodyPr>
          <a:lstStyle/>
          <a:p>
            <a:br>
              <a:rPr lang="nl-BE"/>
            </a:br>
            <a:r>
              <a:rPr lang="nl-BE"/>
              <a:t>Description du cas</a:t>
            </a:r>
            <a:br>
              <a:rPr lang="nl-BE"/>
            </a:br>
            <a:endParaRPr lang="nl-BE"/>
          </a:p>
        </p:txBody>
      </p:sp>
      <p:sp>
        <p:nvSpPr>
          <p:cNvPr id="3" name="Tijdelijke aanduiding voor inhoud 2">
            <a:extLst>
              <a:ext uri="{FF2B5EF4-FFF2-40B4-BE49-F238E27FC236}">
                <a16:creationId xmlns:a16="http://schemas.microsoft.com/office/drawing/2014/main" id="{2A969546-80CA-7E12-A916-4AD085B3AE9A}"/>
              </a:ext>
            </a:extLst>
          </p:cNvPr>
          <p:cNvSpPr>
            <a:spLocks noGrp="1"/>
          </p:cNvSpPr>
          <p:nvPr>
            <p:ph idx="1"/>
          </p:nvPr>
        </p:nvSpPr>
        <p:spPr>
          <a:xfrm>
            <a:off x="912628" y="1868155"/>
            <a:ext cx="10515600" cy="4867495"/>
          </a:xfrm>
        </p:spPr>
        <p:txBody>
          <a:bodyPr>
            <a:normAutofit lnSpcReduction="10000"/>
          </a:bodyPr>
          <a:lstStyle/>
          <a:p>
            <a:pPr marL="0" indent="0">
              <a:buNone/>
            </a:pPr>
            <a:r>
              <a:rPr lang="nl-BE"/>
              <a:t>• Femme de 43 ans</a:t>
            </a:r>
          </a:p>
          <a:p>
            <a:pPr marL="0" indent="0">
              <a:buNone/>
            </a:pPr>
            <a:r>
              <a:rPr lang="nl-BE"/>
              <a:t>• Résection d’un papillome du plexus choroïde du 4ᵉ ventricule</a:t>
            </a:r>
          </a:p>
          <a:p>
            <a:pPr marL="0" indent="0">
              <a:buNone/>
            </a:pPr>
            <a:r>
              <a:rPr lang="nl-BE"/>
              <a:t>• Symptômes postopératoires :</a:t>
            </a:r>
            <a:br>
              <a:rPr lang="nl-BE"/>
            </a:br>
            <a:r>
              <a:rPr lang="nl-BE"/>
              <a:t>– Paralysie faciale gauche</a:t>
            </a:r>
            <a:br>
              <a:rPr lang="nl-BE"/>
            </a:br>
            <a:r>
              <a:rPr lang="nl-BE"/>
              <a:t>– Paralysie du regard horizontal</a:t>
            </a:r>
            <a:br>
              <a:rPr lang="nl-BE"/>
            </a:br>
            <a:r>
              <a:rPr lang="nl-BE"/>
              <a:t>– Ophtalmoparésie</a:t>
            </a:r>
            <a:br>
              <a:rPr lang="nl-BE"/>
            </a:br>
            <a:r>
              <a:rPr lang="nl-BE"/>
              <a:t>– Diplopie</a:t>
            </a:r>
          </a:p>
          <a:p>
            <a:pPr marL="0" indent="0">
              <a:buNone/>
            </a:pPr>
            <a:r>
              <a:rPr lang="nl-BE"/>
              <a:t>• Résultats de l’IRM :</a:t>
            </a:r>
            <a:br>
              <a:rPr lang="nl-BE"/>
            </a:br>
            <a:r>
              <a:rPr lang="nl-BE"/>
              <a:t>– Défaut du tegmentum pontique dorsal à gauche</a:t>
            </a:r>
            <a:br>
              <a:rPr lang="nl-BE"/>
            </a:br>
            <a:r>
              <a:rPr lang="nl-BE"/>
              <a:t>– Rehaussement du nerf abducens gauche</a:t>
            </a:r>
            <a:br>
              <a:rPr lang="nl-BE"/>
            </a:br>
            <a:r>
              <a:rPr lang="nl-BE"/>
              <a:t>– Rehaussement du nerf facial gauche</a:t>
            </a:r>
            <a:br>
              <a:rPr lang="nl-BE"/>
            </a:br>
            <a:r>
              <a:rPr lang="nl-BE"/>
              <a:t>– Dégénérescence olivaire hypertrophique à droite</a:t>
            </a:r>
          </a:p>
          <a:p>
            <a:endParaRPr lang="nl-BE"/>
          </a:p>
          <a:p>
            <a:endParaRPr lang="nl-BE"/>
          </a:p>
        </p:txBody>
      </p:sp>
    </p:spTree>
    <p:extLst>
      <p:ext uri="{BB962C8B-B14F-4D97-AF65-F5344CB8AC3E}">
        <p14:creationId xmlns:p14="http://schemas.microsoft.com/office/powerpoint/2010/main" val="2539007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47671D-FCE8-9805-38F7-8964C206F553}"/>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2DD7CB33-6430-42B1-DAA1-8E51759EFD54}"/>
              </a:ext>
            </a:extLst>
          </p:cNvPr>
          <p:cNvPicPr>
            <a:picLocks noGrp="1" noChangeAspect="1"/>
          </p:cNvPicPr>
          <p:nvPr>
            <p:ph idx="1"/>
          </p:nvPr>
        </p:nvPicPr>
        <p:blipFill>
          <a:blip r:embed="rId2"/>
          <a:srcRect l="6416" t="14155" r="5972" b="14211"/>
          <a:stretch>
            <a:fillRect/>
          </a:stretch>
        </p:blipFill>
        <p:spPr>
          <a:xfrm rot="5400000">
            <a:off x="39362" y="486180"/>
            <a:ext cx="6227634" cy="5885641"/>
          </a:xfrm>
          <a:prstGeom prst="rect">
            <a:avLst/>
          </a:prstGeom>
          <a:ln>
            <a:noFill/>
          </a:ln>
        </p:spPr>
      </p:pic>
      <p:sp>
        <p:nvSpPr>
          <p:cNvPr id="7" name="Tekstvak 6">
            <a:extLst>
              <a:ext uri="{FF2B5EF4-FFF2-40B4-BE49-F238E27FC236}">
                <a16:creationId xmlns:a16="http://schemas.microsoft.com/office/drawing/2014/main" id="{9C793E59-B90D-FB77-4D65-D63BC8B74AC6}"/>
              </a:ext>
            </a:extLst>
          </p:cNvPr>
          <p:cNvSpPr txBox="1"/>
          <p:nvPr/>
        </p:nvSpPr>
        <p:spPr>
          <a:xfrm>
            <a:off x="6374155" y="2085427"/>
            <a:ext cx="4701490" cy="2308324"/>
          </a:xfrm>
          <a:prstGeom prst="rect">
            <a:avLst/>
          </a:prstGeom>
          <a:noFill/>
        </p:spPr>
        <p:txBody>
          <a:bodyPr wrap="square" rtlCol="0">
            <a:spAutoFit/>
          </a:bodyPr>
          <a:lstStyle/>
          <a:p>
            <a:r>
              <a:rPr lang="nl-BE"/>
              <a:t>Image axiale avec injection en technique 3D black-blood montrant un défaut au niveau du colliculus facial (tête de flèche), un rehaussement du nerf abducens gauche (grande flèche) et un rehaussement du nerf facial dans son segment mastoïdien (petite flèche).</a:t>
            </a:r>
          </a:p>
          <a:p>
            <a:endParaRPr lang="nl-BE"/>
          </a:p>
        </p:txBody>
      </p:sp>
    </p:spTree>
    <p:extLst>
      <p:ext uri="{BB962C8B-B14F-4D97-AF65-F5344CB8AC3E}">
        <p14:creationId xmlns:p14="http://schemas.microsoft.com/office/powerpoint/2010/main" val="3491515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F4379-26A9-C201-DF55-90114C5279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F1CE33-D2CF-B02D-4029-DA88AE732B6E}"/>
              </a:ext>
            </a:extLst>
          </p:cNvPr>
          <p:cNvSpPr>
            <a:spLocks noGrp="1"/>
          </p:cNvSpPr>
          <p:nvPr>
            <p:ph type="title"/>
          </p:nvPr>
        </p:nvSpPr>
        <p:spPr/>
        <p:txBody>
          <a:bodyPr/>
          <a:lstStyle/>
          <a:p>
            <a:endParaRPr lang="nl-BE"/>
          </a:p>
        </p:txBody>
      </p:sp>
      <p:pic>
        <p:nvPicPr>
          <p:cNvPr id="5" name="Afbeelding 4">
            <a:extLst>
              <a:ext uri="{FF2B5EF4-FFF2-40B4-BE49-F238E27FC236}">
                <a16:creationId xmlns:a16="http://schemas.microsoft.com/office/drawing/2014/main" id="{F9C7FC45-08EB-FA5F-C564-8AC25E9F717D}"/>
              </a:ext>
            </a:extLst>
          </p:cNvPr>
          <p:cNvPicPr>
            <a:picLocks noChangeAspect="1"/>
          </p:cNvPicPr>
          <p:nvPr/>
        </p:nvPicPr>
        <p:blipFill>
          <a:blip r:embed="rId2"/>
          <a:srcRect l="5837" t="16433" r="6257" b="16431"/>
          <a:stretch>
            <a:fillRect/>
          </a:stretch>
        </p:blipFill>
        <p:spPr>
          <a:xfrm>
            <a:off x="210065" y="479140"/>
            <a:ext cx="6084681" cy="6013735"/>
          </a:xfrm>
          <a:prstGeom prst="rect">
            <a:avLst/>
          </a:prstGeom>
        </p:spPr>
      </p:pic>
      <p:sp>
        <p:nvSpPr>
          <p:cNvPr id="7" name="Tekstvak 6">
            <a:extLst>
              <a:ext uri="{FF2B5EF4-FFF2-40B4-BE49-F238E27FC236}">
                <a16:creationId xmlns:a16="http://schemas.microsoft.com/office/drawing/2014/main" id="{D12632A3-7A17-0B56-7FF8-7ED0CC092D47}"/>
              </a:ext>
            </a:extLst>
          </p:cNvPr>
          <p:cNvSpPr txBox="1"/>
          <p:nvPr/>
        </p:nvSpPr>
        <p:spPr>
          <a:xfrm>
            <a:off x="7018640" y="2828835"/>
            <a:ext cx="4426907" cy="1200329"/>
          </a:xfrm>
          <a:prstGeom prst="rect">
            <a:avLst/>
          </a:prstGeom>
          <a:noFill/>
        </p:spPr>
        <p:txBody>
          <a:bodyPr wrap="square" rtlCol="0">
            <a:spAutoFit/>
          </a:bodyPr>
          <a:lstStyle/>
          <a:p>
            <a:r>
              <a:rPr lang="nl-BE"/>
              <a:t>Image sagittale 3D FLAIR montrant le défaut chirurgical du tegmentum pontique (flèches).</a:t>
            </a:r>
          </a:p>
          <a:p>
            <a:endParaRPr lang="nl-BE"/>
          </a:p>
        </p:txBody>
      </p:sp>
    </p:spTree>
    <p:extLst>
      <p:ext uri="{BB962C8B-B14F-4D97-AF65-F5344CB8AC3E}">
        <p14:creationId xmlns:p14="http://schemas.microsoft.com/office/powerpoint/2010/main" val="90324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C24DB0-1387-5D3D-FD71-11DB821F0BD1}"/>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A039FCEF-AD69-1A7A-9710-1F53CC968A84}"/>
              </a:ext>
            </a:extLst>
          </p:cNvPr>
          <p:cNvPicPr>
            <a:picLocks noGrp="1" noChangeAspect="1"/>
          </p:cNvPicPr>
          <p:nvPr>
            <p:ph idx="1"/>
          </p:nvPr>
        </p:nvPicPr>
        <p:blipFill>
          <a:blip r:embed="rId2"/>
          <a:stretch>
            <a:fillRect/>
          </a:stretch>
        </p:blipFill>
        <p:spPr>
          <a:xfrm>
            <a:off x="202876" y="1013254"/>
            <a:ext cx="5607101" cy="5311990"/>
          </a:xfrm>
          <a:prstGeom prst="rect">
            <a:avLst/>
          </a:prstGeom>
        </p:spPr>
      </p:pic>
      <p:sp>
        <p:nvSpPr>
          <p:cNvPr id="6" name="Tekstvak 5">
            <a:extLst>
              <a:ext uri="{FF2B5EF4-FFF2-40B4-BE49-F238E27FC236}">
                <a16:creationId xmlns:a16="http://schemas.microsoft.com/office/drawing/2014/main" id="{4E1BA463-36F8-F9AB-C82F-D2D9E8A0C555}"/>
              </a:ext>
            </a:extLst>
          </p:cNvPr>
          <p:cNvSpPr txBox="1"/>
          <p:nvPr/>
        </p:nvSpPr>
        <p:spPr>
          <a:xfrm>
            <a:off x="6187647" y="2705268"/>
            <a:ext cx="5402991" cy="1200329"/>
          </a:xfrm>
          <a:prstGeom prst="rect">
            <a:avLst/>
          </a:prstGeom>
          <a:noFill/>
        </p:spPr>
        <p:txBody>
          <a:bodyPr wrap="square">
            <a:spAutoFit/>
          </a:bodyPr>
          <a:lstStyle/>
          <a:p>
            <a:r>
              <a:rPr lang="nl-BE"/>
              <a:t>mage axiale pondérée T2 TSE montrant une dégénérescence olivaire hypertrophique (flèche), caractérisée par un hypersignal et une augmentation de volume du noyau olivaire inférieur droit.</a:t>
            </a:r>
          </a:p>
        </p:txBody>
      </p:sp>
    </p:spTree>
    <p:extLst>
      <p:ext uri="{BB962C8B-B14F-4D97-AF65-F5344CB8AC3E}">
        <p14:creationId xmlns:p14="http://schemas.microsoft.com/office/powerpoint/2010/main" val="116587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B7F3D9-E12B-CD51-B8E0-762E8542B482}"/>
              </a:ext>
            </a:extLst>
          </p:cNvPr>
          <p:cNvSpPr>
            <a:spLocks noGrp="1"/>
          </p:cNvSpPr>
          <p:nvPr>
            <p:ph type="title"/>
          </p:nvPr>
        </p:nvSpPr>
        <p:spPr/>
        <p:txBody>
          <a:bodyPr/>
          <a:lstStyle/>
          <a:p>
            <a:r>
              <a:rPr lang="nl-BE"/>
              <a:t>Interpretation of findings</a:t>
            </a:r>
          </a:p>
        </p:txBody>
      </p:sp>
      <p:sp>
        <p:nvSpPr>
          <p:cNvPr id="3" name="Tijdelijke aanduiding voor inhoud 2">
            <a:extLst>
              <a:ext uri="{FF2B5EF4-FFF2-40B4-BE49-F238E27FC236}">
                <a16:creationId xmlns:a16="http://schemas.microsoft.com/office/drawing/2014/main" id="{8B1AECF0-ABE7-E595-3C83-9FA44D0D5CC1}"/>
              </a:ext>
            </a:extLst>
          </p:cNvPr>
          <p:cNvSpPr>
            <a:spLocks noGrp="1"/>
          </p:cNvSpPr>
          <p:nvPr>
            <p:ph idx="1"/>
          </p:nvPr>
        </p:nvSpPr>
        <p:spPr/>
        <p:txBody>
          <a:bodyPr/>
          <a:lstStyle/>
          <a:p>
            <a:r>
              <a:rPr lang="nl-BE"/>
              <a:t>Le syndrome du colliculus facial résulte de lésions du tegmentum pontique dorsal, impliquant le noyau de l’abducens et les fibres intrapontiques du nerf facial [1].</a:t>
            </a:r>
          </a:p>
          <a:p>
            <a:pPr marL="0" indent="0">
              <a:buNone/>
            </a:pPr>
            <a:endParaRPr lang="nl-BE"/>
          </a:p>
          <a:p>
            <a:r>
              <a:rPr lang="nl-BE"/>
              <a:t>Cliniquement, il se manifeste par :</a:t>
            </a:r>
            <a:br>
              <a:rPr lang="nl-BE"/>
            </a:br>
            <a:r>
              <a:rPr lang="nl-BE"/>
              <a:t>– Une paralysie du regard horizontal ipsilatéral</a:t>
            </a:r>
            <a:br>
              <a:rPr lang="nl-BE"/>
            </a:br>
            <a:r>
              <a:rPr lang="nl-BE"/>
              <a:t>– Une parésie du nerf facial</a:t>
            </a:r>
          </a:p>
          <a:p>
            <a:endParaRPr lang="nl-BE"/>
          </a:p>
        </p:txBody>
      </p:sp>
    </p:spTree>
    <p:extLst>
      <p:ext uri="{BB962C8B-B14F-4D97-AF65-F5344CB8AC3E}">
        <p14:creationId xmlns:p14="http://schemas.microsoft.com/office/powerpoint/2010/main" val="148553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05C51-D47C-C045-2756-10EC40270929}"/>
              </a:ext>
            </a:extLst>
          </p:cNvPr>
          <p:cNvSpPr>
            <a:spLocks noGrp="1"/>
          </p:cNvSpPr>
          <p:nvPr>
            <p:ph type="title"/>
          </p:nvPr>
        </p:nvSpPr>
        <p:spPr/>
        <p:txBody>
          <a:bodyPr/>
          <a:lstStyle/>
          <a:p>
            <a:r>
              <a:rPr lang="nl-BE"/>
              <a:t>Discussion</a:t>
            </a:r>
          </a:p>
        </p:txBody>
      </p:sp>
      <p:sp>
        <p:nvSpPr>
          <p:cNvPr id="3" name="Tijdelijke aanduiding voor inhoud 2">
            <a:extLst>
              <a:ext uri="{FF2B5EF4-FFF2-40B4-BE49-F238E27FC236}">
                <a16:creationId xmlns:a16="http://schemas.microsoft.com/office/drawing/2014/main" id="{FFEEB845-8CC5-CBCB-1819-3DD494307540}"/>
              </a:ext>
            </a:extLst>
          </p:cNvPr>
          <p:cNvSpPr>
            <a:spLocks noGrp="1"/>
          </p:cNvSpPr>
          <p:nvPr>
            <p:ph idx="1"/>
          </p:nvPr>
        </p:nvSpPr>
        <p:spPr/>
        <p:txBody>
          <a:bodyPr>
            <a:normAutofit/>
          </a:bodyPr>
          <a:lstStyle/>
          <a:p>
            <a:pPr marL="0" indent="0">
              <a:buNone/>
            </a:pPr>
            <a:r>
              <a:rPr lang="nl-BE"/>
              <a:t>• Rehaussement des nerfs abducens et facial non décrit auparavant</a:t>
            </a:r>
            <a:br>
              <a:rPr lang="nl-BE"/>
            </a:br>
            <a:r>
              <a:rPr lang="nl-BE"/>
              <a:t>• Corrélation directe entre atteinte du nerf abducens et paralysie du regard horizontal</a:t>
            </a:r>
            <a:br>
              <a:rPr lang="nl-BE"/>
            </a:br>
            <a:r>
              <a:rPr lang="nl-BE"/>
              <a:t>• Détection rendue possible par l’IRM black‑blood avec injection</a:t>
            </a:r>
            <a:br>
              <a:rPr lang="nl-BE"/>
            </a:br>
            <a:r>
              <a:rPr lang="nl-BE"/>
              <a:t>• Rehaussement du nerf facial : dégénérescence secondaire probable</a:t>
            </a:r>
            <a:br>
              <a:rPr lang="nl-BE"/>
            </a:br>
            <a:r>
              <a:rPr lang="nl-BE"/>
              <a:t>• Dégénérescence olivaire hypertrophique : dégénérescence transsynaptique</a:t>
            </a:r>
          </a:p>
          <a:p>
            <a:endParaRPr lang="nl-BE"/>
          </a:p>
        </p:txBody>
      </p:sp>
    </p:spTree>
    <p:extLst>
      <p:ext uri="{BB962C8B-B14F-4D97-AF65-F5344CB8AC3E}">
        <p14:creationId xmlns:p14="http://schemas.microsoft.com/office/powerpoint/2010/main" val="1675246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1BAC9-2511-A290-5856-F57638BCBE4F}"/>
              </a:ext>
            </a:extLst>
          </p:cNvPr>
          <p:cNvSpPr>
            <a:spLocks noGrp="1"/>
          </p:cNvSpPr>
          <p:nvPr>
            <p:ph type="title"/>
          </p:nvPr>
        </p:nvSpPr>
        <p:spPr>
          <a:xfrm>
            <a:off x="838200" y="609826"/>
            <a:ext cx="10515600" cy="1325563"/>
          </a:xfrm>
        </p:spPr>
        <p:txBody>
          <a:bodyPr/>
          <a:lstStyle/>
          <a:p>
            <a:r>
              <a:rPr lang="nl-BE"/>
              <a:t>Points clés</a:t>
            </a:r>
            <a:br>
              <a:rPr lang="nl-BE"/>
            </a:br>
            <a:endParaRPr lang="nl-BE"/>
          </a:p>
        </p:txBody>
      </p:sp>
      <p:sp>
        <p:nvSpPr>
          <p:cNvPr id="3" name="Tijdelijke aanduiding voor inhoud 2">
            <a:extLst>
              <a:ext uri="{FF2B5EF4-FFF2-40B4-BE49-F238E27FC236}">
                <a16:creationId xmlns:a16="http://schemas.microsoft.com/office/drawing/2014/main" id="{087A5E12-7A0F-50B0-BEFA-36B1DEC87CCE}"/>
              </a:ext>
            </a:extLst>
          </p:cNvPr>
          <p:cNvSpPr>
            <a:spLocks noGrp="1"/>
          </p:cNvSpPr>
          <p:nvPr>
            <p:ph idx="1"/>
          </p:nvPr>
        </p:nvSpPr>
        <p:spPr/>
        <p:txBody>
          <a:bodyPr>
            <a:normAutofit lnSpcReduction="10000"/>
          </a:bodyPr>
          <a:lstStyle/>
          <a:p>
            <a:pPr marL="0" indent="0">
              <a:buNone/>
            </a:pPr>
            <a:r>
              <a:rPr lang="nl-BE"/>
              <a:t>• Le syndrome du colliculus facial associe une paralysie du regard horizontal ipsilatéral et une atteinte du nerf facial</a:t>
            </a:r>
          </a:p>
          <a:p>
            <a:pPr marL="0" indent="0">
              <a:buNone/>
            </a:pPr>
            <a:r>
              <a:rPr lang="nl-BE"/>
              <a:t>• L’IRM black‑blood avec injection permet une détection directe du rehaussement des nerfs crâniens</a:t>
            </a:r>
          </a:p>
          <a:p>
            <a:pPr marL="0" indent="0">
              <a:buNone/>
            </a:pPr>
            <a:r>
              <a:rPr lang="nl-BE"/>
              <a:t>• Rehaussement du nerf abducens : corrélation anatomoclinique directe</a:t>
            </a:r>
          </a:p>
          <a:p>
            <a:pPr marL="0" indent="0">
              <a:buNone/>
            </a:pPr>
            <a:r>
              <a:rPr lang="nl-BE"/>
              <a:t>• Rehaussement du nerf facial : probable dégénérescence secondaire</a:t>
            </a:r>
          </a:p>
          <a:p>
            <a:pPr marL="0" indent="0">
              <a:buNone/>
            </a:pPr>
            <a:r>
              <a:rPr lang="nl-BE"/>
              <a:t>• Dégénérescence olivaire hypertrophique : mécanisme de dégénérescence transsynaptique</a:t>
            </a:r>
          </a:p>
          <a:p>
            <a:endParaRPr lang="nl-BE"/>
          </a:p>
        </p:txBody>
      </p:sp>
    </p:spTree>
    <p:extLst>
      <p:ext uri="{BB962C8B-B14F-4D97-AF65-F5344CB8AC3E}">
        <p14:creationId xmlns:p14="http://schemas.microsoft.com/office/powerpoint/2010/main" val="357678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F3138-CEC6-FE23-481B-6A1B8500E096}"/>
              </a:ext>
            </a:extLst>
          </p:cNvPr>
          <p:cNvSpPr>
            <a:spLocks noGrp="1"/>
          </p:cNvSpPr>
          <p:nvPr>
            <p:ph type="title"/>
          </p:nvPr>
        </p:nvSpPr>
        <p:spPr/>
        <p:txBody>
          <a:bodyPr/>
          <a:lstStyle/>
          <a:p>
            <a:r>
              <a:rPr lang="nl-BE"/>
              <a:t>Références</a:t>
            </a:r>
          </a:p>
        </p:txBody>
      </p:sp>
      <p:sp>
        <p:nvSpPr>
          <p:cNvPr id="3" name="Tijdelijke aanduiding voor inhoud 2">
            <a:extLst>
              <a:ext uri="{FF2B5EF4-FFF2-40B4-BE49-F238E27FC236}">
                <a16:creationId xmlns:a16="http://schemas.microsoft.com/office/drawing/2014/main" id="{DAE2E63C-EE81-CEBC-5683-FF9BE9DF0795}"/>
              </a:ext>
            </a:extLst>
          </p:cNvPr>
          <p:cNvSpPr>
            <a:spLocks noGrp="1"/>
          </p:cNvSpPr>
          <p:nvPr>
            <p:ph idx="1"/>
          </p:nvPr>
        </p:nvSpPr>
        <p:spPr/>
        <p:txBody>
          <a:bodyPr>
            <a:normAutofit fontScale="77500" lnSpcReduction="20000"/>
          </a:bodyPr>
          <a:lstStyle/>
          <a:p>
            <a:r>
              <a:rPr lang="nl-BE"/>
              <a:t>1. Jacobs DA, Galetta SL. Neuro-ophthalmology for neuroradiologists. AJNR Am J Neuroradiol. 2007 Jan;28(1):3-8. PMID: 17213413; PMCID: PMC8134093.</a:t>
            </a:r>
          </a:p>
          <a:p>
            <a:r>
              <a:rPr lang="nl-BE"/>
              <a:t>2. Baek TW, Kang Y, Lee HJ. Improved Lesion Conspicuity with Contrast-Enhanced 3D T1 TSE Black-Blood Imaging in Cranial Neuritis: A Comparative Study of Contrast-Enhanced 3D T1 TSE, 3D T1 Fast-Spoiled Gradient Echo, and 3D T2 FLAIR. AJNR Am J Neuroradiol. 2021 May;42(5):945-950. doi: 10.3174/ajnr.A7025. Epub 2021 Mar 11. PMID: 33707287; PMCID: PMC8115360.</a:t>
            </a:r>
          </a:p>
          <a:p>
            <a:r>
              <a:rPr lang="nl-BE"/>
              <a:t>3. Ho ML, Juliano A, Eisenberg RL, Moonis G. Anatomy and pathology of the facial nerve. AJR Am J Roentgenol. 2015 Jun;204(6):W612-9. doi: 10.2214/AJR.14.13444. PMID: 26001250.</a:t>
            </a:r>
          </a:p>
          <a:p>
            <a:r>
              <a:rPr lang="nl-BE"/>
              <a:t>4. Van Eetvelde R, Lemmerling M, Backaert T, Favoreel N, Geerts B, Sommeling C, Hemelsoet D, Dekeyzer S. Imaging Features of Hypertrophic Olivary Degeneration. J Belg Soc Radiol. 2016 Jul 25;100(1):71. doi: 10.5334/jbr-btr.1065. PMID: 30151471; PMCID: PMC6100676.</a:t>
            </a:r>
          </a:p>
          <a:p>
            <a:endParaRPr lang="nl-BE"/>
          </a:p>
        </p:txBody>
      </p:sp>
    </p:spTree>
    <p:extLst>
      <p:ext uri="{BB962C8B-B14F-4D97-AF65-F5344CB8AC3E}">
        <p14:creationId xmlns:p14="http://schemas.microsoft.com/office/powerpoint/2010/main" val="4789070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BFBED4DCBB747A7B999C36989D11F" ma:contentTypeVersion="16" ma:contentTypeDescription="Crée un document." ma:contentTypeScope="" ma:versionID="02278a7806d85209905c0b05900dde03">
  <xsd:schema xmlns:xsd="http://www.w3.org/2001/XMLSchema" xmlns:xs="http://www.w3.org/2001/XMLSchema" xmlns:p="http://schemas.microsoft.com/office/2006/metadata/properties" xmlns:ns2="776f617d-dec6-4458-bb82-eba96361bdf7" xmlns:ns3="243533b7-6307-464f-89a7-4daa5a1f1905" targetNamespace="http://schemas.microsoft.com/office/2006/metadata/properties" ma:root="true" ma:fieldsID="0b1def9daf6c551341bb71672f0ec54f" ns2:_="" ns3:_="">
    <xsd:import namespace="776f617d-dec6-4458-bb82-eba96361bdf7"/>
    <xsd:import namespace="243533b7-6307-464f-89a7-4daa5a1f19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f617d-dec6-4458-bb82-eba96361bdf7"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f67463d2-06fd-4373-81c4-c6a3196c614d}" ma:internalName="TaxCatchAll" ma:showField="CatchAllData" ma:web="776f617d-dec6-4458-bb82-eba96361bd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43533b7-6307-464f-89a7-4daa5a1f19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82a66883-1a7d-4a8a-8548-e9a6d2a79eb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3533b7-6307-464f-89a7-4daa5a1f1905">
      <Terms xmlns="http://schemas.microsoft.com/office/infopath/2007/PartnerControls"/>
    </lcf76f155ced4ddcb4097134ff3c332f>
    <TaxCatchAll xmlns="776f617d-dec6-4458-bb82-eba96361bdf7" xsi:nil="true"/>
  </documentManagement>
</p:properties>
</file>

<file path=customXml/itemProps1.xml><?xml version="1.0" encoding="utf-8"?>
<ds:datastoreItem xmlns:ds="http://schemas.openxmlformats.org/officeDocument/2006/customXml" ds:itemID="{43E3D9B2-F761-474B-A76B-6DD9D1A219D4}"/>
</file>

<file path=customXml/itemProps2.xml><?xml version="1.0" encoding="utf-8"?>
<ds:datastoreItem xmlns:ds="http://schemas.openxmlformats.org/officeDocument/2006/customXml" ds:itemID="{EF78BB82-4D53-40DB-897E-D81352CBD92A}"/>
</file>

<file path=customXml/itemProps3.xml><?xml version="1.0" encoding="utf-8"?>
<ds:datastoreItem xmlns:ds="http://schemas.openxmlformats.org/officeDocument/2006/customXml" ds:itemID="{2939A3C5-DC08-420D-8338-616FE61C81D8}"/>
</file>

<file path=docProps/app.xml><?xml version="1.0" encoding="utf-8"?>
<Properties xmlns="http://schemas.openxmlformats.org/officeDocument/2006/extended-properties" xmlns:vt="http://schemas.openxmlformats.org/officeDocument/2006/docPropsVTypes">
  <TotalTime>114</TotalTime>
  <Words>585</Words>
  <Application>Microsoft Macintosh PowerPoint</Application>
  <PresentationFormat>Breedbeeld</PresentationFormat>
  <Paragraphs>29</Paragraphs>
  <Slides>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Aptos</vt:lpstr>
      <vt:lpstr>Aptos Display</vt:lpstr>
      <vt:lpstr>Arial</vt:lpstr>
      <vt:lpstr>Kantoorthema</vt:lpstr>
      <vt:lpstr>Rehaussement du nerf abducens et du nerf facial dans le syndrome du colliculus facial</vt:lpstr>
      <vt:lpstr> Description du cas </vt:lpstr>
      <vt:lpstr>PowerPoint-presentatie</vt:lpstr>
      <vt:lpstr>PowerPoint-presentatie</vt:lpstr>
      <vt:lpstr>PowerPoint-presentatie</vt:lpstr>
      <vt:lpstr>Interpretation of findings</vt:lpstr>
      <vt:lpstr>Discussion</vt:lpstr>
      <vt:lpstr>Points clés </vt:lpstr>
      <vt:lpstr>Références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Laurens De Cocker</dc:creator>
  <cp:lastModifiedBy>Laurens De Cocker</cp:lastModifiedBy>
  <cp:revision>1</cp:revision>
  <dcterms:created xsi:type="dcterms:W3CDTF">2026-05-25T10:04:19Z</dcterms:created>
  <dcterms:modified xsi:type="dcterms:W3CDTF">2026-05-25T11:59:06Z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0x010100A3FBFBED4DCBB747A7B999C36989D11F</vt:lpwstr>
  </property>
</Properties>
</file>