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3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7" r:id="rId11"/>
    <p:sldId id="265" r:id="rId12"/>
    <p:sldId id="266" r:id="rId13"/>
    <p:sldId id="269" r:id="rId14"/>
    <p:sldId id="271" r:id="rId15"/>
    <p:sldId id="268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AD6EE87-EBD5-4F12-A48A-63ACA297AC8F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312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282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7741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083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857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0818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767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212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653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61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1794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10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717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590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97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151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047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0298CD5-6C1E-4009-B41F-6DF62E31D3BE}" type="datetimeFigureOut">
              <a:rPr lang="en-US" smtClean="0"/>
              <a:pPr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330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 smtClean="0"/>
              <a:t>Un peu d’exotisme ?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Lucie COLAS </a:t>
            </a:r>
          </a:p>
          <a:p>
            <a:r>
              <a:rPr lang="fr-FR" dirty="0" smtClean="0"/>
              <a:t>Groupement des Hôpitaux de l’Institu</a:t>
            </a:r>
            <a:r>
              <a:rPr lang="fr-FR" dirty="0" smtClean="0"/>
              <a:t>t Catholique de Lille (GHICL)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043" y="4644908"/>
            <a:ext cx="2175109" cy="1805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667" y="4869351"/>
            <a:ext cx="1561315" cy="1622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485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33801" t="11146" r="33217" b="20124"/>
          <a:stretch/>
        </p:blipFill>
        <p:spPr>
          <a:xfrm>
            <a:off x="1167063" y="782053"/>
            <a:ext cx="4523874" cy="534202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l="31433" t="464" r="35058" b="33127"/>
          <a:stretch/>
        </p:blipFill>
        <p:spPr>
          <a:xfrm>
            <a:off x="6304548" y="794084"/>
            <a:ext cx="4756764" cy="5342021"/>
          </a:xfrm>
          <a:prstGeom prst="rect">
            <a:avLst/>
          </a:prstGeom>
        </p:spPr>
      </p:pic>
      <p:sp>
        <p:nvSpPr>
          <p:cNvPr id="4" name="Ellipse 3"/>
          <p:cNvSpPr/>
          <p:nvPr/>
        </p:nvSpPr>
        <p:spPr>
          <a:xfrm>
            <a:off x="3982451" y="2574757"/>
            <a:ext cx="553454" cy="121518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9272336" y="2679031"/>
            <a:ext cx="553454" cy="121518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7740315" y="3043990"/>
            <a:ext cx="525379" cy="8462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2470483" y="3007895"/>
            <a:ext cx="573505" cy="8181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225842" y="6304547"/>
            <a:ext cx="7796463" cy="37297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 raison des anomalies vasculaires suspectées </a:t>
            </a:r>
            <a:r>
              <a:rPr lang="fr-FR" dirty="0" smtClean="0">
                <a:sym typeface="Wingdings" panose="05000000000000000000" pitchFamily="2" charset="2"/>
              </a:rPr>
              <a:t> ARM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267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22046" t="155" r="26286" b="4334"/>
          <a:stretch/>
        </p:blipFill>
        <p:spPr>
          <a:xfrm>
            <a:off x="661736" y="576842"/>
            <a:ext cx="5467777" cy="5727705"/>
          </a:xfrm>
          <a:prstGeom prst="rect">
            <a:avLst/>
          </a:prstGeom>
        </p:spPr>
      </p:pic>
      <p:cxnSp>
        <p:nvCxnSpPr>
          <p:cNvPr id="6" name="Connecteur droit avec flèche 5"/>
          <p:cNvCxnSpPr/>
          <p:nvPr/>
        </p:nvCxnSpPr>
        <p:spPr>
          <a:xfrm flipH="1">
            <a:off x="4114800" y="4102770"/>
            <a:ext cx="806116" cy="4090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l="29714" t="309" r="33492" b="4322"/>
          <a:stretch/>
        </p:blipFill>
        <p:spPr>
          <a:xfrm>
            <a:off x="6364706" y="615177"/>
            <a:ext cx="5173908" cy="5699600"/>
          </a:xfrm>
          <a:prstGeom prst="rect">
            <a:avLst/>
          </a:prstGeom>
        </p:spPr>
      </p:pic>
      <p:cxnSp>
        <p:nvCxnSpPr>
          <p:cNvPr id="8" name="Connecteur droit avec flèche 7"/>
          <p:cNvCxnSpPr/>
          <p:nvPr/>
        </p:nvCxnSpPr>
        <p:spPr>
          <a:xfrm flipH="1">
            <a:off x="9573125" y="4158916"/>
            <a:ext cx="806116" cy="4090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9488904" y="3629527"/>
            <a:ext cx="806116" cy="4090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3441032" y="6400800"/>
            <a:ext cx="5269831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ARM et </a:t>
            </a:r>
            <a:r>
              <a:rPr lang="fr-FR" dirty="0" err="1" smtClean="0"/>
              <a:t>angioTDM</a:t>
            </a:r>
            <a:r>
              <a:rPr lang="fr-FR" dirty="0" smtClean="0"/>
              <a:t> des TSA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56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Un diagnostic finalement pas très exotique 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Dissection aiguë de la carotide interne gauche cervicale</a:t>
            </a:r>
          </a:p>
          <a:p>
            <a:r>
              <a:rPr lang="fr-FR" dirty="0" smtClean="0"/>
              <a:t>Secondaire aux vomissements incoercibles (TIAC)</a:t>
            </a:r>
          </a:p>
          <a:p>
            <a:r>
              <a:rPr lang="fr-FR" dirty="0" smtClean="0"/>
              <a:t>Mais dilatation anévrismale de ce même segment : récidive de dissection </a:t>
            </a:r>
          </a:p>
          <a:p>
            <a:r>
              <a:rPr lang="fr-FR" dirty="0" smtClean="0"/>
              <a:t>+ faux-anévrismes de la carotide interne cervicale controlatérale et de l’artère vertébrale gauche : séquelles de dissection</a:t>
            </a:r>
          </a:p>
          <a:p>
            <a:r>
              <a:rPr lang="fr-FR" dirty="0" smtClean="0"/>
              <a:t>Donc dissections artérielles multiples à répétition</a:t>
            </a:r>
          </a:p>
          <a:p>
            <a:endParaRPr lang="fr-FR" dirty="0" smtClean="0"/>
          </a:p>
          <a:p>
            <a:r>
              <a:rPr lang="fr-FR" dirty="0" smtClean="0"/>
              <a:t>Reprise de l’interrogatoire : </a:t>
            </a:r>
            <a:r>
              <a:rPr lang="fr-FR" dirty="0" err="1" smtClean="0"/>
              <a:t>Syndrôme</a:t>
            </a:r>
            <a:r>
              <a:rPr lang="fr-FR" dirty="0" smtClean="0"/>
              <a:t> d’</a:t>
            </a:r>
            <a:r>
              <a:rPr lang="fr-FR" dirty="0" err="1" smtClean="0"/>
              <a:t>Ehlers</a:t>
            </a:r>
            <a:r>
              <a:rPr lang="fr-FR" dirty="0" smtClean="0"/>
              <a:t> </a:t>
            </a:r>
            <a:r>
              <a:rPr lang="fr-FR" dirty="0" err="1" smtClean="0"/>
              <a:t>Danlos</a:t>
            </a:r>
            <a:r>
              <a:rPr lang="fr-FR" dirty="0" smtClean="0"/>
              <a:t> chez le père et le frère …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065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556932"/>
            <a:ext cx="5382125" cy="3318936"/>
          </a:xfrm>
        </p:spPr>
        <p:txBody>
          <a:bodyPr>
            <a:noAutofit/>
          </a:bodyPr>
          <a:lstStyle/>
          <a:p>
            <a:r>
              <a:rPr lang="fr-FR" sz="1400" b="1" dirty="0" smtClean="0"/>
              <a:t>Nerfs mixtes (IX, X, XI) :</a:t>
            </a:r>
          </a:p>
          <a:p>
            <a:pPr lvl="1"/>
            <a:r>
              <a:rPr lang="fr-FR" sz="1200" dirty="0" smtClean="0"/>
              <a:t>Origine apparente : sillon </a:t>
            </a:r>
            <a:r>
              <a:rPr lang="fr-FR" sz="1200" dirty="0"/>
              <a:t>collatéral </a:t>
            </a:r>
            <a:r>
              <a:rPr lang="fr-FR" sz="1200" dirty="0" smtClean="0"/>
              <a:t>postérieur du </a:t>
            </a:r>
            <a:r>
              <a:rPr lang="fr-FR" sz="1200" dirty="0"/>
              <a:t>bulbe </a:t>
            </a:r>
          </a:p>
          <a:p>
            <a:pPr lvl="1"/>
            <a:r>
              <a:rPr lang="fr-FR" sz="1200" dirty="0" smtClean="0"/>
              <a:t>Foramen jugulaire</a:t>
            </a:r>
          </a:p>
          <a:p>
            <a:pPr lvl="1"/>
            <a:r>
              <a:rPr lang="fr-FR" sz="1200" dirty="0" smtClean="0"/>
              <a:t>Nerf glossopharyngien </a:t>
            </a:r>
            <a:r>
              <a:rPr lang="fr-FR" sz="1200" dirty="0" smtClean="0">
                <a:sym typeface="Wingdings" panose="05000000000000000000" pitchFamily="2" charset="2"/>
              </a:rPr>
              <a:t> carotide interne  base de langue</a:t>
            </a:r>
          </a:p>
          <a:p>
            <a:pPr lvl="1"/>
            <a:r>
              <a:rPr lang="fr-FR" sz="1200" dirty="0" smtClean="0">
                <a:sym typeface="Wingdings" panose="05000000000000000000" pitchFamily="2" charset="2"/>
              </a:rPr>
              <a:t>Nerf </a:t>
            </a:r>
            <a:r>
              <a:rPr lang="fr-FR" sz="1200" dirty="0" smtClean="0"/>
              <a:t>vague </a:t>
            </a:r>
            <a:r>
              <a:rPr lang="fr-FR" sz="1200" dirty="0" smtClean="0">
                <a:sym typeface="Wingdings" panose="05000000000000000000" pitchFamily="2" charset="2"/>
              </a:rPr>
              <a:t> descend verticalement cou/thorax/abdomen</a:t>
            </a:r>
            <a:endParaRPr lang="fr-FR" sz="1200" dirty="0" smtClean="0"/>
          </a:p>
          <a:p>
            <a:pPr lvl="1"/>
            <a:r>
              <a:rPr lang="fr-FR" sz="1200" dirty="0" smtClean="0"/>
              <a:t>Nerf accessoire  </a:t>
            </a:r>
            <a:r>
              <a:rPr lang="fr-FR" sz="1200" dirty="0" smtClean="0">
                <a:sym typeface="Wingdings" panose="05000000000000000000" pitchFamily="2" charset="2"/>
              </a:rPr>
              <a:t> branche médiale (voile du palais, pharynx, larynx) + rameau externe (muscles SCM et trapèze)</a:t>
            </a:r>
            <a:endParaRPr lang="fr-FR" sz="1200" dirty="0"/>
          </a:p>
          <a:p>
            <a:pPr lvl="1"/>
            <a:endParaRPr lang="fr-FR" sz="1200" dirty="0" smtClean="0"/>
          </a:p>
          <a:p>
            <a:r>
              <a:rPr lang="fr-FR" sz="1400" b="1" dirty="0" smtClean="0"/>
              <a:t>Nerf hypoglosse (XII) : </a:t>
            </a:r>
          </a:p>
          <a:p>
            <a:pPr lvl="1"/>
            <a:r>
              <a:rPr lang="fr-FR" sz="1200" dirty="0" smtClean="0"/>
              <a:t>Sillon </a:t>
            </a:r>
            <a:r>
              <a:rPr lang="fr-FR" sz="1200" dirty="0" err="1" smtClean="0"/>
              <a:t>préolivaire</a:t>
            </a:r>
            <a:endParaRPr lang="fr-FR" sz="1200" dirty="0" smtClean="0"/>
          </a:p>
          <a:p>
            <a:pPr lvl="1"/>
            <a:r>
              <a:rPr lang="fr-FR" sz="1200" dirty="0" smtClean="0"/>
              <a:t>Canal hypoglosse</a:t>
            </a:r>
          </a:p>
          <a:p>
            <a:pPr lvl="1"/>
            <a:r>
              <a:rPr lang="fr-FR" sz="1200" dirty="0" smtClean="0"/>
              <a:t>Face latérale de la langue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833" y="760195"/>
            <a:ext cx="5470914" cy="53157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Ellipse 4"/>
          <p:cNvSpPr/>
          <p:nvPr/>
        </p:nvSpPr>
        <p:spPr>
          <a:xfrm>
            <a:off x="9408696" y="3068053"/>
            <a:ext cx="1359568" cy="1576136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617369" y="6175847"/>
            <a:ext cx="547837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D’après </a:t>
            </a:r>
            <a:r>
              <a:rPr lang="fr-FR" dirty="0" err="1" smtClean="0"/>
              <a:t>Rouvière</a:t>
            </a:r>
            <a:r>
              <a:rPr lang="fr-FR" dirty="0" smtClean="0"/>
              <a:t>, Anatomie humaine, Tome 1 Tête et Cou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391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50" y="421106"/>
            <a:ext cx="6023794" cy="59195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261" y="425991"/>
            <a:ext cx="5164718" cy="59266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ZoneTexte 5"/>
          <p:cNvSpPr txBox="1"/>
          <p:nvPr/>
        </p:nvSpPr>
        <p:spPr>
          <a:xfrm>
            <a:off x="3043990" y="6392416"/>
            <a:ext cx="631657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D’après </a:t>
            </a:r>
            <a:r>
              <a:rPr lang="fr-FR" dirty="0" err="1" smtClean="0"/>
              <a:t>Rouvière</a:t>
            </a:r>
            <a:r>
              <a:rPr lang="fr-FR" dirty="0" smtClean="0"/>
              <a:t>, Anatomie humaine, Tome 1 Tête et Cou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693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Atteinte extra-axiale des nerfs mixtes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b="1" dirty="0" smtClean="0"/>
              <a:t>Syndrome de Collet-Sicard (syndrome </a:t>
            </a:r>
            <a:r>
              <a:rPr lang="fr-FR" b="1" dirty="0" err="1" smtClean="0"/>
              <a:t>condylo</a:t>
            </a:r>
            <a:r>
              <a:rPr lang="fr-FR" b="1" dirty="0" smtClean="0"/>
              <a:t>-jugulaire) : </a:t>
            </a:r>
          </a:p>
          <a:p>
            <a:pPr lvl="1"/>
            <a:r>
              <a:rPr lang="fr-FR" dirty="0" smtClean="0"/>
              <a:t>paralysie unilatérale des 4 derniers nerfs crâniens (IX, X, XI, XII)</a:t>
            </a:r>
            <a:r>
              <a:rPr lang="fr-FR" dirty="0"/>
              <a:t> </a:t>
            </a:r>
            <a:endParaRPr lang="fr-FR" dirty="0" smtClean="0"/>
          </a:p>
          <a:p>
            <a:pPr lvl="1"/>
            <a:r>
              <a:rPr lang="fr-FR" dirty="0" smtClean="0"/>
              <a:t>par atteinte du foramen </a:t>
            </a:r>
            <a:r>
              <a:rPr lang="fr-FR" dirty="0"/>
              <a:t>jugulaire </a:t>
            </a:r>
            <a:r>
              <a:rPr lang="fr-FR" dirty="0" smtClean="0"/>
              <a:t>et du </a:t>
            </a:r>
            <a:r>
              <a:rPr lang="fr-FR" dirty="0"/>
              <a:t>canal de </a:t>
            </a:r>
            <a:r>
              <a:rPr lang="fr-FR" dirty="0" smtClean="0"/>
              <a:t>l’hypoglosse ou </a:t>
            </a:r>
            <a:r>
              <a:rPr lang="fr-FR" dirty="0" err="1" smtClean="0"/>
              <a:t>péricarotidienne</a:t>
            </a:r>
            <a:r>
              <a:rPr lang="fr-FR" dirty="0" smtClean="0"/>
              <a:t> </a:t>
            </a:r>
            <a:endParaRPr lang="fr-FR" dirty="0"/>
          </a:p>
          <a:p>
            <a:pPr lvl="2"/>
            <a:r>
              <a:rPr lang="fr-FR" dirty="0" smtClean="0"/>
              <a:t>Traumatisme (décrit pour la 1</a:t>
            </a:r>
            <a:r>
              <a:rPr lang="fr-FR" baseline="30000" dirty="0" smtClean="0"/>
              <a:t>ère</a:t>
            </a:r>
            <a:r>
              <a:rPr lang="fr-FR" dirty="0" smtClean="0"/>
              <a:t> fois par Collet chez un blessé par balle de la 1</a:t>
            </a:r>
            <a:r>
              <a:rPr lang="fr-FR" baseline="30000" dirty="0" smtClean="0"/>
              <a:t>ère</a:t>
            </a:r>
            <a:r>
              <a:rPr lang="fr-FR" dirty="0" smtClean="0"/>
              <a:t> Guerre Mondiale en </a:t>
            </a:r>
            <a:r>
              <a:rPr lang="fr-FR" dirty="0"/>
              <a:t>1915 </a:t>
            </a:r>
            <a:r>
              <a:rPr lang="fr-FR" dirty="0" smtClean="0"/>
              <a:t>)</a:t>
            </a:r>
          </a:p>
          <a:p>
            <a:pPr lvl="2"/>
            <a:r>
              <a:rPr lang="fr-FR" dirty="0" smtClean="0"/>
              <a:t>Tumeurs de la base du crâne : métastase, </a:t>
            </a:r>
            <a:r>
              <a:rPr lang="fr-FR" dirty="0" err="1" smtClean="0"/>
              <a:t>paragangliome</a:t>
            </a:r>
            <a:r>
              <a:rPr lang="fr-FR" dirty="0" smtClean="0"/>
              <a:t> …</a:t>
            </a:r>
          </a:p>
          <a:p>
            <a:pPr lvl="2"/>
            <a:r>
              <a:rPr lang="fr-FR" dirty="0" smtClean="0"/>
              <a:t>Vasculaire : dissection carotidienne, thrombose de la veine jugulaire</a:t>
            </a:r>
          </a:p>
          <a:p>
            <a:pPr lvl="2"/>
            <a:r>
              <a:rPr lang="fr-FR" dirty="0" smtClean="0"/>
              <a:t>Infection : otite externe nécrosante</a:t>
            </a:r>
          </a:p>
          <a:p>
            <a:r>
              <a:rPr lang="fr-FR" b="1" dirty="0" smtClean="0"/>
              <a:t>≠ Syndrome de Vernet : </a:t>
            </a:r>
            <a:r>
              <a:rPr lang="fr-FR" dirty="0" smtClean="0"/>
              <a:t>atteinte des nerfs IX, X et XI par atteinte du foramen jugulaire</a:t>
            </a:r>
          </a:p>
          <a:p>
            <a:r>
              <a:rPr lang="fr-FR" b="1" dirty="0" smtClean="0"/>
              <a:t>≠ Syndrome de </a:t>
            </a:r>
            <a:r>
              <a:rPr lang="fr-FR" b="1" dirty="0" err="1" smtClean="0"/>
              <a:t>Villaret</a:t>
            </a:r>
            <a:r>
              <a:rPr lang="fr-FR" b="1" dirty="0" smtClean="0"/>
              <a:t> : </a:t>
            </a:r>
            <a:r>
              <a:rPr lang="fr-FR" dirty="0" smtClean="0"/>
              <a:t>+ signes sympathiques avec CBH</a:t>
            </a:r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642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total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Récidive </a:t>
            </a:r>
            <a:r>
              <a:rPr lang="fr-FR" dirty="0"/>
              <a:t>de dissection aiguë de carotide </a:t>
            </a:r>
            <a:r>
              <a:rPr lang="fr-FR" dirty="0" smtClean="0"/>
              <a:t>interne compliquant des épisodes de vomissements dans un contexte de TIAC et révélée par un syndrome de Collet-Sicard (paralysie unilatérale des nerfs IX, X, XI et XII)</a:t>
            </a:r>
          </a:p>
          <a:p>
            <a:r>
              <a:rPr lang="fr-FR" dirty="0" smtClean="0"/>
              <a:t>Découverte d’ATCD asymptomatiques </a:t>
            </a:r>
            <a:r>
              <a:rPr lang="fr-FR" dirty="0"/>
              <a:t>de dissection </a:t>
            </a:r>
            <a:r>
              <a:rPr lang="fr-FR" dirty="0" smtClean="0"/>
              <a:t>bilatérale des carotides internes et d’une artère vertébrale</a:t>
            </a:r>
          </a:p>
          <a:p>
            <a:r>
              <a:rPr lang="fr-FR" dirty="0" smtClean="0"/>
              <a:t>Chez un patient aux ATCD familiaux de Syndrome d’</a:t>
            </a:r>
            <a:r>
              <a:rPr lang="fr-FR" dirty="0" err="1" smtClean="0"/>
              <a:t>Ehlers</a:t>
            </a:r>
            <a:r>
              <a:rPr lang="fr-FR" dirty="0" smtClean="0"/>
              <a:t> </a:t>
            </a:r>
            <a:r>
              <a:rPr lang="fr-FR" dirty="0" err="1" smtClean="0"/>
              <a:t>Danlos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951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Contexte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Homme d’origine caucasienne de 50 ans</a:t>
            </a:r>
          </a:p>
          <a:p>
            <a:r>
              <a:rPr lang="fr-FR" dirty="0" smtClean="0"/>
              <a:t>ATCD : </a:t>
            </a:r>
          </a:p>
          <a:p>
            <a:pPr lvl="1"/>
            <a:r>
              <a:rPr lang="fr-FR" dirty="0" smtClean="0"/>
              <a:t>CNA sur syndrome de jonction </a:t>
            </a:r>
            <a:r>
              <a:rPr lang="fr-FR" dirty="0" err="1" smtClean="0"/>
              <a:t>pyélo</a:t>
            </a:r>
            <a:r>
              <a:rPr lang="fr-FR" dirty="0" smtClean="0"/>
              <a:t>-urétérale opéré</a:t>
            </a:r>
          </a:p>
          <a:p>
            <a:pPr lvl="1"/>
            <a:r>
              <a:rPr lang="fr-FR" dirty="0" smtClean="0"/>
              <a:t>HTA équilibrée sous bithérapie</a:t>
            </a:r>
          </a:p>
          <a:p>
            <a:r>
              <a:rPr lang="fr-FR" dirty="0" smtClean="0"/>
              <a:t>Pas de dyslipidémie ni de diabète.</a:t>
            </a:r>
          </a:p>
          <a:p>
            <a:r>
              <a:rPr lang="fr-FR" dirty="0" smtClean="0"/>
              <a:t>Pas de tabagisme ni d’alcoolisme chronique. </a:t>
            </a:r>
          </a:p>
          <a:p>
            <a:endParaRPr lang="fr-FR" dirty="0"/>
          </a:p>
          <a:p>
            <a:r>
              <a:rPr lang="fr-FR" dirty="0"/>
              <a:t>Travaille pour un constructeur automobile.</a:t>
            </a:r>
          </a:p>
          <a:p>
            <a:r>
              <a:rPr lang="fr-FR" dirty="0"/>
              <a:t>Part travailler 15 jours en Afrique Occidentale.</a:t>
            </a: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58780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dîner malheureux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J10 : dîner entre collègues dans une célèbre chaîne de </a:t>
            </a:r>
            <a:r>
              <a:rPr lang="fr-FR" dirty="0" err="1" smtClean="0"/>
              <a:t>fast</a:t>
            </a:r>
            <a:r>
              <a:rPr lang="fr-FR" dirty="0" smtClean="0"/>
              <a:t> </a:t>
            </a:r>
            <a:r>
              <a:rPr lang="fr-FR" dirty="0" err="1" smtClean="0"/>
              <a:t>food</a:t>
            </a:r>
            <a:endParaRPr lang="fr-FR" dirty="0" smtClean="0"/>
          </a:p>
          <a:p>
            <a:r>
              <a:rPr lang="fr-FR" dirty="0" smtClean="0"/>
              <a:t>Immédiatement après avoir mangé son hamburger : sueurs profuses, douleurs abdominales, vomissements</a:t>
            </a:r>
          </a:p>
          <a:p>
            <a:r>
              <a:rPr lang="fr-FR" dirty="0" smtClean="0"/>
              <a:t>Pas </a:t>
            </a:r>
            <a:r>
              <a:rPr lang="fr-FR" dirty="0"/>
              <a:t>de fièvre.</a:t>
            </a:r>
          </a:p>
          <a:p>
            <a:r>
              <a:rPr lang="fr-FR" dirty="0" smtClean="0"/>
              <a:t>Pas de notion de contagiosité : ses </a:t>
            </a:r>
            <a:r>
              <a:rPr lang="fr-FR" dirty="0"/>
              <a:t>collègues ne seront pas malades.</a:t>
            </a:r>
          </a:p>
          <a:p>
            <a:r>
              <a:rPr lang="fr-FR" dirty="0" smtClean="0"/>
              <a:t>A priori … c’est une bonne </a:t>
            </a:r>
            <a:r>
              <a:rPr lang="fr-FR" dirty="0"/>
              <a:t>TIAC </a:t>
            </a:r>
            <a:r>
              <a:rPr lang="fr-FR" dirty="0" smtClean="0"/>
              <a:t>! Nuit difficile : vomissements +++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94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réveil difficile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Au réveil : torticolis, </a:t>
            </a:r>
            <a:r>
              <a:rPr lang="fr-FR" dirty="0" err="1"/>
              <a:t>odynophagie</a:t>
            </a:r>
            <a:r>
              <a:rPr lang="fr-FR" dirty="0"/>
              <a:t>, sensation </a:t>
            </a:r>
            <a:r>
              <a:rPr lang="fr-FR" dirty="0" smtClean="0"/>
              <a:t>vertigineuse</a:t>
            </a:r>
          </a:p>
          <a:p>
            <a:r>
              <a:rPr lang="fr-FR" dirty="0">
                <a:sym typeface="Wingdings" panose="05000000000000000000" pitchFamily="2" charset="2"/>
              </a:rPr>
              <a:t>CRP </a:t>
            </a:r>
            <a:r>
              <a:rPr lang="fr-FR" dirty="0" smtClean="0">
                <a:sym typeface="Wingdings" panose="05000000000000000000" pitchFamily="2" charset="2"/>
              </a:rPr>
              <a:t>: 100mg/L</a:t>
            </a:r>
            <a:r>
              <a:rPr lang="fr-FR" dirty="0">
                <a:sym typeface="Wingdings" panose="05000000000000000000" pitchFamily="2" charset="2"/>
              </a:rPr>
              <a:t>. 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Diagnostic : angine virale</a:t>
            </a:r>
            <a:endParaRPr lang="fr-FR" dirty="0">
              <a:sym typeface="Wingdings" panose="05000000000000000000" pitchFamily="2" charset="2"/>
            </a:endParaRPr>
          </a:p>
          <a:p>
            <a:r>
              <a:rPr lang="fr-FR" dirty="0" smtClean="0">
                <a:sym typeface="Wingdings" panose="05000000000000000000" pitchFamily="2" charset="2"/>
              </a:rPr>
              <a:t>TTT </a:t>
            </a:r>
            <a:r>
              <a:rPr lang="fr-FR" dirty="0">
                <a:sym typeface="Wingdings" panose="05000000000000000000" pitchFamily="2" charset="2"/>
              </a:rPr>
              <a:t>: paracétamol et </a:t>
            </a:r>
            <a:r>
              <a:rPr lang="fr-FR" dirty="0" smtClean="0">
                <a:sym typeface="Wingdings" panose="05000000000000000000" pitchFamily="2" charset="2"/>
              </a:rPr>
              <a:t>AINS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Pas d’amélioration clinique dans les jours qui suivent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288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 retour en France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Cs ORL : paralysie des nerfs VII, IX, X et XI gauches</a:t>
            </a:r>
          </a:p>
          <a:p>
            <a:r>
              <a:rPr lang="fr-FR" dirty="0" smtClean="0"/>
              <a:t>IRM cérébrale sans injection : normale</a:t>
            </a:r>
          </a:p>
          <a:p>
            <a:r>
              <a:rPr lang="fr-FR" dirty="0" smtClean="0"/>
              <a:t>TTT : corticothérapie 10j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Mais … pas </a:t>
            </a:r>
            <a:r>
              <a:rPr lang="fr-FR" dirty="0">
                <a:sym typeface="Wingdings" panose="05000000000000000000" pitchFamily="2" charset="2"/>
              </a:rPr>
              <a:t>d’amélioration </a:t>
            </a:r>
            <a:r>
              <a:rPr lang="fr-FR" dirty="0" smtClean="0">
                <a:sym typeface="Wingdings" panose="05000000000000000000" pitchFamily="2" charset="2"/>
              </a:rPr>
              <a:t>clinique</a:t>
            </a:r>
          </a:p>
          <a:p>
            <a:endParaRPr lang="fr-FR" dirty="0">
              <a:sym typeface="Wingdings" panose="05000000000000000000" pitchFamily="2" charset="2"/>
            </a:endParaRPr>
          </a:p>
          <a:p>
            <a:r>
              <a:rPr lang="fr-FR" dirty="0" smtClean="0">
                <a:sym typeface="Wingdings" panose="05000000000000000000" pitchFamily="2" charset="2"/>
              </a:rPr>
              <a:t>Hospitalisation 6 semaines plus tard en Neurologie pour bilan de multinévrite.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235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Bilan clinique et biologique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 smtClean="0"/>
              <a:t>Clinique : </a:t>
            </a:r>
          </a:p>
          <a:p>
            <a:pPr lvl="1"/>
            <a:r>
              <a:rPr lang="fr-FR" dirty="0" smtClean="0"/>
              <a:t>Déviation gauche de la </a:t>
            </a:r>
            <a:r>
              <a:rPr lang="fr-FR" dirty="0"/>
              <a:t>langue </a:t>
            </a:r>
            <a:r>
              <a:rPr lang="fr-FR" dirty="0" smtClean="0"/>
              <a:t>en </a:t>
            </a:r>
            <a:r>
              <a:rPr lang="fr-FR" dirty="0" err="1"/>
              <a:t>protraction</a:t>
            </a:r>
            <a:r>
              <a:rPr lang="fr-FR" dirty="0"/>
              <a:t> avec début d'amyotrophie </a:t>
            </a:r>
            <a:r>
              <a:rPr lang="fr-FR" dirty="0" smtClean="0"/>
              <a:t>de l’</a:t>
            </a:r>
            <a:r>
              <a:rPr lang="fr-FR" dirty="0" err="1" smtClean="0"/>
              <a:t>hémilangue</a:t>
            </a:r>
            <a:r>
              <a:rPr lang="fr-FR" dirty="0" smtClean="0"/>
              <a:t> G : XII G</a:t>
            </a:r>
            <a:endParaRPr lang="fr-FR" dirty="0"/>
          </a:p>
          <a:p>
            <a:pPr lvl="1"/>
            <a:r>
              <a:rPr lang="fr-FR" dirty="0" smtClean="0"/>
              <a:t>Paralysie de l’</a:t>
            </a:r>
            <a:r>
              <a:rPr lang="fr-FR" dirty="0" err="1" smtClean="0"/>
              <a:t>hémivoile</a:t>
            </a:r>
            <a:r>
              <a:rPr lang="fr-FR" dirty="0" smtClean="0"/>
              <a:t> gauche du palais : X, XI G</a:t>
            </a:r>
            <a:endParaRPr lang="fr-FR" dirty="0"/>
          </a:p>
          <a:p>
            <a:pPr lvl="1"/>
            <a:r>
              <a:rPr lang="fr-FR" dirty="0" smtClean="0"/>
              <a:t>Troubles de déglutition avec fausses routes : IX, X, XI</a:t>
            </a:r>
            <a:endParaRPr lang="fr-FR" dirty="0"/>
          </a:p>
          <a:p>
            <a:pPr lvl="1"/>
            <a:r>
              <a:rPr lang="fr-FR" dirty="0" smtClean="0"/>
              <a:t>Pas </a:t>
            </a:r>
            <a:r>
              <a:rPr lang="fr-FR" dirty="0"/>
              <a:t>de dysphonie</a:t>
            </a:r>
            <a:r>
              <a:rPr lang="fr-FR" dirty="0" smtClean="0"/>
              <a:t>, mais fatigue vocale et difficulté à parler fort : X, XI</a:t>
            </a:r>
          </a:p>
          <a:p>
            <a:pPr lvl="1"/>
            <a:r>
              <a:rPr lang="fr-FR" dirty="0" smtClean="0"/>
              <a:t>Pas </a:t>
            </a:r>
            <a:r>
              <a:rPr lang="fr-FR" dirty="0"/>
              <a:t>de </a:t>
            </a:r>
            <a:r>
              <a:rPr lang="fr-FR" dirty="0" smtClean="0"/>
              <a:t>TOM    /     Pas de CBH   /     Pas d’autre déficit </a:t>
            </a:r>
            <a:r>
              <a:rPr lang="fr-FR" dirty="0" err="1" smtClean="0"/>
              <a:t>sensitivo-moteur</a:t>
            </a:r>
            <a:endParaRPr lang="fr-FR" dirty="0"/>
          </a:p>
          <a:p>
            <a:r>
              <a:rPr lang="fr-FR" dirty="0" smtClean="0"/>
              <a:t>Biologie :</a:t>
            </a:r>
            <a:endParaRPr lang="fr-FR" dirty="0"/>
          </a:p>
          <a:p>
            <a:pPr lvl="1"/>
            <a:r>
              <a:rPr lang="fr-FR" dirty="0" smtClean="0"/>
              <a:t>Pas de syndrome inflammatoire, bilan hémato/biochimie normal</a:t>
            </a:r>
            <a:endParaRPr lang="fr-FR" dirty="0"/>
          </a:p>
          <a:p>
            <a:pPr lvl="1"/>
            <a:r>
              <a:rPr lang="fr-FR" dirty="0" smtClean="0"/>
              <a:t>Sérologies hépatites A, B et C, VIH négatives  /   Immunisation </a:t>
            </a:r>
            <a:r>
              <a:rPr lang="fr-FR" dirty="0"/>
              <a:t>contre EBV, </a:t>
            </a:r>
            <a:r>
              <a:rPr lang="fr-FR" dirty="0" smtClean="0"/>
              <a:t>CMV   /   Pas d’infection Lyme ou syphilis   /   frottis goutte-épaisse négative</a:t>
            </a:r>
            <a:endParaRPr lang="fr-FR" dirty="0"/>
          </a:p>
          <a:p>
            <a:r>
              <a:rPr lang="fr-FR" b="1" dirty="0" smtClean="0"/>
              <a:t>Au total : </a:t>
            </a:r>
            <a:r>
              <a:rPr lang="fr-FR" b="1" dirty="0"/>
              <a:t>atteinte </a:t>
            </a:r>
            <a:r>
              <a:rPr lang="fr-FR" b="1" dirty="0" smtClean="0"/>
              <a:t>des nerfs crâniens IX</a:t>
            </a:r>
            <a:r>
              <a:rPr lang="fr-FR" b="1" dirty="0"/>
              <a:t>, </a:t>
            </a:r>
            <a:r>
              <a:rPr lang="fr-FR" b="1" dirty="0" smtClean="0"/>
              <a:t>X, XI, XII gauches </a:t>
            </a:r>
            <a:r>
              <a:rPr lang="fr-FR" b="1" dirty="0" smtClean="0">
                <a:sym typeface="Wingdings" panose="05000000000000000000" pitchFamily="2" charset="2"/>
              </a:rPr>
              <a:t> bilan étiologique de multinévrite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21490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8773" t="164" r="16593" b="-1422"/>
          <a:stretch/>
        </p:blipFill>
        <p:spPr>
          <a:xfrm>
            <a:off x="914400" y="0"/>
            <a:ext cx="3092334" cy="356616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l="8680" t="10233" r="5206" b="14495"/>
          <a:stretch/>
        </p:blipFill>
        <p:spPr>
          <a:xfrm>
            <a:off x="4073235" y="0"/>
            <a:ext cx="3140178" cy="349965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l="7815" t="11163" r="6255" b="13438"/>
          <a:stretch/>
        </p:blipFill>
        <p:spPr>
          <a:xfrm>
            <a:off x="7281949" y="0"/>
            <a:ext cx="3128187" cy="349965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/>
          <a:srcRect l="6597" t="6899" r="3121" b="12326"/>
          <a:stretch/>
        </p:blipFill>
        <p:spPr>
          <a:xfrm>
            <a:off x="912511" y="3341715"/>
            <a:ext cx="3082457" cy="351628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/>
          <a:srcRect l="11086" t="11994" r="7212" b="12484"/>
          <a:stretch/>
        </p:blipFill>
        <p:spPr>
          <a:xfrm>
            <a:off x="4064924" y="3134493"/>
            <a:ext cx="3159339" cy="372350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7"/>
          <a:srcRect l="9176" t="8484" r="7108" b="11909"/>
          <a:stretch/>
        </p:blipFill>
        <p:spPr>
          <a:xfrm>
            <a:off x="7281950" y="3111814"/>
            <a:ext cx="3117272" cy="3779438"/>
          </a:xfrm>
          <a:prstGeom prst="rect">
            <a:avLst/>
          </a:prstGeom>
        </p:spPr>
      </p:pic>
      <p:sp>
        <p:nvSpPr>
          <p:cNvPr id="3" name="Éclair 2"/>
          <p:cNvSpPr/>
          <p:nvPr/>
        </p:nvSpPr>
        <p:spPr>
          <a:xfrm>
            <a:off x="7340139" y="3208712"/>
            <a:ext cx="573578" cy="739833"/>
          </a:xfrm>
          <a:prstGeom prst="lightningBol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491916" y="3236495"/>
            <a:ext cx="198521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Pas d’AVC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150894" y="3100137"/>
            <a:ext cx="2995863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Pas de lésion tumorale ou inflammatoire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773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9643" t="10204" r="5978" b="12092"/>
          <a:stretch/>
        </p:blipFill>
        <p:spPr>
          <a:xfrm>
            <a:off x="5993476" y="1321723"/>
            <a:ext cx="3554073" cy="417298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9830" t="9412" r="6771" b="10949"/>
          <a:stretch/>
        </p:blipFill>
        <p:spPr>
          <a:xfrm>
            <a:off x="2009615" y="1313411"/>
            <a:ext cx="3426909" cy="4172283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4048298" y="3408218"/>
            <a:ext cx="340822" cy="3408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3028604" y="3419302"/>
            <a:ext cx="340822" cy="340822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7046422" y="3355571"/>
            <a:ext cx="340822" cy="340822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8124305" y="3352800"/>
            <a:ext cx="340822" cy="3408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425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/>
          <a:srcRect l="2075" t="8049" r="5930" b="22088"/>
          <a:stretch/>
        </p:blipFill>
        <p:spPr>
          <a:xfrm>
            <a:off x="8623775" y="3279717"/>
            <a:ext cx="3568225" cy="357828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l="1282" t="7888" r="6251" b="20995"/>
          <a:stretch/>
        </p:blipFill>
        <p:spPr>
          <a:xfrm>
            <a:off x="5686425" y="2381250"/>
            <a:ext cx="3533775" cy="358889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l="-321" t="7768" r="7051" b="21359"/>
          <a:stretch/>
        </p:blipFill>
        <p:spPr>
          <a:xfrm>
            <a:off x="2933700" y="1370553"/>
            <a:ext cx="3570179" cy="358244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5"/>
          <a:srcRect t="8163" r="5921" b="21756"/>
          <a:stretch/>
        </p:blipFill>
        <p:spPr>
          <a:xfrm>
            <a:off x="0" y="104775"/>
            <a:ext cx="3660173" cy="360045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721895" y="5546558"/>
            <a:ext cx="4860758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Aucune PDC des nerfs crâniens, ni infiltration de base du crâne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10840453" y="4499810"/>
            <a:ext cx="589548" cy="6376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32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62ED2A1A-DE97-4E2F-82E6-F829F1B43748}"/>
</file>

<file path=customXml/itemProps2.xml><?xml version="1.0" encoding="utf-8"?>
<ds:datastoreItem xmlns:ds="http://schemas.openxmlformats.org/officeDocument/2006/customXml" ds:itemID="{3C4C2693-14F8-46CC-8ABF-8D26C79FEFAF}"/>
</file>

<file path=customXml/itemProps3.xml><?xml version="1.0" encoding="utf-8"?>
<ds:datastoreItem xmlns:ds="http://schemas.openxmlformats.org/officeDocument/2006/customXml" ds:itemID="{8CE97DAA-3BFD-4D5E-8A21-77806FFA7B2E}"/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TM02900743[[fn=Organique]]</Template>
  <TotalTime>281</TotalTime>
  <Words>710</Words>
  <Application>Microsoft Office PowerPoint</Application>
  <PresentationFormat>Grand écran</PresentationFormat>
  <Paragraphs>83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Garamond</vt:lpstr>
      <vt:lpstr>Wingdings</vt:lpstr>
      <vt:lpstr>Organique</vt:lpstr>
      <vt:lpstr>Un peu d’exotisme ?</vt:lpstr>
      <vt:lpstr>Contexte</vt:lpstr>
      <vt:lpstr>Un dîner malheureux</vt:lpstr>
      <vt:lpstr>Un réveil difficile</vt:lpstr>
      <vt:lpstr>De retour en France</vt:lpstr>
      <vt:lpstr>Bilan clinique et biologique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Un diagnostic finalement pas très exotique …</vt:lpstr>
      <vt:lpstr>Présentation PowerPoint</vt:lpstr>
      <vt:lpstr>Présentation PowerPoint</vt:lpstr>
      <vt:lpstr>Atteinte extra-axiale des nerfs mixtes</vt:lpstr>
      <vt:lpstr>Au total</vt:lpstr>
    </vt:vector>
  </TitlesOfParts>
  <Company>GHICL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Exotique, vous avez dit ?</dc:title>
  <dc:creator>Colas_Lucie</dc:creator>
  <cp:lastModifiedBy>Colas_Lucie</cp:lastModifiedBy>
  <cp:revision>33</cp:revision>
  <dcterms:created xsi:type="dcterms:W3CDTF">2026-05-19T09:48:21Z</dcterms:created>
  <dcterms:modified xsi:type="dcterms:W3CDTF">2026-05-24T20:26:22Z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