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8" r:id="rId1"/>
  </p:sldMasterIdLst>
  <p:notesMasterIdLst>
    <p:notesMasterId r:id="rId9"/>
  </p:notesMasterIdLst>
  <p:sldIdLst>
    <p:sldId id="256" r:id="rId2"/>
    <p:sldId id="931" r:id="rId3"/>
    <p:sldId id="933" r:id="rId4"/>
    <p:sldId id="1058" r:id="rId5"/>
    <p:sldId id="1171" r:id="rId6"/>
    <p:sldId id="1080" r:id="rId7"/>
    <p:sldId id="1056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brice BING" initials="FB" lastIdx="42" clrIdx="0">
    <p:extLst>
      <p:ext uri="{19B8F6BF-5375-455C-9EA6-DF929625EA0E}">
        <p15:presenceInfo xmlns:p15="http://schemas.microsoft.com/office/powerpoint/2012/main" userId="S-1-5-21-3477915536-2227986148-1619022744-23491" providerId="AD"/>
      </p:ext>
    </p:extLst>
  </p:cmAuthor>
  <p:cmAuthor id="2" name="Fabrice BING" initials="FB [2]" lastIdx="3" clrIdx="1">
    <p:extLst>
      <p:ext uri="{19B8F6BF-5375-455C-9EA6-DF929625EA0E}">
        <p15:presenceInfo xmlns:p15="http://schemas.microsoft.com/office/powerpoint/2012/main" userId="Fabrice BING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3030" autoAdjust="0"/>
    <p:restoredTop sz="94660"/>
  </p:normalViewPr>
  <p:slideViewPr>
    <p:cSldViewPr snapToGrid="0">
      <p:cViewPr varScale="1">
        <p:scale>
          <a:sx n="97" d="100"/>
          <a:sy n="97" d="100"/>
        </p:scale>
        <p:origin x="302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3-06-02T15:23:38.942" idx="2">
    <p:pos x="3384" y="296"/>
    <p:text>BENJABOUR ZAKARIA</p:text>
    <p:extLst>
      <p:ext uri="{C676402C-5697-4E1C-873F-D02D1690AC5C}">
        <p15:threadingInfo xmlns:p15="http://schemas.microsoft.com/office/powerpoint/2012/main" timeZoneBias="-1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3072C2-97AD-41E0-9705-E66914E76018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CA8C1D-5D9A-4736-9EDB-FA6864A754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302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99004-0D05-4E7B-94FE-0F6BA2CF1BC7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7CC940AD-A384-4D0B-841C-B585A7ED3EDB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5953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99004-0D05-4E7B-94FE-0F6BA2CF1BC7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40AD-A384-4D0B-841C-B585A7ED3EDB}" type="slidenum">
              <a:rPr lang="fr-FR" smtClean="0"/>
              <a:t>‹N°›</a:t>
            </a:fld>
            <a:endParaRPr lang="fr-FR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0101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99004-0D05-4E7B-94FE-0F6BA2CF1BC7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40AD-A384-4D0B-841C-B585A7ED3EDB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7979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99004-0D05-4E7B-94FE-0F6BA2CF1BC7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40AD-A384-4D0B-841C-B585A7ED3EDB}" type="slidenum">
              <a:rPr lang="fr-FR" smtClean="0"/>
              <a:t>‹N°›</a:t>
            </a:fld>
            <a:endParaRPr lang="fr-FR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1467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99004-0D05-4E7B-94FE-0F6BA2CF1BC7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40AD-A384-4D0B-841C-B585A7ED3EDB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0383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99004-0D05-4E7B-94FE-0F6BA2CF1BC7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40AD-A384-4D0B-841C-B585A7ED3EDB}" type="slidenum">
              <a:rPr lang="fr-FR" smtClean="0"/>
              <a:t>‹N°›</a:t>
            </a:fld>
            <a:endParaRPr lang="fr-FR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74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99004-0D05-4E7B-94FE-0F6BA2CF1BC7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40AD-A384-4D0B-841C-B585A7ED3EDB}" type="slidenum">
              <a:rPr lang="fr-FR" smtClean="0"/>
              <a:t>‹N°›</a:t>
            </a:fld>
            <a:endParaRPr lang="fr-FR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5341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99004-0D05-4E7B-94FE-0F6BA2CF1BC7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40AD-A384-4D0B-841C-B585A7ED3EDB}" type="slidenum">
              <a:rPr lang="fr-FR" smtClean="0"/>
              <a:t>‹N°›</a:t>
            </a:fld>
            <a:endParaRPr lang="fr-FR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927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99004-0D05-4E7B-94FE-0F6BA2CF1BC7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40AD-A384-4D0B-841C-B585A7ED3E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5646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99004-0D05-4E7B-94FE-0F6BA2CF1BC7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40AD-A384-4D0B-841C-B585A7ED3EDB}" type="slidenum">
              <a:rPr lang="fr-FR" smtClean="0"/>
              <a:t>‹N°›</a:t>
            </a:fld>
            <a:endParaRPr lang="fr-FR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4925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E3A99004-0D05-4E7B-94FE-0F6BA2CF1BC7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40AD-A384-4D0B-841C-B585A7ED3EDB}" type="slidenum">
              <a:rPr lang="fr-FR" smtClean="0"/>
              <a:t>‹N°›</a:t>
            </a:fld>
            <a:endParaRPr lang="fr-FR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8838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A99004-0D05-4E7B-94FE-0F6BA2CF1BC7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7CC940AD-A384-4D0B-841C-B585A7ED3EDB}" type="slidenum">
              <a:rPr lang="fr-FR" smtClean="0"/>
              <a:t>‹N°›</a:t>
            </a:fld>
            <a:endParaRPr lang="fr-FR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1835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Relationship Id="rId9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10" Type="http://schemas.openxmlformats.org/officeDocument/2006/relationships/image" Target="../media/image12.png"/><Relationship Id="rId4" Type="http://schemas.openxmlformats.org/officeDocument/2006/relationships/image" Target="../media/image6.jpg"/><Relationship Id="rId9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F81F51-F59A-4DF3-BFEA-8134CC5858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sz="8800" dirty="0"/>
              <a:t>Cas cliniques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4CD9C16-C6E3-4543-B6F6-0E9AB97701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7780" y="4201238"/>
            <a:ext cx="8637072" cy="977621"/>
          </a:xfrm>
        </p:spPr>
        <p:txBody>
          <a:bodyPr>
            <a:noAutofit/>
          </a:bodyPr>
          <a:lstStyle/>
          <a:p>
            <a:r>
              <a:rPr lang="fr-FR" sz="2800" dirty="0"/>
              <a:t>ATELIERS NRD DE Nice Mai 2026</a:t>
            </a:r>
          </a:p>
          <a:p>
            <a:r>
              <a:rPr lang="fr-FR" sz="2800" dirty="0"/>
              <a:t>FABRICE BING, ANNECY</a:t>
            </a:r>
          </a:p>
          <a:p>
            <a:r>
              <a:rPr lang="fr-FR" sz="2800" dirty="0"/>
              <a:t>Pas de conflit</a:t>
            </a:r>
          </a:p>
        </p:txBody>
      </p:sp>
    </p:spTree>
    <p:extLst>
      <p:ext uri="{BB962C8B-B14F-4D97-AF65-F5344CB8AC3E}">
        <p14:creationId xmlns:p14="http://schemas.microsoft.com/office/powerpoint/2010/main" val="1859428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D7ACC46C-AC66-5E82-3555-514B7086A9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38" t="18402" r="30194" b="18873"/>
          <a:stretch/>
        </p:blipFill>
        <p:spPr>
          <a:xfrm>
            <a:off x="5617136" y="2100770"/>
            <a:ext cx="3334024" cy="388378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AAA39F8-407D-4160-5505-8377C815C84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84" t="19208" r="32397" b="21383"/>
          <a:stretch/>
        </p:blipFill>
        <p:spPr>
          <a:xfrm>
            <a:off x="9055099" y="2100770"/>
            <a:ext cx="3136901" cy="3883782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E2645E8F-6C98-4C62-89C7-15A0FCE0600B}"/>
              </a:ext>
            </a:extLst>
          </p:cNvPr>
          <p:cNvSpPr txBox="1">
            <a:spLocks/>
          </p:cNvSpPr>
          <p:nvPr/>
        </p:nvSpPr>
        <p:spPr>
          <a:xfrm>
            <a:off x="157264" y="17057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000" dirty="0"/>
              <a:t>H 23 ANS</a:t>
            </a:r>
            <a:br>
              <a:rPr lang="fr-FR" sz="4000" dirty="0"/>
            </a:br>
            <a:endParaRPr lang="fr-FR" sz="40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B5BCDC4-45F4-4451-832C-E4EC728AE5C4}"/>
              </a:ext>
            </a:extLst>
          </p:cNvPr>
          <p:cNvSpPr txBox="1"/>
          <p:nvPr/>
        </p:nvSpPr>
        <p:spPr>
          <a:xfrm>
            <a:off x="0" y="983232"/>
            <a:ext cx="1154423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Malaise, aphasie, déficit moteur </a:t>
            </a:r>
            <a:r>
              <a:rPr lang="fr-FR" sz="2800" dirty="0" err="1"/>
              <a:t>hémicorporel</a:t>
            </a:r>
            <a:r>
              <a:rPr lang="fr-FR" sz="2800" dirty="0"/>
              <a:t> droit, anisocorie</a:t>
            </a:r>
          </a:p>
          <a:p>
            <a:r>
              <a:rPr lang="fr-FR" sz="2800" dirty="0"/>
              <a:t>COVID en 11 2020</a:t>
            </a:r>
          </a:p>
          <a:p>
            <a:r>
              <a:rPr lang="fr-FR" sz="2800" dirty="0"/>
              <a:t>Hyperleucocytose, CRP 50</a:t>
            </a:r>
          </a:p>
          <a:p>
            <a:r>
              <a:rPr lang="fr-FR" sz="2800" dirty="0"/>
              <a:t>PC SARS-COV2 15/01/2021: négative</a:t>
            </a:r>
          </a:p>
          <a:p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633749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89" t="11964" r="34522" b="12443"/>
          <a:stretch/>
        </p:blipFill>
        <p:spPr>
          <a:xfrm>
            <a:off x="5127393" y="1947180"/>
            <a:ext cx="2679700" cy="3289301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24" t="16883" r="34706" b="14985"/>
          <a:stretch/>
        </p:blipFill>
        <p:spPr>
          <a:xfrm>
            <a:off x="7086854" y="3914988"/>
            <a:ext cx="2267640" cy="277604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83" t="11185" r="38622" b="42686"/>
          <a:stretch/>
        </p:blipFill>
        <p:spPr>
          <a:xfrm>
            <a:off x="8220674" y="1244431"/>
            <a:ext cx="3681438" cy="2769463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05" t="13305" r="38495" b="17283"/>
          <a:stretch/>
        </p:blipFill>
        <p:spPr>
          <a:xfrm>
            <a:off x="2342136" y="1965198"/>
            <a:ext cx="2048660" cy="2466755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77" t="13174" r="38108" b="8003"/>
          <a:stretch/>
        </p:blipFill>
        <p:spPr>
          <a:xfrm>
            <a:off x="9890121" y="3966174"/>
            <a:ext cx="1943100" cy="25527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93" t="18256" r="38352" b="41913"/>
          <a:stretch/>
        </p:blipFill>
        <p:spPr>
          <a:xfrm>
            <a:off x="101765" y="4705629"/>
            <a:ext cx="2387926" cy="2105234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33" t="14255" r="37238" b="10844"/>
          <a:stretch/>
        </p:blipFill>
        <p:spPr>
          <a:xfrm>
            <a:off x="117247" y="1985726"/>
            <a:ext cx="2019300" cy="2425701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93" t="17955" r="39555" b="43613"/>
          <a:stretch/>
        </p:blipFill>
        <p:spPr>
          <a:xfrm>
            <a:off x="2342136" y="4756142"/>
            <a:ext cx="2197100" cy="2031281"/>
          </a:xfrm>
          <a:prstGeom prst="rect">
            <a:avLst/>
          </a:prstGeom>
        </p:spPr>
      </p:pic>
      <p:sp>
        <p:nvSpPr>
          <p:cNvPr id="12" name="Titre 1"/>
          <p:cNvSpPr txBox="1">
            <a:spLocks/>
          </p:cNvSpPr>
          <p:nvPr/>
        </p:nvSpPr>
        <p:spPr>
          <a:xfrm>
            <a:off x="4875575" y="5033853"/>
            <a:ext cx="2092206" cy="18241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IRM J1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F136C20B-E7D7-4462-8EE1-D6B3BF644AF1}"/>
              </a:ext>
            </a:extLst>
          </p:cNvPr>
          <p:cNvSpPr txBox="1">
            <a:spLocks/>
          </p:cNvSpPr>
          <p:nvPr/>
        </p:nvSpPr>
        <p:spPr>
          <a:xfrm>
            <a:off x="157264" y="17057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000" dirty="0"/>
              <a:t>H 23 ANS</a:t>
            </a:r>
            <a:br>
              <a:rPr lang="fr-FR" sz="4000" dirty="0"/>
            </a:br>
            <a:endParaRPr lang="fr-FR" sz="4000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70B22AC-3223-45A6-B9E2-490E5447D0B7}"/>
              </a:ext>
            </a:extLst>
          </p:cNvPr>
          <p:cNvSpPr txBox="1"/>
          <p:nvPr/>
        </p:nvSpPr>
        <p:spPr>
          <a:xfrm>
            <a:off x="205151" y="767377"/>
            <a:ext cx="115442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Crise généralisée, aphasie, déficit moteur </a:t>
            </a:r>
            <a:r>
              <a:rPr lang="fr-FR" sz="2800" dirty="0" err="1"/>
              <a:t>hémicorporel</a:t>
            </a:r>
            <a:r>
              <a:rPr lang="fr-FR" sz="2800" dirty="0"/>
              <a:t> droit, anisocorie</a:t>
            </a:r>
          </a:p>
          <a:p>
            <a:r>
              <a:rPr lang="fr-FR" sz="2800" dirty="0"/>
              <a:t>SARS-CoV-2 2 mois avant</a:t>
            </a:r>
          </a:p>
          <a:p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2623621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89" t="11964" r="34522" b="12443"/>
          <a:stretch/>
        </p:blipFill>
        <p:spPr>
          <a:xfrm>
            <a:off x="5127393" y="1947180"/>
            <a:ext cx="2679700" cy="3289301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24" t="16883" r="34706" b="14985"/>
          <a:stretch/>
        </p:blipFill>
        <p:spPr>
          <a:xfrm>
            <a:off x="7086854" y="3914988"/>
            <a:ext cx="2267640" cy="277604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83" t="11185" r="38622" b="42686"/>
          <a:stretch/>
        </p:blipFill>
        <p:spPr>
          <a:xfrm>
            <a:off x="8220674" y="1244431"/>
            <a:ext cx="3681438" cy="2769463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05" t="13305" r="38495" b="17283"/>
          <a:stretch/>
        </p:blipFill>
        <p:spPr>
          <a:xfrm>
            <a:off x="2289276" y="1650471"/>
            <a:ext cx="2048660" cy="2466755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77" t="13174" r="38108" b="8003"/>
          <a:stretch/>
        </p:blipFill>
        <p:spPr>
          <a:xfrm>
            <a:off x="9890121" y="3966174"/>
            <a:ext cx="1943100" cy="25527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93" t="18256" r="38352" b="41913"/>
          <a:stretch/>
        </p:blipFill>
        <p:spPr>
          <a:xfrm>
            <a:off x="55371" y="4301578"/>
            <a:ext cx="2387926" cy="2105234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33" t="14255" r="37238" b="10844"/>
          <a:stretch/>
        </p:blipFill>
        <p:spPr>
          <a:xfrm>
            <a:off x="137512" y="1651307"/>
            <a:ext cx="2019300" cy="2425701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93" t="17955" r="39555" b="43613"/>
          <a:stretch/>
        </p:blipFill>
        <p:spPr>
          <a:xfrm>
            <a:off x="2118448" y="4600101"/>
            <a:ext cx="2197100" cy="2031281"/>
          </a:xfrm>
          <a:prstGeom prst="rect">
            <a:avLst/>
          </a:prstGeom>
        </p:spPr>
      </p:pic>
      <p:sp>
        <p:nvSpPr>
          <p:cNvPr id="12" name="Titre 1"/>
          <p:cNvSpPr txBox="1">
            <a:spLocks/>
          </p:cNvSpPr>
          <p:nvPr/>
        </p:nvSpPr>
        <p:spPr>
          <a:xfrm>
            <a:off x="4907438" y="4807235"/>
            <a:ext cx="2969016" cy="18241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>
                <a:solidFill>
                  <a:schemeClr val="bg1"/>
                </a:solidFill>
              </a:rPr>
              <a:t>IRM J1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54A312E-8B02-6B1D-80B6-CD7B02016600}"/>
              </a:ext>
            </a:extLst>
          </p:cNvPr>
          <p:cNvSpPr/>
          <p:nvPr/>
        </p:nvSpPr>
        <p:spPr>
          <a:xfrm>
            <a:off x="9685354" y="228768"/>
            <a:ext cx="1986442" cy="1015663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6000" b="1" cap="none" spc="0" dirty="0">
                <a:ln w="9525">
                  <a:solidFill>
                    <a:srgbClr val="002060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CAS 6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5E13322-D9FF-1DD1-260A-8A0A26F4DF19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b="18319"/>
          <a:stretch/>
        </p:blipFill>
        <p:spPr>
          <a:xfrm>
            <a:off x="55371" y="217709"/>
            <a:ext cx="11999117" cy="192147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FD93ECD-4C5B-4253-A991-737FE3352EDE}"/>
              </a:ext>
            </a:extLst>
          </p:cNvPr>
          <p:cNvSpPr/>
          <p:nvPr/>
        </p:nvSpPr>
        <p:spPr>
          <a:xfrm>
            <a:off x="4711700" y="1473200"/>
            <a:ext cx="2590800" cy="435880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99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9DCD7C-9E10-4770-89C2-0C9D8C561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264" y="170572"/>
            <a:ext cx="10515600" cy="1325563"/>
          </a:xfrm>
        </p:spPr>
        <p:txBody>
          <a:bodyPr/>
          <a:lstStyle/>
          <a:p>
            <a:r>
              <a:rPr lang="fr-FR" dirty="0"/>
              <a:t>H 21 ANS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3F1C0E3-F11B-454A-80CD-0C765805B6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264" y="1149159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800" dirty="0"/>
              <a:t>Changement d’humeur, hypersomnie, mutisme</a:t>
            </a:r>
          </a:p>
          <a:p>
            <a:pPr marL="0" indent="0">
              <a:buNone/>
            </a:pPr>
            <a:r>
              <a:rPr lang="fr-FR" sz="2800" dirty="0"/>
              <a:t>Rectorragie 1 semaine avant</a:t>
            </a:r>
          </a:p>
          <a:p>
            <a:pPr marL="0" indent="0">
              <a:buNone/>
            </a:pPr>
            <a:r>
              <a:rPr lang="fr-FR" sz="2800" dirty="0"/>
              <a:t>Bilan sanguin et PL: RAS</a:t>
            </a:r>
          </a:p>
          <a:p>
            <a:pPr marL="0" indent="0">
              <a:buNone/>
            </a:pPr>
            <a:r>
              <a:rPr lang="fr-FR" sz="2800" dirty="0"/>
              <a:t>Toxicologie/ prise de MDMA</a:t>
            </a:r>
          </a:p>
          <a:p>
            <a:pPr marL="0" indent="0">
              <a:buNone/>
            </a:pPr>
            <a:endParaRPr lang="fr-FR" sz="28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F074C60-905C-49C5-99EB-2CA361FE80F7}"/>
              </a:ext>
            </a:extLst>
          </p:cNvPr>
          <p:cNvPicPr/>
          <p:nvPr/>
        </p:nvPicPr>
        <p:blipFill rotWithShape="1">
          <a:blip r:embed="rId2"/>
          <a:srcRect t="13567" b="12312"/>
          <a:stretch/>
        </p:blipFill>
        <p:spPr>
          <a:xfrm>
            <a:off x="0" y="3817768"/>
            <a:ext cx="12033115" cy="2869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454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7C72E29-8BAE-422A-A1BA-ED2F15761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992" y="288655"/>
            <a:ext cx="10515600" cy="5683882"/>
          </a:xfrm>
        </p:spPr>
        <p:txBody>
          <a:bodyPr>
            <a:normAutofit/>
          </a:bodyPr>
          <a:lstStyle/>
          <a:p>
            <a:r>
              <a:rPr lang="fr-FR" sz="3200" dirty="0"/>
              <a:t>H 23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EAD8B2C-95F9-413C-A91C-D864031B837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7323" y="288655"/>
            <a:ext cx="7649520" cy="31894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99CEEAA-1DF3-46DA-A77C-0E7C03E91CE5}"/>
              </a:ext>
            </a:extLst>
          </p:cNvPr>
          <p:cNvPicPr/>
          <p:nvPr/>
        </p:nvPicPr>
        <p:blipFill rotWithShape="1">
          <a:blip r:embed="rId3"/>
          <a:srcRect l="4041" t="13567" r="76880" b="12312"/>
          <a:stretch/>
        </p:blipFill>
        <p:spPr>
          <a:xfrm>
            <a:off x="10084677" y="742991"/>
            <a:ext cx="1692613" cy="2222432"/>
          </a:xfrm>
          <a:prstGeom prst="rect">
            <a:avLst/>
          </a:prstGeom>
        </p:spPr>
      </p:pic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13A30841-E2A9-407B-A249-398538CEA1E5}"/>
              </a:ext>
            </a:extLst>
          </p:cNvPr>
          <p:cNvSpPr txBox="1">
            <a:spLocks/>
          </p:cNvSpPr>
          <p:nvPr/>
        </p:nvSpPr>
        <p:spPr>
          <a:xfrm>
            <a:off x="184658" y="3796752"/>
            <a:ext cx="5747425" cy="11546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/>
              <a:t>H 21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A580484-9135-43C0-9561-8C6DC6843D93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7322" y="3661376"/>
            <a:ext cx="7649519" cy="3189471"/>
          </a:xfrm>
          <a:prstGeom prst="rect">
            <a:avLst/>
          </a:prstGeom>
        </p:spPr>
      </p:pic>
      <p:pic>
        <p:nvPicPr>
          <p:cNvPr id="8" name="Espace réservé du contenu 3">
            <a:extLst>
              <a:ext uri="{FF2B5EF4-FFF2-40B4-BE49-F238E27FC236}">
                <a16:creationId xmlns:a16="http://schemas.microsoft.com/office/drawing/2014/main" id="{11DBFC03-7855-4A19-9609-D090BEEB392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89" t="11964" r="34522" b="12443"/>
          <a:stretch/>
        </p:blipFill>
        <p:spPr>
          <a:xfrm>
            <a:off x="10226286" y="4176654"/>
            <a:ext cx="1579123" cy="193835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7E61F0-9E05-4F56-A423-332E52A58014}"/>
              </a:ext>
            </a:extLst>
          </p:cNvPr>
          <p:cNvSpPr txBox="1"/>
          <p:nvPr/>
        </p:nvSpPr>
        <p:spPr>
          <a:xfrm>
            <a:off x="423027" y="1627056"/>
            <a:ext cx="14302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dirty="0"/>
              <a:t>ADEM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4607353-7CEF-4577-92F5-726226097D3F}"/>
              </a:ext>
            </a:extLst>
          </p:cNvPr>
          <p:cNvSpPr txBox="1"/>
          <p:nvPr/>
        </p:nvSpPr>
        <p:spPr>
          <a:xfrm>
            <a:off x="506943" y="4987802"/>
            <a:ext cx="12859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dirty="0"/>
              <a:t>AHLE</a:t>
            </a:r>
          </a:p>
        </p:txBody>
      </p:sp>
    </p:spTree>
    <p:extLst>
      <p:ext uri="{BB962C8B-B14F-4D97-AF65-F5344CB8AC3E}">
        <p14:creationId xmlns:p14="http://schemas.microsoft.com/office/powerpoint/2010/main" val="579889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F5F221-05AB-378E-1B41-A69334607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98572" y="27645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r-FR" sz="6600" dirty="0"/>
              <a:t>ADEM/ AHLE</a:t>
            </a:r>
            <a:endParaRPr lang="en-GB" sz="6600" dirty="0"/>
          </a:p>
        </p:txBody>
      </p:sp>
      <p:pic>
        <p:nvPicPr>
          <p:cNvPr id="7" name="Image 6" descr="Une image contenant texte, capture d’écran, Caractère coloré&#10;&#10;Description générée automatiquement">
            <a:extLst>
              <a:ext uri="{FF2B5EF4-FFF2-40B4-BE49-F238E27FC236}">
                <a16:creationId xmlns:a16="http://schemas.microsoft.com/office/drawing/2014/main" id="{D4B2A7A8-3E41-6BC2-EB7F-3D1D218BBE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4320" y="253316"/>
            <a:ext cx="3159379" cy="3159379"/>
          </a:xfrm>
          <a:prstGeom prst="rect">
            <a:avLst/>
          </a:prstGeom>
        </p:spPr>
      </p:pic>
      <p:pic>
        <p:nvPicPr>
          <p:cNvPr id="11" name="Image 10" descr="Une image contenant Imagerie médicale, noir et blanc, radiologie, film radiographique&#10;&#10;Description générée automatiquement">
            <a:extLst>
              <a:ext uri="{FF2B5EF4-FFF2-40B4-BE49-F238E27FC236}">
                <a16:creationId xmlns:a16="http://schemas.microsoft.com/office/drawing/2014/main" id="{4E5F00BF-1E7B-6ED9-CB6F-39D56F70F6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4400" y="3680757"/>
            <a:ext cx="2940365" cy="2940365"/>
          </a:xfrm>
          <a:prstGeom prst="rect">
            <a:avLst/>
          </a:prstGeom>
        </p:spPr>
      </p:pic>
      <p:pic>
        <p:nvPicPr>
          <p:cNvPr id="5" name="Espace réservé du contenu 4" descr="Une image contenant noir, noir et blanc, monochrome&#10;&#10;Description générée automatiquement">
            <a:extLst>
              <a:ext uri="{FF2B5EF4-FFF2-40B4-BE49-F238E27FC236}">
                <a16:creationId xmlns:a16="http://schemas.microsoft.com/office/drawing/2014/main" id="{B46E4C4F-CB99-0CC0-1486-B54611CC25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21" t="13112" r="20711" b="15699"/>
          <a:stretch/>
        </p:blipFill>
        <p:spPr>
          <a:xfrm>
            <a:off x="9766618" y="3650670"/>
            <a:ext cx="2425382" cy="2994101"/>
          </a:xfrm>
        </p:spPr>
      </p:pic>
      <p:pic>
        <p:nvPicPr>
          <p:cNvPr id="13" name="Image 12" descr="Une image contenant cercle, noir et blanc&#10;&#10;Description générée automatiquement">
            <a:extLst>
              <a:ext uri="{FF2B5EF4-FFF2-40B4-BE49-F238E27FC236}">
                <a16:creationId xmlns:a16="http://schemas.microsoft.com/office/drawing/2014/main" id="{C564BF94-7CAC-DF12-8A4E-99F27FEA85B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54" t="13360" r="16754" b="8758"/>
          <a:stretch/>
        </p:blipFill>
        <p:spPr>
          <a:xfrm>
            <a:off x="9609876" y="412577"/>
            <a:ext cx="2425382" cy="284085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C8099BAD-1CD3-6533-3935-E38735A9C0F7}"/>
              </a:ext>
            </a:extLst>
          </p:cNvPr>
          <p:cNvSpPr txBox="1"/>
          <p:nvPr/>
        </p:nvSpPr>
        <p:spPr>
          <a:xfrm>
            <a:off x="0" y="1791238"/>
            <a:ext cx="724906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dirty="0"/>
              <a:t>Inflammation monophasique de la SB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dirty="0"/>
              <a:t>Sujets jeunes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dirty="0"/>
              <a:t>Post-viral, vaccination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dirty="0"/>
              <a:t>Prise de contraste de l’ensemble des lésions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dirty="0"/>
              <a:t>Atteinte NGC, moelle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dirty="0"/>
              <a:t>Formes pseudo-tumorales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dirty="0"/>
              <a:t>Check-point PDL1</a:t>
            </a:r>
            <a:endParaRPr lang="en-GB" sz="3200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EE53506-F749-6653-6179-978EE344F4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62912" y="3027804"/>
            <a:ext cx="2191865" cy="147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997752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Galerie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e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e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FBFBED4DCBB747A7B999C36989D11F" ma:contentTypeVersion="16" ma:contentTypeDescription="Crée un document." ma:contentTypeScope="" ma:versionID="02278a7806d85209905c0b05900dde03">
  <xsd:schema xmlns:xsd="http://www.w3.org/2001/XMLSchema" xmlns:xs="http://www.w3.org/2001/XMLSchema" xmlns:p="http://schemas.microsoft.com/office/2006/metadata/properties" xmlns:ns2="776f617d-dec6-4458-bb82-eba96361bdf7" xmlns:ns3="243533b7-6307-464f-89a7-4daa5a1f1905" targetNamespace="http://schemas.microsoft.com/office/2006/metadata/properties" ma:root="true" ma:fieldsID="0b1def9daf6c551341bb71672f0ec54f" ns2:_="" ns3:_="">
    <xsd:import namespace="776f617d-dec6-4458-bb82-eba96361bdf7"/>
    <xsd:import namespace="243533b7-6307-464f-89a7-4daa5a1f190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6f617d-dec6-4458-bb82-eba96361bdf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f67463d2-06fd-4373-81c4-c6a3196c614d}" ma:internalName="TaxCatchAll" ma:showField="CatchAllData" ma:web="776f617d-dec6-4458-bb82-eba96361bd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3533b7-6307-464f-89a7-4daa5a1f19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82a66883-1a7d-4a8a-8548-e9a6d2a79eb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43533b7-6307-464f-89a7-4daa5a1f1905">
      <Terms xmlns="http://schemas.microsoft.com/office/infopath/2007/PartnerControls"/>
    </lcf76f155ced4ddcb4097134ff3c332f>
    <TaxCatchAll xmlns="776f617d-dec6-4458-bb82-eba96361bdf7" xsi:nil="true"/>
  </documentManagement>
</p:properties>
</file>

<file path=customXml/itemProps1.xml><?xml version="1.0" encoding="utf-8"?>
<ds:datastoreItem xmlns:ds="http://schemas.openxmlformats.org/officeDocument/2006/customXml" ds:itemID="{89FC5D91-703D-43ED-A096-81FE20ABC6EF}"/>
</file>

<file path=customXml/itemProps2.xml><?xml version="1.0" encoding="utf-8"?>
<ds:datastoreItem xmlns:ds="http://schemas.openxmlformats.org/officeDocument/2006/customXml" ds:itemID="{6298AA9B-9221-4B82-B85E-393EF59E725C}"/>
</file>

<file path=customXml/itemProps3.xml><?xml version="1.0" encoding="utf-8"?>
<ds:datastoreItem xmlns:ds="http://schemas.openxmlformats.org/officeDocument/2006/customXml" ds:itemID="{B2C0A112-30D0-467B-B4AD-D7B498476D6E}"/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2632</TotalTime>
  <Words>125</Words>
  <Application>Microsoft Office PowerPoint</Application>
  <PresentationFormat>Grand écran</PresentationFormat>
  <Paragraphs>32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1" baseType="lpstr">
      <vt:lpstr>Arial</vt:lpstr>
      <vt:lpstr>Calibri</vt:lpstr>
      <vt:lpstr>Gill Sans MT</vt:lpstr>
      <vt:lpstr>Galerie</vt:lpstr>
      <vt:lpstr>Cas cliniques</vt:lpstr>
      <vt:lpstr>Présentation PowerPoint</vt:lpstr>
      <vt:lpstr>Présentation PowerPoint</vt:lpstr>
      <vt:lpstr>Présentation PowerPoint</vt:lpstr>
      <vt:lpstr>H 21 ANS</vt:lpstr>
      <vt:lpstr>Présentation PowerPoint</vt:lpstr>
      <vt:lpstr>ADEM/ AHLE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 cliniques</dc:title>
  <dc:creator>Fabrice BING</dc:creator>
  <cp:lastModifiedBy>Fabrice BING</cp:lastModifiedBy>
  <cp:revision>46</cp:revision>
  <dcterms:created xsi:type="dcterms:W3CDTF">2025-04-13T07:12:20Z</dcterms:created>
  <dcterms:modified xsi:type="dcterms:W3CDTF">2026-05-25T17:07:51Z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0x010100A3FBFBED4DCBB747A7B999C36989D11F</vt:lpwstr>
  </property>
</Properties>
</file>