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3" r:id="rId4"/>
    <p:sldId id="275" r:id="rId5"/>
    <p:sldId id="262" r:id="rId6"/>
    <p:sldId id="276" r:id="rId7"/>
    <p:sldId id="277" r:id="rId8"/>
    <p:sldId id="278" r:id="rId9"/>
    <p:sldId id="279" r:id="rId10"/>
    <p:sldId id="280" r:id="rId11"/>
    <p:sldId id="281" r:id="rId12"/>
    <p:sldId id="260" r:id="rId13"/>
    <p:sldId id="283" r:id="rId14"/>
    <p:sldId id="284" r:id="rId15"/>
    <p:sldId id="286" r:id="rId16"/>
    <p:sldId id="285" r:id="rId17"/>
    <p:sldId id="287" r:id="rId18"/>
    <p:sldId id="288" r:id="rId19"/>
    <p:sldId id="289" r:id="rId20"/>
    <p:sldId id="264" r:id="rId21"/>
    <p:sldId id="290" r:id="rId22"/>
    <p:sldId id="292" r:id="rId23"/>
    <p:sldId id="293" r:id="rId24"/>
    <p:sldId id="294" r:id="rId25"/>
    <p:sldId id="295" r:id="rId26"/>
    <p:sldId id="291" r:id="rId2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>
        <p:scale>
          <a:sx n="69" d="100"/>
          <a:sy n="69" d="100"/>
        </p:scale>
        <p:origin x="812" y="10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C4FE31-DD2B-457A-86D2-0EEF82101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DE06200-75BC-451D-85EA-83DB0AAD4D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C3A291-2001-400C-BBBC-38292DCC3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B2C74-0E59-440A-96D0-C67B40C293FE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2A2924-A7E6-4C5B-BA27-AC5AD7718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FAFF1DF-0812-4D98-9007-382D9C566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B5179-9966-480C-ADE0-8D9D7639D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9327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846220-20E8-4559-900F-8294B2152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7CDA747-5CBA-4ED7-9479-5657027A69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39EDF97-0E2D-4584-8E44-6F5D13FDA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B2C74-0E59-440A-96D0-C67B40C293FE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6AD7545-203F-4C8B-A552-6F70AA232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33ED433-CAE1-4ADD-85E9-04D6018EC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B5179-9966-480C-ADE0-8D9D7639D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4968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246AF4F-A1BC-4161-A91F-767E4CE105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78B5D47-4311-4870-BE36-3D44A56F35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D065851-F875-4628-88C5-DBE00874A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B2C74-0E59-440A-96D0-C67B40C293FE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9BDC5D-D6F7-4BE2-8DAA-FF4AA10EA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1257A42-9852-458D-AAD9-FCA9F4D47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B5179-9966-480C-ADE0-8D9D7639D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7575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129D2F-95B7-4FA5-987F-90510B989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96CDF99-B6EB-41D3-929C-4241438016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8D7EB9-DA3B-4940-B35E-0F7B74AB7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B2C74-0E59-440A-96D0-C67B40C293FE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FAC63D8-593A-4577-9C5B-7216C8912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03C2FA9-22CF-497E-A3D3-17A3D68E3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B5179-9966-480C-ADE0-8D9D7639D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2284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AE414-002C-49F1-9C4E-D5AA7F709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CE87D52-60A7-46A5-A86C-8F1D79F076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053B8A-6745-4380-9B98-E9EA1D94B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B2C74-0E59-440A-96D0-C67B40C293FE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B2BC27-D9DA-4D98-9E32-6218372C6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B6DA419-DD6C-4C7C-804E-1242318B1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B5179-9966-480C-ADE0-8D9D7639D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5051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018B7F-7A97-4C85-9177-6ED434B04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D4F3EA-F3E6-41B0-8FAB-5044756CD6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835293-BB61-4058-A810-E696BDCFD9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81434DB-0029-4B75-8569-BB67488F6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B2C74-0E59-440A-96D0-C67B40C293FE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09FFB55-7B31-4AA5-8F39-2DB6565B8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2CFB6DC-C724-4AE7-91F7-B3C634966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B5179-9966-480C-ADE0-8D9D7639D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739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4A719F-E9B6-423D-A8B6-07DBB298A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9F6E0F2-AD37-4AD0-A5F8-F818ACB54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76096AE-7596-458A-9541-7A2B64D920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8323E73-868E-4C74-BA96-D681CD0CAA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7544578-B239-4AE5-BC32-292569EB07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FEEDDF5-8EDE-42F0-87A3-62BBDE325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B2C74-0E59-440A-96D0-C67B40C293FE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734197C-F2E1-456D-80C2-47200E77A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1BB079A-C7B4-4D7E-B4B0-660B5C6DE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B5179-9966-480C-ADE0-8D9D7639D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806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AF409-E337-4A0B-960B-9FAC6F589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67BEB9A-A941-46DE-95A8-2B5E2D7F7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B2C74-0E59-440A-96D0-C67B40C293FE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8A2762F-D737-48E7-92C3-0956B2E2A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45CBD10-1A25-46A0-8480-C2F5997F7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B5179-9966-480C-ADE0-8D9D7639D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1488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8D2AF28-0C59-423B-A247-D95D7FB46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B2C74-0E59-440A-96D0-C67B40C293FE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10BD37E-D917-4B44-8D21-0DF36DF3E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7463409-D53D-40FC-A07B-BA498910F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B5179-9966-480C-ADE0-8D9D7639D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7468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5C01C-5C96-49EB-8BDD-94A201EB2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4054F69-DE65-436B-A4CF-5A2F7DF09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B8D661D-9200-4FD4-8ADC-A0A2142727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F33EAE5-6D9F-4B8B-85B9-30FE4B4F1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B2C74-0E59-440A-96D0-C67B40C293FE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BBC3593-D712-4769-9452-957DCEB61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52BCE14-5443-441F-B5F2-A4537F8CC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B5179-9966-480C-ADE0-8D9D7639D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2715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0AEDCB-074E-4D89-9835-DDE2619F7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0C3806E-E2D3-4AEB-9007-8FCFCB95FE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11FEE16-0524-4140-A947-F02FCFE361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C292E9-D0B5-4758-9A87-6955B8AB4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B2C74-0E59-440A-96D0-C67B40C293FE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ABB0F4F-7872-44BE-9F08-644F776C3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C73012A-2FB1-40DE-88AB-334EAB6B0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B5179-9966-480C-ADE0-8D9D7639D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6682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9E03D5F-BF30-46A2-A2A3-BA3A1CFA8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28053B7-026D-4BD8-B868-B9EC27B98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694670-2A36-4AD9-A251-23DD9F77E3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B2C74-0E59-440A-96D0-C67B40C293FE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70AB3B-8A41-4F32-A0E5-BD1C4DAB41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24A7E0-E8E4-4709-97AB-5A4C895D8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B5179-9966-480C-ADE0-8D9D7639D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5625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FE781F-CD70-4D71-A2CA-E92213FA7E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77976"/>
            <a:ext cx="9144000" cy="1096555"/>
          </a:xfrm>
        </p:spPr>
        <p:txBody>
          <a:bodyPr/>
          <a:lstStyle/>
          <a:p>
            <a:r>
              <a:rPr lang="fr-FR" b="1" dirty="0"/>
              <a:t>CAS CLINIQUE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128DF88-8CE4-4365-A2C2-221F8E6523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24054"/>
            <a:ext cx="9144000" cy="560846"/>
          </a:xfrm>
        </p:spPr>
        <p:txBody>
          <a:bodyPr>
            <a:normAutofit lnSpcReduction="10000"/>
          </a:bodyPr>
          <a:lstStyle/>
          <a:p>
            <a:r>
              <a:rPr lang="fr-FR" sz="3500" dirty="0"/>
              <a:t>Dr Asma BELKHIR</a:t>
            </a:r>
          </a:p>
          <a:p>
            <a:endParaRPr lang="fr-FR" sz="28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D426486-4985-E990-FBC0-E64A452AC3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759" y="212507"/>
            <a:ext cx="10696481" cy="1707187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92B705E7-974A-2E37-5B3C-08BF5FF7D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022" y="4407355"/>
            <a:ext cx="2051954" cy="136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7146DBE-8245-A6C5-AC26-8B2DDED4768F}"/>
              </a:ext>
            </a:extLst>
          </p:cNvPr>
          <p:cNvSpPr txBox="1"/>
          <p:nvPr/>
        </p:nvSpPr>
        <p:spPr>
          <a:xfrm>
            <a:off x="3047999" y="5901025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i="1" dirty="0"/>
              <a:t>Service de Neuroradiologie</a:t>
            </a:r>
          </a:p>
          <a:p>
            <a:pPr algn="ctr"/>
            <a:r>
              <a:rPr lang="fr-FR" sz="2400" i="1" dirty="0"/>
              <a:t>GHU Henri Mondor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4C86895-C1F2-C69C-1064-4F76F727D09E}"/>
              </a:ext>
            </a:extLst>
          </p:cNvPr>
          <p:cNvSpPr txBox="1"/>
          <p:nvPr/>
        </p:nvSpPr>
        <p:spPr>
          <a:xfrm>
            <a:off x="8906256" y="6131857"/>
            <a:ext cx="3034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i="1" dirty="0"/>
              <a:t>Remerciement au Dr BOUADDI</a:t>
            </a:r>
          </a:p>
        </p:txBody>
      </p:sp>
    </p:spTree>
    <p:extLst>
      <p:ext uri="{BB962C8B-B14F-4D97-AF65-F5344CB8AC3E}">
        <p14:creationId xmlns:p14="http://schemas.microsoft.com/office/powerpoint/2010/main" val="2596790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B99567-AC86-32C0-61FF-B99CB7B41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54506"/>
          </a:xfrm>
        </p:spPr>
        <p:txBody>
          <a:bodyPr>
            <a:normAutofit fontScale="90000"/>
          </a:bodyPr>
          <a:lstStyle/>
          <a:p>
            <a:r>
              <a:rPr lang="fr-FR" dirty="0"/>
              <a:t>Finalement, vous poursuivez avec l’IRM. </a:t>
            </a:r>
            <a:br>
              <a:rPr lang="fr-FR" dirty="0"/>
            </a:br>
            <a:r>
              <a:rPr lang="fr-FR" dirty="0"/>
              <a:t>Votre manip’ vous demande quel type de séquence vasculaire voulez-vous exactement?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BFDD565-8A4E-C0CF-E431-6B8691A62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25148"/>
            <a:ext cx="10515600" cy="3943847"/>
          </a:xfrm>
        </p:spPr>
        <p:txBody>
          <a:bodyPr>
            <a:normAutofit fontScale="85000" lnSpcReduction="20000"/>
          </a:bodyPr>
          <a:lstStyle/>
          <a:p>
            <a:r>
              <a:rPr lang="fr-FR" dirty="0"/>
              <a:t>3D T1 écho de spin sang noir avec saturation de la graisse explorant la région cervicale, avant injection de chélate de Gadolinium, pour identifier un éventuel hématome de paroi artérielle.</a:t>
            </a:r>
          </a:p>
          <a:p>
            <a:r>
              <a:rPr lang="fr-FR" dirty="0"/>
              <a:t>3D T1 écho de spin sang noir avec saturation de la graisse explorant la région cervicale, après injection de chélate de Gadolinium, pour identifier un éventuel hématome de paroi artérielle.</a:t>
            </a:r>
          </a:p>
          <a:p>
            <a:r>
              <a:rPr lang="fr-FR" dirty="0" err="1"/>
              <a:t>Angio</a:t>
            </a:r>
            <a:r>
              <a:rPr lang="fr-FR" dirty="0"/>
              <a:t>-MR artérielle des troncs supra aortiques post injection de chélate de Gadolinium.</a:t>
            </a:r>
          </a:p>
          <a:p>
            <a:r>
              <a:rPr lang="fr-FR" dirty="0"/>
              <a:t>3D T1 écho de gradient avec saturation de la graisse explorant la région cervicale, après injection de chélate de Gadolinium, pour étudier des espaces cervico-faciaux.</a:t>
            </a:r>
          </a:p>
          <a:p>
            <a:r>
              <a:rPr lang="fr-FR" dirty="0"/>
              <a:t>Regardons ce qu’il y a dans la bibliothèque des séquences qu’offre le constructeur.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53641AC-4B8A-24D5-0B75-47F2FBA8D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44222" y="556894"/>
            <a:ext cx="952851" cy="94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466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011C9-C167-7D6B-364A-8FC2B44DE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7657FB-50A9-24AE-4DBA-066952612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54506"/>
          </a:xfrm>
        </p:spPr>
        <p:txBody>
          <a:bodyPr>
            <a:normAutofit fontScale="90000"/>
          </a:bodyPr>
          <a:lstStyle/>
          <a:p>
            <a:r>
              <a:rPr lang="fr-FR" dirty="0"/>
              <a:t>Finalement, vous poursuivez à l’IRM. </a:t>
            </a:r>
            <a:br>
              <a:rPr lang="fr-FR" dirty="0"/>
            </a:br>
            <a:r>
              <a:rPr lang="fr-FR" dirty="0"/>
              <a:t>Votre manip’ vous demande quel type de séquence vasculaire voulez-vous exactement?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E223096-9208-CB51-F854-0A8EF3873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3369"/>
            <a:ext cx="10515600" cy="3999506"/>
          </a:xfrm>
        </p:spPr>
        <p:txBody>
          <a:bodyPr>
            <a:normAutofit fontScale="85000" lnSpcReduction="20000"/>
          </a:bodyPr>
          <a:lstStyle/>
          <a:p>
            <a:r>
              <a:rPr lang="fr-FR" dirty="0">
                <a:solidFill>
                  <a:srgbClr val="00B050"/>
                </a:solidFill>
              </a:rPr>
              <a:t>3D T1 écho de spin sang noir avec saturation de la graisse explorant la région cervicale, </a:t>
            </a:r>
            <a:r>
              <a:rPr lang="fr-FR" b="1" dirty="0">
                <a:solidFill>
                  <a:srgbClr val="00B050"/>
                </a:solidFill>
              </a:rPr>
              <a:t>avant</a:t>
            </a:r>
            <a:r>
              <a:rPr lang="fr-FR" dirty="0">
                <a:solidFill>
                  <a:srgbClr val="00B050"/>
                </a:solidFill>
              </a:rPr>
              <a:t> injection de chélate de Gadolinium, pour identifier un éventuel hématome de paroi artérielle.</a:t>
            </a:r>
          </a:p>
          <a:p>
            <a:r>
              <a:rPr lang="fr-FR" strike="sngStrike" dirty="0"/>
              <a:t>3D T1 écho de spin sang noir avec saturation de la graisse explorant la région cervicale, </a:t>
            </a:r>
            <a:r>
              <a:rPr lang="fr-FR" b="1" strike="sngStrike" dirty="0"/>
              <a:t>après</a:t>
            </a:r>
            <a:r>
              <a:rPr lang="fr-FR" strike="sngStrike" dirty="0"/>
              <a:t> injection de chélate de Gadolinium, pour identifier un éventuel hématome de paroi artérielle.</a:t>
            </a:r>
          </a:p>
          <a:p>
            <a:r>
              <a:rPr lang="fr-FR" dirty="0" err="1">
                <a:solidFill>
                  <a:srgbClr val="00B050"/>
                </a:solidFill>
              </a:rPr>
              <a:t>Angio</a:t>
            </a:r>
            <a:r>
              <a:rPr lang="fr-FR" dirty="0">
                <a:solidFill>
                  <a:srgbClr val="00B050"/>
                </a:solidFill>
              </a:rPr>
              <a:t>-MR artérielle des troncs supra aortiques post injection de chélate de Gadolinium.</a:t>
            </a:r>
          </a:p>
          <a:p>
            <a:r>
              <a:rPr lang="fr-FR" dirty="0">
                <a:solidFill>
                  <a:srgbClr val="00B050"/>
                </a:solidFill>
              </a:rPr>
              <a:t>3D T1  écho de gradient avec saturation de la graisse explorant la région cervicale, après injection de chélate de Gadolinium, pour étudier des espaces cervico-faciaux.</a:t>
            </a:r>
          </a:p>
          <a:p>
            <a:r>
              <a:rPr lang="fr-FR" dirty="0">
                <a:solidFill>
                  <a:srgbClr val="00B050"/>
                </a:solidFill>
              </a:rPr>
              <a:t>Regardons ce qu’il y a dans la bibliothèque des séquences qu’offre le constructeur.</a:t>
            </a:r>
          </a:p>
          <a:p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59953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3A5B64E-853E-43F5-A825-2DD7FDA307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3706" t="22436" b="1910"/>
          <a:stretch>
            <a:fillRect/>
          </a:stretch>
        </p:blipFill>
        <p:spPr>
          <a:xfrm>
            <a:off x="8905298" y="334188"/>
            <a:ext cx="3186209" cy="376390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881B60D-79E1-F5AD-C4B5-A07A99ED7D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175" r="52764" b="3171"/>
          <a:stretch>
            <a:fillRect/>
          </a:stretch>
        </p:blipFill>
        <p:spPr>
          <a:xfrm>
            <a:off x="104142" y="1805452"/>
            <a:ext cx="3186209" cy="368889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834FFD4-B89F-FF60-4BB3-9B40EDC33A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965" t="19730" r="11149" b="-1"/>
          <a:stretch>
            <a:fillRect/>
          </a:stretch>
        </p:blipFill>
        <p:spPr>
          <a:xfrm>
            <a:off x="3330108" y="334188"/>
            <a:ext cx="3086099" cy="57726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F27CFA5-C026-4254-84AA-18D9EF92BFD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3597" t="11963" b="6002"/>
          <a:stretch>
            <a:fillRect/>
          </a:stretch>
        </p:blipFill>
        <p:spPr>
          <a:xfrm>
            <a:off x="5889947" y="2798858"/>
            <a:ext cx="2967643" cy="396708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4DB051C-438E-A13C-4E4B-C039FF82EC69}"/>
              </a:ext>
            </a:extLst>
          </p:cNvPr>
          <p:cNvSpPr txBox="1"/>
          <p:nvPr/>
        </p:nvSpPr>
        <p:spPr>
          <a:xfrm>
            <a:off x="192710" y="1876507"/>
            <a:ext cx="2081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3D T1SE BB FS IV-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FD5C467-1190-DF84-F959-C30C2DDDC200}"/>
              </a:ext>
            </a:extLst>
          </p:cNvPr>
          <p:cNvSpPr txBox="1"/>
          <p:nvPr/>
        </p:nvSpPr>
        <p:spPr>
          <a:xfrm>
            <a:off x="3437898" y="381795"/>
            <a:ext cx="2658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solidFill>
                  <a:schemeClr val="bg1"/>
                </a:solidFill>
              </a:rPr>
              <a:t>Angio</a:t>
            </a:r>
            <a:r>
              <a:rPr lang="fr-FR" dirty="0">
                <a:solidFill>
                  <a:schemeClr val="bg1"/>
                </a:solidFill>
              </a:rPr>
              <a:t>-MR artérielle TSA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5506021-702F-026B-9A69-545B410C6C9E}"/>
              </a:ext>
            </a:extLst>
          </p:cNvPr>
          <p:cNvSpPr txBox="1"/>
          <p:nvPr/>
        </p:nvSpPr>
        <p:spPr>
          <a:xfrm>
            <a:off x="5967738" y="2875002"/>
            <a:ext cx="2889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solidFill>
                  <a:schemeClr val="bg1"/>
                </a:solidFill>
              </a:rPr>
              <a:t>Angio</a:t>
            </a:r>
            <a:r>
              <a:rPr lang="fr-FR" dirty="0">
                <a:solidFill>
                  <a:schemeClr val="bg1"/>
                </a:solidFill>
              </a:rPr>
              <a:t>-MR veineuse crâne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E009868-A20A-4ADB-7188-448EFC582357}"/>
              </a:ext>
            </a:extLst>
          </p:cNvPr>
          <p:cNvSpPr txBox="1"/>
          <p:nvPr/>
        </p:nvSpPr>
        <p:spPr>
          <a:xfrm>
            <a:off x="8979957" y="381795"/>
            <a:ext cx="2081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3D T1 EG FS IV+</a:t>
            </a: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96E479D1-045C-CFE4-3EE4-284B9DC486F1}"/>
              </a:ext>
            </a:extLst>
          </p:cNvPr>
          <p:cNvCxnSpPr/>
          <p:nvPr/>
        </p:nvCxnSpPr>
        <p:spPr>
          <a:xfrm>
            <a:off x="6615485" y="4261899"/>
            <a:ext cx="230588" cy="429371"/>
          </a:xfrm>
          <a:prstGeom prst="straightConnector1">
            <a:avLst/>
          </a:prstGeom>
          <a:ln w="127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D3595D9E-EDE9-AFB6-6E54-6B446429CB77}"/>
              </a:ext>
            </a:extLst>
          </p:cNvPr>
          <p:cNvCxnSpPr/>
          <p:nvPr/>
        </p:nvCxnSpPr>
        <p:spPr>
          <a:xfrm>
            <a:off x="896946" y="3013542"/>
            <a:ext cx="230588" cy="429371"/>
          </a:xfrm>
          <a:prstGeom prst="straightConnector1">
            <a:avLst/>
          </a:prstGeom>
          <a:ln w="127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9D4C2771-7BFB-B591-0AA0-DDE23B380AB3}"/>
              </a:ext>
            </a:extLst>
          </p:cNvPr>
          <p:cNvCxnSpPr>
            <a:cxnSpLocks/>
          </p:cNvCxnSpPr>
          <p:nvPr/>
        </p:nvCxnSpPr>
        <p:spPr>
          <a:xfrm flipH="1">
            <a:off x="4411381" y="1729005"/>
            <a:ext cx="230588" cy="429371"/>
          </a:xfrm>
          <a:prstGeom prst="straightConnector1">
            <a:avLst/>
          </a:prstGeom>
          <a:ln w="127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F5342AFD-6261-934F-3E96-014F2E36C4E1}"/>
              </a:ext>
            </a:extLst>
          </p:cNvPr>
          <p:cNvCxnSpPr>
            <a:cxnSpLocks/>
          </p:cNvCxnSpPr>
          <p:nvPr/>
        </p:nvCxnSpPr>
        <p:spPr>
          <a:xfrm flipH="1">
            <a:off x="4411381" y="2081319"/>
            <a:ext cx="230588" cy="429371"/>
          </a:xfrm>
          <a:prstGeom prst="straightConnector1">
            <a:avLst/>
          </a:prstGeom>
          <a:ln w="127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F9CB735B-1E67-C462-73C3-9508D4CDEBA6}"/>
              </a:ext>
            </a:extLst>
          </p:cNvPr>
          <p:cNvCxnSpPr>
            <a:cxnSpLocks/>
          </p:cNvCxnSpPr>
          <p:nvPr/>
        </p:nvCxnSpPr>
        <p:spPr>
          <a:xfrm flipH="1">
            <a:off x="4487167" y="2369486"/>
            <a:ext cx="230588" cy="429371"/>
          </a:xfrm>
          <a:prstGeom prst="straightConnector1">
            <a:avLst/>
          </a:prstGeom>
          <a:ln w="127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62134886-5E41-B810-5453-1982BC57805D}"/>
              </a:ext>
            </a:extLst>
          </p:cNvPr>
          <p:cNvCxnSpPr/>
          <p:nvPr/>
        </p:nvCxnSpPr>
        <p:spPr>
          <a:xfrm>
            <a:off x="9742204" y="1557742"/>
            <a:ext cx="230588" cy="429371"/>
          </a:xfrm>
          <a:prstGeom prst="straightConnector1">
            <a:avLst/>
          </a:prstGeom>
          <a:ln w="127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22672AB0-653F-9CB3-57A9-1BD710964EF9}"/>
              </a:ext>
            </a:extLst>
          </p:cNvPr>
          <p:cNvSpPr txBox="1"/>
          <p:nvPr/>
        </p:nvSpPr>
        <p:spPr>
          <a:xfrm>
            <a:off x="6925586" y="4413068"/>
            <a:ext cx="381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92D050"/>
                </a:solidFill>
              </a:rPr>
              <a:t>*</a:t>
            </a:r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80D9F6C4-3CEA-6672-B485-C596A4EB66F1}"/>
              </a:ext>
            </a:extLst>
          </p:cNvPr>
          <p:cNvCxnSpPr>
            <a:cxnSpLocks/>
          </p:cNvCxnSpPr>
          <p:nvPr/>
        </p:nvCxnSpPr>
        <p:spPr>
          <a:xfrm flipH="1">
            <a:off x="10357653" y="1096481"/>
            <a:ext cx="230588" cy="429371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F3652B5A-C323-7651-F836-C78168A85F0E}"/>
              </a:ext>
            </a:extLst>
          </p:cNvPr>
          <p:cNvCxnSpPr>
            <a:cxnSpLocks/>
          </p:cNvCxnSpPr>
          <p:nvPr/>
        </p:nvCxnSpPr>
        <p:spPr>
          <a:xfrm flipH="1">
            <a:off x="10438573" y="1295047"/>
            <a:ext cx="230588" cy="429371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>
            <a:extLst>
              <a:ext uri="{FF2B5EF4-FFF2-40B4-BE49-F238E27FC236}">
                <a16:creationId xmlns:a16="http://schemas.microsoft.com/office/drawing/2014/main" id="{95146617-1929-BDA2-9DE7-759B54AAB6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9290" y="214372"/>
            <a:ext cx="1243706" cy="99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765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8DC74C-EA2E-24AD-89A5-78CE69B42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1045" y="317264"/>
            <a:ext cx="9180443" cy="843473"/>
          </a:xfrm>
        </p:spPr>
        <p:txBody>
          <a:bodyPr/>
          <a:lstStyle/>
          <a:p>
            <a:r>
              <a:rPr lang="fr-FR" dirty="0"/>
              <a:t>Résultats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C1BA8F-9641-98C3-0423-9E0626167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Processus infiltrant hétérogène de l’espace vasculaire cervical droit.</a:t>
            </a:r>
          </a:p>
          <a:p>
            <a:r>
              <a:rPr lang="fr-FR" dirty="0"/>
              <a:t>Artère carotide interne droite, englobée à son segment cervical par le processus, de calibre sténosé </a:t>
            </a:r>
            <a:r>
              <a:rPr lang="fr-FR" sz="1800" i="1" dirty="0"/>
              <a:t>(flèches jaunes)</a:t>
            </a:r>
          </a:p>
          <a:p>
            <a:r>
              <a:rPr lang="fr-FR" dirty="0"/>
              <a:t>Pas de visualisation d’hématome de paroi artérielle en hypersignal T1 spontané.</a:t>
            </a:r>
          </a:p>
          <a:p>
            <a:r>
              <a:rPr lang="fr-FR" dirty="0"/>
              <a:t>Bulbe carotidien sans anomalie notable.</a:t>
            </a:r>
          </a:p>
          <a:p>
            <a:r>
              <a:rPr lang="fr-FR" dirty="0"/>
              <a:t>Veine jugulaire interne droite non visualisée.</a:t>
            </a:r>
          </a:p>
          <a:p>
            <a:r>
              <a:rPr lang="fr-FR" dirty="0"/>
              <a:t>Ganglions </a:t>
            </a:r>
            <a:r>
              <a:rPr lang="fr-FR" dirty="0" err="1"/>
              <a:t>jugulo</a:t>
            </a:r>
            <a:r>
              <a:rPr lang="fr-FR" dirty="0"/>
              <a:t>-carotidiens droits </a:t>
            </a:r>
            <a:r>
              <a:rPr lang="fr-FR" sz="1800" i="1" dirty="0"/>
              <a:t>(astérisque vert).</a:t>
            </a:r>
          </a:p>
          <a:p>
            <a:r>
              <a:rPr lang="fr-FR" dirty="0"/>
              <a:t>Effet de masse sur la filière aéro-digestive supérieure </a:t>
            </a:r>
            <a:r>
              <a:rPr lang="fr-FR" sz="1800" i="1" dirty="0"/>
              <a:t>(flèches blanches).</a:t>
            </a:r>
          </a:p>
          <a:p>
            <a:r>
              <a:rPr lang="fr-FR" dirty="0"/>
              <a:t>Pas de prise de contraste pathologique au niveau de la base du crâne.</a:t>
            </a:r>
          </a:p>
          <a:p>
            <a:pPr marL="0" indent="0">
              <a:buNone/>
            </a:pPr>
            <a:endParaRPr lang="fr-FR" sz="1800" i="1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A2230CD-5A67-8749-F6D4-475891EC1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2442" y="243582"/>
            <a:ext cx="1243706" cy="99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311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927294-8945-9BC8-A722-7B338CAC7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Vos hypothèses diagnostiques: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7C464F4-2536-04BA-2260-5F9BCEE07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fr-FR" dirty="0" err="1"/>
              <a:t>Paragangliome</a:t>
            </a:r>
            <a:r>
              <a:rPr lang="fr-FR" dirty="0"/>
              <a:t> du glomus carotidien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Adénopathie </a:t>
            </a:r>
            <a:r>
              <a:rPr lang="fr-FR" dirty="0" err="1"/>
              <a:t>jugulo</a:t>
            </a:r>
            <a:r>
              <a:rPr lang="fr-FR" dirty="0"/>
              <a:t>-carotidienne en rupture capsulaire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err="1"/>
              <a:t>Phlégmon</a:t>
            </a:r>
            <a:r>
              <a:rPr lang="fr-FR" dirty="0"/>
              <a:t> </a:t>
            </a:r>
            <a:r>
              <a:rPr lang="fr-FR" dirty="0" err="1"/>
              <a:t>périamygdalien</a:t>
            </a:r>
            <a:r>
              <a:rPr lang="fr-FR" dirty="0"/>
              <a:t> compliqué d’artérite septique de la carotide interne par </a:t>
            </a:r>
            <a:r>
              <a:rPr lang="fr-FR" dirty="0" err="1"/>
              <a:t>contiguité</a:t>
            </a:r>
            <a:endParaRPr lang="fr-FR" dirty="0"/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Dissection artérielle avec hématome circonférentiel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TIPIC syndrome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BD84F4C-2E43-0DA8-E6B3-F6656D5C5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44222" y="556894"/>
            <a:ext cx="952851" cy="94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393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68352-3B81-959B-F5D8-477192DD0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292A28-6230-4E1F-DD35-3FEB64A78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Vos hypothèses diagnostiques: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52803B-B0FA-A024-8AAB-6EA6D09631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trike="sngStrike" dirty="0" err="1"/>
              <a:t>Paragangliome</a:t>
            </a:r>
            <a:r>
              <a:rPr lang="fr-FR" strike="sngStrike" dirty="0"/>
              <a:t> du glomus carotidien</a:t>
            </a:r>
          </a:p>
          <a:p>
            <a:pPr marL="0" indent="0">
              <a:buNone/>
            </a:pPr>
            <a:r>
              <a:rPr lang="fr-FR" sz="2000" i="1" dirty="0"/>
              <a:t>(siège et aspect IRM non compatible)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fr-FR" dirty="0">
                <a:solidFill>
                  <a:srgbClr val="00B050"/>
                </a:solidFill>
              </a:rPr>
              <a:t>Adénopathie </a:t>
            </a:r>
            <a:r>
              <a:rPr lang="fr-FR" dirty="0" err="1">
                <a:solidFill>
                  <a:srgbClr val="00B050"/>
                </a:solidFill>
              </a:rPr>
              <a:t>jugulo</a:t>
            </a:r>
            <a:r>
              <a:rPr lang="fr-FR" dirty="0">
                <a:solidFill>
                  <a:srgbClr val="00B050"/>
                </a:solidFill>
              </a:rPr>
              <a:t>-carotidienne en rupture capsulaire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fr-FR" dirty="0" err="1">
                <a:solidFill>
                  <a:srgbClr val="00B050"/>
                </a:solidFill>
              </a:rPr>
              <a:t>Phlégmon</a:t>
            </a:r>
            <a:r>
              <a:rPr lang="fr-FR" dirty="0">
                <a:solidFill>
                  <a:srgbClr val="00B050"/>
                </a:solidFill>
              </a:rPr>
              <a:t> </a:t>
            </a:r>
            <a:r>
              <a:rPr lang="fr-FR" dirty="0" err="1">
                <a:solidFill>
                  <a:srgbClr val="00B050"/>
                </a:solidFill>
              </a:rPr>
              <a:t>périamygdalien</a:t>
            </a:r>
            <a:r>
              <a:rPr lang="fr-FR" dirty="0">
                <a:solidFill>
                  <a:srgbClr val="00B050"/>
                </a:solidFill>
              </a:rPr>
              <a:t> compliqué d’artérite septique de la carotide interne par </a:t>
            </a:r>
            <a:r>
              <a:rPr lang="fr-FR" dirty="0" err="1">
                <a:solidFill>
                  <a:srgbClr val="00B050"/>
                </a:solidFill>
              </a:rPr>
              <a:t>contiguité</a:t>
            </a:r>
            <a:endParaRPr lang="fr-FR" dirty="0">
              <a:solidFill>
                <a:srgbClr val="00B050"/>
              </a:solidFill>
            </a:endParaRPr>
          </a:p>
          <a:p>
            <a:pPr marL="514350" indent="-514350">
              <a:buFont typeface="+mj-lt"/>
              <a:buAutoNum type="arabicPeriod" startAt="2"/>
            </a:pPr>
            <a:r>
              <a:rPr lang="fr-FR" strike="sngStrike" dirty="0"/>
              <a:t>Dissection artérielle avec hématome circonférentiel</a:t>
            </a:r>
          </a:p>
          <a:p>
            <a:pPr marL="0" indent="0">
              <a:buNone/>
            </a:pPr>
            <a:r>
              <a:rPr lang="fr-FR" sz="2000" i="1" dirty="0"/>
              <a:t>(ADC non </a:t>
            </a:r>
            <a:r>
              <a:rPr lang="fr-FR" sz="2000" i="1" dirty="0" err="1"/>
              <a:t>artefactée</a:t>
            </a:r>
            <a:r>
              <a:rPr lang="fr-FR" sz="2000" i="1" dirty="0"/>
              <a:t>, présence de prise de contraste, sténose artérielle filiforme)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fr-FR" strike="sngStrike" dirty="0"/>
              <a:t>TIPIC syndrome</a:t>
            </a:r>
          </a:p>
          <a:p>
            <a:pPr marL="0" indent="0">
              <a:buNone/>
            </a:pPr>
            <a:r>
              <a:rPr lang="fr-FR" sz="2000" i="1" dirty="0"/>
              <a:t>(rare, cervicalgie au 1er plan, diagnostic d’élimination, respecte généralement le calibre artériel)</a:t>
            </a:r>
          </a:p>
        </p:txBody>
      </p:sp>
    </p:spTree>
    <p:extLst>
      <p:ext uri="{BB962C8B-B14F-4D97-AF65-F5344CB8AC3E}">
        <p14:creationId xmlns:p14="http://schemas.microsoft.com/office/powerpoint/2010/main" val="11036901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0FA7D7-00C5-F353-3BFF-B14901FA2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18063"/>
            <a:ext cx="10515600" cy="2902861"/>
          </a:xfrm>
        </p:spPr>
        <p:txBody>
          <a:bodyPr>
            <a:normAutofit fontScale="90000"/>
          </a:bodyPr>
          <a:lstStyle/>
          <a:p>
            <a:r>
              <a:rPr lang="fr-FR" dirty="0"/>
              <a:t>Le neurologue, sur place, vous informe que le patient présente une angine trainante depuis 2 semaines environs avec un important syndrome inflammatoire biologique.</a:t>
            </a:r>
            <a:br>
              <a:rPr lang="fr-FR" dirty="0"/>
            </a:br>
            <a:br>
              <a:rPr lang="fr-FR" dirty="0"/>
            </a:br>
            <a:r>
              <a:rPr lang="fr-FR" dirty="0"/>
              <a:t>Votre diagnostic final?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02AC1F-CE7F-2DD8-4E6B-CF67E819D1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44222" y="556894"/>
            <a:ext cx="952851" cy="94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3382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355068-9642-C3D9-371D-40257D9F2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584" y="2231732"/>
            <a:ext cx="10874830" cy="1626499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 err="1"/>
              <a:t>Phlégmon</a:t>
            </a:r>
            <a:r>
              <a:rPr lang="fr-FR" b="1" dirty="0"/>
              <a:t> </a:t>
            </a:r>
            <a:r>
              <a:rPr lang="fr-FR" b="1" dirty="0" err="1"/>
              <a:t>périamygdalien</a:t>
            </a:r>
            <a:r>
              <a:rPr lang="fr-FR" b="1" dirty="0"/>
              <a:t> droit compliqué d’une artérite septique de la carotide interne par </a:t>
            </a:r>
            <a:r>
              <a:rPr lang="fr-FR" b="1" dirty="0" err="1"/>
              <a:t>contiguité</a:t>
            </a:r>
            <a:endParaRPr lang="fr-FR" b="1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D65AB7B-57C8-FCE4-9D32-69B7878ABD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5056" y="4292951"/>
            <a:ext cx="1701887" cy="1638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977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832929-56B7-8569-7C02-676D5A2C9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006" y="1828184"/>
            <a:ext cx="11091817" cy="2840304"/>
          </a:xfrm>
        </p:spPr>
        <p:txBody>
          <a:bodyPr>
            <a:normAutofit/>
          </a:bodyPr>
          <a:lstStyle/>
          <a:p>
            <a:r>
              <a:rPr lang="fr-FR" sz="3600" dirty="0"/>
              <a:t>Evolution clinique favorable sous antibiothérapie adaptée.</a:t>
            </a:r>
            <a:br>
              <a:rPr lang="fr-FR" sz="3600" dirty="0"/>
            </a:br>
            <a:br>
              <a:rPr lang="fr-FR" sz="3600" dirty="0"/>
            </a:br>
            <a:r>
              <a:rPr lang="fr-FR" sz="3600" dirty="0"/>
              <a:t>Contrôle par angioscanner TSA à 15 jours du traitement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9EE6B27-FAE7-F5A9-7B11-1F557A091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7577" y="202355"/>
            <a:ext cx="1530429" cy="121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1400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7B393226-E30F-D59A-07B8-B4C7E7AA2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8127" y="308686"/>
            <a:ext cx="10515600" cy="802209"/>
          </a:xfrm>
        </p:spPr>
        <p:txBody>
          <a:bodyPr>
            <a:normAutofit/>
          </a:bodyPr>
          <a:lstStyle/>
          <a:p>
            <a:r>
              <a:rPr lang="fr-FR" sz="4000" dirty="0"/>
              <a:t>Angioscanner TSA de contrôle à J15 du traitement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C7B701-8E58-41CA-B21E-9A84B6D4CB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246" t="32344"/>
          <a:stretch>
            <a:fillRect/>
          </a:stretch>
        </p:blipFill>
        <p:spPr>
          <a:xfrm>
            <a:off x="712645" y="1597579"/>
            <a:ext cx="3674173" cy="455062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23EC00F-EFAB-4A70-A41B-09240E55FE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9673" t="33645" r="6729"/>
          <a:stretch>
            <a:fillRect/>
          </a:stretch>
        </p:blipFill>
        <p:spPr>
          <a:xfrm>
            <a:off x="6731638" y="1696826"/>
            <a:ext cx="2804160" cy="455062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6B24A74-83B0-01E0-7C2C-3A871FBDDB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117" t="53717" r="26497" b="21623"/>
          <a:stretch>
            <a:fillRect/>
          </a:stretch>
        </p:blipFill>
        <p:spPr>
          <a:xfrm>
            <a:off x="3900180" y="3891714"/>
            <a:ext cx="1988288" cy="278598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6403E62-14D5-0EEC-FD17-B086831C04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8243" t="52507" r="18343" b="24618"/>
          <a:stretch>
            <a:fillRect/>
          </a:stretch>
        </p:blipFill>
        <p:spPr>
          <a:xfrm>
            <a:off x="9010550" y="3891714"/>
            <a:ext cx="1988288" cy="278598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87DDB27-F127-E656-7A7A-2E2C717C43BB}"/>
              </a:ext>
            </a:extLst>
          </p:cNvPr>
          <p:cNvSpPr/>
          <p:nvPr/>
        </p:nvSpPr>
        <p:spPr>
          <a:xfrm>
            <a:off x="1332158" y="3598429"/>
            <a:ext cx="612251" cy="74742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06857D0-3236-704E-F84B-E4EA0F7117A7}"/>
              </a:ext>
            </a:extLst>
          </p:cNvPr>
          <p:cNvSpPr/>
          <p:nvPr/>
        </p:nvSpPr>
        <p:spPr>
          <a:xfrm>
            <a:off x="7727426" y="3429000"/>
            <a:ext cx="612251" cy="74742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8BD86F3C-362B-4AC1-71C3-7761655F25CB}"/>
              </a:ext>
            </a:extLst>
          </p:cNvPr>
          <p:cNvCxnSpPr/>
          <p:nvPr/>
        </p:nvCxnSpPr>
        <p:spPr>
          <a:xfrm flipH="1" flipV="1">
            <a:off x="4930909" y="5545467"/>
            <a:ext cx="206734" cy="230588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5F3845B2-39CA-E206-40DA-CC1FE43545DE}"/>
              </a:ext>
            </a:extLst>
          </p:cNvPr>
          <p:cNvCxnSpPr/>
          <p:nvPr/>
        </p:nvCxnSpPr>
        <p:spPr>
          <a:xfrm flipH="1" flipV="1">
            <a:off x="10238065" y="5394897"/>
            <a:ext cx="206734" cy="230588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>
            <a:extLst>
              <a:ext uri="{FF2B5EF4-FFF2-40B4-BE49-F238E27FC236}">
                <a16:creationId xmlns:a16="http://schemas.microsoft.com/office/drawing/2014/main" id="{39B7A058-4079-9C70-81B1-14A717D337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9290" y="214372"/>
            <a:ext cx="1243706" cy="99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24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BB4E9D-4FC7-D247-846C-900AA87CB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0382" y="241407"/>
            <a:ext cx="9125102" cy="1097915"/>
          </a:xfrm>
        </p:spPr>
        <p:txBody>
          <a:bodyPr/>
          <a:lstStyle/>
          <a:p>
            <a:r>
              <a:rPr lang="fr-FR" dirty="0"/>
              <a:t>Présentation clinique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701BAA-0755-54F5-DF52-7B1ED22DF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/>
          </a:bodyPr>
          <a:lstStyle/>
          <a:p>
            <a:r>
              <a:rPr lang="fr-FR" dirty="0"/>
              <a:t>H, 56 ans</a:t>
            </a:r>
          </a:p>
          <a:p>
            <a:r>
              <a:rPr lang="fr-FR" dirty="0"/>
              <a:t>Antécédents: troubles neurodéveloppementaux, épilepsie depuis l’enfance, handicap moteur du membre inférieur gauche.</a:t>
            </a:r>
          </a:p>
          <a:p>
            <a:r>
              <a:rPr lang="fr-FR" dirty="0"/>
              <a:t>Alerte thrombolyse: ptosis droit d’apparition brutale </a:t>
            </a:r>
          </a:p>
          <a:p>
            <a:r>
              <a:rPr lang="fr-FR" dirty="0"/>
              <a:t>A l’examen neurologique: </a:t>
            </a:r>
          </a:p>
          <a:p>
            <a:pPr lvl="1">
              <a:buFontTx/>
              <a:buChar char="-"/>
            </a:pPr>
            <a:r>
              <a:rPr lang="fr-FR" dirty="0"/>
              <a:t>Syndrome de Claude Bernard Horner à droite avec ptosis, myosis et énophtalmie. </a:t>
            </a:r>
          </a:p>
          <a:p>
            <a:pPr lvl="1">
              <a:buFontTx/>
              <a:buChar char="-"/>
            </a:pPr>
            <a:r>
              <a:rPr lang="fr-FR" dirty="0"/>
              <a:t>Strabisme convergent et diplopie horizontale par atteinte du nerf VI.</a:t>
            </a:r>
          </a:p>
          <a:p>
            <a:pPr lvl="1">
              <a:buFontTx/>
              <a:buChar char="-"/>
            </a:pPr>
            <a:r>
              <a:rPr lang="fr-FR" dirty="0"/>
              <a:t>À l’interrogatoire </a:t>
            </a:r>
            <a:r>
              <a:rPr lang="fr-FR" i="1" dirty="0"/>
              <a:t>(limité): </a:t>
            </a:r>
            <a:r>
              <a:rPr lang="fr-FR" dirty="0"/>
              <a:t>Notion de céphalées progressive et dysphagie depuis 7 jours.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IRM cérébral en urgence…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5437F43-835A-21F1-CF74-6170AB82D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8599" y="294946"/>
            <a:ext cx="1243706" cy="99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289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222539-05C4-45A6-BCBB-94E4025D2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904" y="307931"/>
            <a:ext cx="9549848" cy="803717"/>
          </a:xfrm>
        </p:spPr>
        <p:txBody>
          <a:bodyPr/>
          <a:lstStyle/>
          <a:p>
            <a:r>
              <a:rPr lang="fr-FR" dirty="0"/>
              <a:t>Résultats à J15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9EDE69-F05D-4BE8-B9E7-A77FAA33F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Régression partielle de l’infiltrat inflammatoire de l’espace vasculaire droit et de l’effet de masse sur la filière aérodigestive supérieure.</a:t>
            </a:r>
          </a:p>
          <a:p>
            <a:r>
              <a:rPr lang="fr-FR" dirty="0"/>
              <a:t>Régression du degré de sténose de l’artère carotide interne droite, englobée. </a:t>
            </a:r>
          </a:p>
          <a:p>
            <a:r>
              <a:rPr lang="fr-FR" b="1" dirty="0"/>
              <a:t>Apparition d’un faux anévrisme de la carotide interne droite (3x3mm) à hauteur de C2.</a:t>
            </a:r>
          </a:p>
          <a:p>
            <a:r>
              <a:rPr lang="fr-FR" dirty="0"/>
              <a:t>Réexpansion de la veine jugulaire interne droite, initialement collabée.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B2549D-BB93-0EEE-0ABF-A60BF55CE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9290" y="214372"/>
            <a:ext cx="1243706" cy="99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8224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A13EE8-0C9B-6055-B28B-0537FA39F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0065" y="399393"/>
            <a:ext cx="8910099" cy="660593"/>
          </a:xfrm>
        </p:spPr>
        <p:txBody>
          <a:bodyPr>
            <a:normAutofit fontScale="90000"/>
          </a:bodyPr>
          <a:lstStyle/>
          <a:p>
            <a:r>
              <a:rPr lang="fr-FR" dirty="0"/>
              <a:t>RCP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8CF2164-CE64-4B9A-701C-5B23A2BCB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388" y="2487952"/>
            <a:ext cx="11402881" cy="188209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3D74BAF-D2D8-05DB-01D3-0A216F192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4154" y="234271"/>
            <a:ext cx="1243706" cy="99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1797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F6870E-F24E-6A2F-2757-2F7C1E2FD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101852"/>
            <a:ext cx="9937143" cy="1325563"/>
          </a:xfrm>
        </p:spPr>
        <p:txBody>
          <a:bodyPr>
            <a:normAutofit fontScale="90000"/>
          </a:bodyPr>
          <a:lstStyle/>
          <a:p>
            <a:r>
              <a:rPr lang="fr-FR" dirty="0"/>
              <a:t>Contrôle angioscanner TSA M3 du traitement</a:t>
            </a:r>
            <a:br>
              <a:rPr lang="fr-FR" dirty="0"/>
            </a:br>
            <a:r>
              <a:rPr lang="fr-FR" sz="2800" dirty="0">
                <a:latin typeface="+mn-lt"/>
                <a:ea typeface="+mn-ea"/>
                <a:cs typeface="+mn-cs"/>
              </a:rPr>
              <a:t>Evolution favorable avec diminution de la taille du faux anévrisme (2x1mm)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A6AE756-C24B-C1A3-0530-4719BB4F3D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006" t="28565" r="61404" b="3624"/>
          <a:stretch>
            <a:fillRect/>
          </a:stretch>
        </p:blipFill>
        <p:spPr>
          <a:xfrm>
            <a:off x="7082497" y="1784657"/>
            <a:ext cx="2386150" cy="465037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AB1BEF4-23FC-05AC-8D95-1D6A9ECA76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9124" r="52473" b="870"/>
          <a:stretch>
            <a:fillRect/>
          </a:stretch>
        </p:blipFill>
        <p:spPr>
          <a:xfrm>
            <a:off x="1246946" y="1784657"/>
            <a:ext cx="3611526" cy="465037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C4D0D81-7A0D-4A4D-FC05-6F2BED8BDFA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491" t="55185" r="78957" b="21443"/>
          <a:stretch>
            <a:fillRect/>
          </a:stretch>
        </p:blipFill>
        <p:spPr>
          <a:xfrm>
            <a:off x="4386245" y="3950854"/>
            <a:ext cx="1988289" cy="279172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8F2E5AC-A953-455C-7519-2BDBAEB29F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011" t="54482" r="73195" b="28782"/>
          <a:stretch>
            <a:fillRect/>
          </a:stretch>
        </p:blipFill>
        <p:spPr>
          <a:xfrm>
            <a:off x="9208196" y="3950854"/>
            <a:ext cx="1988290" cy="279172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F9D6136-199A-C9A2-7B89-A29217B1304A}"/>
              </a:ext>
            </a:extLst>
          </p:cNvPr>
          <p:cNvSpPr/>
          <p:nvPr/>
        </p:nvSpPr>
        <p:spPr>
          <a:xfrm>
            <a:off x="1987826" y="3848431"/>
            <a:ext cx="612251" cy="74742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F82B2-43E9-ABCE-BBAA-2B0B7BED225F}"/>
              </a:ext>
            </a:extLst>
          </p:cNvPr>
          <p:cNvSpPr/>
          <p:nvPr/>
        </p:nvSpPr>
        <p:spPr>
          <a:xfrm>
            <a:off x="7864129" y="3950854"/>
            <a:ext cx="612251" cy="74742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744D153C-AB95-2062-BEB7-BFB7079BC0A5}"/>
              </a:ext>
            </a:extLst>
          </p:cNvPr>
          <p:cNvCxnSpPr/>
          <p:nvPr/>
        </p:nvCxnSpPr>
        <p:spPr>
          <a:xfrm flipH="1" flipV="1">
            <a:off x="5454595" y="5414838"/>
            <a:ext cx="206734" cy="230588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60FA5B8E-94F8-237A-4DB3-352812410474}"/>
              </a:ext>
            </a:extLst>
          </p:cNvPr>
          <p:cNvCxnSpPr/>
          <p:nvPr/>
        </p:nvCxnSpPr>
        <p:spPr>
          <a:xfrm flipH="1" flipV="1">
            <a:off x="10568609" y="6028413"/>
            <a:ext cx="206734" cy="230588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710EFADC-B79A-2933-8B57-4A96921A60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9290" y="269215"/>
            <a:ext cx="1243706" cy="99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1427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CC4059-7F07-0A37-263A-68B54DCDB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5" y="1272643"/>
            <a:ext cx="11172371" cy="1260475"/>
          </a:xfrm>
        </p:spPr>
        <p:txBody>
          <a:bodyPr>
            <a:normAutofit/>
          </a:bodyPr>
          <a:lstStyle/>
          <a:p>
            <a:r>
              <a:rPr lang="fr-FR" sz="4000" b="1" dirty="0"/>
              <a:t>Artérite septique de la carotide interne compliquant une infection cervicale profonde</a:t>
            </a:r>
            <a:endParaRPr lang="fr-FR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0FDC2E-3B88-3AC0-48F8-7A7D4675E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52271"/>
            <a:ext cx="10515600" cy="3740604"/>
          </a:xfrm>
        </p:spPr>
        <p:txBody>
          <a:bodyPr>
            <a:normAutofit lnSpcReduction="10000"/>
          </a:bodyPr>
          <a:lstStyle/>
          <a:p>
            <a:r>
              <a:rPr lang="fr-FR" dirty="0"/>
              <a:t>Rare mais grave.</a:t>
            </a:r>
          </a:p>
          <a:p>
            <a:r>
              <a:rPr lang="fr-FR" dirty="0"/>
              <a:t>Enfant &gt; Adulte</a:t>
            </a:r>
          </a:p>
          <a:p>
            <a:r>
              <a:rPr lang="fr-FR" dirty="0"/>
              <a:t>Signes évocateurs de complication vasculaire :</a:t>
            </a:r>
          </a:p>
          <a:p>
            <a:pPr lvl="1">
              <a:buFontTx/>
              <a:buChar char="-"/>
            </a:pPr>
            <a:r>
              <a:rPr lang="fr-FR" dirty="0"/>
              <a:t>paralysie des nerfs crâniens </a:t>
            </a:r>
          </a:p>
          <a:p>
            <a:pPr lvl="1">
              <a:buFontTx/>
              <a:buChar char="-"/>
            </a:pPr>
            <a:r>
              <a:rPr lang="fr-FR" dirty="0"/>
              <a:t>syndrome de Claude Bernard-Horner </a:t>
            </a:r>
          </a:p>
          <a:p>
            <a:pPr lvl="1">
              <a:buFontTx/>
              <a:buChar char="-"/>
            </a:pPr>
            <a:r>
              <a:rPr lang="fr-FR" dirty="0"/>
              <a:t>masse pulsatile cervicale.</a:t>
            </a:r>
          </a:p>
          <a:p>
            <a:pPr lvl="1">
              <a:buFontTx/>
              <a:buChar char="-"/>
            </a:pPr>
            <a:r>
              <a:rPr lang="fr-FR" dirty="0"/>
              <a:t>saignement externe </a:t>
            </a:r>
          </a:p>
          <a:p>
            <a:pPr lvl="1">
              <a:buFontTx/>
              <a:buChar char="-"/>
            </a:pPr>
            <a:r>
              <a:rPr lang="fr-FR" dirty="0"/>
              <a:t>Déficit neurologique territorial</a:t>
            </a:r>
          </a:p>
          <a:p>
            <a:r>
              <a:rPr lang="fr-FR" dirty="0"/>
              <a:t>Elle peut être asymptomatique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A0D821C-BF0D-F876-CEC4-93AE17B2A0B6}"/>
              </a:ext>
            </a:extLst>
          </p:cNvPr>
          <p:cNvSpPr txBox="1"/>
          <p:nvPr/>
        </p:nvSpPr>
        <p:spPr>
          <a:xfrm>
            <a:off x="4629751" y="6308245"/>
            <a:ext cx="74507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400" i="1" dirty="0"/>
              <a:t>Michael W. Ruff et al, </a:t>
            </a:r>
            <a:r>
              <a:rPr lang="en-US" sz="1400" i="1" dirty="0"/>
              <a:t>Journal of Child Neurology  2017</a:t>
            </a:r>
          </a:p>
          <a:p>
            <a:pPr algn="r"/>
            <a:r>
              <a:rPr lang="en-US" sz="1400" i="1" dirty="0" err="1"/>
              <a:t>Q.Lisan</a:t>
            </a:r>
            <a:r>
              <a:rPr lang="en-US" sz="1400" i="1" dirty="0"/>
              <a:t> et al, European Annals of Otorhinolaryngology, 2016</a:t>
            </a:r>
            <a:endParaRPr lang="fr-FR" sz="1400" i="1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C3B4CA0-52DD-7BAC-754E-7373D7DB5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5179" y="26534"/>
            <a:ext cx="1214756" cy="102695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FD9474C-3D6E-8073-03E0-BF927B4FE176}"/>
              </a:ext>
            </a:extLst>
          </p:cNvPr>
          <p:cNvSpPr txBox="1"/>
          <p:nvPr/>
        </p:nvSpPr>
        <p:spPr>
          <a:xfrm>
            <a:off x="1581751" y="266398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dirty="0">
                <a:latin typeface="+mj-lt"/>
                <a:ea typeface="+mj-ea"/>
                <a:cs typeface="+mj-cs"/>
              </a:rPr>
              <a:t>Point littérature </a:t>
            </a:r>
          </a:p>
        </p:txBody>
      </p:sp>
    </p:spTree>
    <p:extLst>
      <p:ext uri="{BB962C8B-B14F-4D97-AF65-F5344CB8AC3E}">
        <p14:creationId xmlns:p14="http://schemas.microsoft.com/office/powerpoint/2010/main" val="23954349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19CB67FD-8BE2-E61A-FAAE-D6B2434D8CB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71575" y="988692"/>
            <a:ext cx="11448850" cy="5686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sz="2400" dirty="0"/>
              <a:t>Angioscanner cervical injecté avec étude du médiastin supérieur </a:t>
            </a:r>
            <a:r>
              <a:rPr lang="fr-FR" altLang="fr-FR" sz="1800" i="1" dirty="0"/>
              <a:t> </a:t>
            </a:r>
          </a:p>
          <a:p>
            <a:pPr marR="0" lvl="1" algn="just" fontAlgn="base"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fr-FR" altLang="fr-FR" sz="2000" dirty="0"/>
              <a:t>Collection cervicale profonde, hypodense avec prise de contraste périphérique. </a:t>
            </a:r>
          </a:p>
          <a:p>
            <a:pPr marR="0" lvl="1" algn="just" fontAlgn="base"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fr-FR" altLang="fr-FR" sz="2000" dirty="0"/>
              <a:t>Une mal visualisation de l’artère carotide interne au contact de l’abcès/phlegmon doit alerter. </a:t>
            </a:r>
          </a:p>
          <a:p>
            <a:pPr marR="0" lvl="1" algn="just" fontAlgn="base"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fr-FR" altLang="fr-FR" sz="2000" b="1" dirty="0"/>
              <a:t>Compression externe</a:t>
            </a:r>
            <a:r>
              <a:rPr lang="fr-FR" altLang="fr-FR" sz="2000" dirty="0"/>
              <a:t> de l’axe artériel. </a:t>
            </a:r>
          </a:p>
          <a:p>
            <a:pPr lvl="1" algn="just" fontAlgn="base">
              <a:spcAft>
                <a:spcPct val="0"/>
              </a:spcAft>
              <a:buFontTx/>
              <a:buChar char="-"/>
            </a:pPr>
            <a:r>
              <a:rPr lang="fr-FR" altLang="fr-FR" sz="2000" dirty="0"/>
              <a:t>Guetter le </a:t>
            </a:r>
            <a:r>
              <a:rPr lang="fr-FR" altLang="fr-FR" sz="2000" b="1" dirty="0"/>
              <a:t>faux</a:t>
            </a:r>
            <a:r>
              <a:rPr lang="fr-FR" altLang="fr-FR" sz="2000" dirty="0"/>
              <a:t> </a:t>
            </a:r>
            <a:r>
              <a:rPr lang="fr-FR" altLang="fr-FR" sz="2000" b="1" dirty="0"/>
              <a:t>anévrysme: </a:t>
            </a:r>
            <a:r>
              <a:rPr lang="fr-FR" altLang="fr-FR" sz="2000" dirty="0"/>
              <a:t>rehaussement focal au temps artériel au contact de la carotide</a:t>
            </a:r>
          </a:p>
          <a:p>
            <a:pPr marL="457200" lvl="1" indent="0" algn="just" fontAlgn="base">
              <a:spcAft>
                <a:spcPct val="0"/>
              </a:spcAft>
              <a:buNone/>
            </a:pPr>
            <a:endParaRPr lang="fr-FR" altLang="fr-FR" sz="1000" dirty="0"/>
          </a:p>
          <a:p>
            <a:pPr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sz="2400" dirty="0"/>
              <a:t>L’angio-IRM permet de:</a:t>
            </a:r>
          </a:p>
          <a:p>
            <a:pPr lvl="1" algn="just" fontAlgn="base">
              <a:spcAft>
                <a:spcPct val="0"/>
              </a:spcAft>
              <a:buFontTx/>
              <a:buChar char="-"/>
            </a:pPr>
            <a:r>
              <a:rPr lang="fr-FR" altLang="fr-FR" sz="2000" dirty="0"/>
              <a:t>Identifier le processus infectieux cervical profond et les complications artérielles. </a:t>
            </a:r>
          </a:p>
          <a:p>
            <a:pPr marR="0" lvl="1" algn="just" fontAlgn="base"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fr-FR" altLang="fr-FR" sz="2000" dirty="0"/>
              <a:t>Evaluer le polygone de Willis avant traitement</a:t>
            </a:r>
          </a:p>
          <a:p>
            <a:pPr marR="0" lvl="1" algn="just" fontAlgn="base"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fr-FR" altLang="fr-FR" sz="2000" dirty="0"/>
              <a:t>Etudier le parenchyme cérébral à la recherche d’éventuelle complication ischémique ou extension du processus infectieux à la base du crâne. </a:t>
            </a:r>
          </a:p>
          <a:p>
            <a:pPr marL="457200" marR="0" lvl="1" indent="0" algn="just" fontAlgn="base">
              <a:spcAft>
                <a:spcPct val="0"/>
              </a:spcAft>
              <a:buClrTx/>
              <a:buSzTx/>
              <a:buNone/>
              <a:tabLst/>
            </a:pPr>
            <a:endParaRPr lang="fr-FR" altLang="fr-FR" sz="1000" dirty="0">
              <a:latin typeface="Arial" panose="020B0604020202020204" pitchFamily="34" charset="0"/>
            </a:endParaRPr>
          </a:p>
          <a:p>
            <a:pPr marL="21600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2400" dirty="0"/>
              <a:t>Risque majeur: rupture vasculaire / emboles septiques.</a:t>
            </a:r>
          </a:p>
          <a:p>
            <a:pPr mar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fr-FR" sz="900" dirty="0"/>
          </a:p>
          <a:p>
            <a:pPr marL="21600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2400" dirty="0"/>
              <a:t>Autres complications à rechercher: thrombose veineuse/ syndrome de </a:t>
            </a:r>
            <a:r>
              <a:rPr lang="fr-FR" sz="2400" dirty="0" err="1"/>
              <a:t>Lemierre</a:t>
            </a:r>
            <a:r>
              <a:rPr lang="fr-FR" sz="2400" dirty="0"/>
              <a:t>, extension du processus infectieux à la base du crâne et/ou au médiastin , compression des voies respiratoires.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FEDE75B6-2135-3B1F-65E5-0D747024E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8741" y="345876"/>
            <a:ext cx="2688707" cy="510774"/>
          </a:xfrm>
        </p:spPr>
        <p:txBody>
          <a:bodyPr>
            <a:normAutofit fontScale="90000"/>
          </a:bodyPr>
          <a:lstStyle/>
          <a:p>
            <a:r>
              <a:rPr lang="fr-FR" dirty="0"/>
              <a:t>Imagerie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9E49CED-2CC5-71C9-C8B4-927B16E9C989}"/>
              </a:ext>
            </a:extLst>
          </p:cNvPr>
          <p:cNvSpPr txBox="1"/>
          <p:nvPr/>
        </p:nvSpPr>
        <p:spPr>
          <a:xfrm>
            <a:off x="5980497" y="6283686"/>
            <a:ext cx="60976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400" i="1" dirty="0"/>
              <a:t>Hirvonen  J et al, Insights Imaging 2023</a:t>
            </a:r>
          </a:p>
          <a:p>
            <a:pPr algn="r"/>
            <a:r>
              <a:rPr lang="fr-FR" sz="1400" i="1" dirty="0"/>
              <a:t>Ramanathan K et al, </a:t>
            </a:r>
            <a:r>
              <a:rPr lang="en-US" sz="1400" i="1" dirty="0"/>
              <a:t>Indian J </a:t>
            </a:r>
            <a:r>
              <a:rPr lang="en-US" sz="1400" i="1" dirty="0" err="1"/>
              <a:t>Otolaryngol</a:t>
            </a:r>
            <a:r>
              <a:rPr lang="en-US" sz="1400" i="1" dirty="0"/>
              <a:t> Head Neck Surg 2022</a:t>
            </a:r>
            <a:r>
              <a:rPr lang="fr-FR" sz="1400" i="1" dirty="0"/>
              <a:t>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24A7D5F-306A-76F8-F51B-79A4840AF6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5179" y="26534"/>
            <a:ext cx="1214756" cy="1026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7104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2EEF2A-9B1D-C823-B7C0-62C65745D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7502" y="365125"/>
            <a:ext cx="8386267" cy="623117"/>
          </a:xfrm>
        </p:spPr>
        <p:txBody>
          <a:bodyPr>
            <a:normAutofit fontScale="90000"/>
          </a:bodyPr>
          <a:lstStyle/>
          <a:p>
            <a:r>
              <a:rPr lang="fr-FR" sz="4000" dirty="0"/>
              <a:t>Volet thérapeutique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2AE8507-3071-D157-A82F-FA9038FAB2A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32557" y="1759707"/>
            <a:ext cx="11092891" cy="358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sz="2400" dirty="0"/>
              <a:t>RCP +++ </a:t>
            </a:r>
            <a:r>
              <a:rPr lang="fr-FR" altLang="fr-FR" sz="2000" i="1" dirty="0"/>
              <a:t>(neurologue, neuroradiologue interventionnelle, chirurgien vasculaire, ORL)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sz="2400" dirty="0"/>
              <a:t>Le traitement repose sur : </a:t>
            </a:r>
          </a:p>
          <a:p>
            <a:pPr marR="0" lvl="1" fontAlgn="base"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fr-FR" altLang="fr-FR" sz="2000" dirty="0"/>
              <a:t>Antibiothérapie intraveineuse </a:t>
            </a:r>
          </a:p>
          <a:p>
            <a:pPr marR="0" lvl="1" fontAlgn="base"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fr-FR" altLang="fr-FR" sz="2000" dirty="0"/>
              <a:t>Drainage chirurgical (par voie </a:t>
            </a:r>
            <a:r>
              <a:rPr lang="fr-FR" altLang="fr-FR" sz="2000" dirty="0" err="1"/>
              <a:t>transorale</a:t>
            </a:r>
            <a:r>
              <a:rPr lang="fr-FR" altLang="fr-FR" sz="2000" dirty="0"/>
              <a:t> ou cervicale). </a:t>
            </a:r>
          </a:p>
          <a:p>
            <a:pPr marR="0" lvl="1" fontAlgn="base"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fr-FR" altLang="fr-FR" sz="2000" dirty="0"/>
              <a:t>Le drainage n’est pas systématique à cause du risque vasculaire. </a:t>
            </a:r>
          </a:p>
          <a:p>
            <a:pPr marR="0" lvl="1" fontAlgn="base"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fr-FR" altLang="fr-FR" sz="2000" dirty="0"/>
              <a:t>+/- Anticoagulation (si compression vasculaire)</a:t>
            </a:r>
          </a:p>
          <a:p>
            <a:pPr marR="0" lvl="1" fontAlgn="base"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fr-FR" altLang="fr-FR" sz="2000" dirty="0"/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sz="2400" dirty="0"/>
              <a:t>En cas de </a:t>
            </a:r>
            <a:r>
              <a:rPr lang="fr-FR" altLang="fr-FR" sz="2400" dirty="0" err="1"/>
              <a:t>pseudoanévrysme</a:t>
            </a:r>
            <a:r>
              <a:rPr lang="fr-FR" altLang="fr-FR" sz="2400" dirty="0"/>
              <a:t> : 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spcAft>
                <a:spcPct val="0"/>
              </a:spcAft>
              <a:buFontTx/>
              <a:buChar char="-"/>
            </a:pPr>
            <a:r>
              <a:rPr lang="fr-FR" altLang="fr-FR" sz="2000" dirty="0"/>
              <a:t>Traitement conservateur/ surveillance si abcès de petite taille/ stade phlegmon</a:t>
            </a:r>
          </a:p>
          <a:p>
            <a:pPr lvl="1" fontAlgn="base">
              <a:spcAft>
                <a:spcPct val="0"/>
              </a:spcAft>
              <a:buFontTx/>
              <a:buChar char="-"/>
            </a:pPr>
            <a:r>
              <a:rPr lang="fr-FR" altLang="fr-FR" sz="2000" dirty="0"/>
              <a:t>Occlusion artérielle endovasculaire privilégiée ou ligature chirurgicale </a:t>
            </a:r>
            <a:r>
              <a:rPr lang="fr-FR" altLang="fr-FR" sz="1600" i="1" dirty="0"/>
              <a:t>(contrôle du foyer infectieux ++). </a:t>
            </a:r>
            <a:endParaRPr lang="fr-FR" altLang="fr-FR" sz="2000" i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651E1D4-988E-208B-3A24-A6F721707CD4}"/>
              </a:ext>
            </a:extLst>
          </p:cNvPr>
          <p:cNvSpPr txBox="1"/>
          <p:nvPr/>
        </p:nvSpPr>
        <p:spPr>
          <a:xfrm>
            <a:off x="4741245" y="6119336"/>
            <a:ext cx="745075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400" i="1" dirty="0"/>
              <a:t>Michael W. Ruff et al, </a:t>
            </a:r>
            <a:r>
              <a:rPr lang="en-US" sz="1400" i="1" dirty="0"/>
              <a:t>Journal of Child Neurology  2017</a:t>
            </a:r>
          </a:p>
          <a:p>
            <a:pPr algn="r"/>
            <a:r>
              <a:rPr lang="en-US" sz="1400" i="1" dirty="0" err="1"/>
              <a:t>Q.Lisan</a:t>
            </a:r>
            <a:r>
              <a:rPr lang="en-US" sz="1400" i="1" dirty="0"/>
              <a:t> et al, European Annals of Otorhinolaryngology, 2016</a:t>
            </a:r>
          </a:p>
          <a:p>
            <a:pPr algn="r"/>
            <a:r>
              <a:rPr lang="fr-FR" sz="1400" i="1" dirty="0"/>
              <a:t>Ramanathan K et al, </a:t>
            </a:r>
            <a:r>
              <a:rPr lang="en-US" sz="1400" i="1" dirty="0"/>
              <a:t>Indian J </a:t>
            </a:r>
            <a:r>
              <a:rPr lang="en-US" sz="1400" i="1" dirty="0" err="1"/>
              <a:t>Otolaryngol</a:t>
            </a:r>
            <a:r>
              <a:rPr lang="en-US" sz="1400" i="1" dirty="0"/>
              <a:t> Head Neck Surg 2022</a:t>
            </a:r>
            <a:r>
              <a:rPr lang="fr-FR" sz="1400" i="1" dirty="0"/>
              <a:t>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FFAC559-206E-12A8-56FE-FD363402D8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5179" y="26534"/>
            <a:ext cx="1214756" cy="1026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5180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23025F-420F-D40F-CCC3-3C47C3CE5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5558" y="2766216"/>
            <a:ext cx="6084875" cy="1325563"/>
          </a:xfrm>
        </p:spPr>
        <p:txBody>
          <a:bodyPr/>
          <a:lstStyle/>
          <a:p>
            <a:pPr algn="ctr"/>
            <a:r>
              <a:rPr lang="fr-FR" dirty="0"/>
              <a:t>MERCI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BCAC431-DC14-E569-9BFD-F86C92CA2B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4283" y="1637147"/>
            <a:ext cx="4778271" cy="3583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079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E89BD1-9D83-D12E-ABAD-3D26B204C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 ce stade, que devriez-vous rechercher?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0D188C-0165-2568-6ACE-8E198374C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fr-FR" dirty="0"/>
              <a:t>Infarctus du tronc cérébral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Anévrisme artériel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Dissection de l’artère carotide interne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Processus expansif intra crânien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Autre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4FC303-1DCE-9BB0-2BDB-5C2C29705C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44222" y="556894"/>
            <a:ext cx="952851" cy="94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964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3C7FE-5BA8-B07C-047C-7C7BC183C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B34EC7-6E45-FD2C-0A65-CA8626C3C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 ce stade, que devriez-vous rechercher?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8C09983-C5FD-202A-604D-14F308AE1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fr-FR" dirty="0">
                <a:solidFill>
                  <a:srgbClr val="00B050"/>
                </a:solidFill>
              </a:rPr>
              <a:t>Infarctus du tronc  cérébral 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>
                <a:solidFill>
                  <a:srgbClr val="00B050"/>
                </a:solidFill>
              </a:rPr>
              <a:t>Anévrisme artériel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>
                <a:solidFill>
                  <a:srgbClr val="00B050"/>
                </a:solidFill>
              </a:rPr>
              <a:t>Dissection de l’artère carotide interne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>
                <a:solidFill>
                  <a:srgbClr val="00B050"/>
                </a:solidFill>
              </a:rPr>
              <a:t>Processus expansif intra crânien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>
                <a:solidFill>
                  <a:srgbClr val="00B050"/>
                </a:solidFill>
              </a:rPr>
              <a:t>Autre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94044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A9626C6-1F9D-4DA7-BD62-BE2DF7E251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691" b="2794"/>
          <a:stretch>
            <a:fillRect/>
          </a:stretch>
        </p:blipFill>
        <p:spPr>
          <a:xfrm>
            <a:off x="3035710" y="1903519"/>
            <a:ext cx="2751790" cy="340493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6477394-1AC9-D0F3-447C-8AE51646CF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04" r="57492" b="4687"/>
          <a:stretch>
            <a:fillRect/>
          </a:stretch>
        </p:blipFill>
        <p:spPr>
          <a:xfrm>
            <a:off x="148704" y="1903519"/>
            <a:ext cx="2751790" cy="3404933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20C1D13-C083-B2F8-EB72-639873B70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8415" y="278883"/>
            <a:ext cx="8520485" cy="901613"/>
          </a:xfrm>
        </p:spPr>
        <p:txBody>
          <a:bodyPr>
            <a:normAutofit/>
          </a:bodyPr>
          <a:lstStyle/>
          <a:p>
            <a:r>
              <a:rPr lang="fr-FR" dirty="0"/>
              <a:t>IRM cérébrale: protocole de base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F6049A3-26B0-84D4-49AF-A512854F6A2C}"/>
              </a:ext>
            </a:extLst>
          </p:cNvPr>
          <p:cNvSpPr txBox="1"/>
          <p:nvPr/>
        </p:nvSpPr>
        <p:spPr>
          <a:xfrm>
            <a:off x="177468" y="1903521"/>
            <a:ext cx="988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DWI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5EB9A74-E7E4-C150-FBC5-A15395ABC666}"/>
              </a:ext>
            </a:extLst>
          </p:cNvPr>
          <p:cNvSpPr txBox="1"/>
          <p:nvPr/>
        </p:nvSpPr>
        <p:spPr>
          <a:xfrm>
            <a:off x="3093236" y="1903521"/>
            <a:ext cx="988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Ax FLAIR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F3BAEA0-E20D-4916-AA5D-CB8EDE29A1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295" t="972"/>
          <a:stretch>
            <a:fillRect/>
          </a:stretch>
        </p:blipFill>
        <p:spPr>
          <a:xfrm>
            <a:off x="8703268" y="1395720"/>
            <a:ext cx="3311264" cy="249955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B6EAF69-E5AE-4936-8715-DEB1D5DC7E7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210" t="2386"/>
          <a:stretch>
            <a:fillRect/>
          </a:stretch>
        </p:blipFill>
        <p:spPr>
          <a:xfrm>
            <a:off x="8703268" y="3895271"/>
            <a:ext cx="3311264" cy="2499551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9A630B1B-77F5-BCA1-6511-57638F2CDBB1}"/>
              </a:ext>
            </a:extLst>
          </p:cNvPr>
          <p:cNvSpPr txBox="1"/>
          <p:nvPr/>
        </p:nvSpPr>
        <p:spPr>
          <a:xfrm>
            <a:off x="8703266" y="1395720"/>
            <a:ext cx="988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3D TOF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94A4443-02CA-C39F-C9C4-4B75524514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0" t="2448" r="6801"/>
          <a:stretch>
            <a:fillRect/>
          </a:stretch>
        </p:blipFill>
        <p:spPr>
          <a:xfrm>
            <a:off x="5922716" y="1903519"/>
            <a:ext cx="2645336" cy="340493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789D364-4B54-C40D-F4BA-962C71FFDF67}"/>
              </a:ext>
            </a:extLst>
          </p:cNvPr>
          <p:cNvSpPr txBox="1"/>
          <p:nvPr/>
        </p:nvSpPr>
        <p:spPr>
          <a:xfrm>
            <a:off x="5961933" y="1903519"/>
            <a:ext cx="988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SWI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FB7A6C1-80F6-690C-6FD9-D75D94859D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0893" y="234271"/>
            <a:ext cx="1243706" cy="99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477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8E5938-16EB-60DB-5CFB-F06C7A46C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139"/>
            <a:ext cx="10515600" cy="3978827"/>
          </a:xfrm>
        </p:spPr>
        <p:txBody>
          <a:bodyPr>
            <a:normAutofit lnSpcReduction="10000"/>
          </a:bodyPr>
          <a:lstStyle/>
          <a:p>
            <a:r>
              <a:rPr lang="fr-FR" dirty="0"/>
              <a:t>Pas de lésion ischémique aigue, notamment du tronc cérébral.</a:t>
            </a:r>
          </a:p>
          <a:p>
            <a:r>
              <a:rPr lang="fr-FR" dirty="0"/>
              <a:t>Pas de saignement intra crânien.</a:t>
            </a:r>
          </a:p>
          <a:p>
            <a:r>
              <a:rPr lang="fr-FR" dirty="0"/>
              <a:t>Pas de syndrome de masse intra crânien.</a:t>
            </a:r>
          </a:p>
          <a:p>
            <a:r>
              <a:rPr lang="fr-FR" dirty="0"/>
              <a:t>Pas d’occlusion artérielle.</a:t>
            </a:r>
          </a:p>
          <a:p>
            <a:r>
              <a:rPr lang="fr-FR" dirty="0"/>
              <a:t>Pas d’image anévrismale, notamment de l’artère communicante postérieure ou de d’artère carotide intra caverneuse.</a:t>
            </a:r>
          </a:p>
          <a:p>
            <a:r>
              <a:rPr lang="fr-FR" dirty="0"/>
              <a:t>Atteinte malformative: kyste de la poche de Blake, dysplasie </a:t>
            </a:r>
            <a:r>
              <a:rPr lang="fr-FR" dirty="0" err="1"/>
              <a:t>vermienne</a:t>
            </a:r>
            <a:r>
              <a:rPr lang="fr-FR" dirty="0"/>
              <a:t>, hydrocéphalie </a:t>
            </a:r>
            <a:r>
              <a:rPr lang="fr-FR" dirty="0" err="1"/>
              <a:t>tétraventriculaire</a:t>
            </a:r>
            <a:r>
              <a:rPr lang="fr-FR" dirty="0"/>
              <a:t>.</a:t>
            </a:r>
          </a:p>
          <a:p>
            <a:r>
              <a:rPr lang="fr-FR" dirty="0"/>
              <a:t>...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7F8B5BF-6B79-8910-4049-434863FCD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237" y="276148"/>
            <a:ext cx="8679511" cy="907084"/>
          </a:xfrm>
        </p:spPr>
        <p:txBody>
          <a:bodyPr>
            <a:normAutofit/>
          </a:bodyPr>
          <a:lstStyle/>
          <a:p>
            <a:r>
              <a:rPr lang="fr-FR" dirty="0"/>
              <a:t>Résultats préliminaires</a:t>
            </a:r>
            <a:endParaRPr lang="fr-FR" i="1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C24A681-0C47-6D9F-C3DB-240121B02A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8946" y="234272"/>
            <a:ext cx="1243706" cy="99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47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AA2F14D-36CB-6DA7-0A6D-8A936C3D5C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205" r="51971" b="9526"/>
          <a:stretch>
            <a:fillRect/>
          </a:stretch>
        </p:blipFill>
        <p:spPr>
          <a:xfrm>
            <a:off x="1116495" y="1914168"/>
            <a:ext cx="3194222" cy="378519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F4FA68A-5BF1-7B1F-29D9-C0D673C165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184" t="3559" r="9990"/>
          <a:stretch>
            <a:fillRect/>
          </a:stretch>
        </p:blipFill>
        <p:spPr>
          <a:xfrm>
            <a:off x="7834485" y="1914168"/>
            <a:ext cx="3194222" cy="378519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C93915E-35E1-A6F3-446F-4C6E420AE25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772" t="1648" r="13148"/>
          <a:stretch>
            <a:fillRect/>
          </a:stretch>
        </p:blipFill>
        <p:spPr>
          <a:xfrm>
            <a:off x="4475490" y="1914168"/>
            <a:ext cx="3194222" cy="3785191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906DAD8B-2C77-2739-2EE8-76EEBC1DF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383" y="404882"/>
            <a:ext cx="10126648" cy="851424"/>
          </a:xfrm>
        </p:spPr>
        <p:txBody>
          <a:bodyPr>
            <a:normAutofit fontScale="90000"/>
          </a:bodyPr>
          <a:lstStyle/>
          <a:p>
            <a:r>
              <a:rPr lang="fr-FR" dirty="0"/>
              <a:t>IRM cérébrale: sur les dernières coupes caudales…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CFBCC36-EF5F-B7ED-CD80-FEA501CCDDE6}"/>
              </a:ext>
            </a:extLst>
          </p:cNvPr>
          <p:cNvSpPr txBox="1"/>
          <p:nvPr/>
        </p:nvSpPr>
        <p:spPr>
          <a:xfrm>
            <a:off x="1116495" y="1914168"/>
            <a:ext cx="988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DWI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D4D1501-FCB9-A6D7-1B53-CFEE42C942BE}"/>
              </a:ext>
            </a:extLst>
          </p:cNvPr>
          <p:cNvSpPr txBox="1"/>
          <p:nvPr/>
        </p:nvSpPr>
        <p:spPr>
          <a:xfrm>
            <a:off x="7883304" y="1914168"/>
            <a:ext cx="988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Ax FLAIR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67E93C8-FF63-C3CB-3B81-E581083826B8}"/>
              </a:ext>
            </a:extLst>
          </p:cNvPr>
          <p:cNvSpPr txBox="1"/>
          <p:nvPr/>
        </p:nvSpPr>
        <p:spPr>
          <a:xfrm>
            <a:off x="4536881" y="1914168"/>
            <a:ext cx="988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ADC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1318EA5-428C-F787-BDB1-3507D72882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3944" y="265470"/>
            <a:ext cx="1243706" cy="99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223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91C997-0F63-EC50-3E11-317CFB61B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3"/>
            <a:ext cx="9744986" cy="1325563"/>
          </a:xfrm>
        </p:spPr>
        <p:txBody>
          <a:bodyPr/>
          <a:lstStyle/>
          <a:p>
            <a:r>
              <a:rPr lang="fr-FR" dirty="0"/>
              <a:t>Le patient est sur la table d’IRM, qu’allez-vous dire à vos manip’?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C3D7081-C228-8841-3534-6BE9A6D34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50411"/>
            <a:ext cx="10515600" cy="247603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fr-FR" dirty="0"/>
              <a:t>On s’arrête là, j’ai le diagnostic, je suis trop fort (e).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On s’arrête là et le passer directement à la salle de scanner pour un angioscanner des TSA. On a une autre alerte thrombolyse.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 On ajoute des séquences vasculaires explorant les TSA. La 2</a:t>
            </a:r>
            <a:r>
              <a:rPr lang="fr-FR" baseline="30000" dirty="0"/>
              <a:t>nde</a:t>
            </a:r>
            <a:r>
              <a:rPr lang="fr-FR" dirty="0"/>
              <a:t> alerte est annulée.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CED8D6A-7613-CEE4-7F79-EA949C70AE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44222" y="556894"/>
            <a:ext cx="952851" cy="94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674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277F1-B306-FBF6-8206-3280109FD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690361-C688-A845-AC70-AD8C8761C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patient est sur la table d’IRM, qu’allez-vous dire à vos manip’?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7EB14F6-69B7-5D8F-6EB6-0D042F5D0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50411"/>
            <a:ext cx="10515600" cy="247603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fr-FR" strike="sngStrike" dirty="0"/>
              <a:t>On s’arrête là, j’ai le diagnostic, je suis trop fort (e).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>
                <a:solidFill>
                  <a:srgbClr val="00B050"/>
                </a:solidFill>
              </a:rPr>
              <a:t>On s’arrête là et le passer directement à la salle de scanner pour un angioscanner des TSA. On a une autre alerte thrombolyse.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>
                <a:solidFill>
                  <a:srgbClr val="00B050"/>
                </a:solidFill>
              </a:rPr>
              <a:t> On ajoute des séquences vasculaires explorant les TSA. La 2</a:t>
            </a:r>
            <a:r>
              <a:rPr lang="fr-FR" baseline="30000" dirty="0">
                <a:solidFill>
                  <a:srgbClr val="00B050"/>
                </a:solidFill>
              </a:rPr>
              <a:t>ème</a:t>
            </a:r>
            <a:r>
              <a:rPr lang="fr-FR" dirty="0">
                <a:solidFill>
                  <a:srgbClr val="00B050"/>
                </a:solidFill>
              </a:rPr>
              <a:t> alerte est annulée.</a:t>
            </a:r>
          </a:p>
        </p:txBody>
      </p:sp>
    </p:spTree>
    <p:extLst>
      <p:ext uri="{BB962C8B-B14F-4D97-AF65-F5344CB8AC3E}">
        <p14:creationId xmlns:p14="http://schemas.microsoft.com/office/powerpoint/2010/main" val="63673924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FBFBED4DCBB747A7B999C36989D11F" ma:contentTypeVersion="16" ma:contentTypeDescription="Crée un document." ma:contentTypeScope="" ma:versionID="02278a7806d85209905c0b05900dde03">
  <xsd:schema xmlns:xsd="http://www.w3.org/2001/XMLSchema" xmlns:xs="http://www.w3.org/2001/XMLSchema" xmlns:p="http://schemas.microsoft.com/office/2006/metadata/properties" xmlns:ns2="776f617d-dec6-4458-bb82-eba96361bdf7" xmlns:ns3="243533b7-6307-464f-89a7-4daa5a1f1905" targetNamespace="http://schemas.microsoft.com/office/2006/metadata/properties" ma:root="true" ma:fieldsID="0b1def9daf6c551341bb71672f0ec54f" ns2:_="" ns3:_="">
    <xsd:import namespace="776f617d-dec6-4458-bb82-eba96361bdf7"/>
    <xsd:import namespace="243533b7-6307-464f-89a7-4daa5a1f190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f617d-dec6-4458-bb82-eba96361bd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67463d2-06fd-4373-81c4-c6a3196c614d}" ma:internalName="TaxCatchAll" ma:showField="CatchAllData" ma:web="776f617d-dec6-4458-bb82-eba96361bd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533b7-6307-464f-89a7-4daa5a1f1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82a66883-1a7d-4a8a-8548-e9a6d2a79e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3533b7-6307-464f-89a7-4daa5a1f1905">
      <Terms xmlns="http://schemas.microsoft.com/office/infopath/2007/PartnerControls"/>
    </lcf76f155ced4ddcb4097134ff3c332f>
    <TaxCatchAll xmlns="776f617d-dec6-4458-bb82-eba96361bdf7" xsi:nil="true"/>
  </documentManagement>
</p:properties>
</file>

<file path=customXml/itemProps1.xml><?xml version="1.0" encoding="utf-8"?>
<ds:datastoreItem xmlns:ds="http://schemas.openxmlformats.org/officeDocument/2006/customXml" ds:itemID="{D544C5BB-7038-4647-BC7E-87E914A8F86A}"/>
</file>

<file path=customXml/itemProps2.xml><?xml version="1.0" encoding="utf-8"?>
<ds:datastoreItem xmlns:ds="http://schemas.openxmlformats.org/officeDocument/2006/customXml" ds:itemID="{000C28B0-3939-4618-A02B-DA001005702F}"/>
</file>

<file path=customXml/itemProps3.xml><?xml version="1.0" encoding="utf-8"?>
<ds:datastoreItem xmlns:ds="http://schemas.openxmlformats.org/officeDocument/2006/customXml" ds:itemID="{1482EBB2-C0A8-433C-9B5B-DDA96057A2FE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1367</Words>
  <Application>Microsoft Office PowerPoint</Application>
  <PresentationFormat>Grand écran</PresentationFormat>
  <Paragraphs>159</Paragraphs>
  <Slides>26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Thème Office</vt:lpstr>
      <vt:lpstr>CAS CLINIQUE</vt:lpstr>
      <vt:lpstr>Présentation clinique</vt:lpstr>
      <vt:lpstr>A ce stade, que devriez-vous rechercher?</vt:lpstr>
      <vt:lpstr>A ce stade, que devriez-vous rechercher?</vt:lpstr>
      <vt:lpstr>IRM cérébrale: protocole de base </vt:lpstr>
      <vt:lpstr>Résultats préliminaires</vt:lpstr>
      <vt:lpstr>IRM cérébrale: sur les dernières coupes caudales…</vt:lpstr>
      <vt:lpstr>Le patient est sur la table d’IRM, qu’allez-vous dire à vos manip’?</vt:lpstr>
      <vt:lpstr>Le patient est sur la table d’IRM, qu’allez-vous dire à vos manip’?</vt:lpstr>
      <vt:lpstr>Finalement, vous poursuivez avec l’IRM.  Votre manip’ vous demande quel type de séquence vasculaire voulez-vous exactement?</vt:lpstr>
      <vt:lpstr>Finalement, vous poursuivez à l’IRM.  Votre manip’ vous demande quel type de séquence vasculaire voulez-vous exactement?</vt:lpstr>
      <vt:lpstr>Présentation PowerPoint</vt:lpstr>
      <vt:lpstr>Résultats </vt:lpstr>
      <vt:lpstr>Vos hypothèses diagnostiques:</vt:lpstr>
      <vt:lpstr>Vos hypothèses diagnostiques:</vt:lpstr>
      <vt:lpstr>Le neurologue, sur place, vous informe que le patient présente une angine trainante depuis 2 semaines environs avec un important syndrome inflammatoire biologique.  Votre diagnostic final?</vt:lpstr>
      <vt:lpstr>Phlégmon périamygdalien droit compliqué d’une artérite septique de la carotide interne par contiguité</vt:lpstr>
      <vt:lpstr>Evolution clinique favorable sous antibiothérapie adaptée.  Contrôle par angioscanner TSA à 15 jours du traitement</vt:lpstr>
      <vt:lpstr>Angioscanner TSA de contrôle à J15 du traitement</vt:lpstr>
      <vt:lpstr>Résultats à J15</vt:lpstr>
      <vt:lpstr>RCP</vt:lpstr>
      <vt:lpstr>Contrôle angioscanner TSA M3 du traitement Evolution favorable avec diminution de la taille du faux anévrisme (2x1mm)</vt:lpstr>
      <vt:lpstr>Artérite septique de la carotide interne compliquant une infection cervicale profonde</vt:lpstr>
      <vt:lpstr>Imagerie</vt:lpstr>
      <vt:lpstr>Volet thérapeutique</vt:lpstr>
      <vt:lpstr>MERCI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BELKHIR Asma</dc:creator>
  <cp:lastModifiedBy>asma belkhir</cp:lastModifiedBy>
  <cp:revision>50</cp:revision>
  <dcterms:created xsi:type="dcterms:W3CDTF">2026-05-20T07:43:16Z</dcterms:created>
  <dcterms:modified xsi:type="dcterms:W3CDTF">2026-05-22T22:07:52Z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0x010100A3FBFBED4DCBB747A7B999C36989D11F</vt:lpwstr>
  </property>
</Properties>
</file>