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82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C79B-5FE6-4AC1-880E-897B3ADE8C78}" type="datetimeFigureOut">
              <a:rPr lang="ro-RO" smtClean="0"/>
              <a:t>29.03.2026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DCC96-0FFA-4A56-8D28-E510F9D0DAD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777884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C79B-5FE6-4AC1-880E-897B3ADE8C78}" type="datetimeFigureOut">
              <a:rPr lang="ro-RO" smtClean="0"/>
              <a:t>29.03.2026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DCC96-0FFA-4A56-8D28-E510F9D0DAD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69979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C79B-5FE6-4AC1-880E-897B3ADE8C78}" type="datetimeFigureOut">
              <a:rPr lang="ro-RO" smtClean="0"/>
              <a:t>29.03.2026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DCC96-0FFA-4A56-8D28-E510F9D0DAD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46318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C79B-5FE6-4AC1-880E-897B3ADE8C78}" type="datetimeFigureOut">
              <a:rPr lang="ro-RO" smtClean="0"/>
              <a:t>29.03.2026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DCC96-0FFA-4A56-8D28-E510F9D0DADE}" type="slidenum">
              <a:rPr lang="ro-RO" smtClean="0"/>
              <a:t>‹#›</a:t>
            </a:fld>
            <a:endParaRPr lang="ro-RO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610100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C79B-5FE6-4AC1-880E-897B3ADE8C78}" type="datetimeFigureOut">
              <a:rPr lang="ro-RO" smtClean="0"/>
              <a:t>29.03.2026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DCC96-0FFA-4A56-8D28-E510F9D0DAD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3154765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C79B-5FE6-4AC1-880E-897B3ADE8C78}" type="datetimeFigureOut">
              <a:rPr lang="ro-RO" smtClean="0"/>
              <a:t>29.03.2026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DCC96-0FFA-4A56-8D28-E510F9D0DAD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06189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C79B-5FE6-4AC1-880E-897B3ADE8C78}" type="datetimeFigureOut">
              <a:rPr lang="ro-RO" smtClean="0"/>
              <a:t>29.03.2026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DCC96-0FFA-4A56-8D28-E510F9D0DAD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771967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C79B-5FE6-4AC1-880E-897B3ADE8C78}" type="datetimeFigureOut">
              <a:rPr lang="ro-RO" smtClean="0"/>
              <a:t>29.03.2026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DCC96-0FFA-4A56-8D28-E510F9D0DAD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153451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C79B-5FE6-4AC1-880E-897B3ADE8C78}" type="datetimeFigureOut">
              <a:rPr lang="ro-RO" smtClean="0"/>
              <a:t>29.03.2026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DCC96-0FFA-4A56-8D28-E510F9D0DAD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323410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C79B-5FE6-4AC1-880E-897B3ADE8C78}" type="datetimeFigureOut">
              <a:rPr lang="ro-RO" smtClean="0"/>
              <a:t>29.03.2026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DCC96-0FFA-4A56-8D28-E510F9D0DAD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14798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C79B-5FE6-4AC1-880E-897B3ADE8C78}" type="datetimeFigureOut">
              <a:rPr lang="ro-RO" smtClean="0"/>
              <a:t>29.03.2026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DCC96-0FFA-4A56-8D28-E510F9D0DAD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47537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C79B-5FE6-4AC1-880E-897B3ADE8C78}" type="datetimeFigureOut">
              <a:rPr lang="ro-RO" smtClean="0"/>
              <a:t>29.03.2026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DCC96-0FFA-4A56-8D28-E510F9D0DAD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884521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C79B-5FE6-4AC1-880E-897B3ADE8C78}" type="datetimeFigureOut">
              <a:rPr lang="ro-RO" smtClean="0"/>
              <a:t>29.03.2026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DCC96-0FFA-4A56-8D28-E510F9D0DAD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664204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C79B-5FE6-4AC1-880E-897B3ADE8C78}" type="datetimeFigureOut">
              <a:rPr lang="ro-RO" smtClean="0"/>
              <a:t>29.03.2026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DCC96-0FFA-4A56-8D28-E510F9D0DAD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69974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C79B-5FE6-4AC1-880E-897B3ADE8C78}" type="datetimeFigureOut">
              <a:rPr lang="ro-RO" smtClean="0"/>
              <a:t>29.03.2026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DCC96-0FFA-4A56-8D28-E510F9D0DAD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45530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C79B-5FE6-4AC1-880E-897B3ADE8C78}" type="datetimeFigureOut">
              <a:rPr lang="ro-RO" smtClean="0"/>
              <a:t>29.03.2026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DCC96-0FFA-4A56-8D28-E510F9D0DAD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43252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C79B-5FE6-4AC1-880E-897B3ADE8C78}" type="datetimeFigureOut">
              <a:rPr lang="ro-RO" smtClean="0"/>
              <a:t>29.03.2026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DCC96-0FFA-4A56-8D28-E510F9D0DAD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18202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C79B-5FE6-4AC1-880E-897B3ADE8C78}" type="datetimeFigureOut">
              <a:rPr lang="ro-RO" smtClean="0"/>
              <a:t>29.03.2026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DCC96-0FFA-4A56-8D28-E510F9D0DAD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52399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slideLayout" Target="../slideLayouts/slideLayout1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1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theme" Target="../theme/theme1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38C79B-5FE6-4AC1-880E-897B3ADE8C78}" type="datetimeFigureOut">
              <a:rPr lang="ro-RO" smtClean="0"/>
              <a:t>29.03.2026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30DCC96-0FFA-4A56-8D28-E510F9D0DAD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212250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  <p:sldLayoutId id="2147483827" r:id="rId13"/>
    <p:sldLayoutId id="2147483828" r:id="rId14"/>
    <p:sldLayoutId id="2147483829" r:id="rId15"/>
    <p:sldLayoutId id="2147483830" r:id="rId16"/>
    <p:sldLayoutId id="2147483831" r:id="rId17"/>
    <p:sldLayoutId id="2147483832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 /><Relationship Id="rId2" Type="http://schemas.openxmlformats.org/officeDocument/2006/relationships/image" Target="../media/image4.jp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6.jp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 /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18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 /><Relationship Id="rId2" Type="http://schemas.openxmlformats.org/officeDocument/2006/relationships/image" Target="../media/image9.jpg" /><Relationship Id="rId1" Type="http://schemas.openxmlformats.org/officeDocument/2006/relationships/slideLayout" Target="../slideLayouts/slideLayout18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 /><Relationship Id="rId2" Type="http://schemas.openxmlformats.org/officeDocument/2006/relationships/image" Target="../media/image11.jpg" /><Relationship Id="rId1" Type="http://schemas.openxmlformats.org/officeDocument/2006/relationships/slideLayout" Target="../slideLayouts/slideLayout18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 /><Relationship Id="rId2" Type="http://schemas.openxmlformats.org/officeDocument/2006/relationships/image" Target="../media/image13.jpg" /><Relationship Id="rId1" Type="http://schemas.openxmlformats.org/officeDocument/2006/relationships/slideLayout" Target="../slideLayouts/slideLayout18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 /><Relationship Id="rId1" Type="http://schemas.openxmlformats.org/officeDocument/2006/relationships/slideLayout" Target="../slideLayouts/slideLayout18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 /><Relationship Id="rId1" Type="http://schemas.openxmlformats.org/officeDocument/2006/relationships/slideLayout" Target="../slideLayouts/slideLayout18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DDBC4-3B19-A0A9-B46E-DB921012A3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688535"/>
            <a:ext cx="8689976" cy="2509213"/>
          </a:xfrm>
        </p:spPr>
        <p:txBody>
          <a:bodyPr>
            <a:normAutofit fontScale="90000"/>
          </a:bodyPr>
          <a:lstStyle/>
          <a:p>
            <a:r>
              <a:rPr lang="fr-FR" dirty="0"/>
              <a:t>LES ATELIERS DE NEURORADIOLOGIE DIAGNOSTIQUE</a:t>
            </a:r>
            <a:br>
              <a:rPr lang="fr-FR" dirty="0"/>
            </a:br>
            <a:r>
              <a:rPr lang="fr-FR" dirty="0"/>
              <a:t>28 – 29 mai 2026</a:t>
            </a:r>
            <a:br>
              <a:rPr lang="fr-FR" dirty="0"/>
            </a:br>
            <a:r>
              <a:rPr lang="fr-FR" dirty="0"/>
              <a:t>NICE</a:t>
            </a:r>
            <a:endParaRPr lang="ro-R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411AF1-D49C-8B3E-0EEB-37D304F5A8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1012" y="3814638"/>
            <a:ext cx="8689976" cy="2085230"/>
          </a:xfrm>
        </p:spPr>
        <p:txBody>
          <a:bodyPr>
            <a:normAutofit lnSpcReduction="10000"/>
          </a:bodyPr>
          <a:lstStyle/>
          <a:p>
            <a:r>
              <a:rPr lang="en-US" sz="2400" b="1" dirty="0"/>
              <a:t>Dossier</a:t>
            </a:r>
          </a:p>
          <a:p>
            <a:endParaRPr lang="en-US" dirty="0"/>
          </a:p>
          <a:p>
            <a:r>
              <a:rPr lang="en-US" dirty="0"/>
              <a:t>					Dr. Alexandra </a:t>
            </a:r>
            <a:r>
              <a:rPr lang="en-US" dirty="0" err="1"/>
              <a:t>bechir</a:t>
            </a:r>
            <a:endParaRPr lang="en-US" dirty="0"/>
          </a:p>
          <a:p>
            <a:r>
              <a:rPr lang="en-US" dirty="0"/>
              <a:t>				Chu </a:t>
            </a:r>
            <a:r>
              <a:rPr lang="ro-RO" dirty="0"/>
              <a:t>Besançon</a:t>
            </a:r>
            <a:r>
              <a:rPr lang="fr-FR" dirty="0"/>
              <a:t> Franche - comté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932482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43D32-68E0-FC78-EBB4-5188095E9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FAVD</a:t>
            </a:r>
            <a:endParaRPr lang="ro-R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1B8E7-8A50-E7A3-C6E2-CFC71270C0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Reprise de l’anamnèse : acouphènes pulsatiles</a:t>
            </a:r>
          </a:p>
          <a:p>
            <a:r>
              <a:rPr lang="fr-FR" dirty="0"/>
              <a:t>L’angiographie diagnostique confirme la présence d’une </a:t>
            </a:r>
            <a:r>
              <a:rPr lang="fr-FR" b="1" dirty="0"/>
              <a:t>fistule durale</a:t>
            </a:r>
          </a:p>
          <a:p>
            <a:pPr lvl="1"/>
            <a:r>
              <a:rPr lang="fr-FR" dirty="0"/>
              <a:t>origine principale de </a:t>
            </a:r>
            <a:r>
              <a:rPr lang="fr-FR" b="1" dirty="0"/>
              <a:t>l’artère labyrinthique droite (AICA)</a:t>
            </a:r>
            <a:r>
              <a:rPr lang="fr-FR" dirty="0"/>
              <a:t>, associée à un </a:t>
            </a:r>
            <a:r>
              <a:rPr lang="fr-FR" b="1" dirty="0"/>
              <a:t>anévrisme</a:t>
            </a:r>
            <a:r>
              <a:rPr lang="fr-FR" dirty="0"/>
              <a:t> de celle-ci dans le méat acoustique interne droit, avec drainage par les </a:t>
            </a:r>
            <a:r>
              <a:rPr lang="fr-FR" b="1" dirty="0"/>
              <a:t>veines corticales </a:t>
            </a:r>
            <a:r>
              <a:rPr lang="fr-FR" dirty="0"/>
              <a:t>vers le </a:t>
            </a:r>
            <a:r>
              <a:rPr lang="fr-FR" b="1" dirty="0"/>
              <a:t>sinus pétreux inférieur </a:t>
            </a:r>
            <a:r>
              <a:rPr lang="fr-FR" dirty="0"/>
              <a:t>et le </a:t>
            </a:r>
            <a:r>
              <a:rPr lang="fr-FR" b="1" dirty="0"/>
              <a:t>sinus sigmoïde</a:t>
            </a:r>
            <a:r>
              <a:rPr lang="fr-FR" dirty="0"/>
              <a:t>.</a:t>
            </a:r>
          </a:p>
          <a:p>
            <a:pPr lvl="1"/>
            <a:r>
              <a:rPr lang="ro-RO" dirty="0"/>
              <a:t>Vascularisation</a:t>
            </a:r>
            <a:r>
              <a:rPr lang="en-US" dirty="0"/>
              <a:t> </a:t>
            </a:r>
            <a:r>
              <a:rPr lang="fr-FR" dirty="0"/>
              <a:t>PIAL par </a:t>
            </a:r>
            <a:r>
              <a:rPr lang="fr-FR" b="1" dirty="0"/>
              <a:t>l’artère cérébelleuse supérieure droite</a:t>
            </a:r>
            <a:r>
              <a:rPr lang="fr-FR" dirty="0"/>
              <a:t>. </a:t>
            </a:r>
          </a:p>
          <a:p>
            <a:pPr lvl="1"/>
            <a:r>
              <a:rPr lang="fr-FR" dirty="0"/>
              <a:t>Drainage par les veines corticales au niveau du </a:t>
            </a:r>
            <a:r>
              <a:rPr lang="fr-FR" b="1" dirty="0"/>
              <a:t>confluent des sinus veineux</a:t>
            </a:r>
            <a:r>
              <a:rPr lang="fr-FR" dirty="0"/>
              <a:t> </a:t>
            </a:r>
          </a:p>
          <a:p>
            <a:pPr lvl="1"/>
            <a:r>
              <a:rPr lang="fr-FR" dirty="0"/>
              <a:t>Borden III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2539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17442-2085-147E-F9AE-A447E7C4E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DISCUSSIONS</a:t>
            </a:r>
            <a:endParaRPr lang="ro-R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46FD4-621C-5E20-0529-41BEF1862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Les acouphènes pulsatiles – l’importance d’une anamnèse correcte</a:t>
            </a:r>
          </a:p>
          <a:p>
            <a:r>
              <a:rPr lang="fr-FR" dirty="0"/>
              <a:t>L’hématome sous-dural non traumatique – parfois secondaire à une étiologie vasculaire - rupture anévrismale (! artère communicante postérieure – HSD tentoriel)</a:t>
            </a:r>
          </a:p>
          <a:p>
            <a:r>
              <a:rPr lang="ro-RO" dirty="0"/>
              <a:t>L’HSA corticale non traumatique</a:t>
            </a:r>
            <a:endParaRPr lang="en-US" dirty="0"/>
          </a:p>
          <a:p>
            <a:r>
              <a:rPr lang="fr-FR" dirty="0"/>
              <a:t>L’asymétrie des sillons au scanner</a:t>
            </a:r>
            <a:endParaRPr lang="en-US" dirty="0"/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941361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1E57FCA-A29C-3ED7-E903-3037109CB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 </a:t>
            </a:r>
            <a:r>
              <a:rPr lang="en-US" dirty="0" err="1"/>
              <a:t>clinique</a:t>
            </a:r>
            <a:endParaRPr lang="ro-RO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261A5B2-EFC8-DC49-FEE5-7478429AD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74" y="2367093"/>
            <a:ext cx="10583811" cy="3872390"/>
          </a:xfrm>
        </p:spPr>
        <p:txBody>
          <a:bodyPr>
            <a:normAutofit/>
          </a:bodyPr>
          <a:lstStyle/>
          <a:p>
            <a:r>
              <a:rPr lang="fr-FR" sz="2400" dirty="0"/>
              <a:t>Hôpital clinique départemental d'urgence de Cluj-Napoca, Roumanie</a:t>
            </a:r>
            <a:endParaRPr lang="en-US" sz="2400" dirty="0"/>
          </a:p>
          <a:p>
            <a:r>
              <a:rPr lang="en-US" sz="2400" dirty="0"/>
              <a:t>2 am</a:t>
            </a:r>
          </a:p>
          <a:p>
            <a:r>
              <a:rPr lang="en-US" sz="2400" dirty="0"/>
              <a:t>Femme, 72 </a:t>
            </a:r>
            <a:r>
              <a:rPr lang="en-US" sz="2400" dirty="0" err="1"/>
              <a:t>ans</a:t>
            </a:r>
            <a:endParaRPr lang="en-US" sz="2400" dirty="0"/>
          </a:p>
          <a:p>
            <a:r>
              <a:rPr lang="fr-FR" sz="2400" dirty="0"/>
              <a:t>Téléphone : suspicion d’AVC</a:t>
            </a:r>
          </a:p>
          <a:p>
            <a:r>
              <a:rPr lang="fr-FR" sz="2400" dirty="0"/>
              <a:t>Plus de détails… </a:t>
            </a:r>
          </a:p>
          <a:p>
            <a:pPr lvl="1"/>
            <a:r>
              <a:rPr lang="fr-FR" sz="2400" dirty="0"/>
              <a:t>Céphalée brutale depuis une semaine</a:t>
            </a:r>
          </a:p>
          <a:p>
            <a:pPr lvl="1"/>
            <a:r>
              <a:rPr lang="ro-RO" sz="2400" dirty="0"/>
              <a:t>Vertige</a:t>
            </a:r>
            <a:endParaRPr lang="en-US" sz="2400" dirty="0"/>
          </a:p>
          <a:p>
            <a:endParaRPr lang="en-US" dirty="0"/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148281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6C41CF49-1B87-48D6-6DBA-4256CA5DD5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76" y="368538"/>
            <a:ext cx="3449458" cy="313267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7E4E2EB-BEB4-EAD0-F76B-821795F1A2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883" y="1351721"/>
            <a:ext cx="3613609" cy="353348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1B94B6F-73CC-0471-90F1-62BF42C793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332" y="3280820"/>
            <a:ext cx="4143314" cy="2908875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CD660EB7-18A2-FBD0-5D4B-4F2E93394290}"/>
              </a:ext>
            </a:extLst>
          </p:cNvPr>
          <p:cNvSpPr txBox="1"/>
          <p:nvPr/>
        </p:nvSpPr>
        <p:spPr>
          <a:xfrm>
            <a:off x="644056" y="5796501"/>
            <a:ext cx="3283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HSD tentorial</a:t>
            </a:r>
            <a:endParaRPr lang="ro-RO" sz="2400" dirty="0"/>
          </a:p>
        </p:txBody>
      </p:sp>
    </p:spTree>
    <p:extLst>
      <p:ext uri="{BB962C8B-B14F-4D97-AF65-F5344CB8AC3E}">
        <p14:creationId xmlns:p14="http://schemas.microsoft.com/office/powerpoint/2010/main" val="2401544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3B90A7A-4BEA-C0E8-C642-3D54493072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67" y="898042"/>
            <a:ext cx="4886325" cy="45053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626F921-AA65-2421-EE2F-90E0DCB512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348" y="886733"/>
            <a:ext cx="4664559" cy="451663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83A8D01-52A8-3DF9-582C-CB74B548A880}"/>
              </a:ext>
            </a:extLst>
          </p:cNvPr>
          <p:cNvSpPr txBox="1"/>
          <p:nvPr/>
        </p:nvSpPr>
        <p:spPr>
          <a:xfrm>
            <a:off x="2345634" y="5729125"/>
            <a:ext cx="3427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Minime</a:t>
            </a:r>
            <a:r>
              <a:rPr lang="en-US" sz="2400" dirty="0"/>
              <a:t> HSA</a:t>
            </a:r>
            <a:endParaRPr lang="ro-RO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8716C9-D2E1-A2E9-F539-D71EBF1557D6}"/>
              </a:ext>
            </a:extLst>
          </p:cNvPr>
          <p:cNvSpPr txBox="1"/>
          <p:nvPr/>
        </p:nvSpPr>
        <p:spPr>
          <a:xfrm>
            <a:off x="6957391" y="5729125"/>
            <a:ext cx="37212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Légère asymétrie des sillons → HSA subaiguë à droite ?</a:t>
            </a:r>
            <a:endParaRPr lang="ro-RO" sz="24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53DD554-7B61-54A2-0614-3E35B77E7FF2}"/>
              </a:ext>
            </a:extLst>
          </p:cNvPr>
          <p:cNvCxnSpPr>
            <a:cxnSpLocks/>
          </p:cNvCxnSpPr>
          <p:nvPr/>
        </p:nvCxnSpPr>
        <p:spPr>
          <a:xfrm flipV="1">
            <a:off x="1053093" y="3506525"/>
            <a:ext cx="807512" cy="1200647"/>
          </a:xfrm>
          <a:prstGeom prst="straightConnector1">
            <a:avLst/>
          </a:prstGeom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2899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51C8B49-3B9B-F710-07E7-E683CFFDD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61" y="1204912"/>
            <a:ext cx="5162550" cy="44481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7FE547-B6D7-A3E8-9FD0-EA5BB6F0E3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396" y="1204912"/>
            <a:ext cx="4584443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667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6615C9-E425-7E36-E19F-627E323A21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158" y="607240"/>
            <a:ext cx="4675118" cy="43042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589C85-D1F9-AC7F-C06E-206C7A8BB1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430" y="607240"/>
            <a:ext cx="5753327" cy="430421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B39525A-AD03-FBA3-2B81-1CD392E55E69}"/>
              </a:ext>
            </a:extLst>
          </p:cNvPr>
          <p:cNvSpPr txBox="1"/>
          <p:nvPr/>
        </p:nvSpPr>
        <p:spPr>
          <a:xfrm>
            <a:off x="2138902" y="5419763"/>
            <a:ext cx="81421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Amas de vaisseaux dans l’espace sous-arachnoïdien au niveau de l’angle ponto-cérébelleux droit.</a:t>
            </a:r>
            <a:endParaRPr lang="ro-RO" sz="2400" dirty="0"/>
          </a:p>
        </p:txBody>
      </p:sp>
    </p:spTree>
    <p:extLst>
      <p:ext uri="{BB962C8B-B14F-4D97-AF65-F5344CB8AC3E}">
        <p14:creationId xmlns:p14="http://schemas.microsoft.com/office/powerpoint/2010/main" val="3756546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AAB8AD-309A-F199-8A60-5EF0CB0C00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22" y="381537"/>
            <a:ext cx="4648200" cy="48863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89C969-E564-D2E3-6FC2-36F6FA6F76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055" y="426429"/>
            <a:ext cx="4781550" cy="48672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A82BEC6-0DFA-A951-5D54-1065C39C9FC6}"/>
              </a:ext>
            </a:extLst>
          </p:cNvPr>
          <p:cNvSpPr txBox="1"/>
          <p:nvPr/>
        </p:nvSpPr>
        <p:spPr>
          <a:xfrm>
            <a:off x="1455088" y="5677231"/>
            <a:ext cx="2615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Origine de </a:t>
            </a:r>
            <a:r>
              <a:rPr lang="en-US" sz="2400" dirty="0" err="1"/>
              <a:t>l’AICA</a:t>
            </a:r>
            <a:endParaRPr lang="ro-RO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DEE003-9931-AB64-62CC-4AE2C1576752}"/>
              </a:ext>
            </a:extLst>
          </p:cNvPr>
          <p:cNvSpPr txBox="1"/>
          <p:nvPr/>
        </p:nvSpPr>
        <p:spPr>
          <a:xfrm>
            <a:off x="6306708" y="5560817"/>
            <a:ext cx="43718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Origine de l’artère cérébelleuse supérieure</a:t>
            </a:r>
            <a:endParaRPr lang="ro-RO" sz="2400" dirty="0"/>
          </a:p>
        </p:txBody>
      </p:sp>
    </p:spTree>
    <p:extLst>
      <p:ext uri="{BB962C8B-B14F-4D97-AF65-F5344CB8AC3E}">
        <p14:creationId xmlns:p14="http://schemas.microsoft.com/office/powerpoint/2010/main" val="52258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0156486-C651-FC42-EE78-FA8DD0BD50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990" y="775914"/>
            <a:ext cx="5802019" cy="436857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0D224AF-5D8B-3A01-96C1-3CABED58740C}"/>
              </a:ext>
            </a:extLst>
          </p:cNvPr>
          <p:cNvSpPr txBox="1"/>
          <p:nvPr/>
        </p:nvSpPr>
        <p:spPr>
          <a:xfrm>
            <a:off x="5034500" y="5550011"/>
            <a:ext cx="2122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</a:t>
            </a:r>
            <a:r>
              <a:rPr lang="ro-RO" sz="2400" dirty="0"/>
              <a:t>névrisme</a:t>
            </a:r>
            <a:r>
              <a:rPr lang="en-US" sz="2400" dirty="0"/>
              <a:t> CAI</a:t>
            </a:r>
            <a:endParaRPr lang="ro-RO" sz="2400" dirty="0"/>
          </a:p>
        </p:txBody>
      </p:sp>
    </p:spTree>
    <p:extLst>
      <p:ext uri="{BB962C8B-B14F-4D97-AF65-F5344CB8AC3E}">
        <p14:creationId xmlns:p14="http://schemas.microsoft.com/office/powerpoint/2010/main" val="4241335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DF872A9-7953-6DB9-7B88-340C8B4B71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537" y="812524"/>
            <a:ext cx="5876925" cy="49149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39F5F3-B9FC-B0C9-39E9-F8033B9DA54A}"/>
              </a:ext>
            </a:extLst>
          </p:cNvPr>
          <p:cNvSpPr txBox="1"/>
          <p:nvPr/>
        </p:nvSpPr>
        <p:spPr>
          <a:xfrm>
            <a:off x="5454594" y="5931674"/>
            <a:ext cx="165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dr</a:t>
            </a:r>
            <a:r>
              <a:rPr lang="en-GB" sz="2400" dirty="0" err="1"/>
              <a:t>ainage</a:t>
            </a:r>
            <a:endParaRPr lang="ro-RO" sz="2400" dirty="0"/>
          </a:p>
        </p:txBody>
      </p:sp>
    </p:spTree>
    <p:extLst>
      <p:ext uri="{BB962C8B-B14F-4D97-AF65-F5344CB8AC3E}">
        <p14:creationId xmlns:p14="http://schemas.microsoft.com/office/powerpoint/2010/main" val="23582629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FBFBED4DCBB747A7B999C36989D11F" ma:contentTypeVersion="16" ma:contentTypeDescription="Crée un document." ma:contentTypeScope="" ma:versionID="02278a7806d85209905c0b05900dde03">
  <xsd:schema xmlns:xsd="http://www.w3.org/2001/XMLSchema" xmlns:xs="http://www.w3.org/2001/XMLSchema" xmlns:p="http://schemas.microsoft.com/office/2006/metadata/properties" xmlns:ns2="776f617d-dec6-4458-bb82-eba96361bdf7" xmlns:ns3="243533b7-6307-464f-89a7-4daa5a1f1905" targetNamespace="http://schemas.microsoft.com/office/2006/metadata/properties" ma:root="true" ma:fieldsID="0b1def9daf6c551341bb71672f0ec54f" ns2:_="" ns3:_="">
    <xsd:import namespace="776f617d-dec6-4458-bb82-eba96361bdf7"/>
    <xsd:import namespace="243533b7-6307-464f-89a7-4daa5a1f190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f617d-dec6-4458-bb82-eba96361bdf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67463d2-06fd-4373-81c4-c6a3196c614d}" ma:internalName="TaxCatchAll" ma:showField="CatchAllData" ma:web="776f617d-dec6-4458-bb82-eba96361bd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533b7-6307-464f-89a7-4daa5a1f1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82a66883-1a7d-4a8a-8548-e9a6d2a79e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3533b7-6307-464f-89a7-4daa5a1f1905">
      <Terms xmlns="http://schemas.microsoft.com/office/infopath/2007/PartnerControls"/>
    </lcf76f155ced4ddcb4097134ff3c332f>
    <TaxCatchAll xmlns="776f617d-dec6-4458-bb82-eba96361bdf7" xsi:nil="true"/>
  </documentManagement>
</p:properties>
</file>

<file path=customXml/itemProps1.xml><?xml version="1.0" encoding="utf-8"?>
<ds:datastoreItem xmlns:ds="http://schemas.openxmlformats.org/officeDocument/2006/customXml" ds:itemID="{FF35B8E1-05EE-447A-881B-A4BC645D99C5}"/>
</file>

<file path=customXml/itemProps2.xml><?xml version="1.0" encoding="utf-8"?>
<ds:datastoreItem xmlns:ds="http://schemas.openxmlformats.org/officeDocument/2006/customXml" ds:itemID="{21066ED6-34D9-4DA6-9B94-95D0E6186B33}"/>
</file>

<file path=customXml/itemProps3.xml><?xml version="1.0" encoding="utf-8"?>
<ds:datastoreItem xmlns:ds="http://schemas.openxmlformats.org/officeDocument/2006/customXml" ds:itemID="{AF4131E2-4F77-4119-82DA-32213F9BB038}"/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63</TotalTime>
  <Words>216</Words>
  <Application>Microsoft Office PowerPoint</Application>
  <PresentationFormat>Widescreen</PresentationFormat>
  <Paragraphs>33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Droplet</vt:lpstr>
      <vt:lpstr>LES ATELIERS DE NEURORADIOLOGIE DIAGNOSTIQUE 28 – 29 mai 2026 NICE</vt:lpstr>
      <vt:lpstr>Cas clinique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FAVD</vt:lpstr>
      <vt:lpstr>DISCUSSIONS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ATELIERS DE NEURORADIOLOGIE DIAGNOSTIQUE 28 – 29 mai 2026 NICE</dc:title>
  <dc:creator>Cristina C</dc:creator>
  <cp:lastModifiedBy>Alexandra PC</cp:lastModifiedBy>
  <cp:revision>5</cp:revision>
  <dcterms:created xsi:type="dcterms:W3CDTF">2026-03-29T20:14:22Z</dcterms:created>
  <dcterms:modified xsi:type="dcterms:W3CDTF">2026-03-29T21:44:48Z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0x010100A3FBFBED4DCBB747A7B999C36989D11F</vt:lpwstr>
  </property>
</Properties>
</file>