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7.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59" r:id="rId6"/>
    <p:sldId id="260" r:id="rId7"/>
    <p:sldId id="267" r:id="rId8"/>
    <p:sldId id="261" r:id="rId9"/>
    <p:sldId id="263" r:id="rId10"/>
    <p:sldId id="264"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fr-FR" smtClean="0"/>
              <a:t>Modifiez le style du titre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fr-FR" smtClean="0"/>
              <a:t>Modifiez le style du titre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5/25/2026</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33452" y="1499334"/>
            <a:ext cx="10568737" cy="2971801"/>
          </a:xfrm>
        </p:spPr>
        <p:txBody>
          <a:bodyPr>
            <a:normAutofit/>
          </a:bodyPr>
          <a:lstStyle/>
          <a:p>
            <a:r>
              <a:rPr lang="fr-FR" b="1" dirty="0" smtClean="0">
                <a:solidFill>
                  <a:srgbClr val="0070C0"/>
                </a:solidFill>
                <a:effectLst>
                  <a:outerShdw blurRad="38100" dist="38100" dir="2700000" algn="tl">
                    <a:srgbClr val="000000">
                      <a:alpha val="43137"/>
                    </a:srgbClr>
                  </a:outerShdw>
                </a:effectLst>
              </a:rPr>
              <a:t>Cas clinique </a:t>
            </a:r>
            <a:r>
              <a:rPr lang="fr-FR" dirty="0" smtClean="0"/>
              <a:t/>
            </a:r>
            <a:br>
              <a:rPr lang="fr-FR" dirty="0" smtClean="0"/>
            </a:br>
            <a:r>
              <a:rPr lang="fr-FR" sz="2000" dirty="0" smtClean="0">
                <a:solidFill>
                  <a:schemeClr val="bg2"/>
                </a:solidFill>
              </a:rPr>
              <a:t>ateliers de neuroradiologie diagnostics NICE 2026</a:t>
            </a:r>
            <a:r>
              <a:rPr lang="fr-FR" dirty="0" smtClean="0"/>
              <a:t/>
            </a:r>
            <a:br>
              <a:rPr lang="fr-FR" dirty="0" smtClean="0"/>
            </a:br>
            <a:r>
              <a:rPr lang="fr-FR" dirty="0" smtClean="0"/>
              <a:t> </a:t>
            </a:r>
            <a:r>
              <a:rPr lang="fr-FR" sz="3200" dirty="0" smtClean="0">
                <a:solidFill>
                  <a:schemeClr val="accent3">
                    <a:lumMod val="60000"/>
                    <a:lumOff val="40000"/>
                  </a:schemeClr>
                </a:solidFill>
              </a:rPr>
              <a:t>DR ATTAOUI Rihab, CH </a:t>
            </a:r>
            <a:r>
              <a:rPr lang="fr-FR" sz="3200" cap="none" dirty="0" smtClean="0">
                <a:solidFill>
                  <a:schemeClr val="accent3">
                    <a:lumMod val="60000"/>
                    <a:lumOff val="40000"/>
                  </a:schemeClr>
                </a:solidFill>
              </a:rPr>
              <a:t>de</a:t>
            </a:r>
            <a:r>
              <a:rPr lang="fr-FR" sz="3200" dirty="0" smtClean="0">
                <a:solidFill>
                  <a:schemeClr val="accent3">
                    <a:lumMod val="60000"/>
                    <a:lumOff val="40000"/>
                  </a:schemeClr>
                </a:solidFill>
              </a:rPr>
              <a:t> RAMBOUILLET </a:t>
            </a:r>
            <a:endParaRPr lang="fr-FR" sz="3200" dirty="0">
              <a:solidFill>
                <a:schemeClr val="accent3">
                  <a:lumMod val="60000"/>
                  <a:lumOff val="40000"/>
                </a:schemeClr>
              </a:solidFill>
            </a:endParaRPr>
          </a:p>
        </p:txBody>
      </p:sp>
      <p:sp>
        <p:nvSpPr>
          <p:cNvPr id="3" name="Sous-titre 2"/>
          <p:cNvSpPr>
            <a:spLocks noGrp="1"/>
          </p:cNvSpPr>
          <p:nvPr>
            <p:ph type="subTitle" idx="1"/>
          </p:nvPr>
        </p:nvSpPr>
        <p:spPr>
          <a:xfrm>
            <a:off x="933452" y="5343312"/>
            <a:ext cx="6400800" cy="1947333"/>
          </a:xfrm>
        </p:spPr>
        <p:txBody>
          <a:bodyPr/>
          <a:lstStyle/>
          <a:p>
            <a:r>
              <a:rPr lang="fr-FR" dirty="0" smtClean="0"/>
              <a:t>Pas de </a:t>
            </a:r>
            <a:r>
              <a:rPr lang="fr-FR" dirty="0"/>
              <a:t>conflit d’ </a:t>
            </a:r>
            <a:r>
              <a:rPr lang="fr-FR" dirty="0" smtClean="0"/>
              <a:t>d'intérêt</a:t>
            </a:r>
          </a:p>
          <a:p>
            <a:endParaRPr lang="fr-FR" dirty="0"/>
          </a:p>
        </p:txBody>
      </p:sp>
      <p:pic>
        <p:nvPicPr>
          <p:cNvPr id="4" name="Image 3"/>
          <p:cNvPicPr>
            <a:picLocks noChangeAspect="1"/>
          </p:cNvPicPr>
          <p:nvPr/>
        </p:nvPicPr>
        <p:blipFill>
          <a:blip r:embed="rId2"/>
          <a:stretch>
            <a:fillRect/>
          </a:stretch>
        </p:blipFill>
        <p:spPr>
          <a:xfrm>
            <a:off x="57750" y="39167"/>
            <a:ext cx="2646947" cy="1174583"/>
          </a:xfrm>
          <a:prstGeom prst="rect">
            <a:avLst/>
          </a:prstGeom>
        </p:spPr>
      </p:pic>
      <p:pic>
        <p:nvPicPr>
          <p:cNvPr id="6" name="Picture 2" descr="Agenda | Société Française de Neuroradiolog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4500" y="0"/>
            <a:ext cx="2857500" cy="2152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437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0262" y="1208105"/>
            <a:ext cx="11051628" cy="4546309"/>
          </a:xfrm>
        </p:spPr>
        <p:txBody>
          <a:bodyPr>
            <a:normAutofit/>
          </a:bodyPr>
          <a:lstStyle/>
          <a:p>
            <a:r>
              <a:rPr lang="fr-FR" sz="3200" dirty="0" smtClean="0">
                <a:solidFill>
                  <a:srgbClr val="002060"/>
                </a:solidFill>
                <a:latin typeface="Arial" panose="020B0604020202020204" pitchFamily="34" charset="0"/>
                <a:cs typeface="Arial" panose="020B0604020202020204" pitchFamily="34" charset="0"/>
              </a:rPr>
              <a:t>Diagnostic évoqué :</a:t>
            </a:r>
            <a:br>
              <a:rPr lang="fr-FR" sz="3200" dirty="0" smtClean="0">
                <a:solidFill>
                  <a:srgbClr val="002060"/>
                </a:solidFill>
                <a:latin typeface="Arial" panose="020B0604020202020204" pitchFamily="34" charset="0"/>
                <a:cs typeface="Arial" panose="020B0604020202020204" pitchFamily="34" charset="0"/>
              </a:rPr>
            </a:br>
            <a:r>
              <a:rPr lang="fr-FR" sz="3200" dirty="0" smtClean="0">
                <a:solidFill>
                  <a:srgbClr val="002060"/>
                </a:solidFill>
                <a:latin typeface="Arial" panose="020B0604020202020204" pitchFamily="34" charset="0"/>
                <a:cs typeface="Arial" panose="020B0604020202020204" pitchFamily="34" charset="0"/>
              </a:rPr>
              <a:t/>
            </a:r>
            <a:br>
              <a:rPr lang="fr-FR" sz="3200" dirty="0" smtClean="0">
                <a:solidFill>
                  <a:srgbClr val="002060"/>
                </a:solidFill>
                <a:latin typeface="Arial" panose="020B0604020202020204" pitchFamily="34" charset="0"/>
                <a:cs typeface="Arial" panose="020B0604020202020204" pitchFamily="34" charset="0"/>
              </a:rPr>
            </a:br>
            <a:r>
              <a:rPr lang="fr-FR" sz="3200" cap="none" dirty="0" smtClean="0">
                <a:solidFill>
                  <a:srgbClr val="002060"/>
                </a:solidFill>
                <a:latin typeface="Arial" panose="020B0604020202020204" pitchFamily="34" charset="0"/>
                <a:cs typeface="Arial" panose="020B0604020202020204" pitchFamily="34" charset="0"/>
              </a:rPr>
              <a:t>Encéphalite touchant préférentiellement  la substance blanche supra et infra tentorielle avec atteinte marque en </a:t>
            </a:r>
            <a:r>
              <a:rPr lang="fr-FR" sz="3200" cap="none" dirty="0" err="1" smtClean="0">
                <a:solidFill>
                  <a:srgbClr val="002060"/>
                </a:solidFill>
                <a:latin typeface="Arial" panose="020B0604020202020204" pitchFamily="34" charset="0"/>
                <a:cs typeface="Arial" panose="020B0604020202020204" pitchFamily="34" charset="0"/>
              </a:rPr>
              <a:t>fronto</a:t>
            </a:r>
            <a:r>
              <a:rPr lang="fr-FR" sz="3200" cap="none" dirty="0" smtClean="0">
                <a:solidFill>
                  <a:srgbClr val="002060"/>
                </a:solidFill>
                <a:latin typeface="Arial" panose="020B0604020202020204" pitchFamily="34" charset="0"/>
                <a:cs typeface="Arial" panose="020B0604020202020204" pitchFamily="34" charset="0"/>
              </a:rPr>
              <a:t> pariétal droit réalisant un aspect de LEMP</a:t>
            </a:r>
            <a:r>
              <a:rPr lang="fr-FR" cap="none" dirty="0" smtClean="0">
                <a:solidFill>
                  <a:srgbClr val="002060"/>
                </a:solidFill>
              </a:rPr>
              <a:t/>
            </a:r>
            <a:br>
              <a:rPr lang="fr-FR" cap="none" dirty="0" smtClean="0">
                <a:solidFill>
                  <a:srgbClr val="002060"/>
                </a:solidFill>
              </a:rPr>
            </a:br>
            <a:r>
              <a:rPr lang="fr-FR" cap="none" dirty="0" smtClean="0">
                <a:solidFill>
                  <a:srgbClr val="002060"/>
                </a:solidFill>
              </a:rPr>
              <a:t> </a:t>
            </a:r>
            <a:endParaRPr lang="fr-FR" cap="none" dirty="0">
              <a:solidFill>
                <a:srgbClr val="002060"/>
              </a:solidFill>
            </a:endParaRPr>
          </a:p>
        </p:txBody>
      </p:sp>
      <p:sp>
        <p:nvSpPr>
          <p:cNvPr id="3" name="Espace réservé du contenu 2"/>
          <p:cNvSpPr>
            <a:spLocks noGrp="1"/>
          </p:cNvSpPr>
          <p:nvPr>
            <p:ph idx="1"/>
          </p:nvPr>
        </p:nvSpPr>
        <p:spPr/>
        <p:txBody>
          <a:bodyPr/>
          <a:lstStyle/>
          <a:p>
            <a:pPr marL="0" indent="0">
              <a:buNone/>
            </a:pPr>
            <a:endParaRPr lang="fr-FR" dirty="0" smtClean="0"/>
          </a:p>
          <a:p>
            <a:endParaRPr lang="fr-FR" dirty="0"/>
          </a:p>
        </p:txBody>
      </p:sp>
      <p:pic>
        <p:nvPicPr>
          <p:cNvPr id="4" name="Image 3"/>
          <p:cNvPicPr>
            <a:picLocks noChangeAspect="1"/>
          </p:cNvPicPr>
          <p:nvPr/>
        </p:nvPicPr>
        <p:blipFill>
          <a:blip r:embed="rId2"/>
          <a:stretch>
            <a:fillRect/>
          </a:stretch>
        </p:blipFill>
        <p:spPr>
          <a:xfrm>
            <a:off x="57750" y="39167"/>
            <a:ext cx="2646947" cy="1174583"/>
          </a:xfrm>
          <a:prstGeom prst="rect">
            <a:avLst/>
          </a:prstGeom>
        </p:spPr>
      </p:pic>
    </p:spTree>
    <p:extLst>
      <p:ext uri="{BB962C8B-B14F-4D97-AF65-F5344CB8AC3E}">
        <p14:creationId xmlns:p14="http://schemas.microsoft.com/office/powerpoint/2010/main" val="3195426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54207" y="1907710"/>
            <a:ext cx="8534400" cy="3615267"/>
          </a:xfrm>
        </p:spPr>
        <p:txBody>
          <a:bodyPr/>
          <a:lstStyle/>
          <a:p>
            <a:r>
              <a:rPr lang="fr-FR" sz="3200" dirty="0" smtClean="0">
                <a:solidFill>
                  <a:srgbClr val="002060"/>
                </a:solidFill>
                <a:latin typeface="Arial" panose="020B0604020202020204" pitchFamily="34" charset="0"/>
                <a:cs typeface="Arial" panose="020B0604020202020204" pitchFamily="34" charset="0"/>
              </a:rPr>
              <a:t>Une sérologie virale a été réalisée montrant une sérologie VIH positive.</a:t>
            </a:r>
          </a:p>
          <a:p>
            <a:pPr marL="0" indent="0">
              <a:buNone/>
            </a:pPr>
            <a:endParaRPr lang="fr-FR" sz="3200" dirty="0" smtClean="0">
              <a:solidFill>
                <a:srgbClr val="002060"/>
              </a:solidFill>
              <a:latin typeface="Arial" panose="020B0604020202020204" pitchFamily="34" charset="0"/>
              <a:cs typeface="Arial" panose="020B0604020202020204" pitchFamily="34" charset="0"/>
            </a:endParaRPr>
          </a:p>
          <a:p>
            <a:pPr marL="0" indent="0">
              <a:buNone/>
            </a:pPr>
            <a:endParaRPr lang="fr-FR" dirty="0"/>
          </a:p>
        </p:txBody>
      </p:sp>
      <p:pic>
        <p:nvPicPr>
          <p:cNvPr id="6" name="Image 5"/>
          <p:cNvPicPr>
            <a:picLocks noChangeAspect="1"/>
          </p:cNvPicPr>
          <p:nvPr/>
        </p:nvPicPr>
        <p:blipFill>
          <a:blip r:embed="rId2"/>
          <a:stretch>
            <a:fillRect/>
          </a:stretch>
        </p:blipFill>
        <p:spPr>
          <a:xfrm>
            <a:off x="57750" y="39167"/>
            <a:ext cx="2646947" cy="1174583"/>
          </a:xfrm>
          <a:prstGeom prst="rect">
            <a:avLst/>
          </a:prstGeom>
        </p:spPr>
      </p:pic>
    </p:spTree>
    <p:extLst>
      <p:ext uri="{BB962C8B-B14F-4D97-AF65-F5344CB8AC3E}">
        <p14:creationId xmlns:p14="http://schemas.microsoft.com/office/powerpoint/2010/main" val="1166522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5760" y="532097"/>
            <a:ext cx="11559941" cy="5632311"/>
          </a:xfrm>
          <a:prstGeom prst="rect">
            <a:avLst/>
          </a:prstGeom>
        </p:spPr>
        <p:txBody>
          <a:bodyPr wrap="square">
            <a:spAutoFit/>
          </a:bodyPr>
          <a:lstStyle/>
          <a:p>
            <a:pPr algn="just"/>
            <a:r>
              <a:rPr lang="fr-FR" sz="2000" dirty="0" smtClean="0">
                <a:solidFill>
                  <a:srgbClr val="002060"/>
                </a:solidFill>
                <a:latin typeface="Arial" panose="020B0604020202020204" pitchFamily="34" charset="0"/>
                <a:cs typeface="Arial" panose="020B0604020202020204" pitchFamily="34" charset="0"/>
              </a:rPr>
              <a:t>IRM est l’examen </a:t>
            </a:r>
            <a:r>
              <a:rPr lang="fr-FR" sz="2000" dirty="0">
                <a:solidFill>
                  <a:srgbClr val="002060"/>
                </a:solidFill>
                <a:latin typeface="Arial" panose="020B0604020202020204" pitchFamily="34" charset="0"/>
                <a:cs typeface="Arial" panose="020B0604020202020204" pitchFamily="34" charset="0"/>
              </a:rPr>
              <a:t>de référence</a:t>
            </a:r>
            <a:r>
              <a:rPr lang="fr-FR" sz="2000" dirty="0" smtClean="0">
                <a:solidFill>
                  <a:srgbClr val="002060"/>
                </a:solidFill>
                <a:latin typeface="Arial" panose="020B0604020202020204" pitchFamily="34" charset="0"/>
                <a:cs typeface="Arial" panose="020B0604020202020204" pitchFamily="34" charset="0"/>
              </a:rPr>
              <a:t>.</a:t>
            </a:r>
          </a:p>
          <a:p>
            <a:pPr algn="just"/>
            <a:endParaRPr lang="fr-FR" sz="2000" dirty="0">
              <a:solidFill>
                <a:srgbClr val="002060"/>
              </a:solidFill>
              <a:latin typeface="Arial" panose="020B0604020202020204" pitchFamily="34" charset="0"/>
              <a:cs typeface="Arial" panose="020B0604020202020204" pitchFamily="34" charset="0"/>
            </a:endParaRPr>
          </a:p>
          <a:p>
            <a:pPr algn="just"/>
            <a:r>
              <a:rPr lang="fr-FR" sz="2000" dirty="0">
                <a:solidFill>
                  <a:srgbClr val="002060"/>
                </a:solidFill>
                <a:latin typeface="Arial" panose="020B0604020202020204" pitchFamily="34" charset="0"/>
                <a:cs typeface="Arial" panose="020B0604020202020204" pitchFamily="34" charset="0"/>
              </a:rPr>
              <a:t>On retrouve des lésions </a:t>
            </a:r>
            <a:r>
              <a:rPr lang="fr-FR" sz="2000" dirty="0" err="1">
                <a:solidFill>
                  <a:srgbClr val="002060"/>
                </a:solidFill>
                <a:latin typeface="Arial" panose="020B0604020202020204" pitchFamily="34" charset="0"/>
                <a:cs typeface="Arial" panose="020B0604020202020204" pitchFamily="34" charset="0"/>
              </a:rPr>
              <a:t>démyélinisantes</a:t>
            </a:r>
            <a:r>
              <a:rPr lang="fr-FR" sz="2000" dirty="0">
                <a:solidFill>
                  <a:srgbClr val="002060"/>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Ø"/>
            </a:pPr>
            <a:r>
              <a:rPr lang="fr-FR" sz="2000" dirty="0">
                <a:solidFill>
                  <a:srgbClr val="002060"/>
                </a:solidFill>
                <a:latin typeface="Arial" panose="020B0604020202020204" pitchFamily="34" charset="0"/>
                <a:cs typeface="Arial" panose="020B0604020202020204" pitchFamily="34" charset="0"/>
              </a:rPr>
              <a:t>de la substance blanche sous corticale</a:t>
            </a:r>
          </a:p>
          <a:p>
            <a:pPr marL="342900" indent="-342900">
              <a:buFont typeface="Wingdings" panose="05000000000000000000" pitchFamily="2" charset="2"/>
              <a:buChar char="Ø"/>
            </a:pPr>
            <a:r>
              <a:rPr lang="fr-FR" sz="2000" dirty="0">
                <a:solidFill>
                  <a:srgbClr val="002060"/>
                </a:solidFill>
                <a:latin typeface="Arial" panose="020B0604020202020204" pitchFamily="34" charset="0"/>
                <a:cs typeface="Arial" panose="020B0604020202020204" pitchFamily="34" charset="0"/>
              </a:rPr>
              <a:t>bilatérales et asymétriques</a:t>
            </a:r>
          </a:p>
          <a:p>
            <a:pPr marL="342900" indent="-342900" algn="just">
              <a:buFont typeface="Wingdings" panose="05000000000000000000" pitchFamily="2" charset="2"/>
              <a:buChar char="Ø"/>
            </a:pPr>
            <a:r>
              <a:rPr lang="fr-FR" sz="2000" dirty="0">
                <a:solidFill>
                  <a:srgbClr val="002060"/>
                </a:solidFill>
                <a:latin typeface="Arial" panose="020B0604020202020204" pitchFamily="34" charset="0"/>
                <a:cs typeface="Arial" panose="020B0604020202020204" pitchFamily="34" charset="0"/>
              </a:rPr>
              <a:t>qui respectent la substance grise et la moelle</a:t>
            </a:r>
          </a:p>
          <a:p>
            <a:pPr marL="342900" indent="-342900" algn="just">
              <a:buFont typeface="Wingdings" panose="05000000000000000000" pitchFamily="2" charset="2"/>
              <a:buChar char="Ø"/>
            </a:pPr>
            <a:r>
              <a:rPr lang="fr-FR" sz="2000" dirty="0">
                <a:solidFill>
                  <a:srgbClr val="002060"/>
                </a:solidFill>
                <a:latin typeface="Arial" panose="020B0604020202020204" pitchFamily="34" charset="0"/>
                <a:cs typeface="Arial" panose="020B0604020202020204" pitchFamily="34" charset="0"/>
              </a:rPr>
              <a:t>de topographie supra-tentorielle (</a:t>
            </a:r>
            <a:r>
              <a:rPr lang="fr-FR" sz="2000" dirty="0" err="1">
                <a:solidFill>
                  <a:srgbClr val="002060"/>
                </a:solidFill>
                <a:latin typeface="Arial" panose="020B0604020202020204" pitchFamily="34" charset="0"/>
                <a:cs typeface="Arial" panose="020B0604020202020204" pitchFamily="34" charset="0"/>
              </a:rPr>
              <a:t>pariéto</a:t>
            </a:r>
            <a:r>
              <a:rPr lang="fr-FR" sz="2000" dirty="0">
                <a:solidFill>
                  <a:srgbClr val="002060"/>
                </a:solidFill>
                <a:latin typeface="Arial" panose="020B0604020202020204" pitchFamily="34" charset="0"/>
                <a:cs typeface="Arial" panose="020B0604020202020204" pitchFamily="34" charset="0"/>
              </a:rPr>
              <a:t>-occipitale, frontale) et infra-tentorielle</a:t>
            </a:r>
          </a:p>
          <a:p>
            <a:pPr marL="342900" indent="-342900" algn="just">
              <a:buFont typeface="Wingdings" panose="05000000000000000000" pitchFamily="2" charset="2"/>
              <a:buChar char="Ø"/>
            </a:pPr>
            <a:r>
              <a:rPr lang="fr-FR" sz="2000" dirty="0">
                <a:solidFill>
                  <a:srgbClr val="002060"/>
                </a:solidFill>
                <a:latin typeface="Arial" panose="020B0604020202020204" pitchFamily="34" charset="0"/>
                <a:cs typeface="Arial" panose="020B0604020202020204" pitchFamily="34" charset="0"/>
              </a:rPr>
              <a:t>avec atteinte des noyaux gris centraux et des fibres sous-corticales en U</a:t>
            </a:r>
          </a:p>
          <a:p>
            <a:pPr marL="342900" indent="-342900">
              <a:buFont typeface="Wingdings" panose="05000000000000000000" pitchFamily="2" charset="2"/>
              <a:buChar char="Ø"/>
            </a:pPr>
            <a:r>
              <a:rPr lang="fr-FR" sz="2000" dirty="0">
                <a:solidFill>
                  <a:srgbClr val="002060"/>
                </a:solidFill>
                <a:latin typeface="Arial" panose="020B0604020202020204" pitchFamily="34" charset="0"/>
                <a:cs typeface="Arial" panose="020B0604020202020204" pitchFamily="34" charset="0"/>
              </a:rPr>
              <a:t>en </a:t>
            </a:r>
            <a:r>
              <a:rPr lang="fr-FR" sz="2000" dirty="0" err="1">
                <a:solidFill>
                  <a:srgbClr val="002060"/>
                </a:solidFill>
                <a:latin typeface="Arial" panose="020B0604020202020204" pitchFamily="34" charset="0"/>
                <a:cs typeface="Arial" panose="020B0604020202020204" pitchFamily="34" charset="0"/>
              </a:rPr>
              <a:t>hyposignal</a:t>
            </a:r>
            <a:r>
              <a:rPr lang="fr-FR" sz="2000" dirty="0">
                <a:solidFill>
                  <a:srgbClr val="002060"/>
                </a:solidFill>
                <a:latin typeface="Arial" panose="020B0604020202020204" pitchFamily="34" charset="0"/>
                <a:cs typeface="Arial" panose="020B0604020202020204" pitchFamily="34" charset="0"/>
              </a:rPr>
              <a:t> T1 et </a:t>
            </a:r>
            <a:r>
              <a:rPr lang="fr-FR" sz="2000" dirty="0" err="1">
                <a:solidFill>
                  <a:srgbClr val="002060"/>
                </a:solidFill>
                <a:latin typeface="Arial" panose="020B0604020202020204" pitchFamily="34" charset="0"/>
                <a:cs typeface="Arial" panose="020B0604020202020204" pitchFamily="34" charset="0"/>
              </a:rPr>
              <a:t>hypersignal</a:t>
            </a:r>
            <a:r>
              <a:rPr lang="fr-FR" sz="2000" dirty="0">
                <a:solidFill>
                  <a:srgbClr val="002060"/>
                </a:solidFill>
                <a:latin typeface="Arial" panose="020B0604020202020204" pitchFamily="34" charset="0"/>
                <a:cs typeface="Arial" panose="020B0604020202020204" pitchFamily="34" charset="0"/>
              </a:rPr>
              <a:t> </a:t>
            </a:r>
            <a:r>
              <a:rPr lang="fr-FR" sz="2000" dirty="0" smtClean="0">
                <a:solidFill>
                  <a:srgbClr val="002060"/>
                </a:solidFill>
                <a:latin typeface="Arial" panose="020B0604020202020204" pitchFamily="34" charset="0"/>
                <a:cs typeface="Arial" panose="020B0604020202020204" pitchFamily="34" charset="0"/>
              </a:rPr>
              <a:t>T2,sans </a:t>
            </a:r>
            <a:r>
              <a:rPr lang="fr-FR" sz="2000" dirty="0">
                <a:solidFill>
                  <a:srgbClr val="002060"/>
                </a:solidFill>
                <a:latin typeface="Arial" panose="020B0604020202020204" pitchFamily="34" charset="0"/>
                <a:cs typeface="Arial" panose="020B0604020202020204" pitchFamily="34" charset="0"/>
              </a:rPr>
              <a:t>effet de </a:t>
            </a:r>
            <a:r>
              <a:rPr lang="fr-FR" sz="2000" dirty="0" smtClean="0">
                <a:solidFill>
                  <a:srgbClr val="002060"/>
                </a:solidFill>
                <a:latin typeface="Arial" panose="020B0604020202020204" pitchFamily="34" charset="0"/>
                <a:cs typeface="Arial" panose="020B0604020202020204" pitchFamily="34" charset="0"/>
              </a:rPr>
              <a:t>masse</a:t>
            </a:r>
          </a:p>
          <a:p>
            <a:endParaRPr lang="fr-FR" sz="2000" dirty="0">
              <a:solidFill>
                <a:srgbClr val="002060"/>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fr-FR" sz="2000" dirty="0">
                <a:solidFill>
                  <a:srgbClr val="002060"/>
                </a:solidFill>
                <a:latin typeface="Arial" panose="020B0604020202020204" pitchFamily="34" charset="0"/>
                <a:cs typeface="Arial" panose="020B0604020202020204" pitchFamily="34" charset="0"/>
              </a:rPr>
              <a:t>Classiquement sans rehaussement après injection de gadolinium. Une prise de contraste est en faveur d'une forme inflammatoire de LEMP ou dans un contexte de restauration de l'immunité.</a:t>
            </a:r>
          </a:p>
          <a:p>
            <a:endParaRPr lang="fr-FR" sz="2000" i="1" dirty="0" smtClean="0">
              <a:solidFill>
                <a:srgbClr val="002060"/>
              </a:solidFill>
              <a:latin typeface="Arial" panose="020B0604020202020204" pitchFamily="34" charset="0"/>
              <a:cs typeface="Arial" panose="020B0604020202020204" pitchFamily="34" charset="0"/>
            </a:endParaRPr>
          </a:p>
          <a:p>
            <a:r>
              <a:rPr lang="fr-FR" sz="2000" i="1" dirty="0" smtClean="0">
                <a:solidFill>
                  <a:srgbClr val="002060"/>
                </a:solidFill>
                <a:latin typeface="Arial" panose="020B0604020202020204" pitchFamily="34" charset="0"/>
                <a:cs typeface="Arial" panose="020B0604020202020204" pitchFamily="34" charset="0"/>
              </a:rPr>
              <a:t>Signe </a:t>
            </a:r>
            <a:r>
              <a:rPr lang="fr-FR" sz="2000" i="1" dirty="0">
                <a:solidFill>
                  <a:srgbClr val="002060"/>
                </a:solidFill>
                <a:latin typeface="Arial" panose="020B0604020202020204" pitchFamily="34" charset="0"/>
                <a:cs typeface="Arial" panose="020B0604020202020204" pitchFamily="34" charset="0"/>
              </a:rPr>
              <a:t>de la voie lactée</a:t>
            </a:r>
            <a:r>
              <a:rPr lang="fr-FR" sz="2000" dirty="0">
                <a:solidFill>
                  <a:srgbClr val="002060"/>
                </a:solidFill>
                <a:latin typeface="Arial" panose="020B0604020202020204" pitchFamily="34" charset="0"/>
                <a:cs typeface="Arial" panose="020B0604020202020204" pitchFamily="34" charset="0"/>
              </a:rPr>
              <a:t> : présence d'</a:t>
            </a:r>
            <a:r>
              <a:rPr lang="fr-FR" sz="2000" dirty="0" err="1">
                <a:solidFill>
                  <a:srgbClr val="002060"/>
                </a:solidFill>
                <a:latin typeface="Arial" panose="020B0604020202020204" pitchFamily="34" charset="0"/>
                <a:cs typeface="Arial" panose="020B0604020202020204" pitchFamily="34" charset="0"/>
              </a:rPr>
              <a:t>hypersignaux</a:t>
            </a:r>
            <a:r>
              <a:rPr lang="fr-FR" sz="2000" dirty="0">
                <a:solidFill>
                  <a:srgbClr val="002060"/>
                </a:solidFill>
                <a:latin typeface="Arial" panose="020B0604020202020204" pitchFamily="34" charset="0"/>
                <a:cs typeface="Arial" panose="020B0604020202020204" pitchFamily="34" charset="0"/>
              </a:rPr>
              <a:t> T2-FLAIR punctiformes et flous en périphérie de plages de démyélinisation de la substance blanche</a:t>
            </a:r>
            <a:r>
              <a:rPr lang="fr-FR" sz="2000" dirty="0" smtClean="0">
                <a:solidFill>
                  <a:srgbClr val="002060"/>
                </a:solidFill>
                <a:latin typeface="Arial" panose="020B0604020202020204" pitchFamily="34" charset="0"/>
                <a:cs typeface="Arial" panose="020B0604020202020204" pitchFamily="34" charset="0"/>
              </a:rPr>
              <a:t>.</a:t>
            </a:r>
          </a:p>
          <a:p>
            <a:endParaRPr lang="fr-FR" sz="2000" dirty="0">
              <a:solidFill>
                <a:srgbClr val="002060"/>
              </a:solidFill>
              <a:latin typeface="Arial" panose="020B0604020202020204" pitchFamily="34" charset="0"/>
              <a:cs typeface="Arial" panose="020B0604020202020204" pitchFamily="34" charset="0"/>
            </a:endParaRPr>
          </a:p>
          <a:p>
            <a:r>
              <a:rPr lang="fr-FR" sz="2000" dirty="0">
                <a:solidFill>
                  <a:srgbClr val="002060"/>
                </a:solidFill>
                <a:latin typeface="Arial" panose="020B0604020202020204" pitchFamily="34" charset="0"/>
                <a:cs typeface="Arial" panose="020B0604020202020204" pitchFamily="34" charset="0"/>
              </a:rPr>
              <a:t>Une </a:t>
            </a:r>
            <a:r>
              <a:rPr lang="fr-FR" sz="2000" i="1" dirty="0">
                <a:solidFill>
                  <a:srgbClr val="002060"/>
                </a:solidFill>
                <a:latin typeface="Arial" panose="020B0604020202020204" pitchFamily="34" charset="0"/>
                <a:cs typeface="Arial" panose="020B0604020202020204" pitchFamily="34" charset="0"/>
              </a:rPr>
              <a:t>chute du coefficient d'ADC en périphérie</a:t>
            </a:r>
            <a:r>
              <a:rPr lang="fr-FR" sz="2000" dirty="0">
                <a:solidFill>
                  <a:srgbClr val="002060"/>
                </a:solidFill>
                <a:latin typeface="Arial" panose="020B0604020202020204" pitchFamily="34" charset="0"/>
                <a:cs typeface="Arial" panose="020B0604020202020204" pitchFamily="34" charset="0"/>
              </a:rPr>
              <a:t> des lésions est notée dans les atteintes actives (front de démyélinisation).</a:t>
            </a:r>
            <a:endParaRPr lang="fr-FR" sz="2000" b="0" i="0" dirty="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16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9734" y="1930209"/>
            <a:ext cx="10927217" cy="3615267"/>
          </a:xfrm>
        </p:spPr>
        <p:txBody>
          <a:bodyPr>
            <a:normAutofit/>
          </a:bodyPr>
          <a:lstStyle/>
          <a:p>
            <a:r>
              <a:rPr lang="fr-FR" sz="2800" dirty="0" smtClean="0">
                <a:solidFill>
                  <a:srgbClr val="002060"/>
                </a:solidFill>
                <a:latin typeface="Arial" panose="020B0604020202020204" pitchFamily="34" charset="0"/>
                <a:cs typeface="Arial" panose="020B0604020202020204" pitchFamily="34" charset="0"/>
              </a:rPr>
              <a:t>Patient de 55ans, hospitalise pour une infection respiratoire , déficit moteur des membres inferieurs avec troubles sphinctériens.</a:t>
            </a:r>
          </a:p>
          <a:p>
            <a:r>
              <a:rPr lang="fr-FR" sz="2800" dirty="0" smtClean="0">
                <a:solidFill>
                  <a:srgbClr val="002060"/>
                </a:solidFill>
                <a:latin typeface="Arial" panose="020B0604020202020204" pitchFamily="34" charset="0"/>
                <a:cs typeface="Arial" panose="020B0604020202020204" pitchFamily="34" charset="0"/>
              </a:rPr>
              <a:t>Myélites ou autres?</a:t>
            </a:r>
          </a:p>
          <a:p>
            <a:r>
              <a:rPr lang="fr-FR" sz="2800" dirty="0" smtClean="0">
                <a:solidFill>
                  <a:srgbClr val="002060"/>
                </a:solidFill>
                <a:latin typeface="Arial" panose="020B0604020202020204" pitchFamily="34" charset="0"/>
                <a:cs typeface="Arial" panose="020B0604020202020204" pitchFamily="34" charset="0"/>
              </a:rPr>
              <a:t>Une IRM </a:t>
            </a:r>
            <a:r>
              <a:rPr lang="fr-FR" sz="2800" dirty="0" err="1" smtClean="0">
                <a:solidFill>
                  <a:srgbClr val="002060"/>
                </a:solidFill>
                <a:latin typeface="Arial" panose="020B0604020202020204" pitchFamily="34" charset="0"/>
                <a:cs typeface="Arial" panose="020B0604020202020204" pitchFamily="34" charset="0"/>
              </a:rPr>
              <a:t>cérébro</a:t>
            </a:r>
            <a:r>
              <a:rPr lang="fr-FR" sz="2800" dirty="0" smtClean="0">
                <a:solidFill>
                  <a:srgbClr val="002060"/>
                </a:solidFill>
                <a:latin typeface="Arial" panose="020B0604020202020204" pitchFamily="34" charset="0"/>
                <a:cs typeface="Arial" panose="020B0604020202020204" pitchFamily="34" charset="0"/>
              </a:rPr>
              <a:t> médullaire a été réalisée.</a:t>
            </a:r>
            <a:endParaRPr lang="fr-FR" sz="2800" dirty="0">
              <a:solidFill>
                <a:srgbClr val="002060"/>
              </a:solidFill>
              <a:latin typeface="Arial" panose="020B0604020202020204" pitchFamily="34" charset="0"/>
              <a:cs typeface="Arial" panose="020B0604020202020204" pitchFamily="34" charset="0"/>
            </a:endParaRPr>
          </a:p>
        </p:txBody>
      </p:sp>
      <p:pic>
        <p:nvPicPr>
          <p:cNvPr id="5" name="Image 4"/>
          <p:cNvPicPr>
            <a:picLocks noChangeAspect="1"/>
          </p:cNvPicPr>
          <p:nvPr/>
        </p:nvPicPr>
        <p:blipFill>
          <a:blip r:embed="rId2"/>
          <a:stretch>
            <a:fillRect/>
          </a:stretch>
        </p:blipFill>
        <p:spPr>
          <a:xfrm>
            <a:off x="57750" y="39167"/>
            <a:ext cx="2646947" cy="1174583"/>
          </a:xfrm>
          <a:prstGeom prst="rect">
            <a:avLst/>
          </a:prstGeom>
        </p:spPr>
      </p:pic>
    </p:spTree>
    <p:extLst>
      <p:ext uri="{BB962C8B-B14F-4D97-AF65-F5344CB8AC3E}">
        <p14:creationId xmlns:p14="http://schemas.microsoft.com/office/powerpoint/2010/main" val="3903526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4184526" y="1307174"/>
            <a:ext cx="3872563" cy="439200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615" y="1306626"/>
            <a:ext cx="3744000" cy="4369558"/>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263" y="1306900"/>
            <a:ext cx="3888000" cy="4392548"/>
          </a:xfrm>
          <a:prstGeom prst="rect">
            <a:avLst/>
          </a:prstGeom>
        </p:spPr>
      </p:pic>
      <p:pic>
        <p:nvPicPr>
          <p:cNvPr id="7" name="Image 6"/>
          <p:cNvPicPr>
            <a:picLocks noChangeAspect="1"/>
          </p:cNvPicPr>
          <p:nvPr/>
        </p:nvPicPr>
        <p:blipFill>
          <a:blip r:embed="rId5"/>
          <a:stretch>
            <a:fillRect/>
          </a:stretch>
        </p:blipFill>
        <p:spPr>
          <a:xfrm>
            <a:off x="57750" y="39167"/>
            <a:ext cx="2646947" cy="1174583"/>
          </a:xfrm>
          <a:prstGeom prst="rect">
            <a:avLst/>
          </a:prstGeom>
        </p:spPr>
      </p:pic>
    </p:spTree>
    <p:extLst>
      <p:ext uri="{BB962C8B-B14F-4D97-AF65-F5344CB8AC3E}">
        <p14:creationId xmlns:p14="http://schemas.microsoft.com/office/powerpoint/2010/main" val="3327636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1803" y="1213750"/>
            <a:ext cx="4155534" cy="507600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1117" y="1213750"/>
            <a:ext cx="4317967" cy="5076000"/>
          </a:xfrm>
          <a:prstGeom prst="rect">
            <a:avLst/>
          </a:prstGeom>
        </p:spPr>
      </p:pic>
      <p:pic>
        <p:nvPicPr>
          <p:cNvPr id="6" name="Image 5"/>
          <p:cNvPicPr>
            <a:picLocks noChangeAspect="1"/>
          </p:cNvPicPr>
          <p:nvPr/>
        </p:nvPicPr>
        <p:blipFill>
          <a:blip r:embed="rId4"/>
          <a:stretch>
            <a:fillRect/>
          </a:stretch>
        </p:blipFill>
        <p:spPr>
          <a:xfrm>
            <a:off x="57750" y="39167"/>
            <a:ext cx="2646947" cy="1174583"/>
          </a:xfrm>
          <a:prstGeom prst="rect">
            <a:avLst/>
          </a:prstGeom>
        </p:spPr>
      </p:pic>
    </p:spTree>
    <p:extLst>
      <p:ext uri="{BB962C8B-B14F-4D97-AF65-F5344CB8AC3E}">
        <p14:creationId xmlns:p14="http://schemas.microsoft.com/office/powerpoint/2010/main" val="98239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l="3196" r="-534"/>
          <a:stretch/>
        </p:blipFill>
        <p:spPr>
          <a:xfrm>
            <a:off x="1896329" y="1194281"/>
            <a:ext cx="4569107" cy="5076307"/>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4157" y="1197963"/>
            <a:ext cx="4148910" cy="5092093"/>
          </a:xfrm>
          <a:prstGeom prst="rect">
            <a:avLst/>
          </a:prstGeom>
        </p:spPr>
      </p:pic>
      <p:pic>
        <p:nvPicPr>
          <p:cNvPr id="7" name="Image 6"/>
          <p:cNvPicPr>
            <a:picLocks noChangeAspect="1"/>
          </p:cNvPicPr>
          <p:nvPr/>
        </p:nvPicPr>
        <p:blipFill>
          <a:blip r:embed="rId4"/>
          <a:stretch>
            <a:fillRect/>
          </a:stretch>
        </p:blipFill>
        <p:spPr>
          <a:xfrm>
            <a:off x="57750" y="39167"/>
            <a:ext cx="2646947" cy="1174583"/>
          </a:xfrm>
          <a:prstGeom prst="rect">
            <a:avLst/>
          </a:prstGeom>
        </p:spPr>
      </p:pic>
    </p:spTree>
    <p:extLst>
      <p:ext uri="{BB962C8B-B14F-4D97-AF65-F5344CB8AC3E}">
        <p14:creationId xmlns:p14="http://schemas.microsoft.com/office/powerpoint/2010/main" val="4282595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3297" y="1213750"/>
            <a:ext cx="4296668" cy="5076000"/>
          </a:xfr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5414" y="1213750"/>
            <a:ext cx="4356809" cy="5076000"/>
          </a:xfrm>
          <a:prstGeom prst="rect">
            <a:avLst/>
          </a:prstGeom>
        </p:spPr>
      </p:pic>
      <p:pic>
        <p:nvPicPr>
          <p:cNvPr id="6" name="Image 5"/>
          <p:cNvPicPr>
            <a:picLocks noChangeAspect="1"/>
          </p:cNvPicPr>
          <p:nvPr/>
        </p:nvPicPr>
        <p:blipFill>
          <a:blip r:embed="rId4"/>
          <a:stretch>
            <a:fillRect/>
          </a:stretch>
        </p:blipFill>
        <p:spPr>
          <a:xfrm>
            <a:off x="57750" y="39167"/>
            <a:ext cx="2646947" cy="1174583"/>
          </a:xfrm>
          <a:prstGeom prst="rect">
            <a:avLst/>
          </a:prstGeom>
        </p:spPr>
      </p:pic>
    </p:spTree>
    <p:extLst>
      <p:ext uri="{BB962C8B-B14F-4D97-AF65-F5344CB8AC3E}">
        <p14:creationId xmlns:p14="http://schemas.microsoft.com/office/powerpoint/2010/main" val="1876943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2">
            <a:extLst>
              <a:ext uri="{28A0092B-C50C-407E-A947-70E740481C1C}">
                <a14:useLocalDpi xmlns:a14="http://schemas.microsoft.com/office/drawing/2010/main" val="0"/>
              </a:ext>
            </a:extLst>
          </a:blip>
          <a:srcRect l="29237" t="6516" r="30805" b="4534"/>
          <a:stretch/>
        </p:blipFill>
        <p:spPr>
          <a:xfrm>
            <a:off x="8520670" y="1628629"/>
            <a:ext cx="3317879" cy="4104000"/>
          </a:xfrm>
          <a:prstGeom prst="rect">
            <a:avLst/>
          </a:prstGeom>
        </p:spPr>
      </p:pic>
      <p:pic>
        <p:nvPicPr>
          <p:cNvPr id="7" name="Image 6"/>
          <p:cNvPicPr>
            <a:picLocks noChangeAspect="1"/>
          </p:cNvPicPr>
          <p:nvPr/>
        </p:nvPicPr>
        <p:blipFill rotWithShape="1">
          <a:blip r:embed="rId3">
            <a:extLst>
              <a:ext uri="{28A0092B-C50C-407E-A947-70E740481C1C}">
                <a14:useLocalDpi xmlns:a14="http://schemas.microsoft.com/office/drawing/2010/main" val="0"/>
              </a:ext>
            </a:extLst>
          </a:blip>
          <a:srcRect l="30259" t="11475" r="31996" b="4482"/>
          <a:stretch/>
        </p:blipFill>
        <p:spPr>
          <a:xfrm>
            <a:off x="4572821" y="1628629"/>
            <a:ext cx="3344665" cy="4140000"/>
          </a:xfrm>
          <a:prstGeom prst="rect">
            <a:avLst/>
          </a:prstGeom>
        </p:spPr>
      </p:pic>
      <p:pic>
        <p:nvPicPr>
          <p:cNvPr id="8" name="Image 7"/>
          <p:cNvPicPr>
            <a:picLocks noChangeAspect="1"/>
          </p:cNvPicPr>
          <p:nvPr/>
        </p:nvPicPr>
        <p:blipFill rotWithShape="1">
          <a:blip r:embed="rId4">
            <a:extLst>
              <a:ext uri="{28A0092B-C50C-407E-A947-70E740481C1C}">
                <a14:useLocalDpi xmlns:a14="http://schemas.microsoft.com/office/drawing/2010/main" val="0"/>
              </a:ext>
            </a:extLst>
          </a:blip>
          <a:srcRect l="31802" r="24091" b="8926"/>
          <a:stretch/>
        </p:blipFill>
        <p:spPr>
          <a:xfrm>
            <a:off x="497654" y="1628629"/>
            <a:ext cx="3606737" cy="4140000"/>
          </a:xfrm>
          <a:prstGeom prst="rect">
            <a:avLst/>
          </a:prstGeom>
        </p:spPr>
      </p:pic>
      <p:pic>
        <p:nvPicPr>
          <p:cNvPr id="10" name="Image 9"/>
          <p:cNvPicPr>
            <a:picLocks noChangeAspect="1"/>
          </p:cNvPicPr>
          <p:nvPr/>
        </p:nvPicPr>
        <p:blipFill>
          <a:blip r:embed="rId5"/>
          <a:stretch>
            <a:fillRect/>
          </a:stretch>
        </p:blipFill>
        <p:spPr>
          <a:xfrm>
            <a:off x="57750" y="39167"/>
            <a:ext cx="2646947" cy="1174583"/>
          </a:xfrm>
          <a:prstGeom prst="rect">
            <a:avLst/>
          </a:prstGeom>
        </p:spPr>
      </p:pic>
    </p:spTree>
    <p:extLst>
      <p:ext uri="{BB962C8B-B14F-4D97-AF65-F5344CB8AC3E}">
        <p14:creationId xmlns:p14="http://schemas.microsoft.com/office/powerpoint/2010/main" val="2012207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135" y="1436505"/>
            <a:ext cx="4248250" cy="514800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1197" y="388657"/>
            <a:ext cx="2681874" cy="6195848"/>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3924" y="1402639"/>
            <a:ext cx="4178515" cy="5181866"/>
          </a:xfrm>
          <a:prstGeom prst="rect">
            <a:avLst/>
          </a:prstGeom>
        </p:spPr>
      </p:pic>
      <p:pic>
        <p:nvPicPr>
          <p:cNvPr id="7" name="Image 6"/>
          <p:cNvPicPr>
            <a:picLocks noChangeAspect="1"/>
          </p:cNvPicPr>
          <p:nvPr/>
        </p:nvPicPr>
        <p:blipFill>
          <a:blip r:embed="rId5"/>
          <a:stretch>
            <a:fillRect/>
          </a:stretch>
        </p:blipFill>
        <p:spPr>
          <a:xfrm>
            <a:off x="57750" y="39167"/>
            <a:ext cx="2646947" cy="1174583"/>
          </a:xfrm>
          <a:prstGeom prst="rect">
            <a:avLst/>
          </a:prstGeom>
        </p:spPr>
      </p:pic>
    </p:spTree>
    <p:extLst>
      <p:ext uri="{BB962C8B-B14F-4D97-AF65-F5344CB8AC3E}">
        <p14:creationId xmlns:p14="http://schemas.microsoft.com/office/powerpoint/2010/main" val="2936052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65474" y="700155"/>
            <a:ext cx="10903443" cy="6589986"/>
          </a:xfrm>
        </p:spPr>
        <p:txBody>
          <a:bodyPr>
            <a:normAutofit/>
          </a:bodyPr>
          <a:lstStyle/>
          <a:p>
            <a:r>
              <a:rPr lang="fr-FR" sz="2400" dirty="0" smtClean="0">
                <a:solidFill>
                  <a:srgbClr val="002060"/>
                </a:solidFill>
                <a:latin typeface="Arial" panose="020B0604020202020204" pitchFamily="34" charset="0"/>
                <a:cs typeface="Arial" panose="020B0604020202020204" pitchFamily="34" charset="0"/>
              </a:rPr>
              <a:t>Plage en </a:t>
            </a:r>
            <a:r>
              <a:rPr lang="fr-FR" sz="2400" dirty="0" err="1" smtClean="0">
                <a:solidFill>
                  <a:srgbClr val="002060"/>
                </a:solidFill>
                <a:latin typeface="Arial" panose="020B0604020202020204" pitchFamily="34" charset="0"/>
                <a:cs typeface="Arial" panose="020B0604020202020204" pitchFamily="34" charset="0"/>
              </a:rPr>
              <a:t>hypersignal</a:t>
            </a:r>
            <a:r>
              <a:rPr lang="fr-FR" sz="2400" dirty="0" smtClean="0">
                <a:solidFill>
                  <a:srgbClr val="002060"/>
                </a:solidFill>
                <a:latin typeface="Arial" panose="020B0604020202020204" pitchFamily="34" charset="0"/>
                <a:cs typeface="Arial" panose="020B0604020202020204" pitchFamily="34" charset="0"/>
              </a:rPr>
              <a:t> T2 et Flair de la substance blanche péri ventriculaire supra tentorielle bilatérale prédominant en </a:t>
            </a:r>
            <a:r>
              <a:rPr lang="fr-FR" sz="2400" dirty="0" err="1" smtClean="0">
                <a:solidFill>
                  <a:srgbClr val="002060"/>
                </a:solidFill>
                <a:latin typeface="Arial" panose="020B0604020202020204" pitchFamily="34" charset="0"/>
                <a:cs typeface="Arial" panose="020B0604020202020204" pitchFamily="34" charset="0"/>
              </a:rPr>
              <a:t>fronto</a:t>
            </a:r>
            <a:r>
              <a:rPr lang="fr-FR" sz="2400" dirty="0" smtClean="0">
                <a:solidFill>
                  <a:srgbClr val="002060"/>
                </a:solidFill>
                <a:latin typeface="Arial" panose="020B0604020202020204" pitchFamily="34" charset="0"/>
                <a:cs typeface="Arial" panose="020B0604020202020204" pitchFamily="34" charset="0"/>
              </a:rPr>
              <a:t> pariétale</a:t>
            </a:r>
          </a:p>
          <a:p>
            <a:r>
              <a:rPr lang="fr-FR" sz="2400" dirty="0" smtClean="0">
                <a:solidFill>
                  <a:srgbClr val="002060"/>
                </a:solidFill>
                <a:latin typeface="Arial" panose="020B0604020202020204" pitchFamily="34" charset="0"/>
                <a:cs typeface="Arial" panose="020B0604020202020204" pitchFamily="34" charset="0"/>
              </a:rPr>
              <a:t>Cette atteinte épargne globalement les fibres en U, les intéressant uniquement au niveau frontal droit où il existe une plage en franc hyper signal T2, hypo T1non rehaussée siège d’un hyper signal en diffusion </a:t>
            </a:r>
            <a:r>
              <a:rPr lang="fr-FR" sz="2400" dirty="0" err="1" smtClean="0">
                <a:solidFill>
                  <a:srgbClr val="002060"/>
                </a:solidFill>
                <a:latin typeface="Arial" panose="020B0604020202020204" pitchFamily="34" charset="0"/>
                <a:cs typeface="Arial" panose="020B0604020202020204" pitchFamily="34" charset="0"/>
              </a:rPr>
              <a:t>fronto</a:t>
            </a:r>
            <a:r>
              <a:rPr lang="fr-FR" sz="2400" dirty="0" smtClean="0">
                <a:solidFill>
                  <a:srgbClr val="002060"/>
                </a:solidFill>
                <a:latin typeface="Arial" panose="020B0604020202020204" pitchFamily="34" charset="0"/>
                <a:cs typeface="Arial" panose="020B0604020202020204" pitchFamily="34" charset="0"/>
              </a:rPr>
              <a:t> pariétale droit réalisant un front de démyélinisation.</a:t>
            </a:r>
          </a:p>
          <a:p>
            <a:r>
              <a:rPr lang="fr-FR" sz="2400" dirty="0" smtClean="0">
                <a:solidFill>
                  <a:srgbClr val="002060"/>
                </a:solidFill>
                <a:latin typeface="Arial" panose="020B0604020202020204" pitchFamily="34" charset="0"/>
                <a:cs typeface="Arial" panose="020B0604020202020204" pitchFamily="34" charset="0"/>
              </a:rPr>
              <a:t>Discret effet de masse sur la corne frontale du ventricule latéral droit</a:t>
            </a:r>
          </a:p>
          <a:p>
            <a:r>
              <a:rPr lang="fr-FR" sz="2400" dirty="0" smtClean="0">
                <a:solidFill>
                  <a:srgbClr val="002060"/>
                </a:solidFill>
                <a:latin typeface="Arial" panose="020B0604020202020204" pitchFamily="34" charset="0"/>
                <a:cs typeface="Arial" panose="020B0604020202020204" pitchFamily="34" charset="0"/>
              </a:rPr>
              <a:t>Discret hyper signal T2 et flair en plage des pédoncules cérébelleux moyens bilatéraux et medio pontique.</a:t>
            </a:r>
          </a:p>
          <a:p>
            <a:pPr marL="0" indent="0">
              <a:buNone/>
            </a:pPr>
            <a:endParaRPr lang="fr-FR" sz="2400" dirty="0" smtClean="0">
              <a:solidFill>
                <a:schemeClr val="bg2"/>
              </a:solidFill>
              <a:latin typeface="Arial" panose="020B0604020202020204" pitchFamily="34" charset="0"/>
              <a:cs typeface="Arial" panose="020B0604020202020204" pitchFamily="34" charset="0"/>
            </a:endParaRPr>
          </a:p>
          <a:p>
            <a:r>
              <a:rPr lang="fr-FR" sz="2400" dirty="0">
                <a:solidFill>
                  <a:srgbClr val="002060"/>
                </a:solidFill>
                <a:latin typeface="Arial" panose="020B0604020202020204" pitchFamily="34" charset="0"/>
                <a:cs typeface="Arial" panose="020B0604020202020204" pitchFamily="34" charset="0"/>
              </a:rPr>
              <a:t>Absence  d’anomalie  de signal  du cordon </a:t>
            </a:r>
            <a:r>
              <a:rPr lang="fr-FR" sz="2400" dirty="0" smtClean="0">
                <a:solidFill>
                  <a:srgbClr val="002060"/>
                </a:solidFill>
                <a:latin typeface="Arial" panose="020B0604020202020204" pitchFamily="34" charset="0"/>
                <a:cs typeface="Arial" panose="020B0604020202020204" pitchFamily="34" charset="0"/>
              </a:rPr>
              <a:t>médullaire.</a:t>
            </a:r>
            <a:endParaRPr lang="fr-FR" sz="2400" dirty="0">
              <a:solidFill>
                <a:srgbClr val="002060"/>
              </a:solidFill>
              <a:latin typeface="Arial" panose="020B0604020202020204" pitchFamily="34" charset="0"/>
              <a:cs typeface="Arial" panose="020B0604020202020204" pitchFamily="34" charset="0"/>
            </a:endParaRPr>
          </a:p>
          <a:p>
            <a:r>
              <a:rPr lang="fr-FR" sz="2400" dirty="0">
                <a:solidFill>
                  <a:srgbClr val="002060"/>
                </a:solidFill>
                <a:latin typeface="Arial" panose="020B0604020202020204" pitchFamily="34" charset="0"/>
                <a:cs typeface="Arial" panose="020B0604020202020204" pitchFamily="34" charset="0"/>
              </a:rPr>
              <a:t>Absence de prise de </a:t>
            </a:r>
            <a:r>
              <a:rPr lang="fr-FR" sz="2400" dirty="0" smtClean="0">
                <a:solidFill>
                  <a:srgbClr val="002060"/>
                </a:solidFill>
                <a:latin typeface="Arial" panose="020B0604020202020204" pitchFamily="34" charset="0"/>
                <a:cs typeface="Arial" panose="020B0604020202020204" pitchFamily="34" charset="0"/>
              </a:rPr>
              <a:t>contraste </a:t>
            </a:r>
            <a:r>
              <a:rPr lang="fr-FR" sz="2400" dirty="0">
                <a:solidFill>
                  <a:srgbClr val="002060"/>
                </a:solidFill>
                <a:latin typeface="Arial" panose="020B0604020202020204" pitchFamily="34" charset="0"/>
                <a:cs typeface="Arial" panose="020B0604020202020204" pitchFamily="34" charset="0"/>
              </a:rPr>
              <a:t>intra ou </a:t>
            </a:r>
            <a:r>
              <a:rPr lang="fr-FR" sz="2400" dirty="0" err="1">
                <a:solidFill>
                  <a:srgbClr val="002060"/>
                </a:solidFill>
                <a:latin typeface="Arial" panose="020B0604020202020204" pitchFamily="34" charset="0"/>
                <a:cs typeface="Arial" panose="020B0604020202020204" pitchFamily="34" charset="0"/>
              </a:rPr>
              <a:t>perimédullaire</a:t>
            </a:r>
            <a:endParaRPr lang="fr-FR" sz="2400" dirty="0">
              <a:solidFill>
                <a:srgbClr val="002060"/>
              </a:solidFill>
              <a:latin typeface="Arial" panose="020B0604020202020204" pitchFamily="34" charset="0"/>
              <a:cs typeface="Arial" panose="020B0604020202020204" pitchFamily="34" charset="0"/>
            </a:endParaRPr>
          </a:p>
          <a:p>
            <a:endParaRPr lang="fr-FR" dirty="0">
              <a:solidFill>
                <a:schemeClr val="bg2"/>
              </a:solidFill>
            </a:endParaRPr>
          </a:p>
        </p:txBody>
      </p:sp>
      <p:pic>
        <p:nvPicPr>
          <p:cNvPr id="5" name="Image 4"/>
          <p:cNvPicPr>
            <a:picLocks noChangeAspect="1"/>
          </p:cNvPicPr>
          <p:nvPr/>
        </p:nvPicPr>
        <p:blipFill>
          <a:blip r:embed="rId2"/>
          <a:stretch>
            <a:fillRect/>
          </a:stretch>
        </p:blipFill>
        <p:spPr>
          <a:xfrm>
            <a:off x="57750" y="39167"/>
            <a:ext cx="2646947" cy="1174583"/>
          </a:xfrm>
          <a:prstGeom prst="rect">
            <a:avLst/>
          </a:prstGeom>
        </p:spPr>
      </p:pic>
    </p:spTree>
    <p:extLst>
      <p:ext uri="{BB962C8B-B14F-4D97-AF65-F5344CB8AC3E}">
        <p14:creationId xmlns:p14="http://schemas.microsoft.com/office/powerpoint/2010/main" val="3746240280"/>
      </p:ext>
    </p:extLst>
  </p:cSld>
  <p:clrMapOvr>
    <a:masterClrMapping/>
  </p:clrMapOvr>
</p:sld>
</file>

<file path=ppt/theme/theme1.xml><?xml version="1.0" encoding="utf-8"?>
<a:theme xmlns:a="http://schemas.openxmlformats.org/drawingml/2006/main" name="Secteur">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FBFBED4DCBB747A7B999C36989D11F" ma:contentTypeVersion="16" ma:contentTypeDescription="Crée un document." ma:contentTypeScope="" ma:versionID="02278a7806d85209905c0b05900dde03">
  <xsd:schema xmlns:xsd="http://www.w3.org/2001/XMLSchema" xmlns:xs="http://www.w3.org/2001/XMLSchema" xmlns:p="http://schemas.microsoft.com/office/2006/metadata/properties" xmlns:ns2="776f617d-dec6-4458-bb82-eba96361bdf7" xmlns:ns3="243533b7-6307-464f-89a7-4daa5a1f1905" targetNamespace="http://schemas.microsoft.com/office/2006/metadata/properties" ma:root="true" ma:fieldsID="0b1def9daf6c551341bb71672f0ec54f" ns2:_="" ns3:_="">
    <xsd:import namespace="776f617d-dec6-4458-bb82-eba96361bdf7"/>
    <xsd:import namespace="243533b7-6307-464f-89a7-4daa5a1f190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6f617d-dec6-4458-bb82-eba96361bdf7"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4" nillable="true" ma:displayName="Taxonomy Catch All Column" ma:hidden="true" ma:list="{f67463d2-06fd-4373-81c4-c6a3196c614d}" ma:internalName="TaxCatchAll" ma:showField="CatchAllData" ma:web="776f617d-dec6-4458-bb82-eba96361bdf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43533b7-6307-464f-89a7-4daa5a1f190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82a66883-1a7d-4a8a-8548-e9a6d2a79eb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descriptio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43533b7-6307-464f-89a7-4daa5a1f1905">
      <Terms xmlns="http://schemas.microsoft.com/office/infopath/2007/PartnerControls"/>
    </lcf76f155ced4ddcb4097134ff3c332f>
    <TaxCatchAll xmlns="776f617d-dec6-4458-bb82-eba96361bdf7" xsi:nil="true"/>
  </documentManagement>
</p:properties>
</file>

<file path=customXml/itemProps1.xml><?xml version="1.0" encoding="utf-8"?>
<ds:datastoreItem xmlns:ds="http://schemas.openxmlformats.org/officeDocument/2006/customXml" ds:itemID="{34C7164C-017C-4664-85E8-4109EF842F2E}"/>
</file>

<file path=customXml/itemProps2.xml><?xml version="1.0" encoding="utf-8"?>
<ds:datastoreItem xmlns:ds="http://schemas.openxmlformats.org/officeDocument/2006/customXml" ds:itemID="{7A360A95-D224-4718-AFA5-F0855A70764F}"/>
</file>

<file path=customXml/itemProps3.xml><?xml version="1.0" encoding="utf-8"?>
<ds:datastoreItem xmlns:ds="http://schemas.openxmlformats.org/officeDocument/2006/customXml" ds:itemID="{8EB90065-A117-4DB2-9BEB-64D907FE7BF4}"/>
</file>

<file path=docProps/app.xml><?xml version="1.0" encoding="utf-8"?>
<Properties xmlns="http://schemas.openxmlformats.org/officeDocument/2006/extended-properties" xmlns:vt="http://schemas.openxmlformats.org/officeDocument/2006/docPropsVTypes">
  <Template>Slice</Template>
  <TotalTime>110</TotalTime>
  <Words>218</Words>
  <Application>Microsoft Office PowerPoint</Application>
  <PresentationFormat>Grand écran</PresentationFormat>
  <Paragraphs>29</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Century Gothic</vt:lpstr>
      <vt:lpstr>Wingdings</vt:lpstr>
      <vt:lpstr>Wingdings 3</vt:lpstr>
      <vt:lpstr>Secteur</vt:lpstr>
      <vt:lpstr>Cas clinique  ateliers de neuroradiologie diagnostics NICE 2026  DR ATTAOUI Rihab, CH de RAMBOUILLET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Diagnostic évoqué :  Encéphalite touchant préférentiellement  la substance blanche supra et infra tentorielle avec atteinte marque en fronto pariétal droit réalisant un aspect de LEMP  </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 clinique</dc:title>
  <dc:creator>Rihab</dc:creator>
  <cp:lastModifiedBy>Rihab</cp:lastModifiedBy>
  <cp:revision>22</cp:revision>
  <dcterms:created xsi:type="dcterms:W3CDTF">2026-05-25T19:58:32Z</dcterms:created>
  <dcterms:modified xsi:type="dcterms:W3CDTF">2026-05-25T21:48:34Z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0x010100A3FBFBED4DCBB747A7B999C36989D11F</vt:lpwstr>
  </property>
</Properties>
</file>