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2" r:id="rId2"/>
    <p:sldId id="308" r:id="rId3"/>
    <p:sldId id="1679" r:id="rId4"/>
    <p:sldId id="504" r:id="rId5"/>
    <p:sldId id="317" r:id="rId6"/>
    <p:sldId id="257" r:id="rId7"/>
    <p:sldId id="267" r:id="rId8"/>
    <p:sldId id="316" r:id="rId9"/>
    <p:sldId id="502" r:id="rId10"/>
    <p:sldId id="258" r:id="rId11"/>
    <p:sldId id="312" r:id="rId12"/>
    <p:sldId id="310" r:id="rId13"/>
    <p:sldId id="336" r:id="rId14"/>
    <p:sldId id="326" r:id="rId15"/>
    <p:sldId id="337" r:id="rId16"/>
    <p:sldId id="313" r:id="rId17"/>
    <p:sldId id="320" r:id="rId18"/>
    <p:sldId id="300" r:id="rId19"/>
    <p:sldId id="1678" r:id="rId20"/>
    <p:sldId id="314" r:id="rId21"/>
    <p:sldId id="335" r:id="rId22"/>
    <p:sldId id="315" r:id="rId23"/>
    <p:sldId id="327" r:id="rId24"/>
    <p:sldId id="328" r:id="rId25"/>
    <p:sldId id="260" r:id="rId26"/>
    <p:sldId id="264" r:id="rId27"/>
    <p:sldId id="325" r:id="rId28"/>
    <p:sldId id="505" r:id="rId29"/>
    <p:sldId id="256" r:id="rId30"/>
    <p:sldId id="330" r:id="rId31"/>
    <p:sldId id="332" r:id="rId32"/>
    <p:sldId id="338" r:id="rId33"/>
    <p:sldId id="339" r:id="rId34"/>
    <p:sldId id="340" r:id="rId35"/>
    <p:sldId id="50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210" y="-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E4443-CBEA-4188-85F2-CCFC4716F2B9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AB918-87CD-468B-854E-9658DE7666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8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Scl%C3%A9rose_combin%C3%A9e_de_la_moelle#cite_note-5" TargetMode="External"/><Relationship Id="rId13" Type="http://schemas.openxmlformats.org/officeDocument/2006/relationships/hyperlink" Target="https://fr.wikipedia.org/wiki/Vitamine_E" TargetMode="External"/><Relationship Id="rId3" Type="http://schemas.openxmlformats.org/officeDocument/2006/relationships/hyperlink" Target="https://fr.wikipedia.org/wiki/Scl%C3%A9rose_combin%C3%A9e_de_la_moelle#cite_note-1" TargetMode="External"/><Relationship Id="rId7" Type="http://schemas.openxmlformats.org/officeDocument/2006/relationships/hyperlink" Target="https://fr.wikipedia.org/wiki/Moelle_%C3%A9pini%C3%A8re" TargetMode="External"/><Relationship Id="rId12" Type="http://schemas.openxmlformats.org/officeDocument/2006/relationships/hyperlink" Target="https://fr.wikipedia.org/wiki/Scl%C3%A9rose_combin%C3%A9e_de_la_moelle#cite_note-6" TargetMode="External"/><Relationship Id="rId2" Type="http://schemas.openxmlformats.org/officeDocument/2006/relationships/slide" Target="../slides/slide21.xml"/><Relationship Id="rId16" Type="http://schemas.openxmlformats.org/officeDocument/2006/relationships/hyperlink" Target="https://fr.wikipedia.org/wiki/Scl%C3%A9rose_combin%C3%A9e_de_la_moelle#cite_note-8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Scl%C3%A9rose_combin%C3%A9e_de_la_moelle#cite_note-4" TargetMode="External"/><Relationship Id="rId11" Type="http://schemas.openxmlformats.org/officeDocument/2006/relationships/hyperlink" Target="https://fr.wikipedia.org/wiki/Vitamine_B12" TargetMode="External"/><Relationship Id="rId5" Type="http://schemas.openxmlformats.org/officeDocument/2006/relationships/hyperlink" Target="https://fr.wikipedia.org/wiki/Scl%C3%A9rose_combin%C3%A9e_de_la_moelle#cite_note-3" TargetMode="External"/><Relationship Id="rId15" Type="http://schemas.openxmlformats.org/officeDocument/2006/relationships/hyperlink" Target="https://fr.wikipedia.org/w/index.php?title=Carence_en_cuivre&amp;action=edit&amp;redlink=1" TargetMode="External"/><Relationship Id="rId10" Type="http://schemas.openxmlformats.org/officeDocument/2006/relationships/hyperlink" Target="https://fr.wikipedia.org/wiki/Maladie_neurod%C3%A9g%C3%A9n%C3%A9rative" TargetMode="External"/><Relationship Id="rId4" Type="http://schemas.openxmlformats.org/officeDocument/2006/relationships/hyperlink" Target="https://fr.wikipedia.org/wiki/Scl%C3%A9rose_combin%C3%A9e_de_la_moelle#cite_note-2" TargetMode="External"/><Relationship Id="rId9" Type="http://schemas.openxmlformats.org/officeDocument/2006/relationships/hyperlink" Target="https://fr.wikipedia.org/wiki/My%C3%A9lopathie" TargetMode="External"/><Relationship Id="rId14" Type="http://schemas.openxmlformats.org/officeDocument/2006/relationships/hyperlink" Target="https://fr.wikipedia.org/wiki/Scl%C3%A9rose_combin%C3%A9e_de_la_moelle#cite_note-Agamanolis-7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869123/#b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.neurology.org/content/87/7/743#ref-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.neurology.org/content/87/7/743#F2" TargetMode="External"/><Relationship Id="rId4" Type="http://schemas.openxmlformats.org/officeDocument/2006/relationships/hyperlink" Target="https://n.neurology.org/content/87/7/743#F1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D80EA7B-11E7-4831-B7FE-8B73B9D44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762375" y="9275763"/>
            <a:ext cx="2878138" cy="48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306A71-4DCE-40BC-A5E0-4A29968D89E3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F41068-389C-4AAB-A7FF-0BC87B551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C349EED-261C-48B5-BFCC-46FBBCFFA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762375" y="9275763"/>
            <a:ext cx="2878138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BD4513A-8509-4C0D-B6E1-F6A8729B5E3D}" type="slidenum">
              <a:rPr lang="fr-FR" altLang="fr-FR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4447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tteinte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petits vaisseaux liés au déficit en vitamine B12</a:t>
            </a:r>
            <a:endParaRPr lang="fr-FR" dirty="0"/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lnSpc>
                <a:spcPct val="115000"/>
              </a:lnSpc>
            </a:pPr>
            <a:r>
              <a:rPr lang="fr-FR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Carence en cobalamine (vitamine B12):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fr-FR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Maladie intestinale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maladie de </a:t>
            </a:r>
            <a:r>
              <a:rPr lang="fr-FR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Crohn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résection étendue de l’iléon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fr-FR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Malnutrition: 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excès d’alcool, absence de viandes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fr-FR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Carence en facteur intrinsèque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gastrite atrophique, gastrectomie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fr-FR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Médicaments: 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IPP, MTX, metformine, antagoniste histaminergiques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8136-5779-446D-BD1E-D80A3E72AFD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631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« 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sclérose combinée de la moelle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(SCM) (aussi connue sous le nom de </a:t>
            </a:r>
            <a:r>
              <a:rPr lang="fr-CA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dégénérescence combinée subaiguë de la moelle épinière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de « 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maladie de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Lichtheim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</a:t>
            </a:r>
            <a:r>
              <a:rPr lang="fr-CA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2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ou « 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 de Putnam-Dana 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3</a:t>
            </a:r>
            <a:r>
              <a:rPr lang="fr-CA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4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est l’une des affections non traumatiques de la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oelle épinière"/>
              </a:rPr>
              <a:t>moelle épinière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5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yélopathie"/>
              </a:rPr>
              <a:t>myélopathie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subaiguë,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ladie neurodégénérative"/>
              </a:rPr>
              <a:t>neurodégénérative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rare, est caractérisée par une dégénérescence des cordons postérieure et latéraux de la moelle épinière, consécutive à une carence en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Vitamine B12"/>
              </a:rPr>
              <a:t>vitamine B12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(cause la plus courante)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6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à une carence en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Vitamine E"/>
              </a:rPr>
              <a:t>vitamine E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7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et/ou à une 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Carence en cuivre (page inexistante)"/>
              </a:rPr>
              <a:t>carence en cuivre</a:t>
            </a:r>
            <a:r>
              <a:rPr lang="fr-CA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8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286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74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930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400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37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10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Schistosomiasis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parasitic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infection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aquatic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clams as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hosts, the male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mammals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hosts. Five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 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Schistosoma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capable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mansoni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japonicum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haematobium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intercalatum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mekongi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sz="1200" b="0" i="0" u="sng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Schistosomiasis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affects about 200 million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worldwide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are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endemic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Brazil, Suriname, Venezuela,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Caribbean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equatorial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center-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Egypt.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994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142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1B98A-731C-4E95-B296-C1A3611794E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16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report an enhancement pattern in 9 patients with spinal cord sarcoidosis (SCS) with subacute onset (&lt;4 weeks) myelitis as the initial manifestation of sarcoidosis. Presenting symptoms included numbness in 9, urinary complaints in 7, and weakness in 6. Examination revealed abnormal proprioception in 8, spastic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quadriparesis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paraparesis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6, and sensory level in 6. MRI showed central canal enhancement alone (11%) or in combination with dorsal-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subpial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</a:t>
            </a:r>
            <a:r>
              <a:rPr lang="en-US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(89%) (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figure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often resembling a trident head on axial sequences (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figure 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Lung biopsies in 7 patients confirmed sarcoidosis; both patients without biopsies had hilar adenopathy. Central canal enhancement and the trident sign in subacute myelitis should raise suspicion for SCS.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846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213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93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D80EA7B-11E7-4831-B7FE-8B73B9D44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762375" y="9275763"/>
            <a:ext cx="2878138" cy="48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306A71-4DCE-40BC-A5E0-4A29968D89E3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F41068-389C-4AAB-A7FF-0BC87B551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C349EED-261C-48B5-BFCC-46FBBCFFA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648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AB918-87CD-468B-854E-9658DE7666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07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4539A-1182-4228-9B28-A692CE3EDC4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67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4539A-1182-4228-9B28-A692CE3EDC4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91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RM: les lésions apparaissent en hyper signal T2 et FLAIR et en hypo signal T1 (1,2,6,7) Encéphalopathie de Gayet-Wernicke  Atteintes bilatérales et symétriques des thalami médians et des régions périventriculaires du troisième ventricule (85%)  Lésions de l’aire périaqueducale (65%)  Lésions des corps mamillaires (58%)  Autres lésions décrites: atteinte de la plaque tectale, de la moelle allongée et du cervelet  Après injection de gadolinium:  Prise de contraste des corps mamillaires (++ chez OH), de la plaque tectale, des thalami et de l’aire périaqueducale  Phase tardive: atrophie: corps mamillaires, cérébrale diffuse, vermis  Après traitement: régression rapide des anomalies en IRM avec dilatation secondaire du V3 et de l’aqueduc de Sylvius (non corrélé à la clinique)</a:t>
            </a:r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23B297-DEA3-48CF-B5C4-EBAA0B3DBC20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7152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b="1" dirty="0"/>
              <a:t>organes </a:t>
            </a:r>
            <a:r>
              <a:rPr lang="fr-FR" altLang="fr-FR" b="1" dirty="0" err="1"/>
              <a:t>circumventriculaires</a:t>
            </a:r>
            <a:r>
              <a:rPr lang="fr-FR" altLang="fr-FR" dirty="0"/>
              <a:t>, organes ne possédant pas de barrière </a:t>
            </a:r>
            <a:r>
              <a:rPr lang="fr-FR" altLang="fr-FR" b="1" dirty="0"/>
              <a:t>hémato-encéphalique</a:t>
            </a:r>
            <a:r>
              <a:rPr lang="fr-FR" altLang="fr-FR" dirty="0"/>
              <a:t> et pourvus d'une vascularisation riche (capillaires fenêtrés) permettant l'échange d'information facilité entre la sang et le LCR. Ils jouent un rôle dans la sécrétion </a:t>
            </a:r>
            <a:r>
              <a:rPr lang="fr-FR" altLang="fr-FR" dirty="0" err="1"/>
              <a:t>neuro-endocrinienne</a:t>
            </a:r>
            <a:r>
              <a:rPr lang="fr-FR" altLang="fr-FR" dirty="0"/>
              <a:t> (régulation de la soif, de l'équilibre hydro-</a:t>
            </a:r>
            <a:r>
              <a:rPr lang="fr-FR" altLang="fr-FR" dirty="0" err="1"/>
              <a:t>éléctrolytique</a:t>
            </a:r>
            <a:r>
              <a:rPr lang="fr-FR" altLang="fr-FR" dirty="0"/>
              <a:t> et de l'équilibre hormonal).</a:t>
            </a:r>
            <a:br>
              <a:rPr lang="fr-FR" altLang="fr-FR" dirty="0"/>
            </a:br>
            <a:r>
              <a:rPr lang="fr-FR" altLang="fr-FR" dirty="0"/>
              <a:t>Ils incluent l'</a:t>
            </a:r>
            <a:r>
              <a:rPr lang="fr-FR" altLang="fr-FR" b="1" dirty="0"/>
              <a:t>organe </a:t>
            </a:r>
            <a:r>
              <a:rPr lang="fr-FR" altLang="fr-FR" b="1" dirty="0" err="1"/>
              <a:t>subfornical</a:t>
            </a:r>
            <a:r>
              <a:rPr lang="fr-FR" altLang="fr-FR" dirty="0"/>
              <a:t>, l'</a:t>
            </a:r>
            <a:r>
              <a:rPr lang="fr-FR" altLang="fr-FR" b="1" dirty="0"/>
              <a:t>organe vasculaire de la lame terminale</a:t>
            </a:r>
            <a:r>
              <a:rPr lang="fr-FR" altLang="fr-FR" dirty="0"/>
              <a:t> et l'organe </a:t>
            </a:r>
            <a:r>
              <a:rPr lang="fr-FR" altLang="fr-FR" dirty="0" err="1"/>
              <a:t>subcommissural</a:t>
            </a:r>
            <a:r>
              <a:rPr lang="fr-FR" altLang="fr-FR" dirty="0"/>
              <a:t>, certains auteurs y incluent également l'</a:t>
            </a:r>
            <a:r>
              <a:rPr lang="fr-FR" altLang="fr-FR" b="1" dirty="0"/>
              <a:t>épiphyse</a:t>
            </a:r>
            <a:r>
              <a:rPr lang="fr-FR" altLang="fr-FR" dirty="0"/>
              <a:t> et la </a:t>
            </a:r>
            <a:r>
              <a:rPr lang="fr-FR" altLang="fr-FR" b="1" dirty="0"/>
              <a:t>neurohypophyse</a:t>
            </a:r>
            <a:r>
              <a:rPr lang="fr-FR" altLang="fr-FR" dirty="0"/>
              <a:t>. Au niveau du 4e ventricule ces organes sont représentés par l'</a:t>
            </a:r>
            <a:r>
              <a:rPr lang="fr-FR" altLang="fr-FR" b="1" dirty="0"/>
              <a:t>area </a:t>
            </a:r>
            <a:r>
              <a:rPr lang="fr-FR" altLang="fr-FR" b="1" dirty="0" err="1"/>
              <a:t>postrema</a:t>
            </a:r>
            <a:r>
              <a:rPr lang="fr-FR" altLang="fr-FR" dirty="0"/>
              <a:t>.</a:t>
            </a:r>
          </a:p>
          <a:p>
            <a:endParaRPr lang="fr-FR" altLang="fr-FR" dirty="0"/>
          </a:p>
        </p:txBody>
      </p:sp>
      <p:sp>
        <p:nvSpPr>
          <p:cNvPr id="645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23BB97-7013-427D-9D1B-8CFF7195B8FA}" type="slidenum">
              <a:rPr lang="fr-FR" altLang="fr-FR" smtClean="0">
                <a:latin typeface="Calibri" panose="020F0502020204030204" pitchFamily="34" charset="0"/>
              </a:rPr>
              <a:pPr/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3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105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F43184-B6EC-4BE8-914D-05D82791B42D}" type="slidenum">
              <a:rPr lang="fr-FR" altLang="fr-FR" smtClean="0">
                <a:latin typeface="Times New Roman" panose="02020603050405020304" pitchFamily="18" charset="0"/>
              </a:rPr>
              <a:pPr/>
              <a:t>15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5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762375" y="9275763"/>
            <a:ext cx="2878138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BD4513A-8509-4C0D-B6E1-F6A8729B5E3D}" type="slidenum">
              <a:rPr lang="fr-FR" altLang="fr-FR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751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84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4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59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7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5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22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37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1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82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1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18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D5A41-2FA8-46C3-AB86-AC55688391E0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79D3-6A35-44D4-958E-332F76B5BC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80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10" Type="http://schemas.openxmlformats.org/officeDocument/2006/relationships/image" Target="../media/image118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0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10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D9ECDD2-7125-4EB4-BFE2-96C7E3F7B561}"/>
              </a:ext>
            </a:extLst>
          </p:cNvPr>
          <p:cNvSpPr txBox="1"/>
          <p:nvPr/>
        </p:nvSpPr>
        <p:spPr>
          <a:xfrm>
            <a:off x="6739210" y="5221287"/>
            <a:ext cx="5576888" cy="149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Pr. François Cotton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Responsable du pôle imagerie des Hospices Civils de Lyon</a:t>
            </a:r>
          </a:p>
          <a:p>
            <a:pPr>
              <a:defRPr/>
            </a:pPr>
            <a:r>
              <a:rPr lang="fr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esponsable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commission des effectifs des Hospices Civils de Lyon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de la Société Française de Neuroradiologie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Responsable du groupe imagerie de l’OFSEP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CREATIS, CNRS UMR 5220, INSERM U1206, UCBL1</a:t>
            </a:r>
          </a:p>
        </p:txBody>
      </p:sp>
      <p:pic>
        <p:nvPicPr>
          <p:cNvPr id="4100" name="Image 2">
            <a:extLst>
              <a:ext uri="{FF2B5EF4-FFF2-40B4-BE49-F238E27FC236}">
                <a16:creationId xmlns:a16="http://schemas.microsoft.com/office/drawing/2014/main" id="{06F5F9C4-E8B6-4503-8D3D-CA3D001F0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187" y="4272220"/>
            <a:ext cx="6921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Afficher l'image d'origine">
            <a:extLst>
              <a:ext uri="{FF2B5EF4-FFF2-40B4-BE49-F238E27FC236}">
                <a16:creationId xmlns:a16="http://schemas.microsoft.com/office/drawing/2014/main" id="{F3B167BB-2C30-4034-8EEB-86D35668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74" y="3705483"/>
            <a:ext cx="4587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Afficher l'image d'origine">
            <a:extLst>
              <a:ext uri="{FF2B5EF4-FFF2-40B4-BE49-F238E27FC236}">
                <a16:creationId xmlns:a16="http://schemas.microsoft.com/office/drawing/2014/main" id="{F3DBE19D-26D3-4779-B9F3-C2907E29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6"/>
          <a:stretch>
            <a:fillRect/>
          </a:stretch>
        </p:blipFill>
        <p:spPr bwMode="auto">
          <a:xfrm>
            <a:off x="11334162" y="4326195"/>
            <a:ext cx="4492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 2">
            <a:extLst>
              <a:ext uri="{FF2B5EF4-FFF2-40B4-BE49-F238E27FC236}">
                <a16:creationId xmlns:a16="http://schemas.microsoft.com/office/drawing/2014/main" id="{31D743D8-8BB9-4836-9B9B-EE493C34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16702" r="57954" b="63712"/>
          <a:stretch>
            <a:fillRect/>
          </a:stretch>
        </p:blipFill>
        <p:spPr bwMode="auto">
          <a:xfrm>
            <a:off x="11151599" y="3700720"/>
            <a:ext cx="8763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012D33-100C-4416-A4B9-BEE8875B40F6}"/>
              </a:ext>
            </a:extLst>
          </p:cNvPr>
          <p:cNvSpPr/>
          <p:nvPr/>
        </p:nvSpPr>
        <p:spPr>
          <a:xfrm>
            <a:off x="-218017" y="4272220"/>
            <a:ext cx="5742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IMAGERIE DES URGENCES MEDULLAIRES NON TRAUMATIQUES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10F78A7-CFC4-4D82-BF53-7087CBCB5682}"/>
              </a:ext>
            </a:extLst>
          </p:cNvPr>
          <p:cNvSpPr txBox="1">
            <a:spLocks noChangeArrowheads="1"/>
          </p:cNvSpPr>
          <p:nvPr/>
        </p:nvSpPr>
        <p:spPr>
          <a:xfrm>
            <a:off x="306335" y="5911412"/>
            <a:ext cx="5584948" cy="707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Merci à Fabrice Bonneville, Romain Marignier, Alexandre </a:t>
            </a:r>
            <a:r>
              <a:rPr lang="fr-FR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Bani</a:t>
            </a:r>
            <a:r>
              <a:rPr lang="fr-FR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-Sadr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D658CCB-1C4C-4B4C-A905-6AC00C1377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17980"/>
          <a:stretch/>
        </p:blipFill>
        <p:spPr bwMode="auto">
          <a:xfrm>
            <a:off x="6847761" y="874302"/>
            <a:ext cx="1616653" cy="412312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n004">
            <a:extLst>
              <a:ext uri="{FF2B5EF4-FFF2-40B4-BE49-F238E27FC236}">
                <a16:creationId xmlns:a16="http://schemas.microsoft.com/office/drawing/2014/main" id="{E5D3ED40-1DDF-45A4-8D9C-F10094E66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5804" t="25910" r="38547" b="35910"/>
          <a:stretch/>
        </p:blipFill>
        <p:spPr bwMode="auto">
          <a:xfrm>
            <a:off x="5349875" y="867655"/>
            <a:ext cx="1397272" cy="412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0C15237F-D211-4F62-86DF-AAD97E784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4105" r="46997" b="41924"/>
          <a:stretch/>
        </p:blipFill>
        <p:spPr bwMode="auto">
          <a:xfrm>
            <a:off x="8542344" y="874302"/>
            <a:ext cx="1777993" cy="4123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803C4A-D41C-4F6A-87AF-A3579B39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1" y="1992655"/>
            <a:ext cx="1907375" cy="188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A3C229-12DA-4124-9CBE-20371FF32B90}"/>
              </a:ext>
            </a:extLst>
          </p:cNvPr>
          <p:cNvSpPr/>
          <p:nvPr/>
        </p:nvSpPr>
        <p:spPr>
          <a:xfrm>
            <a:off x="123825" y="144463"/>
            <a:ext cx="1001077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C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Atelier de neuroradiologie diagnostique de la SFNR</a:t>
            </a:r>
          </a:p>
          <a:p>
            <a:pPr>
              <a:defRPr/>
            </a:pPr>
            <a:r>
              <a:rPr lang="fr-C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Annecy, 28 juin 2024</a:t>
            </a:r>
          </a:p>
          <a:p>
            <a:pPr>
              <a:defRPr/>
            </a:pPr>
            <a:r>
              <a:rPr lang="fr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Organisation: Alexandre </a:t>
            </a:r>
            <a:r>
              <a:rPr lang="fr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Krainik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apstr - Fondation Mérieux Veyrier-du-Lac - Centre conférences, Restaurant,  Hotel, Vin, 1*">
            <a:extLst>
              <a:ext uri="{FF2B5EF4-FFF2-40B4-BE49-F238E27FC236}">
                <a16:creationId xmlns:a16="http://schemas.microsoft.com/office/drawing/2014/main" id="{F3FC5EF8-6513-4E25-BB0F-D025C8B6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40" y="1982680"/>
            <a:ext cx="2530496" cy="18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er007img00007">
            <a:extLst>
              <a:ext uri="{FF2B5EF4-FFF2-40B4-BE49-F238E27FC236}">
                <a16:creationId xmlns:a16="http://schemas.microsoft.com/office/drawing/2014/main" id="{ED11063E-59A1-415E-B7DC-CB940AF20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4" t="37998" r="38992" b="43967"/>
          <a:stretch/>
        </p:blipFill>
        <p:spPr bwMode="auto">
          <a:xfrm>
            <a:off x="10357706" y="867579"/>
            <a:ext cx="1728700" cy="14468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1661" y="0"/>
            <a:ext cx="2765962" cy="32374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75" y="3310970"/>
            <a:ext cx="2927439" cy="339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r="23646"/>
          <a:stretch/>
        </p:blipFill>
        <p:spPr bwMode="auto">
          <a:xfrm>
            <a:off x="3375231" y="61496"/>
            <a:ext cx="2795536" cy="679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6431" y="61497"/>
            <a:ext cx="3417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18 ans</a:t>
            </a:r>
          </a:p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douleurs neuropathiques, céphalées importantes…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r="25561"/>
          <a:stretch/>
        </p:blipFill>
        <p:spPr bwMode="auto">
          <a:xfrm>
            <a:off x="6284669" y="0"/>
            <a:ext cx="2192581" cy="68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048125" y="6476102"/>
            <a:ext cx="515049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Romain Marinier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 rot="1315436">
            <a:off x="8736354" y="2905904"/>
            <a:ext cx="3341346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Lésion hétérogène, mal limité, marbré, « cotonneuse »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 rot="2868970">
            <a:off x="4115467" y="3585166"/>
            <a:ext cx="2933735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Brighter</a:t>
            </a:r>
            <a:r>
              <a:rPr lang="fr-FR" alt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 </a:t>
            </a:r>
            <a:r>
              <a:rPr lang="fr-FR" altLang="fr-F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spotty</a:t>
            </a:r>
            <a:r>
              <a:rPr lang="fr-FR" alt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fr-FR" altLang="fr-F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endParaRPr lang="fr-FR" alt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86014" y="5413975"/>
            <a:ext cx="9789339" cy="144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NMOSD AQP4+ ou </a:t>
            </a:r>
            <a:r>
              <a:rPr lang="fr-F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Devic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846932">
            <a:off x="962342" y="2968122"/>
            <a:ext cx="2933735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Myélite extensive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CAD9430B-649B-CC48-8E87-9F4B30E60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7" y="3652848"/>
            <a:ext cx="1468198" cy="182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0485EB6A-A9B4-0E48-ACB7-77B5C177E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67" y="3652848"/>
            <a:ext cx="1417990" cy="1851729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8">
            <a:extLst>
              <a:ext uri="{FF2B5EF4-FFF2-40B4-BE49-F238E27FC236}">
                <a16:creationId xmlns:a16="http://schemas.microsoft.com/office/drawing/2014/main" id="{C125C23A-4776-3D42-86B2-383C86088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3" y="5586028"/>
            <a:ext cx="1643696" cy="297005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94000"/>
              </a:lnSpc>
              <a:spcBef>
                <a:spcPct val="0"/>
              </a:spcBef>
              <a:buClr>
                <a:srgbClr val="00FFCC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Eugène </a:t>
            </a:r>
            <a:r>
              <a:rPr lang="fr-FR" sz="1400" i="1" dirty="0" err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Devic</a:t>
            </a:r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1894</a:t>
            </a:r>
          </a:p>
        </p:txBody>
      </p:sp>
    </p:spTree>
    <p:extLst>
      <p:ext uri="{BB962C8B-B14F-4D97-AF65-F5344CB8AC3E}">
        <p14:creationId xmlns:p14="http://schemas.microsoft.com/office/powerpoint/2010/main" val="22882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2313" y="-315913"/>
            <a:ext cx="8310562" cy="14478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Moelle anti AQP4+</a:t>
            </a:r>
          </a:p>
        </p:txBody>
      </p:sp>
      <p:pic>
        <p:nvPicPr>
          <p:cNvPr id="38915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r="12242"/>
          <a:stretch/>
        </p:blipFill>
        <p:spPr bwMode="auto">
          <a:xfrm>
            <a:off x="81887" y="784062"/>
            <a:ext cx="1897039" cy="5364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14993"/>
          <a:stretch/>
        </p:blipFill>
        <p:spPr bwMode="auto">
          <a:xfrm>
            <a:off x="2072997" y="784062"/>
            <a:ext cx="1869743" cy="5364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18" y="407584"/>
            <a:ext cx="2152136" cy="203287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18" y="2577578"/>
            <a:ext cx="2171445" cy="19523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5413"/>
          <a:stretch/>
        </p:blipFill>
        <p:spPr bwMode="auto">
          <a:xfrm>
            <a:off x="4036811" y="784062"/>
            <a:ext cx="1965278" cy="5364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887" y="6148224"/>
            <a:ext cx="626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Brigh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(ter)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spotty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(très rare dans les MOG)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961654" y="784062"/>
            <a:ext cx="4056989" cy="551337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Lésions hétérogènes (</a:t>
            </a:r>
            <a:r>
              <a:rPr lang="fr-FR" altLang="fr-FR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bright</a:t>
            </a: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spotty</a:t>
            </a: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 T2, rehaussement en T1 Gd) </a:t>
            </a:r>
          </a:p>
          <a:p>
            <a:pPr>
              <a:lnSpc>
                <a:spcPct val="170000"/>
              </a:lnSpc>
            </a:pPr>
            <a:r>
              <a:rPr lang="fr-FR" altLang="fr-FR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Hypointensité</a:t>
            </a: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T1 entourée d’un rehaussement (en phase aigue)</a:t>
            </a:r>
          </a:p>
          <a:p>
            <a:pPr>
              <a:lnSpc>
                <a:spcPct val="170000"/>
              </a:lnSpc>
            </a:pPr>
            <a:endParaRPr lang="fr-FR" altLang="fr-FR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Topographie :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Centromédullaire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Transverse &gt; 1/2 moelle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Moelle thoracique / cervicale 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fr-FR" altLang="fr-FR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Extension en hauteur sur plus de 3 corps vertébraux</a:t>
            </a:r>
          </a:p>
          <a:p>
            <a:pPr lvl="1"/>
            <a:endParaRPr lang="fr-FR" alt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altLang="fr-FR" dirty="0"/>
          </a:p>
          <a:p>
            <a:endParaRPr lang="fr-FR" altLang="fr-FR" sz="4000" dirty="0"/>
          </a:p>
        </p:txBody>
      </p:sp>
      <p:pic>
        <p:nvPicPr>
          <p:cNvPr id="10" name="Image 5" descr="T2 TSE TRA CERVICAL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10968" r="37297" b="26215"/>
          <a:stretch/>
        </p:blipFill>
        <p:spPr bwMode="auto">
          <a:xfrm>
            <a:off x="9916518" y="4625990"/>
            <a:ext cx="2185576" cy="18343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" y="1098353"/>
            <a:ext cx="3624472" cy="56250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04" y="1098353"/>
            <a:ext cx="4906279" cy="56440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5653" t="15248" r="18638" b="35796"/>
          <a:stretch/>
        </p:blipFill>
        <p:spPr>
          <a:xfrm>
            <a:off x="101367" y="67614"/>
            <a:ext cx="2252220" cy="9438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03248" y="949354"/>
            <a:ext cx="356482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Definition: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hyperintense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T2 (&gt; LCS) et hyposignal T1  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Anapath: 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remaniements cystiques et nécrotiques</a:t>
            </a:r>
          </a:p>
          <a:p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Spécificité: 94%</a:t>
            </a:r>
          </a:p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Sensibilité: 40 %</a:t>
            </a:r>
          </a:p>
          <a:p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 transitoire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53587" y="-184357"/>
            <a:ext cx="9789339" cy="144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Axial Bright (or </a:t>
            </a:r>
            <a:r>
              <a:rPr lang="fr-FR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brighter</a:t>
            </a: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spotty</a:t>
            </a: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</a:t>
            </a: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DEVIC</a:t>
            </a:r>
          </a:p>
        </p:txBody>
      </p:sp>
      <p:pic>
        <p:nvPicPr>
          <p:cNvPr id="8" name="Picture 5" descr="C:\Users\hermierma\Desktop\NMO crâne et moelle belle icono Odoubi Ossaiki Brice 34 ans\ser005img00005.jpg">
            <a:extLst>
              <a:ext uri="{FF2B5EF4-FFF2-40B4-BE49-F238E27FC236}">
                <a16:creationId xmlns:a16="http://schemas.microsoft.com/office/drawing/2014/main" id="{197F98A6-0EF9-03CD-9EEC-A508DE11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6" t="33865" r="21970" b="23750"/>
          <a:stretch>
            <a:fillRect/>
          </a:stretch>
        </p:blipFill>
        <p:spPr bwMode="auto">
          <a:xfrm>
            <a:off x="9879108" y="5060852"/>
            <a:ext cx="2065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4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8" t="17735" r="37875" b="10490"/>
          <a:stretch>
            <a:fillRect/>
          </a:stretch>
        </p:blipFill>
        <p:spPr bwMode="auto">
          <a:xfrm>
            <a:off x="458788" y="963613"/>
            <a:ext cx="281781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8830" r="35007"/>
          <a:stretch>
            <a:fillRect/>
          </a:stretch>
        </p:blipFill>
        <p:spPr bwMode="auto">
          <a:xfrm>
            <a:off x="3425825" y="3232150"/>
            <a:ext cx="32480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6934200" y="754913"/>
            <a:ext cx="4676553" cy="5798288"/>
            <a:chOff x="6791329" y="389664"/>
            <a:chExt cx="4639566" cy="5368192"/>
          </a:xfrm>
        </p:grpSpPr>
        <p:pic>
          <p:nvPicPr>
            <p:cNvPr id="107529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3" t="9190" r="38370" b="7668"/>
            <a:stretch>
              <a:fillRect/>
            </a:stretch>
          </p:blipFill>
          <p:spPr bwMode="auto">
            <a:xfrm>
              <a:off x="6791329" y="389664"/>
              <a:ext cx="2152532" cy="2632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0" name="Imag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51" t="18234" r="38963" b="11421"/>
            <a:stretch>
              <a:fillRect/>
            </a:stretch>
          </p:blipFill>
          <p:spPr bwMode="auto">
            <a:xfrm>
              <a:off x="9205422" y="412105"/>
              <a:ext cx="2225473" cy="2587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1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13795" r="38708" b="6850"/>
            <a:stretch>
              <a:fillRect/>
            </a:stretch>
          </p:blipFill>
          <p:spPr bwMode="auto">
            <a:xfrm>
              <a:off x="6791329" y="3078481"/>
              <a:ext cx="2152532" cy="267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2" name="Imag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30" t="10863" r="37785" b="4880"/>
            <a:stretch>
              <a:fillRect/>
            </a:stretch>
          </p:blipFill>
          <p:spPr bwMode="auto">
            <a:xfrm>
              <a:off x="9196589" y="3076689"/>
              <a:ext cx="2234306" cy="268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r="29526"/>
          <a:stretch>
            <a:fillRect/>
          </a:stretch>
        </p:blipFill>
        <p:spPr bwMode="auto">
          <a:xfrm>
            <a:off x="3425825" y="920750"/>
            <a:ext cx="32480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6806" r="39137" b="12756"/>
          <a:stretch>
            <a:fillRect/>
          </a:stretch>
        </p:blipFill>
        <p:spPr bwMode="auto">
          <a:xfrm>
            <a:off x="763588" y="3986213"/>
            <a:ext cx="22733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ZoneTexte 9"/>
          <p:cNvSpPr txBox="1">
            <a:spLocks noChangeArrowheads="1"/>
          </p:cNvSpPr>
          <p:nvPr/>
        </p:nvSpPr>
        <p:spPr bwMode="auto">
          <a:xfrm>
            <a:off x="1524000" y="1447800"/>
            <a:ext cx="4413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5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12" name="ZoneTexte 11">
            <a:extLst>
              <a:ext uri="{FF2B5EF4-FFF2-40B4-BE49-F238E27FC236}">
                <a16:creationId xmlns:a16="http://schemas.microsoft.com/office/drawing/2014/main" id="{C561B4FB-979C-466E-ABE3-0C02DB7756CE}"/>
              </a:ext>
            </a:extLst>
          </p:cNvPr>
          <p:cNvSpPr txBox="1"/>
          <p:nvPr/>
        </p:nvSpPr>
        <p:spPr>
          <a:xfrm>
            <a:off x="458788" y="96217"/>
            <a:ext cx="10940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Area post-rema </a:t>
            </a:r>
            <a:r>
              <a:rPr lang="fr-F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 corps mamillaires= Encéphalopathie de Gayet-Wernicke</a:t>
            </a:r>
          </a:p>
        </p:txBody>
      </p:sp>
    </p:spTree>
    <p:extLst>
      <p:ext uri="{BB962C8B-B14F-4D97-AF65-F5344CB8AC3E}">
        <p14:creationId xmlns:p14="http://schemas.microsoft.com/office/powerpoint/2010/main" val="35711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/>
          <a:stretch/>
        </p:blipFill>
        <p:spPr bwMode="auto">
          <a:xfrm>
            <a:off x="3642684" y="2724149"/>
            <a:ext cx="2100243" cy="267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6" y="209550"/>
            <a:ext cx="3319708" cy="264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"/>
          <a:stretch>
            <a:fillRect/>
          </a:stretch>
        </p:blipFill>
        <p:spPr bwMode="auto">
          <a:xfrm>
            <a:off x="111495" y="2981325"/>
            <a:ext cx="3307751" cy="19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 t="48300" r="27916" b="24455"/>
          <a:stretch>
            <a:fillRect/>
          </a:stretch>
        </p:blipFill>
        <p:spPr bwMode="auto">
          <a:xfrm>
            <a:off x="6363738" y="33977"/>
            <a:ext cx="2325653" cy="319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420" y="4946356"/>
            <a:ext cx="33877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Zeitschrift</a:t>
            </a:r>
            <a:r>
              <a:rPr lang="fr-F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fr-F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Anatomie </a:t>
            </a:r>
            <a:r>
              <a:rPr lang="fr-FR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fr-F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Entwicklungsgeschichte</a:t>
            </a:r>
            <a:r>
              <a:rPr lang="fr-F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1972, Volume 138, pp 41–66 | Cite as sur la vascularisation de l'area </a:t>
            </a:r>
            <a:r>
              <a:rPr lang="fr-FR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postrema</a:t>
            </a:r>
            <a:r>
              <a:rPr lang="fr-F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 la face postérieure du bulbe chez l'homme</a:t>
            </a:r>
          </a:p>
        </p:txBody>
      </p:sp>
      <p:sp>
        <p:nvSpPr>
          <p:cNvPr id="2" name="Rectangle 1"/>
          <p:cNvSpPr/>
          <p:nvPr/>
        </p:nvSpPr>
        <p:spPr>
          <a:xfrm>
            <a:off x="3442752" y="406018"/>
            <a:ext cx="29094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 partie des organes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circumventriculaires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</a:t>
            </a:r>
            <a:r>
              <a:rPr 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sans barrière 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hémato-encéphalique</a:t>
            </a:r>
            <a:r>
              <a:rPr 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avec une vascularisation riche permettant l'échange entre la sang et le LCS.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C0AD7C3A-9BE6-4B89-BB7C-8359D03F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72544" y="4946356"/>
            <a:ext cx="2250284" cy="172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9AF66DC1-1B43-4A49-A66A-17F6AD93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378" y="6395264"/>
            <a:ext cx="18204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2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Apiwattanakul</a:t>
            </a:r>
            <a:r>
              <a:rPr lang="fr-FR" sz="1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et al., </a:t>
            </a:r>
            <a:r>
              <a:rPr lang="fr-FR" sz="1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2011</a:t>
            </a:r>
          </a:p>
        </p:txBody>
      </p:sp>
      <p:pic>
        <p:nvPicPr>
          <p:cNvPr id="13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1" t="57629" r="41808" b="28964"/>
          <a:stretch>
            <a:fillRect/>
          </a:stretch>
        </p:blipFill>
        <p:spPr bwMode="auto">
          <a:xfrm>
            <a:off x="6072544" y="3103801"/>
            <a:ext cx="2287231" cy="183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4999" r="32309" b="26201"/>
          <a:stretch/>
        </p:blipFill>
        <p:spPr bwMode="auto">
          <a:xfrm>
            <a:off x="8689391" y="3746258"/>
            <a:ext cx="3307295" cy="292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1799" r="50000" b="28999"/>
          <a:stretch>
            <a:fillRect/>
          </a:stretch>
        </p:blipFill>
        <p:spPr bwMode="auto">
          <a:xfrm>
            <a:off x="3629401" y="5436211"/>
            <a:ext cx="2126810" cy="135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1495" y="5661914"/>
            <a:ext cx="3773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Histologie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neuroglial avec important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réseau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capillaire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hors de la BBB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61694" y="-92523"/>
            <a:ext cx="4014788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28 ans, coma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532187" y="-67579"/>
            <a:ext cx="28200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 post-rema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83760" y="2698797"/>
            <a:ext cx="4318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Fonctions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électrolytique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régulation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cardiovaculaire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homesostasie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vomissement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1"/>
          <a:srcRect l="62631" t="53070" r="11417" b="25293"/>
          <a:stretch/>
        </p:blipFill>
        <p:spPr>
          <a:xfrm rot="10800000" flipV="1">
            <a:off x="9141200" y="584585"/>
            <a:ext cx="2389134" cy="112049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1"/>
          <a:srcRect l="20107" t="53070" r="54969" b="25293"/>
          <a:stretch/>
        </p:blipFill>
        <p:spPr>
          <a:xfrm rot="10800000" flipV="1">
            <a:off x="9149355" y="1563380"/>
            <a:ext cx="2387365" cy="11658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779250" y="1002037"/>
            <a:ext cx="4014788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Encéphalopathie de GW</a:t>
            </a:r>
          </a:p>
        </p:txBody>
      </p:sp>
    </p:spTree>
    <p:extLst>
      <p:ext uri="{BB962C8B-B14F-4D97-AF65-F5344CB8AC3E}">
        <p14:creationId xmlns:p14="http://schemas.microsoft.com/office/powerpoint/2010/main" val="257718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2622" r="54498" b="10628"/>
          <a:stretch>
            <a:fillRect/>
          </a:stretch>
        </p:blipFill>
        <p:spPr bwMode="auto">
          <a:xfrm>
            <a:off x="141288" y="1143000"/>
            <a:ext cx="3505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" t="2504" r="1460" b="3653"/>
          <a:stretch>
            <a:fillRect/>
          </a:stretch>
        </p:blipFill>
        <p:spPr bwMode="auto">
          <a:xfrm>
            <a:off x="3467100" y="1008063"/>
            <a:ext cx="24384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990600"/>
            <a:ext cx="3379788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EFDEE12-6707-428A-BB61-040F262E7E32}"/>
              </a:ext>
            </a:extLst>
          </p:cNvPr>
          <p:cNvSpPr txBox="1">
            <a:spLocks/>
          </p:cNvSpPr>
          <p:nvPr/>
        </p:nvSpPr>
        <p:spPr>
          <a:xfrm>
            <a:off x="419100" y="101600"/>
            <a:ext cx="8866188" cy="70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FR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Critères actuels de la NMO, </a:t>
            </a:r>
            <a:r>
              <a:rPr lang="fr-FR" sz="28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Wingerchuk</a:t>
            </a:r>
            <a:r>
              <a:rPr lang="fr-FR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neurology</a:t>
            </a:r>
            <a:r>
              <a:rPr lang="fr-FR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F366AC-B924-4AB5-A480-4F35A89482A0}"/>
              </a:ext>
            </a:extLst>
          </p:cNvPr>
          <p:cNvSpPr/>
          <p:nvPr/>
        </p:nvSpPr>
        <p:spPr>
          <a:xfrm>
            <a:off x="8342313" y="1676400"/>
            <a:ext cx="409575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F2ABAC7-D9FE-4DF3-A1A4-3A42261D42B0}"/>
              </a:ext>
            </a:extLst>
          </p:cNvPr>
          <p:cNvSpPr/>
          <p:nvPr/>
        </p:nvSpPr>
        <p:spPr>
          <a:xfrm>
            <a:off x="6416675" y="2982913"/>
            <a:ext cx="409575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778581-0CFB-4AB4-97A4-5C7C3FF3DEBF}"/>
              </a:ext>
            </a:extLst>
          </p:cNvPr>
          <p:cNvSpPr/>
          <p:nvPr/>
        </p:nvSpPr>
        <p:spPr>
          <a:xfrm>
            <a:off x="111125" y="5867400"/>
            <a:ext cx="2163763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Picture 2" descr="http://2.bp.blogspot.com/-yPMny_gtsZ8/UH2R-JpMhlI/AAAAAAAABD8/xp31yXWg4Kc/s1600/r.vecchio_rosario_vecchio_dev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25" y="703263"/>
            <a:ext cx="6810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F3F60919-40C9-4F96-8EB2-168ADF605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63" y="1676400"/>
            <a:ext cx="2295525" cy="2378075"/>
          </a:xfrm>
          <a:prstGeom prst="rect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« femme de 45 ans hospitalisée pour « neurasthénie » puis le lendemain neuropathie optique bilatérale avec hémorragie rétiniennes, compliquée secondairement de troubles sphinctériens et  d’un déficit moteur transitoire puis permanent… » </a:t>
            </a:r>
            <a:r>
              <a:rPr lang="fr-FR" altLang="fr-FR" sz="1350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Bul</a:t>
            </a:r>
            <a:r>
              <a:rPr lang="fr-FR" altLang="fr-FR" sz="135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Med. 1894</a:t>
            </a:r>
          </a:p>
        </p:txBody>
      </p:sp>
      <p:pic>
        <p:nvPicPr>
          <p:cNvPr id="11" name="Picture 2" descr="C:\Users\hermierma\Desktop\NMO crâne et moelle belle icono Odoubi Ossaiki Brice 34 ans\ser301img00004.jpg">
            <a:extLst>
              <a:ext uri="{FF2B5EF4-FFF2-40B4-BE49-F238E27FC236}">
                <a16:creationId xmlns:a16="http://schemas.microsoft.com/office/drawing/2014/main" id="{0C1D453B-CEAA-993C-60E6-919F77871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 t="49565" r="27264" b="15012"/>
          <a:stretch/>
        </p:blipFill>
        <p:spPr bwMode="auto">
          <a:xfrm>
            <a:off x="9631362" y="4228833"/>
            <a:ext cx="2323637" cy="205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97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130241" y="4647412"/>
            <a:ext cx="5645150" cy="144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Myélites anti-MOG</a:t>
            </a: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8937194" y="3350837"/>
            <a:ext cx="33602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2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Signe IRM très évocateur: pseudo-dilatation du canal </a:t>
            </a:r>
            <a:r>
              <a:rPr kumimoji="0" lang="fr-FR" altLang="fr-F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ependymaire</a:t>
            </a: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(90%)</a:t>
            </a:r>
          </a:p>
        </p:txBody>
      </p:sp>
      <p:pic>
        <p:nvPicPr>
          <p:cNvPr id="25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4250" r="12639" b="18138"/>
          <a:stretch/>
        </p:blipFill>
        <p:spPr bwMode="auto">
          <a:xfrm>
            <a:off x="9065381" y="150445"/>
            <a:ext cx="3027467" cy="2509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4"/>
          <a:stretch/>
        </p:blipFill>
        <p:spPr bwMode="auto">
          <a:xfrm>
            <a:off x="4677062" y="129936"/>
            <a:ext cx="4157582" cy="67280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re 1"/>
          <p:cNvSpPr txBox="1">
            <a:spLocks/>
          </p:cNvSpPr>
          <p:nvPr/>
        </p:nvSpPr>
        <p:spPr>
          <a:xfrm>
            <a:off x="1" y="150445"/>
            <a:ext cx="4728550" cy="800903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 22 ans, troubles sphinctériens d’évolution rapide et syndrome pyramidal…</a:t>
            </a:r>
          </a:p>
        </p:txBody>
      </p:sp>
    </p:spTree>
    <p:extLst>
      <p:ext uri="{BB962C8B-B14F-4D97-AF65-F5344CB8AC3E}">
        <p14:creationId xmlns:p14="http://schemas.microsoft.com/office/powerpoint/2010/main" val="1054056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2656075" y="-261894"/>
            <a:ext cx="5645150" cy="144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Myélites anti-MOG</a:t>
            </a:r>
          </a:p>
        </p:txBody>
      </p:sp>
      <p:pic>
        <p:nvPicPr>
          <p:cNvPr id="2867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413"/>
            <a:ext cx="1914525" cy="4211637"/>
          </a:xfrm>
          <a:ln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Oval 6">
            <a:extLst/>
          </p:cNvPr>
          <p:cNvSpPr/>
          <p:nvPr/>
        </p:nvSpPr>
        <p:spPr>
          <a:xfrm rot="20682747">
            <a:off x="1153132" y="281029"/>
            <a:ext cx="454970" cy="402239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/>
          </p:cNvPr>
          <p:cNvCxnSpPr>
            <a:cxnSpLocks/>
          </p:cNvCxnSpPr>
          <p:nvPr/>
        </p:nvCxnSpPr>
        <p:spPr>
          <a:xfrm flipV="1">
            <a:off x="3752850" y="2549526"/>
            <a:ext cx="261938" cy="1063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/>
          </p:cNvPr>
          <p:cNvCxnSpPr>
            <a:cxnSpLocks/>
          </p:cNvCxnSpPr>
          <p:nvPr/>
        </p:nvCxnSpPr>
        <p:spPr>
          <a:xfrm flipV="1">
            <a:off x="3871914" y="2814639"/>
            <a:ext cx="261937" cy="104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/>
          </p:cNvPr>
          <p:cNvCxnSpPr>
            <a:cxnSpLocks/>
          </p:cNvCxnSpPr>
          <p:nvPr/>
        </p:nvCxnSpPr>
        <p:spPr>
          <a:xfrm flipV="1">
            <a:off x="3975100" y="3290889"/>
            <a:ext cx="260350" cy="104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/>
          </p:cNvPr>
          <p:cNvCxnSpPr>
            <a:cxnSpLocks/>
          </p:cNvCxnSpPr>
          <p:nvPr/>
        </p:nvCxnSpPr>
        <p:spPr>
          <a:xfrm flipV="1">
            <a:off x="4181475" y="4060826"/>
            <a:ext cx="261938" cy="104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/>
          </p:cNvPr>
          <p:cNvCxnSpPr>
            <a:cxnSpLocks/>
          </p:cNvCxnSpPr>
          <p:nvPr/>
        </p:nvCxnSpPr>
        <p:spPr>
          <a:xfrm flipV="1">
            <a:off x="4086225" y="3622676"/>
            <a:ext cx="260350" cy="1063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/>
          </p:cNvPr>
          <p:cNvCxnSpPr>
            <a:cxnSpLocks/>
          </p:cNvCxnSpPr>
          <p:nvPr/>
        </p:nvCxnSpPr>
        <p:spPr>
          <a:xfrm flipV="1">
            <a:off x="4248427" y="4997807"/>
            <a:ext cx="260350" cy="106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684" name="Group 5"/>
          <p:cNvGrpSpPr>
            <a:grpSpLocks/>
          </p:cNvGrpSpPr>
          <p:nvPr/>
        </p:nvGrpSpPr>
        <p:grpSpPr bwMode="auto">
          <a:xfrm>
            <a:off x="2191337" y="797075"/>
            <a:ext cx="1903058" cy="4244678"/>
            <a:chOff x="4289193" y="724704"/>
            <a:chExt cx="2286340" cy="4013986"/>
          </a:xfrm>
        </p:grpSpPr>
        <p:grpSp>
          <p:nvGrpSpPr>
            <p:cNvPr id="28688" name="Group 7"/>
            <p:cNvGrpSpPr>
              <a:grpSpLocks/>
            </p:cNvGrpSpPr>
            <p:nvPr/>
          </p:nvGrpSpPr>
          <p:grpSpPr bwMode="auto">
            <a:xfrm>
              <a:off x="4289193" y="724704"/>
              <a:ext cx="2286340" cy="4013985"/>
              <a:chOff x="3905854" y="1337433"/>
              <a:chExt cx="2286340" cy="4003140"/>
            </a:xfrm>
          </p:grpSpPr>
          <p:pic>
            <p:nvPicPr>
              <p:cNvPr id="28693" name="Pictur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4"/>
              <a:stretch/>
            </p:blipFill>
            <p:spPr bwMode="auto">
              <a:xfrm>
                <a:off x="3905854" y="1337433"/>
                <a:ext cx="2286340" cy="400314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>
                <a:extLst/>
              </p:cNvPr>
              <p:cNvSpPr/>
              <p:nvPr/>
            </p:nvSpPr>
            <p:spPr>
              <a:xfrm rot="21348209">
                <a:off x="4963794" y="4242045"/>
                <a:ext cx="371418" cy="626826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>
                <a:extLst/>
              </p:cNvPr>
              <p:cNvSpPr/>
              <p:nvPr/>
            </p:nvSpPr>
            <p:spPr>
              <a:xfrm rot="21348209">
                <a:off x="4830464" y="3008970"/>
                <a:ext cx="401577" cy="607832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>
                <a:extLst/>
              </p:cNvPr>
              <p:cNvSpPr/>
              <p:nvPr/>
            </p:nvSpPr>
            <p:spPr>
              <a:xfrm rot="21348209">
                <a:off x="4746340" y="2160538"/>
                <a:ext cx="382529" cy="539767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690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53" r="100000"/>
            <a:stretch/>
          </p:blipFill>
          <p:spPr bwMode="auto">
            <a:xfrm>
              <a:off x="6373985" y="735550"/>
              <a:ext cx="183147" cy="40031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685" name="ZoneTexte 21"/>
          <p:cNvSpPr txBox="1">
            <a:spLocks noChangeArrowheads="1"/>
          </p:cNvSpPr>
          <p:nvPr/>
        </p:nvSpPr>
        <p:spPr bwMode="auto">
          <a:xfrm>
            <a:off x="-20324" y="4296181"/>
            <a:ext cx="2122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2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Extensive: 60%</a:t>
            </a:r>
          </a:p>
        </p:txBody>
      </p:sp>
      <p:sp>
        <p:nvSpPr>
          <p:cNvPr id="28686" name="ZoneTexte 29"/>
          <p:cNvSpPr txBox="1">
            <a:spLocks noChangeArrowheads="1"/>
          </p:cNvSpPr>
          <p:nvPr/>
        </p:nvSpPr>
        <p:spPr bwMode="auto">
          <a:xfrm>
            <a:off x="2217908" y="5015279"/>
            <a:ext cx="24864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2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Courtes multifocales 40%</a:t>
            </a:r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15867"/>
          <a:stretch/>
        </p:blipFill>
        <p:spPr bwMode="auto">
          <a:xfrm>
            <a:off x="4704683" y="797075"/>
            <a:ext cx="2854999" cy="5612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ontent Placeholder 10">
            <a:extLst/>
          </p:cNvPr>
          <p:cNvPicPr>
            <a:picLocks noChangeAspect="1"/>
          </p:cNvPicPr>
          <p:nvPr/>
        </p:nvPicPr>
        <p:blipFill rotWithShape="1">
          <a:blip r:embed="rId7"/>
          <a:srcRect l="5045" r="69166"/>
          <a:stretch/>
        </p:blipFill>
        <p:spPr bwMode="auto">
          <a:xfrm>
            <a:off x="7910566" y="110796"/>
            <a:ext cx="2145891" cy="498382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37" name="Content Placeholder 10">
            <a:extLst/>
          </p:cNvPr>
          <p:cNvPicPr>
            <a:picLocks noChangeAspect="1"/>
          </p:cNvPicPr>
          <p:nvPr/>
        </p:nvPicPr>
        <p:blipFill rotWithShape="1">
          <a:blip r:embed="rId7"/>
          <a:srcRect l="71305" r="5919"/>
          <a:stretch/>
        </p:blipFill>
        <p:spPr bwMode="auto">
          <a:xfrm>
            <a:off x="10079952" y="125419"/>
            <a:ext cx="1850782" cy="498382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38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206" y="4458712"/>
            <a:ext cx="237331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8301225" y="6447849"/>
            <a:ext cx="27238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Deneve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2019;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Dubey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/>
          <a:srcRect l="29920" t="28077" r="52956" b="43604"/>
          <a:stretch/>
        </p:blipFill>
        <p:spPr>
          <a:xfrm>
            <a:off x="184065" y="5082767"/>
            <a:ext cx="1864495" cy="1734414"/>
          </a:xfrm>
          <a:prstGeom prst="rect">
            <a:avLst/>
          </a:prstGeom>
        </p:spPr>
      </p:pic>
      <p:sp>
        <p:nvSpPr>
          <p:cNvPr id="41" name="ZoneTexte 40"/>
          <p:cNvSpPr txBox="1">
            <a:spLocks noChangeArrowheads="1"/>
          </p:cNvSpPr>
          <p:nvPr/>
        </p:nvSpPr>
        <p:spPr bwMode="auto">
          <a:xfrm>
            <a:off x="2147503" y="6254429"/>
            <a:ext cx="1724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2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Signe du H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42942" y="6370905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de la Thèse de </a:t>
            </a:r>
          </a:p>
          <a:p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Quentin Fleury</a:t>
            </a:r>
          </a:p>
        </p:txBody>
      </p:sp>
      <p:sp>
        <p:nvSpPr>
          <p:cNvPr id="44" name="ZoneTexte 43"/>
          <p:cNvSpPr txBox="1">
            <a:spLocks noChangeArrowheads="1"/>
          </p:cNvSpPr>
          <p:nvPr/>
        </p:nvSpPr>
        <p:spPr bwMode="auto">
          <a:xfrm>
            <a:off x="7890150" y="3750102"/>
            <a:ext cx="440770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2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Rehaussement dans la pseudo-dilatation du canal </a:t>
            </a:r>
            <a:r>
              <a:rPr kumimoji="0" lang="fr-FR" altLang="fr-F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ependymaire</a:t>
            </a: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3984963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6932" y="1207601"/>
            <a:ext cx="6148572" cy="1162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Anti-AQP4                Anti-MOG</a:t>
            </a:r>
            <a:b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Devic</a:t>
            </a: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(MOGAD)	       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9525" b="2039"/>
          <a:stretch>
            <a:fillRect/>
          </a:stretch>
        </p:blipFill>
        <p:spPr bwMode="auto">
          <a:xfrm>
            <a:off x="8018164" y="75927"/>
            <a:ext cx="1429670" cy="28278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06" y="4636662"/>
            <a:ext cx="2952389" cy="20412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4636662"/>
            <a:ext cx="2865395" cy="21284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303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5" y="75927"/>
            <a:ext cx="1549453" cy="326365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4139521" y="170656"/>
            <a:ext cx="3746766" cy="96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fr-CA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Moelle et nerf optique, l’essentiel</a:t>
            </a:r>
            <a:endParaRPr lang="fr-FR" sz="36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6" name="ZoneTexte 11"/>
          <p:cNvSpPr txBox="1">
            <a:spLocks noChangeArrowheads="1"/>
          </p:cNvSpPr>
          <p:nvPr/>
        </p:nvSpPr>
        <p:spPr bwMode="auto">
          <a:xfrm>
            <a:off x="2048671" y="170656"/>
            <a:ext cx="1958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Bright </a:t>
            </a:r>
            <a:r>
              <a:rPr kumimoji="0" lang="fr-FR" altLang="fr-F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spotty</a:t>
            </a: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kumimoji="0" lang="fr-FR" altLang="fr-F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lesion</a:t>
            </a:r>
            <a:endParaRPr kumimoji="0" lang="fr-FR" altLang="fr-FR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0096501" y="5392533"/>
            <a:ext cx="1887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Tronc cérébral ANT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9555375" y="1006974"/>
            <a:ext cx="27325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Pseudo-dilatation du canal </a:t>
            </a:r>
            <a:r>
              <a:rPr kumimoji="0" lang="fr-FR" altLang="fr-FR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ependymaire</a:t>
            </a:r>
            <a:endParaRPr kumimoji="0" lang="fr-FR" altLang="fr-FR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Cône médullaire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5681057" y="2884105"/>
            <a:ext cx="28279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NORB étendue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Antérieure respectant le chiasma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inflammatoire</a:t>
            </a:r>
          </a:p>
        </p:txBody>
      </p:sp>
      <p:sp>
        <p:nvSpPr>
          <p:cNvPr id="55310" name="ZoneTexte 15"/>
          <p:cNvSpPr txBox="1">
            <a:spLocks noChangeArrowheads="1"/>
          </p:cNvSpPr>
          <p:nvPr/>
        </p:nvSpPr>
        <p:spPr bwMode="auto">
          <a:xfrm>
            <a:off x="158878" y="3461603"/>
            <a:ext cx="2414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NORB touchant le chiasma</a:t>
            </a:r>
          </a:p>
        </p:txBody>
      </p:sp>
      <p:sp>
        <p:nvSpPr>
          <p:cNvPr id="55311" name="ZoneTexte 16"/>
          <p:cNvSpPr txBox="1">
            <a:spLocks noChangeArrowheads="1"/>
          </p:cNvSpPr>
          <p:nvPr/>
        </p:nvSpPr>
        <p:spPr bwMode="auto">
          <a:xfrm>
            <a:off x="3372653" y="5392533"/>
            <a:ext cx="2496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Monotype Sorts" pitchFamily="1" charset="2"/>
              <a:buChar char="t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Tronc cérébral POST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400" i="1" dirty="0">
                <a:solidFill>
                  <a:schemeClr val="bg1"/>
                </a:solidFill>
                <a:cs typeface="Times New Roman" panose="02020603050405020304" pitchFamily="18" charset="0"/>
              </a:rPr>
              <a:t>Area </a:t>
            </a:r>
            <a:r>
              <a:rPr kumimoji="0" lang="fr-FR" altLang="fr-FR" sz="24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postrema</a:t>
            </a:r>
            <a:endParaRPr kumimoji="0" lang="fr-FR" altLang="fr-FR" sz="24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t="41588" r="66435" b="34456"/>
          <a:stretch/>
        </p:blipFill>
        <p:spPr bwMode="auto">
          <a:xfrm>
            <a:off x="2574650" y="2176463"/>
            <a:ext cx="2738547" cy="229120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"/>
          <a:stretch>
            <a:fillRect/>
          </a:stretch>
        </p:blipFill>
        <p:spPr bwMode="auto">
          <a:xfrm>
            <a:off x="8509001" y="2678157"/>
            <a:ext cx="3475037" cy="17399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 flipV="1">
            <a:off x="5491218" y="1237695"/>
            <a:ext cx="0" cy="552739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3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868119-9E53-4280-BC34-D75EE313F4E9}"/>
              </a:ext>
            </a:extLst>
          </p:cNvPr>
          <p:cNvSpPr txBox="1"/>
          <p:nvPr/>
        </p:nvSpPr>
        <p:spPr>
          <a:xfrm>
            <a:off x="9195" y="28096"/>
            <a:ext cx="7118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Femme 22 ans, syndrome cordonal postérieur, ATCD… 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EE3FA32-65E2-448C-8D9B-07DBE172F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2564" r="27582" b="8669"/>
          <a:stretch/>
        </p:blipFill>
        <p:spPr bwMode="auto">
          <a:xfrm>
            <a:off x="175362" y="657616"/>
            <a:ext cx="3482237" cy="60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996343E-E079-470C-9669-C446ED3A3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11572" r="23595" b="13425"/>
          <a:stretch/>
        </p:blipFill>
        <p:spPr bwMode="auto">
          <a:xfrm>
            <a:off x="3748641" y="864295"/>
            <a:ext cx="2620486" cy="34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A739C366-19C5-4C25-BC91-D4E601459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0" t="37401" r="27582" b="18558"/>
          <a:stretch/>
        </p:blipFill>
        <p:spPr bwMode="auto">
          <a:xfrm>
            <a:off x="3857045" y="4451655"/>
            <a:ext cx="2438401" cy="23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741DB3-92A1-4264-971A-EF53D9FCA028}"/>
              </a:ext>
            </a:extLst>
          </p:cNvPr>
          <p:cNvSpPr txBox="1"/>
          <p:nvPr/>
        </p:nvSpPr>
        <p:spPr>
          <a:xfrm>
            <a:off x="5167167" y="633463"/>
            <a:ext cx="673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Gastroplastie à l’âge de 13 ans pour obésité morbide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0BC9DB-7A19-484C-9A0B-82EE7CA55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16256" r="22959" b="11232"/>
          <a:stretch/>
        </p:blipFill>
        <p:spPr bwMode="auto">
          <a:xfrm>
            <a:off x="6235933" y="1325960"/>
            <a:ext cx="1783243" cy="497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DA4EFC2-0D8F-4AF9-B835-F9A41F2E4FC4}"/>
              </a:ext>
            </a:extLst>
          </p:cNvPr>
          <p:cNvSpPr txBox="1"/>
          <p:nvPr/>
        </p:nvSpPr>
        <p:spPr>
          <a:xfrm>
            <a:off x="8019176" y="1177275"/>
            <a:ext cx="330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Biermer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222FF1-FBDE-44AD-A2DB-91E59FC0D647}"/>
              </a:ext>
            </a:extLst>
          </p:cNvPr>
          <p:cNvSpPr txBox="1"/>
          <p:nvPr/>
        </p:nvSpPr>
        <p:spPr>
          <a:xfrm>
            <a:off x="8019176" y="1700495"/>
            <a:ext cx="4243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Carence en cobalamine (B12), ici en relation avec la gastroplastie</a:t>
            </a:r>
          </a:p>
          <a:p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IRM: </a:t>
            </a: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T2 colonnes dorsales de la moelle</a:t>
            </a:r>
          </a:p>
          <a:p>
            <a:endParaRPr lang="fr-C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Lésions cérébrales parfois SEP-like liés à une atteinte des petits vaisseaux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Lésions bilatérales des voies pyramidales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060B1A4-A2C7-4E06-9AE8-AC4083F1F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92" y="2413134"/>
            <a:ext cx="2092088" cy="163591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3DB2292-50EF-4AC9-9DF0-B16C0AF045CD}"/>
              </a:ext>
            </a:extLst>
          </p:cNvPr>
          <p:cNvSpPr txBox="1"/>
          <p:nvPr/>
        </p:nvSpPr>
        <p:spPr>
          <a:xfrm>
            <a:off x="6040081" y="6270802"/>
            <a:ext cx="608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Jeunes, se méfier du protoxyde d’azote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CA797055-89D2-43B3-9CFF-3EBF599D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5" y="3723573"/>
            <a:ext cx="3069650" cy="29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0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9073" y="1334978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LIENS D’INTÉRÊTS 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782889" y="2997201"/>
            <a:ext cx="68294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L’auteur déclare avoir des liens d’intérêts avec: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fr-FR" altLang="fr-FR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Alexion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Bayer Schering,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Biogen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IDEC, BMS,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Bracco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GE Healthcare,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Guerbet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Philips,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Merck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Novartis, Philips </a:t>
            </a:r>
            <a:r>
              <a:rPr kumimoji="0" lang="fr-FR" altLang="fr-FR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kumimoji="0" lang="fr-FR" altLang="fr-FR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27513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00" y="-34834"/>
            <a:ext cx="111905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tudiant</a:t>
            </a:r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ans, </a:t>
            </a:r>
            <a:r>
              <a:rPr lang="fr-FR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faiblesse des membres inférieurs d’apparition progressive, associée à des paresthésies des extrémités…</a:t>
            </a:r>
          </a:p>
          <a:p>
            <a:endParaRPr lang="fr-FR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24823"/>
          <a:stretch/>
        </p:blipFill>
        <p:spPr>
          <a:xfrm>
            <a:off x="87500" y="968076"/>
            <a:ext cx="3370217" cy="4953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17" y="968076"/>
            <a:ext cx="6334125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096" y="6318458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FR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Dr Chloé </a:t>
            </a:r>
            <a:r>
              <a:rPr lang="fr-FR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Galmiche</a:t>
            </a:r>
            <a:endParaRPr lang="fr-FR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88777" y="6241514"/>
            <a:ext cx="501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Intoxication au protoxyde d’azote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8290" t="10848" r="37105" b="23421"/>
          <a:stretch/>
        </p:blipFill>
        <p:spPr>
          <a:xfrm>
            <a:off x="8286790" y="1049054"/>
            <a:ext cx="3905210" cy="41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B62CFF-B4D3-2844-ADD1-4620358CC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5" r="34307" b="20972"/>
          <a:stretch/>
        </p:blipFill>
        <p:spPr>
          <a:xfrm>
            <a:off x="95250" y="1133475"/>
            <a:ext cx="2076450" cy="54197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D6128B-5591-3042-85F5-42C0CB26D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54" t="34597" r="29837" b="15952"/>
          <a:stretch/>
        </p:blipFill>
        <p:spPr>
          <a:xfrm>
            <a:off x="2277215" y="1200329"/>
            <a:ext cx="3343482" cy="2342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037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ans, tableau de neuropathie aiguë et anémie 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normochrome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macrocytaire, baisse de la vitamine B12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2200" y="3645932"/>
            <a:ext cx="3313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F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Omar </a:t>
            </a:r>
            <a:r>
              <a:rPr lang="fr-FR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Amriss</a:t>
            </a:r>
            <a:endParaRPr lang="fr-FR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FFCA55-B30F-9EAA-927F-155F9050D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16" t="55600" r="28950" b="18400"/>
          <a:stretch/>
        </p:blipFill>
        <p:spPr>
          <a:xfrm>
            <a:off x="8672512" y="4396387"/>
            <a:ext cx="2724150" cy="1943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9FA331-8E38-C0F8-A52F-47CE6EB912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04" r="20140" b="8988"/>
          <a:stretch/>
        </p:blipFill>
        <p:spPr>
          <a:xfrm>
            <a:off x="6093618" y="881494"/>
            <a:ext cx="2314576" cy="5528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05499" y="50497"/>
            <a:ext cx="6286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Homme de 25 ans avec antécédent de grêle court (maladie de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Crohn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058549" y="4772759"/>
            <a:ext cx="6540500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E2EDFD-835A-4D03-B6EE-21A6224754B1}"/>
              </a:ext>
            </a:extLst>
          </p:cNvPr>
          <p:cNvSpPr txBox="1"/>
          <p:nvPr/>
        </p:nvSpPr>
        <p:spPr>
          <a:xfrm rot="20186446">
            <a:off x="2630286" y="4490773"/>
            <a:ext cx="29722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Sclérose combinée </a:t>
            </a:r>
          </a:p>
          <a:p>
            <a:r>
              <a:rPr lang="fr-C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la moelle</a:t>
            </a:r>
          </a:p>
          <a:p>
            <a:endParaRPr lang="fr-C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signes parfois subtils</a:t>
            </a:r>
            <a:endParaRPr lang="fr-F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0EBCCF-0EAE-492B-85BD-778292F02BA5}"/>
              </a:ext>
            </a:extLst>
          </p:cNvPr>
          <p:cNvSpPr txBox="1"/>
          <p:nvPr/>
        </p:nvSpPr>
        <p:spPr>
          <a:xfrm rot="20186446">
            <a:off x="9282014" y="3102065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 évidents</a:t>
            </a:r>
            <a:endParaRPr lang="fr-F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1707" r="1796" b="5850"/>
          <a:stretch/>
        </p:blipFill>
        <p:spPr>
          <a:xfrm>
            <a:off x="2940471" y="1447800"/>
            <a:ext cx="9251529" cy="5245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199" y="0"/>
            <a:ext cx="3851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71 ans, hospitalisé pour douleur cervicale + paresthésies de l’hémicorps gauche depuis 5 jours..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7039" t="17306" r="29869" b="62018"/>
          <a:stretch/>
        </p:blipFill>
        <p:spPr>
          <a:xfrm>
            <a:off x="350874" y="2733468"/>
            <a:ext cx="4807587" cy="168967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356100" y="198407"/>
            <a:ext cx="6540500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Abcès intra-médullaire</a:t>
            </a: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B751AF-39CC-4214-B26E-F010A522A99D}"/>
              </a:ext>
            </a:extLst>
          </p:cNvPr>
          <p:cNvSpPr/>
          <p:nvPr/>
        </p:nvSpPr>
        <p:spPr>
          <a:xfrm>
            <a:off x="108700" y="115099"/>
            <a:ext cx="4068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65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hémiparésie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droite du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reveil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suspicion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d’AVC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scanner TSA…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34564D-AABB-406A-A389-5F94FCB0E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2" t="37335" r="61705" b="26080"/>
          <a:stretch/>
        </p:blipFill>
        <p:spPr>
          <a:xfrm>
            <a:off x="669281" y="1381192"/>
            <a:ext cx="2825579" cy="5000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B90415-9D9D-4C45-B3A5-3ACA4347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00" t="31082" r="44449" b="34600"/>
          <a:stretch/>
        </p:blipFill>
        <p:spPr>
          <a:xfrm>
            <a:off x="6393020" y="715263"/>
            <a:ext cx="1996440" cy="44458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0ABF32-F250-4AF8-98C6-214C6EA6C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27" t="31113" r="31556" b="34600"/>
          <a:stretch/>
        </p:blipFill>
        <p:spPr>
          <a:xfrm>
            <a:off x="3820756" y="715263"/>
            <a:ext cx="2498194" cy="43637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2CB201-AB59-4675-84E2-921B2C4F1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30" t="70809" r="33313" b="12402"/>
          <a:stretch/>
        </p:blipFill>
        <p:spPr>
          <a:xfrm>
            <a:off x="8594509" y="715263"/>
            <a:ext cx="3123040" cy="207909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4CCE4DD-D13E-493F-A830-54EDE021F846}"/>
              </a:ext>
            </a:extLst>
          </p:cNvPr>
          <p:cNvSpPr txBox="1">
            <a:spLocks/>
          </p:cNvSpPr>
          <p:nvPr/>
        </p:nvSpPr>
        <p:spPr>
          <a:xfrm>
            <a:off x="3876920" y="5544821"/>
            <a:ext cx="7625230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Hématome épidural compressif spontané</a:t>
            </a: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EEC4D6-D091-49E3-AC6F-7520358A8FE3}"/>
              </a:ext>
            </a:extLst>
          </p:cNvPr>
          <p:cNvSpPr txBox="1"/>
          <p:nvPr/>
        </p:nvSpPr>
        <p:spPr>
          <a:xfrm>
            <a:off x="599837" y="6381617"/>
            <a:ext cx="2964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CA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 Roxana Ameli</a:t>
            </a:r>
            <a:endParaRPr lang="fr-FR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B4CCE4DD-D13E-493F-A830-54EDE021F846}"/>
              </a:ext>
            </a:extLst>
          </p:cNvPr>
          <p:cNvSpPr txBox="1">
            <a:spLocks/>
          </p:cNvSpPr>
          <p:nvPr/>
        </p:nvSpPr>
        <p:spPr>
          <a:xfrm>
            <a:off x="193742" y="58420"/>
            <a:ext cx="7625230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ne pas confondre avec l’abcès épidural</a:t>
            </a: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705BCC-4E6F-492F-896C-58A83FEB1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2" t="20149" r="32133" b="20588"/>
          <a:stretch/>
        </p:blipFill>
        <p:spPr>
          <a:xfrm>
            <a:off x="517945" y="620258"/>
            <a:ext cx="9067267" cy="60491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1F18D6-DC3F-49CD-9525-D1E3C55C6E4C}"/>
              </a:ext>
            </a:extLst>
          </p:cNvPr>
          <p:cNvSpPr txBox="1"/>
          <p:nvPr/>
        </p:nvSpPr>
        <p:spPr>
          <a:xfrm>
            <a:off x="10116356" y="6090212"/>
            <a:ext cx="197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CA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CA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Roxana Ameli</a:t>
            </a:r>
            <a:endParaRPr lang="fr-FR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31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00" y="115099"/>
            <a:ext cx="40689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 55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sans ATCD,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hospitalisée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urgence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pour troubles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urinaires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faiblesse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générale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picotements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l’abdomen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dyspnée</a:t>
            </a:r>
            <a:r>
              <a:rPr lang="en-US" sz="2400" i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fr-FR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6A0AE9-E733-4492-9631-8E15233A6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6" t="12632" r="34493" b="8059"/>
          <a:stretch/>
        </p:blipFill>
        <p:spPr>
          <a:xfrm>
            <a:off x="3992237" y="31781"/>
            <a:ext cx="2862565" cy="67111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F23C94-BB43-4B28-891D-1C0308679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4" t="9193" r="36119" b="9435"/>
          <a:stretch/>
        </p:blipFill>
        <p:spPr>
          <a:xfrm>
            <a:off x="6886585" y="31780"/>
            <a:ext cx="2516703" cy="68103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EA227E-730D-45F6-B155-D819BE837F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9" t="13634" r="25630" b="55169"/>
          <a:stretch/>
        </p:blipFill>
        <p:spPr>
          <a:xfrm>
            <a:off x="7637225" y="115099"/>
            <a:ext cx="4337394" cy="130121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6FC66BE-64E2-49F9-B64E-80A2A24FEAA5}"/>
              </a:ext>
            </a:extLst>
          </p:cNvPr>
          <p:cNvSpPr txBox="1">
            <a:spLocks/>
          </p:cNvSpPr>
          <p:nvPr/>
        </p:nvSpPr>
        <p:spPr>
          <a:xfrm>
            <a:off x="205104" y="5128503"/>
            <a:ext cx="5082576" cy="936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Myélite post-COVID 19</a:t>
            </a: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B99F19-432E-4107-8759-24675BF0C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80" t="33752" r="41629" b="50000"/>
          <a:stretch/>
        </p:blipFill>
        <p:spPr>
          <a:xfrm>
            <a:off x="205104" y="2167703"/>
            <a:ext cx="2797945" cy="26464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C39B09-5BB7-4D76-8399-129C6835BF01}"/>
              </a:ext>
            </a:extLst>
          </p:cNvPr>
          <p:cNvSpPr/>
          <p:nvPr/>
        </p:nvSpPr>
        <p:spPr>
          <a:xfrm>
            <a:off x="9504668" y="2290366"/>
            <a:ext cx="2371162" cy="2518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fr-FR" alt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Myélites souvent </a:t>
            </a:r>
          </a:p>
          <a:p>
            <a:pPr>
              <a:lnSpc>
                <a:spcPct val="170000"/>
              </a:lnSpc>
            </a:pPr>
            <a:r>
              <a:rPr lang="fr-FR" alt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Extensives</a:t>
            </a:r>
          </a:p>
          <a:p>
            <a:pPr>
              <a:lnSpc>
                <a:spcPct val="170000"/>
              </a:lnSpc>
            </a:pPr>
            <a:r>
              <a:rPr lang="fr-FR" alt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Centrales ou</a:t>
            </a:r>
          </a:p>
          <a:p>
            <a:pPr>
              <a:lnSpc>
                <a:spcPct val="170000"/>
              </a:lnSpc>
            </a:pPr>
            <a:r>
              <a:rPr lang="fr-FR" alt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postérieures</a:t>
            </a:r>
          </a:p>
        </p:txBody>
      </p:sp>
      <p:pic>
        <p:nvPicPr>
          <p:cNvPr id="10" name="Picture 4" descr="Équipe de communication de la riposte de l'ONU au COVID-19 | Nations Unies">
            <a:extLst>
              <a:ext uri="{FF2B5EF4-FFF2-40B4-BE49-F238E27FC236}">
                <a16:creationId xmlns:a16="http://schemas.microsoft.com/office/drawing/2014/main" id="{5382CE8F-6325-4D0D-9902-5E758BE6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71" y="5045148"/>
            <a:ext cx="2667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9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839E5C-BCCB-478D-A897-40DF564184E0}"/>
              </a:ext>
            </a:extLst>
          </p:cNvPr>
          <p:cNvSpPr/>
          <p:nvPr/>
        </p:nvSpPr>
        <p:spPr>
          <a:xfrm>
            <a:off x="108700" y="115099"/>
            <a:ext cx="5496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 30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retention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urinaire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brutale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suivie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faiblesse des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inférieurs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perte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sensibilité</a:t>
            </a:r>
            <a:r>
              <a:rPr lang="en-US" sz="240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 bras droit…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D7E954-621E-4696-8097-A6C4E628F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9" t="28278" r="41430" b="48144"/>
          <a:stretch/>
        </p:blipFill>
        <p:spPr>
          <a:xfrm>
            <a:off x="163160" y="1384906"/>
            <a:ext cx="2550427" cy="48123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66B602-2A44-4CC4-9718-582A0D60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00" t="58378" r="39689" b="29586"/>
          <a:stretch/>
        </p:blipFill>
        <p:spPr>
          <a:xfrm>
            <a:off x="8166075" y="0"/>
            <a:ext cx="3276295" cy="25356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085D20-CCC4-48E8-8782-F10CC776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49" t="56297" r="29375" b="25917"/>
          <a:stretch/>
        </p:blipFill>
        <p:spPr>
          <a:xfrm>
            <a:off x="8166074" y="2649963"/>
            <a:ext cx="1639841" cy="18852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ED6CB4B-5B5E-410C-BF32-DD1829EDBFB6}"/>
              </a:ext>
            </a:extLst>
          </p:cNvPr>
          <p:cNvSpPr txBox="1"/>
          <p:nvPr/>
        </p:nvSpPr>
        <p:spPr>
          <a:xfrm>
            <a:off x="3209158" y="6266697"/>
            <a:ext cx="454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CA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 </a:t>
            </a:r>
            <a:r>
              <a:rPr lang="fr-CA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Saima</a:t>
            </a:r>
            <a:r>
              <a:rPr lang="fr-CA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Ahmad et Dr Ali Zafar</a:t>
            </a:r>
            <a:endParaRPr lang="fr-FR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BC9E76-FB6C-4020-AE2E-5BF996A5F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98" t="28278" r="32085" b="48144"/>
          <a:stretch/>
        </p:blipFill>
        <p:spPr>
          <a:xfrm>
            <a:off x="2713586" y="1384907"/>
            <a:ext cx="2494809" cy="48123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BADBB1-4465-443C-8162-232EF3CCA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54" t="28278" r="22229" b="48144"/>
          <a:stretch/>
        </p:blipFill>
        <p:spPr>
          <a:xfrm>
            <a:off x="5254762" y="1384906"/>
            <a:ext cx="2494806" cy="48123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E630E0-0216-495F-B5D0-2B1DD6222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36" t="54146" r="20031" b="27178"/>
          <a:stretch/>
        </p:blipFill>
        <p:spPr>
          <a:xfrm>
            <a:off x="9939130" y="2649962"/>
            <a:ext cx="1503240" cy="1885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BE1B96-0C79-4105-962E-46435E5B345F}"/>
              </a:ext>
            </a:extLst>
          </p:cNvPr>
          <p:cNvSpPr/>
          <p:nvPr/>
        </p:nvSpPr>
        <p:spPr>
          <a:xfrm>
            <a:off x="7852246" y="4799243"/>
            <a:ext cx="4176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Rupture d’un kyste dermoïde de la jonction </a:t>
            </a:r>
            <a:r>
              <a:rPr lang="fr-F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cevicomédulaire</a:t>
            </a:r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avec dissémination intra-ventriculaire</a:t>
            </a:r>
          </a:p>
        </p:txBody>
      </p:sp>
    </p:spTree>
    <p:extLst>
      <p:ext uri="{BB962C8B-B14F-4D97-AF65-F5344CB8AC3E}">
        <p14:creationId xmlns:p14="http://schemas.microsoft.com/office/powerpoint/2010/main" val="26909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F1E4E4A-EC94-4286-870D-9ED333CBFAE3}"/>
              </a:ext>
            </a:extLst>
          </p:cNvPr>
          <p:cNvSpPr txBox="1">
            <a:spLocks/>
          </p:cNvSpPr>
          <p:nvPr/>
        </p:nvSpPr>
        <p:spPr>
          <a:xfrm>
            <a:off x="278979" y="885871"/>
            <a:ext cx="2870605" cy="1163592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Bilharziose du </a:t>
            </a:r>
          </a:p>
          <a:p>
            <a:pPr>
              <a:defRPr/>
            </a:pPr>
            <a:r>
              <a:rPr lang="fr-FR" sz="4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cône terminal </a:t>
            </a:r>
          </a:p>
          <a:p>
            <a:pPr>
              <a:defRPr/>
            </a:pPr>
            <a:r>
              <a:rPr lang="fr-F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schistosoma</a:t>
            </a:r>
            <a:r>
              <a:rPr lang="fr-F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mansoni</a:t>
            </a:r>
            <a:r>
              <a:rPr lang="fr-F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fr-FR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1FDCE-83CC-463F-8EF9-D2E697CD66A9}"/>
              </a:ext>
            </a:extLst>
          </p:cNvPr>
          <p:cNvSpPr/>
          <p:nvPr/>
        </p:nvSpPr>
        <p:spPr>
          <a:xfrm>
            <a:off x="326731" y="4499873"/>
            <a:ext cx="3718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Lésions du cône terminal, des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leptoméniges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des racines avec un rehaussement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micro-nodulaire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 grappe</a:t>
            </a:r>
          </a:p>
        </p:txBody>
      </p:sp>
      <p:pic>
        <p:nvPicPr>
          <p:cNvPr id="8" name="Picture 2" descr="ser006img00009">
            <a:extLst>
              <a:ext uri="{FF2B5EF4-FFF2-40B4-BE49-F238E27FC236}">
                <a16:creationId xmlns:a16="http://schemas.microsoft.com/office/drawing/2014/main" id="{AE4B5FD1-D439-4B4C-94BE-E5903760C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5" t="6172" r="6029"/>
          <a:stretch/>
        </p:blipFill>
        <p:spPr bwMode="auto">
          <a:xfrm>
            <a:off x="8384623" y="541594"/>
            <a:ext cx="2122729" cy="5990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er005img00008">
            <a:extLst>
              <a:ext uri="{FF2B5EF4-FFF2-40B4-BE49-F238E27FC236}">
                <a16:creationId xmlns:a16="http://schemas.microsoft.com/office/drawing/2014/main" id="{EE2D8DEF-F4EA-47F7-8FFB-ACC30936F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6172" r="7410"/>
          <a:stretch/>
        </p:blipFill>
        <p:spPr bwMode="auto">
          <a:xfrm>
            <a:off x="4138082" y="541592"/>
            <a:ext cx="1997190" cy="599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er005img00009">
            <a:extLst>
              <a:ext uri="{FF2B5EF4-FFF2-40B4-BE49-F238E27FC236}">
                <a16:creationId xmlns:a16="http://schemas.microsoft.com/office/drawing/2014/main" id="{F5B79DD9-0911-4753-B4A4-9027A476B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92" t="6172" r="7162"/>
          <a:stretch/>
        </p:blipFill>
        <p:spPr bwMode="auto">
          <a:xfrm>
            <a:off x="6286878" y="547989"/>
            <a:ext cx="2012081" cy="599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ser006img00008">
            <a:extLst>
              <a:ext uri="{FF2B5EF4-FFF2-40B4-BE49-F238E27FC236}">
                <a16:creationId xmlns:a16="http://schemas.microsoft.com/office/drawing/2014/main" id="{09A53049-0504-4E0F-BFFB-E501348CA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22" t="6172" r="11128"/>
          <a:stretch/>
        </p:blipFill>
        <p:spPr bwMode="auto">
          <a:xfrm>
            <a:off x="10447755" y="541592"/>
            <a:ext cx="1707306" cy="599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5A68E7BA-D85B-4631-AF8A-ABAB3BA9B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90" y="79929"/>
            <a:ext cx="896461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kumimoji="0" lang="fr-FR" alt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 ans</a:t>
            </a:r>
            <a:r>
              <a:rPr lang="fr-FR" altLang="fr-FR" sz="24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</a:t>
            </a:r>
            <a:r>
              <a:rPr kumimoji="0" lang="fr-FR" altLang="fr-FR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yélopathie</a:t>
            </a:r>
            <a:r>
              <a:rPr kumimoji="0" lang="fr-FR" alt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subaigue</a:t>
            </a:r>
            <a:r>
              <a:rPr kumimoji="0" lang="fr-FR" altLang="fr-FR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au retour d’un voyage en Inde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E4930F-A7B3-43F9-9C67-460319F8BAAD}"/>
              </a:ext>
            </a:extLst>
          </p:cNvPr>
          <p:cNvSpPr txBox="1"/>
          <p:nvPr/>
        </p:nvSpPr>
        <p:spPr>
          <a:xfrm>
            <a:off x="9684448" y="6532031"/>
            <a:ext cx="2470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C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Dr. Marc </a:t>
            </a:r>
            <a:r>
              <a:rPr lang="fr-CA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Hermier</a:t>
            </a:r>
            <a:endParaRPr lang="fr-FR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ours">
            <a:extLst>
              <a:ext uri="{FF2B5EF4-FFF2-40B4-BE49-F238E27FC236}">
                <a16:creationId xmlns:a16="http://schemas.microsoft.com/office/drawing/2014/main" id="{1C8D6DCD-7E5B-4ED7-9F6B-EB708220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9" y="1918987"/>
            <a:ext cx="3142963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075281-D372-41BA-9060-F90F257BF1BB}"/>
              </a:ext>
            </a:extLst>
          </p:cNvPr>
          <p:cNvSpPr/>
          <p:nvPr/>
        </p:nvSpPr>
        <p:spPr>
          <a:xfrm>
            <a:off x="326731" y="3868384"/>
            <a:ext cx="3917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https://archives.uness.fr/sites/campus-unf3s-2014/parasitologie/enseignement/bilharzioses/</a:t>
            </a:r>
          </a:p>
        </p:txBody>
      </p:sp>
    </p:spTree>
    <p:extLst>
      <p:ext uri="{BB962C8B-B14F-4D97-AF65-F5344CB8AC3E}">
        <p14:creationId xmlns:p14="http://schemas.microsoft.com/office/powerpoint/2010/main" val="27181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">
            <a:extLst>
              <a:ext uri="{FF2B5EF4-FFF2-40B4-BE49-F238E27FC236}">
                <a16:creationId xmlns:a16="http://schemas.microsoft.com/office/drawing/2014/main" id="{708E984B-E231-F802-BAA8-104A16A98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t="5342" r="17938"/>
          <a:stretch>
            <a:fillRect/>
          </a:stretch>
        </p:blipFill>
        <p:spPr bwMode="auto">
          <a:xfrm>
            <a:off x="2181779" y="219038"/>
            <a:ext cx="2261548" cy="639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1">
            <a:extLst>
              <a:ext uri="{FF2B5EF4-FFF2-40B4-BE49-F238E27FC236}">
                <a16:creationId xmlns:a16="http://schemas.microsoft.com/office/drawing/2014/main" id="{9189589F-C903-3F2D-4349-CFBFE53EA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5" t="5342" r="17938"/>
          <a:stretch>
            <a:fillRect/>
          </a:stretch>
        </p:blipFill>
        <p:spPr bwMode="auto">
          <a:xfrm>
            <a:off x="61055" y="294310"/>
            <a:ext cx="2254325" cy="6370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3">
            <a:extLst>
              <a:ext uri="{FF2B5EF4-FFF2-40B4-BE49-F238E27FC236}">
                <a16:creationId xmlns:a16="http://schemas.microsoft.com/office/drawing/2014/main" id="{394BE7C7-16D2-D9DF-C09B-FB2FBD4BA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4" t="5595" r="18179"/>
          <a:stretch>
            <a:fillRect/>
          </a:stretch>
        </p:blipFill>
        <p:spPr bwMode="auto">
          <a:xfrm>
            <a:off x="4309725" y="294306"/>
            <a:ext cx="2240873" cy="6316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8C73B81-5059-4F2F-98FA-70F3B6E966E3}"/>
              </a:ext>
            </a:extLst>
          </p:cNvPr>
          <p:cNvSpPr txBox="1"/>
          <p:nvPr/>
        </p:nvSpPr>
        <p:spPr>
          <a:xfrm>
            <a:off x="8753860" y="4984142"/>
            <a:ext cx="2252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Neuro-</a:t>
            </a:r>
            <a:r>
              <a:rPr lang="fr-F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behçet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77BAC4-0974-4392-9AFF-8FB6DF57A21D}"/>
              </a:ext>
            </a:extLst>
          </p:cNvPr>
          <p:cNvSpPr txBox="1"/>
          <p:nvPr/>
        </p:nvSpPr>
        <p:spPr>
          <a:xfrm>
            <a:off x="61055" y="798597"/>
            <a:ext cx="604203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Jeune homme, troubles </a:t>
            </a:r>
            <a:r>
              <a:rPr lang="fr-CA" sz="24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marche, dysurie…</a:t>
            </a:r>
            <a:endParaRPr lang="fr-FR" sz="2400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3067EA-3843-46D8-9EA6-EF43DAB6C190}"/>
              </a:ext>
            </a:extLst>
          </p:cNvPr>
          <p:cNvSpPr txBox="1"/>
          <p:nvPr/>
        </p:nvSpPr>
        <p:spPr>
          <a:xfrm>
            <a:off x="6946084" y="755971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Bagel </a:t>
            </a:r>
            <a:r>
              <a:rPr lang="fr-C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</a:t>
            </a: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7A059AF-AB58-47C5-BA8A-6E45C17968BF}"/>
              </a:ext>
            </a:extLst>
          </p:cNvPr>
          <p:cNvSpPr txBox="1"/>
          <p:nvPr/>
        </p:nvSpPr>
        <p:spPr>
          <a:xfrm>
            <a:off x="6828638" y="2225442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Rehaussement annulaire avec oedeme</a:t>
            </a:r>
            <a:endParaRPr lang="fr-F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4724DC-DFDD-4DF1-B82D-9FA51F9C5124}"/>
              </a:ext>
            </a:extLst>
          </p:cNvPr>
          <p:cNvSpPr txBox="1"/>
          <p:nvPr/>
        </p:nvSpPr>
        <p:spPr>
          <a:xfrm>
            <a:off x="6838913" y="3342576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Rehaussement leptoméninges</a:t>
            </a:r>
            <a:endParaRPr lang="fr-F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04C3AA3-28FD-491E-B121-B59E2095451E}"/>
              </a:ext>
            </a:extLst>
          </p:cNvPr>
          <p:cNvCxnSpPr>
            <a:cxnSpLocks/>
          </p:cNvCxnSpPr>
          <p:nvPr/>
        </p:nvCxnSpPr>
        <p:spPr>
          <a:xfrm flipH="1">
            <a:off x="1386886" y="1132514"/>
            <a:ext cx="5559198" cy="162071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7C76F9F-9874-4BBD-8229-959494C9A26E}"/>
              </a:ext>
            </a:extLst>
          </p:cNvPr>
          <p:cNvCxnSpPr>
            <a:cxnSpLocks/>
          </p:cNvCxnSpPr>
          <p:nvPr/>
        </p:nvCxnSpPr>
        <p:spPr>
          <a:xfrm flipH="1" flipV="1">
            <a:off x="5687736" y="2532216"/>
            <a:ext cx="1151177" cy="173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E2D8548-BC87-494E-8FCB-B2A9F4400D23}"/>
              </a:ext>
            </a:extLst>
          </p:cNvPr>
          <p:cNvCxnSpPr>
            <a:cxnSpLocks/>
          </p:cNvCxnSpPr>
          <p:nvPr/>
        </p:nvCxnSpPr>
        <p:spPr>
          <a:xfrm flipH="1" flipV="1">
            <a:off x="5503178" y="2856315"/>
            <a:ext cx="1442906" cy="8451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9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medi-98-e13649-g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60" b="41400"/>
          <a:stretch/>
        </p:blipFill>
        <p:spPr bwMode="auto">
          <a:xfrm>
            <a:off x="4010971" y="28191"/>
            <a:ext cx="3913219" cy="60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975" y="153753"/>
            <a:ext cx="4010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 20 </a:t>
            </a:r>
            <a:r>
              <a:rPr lang="en-US" sz="2400" b="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floue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depuis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semaine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faiblesse des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inférieurs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à 26/14 </a:t>
            </a:r>
          </a:p>
          <a:p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Examen </a:t>
            </a:r>
            <a:r>
              <a:rPr lang="en-US" sz="2400" b="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neurologique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LCS 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sans </a:t>
            </a:r>
            <a:r>
              <a:rPr lang="en-US" sz="2400" b="0" i="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particularités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739" y="6120771"/>
            <a:ext cx="10572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reversible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encephalopathy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spinal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involvement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hemisphere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case report. Liu L,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Cao F, Zhang L, Wang X. </a:t>
            </a:r>
            <a:r>
              <a:rPr lang="fr-FR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fr-F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(Baltimore). 2019; 98(2):e13649</a:t>
            </a:r>
          </a:p>
        </p:txBody>
      </p:sp>
      <p:pic>
        <p:nvPicPr>
          <p:cNvPr id="5" name="Picture 2" descr="An external file that holds a picture, illustration, etc.&#10;Object name is medi-98-e13649-g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61358" r="73774" b="414"/>
          <a:stretch/>
        </p:blipFill>
        <p:spPr bwMode="auto">
          <a:xfrm>
            <a:off x="6178163" y="1"/>
            <a:ext cx="2011680" cy="61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 external file that holds a picture, illustration, etc.&#10;Object name is medi-98-e13649-g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60117" r="36677" b="17408"/>
          <a:stretch/>
        </p:blipFill>
        <p:spPr bwMode="auto">
          <a:xfrm>
            <a:off x="8851301" y="2462077"/>
            <a:ext cx="2526188" cy="23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587405" y="1307915"/>
            <a:ext cx="3079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PRESS Médullaire</a:t>
            </a:r>
          </a:p>
        </p:txBody>
      </p:sp>
    </p:spTree>
    <p:extLst>
      <p:ext uri="{BB962C8B-B14F-4D97-AF65-F5344CB8AC3E}">
        <p14:creationId xmlns:p14="http://schemas.microsoft.com/office/powerpoint/2010/main" val="38368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1AC719E-C9AD-4813-86AE-B394F809F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1" t="10076" r="40959" b="6202"/>
          <a:stretch/>
        </p:blipFill>
        <p:spPr>
          <a:xfrm>
            <a:off x="616687" y="781463"/>
            <a:ext cx="4688959" cy="5985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A40F39-BD57-4129-88DC-872BE91C229B}"/>
              </a:ext>
            </a:extLst>
          </p:cNvPr>
          <p:cNvSpPr/>
          <p:nvPr/>
        </p:nvSpPr>
        <p:spPr>
          <a:xfrm>
            <a:off x="5952012" y="1150350"/>
            <a:ext cx="5132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40 ans, </a:t>
            </a:r>
            <a:r>
              <a:rPr lang="fr-FR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martinique</a:t>
            </a:r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névrite optique bilatérale subaiguë….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BCBBB1-EDE1-4788-860B-02946F3C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3" t="21086" r="37558" b="52867"/>
          <a:stretch/>
        </p:blipFill>
        <p:spPr>
          <a:xfrm>
            <a:off x="5952012" y="2760349"/>
            <a:ext cx="5409587" cy="26115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57709D-4A7A-4A1F-AEB7-BF7F2F5F879C}"/>
              </a:ext>
            </a:extLst>
          </p:cNvPr>
          <p:cNvSpPr txBox="1"/>
          <p:nvPr/>
        </p:nvSpPr>
        <p:spPr>
          <a:xfrm>
            <a:off x="95692" y="159488"/>
            <a:ext cx="11921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Pourquoi avoir choisi de vous traiter des urgences médullaires non traumatiques ?</a:t>
            </a:r>
            <a:endParaRPr lang="fr-FR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B3A386D-2321-46E9-9FA8-33C4EEEE5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r="30756"/>
          <a:stretch/>
        </p:blipFill>
        <p:spPr bwMode="auto">
          <a:xfrm>
            <a:off x="4423953" y="0"/>
            <a:ext cx="3291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6BDA76-87CF-4140-A676-010DE21D2108}"/>
              </a:ext>
            </a:extLst>
          </p:cNvPr>
          <p:cNvSpPr/>
          <p:nvPr/>
        </p:nvSpPr>
        <p:spPr>
          <a:xfrm>
            <a:off x="0" y="127504"/>
            <a:ext cx="4180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78 ans, troubles de la marche d'aggravation rapide avec syndrome pyramidal à gauche et steppage… 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8C8EB36-2FF6-4A18-A93D-72032263298E}"/>
              </a:ext>
            </a:extLst>
          </p:cNvPr>
          <p:cNvSpPr txBox="1"/>
          <p:nvPr/>
        </p:nvSpPr>
        <p:spPr>
          <a:xfrm>
            <a:off x="546093" y="2143939"/>
            <a:ext cx="274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Arachnoid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611337B-1305-47D2-8650-6D5EB6A6B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3" t="4064" r="35618" b="4127"/>
          <a:stretch/>
        </p:blipFill>
        <p:spPr bwMode="auto">
          <a:xfrm>
            <a:off x="9988731" y="0"/>
            <a:ext cx="2090058" cy="69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51BBCCE-A524-4BE4-A4C3-35306E3B85DB}"/>
              </a:ext>
            </a:extLst>
          </p:cNvPr>
          <p:cNvSpPr txBox="1"/>
          <p:nvPr/>
        </p:nvSpPr>
        <p:spPr>
          <a:xfrm rot="1137684">
            <a:off x="7842543" y="2514053"/>
            <a:ext cx="3621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ne pas confondre avec la hernie </a:t>
            </a:r>
            <a:r>
              <a:rPr lang="fr-F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transdurale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C690BD-F686-4953-88BE-4E6FCCD98620}"/>
              </a:ext>
            </a:extLst>
          </p:cNvPr>
          <p:cNvSpPr/>
          <p:nvPr/>
        </p:nvSpPr>
        <p:spPr>
          <a:xfrm>
            <a:off x="6936401" y="155647"/>
            <a:ext cx="305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76 ans, syndrome de Brown-Séquard droit niveau Th7-Th8…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6F701-70DA-4FF9-B320-F5AFBAC53CF1}"/>
              </a:ext>
            </a:extLst>
          </p:cNvPr>
          <p:cNvSpPr/>
          <p:nvPr/>
        </p:nvSpPr>
        <p:spPr>
          <a:xfrm>
            <a:off x="113211" y="3113934"/>
            <a:ext cx="40669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Bride arachnoïdienne postérieure refoulant la moelle vers l’avant </a:t>
            </a:r>
          </a:p>
          <a:p>
            <a:endParaRPr lang="fr-C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Persistance du liseré liquidien pré-médullaire 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Artéfacts de flux postérieurs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 Signe du scalpel »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254CC1-3843-41AF-8825-F5D68038B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00" t="47297" r="53429" b="37167"/>
          <a:stretch/>
        </p:blipFill>
        <p:spPr>
          <a:xfrm>
            <a:off x="7993740" y="4017060"/>
            <a:ext cx="3066146" cy="1240735"/>
          </a:xfrm>
          <a:prstGeom prst="rect">
            <a:avLst/>
          </a:prstGeom>
        </p:spPr>
      </p:pic>
      <p:pic>
        <p:nvPicPr>
          <p:cNvPr id="4098" name="Picture 2" descr="Portrait de Charles-Édouard Brown-Séquard">
            <a:extLst>
              <a:ext uri="{FF2B5EF4-FFF2-40B4-BE49-F238E27FC236}">
                <a16:creationId xmlns:a16="http://schemas.microsoft.com/office/drawing/2014/main" id="{C7E5FA96-312F-4A0D-BDA2-8E3CF936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911" y="200670"/>
            <a:ext cx="963089" cy="11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67B9C91-E996-4BC4-B554-993A27FFE0C9}"/>
              </a:ext>
            </a:extLst>
          </p:cNvPr>
          <p:cNvSpPr/>
          <p:nvPr/>
        </p:nvSpPr>
        <p:spPr>
          <a:xfrm rot="20790111">
            <a:off x="6803125" y="3755456"/>
            <a:ext cx="412027" cy="81022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6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5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FFE9FA0-6CBA-410E-98D3-EB63567A2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r="37487"/>
          <a:stretch/>
        </p:blipFill>
        <p:spPr bwMode="auto">
          <a:xfrm>
            <a:off x="4109004" y="0"/>
            <a:ext cx="22729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63C8BDF-672C-443E-818D-118A5DBA3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8" t="37048" r="33032" b="38317"/>
          <a:stretch/>
        </p:blipFill>
        <p:spPr bwMode="auto">
          <a:xfrm>
            <a:off x="8831931" y="104503"/>
            <a:ext cx="3276755" cy="27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5405FB2-29BB-4C27-BEC7-85165A34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 r="41878"/>
          <a:stretch/>
        </p:blipFill>
        <p:spPr bwMode="auto">
          <a:xfrm>
            <a:off x="6522720" y="0"/>
            <a:ext cx="2168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993C5C-F0BA-4FF7-B10E-4C3458F8636B}"/>
              </a:ext>
            </a:extLst>
          </p:cNvPr>
          <p:cNvSpPr/>
          <p:nvPr/>
        </p:nvSpPr>
        <p:spPr>
          <a:xfrm>
            <a:off x="83314" y="197173"/>
            <a:ext cx="3884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32 ans. Contexte de myélite cervicale traité par corticothérapie et aggravation d’un déficit </a:t>
            </a:r>
            <a:r>
              <a:rPr lang="fr-CA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brachio-facial</a:t>
            </a:r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gauche…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62C06E-E950-4A68-8D1D-3430FE34C268}"/>
              </a:ext>
            </a:extLst>
          </p:cNvPr>
          <p:cNvSpPr txBox="1"/>
          <p:nvPr/>
        </p:nvSpPr>
        <p:spPr>
          <a:xfrm>
            <a:off x="47536" y="3850818"/>
            <a:ext cx="395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Glioblastome médullaire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22A74-9645-4F13-BE4E-1BB47966E7C4}"/>
              </a:ext>
            </a:extLst>
          </p:cNvPr>
          <p:cNvSpPr/>
          <p:nvPr/>
        </p:nvSpPr>
        <p:spPr>
          <a:xfrm>
            <a:off x="8831930" y="3624042"/>
            <a:ext cx="3276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Toujours se méfier d’une tumeur si élargissement de la moelle et aggravation sous traitement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898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7A83EF-6C8C-4C66-9243-0F9E5FF4E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1" r="42304" b="2884"/>
          <a:stretch/>
        </p:blipFill>
        <p:spPr bwMode="auto">
          <a:xfrm>
            <a:off x="50252" y="774836"/>
            <a:ext cx="2659781" cy="59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AB26BA-15A1-4F08-8A0C-F666718501B6}"/>
              </a:ext>
            </a:extLst>
          </p:cNvPr>
          <p:cNvSpPr txBox="1"/>
          <p:nvPr/>
        </p:nvSpPr>
        <p:spPr>
          <a:xfrm>
            <a:off x="198470" y="56601"/>
            <a:ext cx="867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Homme de 42 ans, tableau de myélopathie rapidement progressive…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20B4B3-E384-4159-BFFE-DD9477AE3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4" r="41173" b="6725"/>
          <a:stretch/>
        </p:blipFill>
        <p:spPr bwMode="auto">
          <a:xfrm>
            <a:off x="2562675" y="774836"/>
            <a:ext cx="2807138" cy="59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A93E86-04ED-4E19-A501-FD8139CD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0856" r="34072" b="13748"/>
          <a:stretch/>
        </p:blipFill>
        <p:spPr bwMode="auto">
          <a:xfrm>
            <a:off x="1538730" y="4472774"/>
            <a:ext cx="2342605" cy="18665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F51238E-3D59-4920-8BD6-46F6A6445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9" t="3174" r="39203" b="9838"/>
          <a:stretch/>
        </p:blipFill>
        <p:spPr bwMode="auto">
          <a:xfrm>
            <a:off x="5873303" y="749099"/>
            <a:ext cx="2252066" cy="59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A76F92D-63B0-4404-BEB3-2AD206D9A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3" t="4105" r="37418" b="4520"/>
          <a:stretch/>
        </p:blipFill>
        <p:spPr bwMode="auto">
          <a:xfrm>
            <a:off x="8125369" y="724761"/>
            <a:ext cx="2394861" cy="59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D74F9A4-A967-4EA0-BABA-669E94EA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1" t="4698" r="39164" b="7564"/>
          <a:stretch/>
        </p:blipFill>
        <p:spPr bwMode="auto">
          <a:xfrm>
            <a:off x="10014858" y="749099"/>
            <a:ext cx="2149714" cy="59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86E678-8BF8-4799-96C9-1F0D7900B84C}"/>
              </a:ext>
            </a:extLst>
          </p:cNvPr>
          <p:cNvSpPr txBox="1"/>
          <p:nvPr/>
        </p:nvSpPr>
        <p:spPr>
          <a:xfrm>
            <a:off x="3949337" y="1548069"/>
            <a:ext cx="242760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Contrôle à </a:t>
            </a:r>
          </a:p>
          <a:p>
            <a:pPr algn="ctr"/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semaines sans traitement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5C87B51-EC04-4080-BD89-DF7C6C1DD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3432" r="36465" b="3853"/>
          <a:stretch/>
        </p:blipFill>
        <p:spPr bwMode="auto">
          <a:xfrm>
            <a:off x="126492" y="1052444"/>
            <a:ext cx="2602282" cy="568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EBD3B0E-40B8-40CA-8A23-28B846AE90A2}"/>
              </a:ext>
            </a:extLst>
          </p:cNvPr>
          <p:cNvSpPr txBox="1"/>
          <p:nvPr/>
        </p:nvSpPr>
        <p:spPr>
          <a:xfrm>
            <a:off x="0" y="14500"/>
            <a:ext cx="4810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Contrôle 1 mois après corticothérapie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Amélioration des lésions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2652BBD-196A-4A33-895A-90D87D47E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t="5689" r="34564" b="4127"/>
          <a:stretch/>
        </p:blipFill>
        <p:spPr bwMode="auto">
          <a:xfrm>
            <a:off x="2784014" y="1037394"/>
            <a:ext cx="2413792" cy="56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34FBBE-F723-41BF-9187-0DD3BE3EB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t="3834" r="37343" b="5689"/>
          <a:stretch/>
        </p:blipFill>
        <p:spPr bwMode="auto">
          <a:xfrm>
            <a:off x="8336521" y="883970"/>
            <a:ext cx="2237612" cy="58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67DED1-CB32-4060-842F-8CB9A941D114}"/>
              </a:ext>
            </a:extLst>
          </p:cNvPr>
          <p:cNvSpPr txBox="1"/>
          <p:nvPr/>
        </p:nvSpPr>
        <p:spPr>
          <a:xfrm>
            <a:off x="5136821" y="14500"/>
            <a:ext cx="7087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jours après réalisation d’une IRM dynamique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Aggravation sur les manœuvres en hyperextension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E0FFEB20-B2CC-4745-89C1-601697969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1" t="5689" r="32073" b="7257"/>
          <a:stretch/>
        </p:blipFill>
        <p:spPr bwMode="auto">
          <a:xfrm>
            <a:off x="5729590" y="845497"/>
            <a:ext cx="2529212" cy="59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A43FD7A-2718-4947-9417-C58564D62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1" t="35358" r="34929" b="37785"/>
          <a:stretch/>
        </p:blipFill>
        <p:spPr bwMode="auto">
          <a:xfrm>
            <a:off x="6675106" y="4625983"/>
            <a:ext cx="2292130" cy="18418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6961879-EA53-4931-93FC-2159565BA596}"/>
              </a:ext>
            </a:extLst>
          </p:cNvPr>
          <p:cNvSpPr/>
          <p:nvPr/>
        </p:nvSpPr>
        <p:spPr>
          <a:xfrm>
            <a:off x="165465" y="420625"/>
            <a:ext cx="672202" cy="3820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61CB9E6-3FC8-4A02-B9C1-653451466CC2}"/>
              </a:ext>
            </a:extLst>
          </p:cNvPr>
          <p:cNvSpPr/>
          <p:nvPr/>
        </p:nvSpPr>
        <p:spPr>
          <a:xfrm>
            <a:off x="5197806" y="404566"/>
            <a:ext cx="672202" cy="3820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213E5-AD3C-4AAD-BBD0-6050666A5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6603" r="36481" b="8445"/>
          <a:stretch/>
        </p:blipFill>
        <p:spPr bwMode="auto">
          <a:xfrm>
            <a:off x="202389" y="675841"/>
            <a:ext cx="2630333" cy="60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A8DA155-D3CA-4AB6-88E3-0767DB53C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9" t="5206" r="32359" b="4127"/>
          <a:stretch/>
        </p:blipFill>
        <p:spPr bwMode="auto">
          <a:xfrm>
            <a:off x="3248883" y="675841"/>
            <a:ext cx="2467716" cy="60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DB93828-4ADE-458D-8151-6EFAC2F3C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39239" r="32456" b="31081"/>
          <a:stretch/>
        </p:blipFill>
        <p:spPr bwMode="auto">
          <a:xfrm>
            <a:off x="6018906" y="675841"/>
            <a:ext cx="3104099" cy="19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846CABB-A8BC-47EF-9C0A-BEF14CC7C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t="40895" r="32437" b="31281"/>
          <a:stretch/>
        </p:blipFill>
        <p:spPr bwMode="auto">
          <a:xfrm>
            <a:off x="6043068" y="4741697"/>
            <a:ext cx="3079937" cy="20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F8099A6-CFB5-4CC8-8B9B-625835F33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40819" r="30157" b="30065"/>
          <a:stretch/>
        </p:blipFill>
        <p:spPr bwMode="auto">
          <a:xfrm>
            <a:off x="6018906" y="2779299"/>
            <a:ext cx="3104099" cy="18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472D5C-C4ED-4808-89BD-20F7481CAD4A}"/>
              </a:ext>
            </a:extLst>
          </p:cNvPr>
          <p:cNvSpPr txBox="1"/>
          <p:nvPr/>
        </p:nvSpPr>
        <p:spPr>
          <a:xfrm>
            <a:off x="127657" y="62679"/>
            <a:ext cx="6206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Contrôle 1 mois après chirurgie de canal cervical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0559C6-0A2C-4515-A1EB-CC185D98596C}"/>
              </a:ext>
            </a:extLst>
          </p:cNvPr>
          <p:cNvSpPr txBox="1"/>
          <p:nvPr/>
        </p:nvSpPr>
        <p:spPr>
          <a:xfrm>
            <a:off x="9414263" y="5959909"/>
            <a:ext cx="281186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Neurosarcoidose</a:t>
            </a:r>
            <a:r>
              <a:rPr lang="fr-CA" sz="2800" b="1" dirty="0">
                <a:solidFill>
                  <a:srgbClr val="FFFF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 dirty="0">
              <a:solidFill>
                <a:srgbClr val="FFFF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8CC196AD-D450-46DC-A1C6-1E1A9ABE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t="25015" r="35139" b="13271"/>
          <a:stretch/>
        </p:blipFill>
        <p:spPr bwMode="auto">
          <a:xfrm>
            <a:off x="9414263" y="1033688"/>
            <a:ext cx="2725287" cy="44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D9ECDD2-7125-4EB4-BFE2-96C7E3F7B561}"/>
              </a:ext>
            </a:extLst>
          </p:cNvPr>
          <p:cNvSpPr txBox="1"/>
          <p:nvPr/>
        </p:nvSpPr>
        <p:spPr>
          <a:xfrm>
            <a:off x="6739210" y="5221287"/>
            <a:ext cx="5576888" cy="149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Pr. François Cotton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Responsable du pôle imagerie des Hospices Civils de Lyon</a:t>
            </a:r>
          </a:p>
          <a:p>
            <a:pPr>
              <a:defRPr/>
            </a:pPr>
            <a:r>
              <a:rPr lang="fr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esponsable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commission des effectifs des Hospices Civils de Lyon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de la Société Française de Neuroradiologie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Responsable du groupe imagerie de l’OFSEP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CREATIS, CNRS UMR 5220, INSERM U1206, UCBL1</a:t>
            </a:r>
          </a:p>
        </p:txBody>
      </p:sp>
      <p:pic>
        <p:nvPicPr>
          <p:cNvPr id="4100" name="Image 2">
            <a:extLst>
              <a:ext uri="{FF2B5EF4-FFF2-40B4-BE49-F238E27FC236}">
                <a16:creationId xmlns:a16="http://schemas.microsoft.com/office/drawing/2014/main" id="{06F5F9C4-E8B6-4503-8D3D-CA3D001F0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187" y="4272220"/>
            <a:ext cx="6921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Afficher l'image d'origine">
            <a:extLst>
              <a:ext uri="{FF2B5EF4-FFF2-40B4-BE49-F238E27FC236}">
                <a16:creationId xmlns:a16="http://schemas.microsoft.com/office/drawing/2014/main" id="{F3B167BB-2C30-4034-8EEB-86D35668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74" y="3705483"/>
            <a:ext cx="4587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Afficher l'image d'origine">
            <a:extLst>
              <a:ext uri="{FF2B5EF4-FFF2-40B4-BE49-F238E27FC236}">
                <a16:creationId xmlns:a16="http://schemas.microsoft.com/office/drawing/2014/main" id="{F3DBE19D-26D3-4779-B9F3-C2907E29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6"/>
          <a:stretch>
            <a:fillRect/>
          </a:stretch>
        </p:blipFill>
        <p:spPr bwMode="auto">
          <a:xfrm>
            <a:off x="11334162" y="4326195"/>
            <a:ext cx="4492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 2">
            <a:extLst>
              <a:ext uri="{FF2B5EF4-FFF2-40B4-BE49-F238E27FC236}">
                <a16:creationId xmlns:a16="http://schemas.microsoft.com/office/drawing/2014/main" id="{31D743D8-8BB9-4836-9B9B-EE493C34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16702" r="57954" b="63712"/>
          <a:stretch>
            <a:fillRect/>
          </a:stretch>
        </p:blipFill>
        <p:spPr bwMode="auto">
          <a:xfrm>
            <a:off x="11151599" y="3700720"/>
            <a:ext cx="8763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012D33-100C-4416-A4B9-BEE8875B40F6}"/>
              </a:ext>
            </a:extLst>
          </p:cNvPr>
          <p:cNvSpPr/>
          <p:nvPr/>
        </p:nvSpPr>
        <p:spPr>
          <a:xfrm>
            <a:off x="-289385" y="4851657"/>
            <a:ext cx="5742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MERCI +++++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10F78A7-CFC4-4D82-BF53-7087CBCB5682}"/>
              </a:ext>
            </a:extLst>
          </p:cNvPr>
          <p:cNvSpPr txBox="1">
            <a:spLocks noChangeArrowheads="1"/>
          </p:cNvSpPr>
          <p:nvPr/>
        </p:nvSpPr>
        <p:spPr>
          <a:xfrm>
            <a:off x="306335" y="5911412"/>
            <a:ext cx="5584948" cy="707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Merci à Fabrice Bonneville, Romain Marignier, Alexandre </a:t>
            </a:r>
            <a:r>
              <a:rPr lang="fr-FR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Bani</a:t>
            </a:r>
            <a:r>
              <a:rPr lang="fr-FR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-Sadr…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D658CCB-1C4C-4B4C-A905-6AC00C1377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17980"/>
          <a:stretch/>
        </p:blipFill>
        <p:spPr bwMode="auto">
          <a:xfrm>
            <a:off x="6847761" y="874302"/>
            <a:ext cx="1616653" cy="412312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n004">
            <a:extLst>
              <a:ext uri="{FF2B5EF4-FFF2-40B4-BE49-F238E27FC236}">
                <a16:creationId xmlns:a16="http://schemas.microsoft.com/office/drawing/2014/main" id="{E5D3ED40-1DDF-45A4-8D9C-F10094E66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5804" t="25910" r="38547" b="35910"/>
          <a:stretch/>
        </p:blipFill>
        <p:spPr bwMode="auto">
          <a:xfrm>
            <a:off x="5349875" y="867655"/>
            <a:ext cx="1397272" cy="4129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0C15237F-D211-4F62-86DF-AAD97E784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4105" r="46997" b="41924"/>
          <a:stretch/>
        </p:blipFill>
        <p:spPr bwMode="auto">
          <a:xfrm>
            <a:off x="8542344" y="874302"/>
            <a:ext cx="1777993" cy="41231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803C4A-D41C-4F6A-87AF-A3579B39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1" y="1992655"/>
            <a:ext cx="1907375" cy="188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A3C229-12DA-4124-9CBE-20371FF32B90}"/>
              </a:ext>
            </a:extLst>
          </p:cNvPr>
          <p:cNvSpPr/>
          <p:nvPr/>
        </p:nvSpPr>
        <p:spPr>
          <a:xfrm>
            <a:off x="123825" y="144463"/>
            <a:ext cx="1001077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C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Atelier de neuroradiologie diagnostique de la SFNR</a:t>
            </a:r>
          </a:p>
          <a:p>
            <a:pPr>
              <a:defRPr/>
            </a:pPr>
            <a:r>
              <a:rPr lang="fr-C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Annecy, 28 juin 2024</a:t>
            </a:r>
          </a:p>
          <a:p>
            <a:pPr>
              <a:defRPr/>
            </a:pPr>
            <a:r>
              <a:rPr lang="fr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Organisation: Alexandre </a:t>
            </a:r>
            <a:r>
              <a:rPr lang="fr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Krainik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apstr - Fondation Mérieux Veyrier-du-Lac - Centre conférences, Restaurant,  Hotel, Vin, 1*">
            <a:extLst>
              <a:ext uri="{FF2B5EF4-FFF2-40B4-BE49-F238E27FC236}">
                <a16:creationId xmlns:a16="http://schemas.microsoft.com/office/drawing/2014/main" id="{F3FC5EF8-6513-4E25-BB0F-D025C8B6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40" y="1982680"/>
            <a:ext cx="2530496" cy="18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0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9D05688F-80F7-0894-93EA-153528A3C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6" t="5447" r="21947" b="38754"/>
          <a:stretch/>
        </p:blipFill>
        <p:spPr bwMode="auto">
          <a:xfrm>
            <a:off x="561975" y="522514"/>
            <a:ext cx="3776760" cy="6301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8223AECD-FCD9-CB53-8B06-84651FCDA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4" t="5342" r="23000" b="38757"/>
          <a:stretch/>
        </p:blipFill>
        <p:spPr bwMode="auto">
          <a:xfrm>
            <a:off x="4518443" y="522513"/>
            <a:ext cx="3963084" cy="6313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DEB38E24-CCD6-5A72-3AEF-13E078EB6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9" t="48158" r="36457" b="31618"/>
          <a:stretch/>
        </p:blipFill>
        <p:spPr bwMode="auto">
          <a:xfrm>
            <a:off x="9311681" y="196121"/>
            <a:ext cx="2537825" cy="2147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411BCCCF-D6E9-629C-CBED-066A163635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0" t="49620" r="36456" b="30155"/>
          <a:stretch/>
        </p:blipFill>
        <p:spPr bwMode="auto">
          <a:xfrm>
            <a:off x="9311682" y="2448949"/>
            <a:ext cx="2537825" cy="2147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4CDD3471-4817-6CEB-E661-5D6F8E160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8157" r="30312" b="26030"/>
          <a:stretch>
            <a:fillRect/>
          </a:stretch>
        </p:blipFill>
        <p:spPr bwMode="auto">
          <a:xfrm>
            <a:off x="9296400" y="4627984"/>
            <a:ext cx="2571066" cy="199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10A34A-E9EE-4307-9E69-5908CAC4B605}"/>
              </a:ext>
            </a:extLst>
          </p:cNvPr>
          <p:cNvSpPr txBox="1"/>
          <p:nvPr/>
        </p:nvSpPr>
        <p:spPr>
          <a:xfrm>
            <a:off x="0" y="12195"/>
            <a:ext cx="805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Patiente de 42 ans, antillaise, tableau de tétraparésie subaiguë…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3873-023A-40FF-B9F2-D92128E00805}"/>
              </a:ext>
            </a:extLst>
          </p:cNvPr>
          <p:cNvSpPr/>
          <p:nvPr/>
        </p:nvSpPr>
        <p:spPr>
          <a:xfrm>
            <a:off x="2996682" y="3243040"/>
            <a:ext cx="2745332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Neurosarcoidose</a:t>
            </a:r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FC293C-5E22-40B6-98B1-A34753760287}"/>
              </a:ext>
            </a:extLst>
          </p:cNvPr>
          <p:cNvSpPr txBox="1"/>
          <p:nvPr/>
        </p:nvSpPr>
        <p:spPr>
          <a:xfrm>
            <a:off x="3316934" y="6104653"/>
            <a:ext cx="285847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diagnostic un seul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ident Symbolism &amp; Meaning: Ultimate Guide - Dreamersia">
            <a:extLst>
              <a:ext uri="{FF2B5EF4-FFF2-40B4-BE49-F238E27FC236}">
                <a16:creationId xmlns:a16="http://schemas.microsoft.com/office/drawing/2014/main" id="{D677AABC-E727-4990-AA77-BC7E7B62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58" y="4117166"/>
            <a:ext cx="2908251" cy="19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.neurology.org/content/neurology/87/7/743/F1.large.jpg?width=800&amp;height=600&amp;carouse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57" y="94264"/>
            <a:ext cx="7362825" cy="32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.neurology.org/content/neurology/87/7/743/F2.large.jpg?width=800&amp;height=600&amp;carouse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5" y="2617530"/>
            <a:ext cx="5545459" cy="41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F0E829-8269-4D35-B23E-1B235FDA9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81" t="33806" r="32448" b="46792"/>
          <a:stretch/>
        </p:blipFill>
        <p:spPr>
          <a:xfrm>
            <a:off x="107195" y="887576"/>
            <a:ext cx="4409759" cy="13684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4C08F7-752F-4549-97F0-A7A4BF37A86B}"/>
              </a:ext>
            </a:extLst>
          </p:cNvPr>
          <p:cNvSpPr/>
          <p:nvPr/>
        </p:nvSpPr>
        <p:spPr>
          <a:xfrm>
            <a:off x="208894" y="72710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Signe du trident ++</a:t>
            </a:r>
          </a:p>
        </p:txBody>
      </p:sp>
      <p:pic>
        <p:nvPicPr>
          <p:cNvPr id="7" name="Picture 9" descr="uysalT1gadosag21">
            <a:extLst>
              <a:ext uri="{FF2B5EF4-FFF2-40B4-BE49-F238E27FC236}">
                <a16:creationId xmlns:a16="http://schemas.microsoft.com/office/drawing/2014/main" id="{CAFE169C-E751-4C9B-9261-7C628F18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5335" t="20450" r="22358"/>
          <a:stretch>
            <a:fillRect/>
          </a:stretch>
        </p:blipFill>
        <p:spPr bwMode="auto">
          <a:xfrm>
            <a:off x="9580632" y="3451629"/>
            <a:ext cx="2611368" cy="333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A58CB6-CBC9-49A6-970F-51FB85257BA9}"/>
              </a:ext>
            </a:extLst>
          </p:cNvPr>
          <p:cNvSpPr txBox="1"/>
          <p:nvPr/>
        </p:nvSpPr>
        <p:spPr>
          <a:xfrm>
            <a:off x="5823284" y="4701410"/>
            <a:ext cx="3360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rechercher aussi</a:t>
            </a:r>
          </a:p>
          <a:p>
            <a:r>
              <a:rPr lang="fr-C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Pachy</a:t>
            </a: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 leptoméningites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Nerfs crâniens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Hypothalamus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C561FB-4B2B-4471-842D-4701F3095C8E}"/>
              </a:ext>
            </a:extLst>
          </p:cNvPr>
          <p:cNvSpPr/>
          <p:nvPr/>
        </p:nvSpPr>
        <p:spPr>
          <a:xfrm>
            <a:off x="5823284" y="3429000"/>
            <a:ext cx="2745332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Neurosarcoidose</a:t>
            </a:r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3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53" y="72189"/>
            <a:ext cx="5132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70 ans. Myélome traité par allogreffe compliquée d’une GVH. Installation sur 6 semaines d’une tétraparésie avec rétention aiguë d’urines PL normale…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496044E-0E76-490F-97DF-8B7665D1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2" t="24806" r="31144" b="47217"/>
          <a:stretch/>
        </p:blipFill>
        <p:spPr>
          <a:xfrm>
            <a:off x="817662" y="2040633"/>
            <a:ext cx="3829869" cy="32182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0F44D5-7CC4-4C4B-A931-F2D6491BB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27" r="27808"/>
          <a:stretch/>
        </p:blipFill>
        <p:spPr>
          <a:xfrm>
            <a:off x="5234628" y="72189"/>
            <a:ext cx="3020001" cy="67310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B3C12F-06D7-42EF-9D3D-964E9371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0" t="-540" r="31003" b="540"/>
          <a:stretch/>
        </p:blipFill>
        <p:spPr>
          <a:xfrm>
            <a:off x="8333355" y="31814"/>
            <a:ext cx="3618281" cy="69176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08822" y="4069834"/>
            <a:ext cx="4515851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Fistule</a:t>
            </a:r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durale</a:t>
            </a:r>
            <a:r>
              <a:rPr lang="en-US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type 5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19268" y="5288340"/>
            <a:ext cx="11108192" cy="15696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 FAVD (10-15 % des shunts artério-veineux intracrâniens)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répondent à 3 critères:</a:t>
            </a:r>
            <a:b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- les afférences artérielles proviennent toujours d’artères à destinées extra-encéphalique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-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zone de shunt est située dans l’épaisseur de la dure-mère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- le drainage veineux est intracrânien </a:t>
            </a:r>
            <a:r>
              <a:rPr lang="fr-FR" alt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alt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périmédullaire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762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FB3C12F-06D7-42EF-9D3D-964E93710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1" r="31066"/>
          <a:stretch/>
        </p:blipFill>
        <p:spPr>
          <a:xfrm>
            <a:off x="8690810" y="-9598"/>
            <a:ext cx="3501190" cy="6867597"/>
          </a:xfrm>
          <a:prstGeom prst="rect">
            <a:avLst/>
          </a:prstGeom>
        </p:spPr>
      </p:pic>
      <p:pic>
        <p:nvPicPr>
          <p:cNvPr id="1026" name="Picture 2" descr="https://neuro-dev.unilim.fr/IMG/png/5.1.1_imag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25" y="0"/>
            <a:ext cx="3471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532" y="843554"/>
            <a:ext cx="515449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 I :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sinus veineux en iso-courant (41%)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 II :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sinus veineux avec flux rétrograde</a:t>
            </a: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IIa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: reflux dans l’amont du sinus, ou dans d’autres sinus (13%)</a:t>
            </a: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IIb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: Reflux dans les veines corticales par l’intermédiaire d’un sinus (5%)</a:t>
            </a: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IIa+b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: reflux dans un ou plusieurs sinus et dans des veines corticales 9%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 III :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Drainage direct dans une ou plusieurs veines corticales non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ectasiques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(12%)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 IV :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Drainage direct dans une ou plusieurs veines corticales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ectasiques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(&gt; 5 mm de diamètre ou 3 fois le diamètre de la veine (14%)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Type V :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Drainage direct dans les veines </a:t>
            </a: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périmédullaires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(6%) </a:t>
            </a:r>
          </a:p>
        </p:txBody>
      </p:sp>
      <p:pic>
        <p:nvPicPr>
          <p:cNvPr id="1028" name="Picture 4" descr="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03238"/>
            <a:ext cx="762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8600"/>
            <a:ext cx="762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762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84509" y="142139"/>
            <a:ext cx="5132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des FAV durales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220" y="5794265"/>
            <a:ext cx="1735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Cognard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 et al. </a:t>
            </a:r>
          </a:p>
          <a:p>
            <a:pPr fontAlgn="base"/>
            <a:r>
              <a:rPr lang="fr-F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Radiology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1995</a:t>
            </a:r>
            <a:r>
              <a:rPr lang="fr-FR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7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ln004"/>
          <p:cNvPicPr>
            <a:picLocks noChangeAspect="1" noChangeArrowheads="1"/>
          </p:cNvPicPr>
          <p:nvPr/>
        </p:nvPicPr>
        <p:blipFill>
          <a:blip r:embed="rId2" cstate="print"/>
          <a:srcRect l="45804" t="18906" r="31294" b="13275"/>
          <a:stretch>
            <a:fillRect/>
          </a:stretch>
        </p:blipFill>
        <p:spPr bwMode="auto">
          <a:xfrm>
            <a:off x="246100" y="607004"/>
            <a:ext cx="1729457" cy="620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ln008"/>
          <p:cNvPicPr>
            <a:picLocks noChangeAspect="1" noChangeArrowheads="1"/>
          </p:cNvPicPr>
          <p:nvPr/>
        </p:nvPicPr>
        <p:blipFill>
          <a:blip r:embed="rId3" cstate="print"/>
          <a:srcRect l="40063" t="41354" r="39905" b="42110"/>
          <a:stretch>
            <a:fillRect/>
          </a:stretch>
        </p:blipFill>
        <p:spPr bwMode="auto">
          <a:xfrm>
            <a:off x="4636024" y="734104"/>
            <a:ext cx="2407622" cy="240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221391" y="46548"/>
            <a:ext cx="104198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48 ans, </a:t>
            </a:r>
            <a:r>
              <a:rPr lang="fr-FR" sz="24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paraparésie</a:t>
            </a:r>
            <a:r>
              <a:rPr lang="fr-FR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rapidement progressive sans troubles sensitifs</a:t>
            </a:r>
          </a:p>
        </p:txBody>
      </p:sp>
      <p:pic>
        <p:nvPicPr>
          <p:cNvPr id="9" name="Picture 6" descr="ln004"/>
          <p:cNvPicPr>
            <a:picLocks noChangeAspect="1" noChangeArrowheads="1"/>
          </p:cNvPicPr>
          <p:nvPr/>
        </p:nvPicPr>
        <p:blipFill>
          <a:blip r:embed="rId2" cstate="print"/>
          <a:srcRect l="45804" t="47759" r="39636" b="39887"/>
          <a:stretch>
            <a:fillRect/>
          </a:stretch>
        </p:blipFill>
        <p:spPr bwMode="auto">
          <a:xfrm>
            <a:off x="2414450" y="734104"/>
            <a:ext cx="2342159" cy="240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n006"/>
          <p:cNvPicPr>
            <a:picLocks noChangeAspect="1" noChangeArrowheads="1"/>
          </p:cNvPicPr>
          <p:nvPr/>
        </p:nvPicPr>
        <p:blipFill>
          <a:blip r:embed="rId4" cstate="print"/>
          <a:srcRect l="24728" t="48291" r="27267" b="22285"/>
          <a:stretch>
            <a:fillRect/>
          </a:stretch>
        </p:blipFill>
        <p:spPr bwMode="auto">
          <a:xfrm>
            <a:off x="4776457" y="3350367"/>
            <a:ext cx="2639085" cy="195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ln002"/>
          <p:cNvPicPr>
            <a:picLocks noChangeAspect="1" noChangeArrowheads="1"/>
          </p:cNvPicPr>
          <p:nvPr/>
        </p:nvPicPr>
        <p:blipFill>
          <a:blip r:embed="rId5" cstate="print"/>
          <a:srcRect l="21977" t="47839" r="25908" b="21164"/>
          <a:stretch>
            <a:fillRect/>
          </a:stretch>
        </p:blipFill>
        <p:spPr bwMode="auto">
          <a:xfrm>
            <a:off x="2205421" y="3350367"/>
            <a:ext cx="2640618" cy="190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opie de DSCN0813"/>
          <p:cNvPicPr>
            <a:picLocks noChangeAspect="1" noChangeArrowheads="1"/>
          </p:cNvPicPr>
          <p:nvPr/>
        </p:nvPicPr>
        <p:blipFill>
          <a:blip r:embed="rId6" cstate="print"/>
          <a:srcRect l="10794" r="10001"/>
          <a:stretch>
            <a:fillRect/>
          </a:stretch>
        </p:blipFill>
        <p:spPr bwMode="auto">
          <a:xfrm flipH="1">
            <a:off x="8009314" y="4044551"/>
            <a:ext cx="1600200" cy="269057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Picture 4" descr="hibou_1024x768"/>
          <p:cNvPicPr>
            <a:picLocks noChangeAspect="1" noChangeArrowheads="1"/>
          </p:cNvPicPr>
          <p:nvPr/>
        </p:nvPicPr>
        <p:blipFill>
          <a:blip r:embed="rId7" cstate="print"/>
          <a:srcRect l="12068" t="22989" r="8621" b="5746"/>
          <a:stretch>
            <a:fillRect/>
          </a:stretch>
        </p:blipFill>
        <p:spPr bwMode="auto">
          <a:xfrm>
            <a:off x="9374863" y="2537119"/>
            <a:ext cx="2098050" cy="1413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/>
          <a:srcRect l="11111" t="4533" r="7407" b="4816"/>
          <a:stretch>
            <a:fillRect/>
          </a:stretch>
        </p:blipFill>
        <p:spPr bwMode="auto">
          <a:xfrm>
            <a:off x="9243958" y="564885"/>
            <a:ext cx="2076477" cy="1887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9" descr="ug3-4346a"/>
          <p:cNvPicPr>
            <a:picLocks noChangeAspect="1" noChangeArrowheads="1"/>
          </p:cNvPicPr>
          <p:nvPr/>
        </p:nvPicPr>
        <p:blipFill>
          <a:blip r:embed="rId9" cstate="print"/>
          <a:srcRect l="22171" t="31909" r="23985" b="43019"/>
          <a:stretch>
            <a:fillRect/>
          </a:stretch>
        </p:blipFill>
        <p:spPr bwMode="auto">
          <a:xfrm>
            <a:off x="7338958" y="2632160"/>
            <a:ext cx="2035905" cy="131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10" cstate="print"/>
          <a:srcRect l="40709" t="33502" r="35009" b="38135"/>
          <a:stretch>
            <a:fillRect/>
          </a:stretch>
        </p:blipFill>
        <p:spPr bwMode="auto">
          <a:xfrm>
            <a:off x="7338958" y="564885"/>
            <a:ext cx="2076477" cy="1887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2049004" y="5708397"/>
            <a:ext cx="5780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Ischémie médullaire aigue</a:t>
            </a:r>
          </a:p>
          <a:p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le territoire de l’artère spinale antérieure</a:t>
            </a:r>
          </a:p>
        </p:txBody>
      </p:sp>
      <p:pic>
        <p:nvPicPr>
          <p:cNvPr id="19" name="Picture 6" descr="ser007img00007">
            <a:extLst>
              <a:ext uri="{FF2B5EF4-FFF2-40B4-BE49-F238E27FC236}">
                <a16:creationId xmlns:a16="http://schemas.microsoft.com/office/drawing/2014/main" id="{75CE21E1-E4C6-7F5E-8970-AEEE4CB15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35161" r="36945" b="40954"/>
          <a:stretch/>
        </p:blipFill>
        <p:spPr bwMode="auto">
          <a:xfrm>
            <a:off x="9690259" y="4427345"/>
            <a:ext cx="2379074" cy="2112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643248-65C5-4409-A577-834671F309C5}"/>
              </a:ext>
            </a:extLst>
          </p:cNvPr>
          <p:cNvSpPr txBox="1"/>
          <p:nvPr/>
        </p:nvSpPr>
        <p:spPr>
          <a:xfrm>
            <a:off x="9675468" y="6524671"/>
            <a:ext cx="2391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fr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Alexandre </a:t>
            </a:r>
            <a:r>
              <a:rPr lang="fr-CA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Bani</a:t>
            </a:r>
            <a:r>
              <a:rPr lang="fr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-Sadr</a:t>
            </a:r>
            <a:endParaRPr lang="fr-FR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05AB96E-6466-42FB-A5B8-C110BB6B4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/>
          <a:stretch/>
        </p:blipFill>
        <p:spPr>
          <a:xfrm>
            <a:off x="2714017" y="389501"/>
            <a:ext cx="2402156" cy="62976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4976E2-A177-41A0-A1E6-F153143A5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/>
          <a:stretch/>
        </p:blipFill>
        <p:spPr>
          <a:xfrm>
            <a:off x="5287647" y="248550"/>
            <a:ext cx="2402156" cy="6438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CF1367-C29D-4C6D-A95A-5C5898BB9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8"/>
            <a:ext cx="2375662" cy="28806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72C3E5-8B04-4C23-AD98-D8CF9EDF2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" y="3467831"/>
            <a:ext cx="2281382" cy="3146425"/>
          </a:xfrm>
          <a:prstGeom prst="rect">
            <a:avLst/>
          </a:prstGeom>
        </p:spPr>
      </p:pic>
      <p:sp>
        <p:nvSpPr>
          <p:cNvPr id="11" name="Titre 20">
            <a:extLst>
              <a:ext uri="{FF2B5EF4-FFF2-40B4-BE49-F238E27FC236}">
                <a16:creationId xmlns:a16="http://schemas.microsoft.com/office/drawing/2014/main" id="{CBBE6272-873B-46F9-93FE-E41F24CF6AB8}"/>
              </a:ext>
            </a:extLst>
          </p:cNvPr>
          <p:cNvSpPr txBox="1">
            <a:spLocks/>
          </p:cNvSpPr>
          <p:nvPr/>
        </p:nvSpPr>
        <p:spPr>
          <a:xfrm>
            <a:off x="6964167" y="952318"/>
            <a:ext cx="5645150" cy="5697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ADEM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7ECFFB-B2E7-45CD-A76A-EA696312E945}"/>
              </a:ext>
            </a:extLst>
          </p:cNvPr>
          <p:cNvSpPr txBox="1"/>
          <p:nvPr/>
        </p:nvSpPr>
        <p:spPr>
          <a:xfrm>
            <a:off x="150723" y="59078"/>
            <a:ext cx="9778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Jeune homme, tétraparésie subaiguë, contexte infectieux 3 jours auparavant…</a:t>
            </a:r>
            <a:endParaRPr lang="fr-FR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5FF20D-FF5D-4846-B01D-165A6876054E}"/>
              </a:ext>
            </a:extLst>
          </p:cNvPr>
          <p:cNvSpPr txBox="1"/>
          <p:nvPr/>
        </p:nvSpPr>
        <p:spPr>
          <a:xfrm>
            <a:off x="7689802" y="1667994"/>
            <a:ext cx="46130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rapport à la SEP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Lésions monophasiques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Rehaussement variable (30%) mais si présent sur toutes lésions 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Prise de contraste </a:t>
            </a:r>
            <a:r>
              <a:rPr lang="fr-C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</a:t>
            </a: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-méningée possible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Prise de contraste des racines spinales possible</a:t>
            </a:r>
          </a:p>
          <a:p>
            <a:pPr marL="285750" indent="-285750">
              <a:buFontTx/>
              <a:buChar char="-"/>
            </a:pPr>
            <a:endParaRPr lang="fr-C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- 1/3 des ADEM sont des premiers épisodes de  SEP chez l’enfant</a:t>
            </a:r>
          </a:p>
          <a:p>
            <a:r>
              <a:rPr lang="fr-C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Si atteinte thalamique évoquer aussi la MOGAD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"/>
  <p:tag name="PXID" val="1"/>
  <p:tag name="SID" val="68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8144</TotalTime>
  <Words>2200</Words>
  <Application>Microsoft Office PowerPoint</Application>
  <PresentationFormat>Grand écran</PresentationFormat>
  <Paragraphs>243</Paragraphs>
  <Slides>35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Moelle anti AQP4+</vt:lpstr>
      <vt:lpstr>Présentation PowerPoint</vt:lpstr>
      <vt:lpstr>Présentation PowerPoint</vt:lpstr>
      <vt:lpstr>Présentation PowerPoint</vt:lpstr>
      <vt:lpstr>Présentation PowerPoint</vt:lpstr>
      <vt:lpstr>Myélites anti-MOG</vt:lpstr>
      <vt:lpstr>Myélites anti-MOG</vt:lpstr>
      <vt:lpstr>Anti-AQP4                Anti-MOG (Devic)                        (MOGAD)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COTTON</dc:creator>
  <cp:lastModifiedBy>COTTON, Francois</cp:lastModifiedBy>
  <cp:revision>95</cp:revision>
  <dcterms:created xsi:type="dcterms:W3CDTF">2023-01-08T20:23:45Z</dcterms:created>
  <dcterms:modified xsi:type="dcterms:W3CDTF">2024-06-28T06:40:31Z</dcterms:modified>
</cp:coreProperties>
</file>