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256" r:id="rId2"/>
    <p:sldId id="411" r:id="rId3"/>
    <p:sldId id="412" r:id="rId4"/>
    <p:sldId id="273" r:id="rId5"/>
    <p:sldId id="427" r:id="rId6"/>
    <p:sldId id="275" r:id="rId7"/>
    <p:sldId id="428" r:id="rId8"/>
    <p:sldId id="431" r:id="rId9"/>
    <p:sldId id="432" r:id="rId10"/>
    <p:sldId id="433" r:id="rId11"/>
    <p:sldId id="281" r:id="rId12"/>
    <p:sldId id="434" r:id="rId13"/>
    <p:sldId id="435" r:id="rId14"/>
    <p:sldId id="436" r:id="rId15"/>
    <p:sldId id="437" r:id="rId16"/>
    <p:sldId id="438" r:id="rId17"/>
    <p:sldId id="439" r:id="rId18"/>
    <p:sldId id="440" r:id="rId19"/>
    <p:sldId id="442" r:id="rId20"/>
    <p:sldId id="443" r:id="rId21"/>
    <p:sldId id="444" r:id="rId22"/>
    <p:sldId id="445" r:id="rId23"/>
    <p:sldId id="447" r:id="rId24"/>
    <p:sldId id="448" r:id="rId25"/>
    <p:sldId id="446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58" r:id="rId36"/>
    <p:sldId id="459" r:id="rId37"/>
    <p:sldId id="460" r:id="rId38"/>
    <p:sldId id="463" r:id="rId39"/>
    <p:sldId id="413" r:id="rId40"/>
    <p:sldId id="300" r:id="rId41"/>
    <p:sldId id="263" r:id="rId42"/>
    <p:sldId id="368" r:id="rId43"/>
    <p:sldId id="379" r:id="rId44"/>
    <p:sldId id="380" r:id="rId45"/>
    <p:sldId id="381" r:id="rId46"/>
    <p:sldId id="385" r:id="rId47"/>
    <p:sldId id="386" r:id="rId48"/>
    <p:sldId id="387" r:id="rId49"/>
    <p:sldId id="265" r:id="rId50"/>
    <p:sldId id="388" r:id="rId51"/>
    <p:sldId id="389" r:id="rId52"/>
    <p:sldId id="391" r:id="rId53"/>
    <p:sldId id="392" r:id="rId54"/>
    <p:sldId id="393" r:id="rId55"/>
    <p:sldId id="395" r:id="rId56"/>
    <p:sldId id="396" r:id="rId57"/>
    <p:sldId id="397" r:id="rId58"/>
    <p:sldId id="398" r:id="rId59"/>
    <p:sldId id="400" r:id="rId60"/>
    <p:sldId id="401" r:id="rId61"/>
    <p:sldId id="403" r:id="rId62"/>
    <p:sldId id="405" r:id="rId63"/>
    <p:sldId id="406" r:id="rId64"/>
    <p:sldId id="351" r:id="rId65"/>
    <p:sldId id="414" r:id="rId66"/>
    <p:sldId id="415" r:id="rId67"/>
    <p:sldId id="416" r:id="rId68"/>
    <p:sldId id="417" r:id="rId69"/>
    <p:sldId id="418" r:id="rId70"/>
    <p:sldId id="419" r:id="rId71"/>
    <p:sldId id="420" r:id="rId72"/>
    <p:sldId id="421" r:id="rId73"/>
    <p:sldId id="422" r:id="rId74"/>
    <p:sldId id="424" r:id="rId75"/>
    <p:sldId id="423" r:id="rId76"/>
    <p:sldId id="425" r:id="rId77"/>
    <p:sldId id="426" r:id="rId78"/>
    <p:sldId id="298" r:id="rId79"/>
    <p:sldId id="461" r:id="rId80"/>
    <p:sldId id="464" r:id="rId81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296"/>
  </p:normalViewPr>
  <p:slideViewPr>
    <p:cSldViewPr snapToGrid="0" snapToObjects="1">
      <p:cViewPr varScale="1">
        <p:scale>
          <a:sx n="121" d="100"/>
          <a:sy n="121" d="100"/>
        </p:scale>
        <p:origin x="200" y="304"/>
      </p:cViewPr>
      <p:guideLst/>
    </p:cSldViewPr>
  </p:slideViewPr>
  <p:outlineViewPr>
    <p:cViewPr>
      <p:scale>
        <a:sx n="33" d="100"/>
        <a:sy n="33" d="100"/>
      </p:scale>
      <p:origin x="0" y="-438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27F40-B5BC-1F49-8A81-6DC3A1C4249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B4BE6-1CC5-134D-99D7-0331312BFF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53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993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54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86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34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864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769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344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400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901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221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91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813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435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044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893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62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63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220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601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734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6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14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3184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8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9887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54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005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462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776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4248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0728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8804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50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6539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299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4393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2449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2332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1558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2524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9476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7153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9780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58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0641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6230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1318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1060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4798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4370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9053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065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8671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2578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836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6421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2661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6256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8375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3966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5412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3958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5917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8743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2453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691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4660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4643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8381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9928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8849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673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926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577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1486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5951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432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6548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968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B4BE6-1CC5-134D-99D7-0331312BFFE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80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emf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" y="0"/>
            <a:ext cx="1219199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1EF60D0-9285-4A29-9EC9-ABA11F328712}"/>
              </a:ext>
            </a:extLst>
          </p:cNvPr>
          <p:cNvSpPr/>
          <p:nvPr userDrawn="1"/>
        </p:nvSpPr>
        <p:spPr>
          <a:xfrm>
            <a:off x="0" y="6497645"/>
            <a:ext cx="12192000" cy="37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DB600B5-E851-4258-A3E0-32D1130D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3" y="92502"/>
            <a:ext cx="2254122" cy="8677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EB4F45-0F4A-4245-8087-B8464629DE01}"/>
              </a:ext>
            </a:extLst>
          </p:cNvPr>
          <p:cNvSpPr/>
          <p:nvPr/>
        </p:nvSpPr>
        <p:spPr>
          <a:xfrm>
            <a:off x="0" y="1768100"/>
            <a:ext cx="12192002" cy="200224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18" name="Shape 927">
            <a:extLst>
              <a:ext uri="{FF2B5EF4-FFF2-40B4-BE49-F238E27FC236}">
                <a16:creationId xmlns:a16="http://schemas.microsoft.com/office/drawing/2014/main" id="{06BC1DF8-D130-4D42-ADEE-9621E3FF09D6}"/>
              </a:ext>
            </a:extLst>
          </p:cNvPr>
          <p:cNvSpPr/>
          <p:nvPr/>
        </p:nvSpPr>
        <p:spPr>
          <a:xfrm flipV="1">
            <a:off x="-4" y="1764880"/>
            <a:ext cx="12191997" cy="9030"/>
          </a:xfrm>
          <a:prstGeom prst="line">
            <a:avLst/>
          </a:prstGeom>
          <a:ln w="12700">
            <a:solidFill>
              <a:srgbClr val="DCE6F2"/>
            </a:solidFill>
            <a:tailEnd type="diamon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9" name="Shape 927">
            <a:extLst>
              <a:ext uri="{FF2B5EF4-FFF2-40B4-BE49-F238E27FC236}">
                <a16:creationId xmlns:a16="http://schemas.microsoft.com/office/drawing/2014/main" id="{9C4F6F80-F090-4DD2-BEC2-4F5A1B4FD3FF}"/>
              </a:ext>
            </a:extLst>
          </p:cNvPr>
          <p:cNvSpPr/>
          <p:nvPr/>
        </p:nvSpPr>
        <p:spPr>
          <a:xfrm flipH="1">
            <a:off x="0" y="3760815"/>
            <a:ext cx="12192000" cy="3124"/>
          </a:xfrm>
          <a:prstGeom prst="line">
            <a:avLst/>
          </a:prstGeom>
          <a:ln w="12700">
            <a:solidFill>
              <a:srgbClr val="DCE6F2"/>
            </a:solidFill>
            <a:tailEnd type="diamon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9210E02-8D94-418D-B441-95A32B661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1375" y="5412440"/>
            <a:ext cx="2060626" cy="1460421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34" name="Shape 415">
            <a:extLst>
              <a:ext uri="{FF2B5EF4-FFF2-40B4-BE49-F238E27FC236}">
                <a16:creationId xmlns:a16="http://schemas.microsoft.com/office/drawing/2014/main" id="{1012D968-E0AB-4A31-BEC8-59F429F9E79D}"/>
              </a:ext>
            </a:extLst>
          </p:cNvPr>
          <p:cNvSpPr/>
          <p:nvPr/>
        </p:nvSpPr>
        <p:spPr>
          <a:xfrm>
            <a:off x="7254593" y="5517232"/>
            <a:ext cx="274320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i="1">
                <a:solidFill>
                  <a:srgbClr val="FFFFFF"/>
                </a:solidFill>
              </a:defRPr>
            </a:lvl1pPr>
          </a:lstStyle>
          <a:p>
            <a:pPr algn="ctr"/>
            <a:r>
              <a:rPr sz="1800" dirty="0"/>
              <a:t>Service de </a:t>
            </a:r>
            <a:r>
              <a:rPr sz="1800" dirty="0" err="1"/>
              <a:t>Radiopédiatrie</a:t>
            </a:r>
            <a:r>
              <a:rPr lang="fr-FR" sz="1800" dirty="0"/>
              <a:t>   du Pr </a:t>
            </a:r>
            <a:r>
              <a:rPr lang="fr-FR" sz="1800" dirty="0" err="1"/>
              <a:t>Boddaert</a:t>
            </a:r>
            <a:endParaRPr lang="fr-FR" sz="1800" dirty="0"/>
          </a:p>
          <a:p>
            <a:pPr algn="ctr"/>
            <a:r>
              <a:rPr sz="1800" dirty="0" err="1"/>
              <a:t>Hôpital</a:t>
            </a:r>
            <a:r>
              <a:rPr sz="1800" dirty="0"/>
              <a:t> Necker</a:t>
            </a:r>
            <a:r>
              <a:rPr lang="fr-FR" sz="1800" dirty="0"/>
              <a:t>,</a:t>
            </a:r>
            <a:r>
              <a:rPr lang="fr-FR" sz="1800" baseline="0" dirty="0"/>
              <a:t> </a:t>
            </a:r>
            <a:r>
              <a:rPr lang="fr-FR" sz="1800" dirty="0"/>
              <a:t>Paris, France</a:t>
            </a:r>
            <a:endParaRPr sz="18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FF5F835-2982-4D1F-85F1-F8787221B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5338" y="4305300"/>
            <a:ext cx="7334250" cy="473075"/>
          </a:xfrm>
        </p:spPr>
        <p:txBody>
          <a:bodyPr>
            <a:normAutofit/>
          </a:bodyPr>
          <a:lstStyle>
            <a:lvl1pPr marL="0" indent="0">
              <a:buNone/>
              <a:defRPr sz="2000" i="1"/>
            </a:lvl1pPr>
          </a:lstStyle>
          <a:p>
            <a:pPr lvl="0"/>
            <a:r>
              <a:rPr lang="fr-FR" dirty="0"/>
              <a:t>Dr XXXXX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8D4B521-E0D5-4CCB-A8B2-27ADE336A6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337" y="1786498"/>
            <a:ext cx="9495743" cy="19743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fr-FR" dirty="0"/>
              <a:t>Titre 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CCA8F038-3F88-4ADD-AC6A-879D817E2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80" y="93991"/>
            <a:ext cx="1800200" cy="85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00C47277-E1DE-45A9-88F0-04D4CD87A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9762" y="6504719"/>
            <a:ext cx="8468059" cy="351406"/>
          </a:xfrm>
        </p:spPr>
        <p:txBody>
          <a:bodyPr anchor="ctr">
            <a:noAutofit/>
          </a:bodyPr>
          <a:lstStyle>
            <a:lvl1pPr marL="0" indent="0">
              <a:buNone/>
              <a:defRPr sz="1200" i="1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Congrès </a:t>
            </a:r>
            <a:r>
              <a:rPr lang="fr-FR" dirty="0" err="1"/>
              <a:t>xxxxx</a:t>
            </a:r>
            <a:r>
              <a:rPr lang="fr-FR" dirty="0"/>
              <a:t> – Jour  xx</a:t>
            </a:r>
          </a:p>
        </p:txBody>
      </p:sp>
      <p:pic>
        <p:nvPicPr>
          <p:cNvPr id="33" name="Picture 2" descr="C:\Users\4108176\Desktop\LogoUP_Vertical_1920.jpg">
            <a:extLst>
              <a:ext uri="{FF2B5EF4-FFF2-40B4-BE49-F238E27FC236}">
                <a16:creationId xmlns:a16="http://schemas.microsoft.com/office/drawing/2014/main" id="{F89F1863-3E96-483F-A6F2-29ABECB195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35" b="64374" l="24289" r="41533">
                        <a14:foregroundMark x1="38257" y1="44081" x2="38257" y2="5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3008" r="57510" b="33496"/>
          <a:stretch/>
        </p:blipFill>
        <p:spPr bwMode="auto">
          <a:xfrm>
            <a:off x="3" y="6497071"/>
            <a:ext cx="383611" cy="33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945DEE5-AF06-4E8D-AD4F-0E350D14BA4D}"/>
              </a:ext>
            </a:extLst>
          </p:cNvPr>
          <p:cNvCxnSpPr/>
          <p:nvPr userDrawn="1"/>
        </p:nvCxnSpPr>
        <p:spPr>
          <a:xfrm>
            <a:off x="0" y="6478325"/>
            <a:ext cx="10131374" cy="19320"/>
          </a:xfrm>
          <a:prstGeom prst="line">
            <a:avLst/>
          </a:prstGeom>
          <a:ln>
            <a:solidFill>
              <a:srgbClr val="EDAF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">
            <a:extLst>
              <a:ext uri="{FF2B5EF4-FFF2-40B4-BE49-F238E27FC236}">
                <a16:creationId xmlns:a16="http://schemas.microsoft.com/office/drawing/2014/main" id="{0ADE96AB-E793-463E-8B25-DFF8A1C2D0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265" y1="74380" x2="24359" y2="28099"/>
                        <a14:foregroundMark x1="11538" y1="37190" x2="11538" y2="37190"/>
                        <a14:foregroundMark x1="28632" y1="25620" x2="34188" y2="18182"/>
                        <a14:foregroundMark x1="19658" y1="12397" x2="19658" y2="18182"/>
                        <a14:foregroundMark x1="44017" y1="83471" x2="52564" y2="51240"/>
                        <a14:foregroundMark x1="48718" y1="42149" x2="48291" y2="37190"/>
                        <a14:foregroundMark x1="78632" y1="9917" x2="77778" y2="17355"/>
                        <a14:foregroundMark x1="69231" y1="23140" x2="91880" y2="71901"/>
                        <a14:foregroundMark x1="42735" y1="20661" x2="42735" y2="2066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6544245"/>
            <a:ext cx="515769" cy="30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10126605" y="6503922"/>
            <a:ext cx="4770" cy="368939"/>
          </a:xfrm>
          <a:prstGeom prst="line">
            <a:avLst/>
          </a:prstGeom>
          <a:ln w="6350" cmpd="sng">
            <a:solidFill>
              <a:srgbClr val="EDAF2E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9336360" y="6503922"/>
            <a:ext cx="0" cy="384877"/>
          </a:xfrm>
          <a:prstGeom prst="line">
            <a:avLst/>
          </a:prstGeom>
          <a:ln w="6350" cmpd="sng">
            <a:solidFill>
              <a:srgbClr val="EDAF2E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945DEE5-AF06-4E8D-AD4F-0E350D14BA4D}"/>
              </a:ext>
            </a:extLst>
          </p:cNvPr>
          <p:cNvCxnSpPr/>
          <p:nvPr userDrawn="1"/>
        </p:nvCxnSpPr>
        <p:spPr>
          <a:xfrm>
            <a:off x="-3" y="1055955"/>
            <a:ext cx="12192003" cy="0"/>
          </a:xfrm>
          <a:prstGeom prst="line">
            <a:avLst/>
          </a:prstGeom>
          <a:ln>
            <a:solidFill>
              <a:srgbClr val="EDAF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383614" y="6487984"/>
            <a:ext cx="3288" cy="370016"/>
          </a:xfrm>
          <a:prstGeom prst="line">
            <a:avLst/>
          </a:prstGeom>
          <a:ln w="6350" cmpd="sng">
            <a:solidFill>
              <a:srgbClr val="EDAF2E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9A0DE5EE-8CE3-2F4C-8BD3-502DA15D64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3" y="86898"/>
            <a:ext cx="2276519" cy="8677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3175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00C7088-4FF7-A042-839B-71C6E43E91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57" y="96285"/>
            <a:ext cx="3707695" cy="83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3ABFFC-C9AA-A00E-BE6A-45E68B581F9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53232" y="86048"/>
            <a:ext cx="887881" cy="8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EF60D0-9285-4A29-9EC9-ABA11F328712}"/>
              </a:ext>
            </a:extLst>
          </p:cNvPr>
          <p:cNvSpPr/>
          <p:nvPr/>
        </p:nvSpPr>
        <p:spPr>
          <a:xfrm>
            <a:off x="0" y="6497645"/>
            <a:ext cx="12192000" cy="37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945DEE5-AF06-4E8D-AD4F-0E350D14BA4D}"/>
              </a:ext>
            </a:extLst>
          </p:cNvPr>
          <p:cNvCxnSpPr/>
          <p:nvPr/>
        </p:nvCxnSpPr>
        <p:spPr>
          <a:xfrm>
            <a:off x="0" y="6478325"/>
            <a:ext cx="12192000" cy="19319"/>
          </a:xfrm>
          <a:prstGeom prst="line">
            <a:avLst/>
          </a:prstGeom>
          <a:ln>
            <a:solidFill>
              <a:srgbClr val="EDAF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hape 927">
            <a:extLst>
              <a:ext uri="{FF2B5EF4-FFF2-40B4-BE49-F238E27FC236}">
                <a16:creationId xmlns:a16="http://schemas.microsoft.com/office/drawing/2014/main" id="{0DD5E9F5-6F38-4B00-BB07-70B3BC3920C9}"/>
              </a:ext>
            </a:extLst>
          </p:cNvPr>
          <p:cNvSpPr/>
          <p:nvPr/>
        </p:nvSpPr>
        <p:spPr>
          <a:xfrm>
            <a:off x="3" y="2589909"/>
            <a:ext cx="10620372" cy="19317"/>
          </a:xfrm>
          <a:prstGeom prst="line">
            <a:avLst/>
          </a:prstGeom>
          <a:ln w="19050">
            <a:solidFill>
              <a:srgbClr val="DCE6F2"/>
            </a:solidFill>
            <a:tailEnd type="diamon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 927">
            <a:extLst>
              <a:ext uri="{FF2B5EF4-FFF2-40B4-BE49-F238E27FC236}">
                <a16:creationId xmlns:a16="http://schemas.microsoft.com/office/drawing/2014/main" id="{A2E57CBB-2099-4196-B584-B9A076703E2A}"/>
              </a:ext>
            </a:extLst>
          </p:cNvPr>
          <p:cNvSpPr/>
          <p:nvPr/>
        </p:nvSpPr>
        <p:spPr>
          <a:xfrm flipH="1">
            <a:off x="1742672" y="3620556"/>
            <a:ext cx="10449328" cy="19319"/>
          </a:xfrm>
          <a:prstGeom prst="line">
            <a:avLst/>
          </a:prstGeom>
          <a:ln w="19050">
            <a:solidFill>
              <a:srgbClr val="DCE6F2"/>
            </a:solidFill>
            <a:tailEnd type="diamon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Espace réservé du texte 41">
            <a:extLst>
              <a:ext uri="{FF2B5EF4-FFF2-40B4-BE49-F238E27FC236}">
                <a16:creationId xmlns:a16="http://schemas.microsoft.com/office/drawing/2014/main" id="{35A3E347-979B-493C-AA3B-B56D2F775C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714" y="6497645"/>
            <a:ext cx="8482598" cy="389227"/>
          </a:xfrm>
        </p:spPr>
        <p:txBody>
          <a:bodyPr anchor="ctr">
            <a:noAutofit/>
          </a:bodyPr>
          <a:lstStyle>
            <a:lvl1pPr marL="0" indent="0">
              <a:buNone/>
              <a:defRPr sz="1200" i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Cours </a:t>
            </a:r>
            <a:r>
              <a:rPr lang="fr-FR" dirty="0" err="1"/>
              <a:t>xxxxx</a:t>
            </a:r>
            <a:r>
              <a:rPr lang="fr-FR" dirty="0"/>
              <a:t> – Jour J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2F0225-E0D2-4FD7-81F0-C2469117C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48800" y="6507163"/>
            <a:ext cx="1857375" cy="379709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 i="1"/>
            </a:lvl1pPr>
          </a:lstStyle>
          <a:p>
            <a:pPr lvl="0"/>
            <a:r>
              <a:rPr lang="fr-FR" dirty="0"/>
              <a:t>Dr XXX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D7B33BA-6EE7-41C5-BB62-3CFE92EBC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42672" y="2705100"/>
            <a:ext cx="8877703" cy="8382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CHAPITRE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11568608" y="6502845"/>
            <a:ext cx="3288" cy="370016"/>
          </a:xfrm>
          <a:prstGeom prst="line">
            <a:avLst/>
          </a:prstGeom>
          <a:ln w="6350" cmpd="sng">
            <a:solidFill>
              <a:srgbClr val="EDAF2E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>
            <a:extLst>
              <a:ext uri="{FF2B5EF4-FFF2-40B4-BE49-F238E27FC236}">
                <a16:creationId xmlns:a16="http://schemas.microsoft.com/office/drawing/2014/main" id="{0ADE96AB-E793-463E-8B25-DFF8A1C2D0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265" y1="74380" x2="24359" y2="28099"/>
                        <a14:foregroundMark x1="11538" y1="37190" x2="11538" y2="37190"/>
                        <a14:foregroundMark x1="28632" y1="25620" x2="34188" y2="18182"/>
                        <a14:foregroundMark x1="19658" y1="12397" x2="19658" y2="18182"/>
                        <a14:foregroundMark x1="44017" y1="83471" x2="52564" y2="51240"/>
                        <a14:foregroundMark x1="48718" y1="42149" x2="48291" y2="37190"/>
                        <a14:foregroundMark x1="78632" y1="9917" x2="77778" y2="17355"/>
                        <a14:foregroundMark x1="69231" y1="23140" x2="91880" y2="71901"/>
                        <a14:foregroundMark x1="42735" y1="20661" x2="42735" y2="2066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616" y="6535737"/>
            <a:ext cx="515769" cy="30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383614" y="6487984"/>
            <a:ext cx="3288" cy="370016"/>
          </a:xfrm>
          <a:prstGeom prst="line">
            <a:avLst/>
          </a:prstGeom>
          <a:ln w="6350" cmpd="sng">
            <a:solidFill>
              <a:srgbClr val="EDAF2E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4108176\Desktop\LogoUP_Vertical_1920.jpg">
            <a:extLst>
              <a:ext uri="{FF2B5EF4-FFF2-40B4-BE49-F238E27FC236}">
                <a16:creationId xmlns:a16="http://schemas.microsoft.com/office/drawing/2014/main" id="{F89F1863-3E96-483F-A6F2-29ABECB195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35" b="64374" l="24289" r="41533">
                        <a14:foregroundMark x1="38257" y1="44081" x2="38257" y2="5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3008" r="57510" b="33496"/>
          <a:stretch/>
        </p:blipFill>
        <p:spPr bwMode="auto">
          <a:xfrm>
            <a:off x="3" y="6497071"/>
            <a:ext cx="383611" cy="33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35B873-B3D0-BEBB-30AB-0D2D83E3DBC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53232" y="86048"/>
            <a:ext cx="887881" cy="8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40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188390-96BE-4F64-BDEF-DF79584DFD04}"/>
              </a:ext>
            </a:extLst>
          </p:cNvPr>
          <p:cNvSpPr/>
          <p:nvPr/>
        </p:nvSpPr>
        <p:spPr>
          <a:xfrm>
            <a:off x="1" y="6497644"/>
            <a:ext cx="12191996" cy="360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C:\Users\4108176\Desktop\LogoUP_Vertical_1920.jpg">
            <a:extLst>
              <a:ext uri="{FF2B5EF4-FFF2-40B4-BE49-F238E27FC236}">
                <a16:creationId xmlns:a16="http://schemas.microsoft.com/office/drawing/2014/main" id="{F89F1863-3E96-483F-A6F2-29ABECB19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35" b="64374" l="24289" r="41533">
                        <a14:foregroundMark x1="38257" y1="44081" x2="38257" y2="5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3008" r="57510" b="33496"/>
          <a:stretch/>
        </p:blipFill>
        <p:spPr bwMode="auto">
          <a:xfrm>
            <a:off x="3" y="6497071"/>
            <a:ext cx="383611" cy="33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0ADE96AB-E793-463E-8B25-DFF8A1C2D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265" y1="74380" x2="24359" y2="28099"/>
                        <a14:foregroundMark x1="11538" y1="37190" x2="11538" y2="37190"/>
                        <a14:foregroundMark x1="28632" y1="25620" x2="34188" y2="18182"/>
                        <a14:foregroundMark x1="19658" y1="12397" x2="19658" y2="18182"/>
                        <a14:foregroundMark x1="44017" y1="83471" x2="52564" y2="51240"/>
                        <a14:foregroundMark x1="48718" y1="42149" x2="48291" y2="37190"/>
                        <a14:foregroundMark x1="78632" y1="9917" x2="77778" y2="17355"/>
                        <a14:foregroundMark x1="69231" y1="23140" x2="91880" y2="71901"/>
                        <a14:foregroundMark x1="42735" y1="20661" x2="42735" y2="2066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616" y="6535737"/>
            <a:ext cx="515769" cy="30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945DEE5-AF06-4E8D-AD4F-0E350D14BA4D}"/>
              </a:ext>
            </a:extLst>
          </p:cNvPr>
          <p:cNvCxnSpPr/>
          <p:nvPr/>
        </p:nvCxnSpPr>
        <p:spPr>
          <a:xfrm>
            <a:off x="0" y="6478325"/>
            <a:ext cx="12192000" cy="19319"/>
          </a:xfrm>
          <a:prstGeom prst="line">
            <a:avLst/>
          </a:prstGeom>
          <a:ln>
            <a:solidFill>
              <a:srgbClr val="EDAF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41">
            <a:extLst>
              <a:ext uri="{FF2B5EF4-FFF2-40B4-BE49-F238E27FC236}">
                <a16:creationId xmlns:a16="http://schemas.microsoft.com/office/drawing/2014/main" id="{064C2EA0-A2B8-4CF8-8275-396EF4C2B2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714" y="6505709"/>
            <a:ext cx="8468059" cy="379675"/>
          </a:xfrm>
        </p:spPr>
        <p:txBody>
          <a:bodyPr anchor="ctr">
            <a:noAutofit/>
          </a:bodyPr>
          <a:lstStyle>
            <a:lvl1pPr marL="0" indent="0">
              <a:buNone/>
              <a:defRPr sz="1200" i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Cours </a:t>
            </a:r>
            <a:r>
              <a:rPr lang="fr-FR" dirty="0" err="1"/>
              <a:t>xxxxx</a:t>
            </a:r>
            <a:r>
              <a:rPr lang="fr-FR" dirty="0"/>
              <a:t> – Jour J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99269A78-9D50-4CD5-A872-5697CD95E9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48800" y="6502845"/>
            <a:ext cx="1857375" cy="382539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 i="1"/>
            </a:lvl1pPr>
          </a:lstStyle>
          <a:p>
            <a:pPr lvl="0"/>
            <a:r>
              <a:rPr lang="fr-FR" dirty="0"/>
              <a:t>Dr XXX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458AF10-184E-48DB-9CA3-78D8837E7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225" y="0"/>
            <a:ext cx="9963150" cy="547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fr-FR" dirty="0"/>
              <a:t>Titre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0D9A707-6B8B-44F2-92B1-CD082C5657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313" y="1020763"/>
            <a:ext cx="9644062" cy="46783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 flipV="1">
            <a:off x="3" y="533669"/>
            <a:ext cx="10375258" cy="19319"/>
          </a:xfrm>
          <a:prstGeom prst="line">
            <a:avLst/>
          </a:prstGeom>
          <a:ln w="12700" cmpd="sng">
            <a:solidFill>
              <a:srgbClr val="EDAF2E"/>
            </a:solidFill>
            <a:tailEnd type="diamond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383614" y="6487984"/>
            <a:ext cx="3288" cy="370016"/>
          </a:xfrm>
          <a:prstGeom prst="line">
            <a:avLst/>
          </a:prstGeom>
          <a:ln w="6350" cmpd="sng">
            <a:solidFill>
              <a:srgbClr val="EDAF2E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11568608" y="6502845"/>
            <a:ext cx="3288" cy="370016"/>
          </a:xfrm>
          <a:prstGeom prst="line">
            <a:avLst/>
          </a:prstGeom>
          <a:ln w="6350" cmpd="sng">
            <a:solidFill>
              <a:srgbClr val="EDAF2E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F13A20A3-0E4D-0386-DC26-C38432791A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53232" y="86048"/>
            <a:ext cx="887881" cy="8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7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C9133A-6482-4C6E-9F9E-285B34CE9C0E}"/>
              </a:ext>
            </a:extLst>
          </p:cNvPr>
          <p:cNvSpPr/>
          <p:nvPr/>
        </p:nvSpPr>
        <p:spPr>
          <a:xfrm>
            <a:off x="1" y="6506864"/>
            <a:ext cx="12191996" cy="35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945DEE5-AF06-4E8D-AD4F-0E350D14BA4D}"/>
              </a:ext>
            </a:extLst>
          </p:cNvPr>
          <p:cNvCxnSpPr/>
          <p:nvPr/>
        </p:nvCxnSpPr>
        <p:spPr>
          <a:xfrm>
            <a:off x="0" y="6478325"/>
            <a:ext cx="12192000" cy="19319"/>
          </a:xfrm>
          <a:prstGeom prst="line">
            <a:avLst/>
          </a:prstGeom>
          <a:ln>
            <a:solidFill>
              <a:srgbClr val="EDAF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/>
        </p:nvCxnSpPr>
        <p:spPr>
          <a:xfrm flipV="1">
            <a:off x="3" y="533669"/>
            <a:ext cx="10375258" cy="19319"/>
          </a:xfrm>
          <a:prstGeom prst="line">
            <a:avLst/>
          </a:prstGeom>
          <a:ln w="12700" cmpd="sng">
            <a:solidFill>
              <a:srgbClr val="EDAF2E"/>
            </a:solidFill>
            <a:tailEnd type="diamond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41">
            <a:extLst>
              <a:ext uri="{FF2B5EF4-FFF2-40B4-BE49-F238E27FC236}">
                <a16:creationId xmlns:a16="http://schemas.microsoft.com/office/drawing/2014/main" id="{CD2E2F12-CC21-41B1-9CA7-751C3A617B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714" y="6478325"/>
            <a:ext cx="8468059" cy="408547"/>
          </a:xfrm>
        </p:spPr>
        <p:txBody>
          <a:bodyPr anchor="ctr">
            <a:noAutofit/>
          </a:bodyPr>
          <a:lstStyle>
            <a:lvl1pPr marL="0" indent="0">
              <a:buNone/>
              <a:defRPr sz="1200" i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Cours </a:t>
            </a:r>
            <a:r>
              <a:rPr lang="fr-FR" dirty="0" err="1"/>
              <a:t>xxxxx</a:t>
            </a:r>
            <a:r>
              <a:rPr lang="fr-FR" dirty="0"/>
              <a:t> – Jour J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87E19F72-09A7-478A-95AF-36F1218CB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48800" y="6507163"/>
            <a:ext cx="1857375" cy="379709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 i="1"/>
            </a:lvl1pPr>
          </a:lstStyle>
          <a:p>
            <a:pPr lvl="0"/>
            <a:r>
              <a:rPr lang="fr-FR" dirty="0"/>
              <a:t>Dr XXX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AAFDD69-0473-4706-A660-F1EDF65504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225" y="0"/>
            <a:ext cx="9963150" cy="547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fr-FR" dirty="0"/>
              <a:t>Titre </a:t>
            </a:r>
          </a:p>
        </p:txBody>
      </p:sp>
      <p:pic>
        <p:nvPicPr>
          <p:cNvPr id="10" name="Picture 2" descr="C:\Users\4108176\Desktop\LogoUP_Vertical_1920.jpg">
            <a:extLst>
              <a:ext uri="{FF2B5EF4-FFF2-40B4-BE49-F238E27FC236}">
                <a16:creationId xmlns:a16="http://schemas.microsoft.com/office/drawing/2014/main" id="{F89F1863-3E96-483F-A6F2-29ABECB195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35" b="64374" l="24289" r="41533">
                        <a14:foregroundMark x1="38257" y1="44081" x2="38257" y2="5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3008" r="57510" b="33496"/>
          <a:stretch/>
        </p:blipFill>
        <p:spPr bwMode="auto">
          <a:xfrm>
            <a:off x="3" y="6497071"/>
            <a:ext cx="383611" cy="33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ADE96AB-E793-463E-8B25-DFF8A1C2D0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265" y1="74380" x2="24359" y2="28099"/>
                        <a14:foregroundMark x1="11538" y1="37190" x2="11538" y2="37190"/>
                        <a14:foregroundMark x1="28632" y1="25620" x2="34188" y2="18182"/>
                        <a14:foregroundMark x1="19658" y1="12397" x2="19658" y2="18182"/>
                        <a14:foregroundMark x1="44017" y1="83471" x2="52564" y2="51240"/>
                        <a14:foregroundMark x1="48718" y1="42149" x2="48291" y2="37190"/>
                        <a14:foregroundMark x1="78632" y1="9917" x2="77778" y2="17355"/>
                        <a14:foregroundMark x1="69231" y1="23140" x2="91880" y2="71901"/>
                        <a14:foregroundMark x1="42735" y1="20661" x2="42735" y2="2066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616" y="6535737"/>
            <a:ext cx="515769" cy="30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11568608" y="6502845"/>
            <a:ext cx="3288" cy="370016"/>
          </a:xfrm>
          <a:prstGeom prst="line">
            <a:avLst/>
          </a:prstGeom>
          <a:ln w="6350" cmpd="sng">
            <a:solidFill>
              <a:srgbClr val="EDAF2E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383614" y="6487984"/>
            <a:ext cx="3288" cy="370016"/>
          </a:xfrm>
          <a:prstGeom prst="line">
            <a:avLst/>
          </a:prstGeom>
          <a:ln w="6350" cmpd="sng">
            <a:solidFill>
              <a:srgbClr val="EDAF2E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3D68875E-3DDF-D4C8-0166-7404961DCD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53232" y="86048"/>
            <a:ext cx="887881" cy="8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3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ndar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C9133A-6482-4C6E-9F9E-285B34CE9C0E}"/>
              </a:ext>
            </a:extLst>
          </p:cNvPr>
          <p:cNvSpPr/>
          <p:nvPr/>
        </p:nvSpPr>
        <p:spPr>
          <a:xfrm>
            <a:off x="0" y="6497644"/>
            <a:ext cx="12191999" cy="360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945DEE5-AF06-4E8D-AD4F-0E350D14BA4D}"/>
              </a:ext>
            </a:extLst>
          </p:cNvPr>
          <p:cNvCxnSpPr/>
          <p:nvPr/>
        </p:nvCxnSpPr>
        <p:spPr>
          <a:xfrm>
            <a:off x="0" y="6478325"/>
            <a:ext cx="12192000" cy="1931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/>
        </p:nvCxnSpPr>
        <p:spPr>
          <a:xfrm>
            <a:off x="133349" y="603891"/>
            <a:ext cx="11896726" cy="0"/>
          </a:xfrm>
          <a:prstGeom prst="line">
            <a:avLst/>
          </a:prstGeom>
          <a:ln w="12700" cmpd="sng">
            <a:solidFill>
              <a:srgbClr val="C00000"/>
            </a:solidFill>
            <a:headEnd type="diamond" w="med" len="med"/>
            <a:tailEnd type="diamond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D8C087B2-14DC-4F31-83BF-A9B16D910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9354"/>
            <a:ext cx="12192000" cy="552415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fr-FR" dirty="0"/>
              <a:t>CONCLUSION</a:t>
            </a:r>
            <a:endParaRPr lang="en-US" dirty="0"/>
          </a:p>
        </p:txBody>
      </p:sp>
      <p:sp>
        <p:nvSpPr>
          <p:cNvPr id="13" name="Espace réservé du texte 41">
            <a:extLst>
              <a:ext uri="{FF2B5EF4-FFF2-40B4-BE49-F238E27FC236}">
                <a16:creationId xmlns:a16="http://schemas.microsoft.com/office/drawing/2014/main" id="{DBCB08B2-7047-4B80-8E42-0094856383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714" y="6478325"/>
            <a:ext cx="8468059" cy="408547"/>
          </a:xfrm>
        </p:spPr>
        <p:txBody>
          <a:bodyPr anchor="ctr">
            <a:noAutofit/>
          </a:bodyPr>
          <a:lstStyle>
            <a:lvl1pPr marL="0" indent="0">
              <a:buNone/>
              <a:defRPr sz="1200" i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Cours </a:t>
            </a:r>
            <a:r>
              <a:rPr lang="fr-FR" dirty="0" err="1"/>
              <a:t>xxxxx</a:t>
            </a:r>
            <a:r>
              <a:rPr lang="fr-FR" dirty="0"/>
              <a:t> – Jour J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0655568-E9B8-45C5-9B81-52D2298FCC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48800" y="6507163"/>
            <a:ext cx="1857375" cy="379709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 i="1"/>
            </a:lvl1pPr>
          </a:lstStyle>
          <a:p>
            <a:pPr lvl="0"/>
            <a:r>
              <a:rPr lang="fr-FR" dirty="0"/>
              <a:t>Dr XXX</a:t>
            </a:r>
          </a:p>
        </p:txBody>
      </p:sp>
      <p:pic>
        <p:nvPicPr>
          <p:cNvPr id="10" name="Picture 2" descr="C:\Users\4108176\Desktop\LogoUP_Vertical_1920.jpg">
            <a:extLst>
              <a:ext uri="{FF2B5EF4-FFF2-40B4-BE49-F238E27FC236}">
                <a16:creationId xmlns:a16="http://schemas.microsoft.com/office/drawing/2014/main" id="{F89F1863-3E96-483F-A6F2-29ABECB195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35" b="64374" l="24289" r="41533">
                        <a14:foregroundMark x1="38257" y1="44081" x2="38257" y2="5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3008" r="57510" b="33496"/>
          <a:stretch/>
        </p:blipFill>
        <p:spPr bwMode="auto">
          <a:xfrm>
            <a:off x="3" y="6497071"/>
            <a:ext cx="383611" cy="33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ADE96AB-E793-463E-8B25-DFF8A1C2D0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265" y1="74380" x2="24359" y2="28099"/>
                        <a14:foregroundMark x1="11538" y1="37190" x2="11538" y2="37190"/>
                        <a14:foregroundMark x1="28632" y1="25620" x2="34188" y2="18182"/>
                        <a14:foregroundMark x1="19658" y1="12397" x2="19658" y2="18182"/>
                        <a14:foregroundMark x1="44017" y1="83471" x2="52564" y2="51240"/>
                        <a14:foregroundMark x1="48718" y1="42149" x2="48291" y2="37190"/>
                        <a14:foregroundMark x1="78632" y1="9917" x2="77778" y2="17355"/>
                        <a14:foregroundMark x1="69231" y1="23140" x2="91880" y2="71901"/>
                        <a14:foregroundMark x1="42735" y1="20661" x2="42735" y2="2066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616" y="6535737"/>
            <a:ext cx="515769" cy="30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11568608" y="6502845"/>
            <a:ext cx="3288" cy="370016"/>
          </a:xfrm>
          <a:prstGeom prst="line">
            <a:avLst/>
          </a:prstGeom>
          <a:ln w="6350" cmpd="sng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2800253-F8BF-4B6E-BC02-AE6714513A12}"/>
              </a:ext>
            </a:extLst>
          </p:cNvPr>
          <p:cNvCxnSpPr>
            <a:cxnSpLocks/>
          </p:cNvCxnSpPr>
          <p:nvPr userDrawn="1"/>
        </p:nvCxnSpPr>
        <p:spPr>
          <a:xfrm>
            <a:off x="383614" y="6487984"/>
            <a:ext cx="3288" cy="370016"/>
          </a:xfrm>
          <a:prstGeom prst="line">
            <a:avLst/>
          </a:prstGeom>
          <a:ln w="6350" cmpd="sng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C2420982-BE37-BD06-1B41-A6559F090A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53232" y="86048"/>
            <a:ext cx="887881" cy="8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6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  <a:lumOff val="2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174CB-3CE8-45E5-B9CA-D59F4DC26545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1F59C-6021-4288-A9B7-B32719332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30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tiff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microsoft.com/office/2007/relationships/hdphoto" Target="../media/hdphoto12.wdp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microsoft.com/office/2007/relationships/hdphoto" Target="../media/hdphoto13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tiff"/><Relationship Id="rId7" Type="http://schemas.microsoft.com/office/2007/relationships/hdphoto" Target="../media/hdphoto14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microsoft.com/office/2007/relationships/hdphoto" Target="../media/hdphoto13.wdp"/><Relationship Id="rId4" Type="http://schemas.openxmlformats.org/officeDocument/2006/relationships/image" Target="../media/image72.png"/><Relationship Id="rId9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3" Type="http://schemas.openxmlformats.org/officeDocument/2006/relationships/image" Target="../media/image79.tiff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tiff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101.png"/><Relationship Id="rId7" Type="http://schemas.openxmlformats.org/officeDocument/2006/relationships/image" Target="../media/image82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15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101.png"/><Relationship Id="rId7" Type="http://schemas.openxmlformats.org/officeDocument/2006/relationships/image" Target="../media/image82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15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tiff"/><Relationship Id="rId4" Type="http://schemas.openxmlformats.org/officeDocument/2006/relationships/image" Target="../media/image107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tiff"/><Relationship Id="rId4" Type="http://schemas.openxmlformats.org/officeDocument/2006/relationships/image" Target="../media/image107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tiff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3" Type="http://schemas.openxmlformats.org/officeDocument/2006/relationships/image" Target="../media/image83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tiff"/><Relationship Id="rId10" Type="http://schemas.openxmlformats.org/officeDocument/2006/relationships/image" Target="../media/image82.tiff"/><Relationship Id="rId4" Type="http://schemas.openxmlformats.org/officeDocument/2006/relationships/image" Target="../media/image84.png"/><Relationship Id="rId9" Type="http://schemas.openxmlformats.org/officeDocument/2006/relationships/image" Target="../media/image73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4.png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7.wdp"/><Relationship Id="rId5" Type="http://schemas.openxmlformats.org/officeDocument/2006/relationships/image" Target="../media/image131.png"/><Relationship Id="rId4" Type="http://schemas.microsoft.com/office/2007/relationships/hdphoto" Target="../media/hdphoto16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microsoft.com/office/2007/relationships/hdphoto" Target="../media/hdphoto19.wdp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.png"/><Relationship Id="rId5" Type="http://schemas.microsoft.com/office/2007/relationships/hdphoto" Target="../media/hdphoto18.wdp"/><Relationship Id="rId4" Type="http://schemas.openxmlformats.org/officeDocument/2006/relationships/image" Target="../media/image15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D04F97-0ABF-704F-8C3A-C1A0F6836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5337" y="4044042"/>
            <a:ext cx="7334250" cy="1002970"/>
          </a:xfrm>
        </p:spPr>
        <p:txBody>
          <a:bodyPr/>
          <a:lstStyle/>
          <a:p>
            <a:r>
              <a:rPr lang="fr-FR" noProof="0" dirty="0"/>
              <a:t>Dr Volodia Dangouloff-Ros, Pr N </a:t>
            </a:r>
            <a:r>
              <a:rPr lang="fr-FR" noProof="0" dirty="0" err="1"/>
              <a:t>Boddaert</a:t>
            </a:r>
            <a:endParaRPr lang="fr-FR" noProof="0" dirty="0"/>
          </a:p>
          <a:p>
            <a:r>
              <a:rPr lang="fr-FR" sz="1800" noProof="0" dirty="0"/>
              <a:t>Dr CJ Roux, Dr R Levy, Dr, J Attali, Dr T Samoyeau, Dr </a:t>
            </a:r>
            <a:r>
              <a:rPr lang="fr-FR" sz="1800" noProof="0" dirty="0" err="1"/>
              <a:t>T</a:t>
            </a:r>
            <a:r>
              <a:rPr lang="fr-FR" sz="1800" noProof="0" dirty="0"/>
              <a:t> </a:t>
            </a:r>
            <a:r>
              <a:rPr lang="fr-FR" sz="1800" dirty="0"/>
              <a:t>L</a:t>
            </a:r>
            <a:r>
              <a:rPr lang="fr-FR" sz="1800" noProof="0" dirty="0" err="1"/>
              <a:t>eclerc</a:t>
            </a:r>
            <a:r>
              <a:rPr lang="fr-FR" sz="1800" dirty="0"/>
              <a:t>, Dr A </a:t>
            </a:r>
            <a:r>
              <a:rPr lang="fr-FR" sz="1800" dirty="0" err="1"/>
              <a:t>Ollitrault</a:t>
            </a:r>
            <a:endParaRPr lang="fr-FR" sz="1800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CE9ED7-5651-7746-80D4-886E8CF37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noProof="0" dirty="0"/>
              <a:t>Les progrès de l’imagerie</a:t>
            </a:r>
          </a:p>
          <a:p>
            <a:r>
              <a:rPr lang="fr-FR" noProof="0" dirty="0"/>
              <a:t>de l’épilepsie de l’enfant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0805"/>
            <a:ext cx="7199586" cy="15090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111F6A-58AD-1786-C778-193ED3FC1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42" t="34822" r="23023" b="29217"/>
          <a:stretch/>
        </p:blipFill>
        <p:spPr>
          <a:xfrm>
            <a:off x="0" y="1822124"/>
            <a:ext cx="2565070" cy="1898947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53BBB2-E574-0A55-AB22-BF41B74A4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25" t="19086" r="21470" b="23993"/>
          <a:stretch/>
        </p:blipFill>
        <p:spPr>
          <a:xfrm>
            <a:off x="9927770" y="1816126"/>
            <a:ext cx="2238022" cy="18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0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Protocole IRM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556" y="1192194"/>
            <a:ext cx="8249217" cy="304347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Séquences nécessaires</a:t>
            </a:r>
            <a:endParaRPr lang="fr-FR" sz="2600" dirty="0"/>
          </a:p>
          <a:p>
            <a:pPr marL="0" indent="0">
              <a:buNone/>
            </a:pPr>
            <a:endParaRPr lang="fr-FR" sz="2600" dirty="0"/>
          </a:p>
          <a:p>
            <a:r>
              <a:rPr lang="fr-FR" sz="2600" dirty="0"/>
              <a:t>3D T1 EG haute résolution &lt; 1 mm</a:t>
            </a:r>
          </a:p>
          <a:p>
            <a:r>
              <a:rPr lang="fr-FR" sz="2600" dirty="0"/>
              <a:t>3D FLAIR &lt; 1 mm</a:t>
            </a:r>
          </a:p>
          <a:p>
            <a:r>
              <a:rPr lang="fr-FR" sz="2600" dirty="0"/>
              <a:t>Coronal T2 / hippocampes</a:t>
            </a:r>
          </a:p>
          <a:p>
            <a:r>
              <a:rPr lang="fr-FR" sz="2600" dirty="0"/>
              <a:t>SWI / T2*</a:t>
            </a:r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9B2916A8-7CA8-E970-6CB4-762768B3579D}"/>
              </a:ext>
            </a:extLst>
          </p:cNvPr>
          <p:cNvSpPr txBox="1">
            <a:spLocks/>
          </p:cNvSpPr>
          <p:nvPr/>
        </p:nvSpPr>
        <p:spPr>
          <a:xfrm>
            <a:off x="640556" y="4351283"/>
            <a:ext cx="8249217" cy="19489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 dirty="0"/>
              <a:t>Séquences +/- optionnelles</a:t>
            </a:r>
            <a:endParaRPr lang="fr-FR" sz="2600" dirty="0"/>
          </a:p>
          <a:p>
            <a:r>
              <a:rPr lang="fr-FR" sz="2600" dirty="0"/>
              <a:t>Diffusion</a:t>
            </a:r>
          </a:p>
          <a:p>
            <a:r>
              <a:rPr lang="fr-FR" sz="2600" dirty="0"/>
              <a:t>3D T1 avec injection de gadolinium</a:t>
            </a:r>
          </a:p>
        </p:txBody>
      </p:sp>
      <p:pic>
        <p:nvPicPr>
          <p:cNvPr id="4" name="Image 3" descr="Une image contenant texte, sombre&#10;&#10;Description générée automatiquement">
            <a:extLst>
              <a:ext uri="{FF2B5EF4-FFF2-40B4-BE49-F238E27FC236}">
                <a16:creationId xmlns:a16="http://schemas.microsoft.com/office/drawing/2014/main" id="{CD769A56-A865-163C-8293-3EF627F98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90" t="17134" r="22813" b="13886"/>
          <a:stretch/>
        </p:blipFill>
        <p:spPr>
          <a:xfrm>
            <a:off x="9068898" y="1192194"/>
            <a:ext cx="2237277" cy="28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 descr="Une image contenant texte, cratère&#10;&#10;Description générée automatiquement">
            <a:extLst>
              <a:ext uri="{FF2B5EF4-FFF2-40B4-BE49-F238E27FC236}">
                <a16:creationId xmlns:a16="http://schemas.microsoft.com/office/drawing/2014/main" id="{4BBDD665-1EA6-D209-EFEA-8476E4F8E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13522" r="19959" b="10698"/>
          <a:stretch/>
        </p:blipFill>
        <p:spPr>
          <a:xfrm>
            <a:off x="9487885" y="3347598"/>
            <a:ext cx="2466234" cy="29525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9449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Analyse de l’IRM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617065-E252-D373-C9EA-4C29317D8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2289" r="4136" b="3512"/>
          <a:stretch/>
        </p:blipFill>
        <p:spPr>
          <a:xfrm>
            <a:off x="5446986" y="1808509"/>
            <a:ext cx="3124082" cy="3720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EA61AE-AAB7-DD46-B432-9C15D887C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11970" r="5387" b="22387"/>
          <a:stretch/>
        </p:blipFill>
        <p:spPr>
          <a:xfrm>
            <a:off x="8794457" y="1192194"/>
            <a:ext cx="3121572" cy="2367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 descr="Une image contenant invertébré&#10;&#10;Description générée automatiquement">
            <a:extLst>
              <a:ext uri="{FF2B5EF4-FFF2-40B4-BE49-F238E27FC236}">
                <a16:creationId xmlns:a16="http://schemas.microsoft.com/office/drawing/2014/main" id="{EF4122FC-97C0-19CD-765B-76E0B9308A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t="7438" r="6202" b="9061"/>
          <a:stretch/>
        </p:blipFill>
        <p:spPr>
          <a:xfrm>
            <a:off x="8789648" y="3808946"/>
            <a:ext cx="3124082" cy="262557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DABB787-A859-87C8-5169-18ECC7D274C5}"/>
              </a:ext>
            </a:extLst>
          </p:cNvPr>
          <p:cNvCxnSpPr>
            <a:cxnSpLocks/>
          </p:cNvCxnSpPr>
          <p:nvPr/>
        </p:nvCxnSpPr>
        <p:spPr>
          <a:xfrm flipH="1">
            <a:off x="9504748" y="4782205"/>
            <a:ext cx="273205" cy="3920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3216759-3B7A-9BB7-9A07-CA96E6D293BD}"/>
              </a:ext>
            </a:extLst>
          </p:cNvPr>
          <p:cNvCxnSpPr>
            <a:cxnSpLocks/>
          </p:cNvCxnSpPr>
          <p:nvPr/>
        </p:nvCxnSpPr>
        <p:spPr>
          <a:xfrm>
            <a:off x="9788463" y="2389947"/>
            <a:ext cx="0" cy="5466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FE74E39-2A5A-B615-3D8A-AE2DE95ED12B}"/>
              </a:ext>
            </a:extLst>
          </p:cNvPr>
          <p:cNvCxnSpPr/>
          <p:nvPr/>
        </p:nvCxnSpPr>
        <p:spPr>
          <a:xfrm>
            <a:off x="5438775" y="2799099"/>
            <a:ext cx="504624" cy="245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2566" y="1808509"/>
            <a:ext cx="3484054" cy="372066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Analyse IRM</a:t>
            </a:r>
          </a:p>
          <a:p>
            <a:pPr marL="0" indent="0">
              <a:buNone/>
            </a:pPr>
            <a:endParaRPr lang="fr-FR" sz="2600" dirty="0"/>
          </a:p>
          <a:p>
            <a:r>
              <a:rPr lang="fr-FR" sz="2600" dirty="0"/>
              <a:t>Guidée par EEG</a:t>
            </a:r>
          </a:p>
          <a:p>
            <a:endParaRPr lang="fr-FR" sz="2600" dirty="0"/>
          </a:p>
          <a:p>
            <a:r>
              <a:rPr lang="fr-FR" sz="2600" dirty="0"/>
              <a:t>Images natives fines</a:t>
            </a:r>
          </a:p>
          <a:p>
            <a:endParaRPr lang="fr-FR" sz="2600" dirty="0"/>
          </a:p>
          <a:p>
            <a:r>
              <a:rPr lang="fr-FR" sz="2600" dirty="0"/>
              <a:t>3 plans</a:t>
            </a:r>
          </a:p>
        </p:txBody>
      </p:sp>
    </p:spTree>
    <p:extLst>
      <p:ext uri="{BB962C8B-B14F-4D97-AF65-F5344CB8AC3E}">
        <p14:creationId xmlns:p14="http://schemas.microsoft.com/office/powerpoint/2010/main" val="3518979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1986" y="792578"/>
            <a:ext cx="5108028" cy="222389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Et les progrès ?...</a:t>
            </a:r>
          </a:p>
          <a:p>
            <a:pPr marL="0" indent="0">
              <a:buNone/>
            </a:pPr>
            <a:endParaRPr lang="fr-FR" sz="1050" dirty="0"/>
          </a:p>
          <a:p>
            <a:r>
              <a:rPr lang="fr-FR" sz="2600" dirty="0"/>
              <a:t>Améliorations techniques</a:t>
            </a:r>
          </a:p>
          <a:p>
            <a:r>
              <a:rPr lang="fr-FR" sz="2600" dirty="0"/>
              <a:t>« Nouvelles » séquences</a:t>
            </a:r>
          </a:p>
          <a:p>
            <a:r>
              <a:rPr lang="fr-FR" sz="2600" dirty="0"/>
              <a:t>IA</a:t>
            </a:r>
          </a:p>
        </p:txBody>
      </p:sp>
      <p:pic>
        <p:nvPicPr>
          <p:cNvPr id="1026" name="Picture 2" descr="Ils ont critiqué le progrès | CNRS Le journal">
            <a:extLst>
              <a:ext uri="{FF2B5EF4-FFF2-40B4-BE49-F238E27FC236}">
                <a16:creationId xmlns:a16="http://schemas.microsoft.com/office/drawing/2014/main" id="{838918BB-82A8-C025-78AF-CDCD5B7C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09" y="3261360"/>
            <a:ext cx="6267182" cy="30030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277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8579" y="1555054"/>
            <a:ext cx="5108028" cy="374789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/>
              <a:t>Améliorations techniques</a:t>
            </a:r>
          </a:p>
          <a:p>
            <a:pPr marL="0" indent="0">
              <a:buNone/>
            </a:pPr>
            <a:endParaRPr lang="fr-FR" sz="2800"/>
          </a:p>
          <a:p>
            <a:r>
              <a:rPr lang="fr-FR" sz="2800"/>
              <a:t>En restant à 3T, voire 1.5T</a:t>
            </a:r>
          </a:p>
          <a:p>
            <a:pPr lvl="1"/>
            <a:r>
              <a:rPr lang="fr-FR"/>
              <a:t>Amélioration des gradients</a:t>
            </a:r>
          </a:p>
          <a:p>
            <a:pPr lvl="1"/>
            <a:r>
              <a:rPr lang="fr-FR"/>
              <a:t>Reconstructions deep learning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1C4D55-821C-3DC9-834C-CE1AFF18C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37" t="20665" r="27064" b="11650"/>
          <a:stretch/>
        </p:blipFill>
        <p:spPr>
          <a:xfrm>
            <a:off x="5854261" y="780392"/>
            <a:ext cx="3026980" cy="3610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8D6C5-2AC7-D54C-FF57-C9A8F8211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72" t="16231" r="29429" b="16084"/>
          <a:stretch/>
        </p:blipFill>
        <p:spPr>
          <a:xfrm>
            <a:off x="9038895" y="2682764"/>
            <a:ext cx="3026978" cy="36103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EA51C73-0C89-4229-8005-D1D59C39D492}"/>
              </a:ext>
            </a:extLst>
          </p:cNvPr>
          <p:cNvSpPr txBox="1"/>
          <p:nvPr/>
        </p:nvSpPr>
        <p:spPr>
          <a:xfrm>
            <a:off x="6876943" y="4438733"/>
            <a:ext cx="98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3T avant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EA179F-7171-5E1D-079B-B31A2E51CB12}"/>
              </a:ext>
            </a:extLst>
          </p:cNvPr>
          <p:cNvSpPr txBox="1"/>
          <p:nvPr/>
        </p:nvSpPr>
        <p:spPr>
          <a:xfrm>
            <a:off x="10061608" y="2216211"/>
            <a:ext cx="9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3T après</a:t>
            </a:r>
          </a:p>
        </p:txBody>
      </p:sp>
    </p:spTree>
    <p:extLst>
      <p:ext uri="{BB962C8B-B14F-4D97-AF65-F5344CB8AC3E}">
        <p14:creationId xmlns:p14="http://schemas.microsoft.com/office/powerpoint/2010/main" val="3403660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8579" y="1555054"/>
            <a:ext cx="5108028" cy="374789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Améliorations techniques</a:t>
            </a:r>
          </a:p>
          <a:p>
            <a:pPr marL="0" indent="0">
              <a:buNone/>
            </a:pPr>
            <a:endParaRPr lang="fr-FR" sz="2800" dirty="0"/>
          </a:p>
          <a:p>
            <a:r>
              <a:rPr lang="fr-FR" sz="2800" dirty="0"/>
              <a:t>En restant à 3T, voire 1.5T</a:t>
            </a:r>
          </a:p>
          <a:p>
            <a:pPr lvl="1"/>
            <a:r>
              <a:rPr lang="fr-FR" dirty="0"/>
              <a:t>Amélioration des gradients</a:t>
            </a:r>
          </a:p>
          <a:p>
            <a:pPr lvl="1"/>
            <a:r>
              <a:rPr lang="fr-FR" dirty="0"/>
              <a:t>Reconstructions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learning</a:t>
            </a:r>
            <a:endParaRPr lang="fr-FR" dirty="0"/>
          </a:p>
          <a:p>
            <a:r>
              <a:rPr lang="fr-FR" sz="2800" dirty="0"/>
              <a:t>A 7T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F390A79-1C88-9C9E-F483-09F7944E5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702" y="842487"/>
            <a:ext cx="4370267" cy="25110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4825C3-BA2D-F80B-25B8-042C434881BD}"/>
              </a:ext>
            </a:extLst>
          </p:cNvPr>
          <p:cNvSpPr txBox="1"/>
          <p:nvPr/>
        </p:nvSpPr>
        <p:spPr>
          <a:xfrm>
            <a:off x="9448800" y="3353539"/>
            <a:ext cx="2110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/>
              <a:t>Wang et al. 2021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87C61B-65B5-2A7A-FB93-021FB28A8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1390" t="10543" r="18665" b="11306"/>
          <a:stretch/>
        </p:blipFill>
        <p:spPr>
          <a:xfrm>
            <a:off x="7828598" y="3722871"/>
            <a:ext cx="2164474" cy="2511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DFABDD7-5B85-B5D2-8E3C-91EB46457704}"/>
              </a:ext>
            </a:extLst>
          </p:cNvPr>
          <p:cNvSpPr txBox="1"/>
          <p:nvPr/>
        </p:nvSpPr>
        <p:spPr>
          <a:xfrm>
            <a:off x="9635764" y="5948847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3T</a:t>
            </a:r>
          </a:p>
        </p:txBody>
      </p:sp>
    </p:spTree>
    <p:extLst>
      <p:ext uri="{BB962C8B-B14F-4D97-AF65-F5344CB8AC3E}">
        <p14:creationId xmlns:p14="http://schemas.microsoft.com/office/powerpoint/2010/main" val="32316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</a:t>
            </a:r>
          </a:p>
          <a:p>
            <a:r>
              <a:rPr lang="fr-FR" sz="2800" dirty="0"/>
              <a:t>Imagerie métabolique</a:t>
            </a:r>
          </a:p>
          <a:p>
            <a:r>
              <a:rPr lang="fr-FR" sz="2800" dirty="0"/>
              <a:t>IRM fonctionnelle</a:t>
            </a:r>
          </a:p>
        </p:txBody>
      </p:sp>
      <p:pic>
        <p:nvPicPr>
          <p:cNvPr id="4098" name="Picture 2" descr="Voici à quoi ressemble un proton">
            <a:extLst>
              <a:ext uri="{FF2B5EF4-FFF2-40B4-BE49-F238E27FC236}">
                <a16:creationId xmlns:a16="http://schemas.microsoft.com/office/drawing/2014/main" id="{35201CF6-D1CC-A980-6B4A-E82476E3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6" y="1567535"/>
            <a:ext cx="5563147" cy="347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A773A32-61F3-1DBA-0AC2-516A77B33F0E}"/>
              </a:ext>
            </a:extLst>
          </p:cNvPr>
          <p:cNvSpPr txBox="1"/>
          <p:nvPr/>
        </p:nvSpPr>
        <p:spPr>
          <a:xfrm>
            <a:off x="4784744" y="5044782"/>
            <a:ext cx="1311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Futura Sciences</a:t>
            </a:r>
          </a:p>
        </p:txBody>
      </p:sp>
    </p:spTree>
    <p:extLst>
      <p:ext uri="{BB962C8B-B14F-4D97-AF65-F5344CB8AC3E}">
        <p14:creationId xmlns:p14="http://schemas.microsoft.com/office/powerpoint/2010/main" val="3256898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pPr lvl="1"/>
            <a:r>
              <a:rPr lang="fr-FR" sz="2400" dirty="0"/>
              <a:t>T2 : DIR, FLAWS</a:t>
            </a:r>
          </a:p>
        </p:txBody>
      </p:sp>
      <p:pic>
        <p:nvPicPr>
          <p:cNvPr id="2" name="Image 1" descr="Une image contenant pièce de monnaie, sombre&#10;&#10;Description générée automatiquement">
            <a:extLst>
              <a:ext uri="{FF2B5EF4-FFF2-40B4-BE49-F238E27FC236}">
                <a16:creationId xmlns:a16="http://schemas.microsoft.com/office/drawing/2014/main" id="{ED1873F2-7081-6323-BE26-1671E5946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12422" r="12577" b="12922"/>
          <a:stretch/>
        </p:blipFill>
        <p:spPr>
          <a:xfrm>
            <a:off x="1094321" y="1026565"/>
            <a:ext cx="2111925" cy="2646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 descr="Une image contenant pièce de monnaie&#10;&#10;Description générée automatiquement">
            <a:extLst>
              <a:ext uri="{FF2B5EF4-FFF2-40B4-BE49-F238E27FC236}">
                <a16:creationId xmlns:a16="http://schemas.microsoft.com/office/drawing/2014/main" id="{A4C29391-2AF0-30DE-B2C1-5D25F798BF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t="12773" r="13441" b="14998"/>
          <a:stretch/>
        </p:blipFill>
        <p:spPr>
          <a:xfrm>
            <a:off x="3498446" y="1026838"/>
            <a:ext cx="2186153" cy="2646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2EB57D3-D192-319F-CC26-795BB3B4A6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6" t="9699" r="6467" b="18095"/>
          <a:stretch/>
        </p:blipFill>
        <p:spPr>
          <a:xfrm>
            <a:off x="866770" y="3833151"/>
            <a:ext cx="2411211" cy="2082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0B174DD-942A-9592-842C-528D84B6AD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7973" r="8515" b="17449"/>
          <a:stretch/>
        </p:blipFill>
        <p:spPr>
          <a:xfrm>
            <a:off x="3385918" y="3833151"/>
            <a:ext cx="2411211" cy="211789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012553D-8046-690E-8F66-B46D67BCDF71}"/>
              </a:ext>
            </a:extLst>
          </p:cNvPr>
          <p:cNvCxnSpPr>
            <a:cxnSpLocks/>
          </p:cNvCxnSpPr>
          <p:nvPr/>
        </p:nvCxnSpPr>
        <p:spPr>
          <a:xfrm flipH="1">
            <a:off x="2387898" y="1982833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1852279-C8B8-BA51-035F-38C10A5FBB4D}"/>
              </a:ext>
            </a:extLst>
          </p:cNvPr>
          <p:cNvCxnSpPr>
            <a:cxnSpLocks/>
          </p:cNvCxnSpPr>
          <p:nvPr/>
        </p:nvCxnSpPr>
        <p:spPr>
          <a:xfrm flipH="1">
            <a:off x="4851597" y="2026506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16932A7-4B06-0BAA-C3F6-F7CD8C008F3B}"/>
              </a:ext>
            </a:extLst>
          </p:cNvPr>
          <p:cNvCxnSpPr>
            <a:cxnSpLocks/>
          </p:cNvCxnSpPr>
          <p:nvPr/>
        </p:nvCxnSpPr>
        <p:spPr>
          <a:xfrm flipH="1">
            <a:off x="2338302" y="4316129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152498B-30E2-2D6D-41FB-8FF21BB037D4}"/>
              </a:ext>
            </a:extLst>
          </p:cNvPr>
          <p:cNvCxnSpPr>
            <a:cxnSpLocks/>
          </p:cNvCxnSpPr>
          <p:nvPr/>
        </p:nvCxnSpPr>
        <p:spPr>
          <a:xfrm flipH="1">
            <a:off x="4862107" y="4384446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36F71731-409C-30B6-9A38-65624A6B3498}"/>
              </a:ext>
            </a:extLst>
          </p:cNvPr>
          <p:cNvSpPr txBox="1"/>
          <p:nvPr/>
        </p:nvSpPr>
        <p:spPr>
          <a:xfrm>
            <a:off x="1694196" y="602975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FLAIR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F2B165-877C-6B16-D0CC-89F464CAEEF8}"/>
              </a:ext>
            </a:extLst>
          </p:cNvPr>
          <p:cNvSpPr txBox="1"/>
          <p:nvPr/>
        </p:nvSpPr>
        <p:spPr>
          <a:xfrm>
            <a:off x="4235669" y="6029750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</a:t>
            </a:r>
          </a:p>
        </p:txBody>
      </p:sp>
    </p:spTree>
    <p:extLst>
      <p:ext uri="{BB962C8B-B14F-4D97-AF65-F5344CB8AC3E}">
        <p14:creationId xmlns:p14="http://schemas.microsoft.com/office/powerpoint/2010/main" val="3855484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pPr lvl="1"/>
            <a:r>
              <a:rPr lang="fr-FR" sz="2400" dirty="0"/>
              <a:t>T2 : DIR, FLAWS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6D470B-4E92-C72E-F7EA-539F39A2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21" t="20794" r="21031" b="15853"/>
          <a:stretch/>
        </p:blipFill>
        <p:spPr>
          <a:xfrm>
            <a:off x="519367" y="1820197"/>
            <a:ext cx="2656114" cy="3111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28E6A97-05D4-4A09-BBDC-F0590E3F8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64" t="19845" r="21570" b="17495"/>
          <a:stretch/>
        </p:blipFill>
        <p:spPr>
          <a:xfrm>
            <a:off x="3439886" y="1807302"/>
            <a:ext cx="2656114" cy="3098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88D9F3-7835-DC86-644C-1F44586C9895}"/>
              </a:ext>
            </a:extLst>
          </p:cNvPr>
          <p:cNvSpPr txBox="1"/>
          <p:nvPr/>
        </p:nvSpPr>
        <p:spPr>
          <a:xfrm>
            <a:off x="1376855" y="4931891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FLAIR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1FE308-49F1-23F1-A7DF-5D93A25855A9}"/>
              </a:ext>
            </a:extLst>
          </p:cNvPr>
          <p:cNvSpPr txBox="1"/>
          <p:nvPr/>
        </p:nvSpPr>
        <p:spPr>
          <a:xfrm>
            <a:off x="4512905" y="4931891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E8593C9-C27B-76DA-665D-65A3AF345EC1}"/>
              </a:ext>
            </a:extLst>
          </p:cNvPr>
          <p:cNvCxnSpPr>
            <a:cxnSpLocks/>
          </p:cNvCxnSpPr>
          <p:nvPr/>
        </p:nvCxnSpPr>
        <p:spPr>
          <a:xfrm flipH="1">
            <a:off x="2324836" y="2487329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38BC62B-BBCE-3DF3-80E1-051C53DE4847}"/>
              </a:ext>
            </a:extLst>
          </p:cNvPr>
          <p:cNvCxnSpPr>
            <a:cxnSpLocks/>
          </p:cNvCxnSpPr>
          <p:nvPr/>
        </p:nvCxnSpPr>
        <p:spPr>
          <a:xfrm flipH="1">
            <a:off x="5283498" y="2487329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791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pPr lvl="1"/>
            <a:r>
              <a:rPr lang="fr-FR" sz="2400" dirty="0"/>
              <a:t>T2 : DIR, FLAWS</a:t>
            </a:r>
          </a:p>
        </p:txBody>
      </p:sp>
      <p:pic>
        <p:nvPicPr>
          <p:cNvPr id="10" name="Picture 2" descr="Fig. 1">
            <a:extLst>
              <a:ext uri="{FF2B5EF4-FFF2-40B4-BE49-F238E27FC236}">
                <a16:creationId xmlns:a16="http://schemas.microsoft.com/office/drawing/2014/main" id="{29CBF6C9-C8AB-8A62-3A62-01BF8F1E9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9" t="6380" r="2243" b="5490"/>
          <a:stretch/>
        </p:blipFill>
        <p:spPr bwMode="auto">
          <a:xfrm>
            <a:off x="1093258" y="1519318"/>
            <a:ext cx="5002742" cy="35460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5D2994F-B992-C0D9-99FB-0739A1482B8E}"/>
              </a:ext>
            </a:extLst>
          </p:cNvPr>
          <p:cNvSpPr txBox="1"/>
          <p:nvPr/>
        </p:nvSpPr>
        <p:spPr>
          <a:xfrm>
            <a:off x="4726073" y="5065414"/>
            <a:ext cx="1369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Chen </a:t>
            </a:r>
            <a:r>
              <a:rPr lang="fr-FR" sz="1400" i="1" dirty="0"/>
              <a:t>et al</a:t>
            </a:r>
            <a:r>
              <a:rPr lang="fr-FR" sz="1400" dirty="0"/>
              <a:t>. 2018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5031A3-C347-DBFF-1A85-3898CCE65AD2}"/>
              </a:ext>
            </a:extLst>
          </p:cNvPr>
          <p:cNvSpPr txBox="1"/>
          <p:nvPr/>
        </p:nvSpPr>
        <p:spPr>
          <a:xfrm>
            <a:off x="204165" y="207053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FLAIR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EB38AB-DD25-1CBD-A3A0-14928E61EE13}"/>
              </a:ext>
            </a:extLst>
          </p:cNvPr>
          <p:cNvSpPr txBox="1"/>
          <p:nvPr/>
        </p:nvSpPr>
        <p:spPr>
          <a:xfrm>
            <a:off x="214676" y="4122369"/>
            <a:ext cx="82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FLAWS</a:t>
            </a:r>
          </a:p>
        </p:txBody>
      </p:sp>
    </p:spTree>
    <p:extLst>
      <p:ext uri="{BB962C8B-B14F-4D97-AF65-F5344CB8AC3E}">
        <p14:creationId xmlns:p14="http://schemas.microsoft.com/office/powerpoint/2010/main" val="1909850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pPr lvl="1"/>
            <a:r>
              <a:rPr lang="fr-FR" sz="2400" dirty="0"/>
              <a:t>T2 : DIR, FLAWS</a:t>
            </a:r>
          </a:p>
          <a:p>
            <a:pPr lvl="1"/>
            <a:r>
              <a:rPr lang="fr-FR" sz="2400" dirty="0"/>
              <a:t>T1 : EDGE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94E819-8B4C-F697-6E42-485F6CCCA54A}"/>
              </a:ext>
            </a:extLst>
          </p:cNvPr>
          <p:cNvSpPr txBox="1"/>
          <p:nvPr/>
        </p:nvSpPr>
        <p:spPr>
          <a:xfrm>
            <a:off x="2973042" y="5655730"/>
            <a:ext cx="2450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Middlebrooks</a:t>
            </a:r>
            <a:r>
              <a:rPr lang="fr-FR" sz="1400" dirty="0"/>
              <a:t> </a:t>
            </a:r>
            <a:r>
              <a:rPr lang="fr-FR" sz="1400" i="1" dirty="0"/>
              <a:t>et al</a:t>
            </a:r>
            <a:r>
              <a:rPr lang="fr-FR" sz="1400" dirty="0"/>
              <a:t>.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C51F2-2A98-B669-F218-2CBE2AC9C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07" r="33798"/>
          <a:stretch/>
        </p:blipFill>
        <p:spPr bwMode="auto">
          <a:xfrm>
            <a:off x="780722" y="1390409"/>
            <a:ext cx="5160564" cy="18670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32A4A71-3957-9F72-999D-39F6A0C7F3DB}"/>
              </a:ext>
            </a:extLst>
          </p:cNvPr>
          <p:cNvSpPr txBox="1"/>
          <p:nvPr/>
        </p:nvSpPr>
        <p:spPr>
          <a:xfrm>
            <a:off x="1869324" y="2891032"/>
            <a:ext cx="42193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DAAD7E-9855-B020-C5D4-77B0B813A845}"/>
              </a:ext>
            </a:extLst>
          </p:cNvPr>
          <p:cNvSpPr txBox="1"/>
          <p:nvPr/>
        </p:nvSpPr>
        <p:spPr>
          <a:xfrm>
            <a:off x="4450406" y="2876653"/>
            <a:ext cx="70983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FLAIR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EFB533D-A84E-F749-93DF-AFE1E44D3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55307"/>
          <a:stretch/>
        </p:blipFill>
        <p:spPr bwMode="auto">
          <a:xfrm>
            <a:off x="2180262" y="3690581"/>
            <a:ext cx="2696538" cy="19651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8FC930A-AE21-30D8-AEDD-4B40390619E3}"/>
              </a:ext>
            </a:extLst>
          </p:cNvPr>
          <p:cNvSpPr txBox="1"/>
          <p:nvPr/>
        </p:nvSpPr>
        <p:spPr>
          <a:xfrm>
            <a:off x="3050177" y="5286398"/>
            <a:ext cx="10278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3D EDGE</a:t>
            </a:r>
          </a:p>
        </p:txBody>
      </p:sp>
    </p:spTree>
    <p:extLst>
      <p:ext uri="{BB962C8B-B14F-4D97-AF65-F5344CB8AC3E}">
        <p14:creationId xmlns:p14="http://schemas.microsoft.com/office/powerpoint/2010/main" val="14889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12524497-A849-C63F-EDB1-EB9BD460E9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66425" y="2142079"/>
            <a:ext cx="4256822" cy="235002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dirty="0"/>
              <a:t>Progrès…</a:t>
            </a:r>
          </a:p>
          <a:p>
            <a:pPr lvl="1"/>
            <a:r>
              <a:rPr lang="fr-FR" dirty="0"/>
              <a:t>dans la détection</a:t>
            </a:r>
          </a:p>
          <a:p>
            <a:pPr lvl="1"/>
            <a:r>
              <a:rPr lang="fr-FR" dirty="0"/>
              <a:t>dans le diagnostic</a:t>
            </a:r>
          </a:p>
          <a:p>
            <a:pPr lvl="1"/>
            <a:r>
              <a:rPr lang="fr-FR" dirty="0"/>
              <a:t>dans le traitement</a:t>
            </a:r>
            <a:endParaRPr lang="en-US" dirty="0"/>
          </a:p>
        </p:txBody>
      </p:sp>
      <p:pic>
        <p:nvPicPr>
          <p:cNvPr id="14" name="Picture 2" descr="Les allusions dans Astérix : Guillaume Tell">
            <a:extLst>
              <a:ext uri="{FF2B5EF4-FFF2-40B4-BE49-F238E27FC236}">
                <a16:creationId xmlns:a16="http://schemas.microsoft.com/office/drawing/2014/main" id="{3A0B604A-074F-DB76-FE98-592A3CDD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98" y="1603497"/>
            <a:ext cx="3414142" cy="401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pPr lvl="1"/>
            <a:r>
              <a:rPr lang="fr-FR" sz="2400" dirty="0"/>
              <a:t>T2 : DIR, FLAWS</a:t>
            </a:r>
          </a:p>
          <a:p>
            <a:pPr lvl="1"/>
            <a:r>
              <a:rPr lang="fr-FR" sz="2400" dirty="0"/>
              <a:t>T1 : EDGE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738F5B-8F7B-F371-0CAD-676F043E5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97" t="19044" r="20711" b="16378"/>
          <a:stretch/>
        </p:blipFill>
        <p:spPr>
          <a:xfrm>
            <a:off x="276225" y="809297"/>
            <a:ext cx="3394842" cy="3878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86C1B3-1CE7-4FA5-77AC-7A7FBE49B2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24" t="21479" r="21334" b="15691"/>
          <a:stretch/>
        </p:blipFill>
        <p:spPr>
          <a:xfrm>
            <a:off x="3026979" y="2450060"/>
            <a:ext cx="3394841" cy="39098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35936C0-B43C-CFDA-AD46-B69B3EDB2373}"/>
              </a:ext>
            </a:extLst>
          </p:cNvPr>
          <p:cNvCxnSpPr>
            <a:cxnSpLocks/>
          </p:cNvCxnSpPr>
          <p:nvPr/>
        </p:nvCxnSpPr>
        <p:spPr>
          <a:xfrm flipH="1">
            <a:off x="2598105" y="1551908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0866477-42D8-A0F2-1E9C-6649DCE3ECB3}"/>
              </a:ext>
            </a:extLst>
          </p:cNvPr>
          <p:cNvCxnSpPr>
            <a:cxnSpLocks/>
          </p:cNvCxnSpPr>
          <p:nvPr/>
        </p:nvCxnSpPr>
        <p:spPr>
          <a:xfrm flipH="1">
            <a:off x="5441152" y="3249329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026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EC69B78-B9F0-4D7A-BF54-90C78597D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11" t="33801" r="22841" b="30016"/>
          <a:stretch/>
        </p:blipFill>
        <p:spPr>
          <a:xfrm>
            <a:off x="1701266" y="1087609"/>
            <a:ext cx="3276602" cy="2425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6957BD-71B3-6AA4-6DC7-4321938DB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42" t="34822" r="23023" b="29217"/>
          <a:stretch/>
        </p:blipFill>
        <p:spPr>
          <a:xfrm>
            <a:off x="1701268" y="3785912"/>
            <a:ext cx="3276600" cy="24256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pPr lvl="1"/>
            <a:r>
              <a:rPr lang="fr-FR" sz="2400" dirty="0"/>
              <a:t>T2 : DIR, FLAWS</a:t>
            </a:r>
          </a:p>
          <a:p>
            <a:pPr lvl="1"/>
            <a:r>
              <a:rPr lang="fr-FR" sz="2400" dirty="0"/>
              <a:t>T1 : EDGE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35936C0-B43C-CFDA-AD46-B69B3EDB2373}"/>
              </a:ext>
            </a:extLst>
          </p:cNvPr>
          <p:cNvCxnSpPr>
            <a:cxnSpLocks/>
          </p:cNvCxnSpPr>
          <p:nvPr/>
        </p:nvCxnSpPr>
        <p:spPr>
          <a:xfrm flipH="1">
            <a:off x="4185168" y="2129977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0866477-42D8-A0F2-1E9C-6649DCE3ECB3}"/>
              </a:ext>
            </a:extLst>
          </p:cNvPr>
          <p:cNvCxnSpPr>
            <a:cxnSpLocks/>
          </p:cNvCxnSpPr>
          <p:nvPr/>
        </p:nvCxnSpPr>
        <p:spPr>
          <a:xfrm flipH="1">
            <a:off x="4185168" y="4909963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64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197FB0-BA35-218A-4594-FB6559930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9" t="20256" r="13505" b="20401"/>
          <a:stretch/>
        </p:blipFill>
        <p:spPr>
          <a:xfrm>
            <a:off x="299547" y="756084"/>
            <a:ext cx="3962400" cy="3195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D52628-2513-1717-E4B9-1708E87D1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43" t="17852" r="6462" b="22805"/>
          <a:stretch/>
        </p:blipFill>
        <p:spPr>
          <a:xfrm>
            <a:off x="2540173" y="3130120"/>
            <a:ext cx="3962400" cy="3195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pPr lvl="1"/>
            <a:r>
              <a:rPr lang="fr-FR" sz="2400" dirty="0"/>
              <a:t>T2 : DIR, FLAWS</a:t>
            </a:r>
          </a:p>
          <a:p>
            <a:pPr lvl="1"/>
            <a:r>
              <a:rPr lang="fr-FR" sz="2400" dirty="0"/>
              <a:t>T1 : EDGE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35936C0-B43C-CFDA-AD46-B69B3EDB2373}"/>
              </a:ext>
            </a:extLst>
          </p:cNvPr>
          <p:cNvCxnSpPr>
            <a:cxnSpLocks/>
          </p:cNvCxnSpPr>
          <p:nvPr/>
        </p:nvCxnSpPr>
        <p:spPr>
          <a:xfrm flipH="1">
            <a:off x="2498133" y="1541398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0866477-42D8-A0F2-1E9C-6649DCE3ECB3}"/>
              </a:ext>
            </a:extLst>
          </p:cNvPr>
          <p:cNvCxnSpPr>
            <a:cxnSpLocks/>
          </p:cNvCxnSpPr>
          <p:nvPr/>
        </p:nvCxnSpPr>
        <p:spPr>
          <a:xfrm flipH="1">
            <a:off x="4721196" y="3879949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304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 : ASL</a:t>
            </a:r>
          </a:p>
          <a:p>
            <a:pPr lvl="1"/>
            <a:r>
              <a:rPr lang="fr-FR" sz="2400" dirty="0"/>
              <a:t>Inter-ictal: hypodébit</a:t>
            </a:r>
          </a:p>
          <a:p>
            <a:pPr lvl="1"/>
            <a:r>
              <a:rPr lang="fr-FR" sz="2400" dirty="0"/>
              <a:t>Ictal: hyperdébit</a:t>
            </a:r>
          </a:p>
        </p:txBody>
      </p:sp>
    </p:spTree>
    <p:extLst>
      <p:ext uri="{BB962C8B-B14F-4D97-AF65-F5344CB8AC3E}">
        <p14:creationId xmlns:p14="http://schemas.microsoft.com/office/powerpoint/2010/main" val="890818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 : ASL</a:t>
            </a:r>
          </a:p>
          <a:p>
            <a:pPr lvl="1"/>
            <a:r>
              <a:rPr lang="fr-FR" sz="2400" dirty="0"/>
              <a:t>Inter-ictal: hypodébit</a:t>
            </a:r>
          </a:p>
          <a:p>
            <a:pPr lvl="1"/>
            <a:r>
              <a:rPr lang="fr-FR" sz="2400" dirty="0"/>
              <a:t>Ictal: hyperdébit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07BB8F-B46D-899C-46B7-4EC00C2CB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4" t="3640" r="3151" b="3118"/>
          <a:stretch/>
        </p:blipFill>
        <p:spPr bwMode="auto">
          <a:xfrm>
            <a:off x="873965" y="1807302"/>
            <a:ext cx="2301858" cy="3047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559103-1125-26FD-4C46-9E441CC7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153" y="1807302"/>
            <a:ext cx="2354125" cy="3047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E40D123-8188-446C-874E-733B27ADD417}"/>
              </a:ext>
            </a:extLst>
          </p:cNvPr>
          <p:cNvCxnSpPr>
            <a:cxnSpLocks/>
          </p:cNvCxnSpPr>
          <p:nvPr/>
        </p:nvCxnSpPr>
        <p:spPr>
          <a:xfrm flipH="1">
            <a:off x="5351721" y="1525419"/>
            <a:ext cx="393041" cy="4308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734D0C7-E6A7-EE65-707B-24776F4F2438}"/>
              </a:ext>
            </a:extLst>
          </p:cNvPr>
          <p:cNvCxnSpPr>
            <a:cxnSpLocks/>
          </p:cNvCxnSpPr>
          <p:nvPr/>
        </p:nvCxnSpPr>
        <p:spPr>
          <a:xfrm flipH="1">
            <a:off x="2740427" y="1721288"/>
            <a:ext cx="393041" cy="4308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748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 : ASL</a:t>
            </a:r>
          </a:p>
          <a:p>
            <a:pPr lvl="1"/>
            <a:r>
              <a:rPr lang="fr-FR" sz="2400" dirty="0"/>
              <a:t>Inter-ictal: hypodébit</a:t>
            </a:r>
          </a:p>
          <a:p>
            <a:pPr lvl="1"/>
            <a:r>
              <a:rPr lang="fr-FR" sz="2400" dirty="0"/>
              <a:t>Ictal: hyperdébit</a:t>
            </a:r>
          </a:p>
        </p:txBody>
      </p:sp>
      <p:pic>
        <p:nvPicPr>
          <p:cNvPr id="2" name="Image 1" descr="Une image contenant invertébré, mollusque, sombre, décoré&#10;&#10;Description générée automatiquement">
            <a:extLst>
              <a:ext uri="{FF2B5EF4-FFF2-40B4-BE49-F238E27FC236}">
                <a16:creationId xmlns:a16="http://schemas.microsoft.com/office/drawing/2014/main" id="{0707C8D1-CA67-5587-BEFD-07B8E28E98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5671" r="8735" b="9135"/>
          <a:stretch/>
        </p:blipFill>
        <p:spPr>
          <a:xfrm>
            <a:off x="3366085" y="1807302"/>
            <a:ext cx="2425715" cy="3023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1A634E-C0E9-1E69-207A-FC8C94006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5897" r="9352" b="5720"/>
          <a:stretch/>
        </p:blipFill>
        <p:spPr>
          <a:xfrm>
            <a:off x="736867" y="1807302"/>
            <a:ext cx="2475612" cy="30472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AF4F197-F1A9-DD45-19AE-F9E61A5C0340}"/>
              </a:ext>
            </a:extLst>
          </p:cNvPr>
          <p:cNvCxnSpPr>
            <a:cxnSpLocks/>
          </p:cNvCxnSpPr>
          <p:nvPr/>
        </p:nvCxnSpPr>
        <p:spPr>
          <a:xfrm>
            <a:off x="3495653" y="1899142"/>
            <a:ext cx="252312" cy="3385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2B9C4BE-6D99-8FFA-A557-6873E0E4A807}"/>
              </a:ext>
            </a:extLst>
          </p:cNvPr>
          <p:cNvCxnSpPr>
            <a:cxnSpLocks/>
          </p:cNvCxnSpPr>
          <p:nvPr/>
        </p:nvCxnSpPr>
        <p:spPr>
          <a:xfrm>
            <a:off x="985916" y="1813641"/>
            <a:ext cx="252312" cy="3385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773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 : ASL</a:t>
            </a:r>
          </a:p>
          <a:p>
            <a:pPr lvl="1"/>
            <a:r>
              <a:rPr lang="fr-FR" sz="2400" dirty="0"/>
              <a:t>Inter-ictal: hypodébit</a:t>
            </a:r>
          </a:p>
          <a:p>
            <a:pPr lvl="1"/>
            <a:r>
              <a:rPr lang="fr-FR" sz="2400" dirty="0"/>
              <a:t>Ictal: hyperdébit</a:t>
            </a:r>
          </a:p>
        </p:txBody>
      </p:sp>
      <p:pic>
        <p:nvPicPr>
          <p:cNvPr id="8" name="Image 7" descr="Une image contenant bleu, très coloré, sombre, lumière&#10;&#10;Description générée automatiquement">
            <a:extLst>
              <a:ext uri="{FF2B5EF4-FFF2-40B4-BE49-F238E27FC236}">
                <a16:creationId xmlns:a16="http://schemas.microsoft.com/office/drawing/2014/main" id="{ACF85341-B150-3443-6962-4DE7DAD8F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5566" r="5578" b="9040"/>
          <a:stretch/>
        </p:blipFill>
        <p:spPr>
          <a:xfrm>
            <a:off x="3307917" y="2872777"/>
            <a:ext cx="2863812" cy="3418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DE5141-EE93-ADAC-AC72-B37C607F16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4081" r="7779" b="5220"/>
          <a:stretch/>
        </p:blipFill>
        <p:spPr>
          <a:xfrm>
            <a:off x="276225" y="797431"/>
            <a:ext cx="2848303" cy="341843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4B43727-935F-696A-83B7-E4E25D10C93A}"/>
              </a:ext>
            </a:extLst>
          </p:cNvPr>
          <p:cNvCxnSpPr>
            <a:cxnSpLocks/>
          </p:cNvCxnSpPr>
          <p:nvPr/>
        </p:nvCxnSpPr>
        <p:spPr>
          <a:xfrm flipH="1">
            <a:off x="1203185" y="1405454"/>
            <a:ext cx="380366" cy="4154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9988589-B79B-41F7-94B0-7F359AA502EA}"/>
              </a:ext>
            </a:extLst>
          </p:cNvPr>
          <p:cNvCxnSpPr>
            <a:cxnSpLocks/>
          </p:cNvCxnSpPr>
          <p:nvPr/>
        </p:nvCxnSpPr>
        <p:spPr>
          <a:xfrm flipH="1">
            <a:off x="4150387" y="3400118"/>
            <a:ext cx="380366" cy="4154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439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 : ASL</a:t>
            </a:r>
          </a:p>
          <a:p>
            <a:pPr lvl="1"/>
            <a:r>
              <a:rPr lang="fr-FR" sz="2400" dirty="0"/>
              <a:t>Inter-ictal: hypodébit</a:t>
            </a:r>
          </a:p>
          <a:p>
            <a:pPr lvl="1"/>
            <a:r>
              <a:rPr lang="fr-FR" sz="2400" dirty="0"/>
              <a:t>Ictal: hyperdébit</a:t>
            </a:r>
          </a:p>
        </p:txBody>
      </p:sp>
      <p:pic>
        <p:nvPicPr>
          <p:cNvPr id="8" name="Image 7" descr="Une image contenant bleu, très coloré, sombre, lumière&#10;&#10;Description générée automatiquement">
            <a:extLst>
              <a:ext uri="{FF2B5EF4-FFF2-40B4-BE49-F238E27FC236}">
                <a16:creationId xmlns:a16="http://schemas.microsoft.com/office/drawing/2014/main" id="{ACF85341-B150-3443-6962-4DE7DAD8F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5566" r="5578" b="9040"/>
          <a:stretch/>
        </p:blipFill>
        <p:spPr>
          <a:xfrm>
            <a:off x="3307917" y="2872777"/>
            <a:ext cx="2863812" cy="3418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 descr="Une image contenant texte, produit céramique&#10;&#10;Description générée automatiquement">
            <a:extLst>
              <a:ext uri="{FF2B5EF4-FFF2-40B4-BE49-F238E27FC236}">
                <a16:creationId xmlns:a16="http://schemas.microsoft.com/office/drawing/2014/main" id="{6361FA8D-E931-1BD9-047D-F30D330ED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t="4943" r="5475" b="4532"/>
          <a:stretch/>
        </p:blipFill>
        <p:spPr>
          <a:xfrm>
            <a:off x="299795" y="744880"/>
            <a:ext cx="2798993" cy="34022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9988589-B79B-41F7-94B0-7F359AA502EA}"/>
              </a:ext>
            </a:extLst>
          </p:cNvPr>
          <p:cNvCxnSpPr>
            <a:cxnSpLocks/>
          </p:cNvCxnSpPr>
          <p:nvPr/>
        </p:nvCxnSpPr>
        <p:spPr>
          <a:xfrm flipH="1">
            <a:off x="4150387" y="3400118"/>
            <a:ext cx="380366" cy="4154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FE51BE2-3EF5-FBD7-7555-CC139127E530}"/>
              </a:ext>
            </a:extLst>
          </p:cNvPr>
          <p:cNvCxnSpPr>
            <a:cxnSpLocks/>
          </p:cNvCxnSpPr>
          <p:nvPr/>
        </p:nvCxnSpPr>
        <p:spPr>
          <a:xfrm flipH="1">
            <a:off x="1162451" y="1321372"/>
            <a:ext cx="380366" cy="4154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083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 : ASL</a:t>
            </a:r>
          </a:p>
          <a:p>
            <a:pPr lvl="1"/>
            <a:r>
              <a:rPr lang="fr-FR" sz="2400" dirty="0"/>
              <a:t>Inter-ictal: hypodébit</a:t>
            </a:r>
          </a:p>
          <a:p>
            <a:pPr lvl="1"/>
            <a:r>
              <a:rPr lang="fr-FR" sz="2400" dirty="0"/>
              <a:t>Ictal: hyperdébit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E3818F9-FA2C-FA26-B970-2C13E21D9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9131" r="10755" b="8384"/>
          <a:stretch/>
        </p:blipFill>
        <p:spPr bwMode="auto">
          <a:xfrm>
            <a:off x="428479" y="1804756"/>
            <a:ext cx="2339600" cy="2718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59A181A-0E00-EE11-51AF-7D8AAB37C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21781" r="11643" b="10773"/>
          <a:stretch/>
        </p:blipFill>
        <p:spPr bwMode="auto">
          <a:xfrm>
            <a:off x="3262064" y="1807302"/>
            <a:ext cx="2339951" cy="2718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397FB5A-BCFF-83BA-9E04-50CFECE836DF}"/>
              </a:ext>
            </a:extLst>
          </p:cNvPr>
          <p:cNvCxnSpPr/>
          <p:nvPr/>
        </p:nvCxnSpPr>
        <p:spPr>
          <a:xfrm>
            <a:off x="519698" y="2680354"/>
            <a:ext cx="504624" cy="245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9FB8551-D2AF-BDE6-F7B5-F9AC0BAA13E4}"/>
              </a:ext>
            </a:extLst>
          </p:cNvPr>
          <p:cNvCxnSpPr/>
          <p:nvPr/>
        </p:nvCxnSpPr>
        <p:spPr>
          <a:xfrm>
            <a:off x="3189060" y="2646061"/>
            <a:ext cx="504624" cy="245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91410FA-788E-8E8B-C407-9717B6D8E6AB}"/>
              </a:ext>
            </a:extLst>
          </p:cNvPr>
          <p:cNvSpPr txBox="1"/>
          <p:nvPr/>
        </p:nvSpPr>
        <p:spPr>
          <a:xfrm>
            <a:off x="1443067" y="4619918"/>
            <a:ext cx="3545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2B3223-3AD3-4F9A-BB33-9E0FE5AECB7C}"/>
              </a:ext>
            </a:extLst>
          </p:cNvPr>
          <p:cNvSpPr txBox="1"/>
          <p:nvPr/>
        </p:nvSpPr>
        <p:spPr>
          <a:xfrm>
            <a:off x="4265698" y="4622464"/>
            <a:ext cx="479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ASL</a:t>
            </a:r>
          </a:p>
        </p:txBody>
      </p:sp>
    </p:spTree>
    <p:extLst>
      <p:ext uri="{BB962C8B-B14F-4D97-AF65-F5344CB8AC3E}">
        <p14:creationId xmlns:p14="http://schemas.microsoft.com/office/powerpoint/2010/main" val="4174728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 : ASL</a:t>
            </a:r>
          </a:p>
          <a:p>
            <a:pPr lvl="1"/>
            <a:r>
              <a:rPr lang="fr-FR" sz="2000" dirty="0"/>
              <a:t>IRM-négative</a:t>
            </a:r>
          </a:p>
          <a:p>
            <a:pPr marL="457188" lvl="1" indent="0">
              <a:buNone/>
            </a:pPr>
            <a:r>
              <a:rPr lang="fr-FR" sz="2400" dirty="0">
                <a:sym typeface="Wingdings" pitchFamily="2" charset="2"/>
              </a:rPr>
              <a:t>	</a:t>
            </a:r>
            <a:r>
              <a:rPr lang="fr-FR" sz="2000" dirty="0">
                <a:sym typeface="Wingdings" pitchFamily="2" charset="2"/>
              </a:rPr>
              <a:t> Sensibilité 60%</a:t>
            </a:r>
          </a:p>
          <a:p>
            <a:pPr marL="457188" lvl="1" indent="0">
              <a:buNone/>
            </a:pPr>
            <a:r>
              <a:rPr lang="fr-FR" sz="2000" dirty="0">
                <a:sym typeface="Wingdings" pitchFamily="2" charset="2"/>
              </a:rPr>
              <a:t>	 Spécificité ?</a:t>
            </a: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E9186A-05C3-FA9D-5472-76A39177A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38" t="20061" r="27822" b="16302"/>
          <a:stretch/>
        </p:blipFill>
        <p:spPr>
          <a:xfrm>
            <a:off x="1755227" y="1437345"/>
            <a:ext cx="3457905" cy="398331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ED02D55-7AFC-BD80-3ED7-8CE81C440E38}"/>
              </a:ext>
            </a:extLst>
          </p:cNvPr>
          <p:cNvCxnSpPr>
            <a:cxnSpLocks/>
          </p:cNvCxnSpPr>
          <p:nvPr/>
        </p:nvCxnSpPr>
        <p:spPr>
          <a:xfrm>
            <a:off x="2779549" y="2638097"/>
            <a:ext cx="0" cy="4451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1268855-99E6-9312-F43C-CBCD00FB2555}"/>
              </a:ext>
            </a:extLst>
          </p:cNvPr>
          <p:cNvCxnSpPr>
            <a:cxnSpLocks/>
          </p:cNvCxnSpPr>
          <p:nvPr/>
        </p:nvCxnSpPr>
        <p:spPr>
          <a:xfrm>
            <a:off x="3226238" y="2653863"/>
            <a:ext cx="462892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FFBACB0-8DB9-6F17-48BE-637E66A76E9C}"/>
              </a:ext>
            </a:extLst>
          </p:cNvPr>
          <p:cNvCxnSpPr>
            <a:cxnSpLocks/>
          </p:cNvCxnSpPr>
          <p:nvPr/>
        </p:nvCxnSpPr>
        <p:spPr>
          <a:xfrm>
            <a:off x="3415644" y="2984938"/>
            <a:ext cx="462892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9642BE0-826B-10A8-311E-76311556DACC}"/>
              </a:ext>
            </a:extLst>
          </p:cNvPr>
          <p:cNvCxnSpPr>
            <a:cxnSpLocks/>
          </p:cNvCxnSpPr>
          <p:nvPr/>
        </p:nvCxnSpPr>
        <p:spPr>
          <a:xfrm>
            <a:off x="3967654" y="3899338"/>
            <a:ext cx="0" cy="40990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665707A-7D6B-BDEA-1EC2-7B23A09DBE69}"/>
              </a:ext>
            </a:extLst>
          </p:cNvPr>
          <p:cNvCxnSpPr>
            <a:cxnSpLocks/>
          </p:cNvCxnSpPr>
          <p:nvPr/>
        </p:nvCxnSpPr>
        <p:spPr>
          <a:xfrm>
            <a:off x="3005957" y="3899338"/>
            <a:ext cx="0" cy="40990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80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dans la détection</a:t>
            </a:r>
          </a:p>
        </p:txBody>
      </p:sp>
    </p:spTree>
    <p:extLst>
      <p:ext uri="{BB962C8B-B14F-4D97-AF65-F5344CB8AC3E}">
        <p14:creationId xmlns:p14="http://schemas.microsoft.com/office/powerpoint/2010/main" val="2814320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 : ASL</a:t>
            </a:r>
          </a:p>
          <a:p>
            <a:pPr lvl="1"/>
            <a:r>
              <a:rPr lang="fr-FR" sz="2000" dirty="0"/>
              <a:t>IRM-négative</a:t>
            </a:r>
          </a:p>
          <a:p>
            <a:pPr marL="457188" lvl="1" indent="0">
              <a:buNone/>
            </a:pPr>
            <a:r>
              <a:rPr lang="fr-FR" sz="2400" dirty="0">
                <a:sym typeface="Wingdings" pitchFamily="2" charset="2"/>
              </a:rPr>
              <a:t>	</a:t>
            </a:r>
            <a:r>
              <a:rPr lang="fr-FR" sz="2000" dirty="0">
                <a:sym typeface="Wingdings" pitchFamily="2" charset="2"/>
              </a:rPr>
              <a:t> Sensibilité 60%</a:t>
            </a:r>
          </a:p>
          <a:p>
            <a:pPr marL="457188" lvl="1" indent="0">
              <a:buNone/>
            </a:pPr>
            <a:r>
              <a:rPr lang="fr-FR" sz="2000" dirty="0">
                <a:sym typeface="Wingdings" pitchFamily="2" charset="2"/>
              </a:rPr>
              <a:t>	 Spécificité ?</a:t>
            </a:r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B24A59-8F4C-5A50-51A4-304D1FE8E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67" t="18132" r="13333" b="16092"/>
          <a:stretch/>
        </p:blipFill>
        <p:spPr>
          <a:xfrm>
            <a:off x="493986" y="1680125"/>
            <a:ext cx="2743200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DAEDC4-D6C7-A365-22DD-AB593CCB06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0" t="22151" r="58105" b="14558"/>
          <a:stretch/>
        </p:blipFill>
        <p:spPr>
          <a:xfrm>
            <a:off x="3237186" y="1680125"/>
            <a:ext cx="2830982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5933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</a:t>
            </a:r>
          </a:p>
          <a:p>
            <a:r>
              <a:rPr lang="fr-FR" sz="2800" dirty="0"/>
              <a:t>Imagerie métabolique</a:t>
            </a:r>
          </a:p>
        </p:txBody>
      </p:sp>
    </p:spTree>
    <p:extLst>
      <p:ext uri="{BB962C8B-B14F-4D97-AF65-F5344CB8AC3E}">
        <p14:creationId xmlns:p14="http://schemas.microsoft.com/office/powerpoint/2010/main" val="1371228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</a:t>
            </a:r>
          </a:p>
          <a:p>
            <a:r>
              <a:rPr lang="fr-FR" sz="2800" dirty="0"/>
              <a:t>Imagerie métabolique</a:t>
            </a:r>
          </a:p>
          <a:p>
            <a:pPr lvl="1"/>
            <a:r>
              <a:rPr lang="fr-FR" sz="2400" dirty="0"/>
              <a:t>TEP-IRM, TEP-scanner (FDG)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1A085C1-3755-F55A-183C-96AE1BF6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27" t="19865" r="27312" b="18059"/>
          <a:stretch/>
        </p:blipFill>
        <p:spPr>
          <a:xfrm>
            <a:off x="276225" y="1757855"/>
            <a:ext cx="3037490" cy="334229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2F70D7-5807-7E9D-52B7-3F9C8DF43B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92" t="22208" r="29582" b="19816"/>
          <a:stretch/>
        </p:blipFill>
        <p:spPr>
          <a:xfrm>
            <a:off x="3436881" y="1757855"/>
            <a:ext cx="2813378" cy="33422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A8EC2F3-9C3A-9BB2-E689-C15B2936B68E}"/>
              </a:ext>
            </a:extLst>
          </p:cNvPr>
          <p:cNvSpPr txBox="1"/>
          <p:nvPr/>
        </p:nvSpPr>
        <p:spPr>
          <a:xfrm>
            <a:off x="1534321" y="521313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E7BB99-6D93-FE30-B829-F7D65965C6B2}"/>
              </a:ext>
            </a:extLst>
          </p:cNvPr>
          <p:cNvSpPr txBox="1"/>
          <p:nvPr/>
        </p:nvSpPr>
        <p:spPr>
          <a:xfrm>
            <a:off x="3991638" y="5213131"/>
            <a:ext cx="17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TEP-IRM au FDG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B341F86-6324-D830-9D11-91F5229D98D5}"/>
              </a:ext>
            </a:extLst>
          </p:cNvPr>
          <p:cNvCxnSpPr>
            <a:cxnSpLocks/>
          </p:cNvCxnSpPr>
          <p:nvPr/>
        </p:nvCxnSpPr>
        <p:spPr>
          <a:xfrm>
            <a:off x="1224018" y="2732691"/>
            <a:ext cx="0" cy="4451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0F3B0A4-CDC0-630E-41E4-E84DA1134AD9}"/>
              </a:ext>
            </a:extLst>
          </p:cNvPr>
          <p:cNvCxnSpPr>
            <a:cxnSpLocks/>
          </p:cNvCxnSpPr>
          <p:nvPr/>
        </p:nvCxnSpPr>
        <p:spPr>
          <a:xfrm>
            <a:off x="4345591" y="2869324"/>
            <a:ext cx="0" cy="4451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835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</a:t>
            </a:r>
          </a:p>
          <a:p>
            <a:r>
              <a:rPr lang="fr-FR" sz="2800" dirty="0"/>
              <a:t>Imagerie métabolique</a:t>
            </a:r>
          </a:p>
          <a:p>
            <a:pPr lvl="1"/>
            <a:r>
              <a:rPr lang="fr-FR" sz="2400" dirty="0"/>
              <a:t>TEP-IRM, TEP-scanner (FDG)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78D0E5-CB73-4897-23F4-F6D6C3531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29" t="14709" r="22432" b="13956"/>
          <a:stretch/>
        </p:blipFill>
        <p:spPr>
          <a:xfrm>
            <a:off x="169015" y="1592861"/>
            <a:ext cx="3043105" cy="34433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724829-E616-4D51-53F7-9495FD476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07" t="22128" r="27483" b="16353"/>
          <a:stretch/>
        </p:blipFill>
        <p:spPr>
          <a:xfrm>
            <a:off x="3457903" y="1592861"/>
            <a:ext cx="2974428" cy="34433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A8EC2F3-9C3A-9BB2-E689-C15B2936B68E}"/>
              </a:ext>
            </a:extLst>
          </p:cNvPr>
          <p:cNvSpPr txBox="1"/>
          <p:nvPr/>
        </p:nvSpPr>
        <p:spPr>
          <a:xfrm>
            <a:off x="1534321" y="521313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E7BB99-6D93-FE30-B829-F7D65965C6B2}"/>
              </a:ext>
            </a:extLst>
          </p:cNvPr>
          <p:cNvSpPr txBox="1"/>
          <p:nvPr/>
        </p:nvSpPr>
        <p:spPr>
          <a:xfrm>
            <a:off x="3991638" y="5213131"/>
            <a:ext cx="17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TEP-IRM au FDG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0F3B0A4-CDC0-630E-41E4-E84DA1134AD9}"/>
              </a:ext>
            </a:extLst>
          </p:cNvPr>
          <p:cNvCxnSpPr>
            <a:cxnSpLocks/>
          </p:cNvCxnSpPr>
          <p:nvPr/>
        </p:nvCxnSpPr>
        <p:spPr>
          <a:xfrm flipV="1">
            <a:off x="5375605" y="2337050"/>
            <a:ext cx="0" cy="3956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29FBE9-CE1C-7258-883E-29DAAF529082}"/>
              </a:ext>
            </a:extLst>
          </p:cNvPr>
          <p:cNvCxnSpPr>
            <a:cxnSpLocks/>
          </p:cNvCxnSpPr>
          <p:nvPr/>
        </p:nvCxnSpPr>
        <p:spPr>
          <a:xfrm flipV="1">
            <a:off x="2164695" y="2337050"/>
            <a:ext cx="0" cy="3956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228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</a:t>
            </a:r>
          </a:p>
          <a:p>
            <a:r>
              <a:rPr lang="fr-FR" sz="2800" dirty="0"/>
              <a:t>Imagerie métabolique</a:t>
            </a:r>
          </a:p>
          <a:p>
            <a:r>
              <a:rPr lang="fr-FR" sz="2800" dirty="0"/>
              <a:t>IRM fonctionnelle</a:t>
            </a:r>
          </a:p>
        </p:txBody>
      </p:sp>
    </p:spTree>
    <p:extLst>
      <p:ext uri="{BB962C8B-B14F-4D97-AF65-F5344CB8AC3E}">
        <p14:creationId xmlns:p14="http://schemas.microsoft.com/office/powerpoint/2010/main" val="1896336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</a:t>
            </a:r>
          </a:p>
          <a:p>
            <a:r>
              <a:rPr lang="fr-FR" sz="2800" dirty="0"/>
              <a:t>Imagerie métabolique</a:t>
            </a:r>
          </a:p>
          <a:p>
            <a:r>
              <a:rPr lang="fr-FR" sz="2800" dirty="0"/>
              <a:t>IRM fonctionnelle</a:t>
            </a:r>
          </a:p>
        </p:txBody>
      </p:sp>
      <p:pic>
        <p:nvPicPr>
          <p:cNvPr id="2" name="Shape 180">
            <a:extLst>
              <a:ext uri="{FF2B5EF4-FFF2-40B4-BE49-F238E27FC236}">
                <a16:creationId xmlns:a16="http://schemas.microsoft.com/office/drawing/2014/main" id="{DF909544-6D5A-71C3-D4F5-A18CAE5D0C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225" y="2085763"/>
            <a:ext cx="2423168" cy="319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Shape 187">
            <a:extLst>
              <a:ext uri="{FF2B5EF4-FFF2-40B4-BE49-F238E27FC236}">
                <a16:creationId xmlns:a16="http://schemas.microsoft.com/office/drawing/2014/main" id="{855386E6-BD70-37A5-DF30-556F2084F8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2354" y="1107230"/>
            <a:ext cx="3407933" cy="2321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Shape 230">
            <a:extLst>
              <a:ext uri="{FF2B5EF4-FFF2-40B4-BE49-F238E27FC236}">
                <a16:creationId xmlns:a16="http://schemas.microsoft.com/office/drawing/2014/main" id="{54D408A4-39C8-431D-9019-912E976757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955" t="16364" r="21447" b="11918"/>
          <a:stretch/>
        </p:blipFill>
        <p:spPr>
          <a:xfrm>
            <a:off x="3220195" y="3093245"/>
            <a:ext cx="2552249" cy="319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9E3A4C-8EA3-3DFF-0554-2DEE17E218E4}"/>
              </a:ext>
            </a:extLst>
          </p:cNvPr>
          <p:cNvSpPr txBox="1"/>
          <p:nvPr/>
        </p:nvSpPr>
        <p:spPr>
          <a:xfrm>
            <a:off x="954297" y="5602013"/>
            <a:ext cx="10670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IRMf-EEG</a:t>
            </a:r>
          </a:p>
        </p:txBody>
      </p:sp>
    </p:spTree>
    <p:extLst>
      <p:ext uri="{BB962C8B-B14F-4D97-AF65-F5344CB8AC3E}">
        <p14:creationId xmlns:p14="http://schemas.microsoft.com/office/powerpoint/2010/main" val="1486099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</a:t>
            </a:r>
          </a:p>
          <a:p>
            <a:r>
              <a:rPr lang="fr-FR" sz="2800" dirty="0"/>
              <a:t>Imagerie métabolique</a:t>
            </a:r>
          </a:p>
          <a:p>
            <a:r>
              <a:rPr lang="fr-FR" sz="2800" dirty="0"/>
              <a:t>IRM fonctionnelle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9E3A4C-8EA3-3DFF-0554-2DEE17E218E4}"/>
              </a:ext>
            </a:extLst>
          </p:cNvPr>
          <p:cNvSpPr txBox="1"/>
          <p:nvPr/>
        </p:nvSpPr>
        <p:spPr>
          <a:xfrm>
            <a:off x="1479850" y="5002666"/>
            <a:ext cx="363573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IRMf-EEG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Sensibilité</a:t>
            </a:r>
            <a:r>
              <a:rPr lang="en-US" sz="2000" dirty="0"/>
              <a:t>/</a:t>
            </a:r>
            <a:r>
              <a:rPr lang="en-US" sz="2000" dirty="0" err="1"/>
              <a:t>Spécificité</a:t>
            </a:r>
            <a:r>
              <a:rPr lang="en-US" sz="2000" dirty="0"/>
              <a:t> </a:t>
            </a:r>
            <a:r>
              <a:rPr lang="en-US" sz="2000" dirty="0" err="1"/>
              <a:t>limitée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Temps </a:t>
            </a:r>
            <a:r>
              <a:rPr lang="en-US" sz="2000" dirty="0" err="1"/>
              <a:t>d’acquisition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Temps de post-</a:t>
            </a:r>
            <a:r>
              <a:rPr lang="en-US" sz="2000" dirty="0" err="1"/>
              <a:t>traitement</a:t>
            </a:r>
            <a:endParaRPr lang="en-US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78C2F7-60A2-A7D2-49C8-4C64A0283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7" t="5277" r="6189" b="8377"/>
          <a:stretch/>
        </p:blipFill>
        <p:spPr>
          <a:xfrm>
            <a:off x="1699610" y="913961"/>
            <a:ext cx="3216275" cy="388926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ED90838-BF71-3DA0-9499-A111183C498A}"/>
              </a:ext>
            </a:extLst>
          </p:cNvPr>
          <p:cNvCxnSpPr>
            <a:cxnSpLocks/>
          </p:cNvCxnSpPr>
          <p:nvPr/>
        </p:nvCxnSpPr>
        <p:spPr>
          <a:xfrm flipH="1">
            <a:off x="4013412" y="913961"/>
            <a:ext cx="444727" cy="47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902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986" y="1807302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« Nouvelles » séquences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Améliorer le contraste SB/SG</a:t>
            </a:r>
          </a:p>
          <a:p>
            <a:r>
              <a:rPr lang="fr-FR" sz="2800" dirty="0"/>
              <a:t>Imagerie de perfusion</a:t>
            </a:r>
          </a:p>
          <a:p>
            <a:r>
              <a:rPr lang="fr-FR" sz="2800" dirty="0"/>
              <a:t>Imagerie métabolique</a:t>
            </a:r>
          </a:p>
          <a:p>
            <a:r>
              <a:rPr lang="fr-FR" sz="2800" dirty="0"/>
              <a:t>IRM fonctionnelle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85F2E3-A1E5-0446-633C-E36205A1F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88" y="2052748"/>
            <a:ext cx="4879627" cy="23300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B7827CE-2CBE-1EF9-6B4F-793471A7565C}"/>
              </a:ext>
            </a:extLst>
          </p:cNvPr>
          <p:cNvSpPr txBox="1"/>
          <p:nvPr/>
        </p:nvSpPr>
        <p:spPr>
          <a:xfrm>
            <a:off x="2319960" y="4382815"/>
            <a:ext cx="36288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Boerwinkle</a:t>
            </a:r>
            <a:r>
              <a:rPr lang="fr-FR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2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Brain </a:t>
            </a:r>
            <a:r>
              <a:rPr lang="fr-FR" sz="12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connectivity</a:t>
            </a:r>
            <a:r>
              <a:rPr lang="fr-FR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r>
              <a:rPr lang="fr-FR" sz="1200" dirty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33423C-9021-C714-2AD0-16A9C3B68F4D}"/>
              </a:ext>
            </a:extLst>
          </p:cNvPr>
          <p:cNvSpPr txBox="1"/>
          <p:nvPr/>
        </p:nvSpPr>
        <p:spPr>
          <a:xfrm>
            <a:off x="1295195" y="4803227"/>
            <a:ext cx="43068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IRMf de repos </a:t>
            </a:r>
            <a:r>
              <a:rPr lang="fr-FR" dirty="0">
                <a:sym typeface="Wingdings" pitchFamily="2" charset="2"/>
              </a:rPr>
              <a:t> Connectivité fonctionnelle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1645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de la détection des dysplasies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A9D2D19-F77E-F599-D278-3DB3ADAF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276" y="1775771"/>
            <a:ext cx="5108028" cy="29959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Intelligence artificielle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800" dirty="0"/>
              <a:t>Epaisseur corticale</a:t>
            </a:r>
          </a:p>
          <a:p>
            <a:r>
              <a:rPr lang="fr-FR" sz="2800" dirty="0"/>
              <a:t>Courbure corticale</a:t>
            </a:r>
          </a:p>
          <a:p>
            <a:r>
              <a:rPr lang="fr-FR" sz="2800" dirty="0"/>
              <a:t>Jonction SB/SG</a:t>
            </a:r>
          </a:p>
          <a:p>
            <a:r>
              <a:rPr lang="fr-FR" sz="2800" dirty="0"/>
              <a:t>Signal FLAIR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DAA712-B84C-9115-F8C9-DECC1F606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30" y="1043048"/>
            <a:ext cx="5253145" cy="178258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4A5C43A-56CA-DDE6-7ECE-8D3ADECABE8F}"/>
              </a:ext>
            </a:extLst>
          </p:cNvPr>
          <p:cNvSpPr txBox="1"/>
          <p:nvPr/>
        </p:nvSpPr>
        <p:spPr>
          <a:xfrm>
            <a:off x="9448800" y="2845678"/>
            <a:ext cx="1963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err="1"/>
              <a:t>Spitzer</a:t>
            </a:r>
            <a:r>
              <a:rPr lang="fr-FR" sz="1400" i="1"/>
              <a:t> et al, Brain,2022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3A3867-9762-9C7B-F63C-27D5F78DF2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3793" t="16220" r="9815" b="5032"/>
          <a:stretch/>
        </p:blipFill>
        <p:spPr>
          <a:xfrm>
            <a:off x="9086982" y="3320992"/>
            <a:ext cx="2869322" cy="2869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250487-E3EF-C2AE-A7E4-BA9E6C8DBE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55" t="19311" r="23281" b="15197"/>
          <a:stretch/>
        </p:blipFill>
        <p:spPr>
          <a:xfrm>
            <a:off x="6112555" y="3320992"/>
            <a:ext cx="2758175" cy="2869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294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dans le diagnostic</a:t>
            </a:r>
          </a:p>
        </p:txBody>
      </p:sp>
    </p:spTree>
    <p:extLst>
      <p:ext uri="{BB962C8B-B14F-4D97-AF65-F5344CB8AC3E}">
        <p14:creationId xmlns:p14="http://schemas.microsoft.com/office/powerpoint/2010/main" val="206407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Dysplasies corticales focales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556" y="1192195"/>
            <a:ext cx="6149127" cy="223680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200" b="1" dirty="0"/>
              <a:t>Caractéristiques habituelles</a:t>
            </a:r>
          </a:p>
          <a:p>
            <a:pPr lvl="1"/>
            <a:r>
              <a:rPr lang="fr-FR" sz="2200" dirty="0"/>
              <a:t>Sillon dysmorphique</a:t>
            </a:r>
          </a:p>
          <a:p>
            <a:pPr lvl="1"/>
            <a:r>
              <a:rPr lang="fr-FR" sz="2200" dirty="0"/>
              <a:t>Epaississement cortical</a:t>
            </a:r>
          </a:p>
          <a:p>
            <a:pPr lvl="1"/>
            <a:r>
              <a:rPr lang="fr-FR" sz="2200" dirty="0"/>
              <a:t>Flou de la jonction SB/SG</a:t>
            </a:r>
          </a:p>
          <a:p>
            <a:pPr lvl="1"/>
            <a:r>
              <a:rPr lang="fr-FR" sz="2200" dirty="0"/>
              <a:t>Transmantle sign (Type II)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0A214C-8E0A-DD1B-E491-A0CF1363A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4848" b="8285"/>
          <a:stretch/>
        </p:blipFill>
        <p:spPr>
          <a:xfrm>
            <a:off x="8204796" y="3684813"/>
            <a:ext cx="3346648" cy="25952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3A70AE41-8892-C1BA-67DD-0F505D293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4869" r="3303" b="14455"/>
          <a:stretch/>
        </p:blipFill>
        <p:spPr>
          <a:xfrm>
            <a:off x="8204796" y="1040729"/>
            <a:ext cx="3381771" cy="25699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F38E21C-7AC1-9C5B-716A-3B816B6C1CE0}"/>
              </a:ext>
            </a:extLst>
          </p:cNvPr>
          <p:cNvCxnSpPr/>
          <p:nvPr/>
        </p:nvCxnSpPr>
        <p:spPr>
          <a:xfrm flipH="1">
            <a:off x="9752316" y="767573"/>
            <a:ext cx="1130" cy="472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6B59701-35DD-8D03-4344-6761BB3C1191}"/>
              </a:ext>
            </a:extLst>
          </p:cNvPr>
          <p:cNvCxnSpPr>
            <a:cxnSpLocks/>
          </p:cNvCxnSpPr>
          <p:nvPr/>
        </p:nvCxnSpPr>
        <p:spPr>
          <a:xfrm flipH="1" flipV="1">
            <a:off x="9983193" y="4432928"/>
            <a:ext cx="533400" cy="99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4A99D0F4-7F47-C52D-947C-0E21637D93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8942" r="7736" b="29708"/>
          <a:stretch/>
        </p:blipFill>
        <p:spPr>
          <a:xfrm>
            <a:off x="3851840" y="3752493"/>
            <a:ext cx="3463758" cy="2356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D8B1CE5-0D0E-D67B-8DB5-C2D4EB4DDA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8487" r="10122" b="27801"/>
          <a:stretch/>
        </p:blipFill>
        <p:spPr>
          <a:xfrm>
            <a:off x="562058" y="3752493"/>
            <a:ext cx="3188440" cy="235681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AB8B273-1CA1-2E21-B017-B6141D1919D1}"/>
              </a:ext>
            </a:extLst>
          </p:cNvPr>
          <p:cNvCxnSpPr/>
          <p:nvPr/>
        </p:nvCxnSpPr>
        <p:spPr>
          <a:xfrm flipH="1">
            <a:off x="5481271" y="4150494"/>
            <a:ext cx="1130" cy="472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E9E748E-856E-3A16-1378-004C8F9A771F}"/>
              </a:ext>
            </a:extLst>
          </p:cNvPr>
          <p:cNvCxnSpPr/>
          <p:nvPr/>
        </p:nvCxnSpPr>
        <p:spPr>
          <a:xfrm flipH="1">
            <a:off x="2025786" y="4165315"/>
            <a:ext cx="1130" cy="472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477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6572" y="1145403"/>
            <a:ext cx="5557083" cy="148218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dirty="0"/>
              <a:t>Progression lente</a:t>
            </a:r>
          </a:p>
          <a:p>
            <a:r>
              <a:rPr lang="fr-FR" sz="2400" dirty="0"/>
              <a:t>Bon pronostic: survie, épilepsie</a:t>
            </a:r>
          </a:p>
          <a:p>
            <a:r>
              <a:rPr lang="fr-FR" sz="2400" dirty="0"/>
              <a:t>Age de découverte : adolescence </a:t>
            </a:r>
          </a:p>
        </p:txBody>
      </p:sp>
      <p:pic>
        <p:nvPicPr>
          <p:cNvPr id="10" name="Image 9" descr="Une image contenant sombre&#10;&#10;Description générée automatiquement">
            <a:extLst>
              <a:ext uri="{FF2B5EF4-FFF2-40B4-BE49-F238E27FC236}">
                <a16:creationId xmlns:a16="http://schemas.microsoft.com/office/drawing/2014/main" id="{EF8FD0DD-648D-AA94-9C54-4E9C5DC12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18841" r="21563" b="10851"/>
          <a:stretch/>
        </p:blipFill>
        <p:spPr>
          <a:xfrm>
            <a:off x="6998936" y="1158875"/>
            <a:ext cx="1745671" cy="1982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 descr="Une image contenant pierre&#10;&#10;Description générée automatiquement">
            <a:extLst>
              <a:ext uri="{FF2B5EF4-FFF2-40B4-BE49-F238E27FC236}">
                <a16:creationId xmlns:a16="http://schemas.microsoft.com/office/drawing/2014/main" id="{CBA10430-6050-8E05-1F7E-BA13FAF323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5658" r="10587" b="5171"/>
          <a:stretch/>
        </p:blipFill>
        <p:spPr>
          <a:xfrm>
            <a:off x="8607404" y="2830019"/>
            <a:ext cx="1569593" cy="1982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 descr="Une image contenant sombre&#10;&#10;Description générée automatiquement">
            <a:extLst>
              <a:ext uri="{FF2B5EF4-FFF2-40B4-BE49-F238E27FC236}">
                <a16:creationId xmlns:a16="http://schemas.microsoft.com/office/drawing/2014/main" id="{F6E51DAC-1537-0602-A491-16558552B2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6942" r="13025" b="9155"/>
          <a:stretch/>
        </p:blipFill>
        <p:spPr>
          <a:xfrm>
            <a:off x="10023260" y="4406571"/>
            <a:ext cx="1573427" cy="1982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9CFEFD0-4F47-ED28-5708-FF36AE22EE8D}"/>
              </a:ext>
            </a:extLst>
          </p:cNvPr>
          <p:cNvSpPr txBox="1">
            <a:spLocks/>
          </p:cNvSpPr>
          <p:nvPr/>
        </p:nvSpPr>
        <p:spPr>
          <a:xfrm>
            <a:off x="696572" y="3588347"/>
            <a:ext cx="5872394" cy="24701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Imagerie: caractéristiques communes</a:t>
            </a:r>
          </a:p>
          <a:p>
            <a:pPr lvl="1"/>
            <a:r>
              <a:rPr lang="fr-FR" sz="2400" dirty="0"/>
              <a:t>Bien limité</a:t>
            </a:r>
          </a:p>
          <a:p>
            <a:pPr lvl="1"/>
            <a:r>
              <a:rPr lang="fr-FR" sz="2400" dirty="0"/>
              <a:t>Surtout cortical </a:t>
            </a:r>
            <a:r>
              <a:rPr lang="fr-FR" sz="2400" dirty="0">
                <a:sym typeface="Wingdings" pitchFamily="2" charset="2"/>
              </a:rPr>
              <a:t> Épilepsie</a:t>
            </a:r>
            <a:endParaRPr lang="fr-FR" sz="2400" dirty="0"/>
          </a:p>
          <a:p>
            <a:pPr lvl="1"/>
            <a:r>
              <a:rPr lang="fr-FR" sz="2400" dirty="0"/>
              <a:t>Pas de restriction de la diffusion</a:t>
            </a:r>
          </a:p>
          <a:p>
            <a:pPr lvl="1"/>
            <a:r>
              <a:rPr lang="fr-FR" sz="2400" dirty="0"/>
              <a:t>Perfusion basse </a:t>
            </a:r>
          </a:p>
        </p:txBody>
      </p:sp>
    </p:spTree>
    <p:extLst>
      <p:ext uri="{BB962C8B-B14F-4D97-AF65-F5344CB8AC3E}">
        <p14:creationId xmlns:p14="http://schemas.microsoft.com/office/powerpoint/2010/main" val="35622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4489" y="847145"/>
            <a:ext cx="3636884" cy="239394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u="sng" dirty="0"/>
              <a:t>Gangliogliome</a:t>
            </a:r>
          </a:p>
          <a:p>
            <a:r>
              <a:rPr lang="fr-FR" sz="2400" noProof="0" dirty="0"/>
              <a:t>Cortical</a:t>
            </a:r>
          </a:p>
          <a:p>
            <a:r>
              <a:rPr lang="fr-FR" sz="2400" dirty="0"/>
              <a:t>Temporal 80%</a:t>
            </a:r>
          </a:p>
          <a:p>
            <a:r>
              <a:rPr lang="fr-FR" sz="2400" noProof="0" dirty="0"/>
              <a:t>Nodule +/- kyste</a:t>
            </a:r>
          </a:p>
          <a:p>
            <a:r>
              <a:rPr lang="fr-FR" sz="2400" dirty="0"/>
              <a:t>Rehaussement</a:t>
            </a:r>
          </a:p>
          <a:p>
            <a:endParaRPr lang="fr-FR" sz="2400" noProof="0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0146C92B-385D-D035-D700-C216DC7577C8}"/>
              </a:ext>
            </a:extLst>
          </p:cNvPr>
          <p:cNvSpPr txBox="1">
            <a:spLocks/>
          </p:cNvSpPr>
          <p:nvPr/>
        </p:nvSpPr>
        <p:spPr>
          <a:xfrm>
            <a:off x="7141205" y="779363"/>
            <a:ext cx="4615190" cy="28074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400" b="1" u="sng" dirty="0"/>
              <a:t>Tumeur neuroépithéliale dysembryoplasique (DNT)</a:t>
            </a:r>
          </a:p>
          <a:p>
            <a:r>
              <a:rPr lang="fr-FR" sz="2400" dirty="0"/>
              <a:t>Cortical</a:t>
            </a:r>
          </a:p>
          <a:p>
            <a:r>
              <a:rPr lang="fr-FR" sz="2400" dirty="0"/>
              <a:t>Temporal 70%</a:t>
            </a:r>
          </a:p>
          <a:p>
            <a:r>
              <a:rPr lang="fr-FR" sz="2400" dirty="0"/>
              <a:t>Hyper T2++</a:t>
            </a:r>
          </a:p>
          <a:p>
            <a:r>
              <a:rPr lang="fr-FR" sz="2400" dirty="0"/>
              <a:t>Pas de rehaussement</a:t>
            </a:r>
          </a:p>
          <a:p>
            <a:r>
              <a:rPr lang="fr-FR" sz="2400" dirty="0"/>
              <a:t>Pas d’effet de masse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DC50B72-852C-3224-B6CB-64BB213FD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4" t="19654" r="20508" b="10038"/>
          <a:stretch/>
        </p:blipFill>
        <p:spPr>
          <a:xfrm>
            <a:off x="6516135" y="3832942"/>
            <a:ext cx="1838938" cy="20881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 descr="Une image contenant sombre&#10;&#10;Description générée automatiquement">
            <a:extLst>
              <a:ext uri="{FF2B5EF4-FFF2-40B4-BE49-F238E27FC236}">
                <a16:creationId xmlns:a16="http://schemas.microsoft.com/office/drawing/2014/main" id="{F125DF79-D7B2-4EE3-E923-9EAEA58901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18841" r="21563" b="10851"/>
          <a:stretch/>
        </p:blipFill>
        <p:spPr>
          <a:xfrm>
            <a:off x="8380143" y="3832942"/>
            <a:ext cx="1838938" cy="20881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 descr="Une image contenant sombre, cténophore&#10;&#10;Description générée automatiquement">
            <a:extLst>
              <a:ext uri="{FF2B5EF4-FFF2-40B4-BE49-F238E27FC236}">
                <a16:creationId xmlns:a16="http://schemas.microsoft.com/office/drawing/2014/main" id="{CD961D2C-C539-06D8-AF6D-62FC03D41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98" t="19185" r="22064" b="10507"/>
          <a:stretch/>
        </p:blipFill>
        <p:spPr>
          <a:xfrm>
            <a:off x="10239375" y="3825721"/>
            <a:ext cx="1838938" cy="208813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A2FA5FE-2B9E-B08D-BABA-739A06E4E820}"/>
              </a:ext>
            </a:extLst>
          </p:cNvPr>
          <p:cNvCxnSpPr/>
          <p:nvPr/>
        </p:nvCxnSpPr>
        <p:spPr>
          <a:xfrm>
            <a:off x="6138042" y="779363"/>
            <a:ext cx="0" cy="5547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C1209F7F-43E6-8558-EE8B-112B94B811DC}"/>
              </a:ext>
            </a:extLst>
          </p:cNvPr>
          <p:cNvSpPr txBox="1"/>
          <p:nvPr/>
        </p:nvSpPr>
        <p:spPr>
          <a:xfrm>
            <a:off x="3998905" y="2878985"/>
            <a:ext cx="86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ans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2CED50-FEBD-CA55-7691-E6571498797C}"/>
              </a:ext>
            </a:extLst>
          </p:cNvPr>
          <p:cNvSpPr txBox="1"/>
          <p:nvPr/>
        </p:nvSpPr>
        <p:spPr>
          <a:xfrm>
            <a:off x="10983175" y="3228429"/>
            <a:ext cx="86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 ans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F362312-9C1E-4FF8-4AE7-43036F11DB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86"/>
          <a:stretch/>
        </p:blipFill>
        <p:spPr>
          <a:xfrm>
            <a:off x="924160" y="3577652"/>
            <a:ext cx="2117895" cy="25776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4BB3BD7-FA68-6D0A-5D7E-4AD18CCB4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12339" r="33593" b="4815"/>
          <a:stretch/>
        </p:blipFill>
        <p:spPr bwMode="auto">
          <a:xfrm>
            <a:off x="3231101" y="3580941"/>
            <a:ext cx="2053858" cy="25776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47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Une image contenant texte, horloge, montre&#10;&#10;Description générée automatiquement">
            <a:extLst>
              <a:ext uri="{FF2B5EF4-FFF2-40B4-BE49-F238E27FC236}">
                <a16:creationId xmlns:a16="http://schemas.microsoft.com/office/drawing/2014/main" id="{9AE332AA-6CD8-D3AF-6972-7130D746C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1" t="17959" r="45876" b="43602"/>
          <a:stretch/>
        </p:blipFill>
        <p:spPr>
          <a:xfrm>
            <a:off x="9925813" y="3929902"/>
            <a:ext cx="1991860" cy="2339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 2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DCA36AE6-9FC1-E332-BC3F-32B0407EB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7529" r="7975"/>
          <a:stretch/>
        </p:blipFill>
        <p:spPr>
          <a:xfrm>
            <a:off x="6589175" y="3918143"/>
            <a:ext cx="2871412" cy="2339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 descr="Une image contenant sombre&#10;&#10;Description générée automatiquement">
            <a:extLst>
              <a:ext uri="{FF2B5EF4-FFF2-40B4-BE49-F238E27FC236}">
                <a16:creationId xmlns:a16="http://schemas.microsoft.com/office/drawing/2014/main" id="{8AEAF54F-8BAA-640A-F85C-3330FB23E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3054" r="14339" b="24379"/>
          <a:stretch/>
        </p:blipFill>
        <p:spPr>
          <a:xfrm>
            <a:off x="3448111" y="3918143"/>
            <a:ext cx="2753867" cy="2304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 24" descr="Une image contenant sombre&#10;&#10;Description générée automatiquement">
            <a:extLst>
              <a:ext uri="{FF2B5EF4-FFF2-40B4-BE49-F238E27FC236}">
                <a16:creationId xmlns:a16="http://schemas.microsoft.com/office/drawing/2014/main" id="{6A2122E8-BAE5-6B46-2B81-8AD00EFDC7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6942" r="13025" b="9155"/>
          <a:stretch/>
        </p:blipFill>
        <p:spPr>
          <a:xfrm>
            <a:off x="9224933" y="1181239"/>
            <a:ext cx="1991859" cy="25093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 25" descr="Une image contenant pierre&#10;&#10;Description générée automatiquement">
            <a:extLst>
              <a:ext uri="{FF2B5EF4-FFF2-40B4-BE49-F238E27FC236}">
                <a16:creationId xmlns:a16="http://schemas.microsoft.com/office/drawing/2014/main" id="{D9E08461-7B53-3E69-1928-251D231431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5658" r="10587" b="5171"/>
          <a:stretch/>
        </p:blipFill>
        <p:spPr>
          <a:xfrm>
            <a:off x="6283414" y="1181239"/>
            <a:ext cx="1997909" cy="2523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2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449D6D5-AA62-F9BE-3BBC-625052319D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5" t="11000" r="21546" b="10936"/>
          <a:stretch/>
        </p:blipFill>
        <p:spPr>
          <a:xfrm>
            <a:off x="3405730" y="1157449"/>
            <a:ext cx="1997908" cy="2556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2344603" y="546461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4835793" y="546461"/>
            <a:ext cx="215437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6990027" y="547688"/>
            <a:ext cx="8439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/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8689509" y="546461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/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7841704" y="546461"/>
            <a:ext cx="8439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/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9651486" y="546461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tx1">
                    <a:lumMod val="95000"/>
                  </a:schemeClr>
                </a:solidFill>
              </a:rPr>
              <a:t>Méningioangiomatose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128398A5-E7C1-02A3-E46A-E1141A0DD933}"/>
              </a:ext>
            </a:extLst>
          </p:cNvPr>
          <p:cNvSpPr txBox="1">
            <a:spLocks/>
          </p:cNvSpPr>
          <p:nvPr/>
        </p:nvSpPr>
        <p:spPr>
          <a:xfrm>
            <a:off x="-8193" y="546461"/>
            <a:ext cx="16519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Gangliogliome</a:t>
            </a:r>
            <a:endParaRPr lang="fr-FR" sz="2100" dirty="0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735EB1B7-986B-23BA-ED0B-598E239D7D16}"/>
              </a:ext>
            </a:extLst>
          </p:cNvPr>
          <p:cNvSpPr txBox="1">
            <a:spLocks/>
          </p:cNvSpPr>
          <p:nvPr/>
        </p:nvSpPr>
        <p:spPr>
          <a:xfrm>
            <a:off x="1651486" y="546461"/>
            <a:ext cx="73436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/>
              <a:t>DNET</a:t>
            </a:r>
            <a:endParaRPr lang="fr-FR" sz="21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6C6C3-CBFE-420A-1C20-F44EAFFC1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1" t="33202" r="39045" b="23104"/>
          <a:stretch/>
        </p:blipFill>
        <p:spPr bwMode="auto">
          <a:xfrm>
            <a:off x="276225" y="1163232"/>
            <a:ext cx="2573132" cy="252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FEDCF3DE-2F87-B9E8-0B98-06014F6819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/>
          <a:stretch/>
        </p:blipFill>
        <p:spPr>
          <a:xfrm>
            <a:off x="620022" y="3918139"/>
            <a:ext cx="2062927" cy="23393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1047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A90740D6-955B-5136-045A-FDA46FF63ED4}"/>
              </a:ext>
            </a:extLst>
          </p:cNvPr>
          <p:cNvSpPr txBox="1">
            <a:spLocks/>
          </p:cNvSpPr>
          <p:nvPr/>
        </p:nvSpPr>
        <p:spPr>
          <a:xfrm>
            <a:off x="956605" y="990382"/>
            <a:ext cx="4081790" cy="304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 u="sng" dirty="0"/>
              <a:t>Gangliogliome</a:t>
            </a:r>
          </a:p>
          <a:p>
            <a:pPr marL="0" indent="0">
              <a:buFont typeface="Arial" pitchFamily="34" charset="0"/>
              <a:buNone/>
            </a:pPr>
            <a:endParaRPr lang="fr-FR" sz="2400" b="1" u="sng" dirty="0"/>
          </a:p>
          <a:p>
            <a:r>
              <a:rPr lang="fr-FR" sz="2400" dirty="0"/>
              <a:t>Cortical</a:t>
            </a:r>
          </a:p>
          <a:p>
            <a:r>
              <a:rPr lang="fr-FR" sz="2400" dirty="0"/>
              <a:t>Temporal 80%</a:t>
            </a:r>
          </a:p>
          <a:p>
            <a:r>
              <a:rPr lang="fr-FR" sz="2400" dirty="0"/>
              <a:t>Nodule +/- kyste</a:t>
            </a:r>
          </a:p>
          <a:p>
            <a:r>
              <a:rPr lang="fr-FR" sz="2400" dirty="0"/>
              <a:t>Prise de contraste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FC7490-1F6E-AF98-DF60-03EAB752F316}"/>
              </a:ext>
            </a:extLst>
          </p:cNvPr>
          <p:cNvSpPr txBox="1"/>
          <p:nvPr/>
        </p:nvSpPr>
        <p:spPr>
          <a:xfrm>
            <a:off x="4151585" y="366664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 ans</a:t>
            </a: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CD9FFAF3-9DA2-4CC6-27D8-EF0763C2183C}"/>
              </a:ext>
            </a:extLst>
          </p:cNvPr>
          <p:cNvSpPr txBox="1">
            <a:spLocks/>
          </p:cNvSpPr>
          <p:nvPr/>
        </p:nvSpPr>
        <p:spPr>
          <a:xfrm>
            <a:off x="956605" y="4593021"/>
            <a:ext cx="4081790" cy="16621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/>
              <a:t>Parfois</a:t>
            </a:r>
          </a:p>
          <a:p>
            <a:r>
              <a:rPr lang="fr-FR" sz="2400" dirty="0"/>
              <a:t>Mal limité en FLAIR</a:t>
            </a:r>
          </a:p>
          <a:p>
            <a:r>
              <a:rPr lang="fr-FR" sz="2400" dirty="0"/>
              <a:t>Rehaussement faible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3CC4106-33FA-9844-1AA7-BC1B52E5A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1" t="33202" r="39045" b="23104"/>
          <a:stretch/>
        </p:blipFill>
        <p:spPr bwMode="auto">
          <a:xfrm>
            <a:off x="5818344" y="1185405"/>
            <a:ext cx="2573132" cy="252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F7AB6D5-64F6-4510-75AA-7ADA9F74B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1" t="10268" r="33594" b="37994"/>
          <a:stretch/>
        </p:blipFill>
        <p:spPr bwMode="auto">
          <a:xfrm>
            <a:off x="8632756" y="1185405"/>
            <a:ext cx="3256881" cy="252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2275CFB-02A8-2CB6-016B-C5742D744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7" t="34605" r="39110" b="25226"/>
          <a:stretch/>
        </p:blipFill>
        <p:spPr bwMode="auto">
          <a:xfrm>
            <a:off x="5818344" y="3880682"/>
            <a:ext cx="2573132" cy="23838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7F2EEEA-B3E7-784C-C651-0A84AC048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21410" r="32567" b="23302"/>
          <a:stretch/>
        </p:blipFill>
        <p:spPr bwMode="auto">
          <a:xfrm>
            <a:off x="8769438" y="3880682"/>
            <a:ext cx="2983515" cy="23838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085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A90740D6-955B-5136-045A-FDA46FF63ED4}"/>
              </a:ext>
            </a:extLst>
          </p:cNvPr>
          <p:cNvSpPr txBox="1">
            <a:spLocks/>
          </p:cNvSpPr>
          <p:nvPr/>
        </p:nvSpPr>
        <p:spPr>
          <a:xfrm>
            <a:off x="956605" y="990382"/>
            <a:ext cx="4081790" cy="304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 u="sng" dirty="0"/>
              <a:t>Gangliogliome</a:t>
            </a:r>
          </a:p>
          <a:p>
            <a:pPr marL="0" indent="0">
              <a:buFont typeface="Arial" pitchFamily="34" charset="0"/>
              <a:buNone/>
            </a:pPr>
            <a:endParaRPr lang="fr-FR" sz="2400" b="1" u="sng" dirty="0"/>
          </a:p>
          <a:p>
            <a:r>
              <a:rPr lang="fr-FR" sz="2400" dirty="0"/>
              <a:t>Cortical</a:t>
            </a:r>
          </a:p>
          <a:p>
            <a:r>
              <a:rPr lang="fr-FR" sz="2400" dirty="0"/>
              <a:t>Temporal 80%</a:t>
            </a:r>
          </a:p>
          <a:p>
            <a:r>
              <a:rPr lang="fr-FR" sz="2400" dirty="0"/>
              <a:t>Nodule +/- kyste</a:t>
            </a:r>
          </a:p>
          <a:p>
            <a:r>
              <a:rPr lang="fr-FR" sz="2400" dirty="0"/>
              <a:t>Prise de contraste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FC7490-1F6E-AF98-DF60-03EAB752F316}"/>
              </a:ext>
            </a:extLst>
          </p:cNvPr>
          <p:cNvSpPr txBox="1"/>
          <p:nvPr/>
        </p:nvSpPr>
        <p:spPr>
          <a:xfrm>
            <a:off x="4151585" y="366664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 ans</a:t>
            </a: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CD9FFAF3-9DA2-4CC6-27D8-EF0763C2183C}"/>
              </a:ext>
            </a:extLst>
          </p:cNvPr>
          <p:cNvSpPr txBox="1">
            <a:spLocks/>
          </p:cNvSpPr>
          <p:nvPr/>
        </p:nvSpPr>
        <p:spPr>
          <a:xfrm>
            <a:off x="956605" y="4593021"/>
            <a:ext cx="4081790" cy="16621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/>
              <a:t>Parfois</a:t>
            </a:r>
          </a:p>
          <a:p>
            <a:r>
              <a:rPr lang="fr-FR" sz="2400" dirty="0"/>
              <a:t>Mal limité en FLAIR</a:t>
            </a:r>
          </a:p>
          <a:p>
            <a:r>
              <a:rPr lang="fr-FR" sz="2400" dirty="0"/>
              <a:t>Rehaussement faible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53A61C9-28B0-2BE8-34C6-8D9B2EEC4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40" t="32577" r="26355" b="13151"/>
          <a:stretch/>
        </p:blipFill>
        <p:spPr>
          <a:xfrm>
            <a:off x="5903947" y="1047559"/>
            <a:ext cx="2985826" cy="3045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B93FF1-E7CF-F68B-59E7-160DFA0CF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41" t="29908" r="22383" b="9839"/>
          <a:stretch/>
        </p:blipFill>
        <p:spPr>
          <a:xfrm>
            <a:off x="8602639" y="3209566"/>
            <a:ext cx="2899233" cy="30455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1740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A90740D6-955B-5136-045A-FDA46FF63ED4}"/>
              </a:ext>
            </a:extLst>
          </p:cNvPr>
          <p:cNvSpPr txBox="1">
            <a:spLocks/>
          </p:cNvSpPr>
          <p:nvPr/>
        </p:nvSpPr>
        <p:spPr>
          <a:xfrm>
            <a:off x="956605" y="990382"/>
            <a:ext cx="4081790" cy="304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 u="sng" dirty="0"/>
              <a:t>Gangliogliome</a:t>
            </a:r>
          </a:p>
          <a:p>
            <a:pPr marL="0" indent="0">
              <a:buFont typeface="Arial" pitchFamily="34" charset="0"/>
              <a:buNone/>
            </a:pPr>
            <a:endParaRPr lang="fr-FR" sz="2400" b="1" u="sng" dirty="0"/>
          </a:p>
          <a:p>
            <a:r>
              <a:rPr lang="fr-FR" sz="2400" dirty="0"/>
              <a:t>Cortical</a:t>
            </a:r>
          </a:p>
          <a:p>
            <a:r>
              <a:rPr lang="fr-FR" sz="2400" dirty="0"/>
              <a:t>Temporal 80%</a:t>
            </a:r>
          </a:p>
          <a:p>
            <a:r>
              <a:rPr lang="fr-FR" sz="2400" dirty="0"/>
              <a:t>Nodule +/- kyste</a:t>
            </a:r>
          </a:p>
          <a:p>
            <a:r>
              <a:rPr lang="fr-FR" sz="2400" dirty="0"/>
              <a:t>Prise de contraste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FC7490-1F6E-AF98-DF60-03EAB752F316}"/>
              </a:ext>
            </a:extLst>
          </p:cNvPr>
          <p:cNvSpPr txBox="1"/>
          <p:nvPr/>
        </p:nvSpPr>
        <p:spPr>
          <a:xfrm>
            <a:off x="4151585" y="366664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 ans</a:t>
            </a: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CD9FFAF3-9DA2-4CC6-27D8-EF0763C2183C}"/>
              </a:ext>
            </a:extLst>
          </p:cNvPr>
          <p:cNvSpPr txBox="1">
            <a:spLocks/>
          </p:cNvSpPr>
          <p:nvPr/>
        </p:nvSpPr>
        <p:spPr>
          <a:xfrm>
            <a:off x="956605" y="4593021"/>
            <a:ext cx="4081790" cy="16621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/>
              <a:t>Parfois</a:t>
            </a:r>
          </a:p>
          <a:p>
            <a:r>
              <a:rPr lang="fr-FR" sz="2400" dirty="0"/>
              <a:t>Mal limité en FLAIR</a:t>
            </a:r>
          </a:p>
          <a:p>
            <a:r>
              <a:rPr lang="fr-FR" sz="2400" dirty="0"/>
              <a:t>Rehaussement faible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80C3E7-BD88-D519-8501-D7F3469BC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227" y="3666640"/>
            <a:ext cx="2323636" cy="2674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27C543-A71B-4FAB-8509-494570C91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091" y="2513177"/>
            <a:ext cx="2324757" cy="2530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83D383-DEB0-813A-4F0F-D452E5D72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261" y="990382"/>
            <a:ext cx="2324757" cy="24222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7639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2713" y="995951"/>
            <a:ext cx="5592653" cy="346531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2800" b="1" dirty="0"/>
              <a:t>Tumeur neuroépithéliale dysembryoplasique</a:t>
            </a:r>
            <a:r>
              <a:rPr lang="fr-FR" sz="2800" b="1" noProof="0" dirty="0"/>
              <a:t> (DNT)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Corticale, progression lente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Temporal 70%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 T2 / hypo T1 marqué, hypodense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de prise de contraste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d’effet de masse</a:t>
            </a:r>
          </a:p>
          <a:p>
            <a:endParaRPr lang="fr-FR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5205A4-217B-8D2E-F795-5383534BE0B9}"/>
              </a:ext>
            </a:extLst>
          </p:cNvPr>
          <p:cNvSpPr txBox="1"/>
          <p:nvPr/>
        </p:nvSpPr>
        <p:spPr>
          <a:xfrm>
            <a:off x="11261559" y="409193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15 ans</a:t>
            </a:r>
            <a:endParaRPr lang="fr-FR" dirty="0"/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58C71464-B24B-1FA1-385E-E9A58D1D9DD7}"/>
              </a:ext>
            </a:extLst>
          </p:cNvPr>
          <p:cNvSpPr txBox="1">
            <a:spLocks/>
          </p:cNvSpPr>
          <p:nvPr/>
        </p:nvSpPr>
        <p:spPr>
          <a:xfrm>
            <a:off x="6462712" y="4645964"/>
            <a:ext cx="5592653" cy="15854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/>
              <a:t>Parfois</a:t>
            </a:r>
          </a:p>
          <a:p>
            <a:r>
              <a:rPr lang="fr-FR" sz="2400"/>
              <a:t>Prise de contraste: minime ou nodulaire</a:t>
            </a:r>
          </a:p>
          <a:p>
            <a:r>
              <a:rPr lang="fr-FR" sz="2400"/>
              <a:t>Progression plus rapide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923A64-BD97-6A0D-45E9-9E0105975F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9"/>
          <a:stretch/>
        </p:blipFill>
        <p:spPr>
          <a:xfrm>
            <a:off x="2311087" y="3815780"/>
            <a:ext cx="2165371" cy="2552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25D7AA-D89B-88F6-7B14-F68C37DE1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05" y="821765"/>
            <a:ext cx="2417268" cy="299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9AF358-DC99-31B0-7407-F9254D63E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73" y="821766"/>
            <a:ext cx="2479373" cy="2991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3321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2713" y="995951"/>
            <a:ext cx="5592653" cy="346531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2800" b="1" dirty="0"/>
              <a:t>Tumeur neuroépithéliale dysembryoplasique</a:t>
            </a:r>
            <a:r>
              <a:rPr lang="fr-FR" sz="2800" b="1" noProof="0" dirty="0"/>
              <a:t> (DNT)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Corticale, progression lente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Temporal 70%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 T2 / hypo T1 marqué, hypodense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de prise de contraste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d’effet de masse</a:t>
            </a:r>
          </a:p>
          <a:p>
            <a:endParaRPr lang="fr-FR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5205A4-217B-8D2E-F795-5383534BE0B9}"/>
              </a:ext>
            </a:extLst>
          </p:cNvPr>
          <p:cNvSpPr txBox="1"/>
          <p:nvPr/>
        </p:nvSpPr>
        <p:spPr>
          <a:xfrm>
            <a:off x="11261559" y="409193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15 ans</a:t>
            </a:r>
            <a:endParaRPr lang="fr-FR" dirty="0"/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58C71464-B24B-1FA1-385E-E9A58D1D9DD7}"/>
              </a:ext>
            </a:extLst>
          </p:cNvPr>
          <p:cNvSpPr txBox="1">
            <a:spLocks/>
          </p:cNvSpPr>
          <p:nvPr/>
        </p:nvSpPr>
        <p:spPr>
          <a:xfrm>
            <a:off x="6462712" y="4645964"/>
            <a:ext cx="5592653" cy="15854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/>
              <a:t>Parfois</a:t>
            </a:r>
          </a:p>
          <a:p>
            <a:r>
              <a:rPr lang="fr-FR" sz="2400"/>
              <a:t>Prise de contraste: minime ou nodulaire</a:t>
            </a:r>
          </a:p>
          <a:p>
            <a:r>
              <a:rPr lang="fr-FR" sz="2400"/>
              <a:t>Progression plus rapide</a:t>
            </a:r>
            <a:endParaRPr lang="fr-FR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4039299-8E36-8A69-7C17-D9A9B76A5D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2041" r="3817"/>
          <a:stretch/>
        </p:blipFill>
        <p:spPr>
          <a:xfrm>
            <a:off x="850190" y="1025684"/>
            <a:ext cx="2781198" cy="3250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659BCCBC-B0D0-E439-1367-E1A70E085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/>
          <a:stretch/>
        </p:blipFill>
        <p:spPr>
          <a:xfrm>
            <a:off x="3063829" y="3077598"/>
            <a:ext cx="2866781" cy="32509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1632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2713" y="995951"/>
            <a:ext cx="5592653" cy="346531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2800" b="1" dirty="0"/>
              <a:t>Tumeur neuroépithéliale dysembryoplasique</a:t>
            </a:r>
            <a:r>
              <a:rPr lang="fr-FR" sz="2800" b="1" noProof="0" dirty="0"/>
              <a:t> (DNT)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Corticale, progression lente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Temporal 70%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 T2 / hypo T1 marqué, hypodense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de prise de contraste</a:t>
            </a:r>
          </a:p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d’effet de masse</a:t>
            </a:r>
          </a:p>
          <a:p>
            <a:endParaRPr lang="fr-FR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5205A4-217B-8D2E-F795-5383534BE0B9}"/>
              </a:ext>
            </a:extLst>
          </p:cNvPr>
          <p:cNvSpPr txBox="1"/>
          <p:nvPr/>
        </p:nvSpPr>
        <p:spPr>
          <a:xfrm>
            <a:off x="11261559" y="409193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15 ans</a:t>
            </a:r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58C71464-B24B-1FA1-385E-E9A58D1D9DD7}"/>
              </a:ext>
            </a:extLst>
          </p:cNvPr>
          <p:cNvSpPr txBox="1">
            <a:spLocks/>
          </p:cNvSpPr>
          <p:nvPr/>
        </p:nvSpPr>
        <p:spPr>
          <a:xfrm>
            <a:off x="6462712" y="4645964"/>
            <a:ext cx="5592653" cy="15854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/>
              <a:t>Parfois</a:t>
            </a:r>
          </a:p>
          <a:p>
            <a:r>
              <a:rPr lang="fr-FR" sz="2400" dirty="0"/>
              <a:t>Prise de contraste: minime ou nodulaire</a:t>
            </a:r>
          </a:p>
          <a:p>
            <a:r>
              <a:rPr lang="fr-FR" sz="2400" dirty="0"/>
              <a:t>Progression plus rapide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403A3D-CBAF-AAA9-633D-BD2BE7B1C1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5150" r="2237" b="3635"/>
          <a:stretch/>
        </p:blipFill>
        <p:spPr>
          <a:xfrm>
            <a:off x="273811" y="1090840"/>
            <a:ext cx="2203736" cy="24252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39F477-82C1-FB6B-41A2-68D665999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5035" r="4252" b="5788"/>
          <a:stretch/>
        </p:blipFill>
        <p:spPr>
          <a:xfrm>
            <a:off x="273811" y="3653227"/>
            <a:ext cx="2203736" cy="2425228"/>
          </a:xfrm>
          <a:prstGeom prst="rect">
            <a:avLst/>
          </a:prstGeom>
        </p:spPr>
      </p:pic>
      <p:pic>
        <p:nvPicPr>
          <p:cNvPr id="9" name="Image 8" descr="Une image contenant roue&#10;&#10;Description générée automatiquement">
            <a:extLst>
              <a:ext uri="{FF2B5EF4-FFF2-40B4-BE49-F238E27FC236}">
                <a16:creationId xmlns:a16="http://schemas.microsoft.com/office/drawing/2014/main" id="{26C3CCFE-2FC3-1BA4-D51E-F151EA860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3977" r="4235" b="4974"/>
          <a:stretch/>
        </p:blipFill>
        <p:spPr>
          <a:xfrm>
            <a:off x="3984984" y="1090840"/>
            <a:ext cx="2090186" cy="24252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AA11222-3C39-CF2E-1FD3-F4CD296F61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4398" r="5203" b="3281"/>
          <a:stretch/>
        </p:blipFill>
        <p:spPr>
          <a:xfrm>
            <a:off x="3984983" y="3653227"/>
            <a:ext cx="2111017" cy="242522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2A5D5A6-F14D-A6E6-24EF-5A160F54DA5F}"/>
              </a:ext>
            </a:extLst>
          </p:cNvPr>
          <p:cNvSpPr txBox="1"/>
          <p:nvPr/>
        </p:nvSpPr>
        <p:spPr>
          <a:xfrm>
            <a:off x="2945618" y="373200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itchFamily="2" charset="2"/>
              </a:rPr>
              <a:t>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01606E-6CAF-27FE-B1C2-72EEA1213FC7}"/>
              </a:ext>
            </a:extLst>
          </p:cNvPr>
          <p:cNvSpPr txBox="1"/>
          <p:nvPr/>
        </p:nvSpPr>
        <p:spPr>
          <a:xfrm>
            <a:off x="2534066" y="3275719"/>
            <a:ext cx="1233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/>
              <a:t>Récidive après</a:t>
            </a:r>
          </a:p>
          <a:p>
            <a:pPr algn="ctr"/>
            <a:r>
              <a:rPr lang="fr-FR" sz="1400"/>
              <a:t>chirurgie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93220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556" y="1340642"/>
            <a:ext cx="10910887" cy="399861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/>
              <a:t>Tumeurs +/- rares</a:t>
            </a:r>
          </a:p>
          <a:p>
            <a:pPr marL="0" indent="0" algn="ctr">
              <a:buNone/>
            </a:pPr>
            <a:endParaRPr lang="fr-FR" sz="1500" b="1" dirty="0"/>
          </a:p>
          <a:p>
            <a:r>
              <a:rPr lang="fr-FR" sz="2400" dirty="0"/>
              <a:t>Astrocytome diffus, avec altération </a:t>
            </a:r>
            <a:r>
              <a:rPr lang="fr-FR" sz="2400" i="1" u="sng" dirty="0"/>
              <a:t>MYB</a:t>
            </a:r>
            <a:r>
              <a:rPr lang="fr-FR" sz="2400" u="sng" dirty="0"/>
              <a:t> or</a:t>
            </a:r>
            <a:r>
              <a:rPr lang="fr-FR" sz="2400" i="1" u="sng" dirty="0"/>
              <a:t> MYBL1</a:t>
            </a:r>
            <a:endParaRPr lang="fr-FR" sz="2400" dirty="0"/>
          </a:p>
          <a:p>
            <a:r>
              <a:rPr lang="fr-FR" sz="2400" u="sng" dirty="0"/>
              <a:t>AG</a:t>
            </a:r>
            <a:r>
              <a:rPr lang="fr-FR" sz="2400" dirty="0"/>
              <a:t>: Gliome Angiocentrique</a:t>
            </a:r>
          </a:p>
          <a:p>
            <a:r>
              <a:rPr lang="fr-FR" sz="2400" u="sng" dirty="0"/>
              <a:t>PLNTY</a:t>
            </a:r>
            <a:r>
              <a:rPr lang="fr-FR" sz="2400" dirty="0"/>
              <a:t>: Tumeur neuroépithéliale polymorphe de bas grade du jeune</a:t>
            </a:r>
          </a:p>
          <a:p>
            <a:r>
              <a:rPr lang="fr-FR" sz="2400" u="sng" dirty="0"/>
              <a:t>MVNT</a:t>
            </a:r>
            <a:r>
              <a:rPr lang="fr-FR" sz="2400" dirty="0"/>
              <a:t>: Tumeur neuroépithéliale multinodulaire et vacuolaire</a:t>
            </a:r>
          </a:p>
          <a:p>
            <a:r>
              <a:rPr lang="fr-FR" sz="2400" u="sng" dirty="0"/>
              <a:t>PGNT</a:t>
            </a:r>
            <a:r>
              <a:rPr lang="fr-FR" sz="2400" dirty="0"/>
              <a:t>: Tumeur glioneuronale papillaire</a:t>
            </a:r>
          </a:p>
          <a:p>
            <a:endParaRPr lang="fr-FR" sz="2400" dirty="0"/>
          </a:p>
          <a:p>
            <a:r>
              <a:rPr lang="fr-FR" sz="2400" u="sng" dirty="0" err="1"/>
              <a:t>Meningioangiomatose</a:t>
            </a:r>
            <a:endParaRPr lang="fr-FR" sz="2400" u="sng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3773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Dysplasies corticales focales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556" y="1192195"/>
            <a:ext cx="6149127" cy="223680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200" b="1" dirty="0"/>
              <a:t>Caractéristiques habituelles</a:t>
            </a:r>
          </a:p>
          <a:p>
            <a:pPr lvl="1"/>
            <a:r>
              <a:rPr lang="fr-FR" sz="2200" dirty="0"/>
              <a:t>Sillon dysmorphique</a:t>
            </a:r>
          </a:p>
          <a:p>
            <a:pPr lvl="1"/>
            <a:r>
              <a:rPr lang="fr-FR" sz="2200" dirty="0"/>
              <a:t>Epaississement cortical</a:t>
            </a:r>
          </a:p>
          <a:p>
            <a:pPr lvl="1"/>
            <a:r>
              <a:rPr lang="fr-FR" sz="2200" dirty="0"/>
              <a:t>Flou de la jonction SB/SG</a:t>
            </a:r>
          </a:p>
          <a:p>
            <a:pPr lvl="1"/>
            <a:r>
              <a:rPr lang="fr-FR" sz="2200" dirty="0"/>
              <a:t>Transmantle sign (Type II)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0A214C-8E0A-DD1B-E491-A0CF1363A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4848" b="8285"/>
          <a:stretch/>
        </p:blipFill>
        <p:spPr>
          <a:xfrm>
            <a:off x="8204796" y="3684813"/>
            <a:ext cx="3346648" cy="25952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3A70AE41-8892-C1BA-67DD-0F505D293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4869" r="3303" b="14455"/>
          <a:stretch/>
        </p:blipFill>
        <p:spPr>
          <a:xfrm>
            <a:off x="8204796" y="1040729"/>
            <a:ext cx="3381771" cy="25699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F38E21C-7AC1-9C5B-716A-3B816B6C1CE0}"/>
              </a:ext>
            </a:extLst>
          </p:cNvPr>
          <p:cNvCxnSpPr/>
          <p:nvPr/>
        </p:nvCxnSpPr>
        <p:spPr>
          <a:xfrm flipH="1">
            <a:off x="9752316" y="767573"/>
            <a:ext cx="1130" cy="472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6B59701-35DD-8D03-4344-6761BB3C1191}"/>
              </a:ext>
            </a:extLst>
          </p:cNvPr>
          <p:cNvCxnSpPr>
            <a:cxnSpLocks/>
          </p:cNvCxnSpPr>
          <p:nvPr/>
        </p:nvCxnSpPr>
        <p:spPr>
          <a:xfrm flipH="1" flipV="1">
            <a:off x="9983193" y="4432928"/>
            <a:ext cx="533400" cy="99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7BA70200-2A9E-02F5-41AD-B930EEF901B0}"/>
              </a:ext>
            </a:extLst>
          </p:cNvPr>
          <p:cNvSpPr txBox="1">
            <a:spLocks/>
          </p:cNvSpPr>
          <p:nvPr/>
        </p:nvSpPr>
        <p:spPr>
          <a:xfrm>
            <a:off x="1039948" y="3813536"/>
            <a:ext cx="5350341" cy="2051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/>
              <a:t>Souvent absentes</a:t>
            </a:r>
          </a:p>
          <a:p>
            <a:pPr marL="0" indent="0" algn="ctr">
              <a:buNone/>
            </a:pPr>
            <a:r>
              <a:rPr lang="fr-FR" sz="2200" dirty="0"/>
              <a:t>“IRM-négative”</a:t>
            </a:r>
          </a:p>
          <a:p>
            <a:pPr marL="0" indent="0" algn="ctr">
              <a:buNone/>
            </a:pPr>
            <a:endParaRPr lang="fr-FR" sz="1800" dirty="0"/>
          </a:p>
          <a:p>
            <a:pPr lvl="1">
              <a:buFont typeface="Wingdings" pitchFamily="2" charset="2"/>
              <a:buChar char="à"/>
            </a:pPr>
            <a:r>
              <a:rPr lang="fr-FR" sz="2200" dirty="0">
                <a:sym typeface="Wingdings" pitchFamily="2" charset="2"/>
              </a:rPr>
              <a:t>Protocoles IRM dédiés</a:t>
            </a:r>
          </a:p>
          <a:p>
            <a:pPr lvl="1">
              <a:buFont typeface="Wingdings" pitchFamily="2" charset="2"/>
              <a:buChar char="à"/>
            </a:pPr>
            <a:r>
              <a:rPr lang="fr-FR" sz="2200" dirty="0">
                <a:sym typeface="Wingdings" pitchFamily="2" charset="2"/>
              </a:rPr>
              <a:t> 3T &gt; 1.5T  (7T ?)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4206670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/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EC513226-C95A-EB7D-02C0-9A1BE26FBA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199" y="1366696"/>
            <a:ext cx="5087992" cy="439297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/>
              <a:t>Astrocytome diffus,</a:t>
            </a:r>
          </a:p>
          <a:p>
            <a:pPr marL="0" indent="0" algn="ctr">
              <a:buNone/>
            </a:pPr>
            <a:r>
              <a:rPr lang="fr-FR" sz="2800" b="1"/>
              <a:t>altération MYB or MYBL1</a:t>
            </a:r>
          </a:p>
          <a:p>
            <a:pPr marL="0" indent="0" algn="ctr">
              <a:buNone/>
            </a:pPr>
            <a:endParaRPr lang="fr-FR" sz="600" b="1"/>
          </a:p>
          <a:p>
            <a:pPr lvl="1"/>
            <a:endParaRPr lang="fr-FR" sz="2200"/>
          </a:p>
        </p:txBody>
      </p:sp>
      <p:pic>
        <p:nvPicPr>
          <p:cNvPr id="2" name="Image 1" descr="Une image contenant texte, sombre&#10;&#10;Description générée automatiquement">
            <a:extLst>
              <a:ext uri="{FF2B5EF4-FFF2-40B4-BE49-F238E27FC236}">
                <a16:creationId xmlns:a16="http://schemas.microsoft.com/office/drawing/2014/main" id="{C977FAFE-ED22-8527-F43B-B0D7456D1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1" t="11335" r="18548" b="10198"/>
          <a:stretch/>
        </p:blipFill>
        <p:spPr>
          <a:xfrm>
            <a:off x="6206342" y="1316422"/>
            <a:ext cx="2307037" cy="2874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 descr="Une image contenant texte, sombre&#10;&#10;Description générée automatiquement">
            <a:extLst>
              <a:ext uri="{FF2B5EF4-FFF2-40B4-BE49-F238E27FC236}">
                <a16:creationId xmlns:a16="http://schemas.microsoft.com/office/drawing/2014/main" id="{16F0623D-66EE-E55C-9A91-780B2CEE0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90" t="17134" r="22813" b="13886"/>
          <a:stretch/>
        </p:blipFill>
        <p:spPr>
          <a:xfrm>
            <a:off x="9070355" y="1316421"/>
            <a:ext cx="2237277" cy="28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0EC78A-50BA-B466-DC1E-5DC21E805F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5" t="11000" r="21546" b="10936"/>
          <a:stretch/>
        </p:blipFill>
        <p:spPr>
          <a:xfrm>
            <a:off x="6715493" y="3356019"/>
            <a:ext cx="2307037" cy="29525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 descr="Une image contenant texte, cratère&#10;&#10;Description générée automatiquement">
            <a:extLst>
              <a:ext uri="{FF2B5EF4-FFF2-40B4-BE49-F238E27FC236}">
                <a16:creationId xmlns:a16="http://schemas.microsoft.com/office/drawing/2014/main" id="{716DE9AD-4E5B-485D-33FB-F1ADC5A6B6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13522" r="19959" b="10698"/>
          <a:stretch/>
        </p:blipFill>
        <p:spPr>
          <a:xfrm>
            <a:off x="9531681" y="3356019"/>
            <a:ext cx="2466234" cy="29525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03122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/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EC513226-C95A-EB7D-02C0-9A1BE26FBA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199" y="1366696"/>
            <a:ext cx="5087992" cy="439297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Astrocytome diffus,</a:t>
            </a:r>
          </a:p>
          <a:p>
            <a:pPr marL="0" indent="0" algn="ctr">
              <a:buNone/>
            </a:pPr>
            <a:r>
              <a:rPr lang="fr-FR" sz="2800" b="1" dirty="0"/>
              <a:t>altération MYB or MYBL1</a:t>
            </a:r>
          </a:p>
          <a:p>
            <a:pPr marL="0" indent="0" algn="ctr">
              <a:buNone/>
            </a:pPr>
            <a:endParaRPr lang="fr-FR" sz="600" b="1" dirty="0"/>
          </a:p>
          <a:p>
            <a:pPr lvl="1"/>
            <a:r>
              <a:rPr lang="fr-FR" sz="2400" dirty="0"/>
              <a:t>IDG (Gliome diffus isomorphique)</a:t>
            </a:r>
          </a:p>
          <a:p>
            <a:pPr lvl="1"/>
            <a:r>
              <a:rPr lang="fr-FR" sz="2400" dirty="0"/>
              <a:t>Cortical</a:t>
            </a:r>
          </a:p>
          <a:p>
            <a:pPr lvl="1"/>
            <a:r>
              <a:rPr lang="fr-FR" sz="2400" dirty="0"/>
              <a:t>Hypersignal T2</a:t>
            </a:r>
          </a:p>
          <a:p>
            <a:pPr lvl="2"/>
            <a:r>
              <a:rPr lang="fr-FR" dirty="0"/>
              <a:t>Signal homogène </a:t>
            </a:r>
            <a:r>
              <a:rPr lang="fr-FR" sz="1800" dirty="0"/>
              <a:t>+/- </a:t>
            </a:r>
            <a:r>
              <a:rPr lang="fr-FR" sz="1800" dirty="0" err="1"/>
              <a:t>mismatch</a:t>
            </a:r>
            <a:endParaRPr lang="fr-FR" dirty="0"/>
          </a:p>
          <a:p>
            <a:pPr lvl="2"/>
            <a:r>
              <a:rPr lang="fr-FR" dirty="0"/>
              <a:t>« verre dépoli »</a:t>
            </a:r>
          </a:p>
          <a:p>
            <a:pPr lvl="1"/>
            <a:r>
              <a:rPr lang="fr-FR" sz="2400" dirty="0"/>
              <a:t>Pas de rehaussement</a:t>
            </a:r>
          </a:p>
          <a:p>
            <a:pPr lvl="1"/>
            <a:r>
              <a:rPr lang="fr-FR" sz="2400" dirty="0"/>
              <a:t>Pas ou peu d’effet de masse</a:t>
            </a:r>
          </a:p>
          <a:p>
            <a:pPr lvl="1"/>
            <a:endParaRPr lang="fr-FR" sz="2200" dirty="0"/>
          </a:p>
        </p:txBody>
      </p:sp>
      <p:pic>
        <p:nvPicPr>
          <p:cNvPr id="2" name="Image 1" descr="Une image contenant texte, sombre&#10;&#10;Description générée automatiquement">
            <a:extLst>
              <a:ext uri="{FF2B5EF4-FFF2-40B4-BE49-F238E27FC236}">
                <a16:creationId xmlns:a16="http://schemas.microsoft.com/office/drawing/2014/main" id="{C977FAFE-ED22-8527-F43B-B0D7456D1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1" t="11335" r="18548" b="10198"/>
          <a:stretch/>
        </p:blipFill>
        <p:spPr>
          <a:xfrm>
            <a:off x="6206342" y="1316422"/>
            <a:ext cx="2307037" cy="2874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 descr="Une image contenant texte, sombre&#10;&#10;Description générée automatiquement">
            <a:extLst>
              <a:ext uri="{FF2B5EF4-FFF2-40B4-BE49-F238E27FC236}">
                <a16:creationId xmlns:a16="http://schemas.microsoft.com/office/drawing/2014/main" id="{16F0623D-66EE-E55C-9A91-780B2CEE0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90" t="17134" r="22813" b="13886"/>
          <a:stretch/>
        </p:blipFill>
        <p:spPr>
          <a:xfrm>
            <a:off x="9070355" y="1316421"/>
            <a:ext cx="2237277" cy="28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0EC78A-50BA-B466-DC1E-5DC21E805F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5" t="11000" r="21546" b="10936"/>
          <a:stretch/>
        </p:blipFill>
        <p:spPr>
          <a:xfrm>
            <a:off x="6715493" y="3356019"/>
            <a:ext cx="2307037" cy="29525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 descr="Une image contenant texte, cratère&#10;&#10;Description générée automatiquement">
            <a:extLst>
              <a:ext uri="{FF2B5EF4-FFF2-40B4-BE49-F238E27FC236}">
                <a16:creationId xmlns:a16="http://schemas.microsoft.com/office/drawing/2014/main" id="{716DE9AD-4E5B-485D-33FB-F1ADC5A6B6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13522" r="19959" b="10698"/>
          <a:stretch/>
        </p:blipFill>
        <p:spPr>
          <a:xfrm>
            <a:off x="9531681" y="3356019"/>
            <a:ext cx="2466234" cy="2952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5E86AC-2543-D5C1-7B3A-F2C4C4C798D6}"/>
              </a:ext>
            </a:extLst>
          </p:cNvPr>
          <p:cNvSpPr txBox="1"/>
          <p:nvPr/>
        </p:nvSpPr>
        <p:spPr>
          <a:xfrm>
            <a:off x="4934914" y="5411357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10 ans</a:t>
            </a:r>
          </a:p>
        </p:txBody>
      </p:sp>
    </p:spTree>
    <p:extLst>
      <p:ext uri="{BB962C8B-B14F-4D97-AF65-F5344CB8AC3E}">
        <p14:creationId xmlns:p14="http://schemas.microsoft.com/office/powerpoint/2010/main" val="3086973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pic>
        <p:nvPicPr>
          <p:cNvPr id="3" name="Image 2" descr="Une image contenant pièce de monnaie&#10;&#10;Description générée automatiquement">
            <a:extLst>
              <a:ext uri="{FF2B5EF4-FFF2-40B4-BE49-F238E27FC236}">
                <a16:creationId xmlns:a16="http://schemas.microsoft.com/office/drawing/2014/main" id="{AC3FECF9-AD87-7339-6C34-C2776BD9B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t="5392" r="6145" b="9373"/>
          <a:stretch/>
        </p:blipFill>
        <p:spPr>
          <a:xfrm>
            <a:off x="763666" y="1240595"/>
            <a:ext cx="2084637" cy="2450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 descr="Une image contenant sombre&#10;&#10;Description générée automatiquement">
            <a:extLst>
              <a:ext uri="{FF2B5EF4-FFF2-40B4-BE49-F238E27FC236}">
                <a16:creationId xmlns:a16="http://schemas.microsoft.com/office/drawing/2014/main" id="{64730BEC-A4CD-B80A-3C26-327F7CF7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3054" r="14339" b="24379"/>
          <a:stretch/>
        </p:blipFill>
        <p:spPr>
          <a:xfrm>
            <a:off x="3433248" y="1376401"/>
            <a:ext cx="2574851" cy="2154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3A48815-2B19-F8E8-D504-5E5C8C2105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" t="9104" r="12639" b="24805"/>
          <a:stretch/>
        </p:blipFill>
        <p:spPr>
          <a:xfrm>
            <a:off x="462913" y="4018261"/>
            <a:ext cx="2686141" cy="214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 descr="Une image contenant parking&#10;&#10;Description générée automatiquement">
            <a:extLst>
              <a:ext uri="{FF2B5EF4-FFF2-40B4-BE49-F238E27FC236}">
                <a16:creationId xmlns:a16="http://schemas.microsoft.com/office/drawing/2014/main" id="{5B3890A7-6A23-7873-2F3D-D4BB3282B2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12890" r="10316" b="23635"/>
          <a:stretch/>
        </p:blipFill>
        <p:spPr>
          <a:xfrm>
            <a:off x="3444221" y="4018261"/>
            <a:ext cx="2574852" cy="214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DADE6B96-8BE1-EEB3-57E9-A7B5AC931A8C}"/>
              </a:ext>
            </a:extLst>
          </p:cNvPr>
          <p:cNvSpPr txBox="1">
            <a:spLocks/>
          </p:cNvSpPr>
          <p:nvPr/>
        </p:nvSpPr>
        <p:spPr>
          <a:xfrm>
            <a:off x="6303730" y="1667425"/>
            <a:ext cx="5371361" cy="37128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800" b="1" dirty="0"/>
              <a:t>Gliome Angiocentrique</a:t>
            </a:r>
          </a:p>
        </p:txBody>
      </p:sp>
    </p:spTree>
    <p:extLst>
      <p:ext uri="{BB962C8B-B14F-4D97-AF65-F5344CB8AC3E}">
        <p14:creationId xmlns:p14="http://schemas.microsoft.com/office/powerpoint/2010/main" val="4081533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pic>
        <p:nvPicPr>
          <p:cNvPr id="3" name="Image 2" descr="Une image contenant pièce de monnaie&#10;&#10;Description générée automatiquement">
            <a:extLst>
              <a:ext uri="{FF2B5EF4-FFF2-40B4-BE49-F238E27FC236}">
                <a16:creationId xmlns:a16="http://schemas.microsoft.com/office/drawing/2014/main" id="{AC3FECF9-AD87-7339-6C34-C2776BD9B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t="5392" r="6145" b="9373"/>
          <a:stretch/>
        </p:blipFill>
        <p:spPr>
          <a:xfrm>
            <a:off x="763666" y="1240595"/>
            <a:ext cx="2084637" cy="2450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 descr="Une image contenant sombre&#10;&#10;Description générée automatiquement">
            <a:extLst>
              <a:ext uri="{FF2B5EF4-FFF2-40B4-BE49-F238E27FC236}">
                <a16:creationId xmlns:a16="http://schemas.microsoft.com/office/drawing/2014/main" id="{64730BEC-A4CD-B80A-3C26-327F7CF7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3054" r="14339" b="24379"/>
          <a:stretch/>
        </p:blipFill>
        <p:spPr>
          <a:xfrm>
            <a:off x="3433248" y="1376401"/>
            <a:ext cx="2574851" cy="2154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3A48815-2B19-F8E8-D504-5E5C8C2105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" t="9104" r="12639" b="24805"/>
          <a:stretch/>
        </p:blipFill>
        <p:spPr>
          <a:xfrm>
            <a:off x="462913" y="4018261"/>
            <a:ext cx="2686141" cy="214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 descr="Une image contenant parking&#10;&#10;Description générée automatiquement">
            <a:extLst>
              <a:ext uri="{FF2B5EF4-FFF2-40B4-BE49-F238E27FC236}">
                <a16:creationId xmlns:a16="http://schemas.microsoft.com/office/drawing/2014/main" id="{5B3890A7-6A23-7873-2F3D-D4BB3282B2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12890" r="10316" b="23635"/>
          <a:stretch/>
        </p:blipFill>
        <p:spPr>
          <a:xfrm>
            <a:off x="3444221" y="4018261"/>
            <a:ext cx="2574852" cy="214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DADE6B96-8BE1-EEB3-57E9-A7B5AC931A8C}"/>
              </a:ext>
            </a:extLst>
          </p:cNvPr>
          <p:cNvSpPr txBox="1">
            <a:spLocks/>
          </p:cNvSpPr>
          <p:nvPr/>
        </p:nvSpPr>
        <p:spPr>
          <a:xfrm>
            <a:off x="6303730" y="1667425"/>
            <a:ext cx="5371361" cy="37128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800" b="1" dirty="0"/>
              <a:t>Gliome Angiocentrique</a:t>
            </a:r>
          </a:p>
          <a:p>
            <a:pPr marL="0" indent="0" algn="ctr">
              <a:buFont typeface="Arial" pitchFamily="34" charset="0"/>
              <a:buNone/>
            </a:pPr>
            <a:endParaRPr lang="fr-FR" sz="1100" b="1" dirty="0"/>
          </a:p>
          <a:p>
            <a:pPr lvl="1"/>
            <a:r>
              <a:rPr lang="fr-FR" sz="2800" i="1" dirty="0"/>
              <a:t>MYB-QKI</a:t>
            </a:r>
          </a:p>
          <a:p>
            <a:pPr lvl="1"/>
            <a:r>
              <a:rPr lang="fr-FR" dirty="0"/>
              <a:t>Cortex et substance blanche</a:t>
            </a:r>
            <a:endParaRPr lang="fr-FR" sz="2800" dirty="0"/>
          </a:p>
          <a:p>
            <a:pPr lvl="1"/>
            <a:r>
              <a:rPr lang="fr-FR" sz="2800" dirty="0"/>
              <a:t>Extension vers les ventricules</a:t>
            </a:r>
          </a:p>
          <a:p>
            <a:pPr lvl="1"/>
            <a:r>
              <a:rPr lang="fr-FR" sz="2800" dirty="0"/>
              <a:t>Hyper T1 ?</a:t>
            </a:r>
          </a:p>
          <a:p>
            <a:pPr lvl="1"/>
            <a:r>
              <a:rPr lang="fr-FR" sz="2800" dirty="0"/>
              <a:t>Pas de rehaussement</a:t>
            </a:r>
          </a:p>
          <a:p>
            <a:pPr lvl="1"/>
            <a:r>
              <a:rPr lang="fr-FR" sz="2800" dirty="0"/>
              <a:t>Faible effet de masse</a:t>
            </a:r>
          </a:p>
          <a:p>
            <a:pPr marL="0" indent="0" algn="ctr">
              <a:buFont typeface="Arial" pitchFamily="34" charset="0"/>
              <a:buNone/>
            </a:pPr>
            <a:endParaRPr lang="fr-FR" sz="28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B5AECF-5D5C-0E92-0568-129B17A4967E}"/>
              </a:ext>
            </a:extLst>
          </p:cNvPr>
          <p:cNvSpPr txBox="1"/>
          <p:nvPr/>
        </p:nvSpPr>
        <p:spPr>
          <a:xfrm>
            <a:off x="10998303" y="501091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</a:t>
            </a:r>
            <a:r>
              <a:rPr lang="en-US" dirty="0" err="1"/>
              <a:t>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88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DADE6B96-8BE1-EEB3-57E9-A7B5AC931A8C}"/>
              </a:ext>
            </a:extLst>
          </p:cNvPr>
          <p:cNvSpPr txBox="1">
            <a:spLocks/>
          </p:cNvSpPr>
          <p:nvPr/>
        </p:nvSpPr>
        <p:spPr>
          <a:xfrm>
            <a:off x="6303730" y="1667425"/>
            <a:ext cx="5371361" cy="37128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800" b="1" dirty="0"/>
              <a:t>Gliome Angiocentrique</a:t>
            </a:r>
          </a:p>
          <a:p>
            <a:pPr marL="0" indent="0" algn="ctr">
              <a:buFont typeface="Arial" pitchFamily="34" charset="0"/>
              <a:buNone/>
            </a:pPr>
            <a:endParaRPr lang="fr-FR" sz="1100" b="1" dirty="0"/>
          </a:p>
          <a:p>
            <a:pPr lvl="1"/>
            <a:r>
              <a:rPr lang="fr-FR" sz="2800" i="1" dirty="0"/>
              <a:t>MYB-QKI</a:t>
            </a:r>
          </a:p>
          <a:p>
            <a:pPr lvl="1"/>
            <a:r>
              <a:rPr lang="fr-FR" dirty="0"/>
              <a:t>Cortex et substance blanche</a:t>
            </a:r>
            <a:endParaRPr lang="fr-FR" sz="2800" dirty="0"/>
          </a:p>
          <a:p>
            <a:pPr lvl="1"/>
            <a:r>
              <a:rPr lang="fr-FR" sz="2800" dirty="0"/>
              <a:t>Extension vers les ventricules</a:t>
            </a:r>
          </a:p>
          <a:p>
            <a:pPr lvl="1"/>
            <a:r>
              <a:rPr lang="fr-FR" sz="2800" dirty="0"/>
              <a:t>Hyper T1 ?</a:t>
            </a:r>
          </a:p>
          <a:p>
            <a:pPr lvl="1"/>
            <a:r>
              <a:rPr lang="fr-FR" sz="2800" dirty="0"/>
              <a:t>Pas de rehaussement</a:t>
            </a:r>
          </a:p>
          <a:p>
            <a:pPr lvl="1"/>
            <a:r>
              <a:rPr lang="fr-FR" sz="2800" dirty="0"/>
              <a:t>Faible effet de masse</a:t>
            </a:r>
          </a:p>
          <a:p>
            <a:pPr marL="0" indent="0" algn="ctr">
              <a:buFont typeface="Arial" pitchFamily="34" charset="0"/>
              <a:buNone/>
            </a:pPr>
            <a:endParaRPr lang="fr-FR" sz="28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6A1B2A-993E-2A8D-2818-C32BFF982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t="7354" r="9648" b="4314"/>
          <a:stretch/>
        </p:blipFill>
        <p:spPr>
          <a:xfrm>
            <a:off x="909191" y="1149315"/>
            <a:ext cx="2909130" cy="2638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6E6250B-43D5-6E75-483E-12C3D0741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5902" r="11098" b="7717"/>
          <a:stretch/>
        </p:blipFill>
        <p:spPr>
          <a:xfrm>
            <a:off x="2774731" y="3645611"/>
            <a:ext cx="2903415" cy="2633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2E36FC2-B763-DA03-7A4D-73D02E2F2875}"/>
              </a:ext>
            </a:extLst>
          </p:cNvPr>
          <p:cNvSpPr txBox="1"/>
          <p:nvPr/>
        </p:nvSpPr>
        <p:spPr>
          <a:xfrm>
            <a:off x="10998303" y="501091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</a:t>
            </a:r>
            <a:r>
              <a:rPr lang="en-US" dirty="0" err="1"/>
              <a:t>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12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pic>
        <p:nvPicPr>
          <p:cNvPr id="3" name="Image 2" descr="Une image contenant pierre&#10;&#10;Description générée automatiquement">
            <a:extLst>
              <a:ext uri="{FF2B5EF4-FFF2-40B4-BE49-F238E27FC236}">
                <a16:creationId xmlns:a16="http://schemas.microsoft.com/office/drawing/2014/main" id="{6E8AF627-2026-A382-E6F4-26DA67460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5658" r="10587" b="5171"/>
          <a:stretch/>
        </p:blipFill>
        <p:spPr>
          <a:xfrm>
            <a:off x="8716040" y="3632423"/>
            <a:ext cx="2146299" cy="2710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FE1C8F-B547-6094-5AB3-DBC9C917A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t="5026" r="11643" b="6925"/>
          <a:stretch/>
        </p:blipFill>
        <p:spPr>
          <a:xfrm>
            <a:off x="9964985" y="1056984"/>
            <a:ext cx="2166659" cy="2710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E3CFE16-29CC-869D-9C7E-E500DE017B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t="5644" r="10294" b="7317"/>
          <a:stretch/>
        </p:blipFill>
        <p:spPr>
          <a:xfrm>
            <a:off x="7467095" y="1032228"/>
            <a:ext cx="2146298" cy="2710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75A35F86-3603-F39B-C3BE-B73785CDB05B}"/>
              </a:ext>
            </a:extLst>
          </p:cNvPr>
          <p:cNvSpPr txBox="1">
            <a:spLocks/>
          </p:cNvSpPr>
          <p:nvPr/>
        </p:nvSpPr>
        <p:spPr>
          <a:xfrm>
            <a:off x="640556" y="1631844"/>
            <a:ext cx="6474947" cy="42749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/>
              <a:t>PLNTY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/>
              <a:t>Polymorphous Low-grade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/>
              <a:t>Neuroepithelial Tumor of the Young</a:t>
            </a:r>
          </a:p>
          <a:p>
            <a:pPr marL="457188" lvl="1" indent="0">
              <a:buFont typeface="Arial" pitchFamily="34" charset="0"/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3187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pic>
        <p:nvPicPr>
          <p:cNvPr id="3" name="Image 2" descr="Une image contenant pierre&#10;&#10;Description générée automatiquement">
            <a:extLst>
              <a:ext uri="{FF2B5EF4-FFF2-40B4-BE49-F238E27FC236}">
                <a16:creationId xmlns:a16="http://schemas.microsoft.com/office/drawing/2014/main" id="{6E8AF627-2026-A382-E6F4-26DA67460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5658" r="10587" b="5171"/>
          <a:stretch/>
        </p:blipFill>
        <p:spPr>
          <a:xfrm>
            <a:off x="8716040" y="3632423"/>
            <a:ext cx="2146299" cy="2710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FE1C8F-B547-6094-5AB3-DBC9C917A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t="5026" r="11643" b="6925"/>
          <a:stretch/>
        </p:blipFill>
        <p:spPr>
          <a:xfrm>
            <a:off x="9964985" y="1056984"/>
            <a:ext cx="2166659" cy="2710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E3CFE16-29CC-869D-9C7E-E500DE017B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t="5644" r="10294" b="7317"/>
          <a:stretch/>
        </p:blipFill>
        <p:spPr>
          <a:xfrm>
            <a:off x="7467095" y="1032228"/>
            <a:ext cx="2146298" cy="2710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75A35F86-3603-F39B-C3BE-B73785CDB05B}"/>
              </a:ext>
            </a:extLst>
          </p:cNvPr>
          <p:cNvSpPr txBox="1">
            <a:spLocks/>
          </p:cNvSpPr>
          <p:nvPr/>
        </p:nvSpPr>
        <p:spPr>
          <a:xfrm>
            <a:off x="640556" y="1631844"/>
            <a:ext cx="6474947" cy="42749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 dirty="0"/>
              <a:t>PLNTY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 dirty="0" err="1"/>
              <a:t>Polymorphous</a:t>
            </a:r>
            <a:r>
              <a:rPr lang="fr-FR" sz="2400" b="1" dirty="0"/>
              <a:t> Low-grade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 dirty="0" err="1"/>
              <a:t>Neuroepithelial</a:t>
            </a:r>
            <a:r>
              <a:rPr lang="fr-FR" sz="2400" b="1" dirty="0"/>
              <a:t> Tumor of the Young</a:t>
            </a:r>
          </a:p>
          <a:p>
            <a:pPr marL="0" indent="0" algn="ctr">
              <a:buFont typeface="Arial" pitchFamily="34" charset="0"/>
              <a:buNone/>
            </a:pPr>
            <a:endParaRPr lang="fr-FR" sz="2400" b="1" dirty="0"/>
          </a:p>
          <a:p>
            <a:pPr lvl="1"/>
            <a:r>
              <a:rPr lang="fr-FR" sz="2400" dirty="0"/>
              <a:t>Cortex et substance blanche sous-corticale</a:t>
            </a:r>
          </a:p>
          <a:p>
            <a:pPr lvl="1"/>
            <a:r>
              <a:rPr lang="fr-FR" sz="2400" dirty="0"/>
              <a:t>Tissu (+/- kyste)</a:t>
            </a:r>
          </a:p>
          <a:p>
            <a:pPr lvl="1"/>
            <a:r>
              <a:rPr lang="fr-FR" sz="2400" dirty="0"/>
              <a:t>Hypo T2 ponctué</a:t>
            </a:r>
          </a:p>
          <a:p>
            <a:pPr lvl="1"/>
            <a:r>
              <a:rPr lang="fr-FR" sz="2400" dirty="0"/>
              <a:t>+/- rehaussement</a:t>
            </a:r>
          </a:p>
          <a:p>
            <a:pPr lvl="1"/>
            <a:r>
              <a:rPr lang="fr-FR" sz="2400" dirty="0" err="1"/>
              <a:t>Macrocalcifications</a:t>
            </a:r>
            <a:endParaRPr lang="fr-FR" sz="2400" b="1" dirty="0"/>
          </a:p>
          <a:p>
            <a:pPr marL="457188" lvl="1" indent="0">
              <a:buFont typeface="Arial" pitchFamily="34" charset="0"/>
              <a:buNone/>
            </a:pP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80C06D-1BDA-8873-1D54-907BE628DAC2}"/>
              </a:ext>
            </a:extLst>
          </p:cNvPr>
          <p:cNvSpPr txBox="1"/>
          <p:nvPr/>
        </p:nvSpPr>
        <p:spPr>
          <a:xfrm>
            <a:off x="6270750" y="55374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</a:t>
            </a:r>
            <a:r>
              <a:rPr lang="en-US" dirty="0" err="1"/>
              <a:t>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15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75A35F86-3603-F39B-C3BE-B73785CDB05B}"/>
              </a:ext>
            </a:extLst>
          </p:cNvPr>
          <p:cNvSpPr txBox="1">
            <a:spLocks/>
          </p:cNvSpPr>
          <p:nvPr/>
        </p:nvSpPr>
        <p:spPr>
          <a:xfrm>
            <a:off x="640556" y="1631844"/>
            <a:ext cx="6474947" cy="42749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 dirty="0"/>
              <a:t>PLNTY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 dirty="0" err="1"/>
              <a:t>Polymorphous</a:t>
            </a:r>
            <a:r>
              <a:rPr lang="fr-FR" sz="2400" b="1" dirty="0"/>
              <a:t> Low-grade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 dirty="0" err="1"/>
              <a:t>Neuroepithelial</a:t>
            </a:r>
            <a:r>
              <a:rPr lang="fr-FR" sz="2400" b="1" dirty="0"/>
              <a:t> Tumor of the Young</a:t>
            </a:r>
          </a:p>
          <a:p>
            <a:pPr marL="0" indent="0" algn="ctr">
              <a:buFont typeface="Arial" pitchFamily="34" charset="0"/>
              <a:buNone/>
            </a:pPr>
            <a:endParaRPr lang="fr-FR" sz="2400" b="1" dirty="0"/>
          </a:p>
          <a:p>
            <a:pPr lvl="1"/>
            <a:r>
              <a:rPr lang="fr-FR" sz="2400" dirty="0"/>
              <a:t>Cortex et substance blanche sous-corticale</a:t>
            </a:r>
          </a:p>
          <a:p>
            <a:pPr lvl="1"/>
            <a:r>
              <a:rPr lang="fr-FR" sz="2400" dirty="0"/>
              <a:t>Tissu (+/- kyste)</a:t>
            </a:r>
          </a:p>
          <a:p>
            <a:pPr lvl="1"/>
            <a:r>
              <a:rPr lang="fr-FR" sz="2400" dirty="0"/>
              <a:t>Hypo T2 ponctué</a:t>
            </a:r>
          </a:p>
          <a:p>
            <a:pPr lvl="1"/>
            <a:r>
              <a:rPr lang="fr-FR" sz="2400" dirty="0"/>
              <a:t>+/- rehaussement</a:t>
            </a:r>
          </a:p>
          <a:p>
            <a:pPr lvl="1"/>
            <a:r>
              <a:rPr lang="fr-FR" sz="2400" dirty="0" err="1"/>
              <a:t>Macrocalcifications</a:t>
            </a:r>
            <a:endParaRPr lang="fr-FR" sz="2400" b="1" dirty="0"/>
          </a:p>
          <a:p>
            <a:pPr marL="457188" lvl="1" indent="0">
              <a:buFont typeface="Arial" pitchFamily="34" charset="0"/>
              <a:buNone/>
            </a:pP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80C06D-1BDA-8873-1D54-907BE628DAC2}"/>
              </a:ext>
            </a:extLst>
          </p:cNvPr>
          <p:cNvSpPr txBox="1"/>
          <p:nvPr/>
        </p:nvSpPr>
        <p:spPr>
          <a:xfrm>
            <a:off x="6270750" y="55374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</a:t>
            </a:r>
            <a:r>
              <a:rPr lang="en-US" dirty="0" err="1"/>
              <a:t>ans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93565D-C42C-339E-F5E0-15E267BDA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0" y="3883442"/>
            <a:ext cx="1973583" cy="2535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20D00CA-F2D8-CE27-937F-841439AFE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001" y="2649249"/>
            <a:ext cx="2001697" cy="2502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 descr="Une image contenant médaillon&#10;&#10;Description générée automatiquement">
            <a:extLst>
              <a:ext uri="{FF2B5EF4-FFF2-40B4-BE49-F238E27FC236}">
                <a16:creationId xmlns:a16="http://schemas.microsoft.com/office/drawing/2014/main" id="{F4D2D15D-7DC9-6F68-0650-ABA9662AC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80" y="1276842"/>
            <a:ext cx="1833014" cy="2350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00593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75A35F86-3603-F39B-C3BE-B73785CDB05B}"/>
              </a:ext>
            </a:extLst>
          </p:cNvPr>
          <p:cNvSpPr txBox="1">
            <a:spLocks/>
          </p:cNvSpPr>
          <p:nvPr/>
        </p:nvSpPr>
        <p:spPr>
          <a:xfrm>
            <a:off x="640556" y="1631844"/>
            <a:ext cx="6474947" cy="42749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 dirty="0"/>
              <a:t>PLNTY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 dirty="0" err="1"/>
              <a:t>Polymorphous</a:t>
            </a:r>
            <a:r>
              <a:rPr lang="fr-FR" sz="2400" b="1" dirty="0"/>
              <a:t> Low-grade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 dirty="0" err="1"/>
              <a:t>Neuroepithelial</a:t>
            </a:r>
            <a:r>
              <a:rPr lang="fr-FR" sz="2400" b="1" dirty="0"/>
              <a:t> Tumor of the Young</a:t>
            </a:r>
          </a:p>
          <a:p>
            <a:pPr marL="0" indent="0" algn="ctr">
              <a:buFont typeface="Arial" pitchFamily="34" charset="0"/>
              <a:buNone/>
            </a:pPr>
            <a:endParaRPr lang="fr-FR" sz="2400" b="1" dirty="0"/>
          </a:p>
          <a:p>
            <a:pPr lvl="1"/>
            <a:r>
              <a:rPr lang="fr-FR" sz="2400" dirty="0"/>
              <a:t>Cortex et substance blanche sous-corticale</a:t>
            </a:r>
          </a:p>
          <a:p>
            <a:pPr lvl="1"/>
            <a:r>
              <a:rPr lang="fr-FR" sz="2400" dirty="0"/>
              <a:t>Tissu (+/- kyste)</a:t>
            </a:r>
          </a:p>
          <a:p>
            <a:pPr lvl="1"/>
            <a:r>
              <a:rPr lang="fr-FR" sz="2400" dirty="0"/>
              <a:t>Hypo T2 ponctué</a:t>
            </a:r>
          </a:p>
          <a:p>
            <a:pPr lvl="1"/>
            <a:r>
              <a:rPr lang="fr-FR" sz="2400" dirty="0"/>
              <a:t>+/- rehaussement</a:t>
            </a:r>
          </a:p>
          <a:p>
            <a:pPr lvl="1"/>
            <a:r>
              <a:rPr lang="fr-FR" sz="2400" dirty="0" err="1"/>
              <a:t>Macrocalcifications</a:t>
            </a:r>
            <a:endParaRPr lang="fr-FR" sz="2400" b="1" dirty="0"/>
          </a:p>
          <a:p>
            <a:pPr marL="457188" lvl="1" indent="0">
              <a:buFont typeface="Arial" pitchFamily="34" charset="0"/>
              <a:buNone/>
            </a:pP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80C06D-1BDA-8873-1D54-907BE628DAC2}"/>
              </a:ext>
            </a:extLst>
          </p:cNvPr>
          <p:cNvSpPr txBox="1"/>
          <p:nvPr/>
        </p:nvSpPr>
        <p:spPr>
          <a:xfrm>
            <a:off x="6270750" y="55374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</a:t>
            </a:r>
            <a:r>
              <a:rPr lang="en-US" dirty="0" err="1"/>
              <a:t>ans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A758AC-7970-8AEE-F013-4FD1F380B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17393" r="66061" b="35370"/>
          <a:stretch/>
        </p:blipFill>
        <p:spPr>
          <a:xfrm>
            <a:off x="7541674" y="3977424"/>
            <a:ext cx="2238704" cy="20641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8402B0-74BF-8054-45D0-2F3516BE9B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9" t="21657" r="9168" b="22542"/>
          <a:stretch/>
        </p:blipFill>
        <p:spPr>
          <a:xfrm>
            <a:off x="9758825" y="1559989"/>
            <a:ext cx="2103622" cy="2291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C2008C-E88F-3C09-05E5-7246D7754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7" t="18660" r="6763" b="20913"/>
          <a:stretch/>
        </p:blipFill>
        <p:spPr>
          <a:xfrm>
            <a:off x="7657820" y="1559989"/>
            <a:ext cx="2006412" cy="2291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05957FC-BE4B-04B3-E69A-8C51B9AD08AA}"/>
              </a:ext>
            </a:extLst>
          </p:cNvPr>
          <p:cNvSpPr txBox="1"/>
          <p:nvPr/>
        </p:nvSpPr>
        <p:spPr>
          <a:xfrm>
            <a:off x="10175267" y="3977424"/>
            <a:ext cx="163198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fr-FR" sz="1600" dirty="0" err="1"/>
              <a:t>Cerron</a:t>
            </a:r>
            <a:r>
              <a:rPr lang="fr-FR" sz="1600" dirty="0"/>
              <a:t>-Vela </a:t>
            </a:r>
            <a:r>
              <a:rPr lang="fr-FR" sz="1600" i="1" dirty="0"/>
              <a:t>et al</a:t>
            </a:r>
            <a:r>
              <a:rPr lang="fr-FR" sz="1600" dirty="0"/>
              <a:t>.</a:t>
            </a:r>
          </a:p>
          <a:p>
            <a:pPr algn="r"/>
            <a:r>
              <a:rPr lang="fr-FR" sz="1600" i="1" dirty="0"/>
              <a:t>ASPNR</a:t>
            </a:r>
            <a:r>
              <a:rPr lang="fr-FR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92188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pic>
        <p:nvPicPr>
          <p:cNvPr id="2" name="Image 1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1C3C8D5F-1275-62F7-2E80-F571A150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7529" r="7975"/>
          <a:stretch/>
        </p:blipFill>
        <p:spPr>
          <a:xfrm>
            <a:off x="745569" y="1664508"/>
            <a:ext cx="4495800" cy="3662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DC0048-C50E-B101-46ED-00D09F27B73C}"/>
              </a:ext>
            </a:extLst>
          </p:cNvPr>
          <p:cNvSpPr txBox="1"/>
          <p:nvPr/>
        </p:nvSpPr>
        <p:spPr>
          <a:xfrm>
            <a:off x="2690648" y="5346778"/>
            <a:ext cx="2740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Lecler</a:t>
            </a:r>
            <a:r>
              <a:rPr lang="fr-FR" sz="1600" dirty="0"/>
              <a:t> </a:t>
            </a:r>
            <a:r>
              <a:rPr lang="fr-FR" sz="1600" i="1" dirty="0"/>
              <a:t>et al. Eur J Neurol </a:t>
            </a:r>
            <a:r>
              <a:rPr lang="fr-FR" sz="1600" dirty="0"/>
              <a:t>2020  </a:t>
            </a:r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0DD1CC8A-C4A9-F435-7E42-E55B12D3CF5E}"/>
              </a:ext>
            </a:extLst>
          </p:cNvPr>
          <p:cNvSpPr txBox="1">
            <a:spLocks/>
          </p:cNvSpPr>
          <p:nvPr/>
        </p:nvSpPr>
        <p:spPr>
          <a:xfrm>
            <a:off x="6536859" y="1308537"/>
            <a:ext cx="4909572" cy="49202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/>
              <a:t>MVNT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/>
              <a:t>Multinodular and Vacuolating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/>
              <a:t>Neuroepithelial Tumor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12497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Protocole IRM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556" y="1192194"/>
            <a:ext cx="8249217" cy="304347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Séquences nécessaires</a:t>
            </a:r>
            <a:endParaRPr lang="fr-FR" sz="2600" dirty="0"/>
          </a:p>
          <a:p>
            <a:pPr marL="0" indent="0">
              <a:buNone/>
            </a:pPr>
            <a:endParaRPr lang="fr-FR" sz="2600" dirty="0"/>
          </a:p>
          <a:p>
            <a:r>
              <a:rPr lang="fr-FR" sz="2600" dirty="0"/>
              <a:t>3D T1 EG haute résolution &lt; 1 mm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8820BC-ECAC-46EF-972F-2F30C1457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t="8470" r="7830" b="27546"/>
          <a:stretch/>
        </p:blipFill>
        <p:spPr>
          <a:xfrm>
            <a:off x="9321103" y="1174623"/>
            <a:ext cx="1836544" cy="162193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D8B776F-C04F-122C-90FF-39B4CD6D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20293" r="2226" b="17918"/>
          <a:stretch>
            <a:fillRect/>
          </a:stretch>
        </p:blipFill>
        <p:spPr bwMode="auto">
          <a:xfrm>
            <a:off x="9282335" y="4557230"/>
            <a:ext cx="1914080" cy="162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CB0EC27-1D65-2D52-7AF4-6D24FA338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 t="20526" r="1785" b="18497"/>
          <a:stretch>
            <a:fillRect/>
          </a:stretch>
        </p:blipFill>
        <p:spPr bwMode="auto">
          <a:xfrm>
            <a:off x="9271002" y="2862238"/>
            <a:ext cx="1936746" cy="162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B4FEF32-CF05-6BB5-01CC-1350CF6176DC}"/>
              </a:ext>
            </a:extLst>
          </p:cNvPr>
          <p:cNvSpPr txBox="1"/>
          <p:nvPr/>
        </p:nvSpPr>
        <p:spPr>
          <a:xfrm>
            <a:off x="11207748" y="184255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2D T1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84C73B5-A9DC-154D-347D-868A800FA7D9}"/>
              </a:ext>
            </a:extLst>
          </p:cNvPr>
          <p:cNvSpPr txBox="1"/>
          <p:nvPr/>
        </p:nvSpPr>
        <p:spPr>
          <a:xfrm>
            <a:off x="11265960" y="3430281"/>
            <a:ext cx="93326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3D T1</a:t>
            </a:r>
          </a:p>
          <a:p>
            <a:pPr algn="ctr"/>
            <a:r>
              <a:rPr lang="fr-FR" sz="1100" dirty="0"/>
              <a:t>non optimisé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ABDD5D-B3AD-BC8E-0AC7-071F12B12DFB}"/>
              </a:ext>
            </a:extLst>
          </p:cNvPr>
          <p:cNvSpPr txBox="1"/>
          <p:nvPr/>
        </p:nvSpPr>
        <p:spPr>
          <a:xfrm>
            <a:off x="11356280" y="5209404"/>
            <a:ext cx="72648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3D T1</a:t>
            </a:r>
          </a:p>
          <a:p>
            <a:pPr algn="ctr"/>
            <a:r>
              <a:rPr lang="fr-FR" sz="1100" dirty="0"/>
              <a:t>optimisé</a:t>
            </a:r>
          </a:p>
        </p:txBody>
      </p:sp>
    </p:spTree>
    <p:extLst>
      <p:ext uri="{BB962C8B-B14F-4D97-AF65-F5344CB8AC3E}">
        <p14:creationId xmlns:p14="http://schemas.microsoft.com/office/powerpoint/2010/main" val="1543722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pic>
        <p:nvPicPr>
          <p:cNvPr id="2" name="Image 1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1C3C8D5F-1275-62F7-2E80-F571A150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7529" r="7975"/>
          <a:stretch/>
        </p:blipFill>
        <p:spPr>
          <a:xfrm>
            <a:off x="745569" y="1664508"/>
            <a:ext cx="4495800" cy="3662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DC0048-C50E-B101-46ED-00D09F27B73C}"/>
              </a:ext>
            </a:extLst>
          </p:cNvPr>
          <p:cNvSpPr txBox="1"/>
          <p:nvPr/>
        </p:nvSpPr>
        <p:spPr>
          <a:xfrm>
            <a:off x="2690648" y="5346778"/>
            <a:ext cx="2740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Lecler</a:t>
            </a:r>
            <a:r>
              <a:rPr lang="fr-FR" sz="1600" dirty="0"/>
              <a:t> </a:t>
            </a:r>
            <a:r>
              <a:rPr lang="fr-FR" sz="1600" i="1" dirty="0"/>
              <a:t>et al. Eur J Neurol </a:t>
            </a:r>
            <a:r>
              <a:rPr lang="fr-FR" sz="1600" dirty="0"/>
              <a:t>2020  </a:t>
            </a:r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0DD1CC8A-C4A9-F435-7E42-E55B12D3CF5E}"/>
              </a:ext>
            </a:extLst>
          </p:cNvPr>
          <p:cNvSpPr txBox="1">
            <a:spLocks/>
          </p:cNvSpPr>
          <p:nvPr/>
        </p:nvSpPr>
        <p:spPr>
          <a:xfrm>
            <a:off x="6536859" y="1308537"/>
            <a:ext cx="4909572" cy="49202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 dirty="0"/>
              <a:t>MVNT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 dirty="0" err="1"/>
              <a:t>Multinodular</a:t>
            </a:r>
            <a:r>
              <a:rPr lang="fr-FR" sz="2400" b="1" dirty="0"/>
              <a:t> and </a:t>
            </a:r>
            <a:r>
              <a:rPr lang="fr-FR" sz="2400" b="1" dirty="0" err="1"/>
              <a:t>Vacuolating</a:t>
            </a:r>
            <a:endParaRPr lang="fr-FR" sz="2400" b="1" dirty="0"/>
          </a:p>
          <a:p>
            <a:pPr marL="0" indent="0" algn="ctr">
              <a:buFont typeface="Arial" pitchFamily="34" charset="0"/>
              <a:buNone/>
            </a:pPr>
            <a:r>
              <a:rPr lang="fr-FR" sz="2400" b="1" dirty="0" err="1"/>
              <a:t>Neuroepithelial</a:t>
            </a:r>
            <a:r>
              <a:rPr lang="fr-FR" sz="2400" b="1" dirty="0"/>
              <a:t> Tumor</a:t>
            </a:r>
          </a:p>
          <a:p>
            <a:pPr marL="0" indent="0" algn="ctr">
              <a:buFont typeface="Arial" pitchFamily="34" charset="0"/>
              <a:buNone/>
            </a:pPr>
            <a:endParaRPr lang="fr-FR" sz="2400" b="1" dirty="0"/>
          </a:p>
          <a:p>
            <a:pPr lvl="1"/>
            <a:r>
              <a:rPr lang="fr-FR" sz="2400" dirty="0"/>
              <a:t>SB sous-corticale</a:t>
            </a:r>
          </a:p>
          <a:p>
            <a:pPr lvl="1"/>
            <a:r>
              <a:rPr lang="fr-FR" sz="2400" dirty="0"/>
              <a:t>Nodules confluents</a:t>
            </a:r>
          </a:p>
          <a:p>
            <a:pPr lvl="1"/>
            <a:r>
              <a:rPr lang="fr-FR" sz="2400" dirty="0"/>
              <a:t>Hypersignal T2</a:t>
            </a:r>
          </a:p>
          <a:p>
            <a:pPr lvl="1"/>
            <a:r>
              <a:rPr lang="fr-FR" sz="2400" dirty="0"/>
              <a:t>Pas de rehaussement</a:t>
            </a:r>
          </a:p>
          <a:p>
            <a:pPr lvl="1"/>
            <a:r>
              <a:rPr lang="fr-FR" sz="2400" dirty="0"/>
              <a:t>Ne pas toucher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Epileptogène ?</a:t>
            </a:r>
          </a:p>
          <a:p>
            <a:pPr marL="0" indent="0" algn="ctr">
              <a:buFont typeface="Arial" pitchFamily="34" charset="0"/>
              <a:buNone/>
            </a:pPr>
            <a:endParaRPr lang="fr-FR" sz="2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679678-9E62-B819-D9B9-621EE7F36730}"/>
              </a:ext>
            </a:extLst>
          </p:cNvPr>
          <p:cNvSpPr txBox="1"/>
          <p:nvPr/>
        </p:nvSpPr>
        <p:spPr>
          <a:xfrm>
            <a:off x="10652624" y="585943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44 </a:t>
            </a:r>
            <a:r>
              <a:rPr lang="en-US" dirty="0" err="1"/>
              <a:t>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050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Méningioangiomatose</a:t>
            </a:r>
          </a:p>
        </p:txBody>
      </p:sp>
      <p:pic>
        <p:nvPicPr>
          <p:cNvPr id="3" name="Image 2" descr="Une image contenant sombre&#10;&#10;Description générée automatiquement">
            <a:extLst>
              <a:ext uri="{FF2B5EF4-FFF2-40B4-BE49-F238E27FC236}">
                <a16:creationId xmlns:a16="http://schemas.microsoft.com/office/drawing/2014/main" id="{E929F74D-4F20-8A89-EC71-3946A04D29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6942" r="13025" b="9155"/>
          <a:stretch/>
        </p:blipFill>
        <p:spPr>
          <a:xfrm>
            <a:off x="7100688" y="1192194"/>
            <a:ext cx="3795911" cy="4782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CE724AEC-A12C-0D1F-2DC5-94E5E627E240}"/>
              </a:ext>
            </a:extLst>
          </p:cNvPr>
          <p:cNvSpPr txBox="1">
            <a:spLocks/>
          </p:cNvSpPr>
          <p:nvPr/>
        </p:nvSpPr>
        <p:spPr>
          <a:xfrm>
            <a:off x="997908" y="1907262"/>
            <a:ext cx="5098092" cy="3043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800" b="1" dirty="0"/>
              <a:t>PGNT</a:t>
            </a:r>
          </a:p>
          <a:p>
            <a:pPr marL="0" indent="0" algn="ctr">
              <a:buFont typeface="Arial" pitchFamily="34" charset="0"/>
              <a:buNone/>
            </a:pPr>
            <a:r>
              <a:rPr lang="fr-FR" sz="2400" b="1" dirty="0" err="1"/>
              <a:t>Papillary</a:t>
            </a:r>
            <a:r>
              <a:rPr lang="fr-FR" sz="2400" b="1" dirty="0"/>
              <a:t> </a:t>
            </a:r>
            <a:r>
              <a:rPr lang="fr-FR" sz="2400" b="1" dirty="0" err="1"/>
              <a:t>GlioNeuronal</a:t>
            </a:r>
            <a:r>
              <a:rPr lang="fr-FR" sz="2400" b="1" dirty="0"/>
              <a:t> Tumor</a:t>
            </a:r>
          </a:p>
          <a:p>
            <a:pPr marL="0" indent="0" algn="ctr">
              <a:buFont typeface="Arial" pitchFamily="34" charset="0"/>
              <a:buNone/>
            </a:pPr>
            <a:endParaRPr lang="fr-FR" sz="2400" b="1" dirty="0"/>
          </a:p>
          <a:p>
            <a:pPr lvl="1"/>
            <a:r>
              <a:rPr lang="fr-FR" sz="2400" dirty="0"/>
              <a:t>SB </a:t>
            </a:r>
            <a:r>
              <a:rPr lang="fr-FR" sz="2400" dirty="0" err="1"/>
              <a:t>péri-ventriculaire</a:t>
            </a:r>
            <a:endParaRPr lang="fr-FR" sz="2400" dirty="0"/>
          </a:p>
          <a:p>
            <a:pPr lvl="1"/>
            <a:r>
              <a:rPr lang="fr-FR" sz="2400" dirty="0"/>
              <a:t>Tissu, kystes avec cloisons</a:t>
            </a:r>
          </a:p>
          <a:p>
            <a:pPr lvl="1"/>
            <a:r>
              <a:rPr lang="fr-FR" sz="2400" dirty="0"/>
              <a:t>Rehaussement</a:t>
            </a:r>
          </a:p>
          <a:p>
            <a:pPr marL="0" indent="0" algn="ctr">
              <a:buFont typeface="Arial" pitchFamily="34" charset="0"/>
              <a:buNone/>
            </a:pPr>
            <a:endParaRPr lang="fr-FR" sz="24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6CEDE1-F35D-E241-727B-47E9982D1614}"/>
              </a:ext>
            </a:extLst>
          </p:cNvPr>
          <p:cNvSpPr txBox="1"/>
          <p:nvPr/>
        </p:nvSpPr>
        <p:spPr>
          <a:xfrm>
            <a:off x="5299842" y="458140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 </a:t>
            </a:r>
            <a:r>
              <a:rPr lang="en-US" dirty="0" err="1"/>
              <a:t>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847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Méningioangiomatose</a:t>
            </a:r>
          </a:p>
        </p:txBody>
      </p:sp>
      <p:pic>
        <p:nvPicPr>
          <p:cNvPr id="3" name="Image 2" descr="Une image contenant texte, horloge, montre&#10;&#10;Description générée automatiquement">
            <a:extLst>
              <a:ext uri="{FF2B5EF4-FFF2-40B4-BE49-F238E27FC236}">
                <a16:creationId xmlns:a16="http://schemas.microsoft.com/office/drawing/2014/main" id="{B7ABD284-964F-E0D8-9606-2CFE9F0BC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1" t="17959" r="45876" b="43602"/>
          <a:stretch/>
        </p:blipFill>
        <p:spPr>
          <a:xfrm>
            <a:off x="812252" y="1177160"/>
            <a:ext cx="1920437" cy="22554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 descr="Une image contenant noir, blanc, sombre&#10;&#10;Description générée automatiquement">
            <a:extLst>
              <a:ext uri="{FF2B5EF4-FFF2-40B4-BE49-F238E27FC236}">
                <a16:creationId xmlns:a16="http://schemas.microsoft.com/office/drawing/2014/main" id="{0EBFDC75-058C-0AC9-652B-60FA1974D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5" t="19115" r="45985" b="47997"/>
          <a:stretch/>
        </p:blipFill>
        <p:spPr>
          <a:xfrm>
            <a:off x="812252" y="3650353"/>
            <a:ext cx="1920437" cy="22554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99DB36B-8245-216B-7E4D-D92CF366E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0" t="20526" r="46024" b="46706"/>
          <a:stretch/>
        </p:blipFill>
        <p:spPr>
          <a:xfrm>
            <a:off x="2941575" y="1177160"/>
            <a:ext cx="2120165" cy="2251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8769B78D-AFBE-EEA2-F9A1-A90E322DE499}"/>
              </a:ext>
            </a:extLst>
          </p:cNvPr>
          <p:cNvSpPr txBox="1">
            <a:spLocks/>
          </p:cNvSpPr>
          <p:nvPr/>
        </p:nvSpPr>
        <p:spPr>
          <a:xfrm>
            <a:off x="5454871" y="1421656"/>
            <a:ext cx="6442840" cy="4103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600" b="1" dirty="0"/>
              <a:t>Méningioangiomatose</a:t>
            </a:r>
          </a:p>
        </p:txBody>
      </p:sp>
    </p:spTree>
    <p:extLst>
      <p:ext uri="{BB962C8B-B14F-4D97-AF65-F5344CB8AC3E}">
        <p14:creationId xmlns:p14="http://schemas.microsoft.com/office/powerpoint/2010/main" val="4088389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0" y="547682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2480442" y="547682"/>
            <a:ext cx="2175301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4663487" y="550130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6587441" y="547682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5625464" y="547682"/>
            <a:ext cx="9542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>
                <a:solidFill>
                  <a:schemeClr val="bg1">
                    <a:lumMod val="75000"/>
                    <a:lumOff val="25000"/>
                  </a:schemeClr>
                </a:solidFill>
              </a:rPr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7549416" y="547682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Méningioangiomatose</a:t>
            </a:r>
          </a:p>
        </p:txBody>
      </p:sp>
      <p:pic>
        <p:nvPicPr>
          <p:cNvPr id="3" name="Image 2" descr="Une image contenant texte, horloge, montre&#10;&#10;Description générée automatiquement">
            <a:extLst>
              <a:ext uri="{FF2B5EF4-FFF2-40B4-BE49-F238E27FC236}">
                <a16:creationId xmlns:a16="http://schemas.microsoft.com/office/drawing/2014/main" id="{B7ABD284-964F-E0D8-9606-2CFE9F0BC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1" t="17959" r="45876" b="43602"/>
          <a:stretch/>
        </p:blipFill>
        <p:spPr>
          <a:xfrm>
            <a:off x="812252" y="1177160"/>
            <a:ext cx="1920437" cy="22554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 descr="Une image contenant noir, blanc, sombre&#10;&#10;Description générée automatiquement">
            <a:extLst>
              <a:ext uri="{FF2B5EF4-FFF2-40B4-BE49-F238E27FC236}">
                <a16:creationId xmlns:a16="http://schemas.microsoft.com/office/drawing/2014/main" id="{0EBFDC75-058C-0AC9-652B-60FA1974D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5" t="19115" r="45985" b="47997"/>
          <a:stretch/>
        </p:blipFill>
        <p:spPr>
          <a:xfrm>
            <a:off x="812252" y="3650353"/>
            <a:ext cx="1920437" cy="22554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99DB36B-8245-216B-7E4D-D92CF366E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0" t="20526" r="46024" b="46706"/>
          <a:stretch/>
        </p:blipFill>
        <p:spPr>
          <a:xfrm>
            <a:off x="2941575" y="1177160"/>
            <a:ext cx="2120165" cy="2251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8769B78D-AFBE-EEA2-F9A1-A90E322DE499}"/>
              </a:ext>
            </a:extLst>
          </p:cNvPr>
          <p:cNvSpPr txBox="1">
            <a:spLocks/>
          </p:cNvSpPr>
          <p:nvPr/>
        </p:nvSpPr>
        <p:spPr>
          <a:xfrm>
            <a:off x="5454871" y="1421656"/>
            <a:ext cx="6442840" cy="4103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600" b="1" dirty="0"/>
              <a:t>Méningioangiomatose</a:t>
            </a:r>
          </a:p>
          <a:p>
            <a:pPr marL="0" indent="0" algn="ctr">
              <a:buFont typeface="Arial" pitchFamily="34" charset="0"/>
              <a:buNone/>
            </a:pPr>
            <a:endParaRPr lang="fr-FR" sz="1500" b="1" dirty="0"/>
          </a:p>
          <a:p>
            <a:pPr lvl="1"/>
            <a:r>
              <a:rPr lang="fr-FR" sz="2400" dirty="0"/>
              <a:t>Hyposignal T2</a:t>
            </a:r>
          </a:p>
          <a:p>
            <a:pPr lvl="2"/>
            <a:r>
              <a:rPr lang="fr-FR" dirty="0"/>
              <a:t>Cortex</a:t>
            </a:r>
          </a:p>
          <a:p>
            <a:pPr lvl="2"/>
            <a:r>
              <a:rPr lang="fr-FR" dirty="0"/>
              <a:t>+/- substance blanche</a:t>
            </a:r>
          </a:p>
          <a:p>
            <a:pPr lvl="1"/>
            <a:r>
              <a:rPr lang="fr-FR" sz="2400" dirty="0"/>
              <a:t>Calcifications</a:t>
            </a:r>
          </a:p>
          <a:p>
            <a:pPr lvl="1"/>
            <a:endParaRPr lang="fr-FR" sz="1500" dirty="0"/>
          </a:p>
          <a:p>
            <a:pPr lvl="1"/>
            <a:r>
              <a:rPr lang="fr-FR" sz="2400" dirty="0"/>
              <a:t>Isolé ou associé à une autre tumeur</a:t>
            </a:r>
          </a:p>
          <a:p>
            <a:pPr lvl="2"/>
            <a:r>
              <a:rPr lang="fr-FR" dirty="0"/>
              <a:t>Méningiome, dysplasie corticale, ATRT</a:t>
            </a:r>
          </a:p>
        </p:txBody>
      </p:sp>
      <p:pic>
        <p:nvPicPr>
          <p:cNvPr id="4" name="Image 3" descr="Une image contenant texte, montre&#10;&#10;Description générée automatiquement">
            <a:extLst>
              <a:ext uri="{FF2B5EF4-FFF2-40B4-BE49-F238E27FC236}">
                <a16:creationId xmlns:a16="http://schemas.microsoft.com/office/drawing/2014/main" id="{F0A869E1-AA16-2A45-A2BD-F53A9DE32F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1" t="23323" r="44712" b="43841"/>
          <a:stretch/>
        </p:blipFill>
        <p:spPr>
          <a:xfrm>
            <a:off x="2941575" y="3650353"/>
            <a:ext cx="2115829" cy="2251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63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7AC76-C392-1E46-2894-5C1EE6242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1" t="33202" r="39045" b="23104"/>
          <a:stretch/>
        </p:blipFill>
        <p:spPr bwMode="auto">
          <a:xfrm>
            <a:off x="276225" y="1163232"/>
            <a:ext cx="2573132" cy="252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079211BA-ED67-7458-AD19-1F73BC16B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/>
          <a:stretch/>
        </p:blipFill>
        <p:spPr>
          <a:xfrm>
            <a:off x="620022" y="3918139"/>
            <a:ext cx="2062927" cy="2339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 descr="Une image contenant texte, horloge, montre&#10;&#10;Description générée automatiquement">
            <a:extLst>
              <a:ext uri="{FF2B5EF4-FFF2-40B4-BE49-F238E27FC236}">
                <a16:creationId xmlns:a16="http://schemas.microsoft.com/office/drawing/2014/main" id="{9AE332AA-6CD8-D3AF-6972-7130D746C5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1" t="17959" r="45876" b="43602"/>
          <a:stretch/>
        </p:blipFill>
        <p:spPr>
          <a:xfrm>
            <a:off x="9925813" y="3929902"/>
            <a:ext cx="1991860" cy="2339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 2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DCA36AE6-9FC1-E332-BC3F-32B0407EB1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7529" r="7975"/>
          <a:stretch/>
        </p:blipFill>
        <p:spPr>
          <a:xfrm>
            <a:off x="6589175" y="3918143"/>
            <a:ext cx="2871412" cy="2339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 descr="Une image contenant sombre&#10;&#10;Description générée automatiquement">
            <a:extLst>
              <a:ext uri="{FF2B5EF4-FFF2-40B4-BE49-F238E27FC236}">
                <a16:creationId xmlns:a16="http://schemas.microsoft.com/office/drawing/2014/main" id="{8AEAF54F-8BAA-640A-F85C-3330FB23E4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3054" r="14339" b="24379"/>
          <a:stretch/>
        </p:blipFill>
        <p:spPr>
          <a:xfrm>
            <a:off x="3448111" y="3918143"/>
            <a:ext cx="2753867" cy="2304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 24" descr="Une image contenant sombre&#10;&#10;Description générée automatiquement">
            <a:extLst>
              <a:ext uri="{FF2B5EF4-FFF2-40B4-BE49-F238E27FC236}">
                <a16:creationId xmlns:a16="http://schemas.microsoft.com/office/drawing/2014/main" id="{6A2122E8-BAE5-6B46-2B81-8AD00EFDC7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6942" r="13025" b="9155"/>
          <a:stretch/>
        </p:blipFill>
        <p:spPr>
          <a:xfrm>
            <a:off x="9224933" y="1181239"/>
            <a:ext cx="1991859" cy="25093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 25" descr="Une image contenant pierre&#10;&#10;Description générée automatiquement">
            <a:extLst>
              <a:ext uri="{FF2B5EF4-FFF2-40B4-BE49-F238E27FC236}">
                <a16:creationId xmlns:a16="http://schemas.microsoft.com/office/drawing/2014/main" id="{D9E08461-7B53-3E69-1928-251D231431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5658" r="10587" b="5171"/>
          <a:stretch/>
        </p:blipFill>
        <p:spPr>
          <a:xfrm>
            <a:off x="6283414" y="1181239"/>
            <a:ext cx="1997909" cy="2523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2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449D6D5-AA62-F9BE-3BBC-625052319D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5" t="11000" r="21546" b="10936"/>
          <a:stretch/>
        </p:blipFill>
        <p:spPr>
          <a:xfrm>
            <a:off x="3405730" y="1157449"/>
            <a:ext cx="1997908" cy="2556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Tumeurs de l’épilepsie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7DDECC6-A751-0C07-3563-ABA409295DE4}"/>
              </a:ext>
            </a:extLst>
          </p:cNvPr>
          <p:cNvSpPr txBox="1">
            <a:spLocks/>
          </p:cNvSpPr>
          <p:nvPr/>
        </p:nvSpPr>
        <p:spPr>
          <a:xfrm>
            <a:off x="2344603" y="546461"/>
            <a:ext cx="248044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Astrocytome MYB/MYBL1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11B73FA2-B950-CD00-444A-60FE70174905}"/>
              </a:ext>
            </a:extLst>
          </p:cNvPr>
          <p:cNvSpPr txBox="1">
            <a:spLocks/>
          </p:cNvSpPr>
          <p:nvPr/>
        </p:nvSpPr>
        <p:spPr>
          <a:xfrm>
            <a:off x="4835793" y="546461"/>
            <a:ext cx="215437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Gliome angiocentrique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F51535A-5A65-BE09-2CFD-3F0BCDC4486E}"/>
              </a:ext>
            </a:extLst>
          </p:cNvPr>
          <p:cNvSpPr txBox="1">
            <a:spLocks/>
          </p:cNvSpPr>
          <p:nvPr/>
        </p:nvSpPr>
        <p:spPr>
          <a:xfrm>
            <a:off x="6990027" y="547688"/>
            <a:ext cx="8439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PLNTY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5F97067-7952-FA37-2331-8DB5ADCC09CC}"/>
              </a:ext>
            </a:extLst>
          </p:cNvPr>
          <p:cNvSpPr txBox="1">
            <a:spLocks/>
          </p:cNvSpPr>
          <p:nvPr/>
        </p:nvSpPr>
        <p:spPr>
          <a:xfrm>
            <a:off x="8689509" y="546461"/>
            <a:ext cx="9542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PGNT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6B9738B7-5637-6041-78A4-69587F350427}"/>
              </a:ext>
            </a:extLst>
          </p:cNvPr>
          <p:cNvSpPr txBox="1">
            <a:spLocks/>
          </p:cNvSpPr>
          <p:nvPr/>
        </p:nvSpPr>
        <p:spPr>
          <a:xfrm>
            <a:off x="7841704" y="546461"/>
            <a:ext cx="843933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MVNT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925A1D1F-F261-FB61-30E0-EFA538329454}"/>
              </a:ext>
            </a:extLst>
          </p:cNvPr>
          <p:cNvSpPr txBox="1">
            <a:spLocks/>
          </p:cNvSpPr>
          <p:nvPr/>
        </p:nvSpPr>
        <p:spPr>
          <a:xfrm>
            <a:off x="9651486" y="546461"/>
            <a:ext cx="2540514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tx1">
                    <a:lumMod val="95000"/>
                  </a:schemeClr>
                </a:solidFill>
              </a:rPr>
              <a:t>Méningioangiomatose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128398A5-E7C1-02A3-E46A-E1141A0DD933}"/>
              </a:ext>
            </a:extLst>
          </p:cNvPr>
          <p:cNvSpPr txBox="1">
            <a:spLocks/>
          </p:cNvSpPr>
          <p:nvPr/>
        </p:nvSpPr>
        <p:spPr>
          <a:xfrm>
            <a:off x="-8193" y="546461"/>
            <a:ext cx="1651935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Gangliogliome</a:t>
            </a:r>
            <a:endParaRPr lang="en-US" sz="2100" dirty="0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735EB1B7-986B-23BA-ED0B-598E239D7D16}"/>
              </a:ext>
            </a:extLst>
          </p:cNvPr>
          <p:cNvSpPr txBox="1">
            <a:spLocks/>
          </p:cNvSpPr>
          <p:nvPr/>
        </p:nvSpPr>
        <p:spPr>
          <a:xfrm>
            <a:off x="1651486" y="546461"/>
            <a:ext cx="734362" cy="379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DNET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30537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C 0.04245 0.01898 0.08515 0.03796 0.1108 0.06527 C 0.13646 0.09213 0.14583 0.1243 0.15416 0.16273 C 0.16211 0.20069 0.16823 0.25671 0.16015 0.2949 C 0.15182 0.33333 0.122 0.37106 0.10495 0.39236 C 0.08789 0.41365 0.07291 0.41828 0.05768 0.42291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2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932 0.02686 0.07864 0.05394 0.10169 0.12547 C 0.12487 0.19699 0.13646 0.33149 0.1388 0.42894 C 0.14114 0.52662 0.14023 0.65278 0.11549 0.71088 C 0.09088 0.76922 0.04075 0.77385 -0.00938 0.77848 " pathEditMode="relative" ptsTypes="A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C 0.02734 0.01342 0.05469 0.02708 0.07435 0.0581 C 0.09401 0.08958 0.11159 0.1412 0.11797 0.18634 C 0.12448 0.23194 0.12201 0.2912 0.11315 0.33078 C 0.10417 0.37013 0.08438 0.39629 0.06458 0.42291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211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4.07407E-6 C 0.01614 0.03796 0.02903 0.07592 0.03997 0.13541 C 0.05104 0.1949 0.0664 0.28171 0.06914 0.35694 C 0.072 0.43194 0.06484 0.5206 0.05677 0.58703 C 0.04882 0.65347 0.04518 0.71921 0.02096 0.75486 C -0.00326 0.79027 -0.04597 0.79513 -0.08855 0.8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0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2.59259E-6 C 0.0336 0.03171 0.06029 0.06342 0.07435 0.11852 C 0.08841 0.17361 0.10469 0.27754 0.09167 0.32963 C 0.07865 0.38125 0.0375 0.40602 -0.00364 0.4307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215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4.07407E-6 C 0.0267 0.04676 0.05326 0.09375 0.07149 0.19074 C 0.08959 0.28773 0.12461 0.47963 0.10899 0.58125 C 0.0931 0.68287 0.0349 0.74143 -0.02317 0.80023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40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C 0.04453 0.05486 0.0892 0.11018 0.11068 0.16759 C 0.13216 0.225 0.13112 0.30069 0.12878 0.34375 C 0.12644 0.38726 0.11146 0.40763 0.09649 0.4280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213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C 0.00078 0.07893 0.00157 0.15787 0.00222 0.2243 C 0.00274 0.29097 0.00313 0.32662 0.00339 0.39884 C 0.00352 0.47106 0.00404 0.58935 0.00352 0.65856 C 0.003 0.72754 0.0017 0.77037 0.00026 0.81319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4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4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Progrès dans le traitement</a:t>
            </a:r>
          </a:p>
        </p:txBody>
      </p:sp>
    </p:spTree>
    <p:extLst>
      <p:ext uri="{BB962C8B-B14F-4D97-AF65-F5344CB8AC3E}">
        <p14:creationId xmlns:p14="http://schemas.microsoft.com/office/powerpoint/2010/main" val="38300745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Problématique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595313" y="1020763"/>
            <a:ext cx="4625364" cy="1769329"/>
          </a:xfrm>
        </p:spPr>
        <p:txBody>
          <a:bodyPr>
            <a:normAutofit/>
          </a:bodyPr>
          <a:lstStyle/>
          <a:p>
            <a:r>
              <a:rPr lang="fr-FR" sz="2800" dirty="0"/>
              <a:t>Accès chirurgical difficile</a:t>
            </a:r>
          </a:p>
          <a:p>
            <a:pPr lvl="1"/>
            <a:r>
              <a:rPr lang="fr-FR" dirty="0"/>
              <a:t>Risque vasculaire</a:t>
            </a:r>
          </a:p>
          <a:p>
            <a:pPr lvl="1"/>
            <a:r>
              <a:rPr lang="fr-FR" dirty="0"/>
              <a:t>Risque neurologique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882D94-B2E4-F0C9-3D2F-3B0FB5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09" t="1206" r="729" b="1059"/>
          <a:stretch/>
        </p:blipFill>
        <p:spPr>
          <a:xfrm>
            <a:off x="1503453" y="3208069"/>
            <a:ext cx="3436847" cy="2466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5BCA8E-35A5-452C-132F-5C99D35AA9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8" t="1673" r="1799" b="2938"/>
          <a:stretch/>
        </p:blipFill>
        <p:spPr>
          <a:xfrm>
            <a:off x="7201040" y="719016"/>
            <a:ext cx="3377466" cy="24193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F17DAF-B2A9-6140-137A-C162F3E979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1" t="1386" r="50075" b="1847"/>
          <a:stretch/>
        </p:blipFill>
        <p:spPr>
          <a:xfrm>
            <a:off x="8130490" y="3307809"/>
            <a:ext cx="1518565" cy="2267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A82ED5-6DB5-AE83-E280-ADD90C1C05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25" t="4956" r="6966" b="2034"/>
          <a:stretch/>
        </p:blipFill>
        <p:spPr>
          <a:xfrm>
            <a:off x="9942353" y="3307559"/>
            <a:ext cx="1692614" cy="2267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FF98C32-27C5-80AA-5EE9-5877ED600E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4" t="2923" r="48192" b="841"/>
          <a:stretch/>
        </p:blipFill>
        <p:spPr>
          <a:xfrm>
            <a:off x="6312498" y="3307809"/>
            <a:ext cx="1524694" cy="2267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7074845" y="5626103"/>
            <a:ext cx="407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 Amnésie transitoire 58%, définitive 8%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95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595312" y="1020763"/>
            <a:ext cx="6300787" cy="165893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dirty="0"/>
              <a:t>LITT : laser </a:t>
            </a:r>
            <a:r>
              <a:rPr lang="fr-FR" sz="2800" dirty="0" err="1"/>
              <a:t>interstitial</a:t>
            </a:r>
            <a:r>
              <a:rPr lang="fr-FR" sz="2800" dirty="0"/>
              <a:t> thermal </a:t>
            </a:r>
            <a:r>
              <a:rPr lang="fr-FR" sz="2800" dirty="0" err="1"/>
              <a:t>therapy</a:t>
            </a:r>
            <a:endParaRPr lang="fr-FR" sz="2800" dirty="0"/>
          </a:p>
          <a:p>
            <a:pPr lvl="1"/>
            <a:r>
              <a:rPr lang="fr-FR" dirty="0"/>
              <a:t>Echauffement &gt;45°</a:t>
            </a:r>
          </a:p>
          <a:p>
            <a:pPr lvl="1"/>
            <a:r>
              <a:rPr lang="fr-FR" dirty="0"/>
              <a:t>Destruction lésionnelle</a:t>
            </a:r>
            <a:endParaRPr lang="en-US" dirty="0"/>
          </a:p>
        </p:txBody>
      </p:sp>
      <p:pic>
        <p:nvPicPr>
          <p:cNvPr id="1026" name="Picture 2" descr="Visualase product with 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45" y="619157"/>
            <a:ext cx="2462147" cy="246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texte 3"/>
          <p:cNvSpPr txBox="1">
            <a:spLocks/>
          </p:cNvSpPr>
          <p:nvPr/>
        </p:nvSpPr>
        <p:spPr>
          <a:xfrm>
            <a:off x="595312" y="3480519"/>
            <a:ext cx="6300787" cy="22243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Contrôle IRM:</a:t>
            </a:r>
          </a:p>
          <a:p>
            <a:pPr lvl="1"/>
            <a:r>
              <a:rPr lang="fr-FR" dirty="0"/>
              <a:t>Séquence de thermométrie</a:t>
            </a:r>
          </a:p>
          <a:p>
            <a:pPr lvl="1"/>
            <a:r>
              <a:rPr lang="fr-FR" dirty="0"/>
              <a:t>Contrôle température</a:t>
            </a:r>
          </a:p>
          <a:p>
            <a:pPr lvl="1"/>
            <a:r>
              <a:rPr lang="fr-FR" dirty="0"/>
              <a:t>Contrôle de la zone détruite</a:t>
            </a:r>
            <a:endParaRPr lang="en-US" dirty="0"/>
          </a:p>
        </p:txBody>
      </p:sp>
      <p:pic>
        <p:nvPicPr>
          <p:cNvPr id="15" name="Image 2">
            <a:extLst>
              <a:ext uri="{FF2B5EF4-FFF2-40B4-BE49-F238E27FC236}">
                <a16:creationId xmlns:a16="http://schemas.microsoft.com/office/drawing/2014/main" id="{080BB217-FAA7-FF1E-915C-51C643AE7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229" y="3396423"/>
            <a:ext cx="4773671" cy="2386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0567892" y="1850230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Visualase</a:t>
            </a:r>
            <a:r>
              <a:rPr lang="fr-FR" dirty="0"/>
              <a:t>®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2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595312" y="1020763"/>
            <a:ext cx="5387477" cy="470693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dirty="0"/>
              <a:t>Etapes:</a:t>
            </a:r>
          </a:p>
          <a:p>
            <a:pPr lvl="1"/>
            <a:r>
              <a:rPr lang="fr-FR" dirty="0"/>
              <a:t>IRM </a:t>
            </a:r>
            <a:r>
              <a:rPr lang="fr-FR" dirty="0" err="1"/>
              <a:t>pré-opératoire</a:t>
            </a:r>
            <a:endParaRPr lang="fr-FR" dirty="0"/>
          </a:p>
          <a:p>
            <a:pPr lvl="1"/>
            <a:r>
              <a:rPr lang="fr-FR" dirty="0"/>
              <a:t>Planification stéréotaxique</a:t>
            </a:r>
          </a:p>
          <a:p>
            <a:pPr lvl="1"/>
            <a:r>
              <a:rPr lang="fr-FR" dirty="0"/>
              <a:t>Scanner avec cadre de </a:t>
            </a:r>
            <a:r>
              <a:rPr lang="fr-FR" dirty="0" err="1"/>
              <a:t>Leksell</a:t>
            </a:r>
            <a:endParaRPr lang="fr-FR" dirty="0"/>
          </a:p>
          <a:p>
            <a:pPr lvl="1"/>
            <a:r>
              <a:rPr lang="fr-FR" dirty="0"/>
              <a:t>Bloc: placement de la fibre</a:t>
            </a:r>
          </a:p>
          <a:p>
            <a:pPr lvl="1"/>
            <a:r>
              <a:rPr lang="fr-FR" dirty="0"/>
              <a:t>IRM:</a:t>
            </a:r>
          </a:p>
          <a:p>
            <a:pPr lvl="2"/>
            <a:r>
              <a:rPr lang="fr-FR" dirty="0"/>
              <a:t>Contrôle de la position</a:t>
            </a:r>
          </a:p>
          <a:p>
            <a:pPr lvl="2"/>
            <a:r>
              <a:rPr lang="fr-FR" dirty="0"/>
              <a:t>Laser et thermométrie</a:t>
            </a:r>
          </a:p>
          <a:p>
            <a:pPr lvl="2"/>
            <a:r>
              <a:rPr lang="fr-FR" dirty="0"/>
              <a:t>Contrôle de la destruction</a:t>
            </a:r>
          </a:p>
          <a:p>
            <a:pPr lvl="1"/>
            <a:endParaRPr lang="en-US" dirty="0"/>
          </a:p>
        </p:txBody>
      </p:sp>
      <p:pic>
        <p:nvPicPr>
          <p:cNvPr id="9" name="visualase short.mov">
            <a:hlinkClick r:id="" action="ppaction://media"/>
            <a:extLst>
              <a:ext uri="{FF2B5EF4-FFF2-40B4-BE49-F238E27FC236}">
                <a16:creationId xmlns:a16="http://schemas.microsoft.com/office/drawing/2014/main" id="{D138C6ED-37CD-5CA2-8168-4B7100FE7A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3289" y="1740542"/>
            <a:ext cx="5808670" cy="32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0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421714" y="1477963"/>
            <a:ext cx="5387477" cy="376713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dirty="0"/>
              <a:t>Thermométrie:</a:t>
            </a:r>
          </a:p>
          <a:p>
            <a:pPr lvl="1"/>
            <a:r>
              <a:rPr lang="fr-FR" dirty="0"/>
              <a:t>Température</a:t>
            </a:r>
          </a:p>
          <a:p>
            <a:pPr lvl="2"/>
            <a:r>
              <a:rPr lang="fr-FR" sz="2800" dirty="0"/>
              <a:t>Dans la lésion</a:t>
            </a:r>
          </a:p>
          <a:p>
            <a:pPr lvl="2"/>
            <a:r>
              <a:rPr lang="fr-FR" sz="2800" dirty="0"/>
              <a:t>A distance</a:t>
            </a:r>
          </a:p>
          <a:p>
            <a:pPr lvl="2"/>
            <a:r>
              <a:rPr lang="fr-FR" sz="2800" dirty="0"/>
              <a:t>A côté</a:t>
            </a:r>
          </a:p>
          <a:p>
            <a:pPr lvl="2"/>
            <a:r>
              <a:rPr lang="fr-FR" sz="2800" dirty="0"/>
              <a:t>Zones à risque</a:t>
            </a:r>
          </a:p>
          <a:p>
            <a:pPr lvl="1"/>
            <a:r>
              <a:rPr lang="fr-FR" dirty="0"/>
              <a:t>Modélisation de la destruction</a:t>
            </a:r>
          </a:p>
          <a:p>
            <a:pPr lvl="1"/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B05128-589D-8DDE-79D4-22669E556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40" y="984965"/>
            <a:ext cx="5248065" cy="26240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B5FD77-1DF1-4DE4-2253-36F5559FA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740" y="3699891"/>
            <a:ext cx="5248066" cy="26240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70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Protocole IRM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556" y="1192194"/>
            <a:ext cx="8249217" cy="304347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Séquences nécessaires</a:t>
            </a:r>
            <a:endParaRPr lang="fr-FR" sz="2600" dirty="0"/>
          </a:p>
          <a:p>
            <a:pPr marL="0" indent="0">
              <a:buNone/>
            </a:pPr>
            <a:endParaRPr lang="fr-FR" sz="2600" dirty="0"/>
          </a:p>
          <a:p>
            <a:r>
              <a:rPr lang="fr-FR" sz="2600" dirty="0"/>
              <a:t>3D T1 EG haute résolution &lt; 1 mm</a:t>
            </a:r>
          </a:p>
          <a:p>
            <a:r>
              <a:rPr lang="fr-FR" sz="2600" dirty="0"/>
              <a:t>3D FLAIR &lt; 1 mm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3BC2557-F3B5-505B-89D9-FAFD8FE8E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18967" r="13234" b="21893"/>
          <a:stretch/>
        </p:blipFill>
        <p:spPr bwMode="auto">
          <a:xfrm>
            <a:off x="9504054" y="1475395"/>
            <a:ext cx="2184693" cy="22378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8D109B8-E0B2-8DFE-DDCF-0AF5C7263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1" t="20818" r="15905" b="28190"/>
          <a:stretch/>
        </p:blipFill>
        <p:spPr bwMode="auto">
          <a:xfrm>
            <a:off x="9448800" y="3767362"/>
            <a:ext cx="2295199" cy="2088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5B2D6AB-615F-152B-2194-2A14280B612B}"/>
              </a:ext>
            </a:extLst>
          </p:cNvPr>
          <p:cNvCxnSpPr/>
          <p:nvPr/>
        </p:nvCxnSpPr>
        <p:spPr>
          <a:xfrm>
            <a:off x="9777953" y="2063375"/>
            <a:ext cx="504624" cy="245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E473364-E88F-F15A-5E06-94FB26227A55}"/>
              </a:ext>
            </a:extLst>
          </p:cNvPr>
          <p:cNvCxnSpPr/>
          <p:nvPr/>
        </p:nvCxnSpPr>
        <p:spPr>
          <a:xfrm>
            <a:off x="9735910" y="4396187"/>
            <a:ext cx="504624" cy="245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78864B2-9068-6643-4DB9-9F00A50FA0DE}"/>
              </a:ext>
            </a:extLst>
          </p:cNvPr>
          <p:cNvSpPr txBox="1"/>
          <p:nvPr/>
        </p:nvSpPr>
        <p:spPr>
          <a:xfrm>
            <a:off x="10088086" y="3340600"/>
            <a:ext cx="10166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FLAIR 2D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A11670F-D59F-E542-5AEB-A40F295493AE}"/>
              </a:ext>
            </a:extLst>
          </p:cNvPr>
          <p:cNvSpPr txBox="1"/>
          <p:nvPr/>
        </p:nvSpPr>
        <p:spPr>
          <a:xfrm>
            <a:off x="10088086" y="5486143"/>
            <a:ext cx="10166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FLAIR 3D</a:t>
            </a:r>
          </a:p>
        </p:txBody>
      </p:sp>
    </p:spTree>
    <p:extLst>
      <p:ext uri="{BB962C8B-B14F-4D97-AF65-F5344CB8AC3E}">
        <p14:creationId xmlns:p14="http://schemas.microsoft.com/office/powerpoint/2010/main" val="2595401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574115" y="1488030"/>
            <a:ext cx="4416986" cy="422732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dirty="0"/>
              <a:t>Imagerie postopératoire:</a:t>
            </a:r>
          </a:p>
          <a:p>
            <a:pPr lvl="1"/>
            <a:r>
              <a:rPr lang="fr-FR" dirty="0"/>
              <a:t>Image en anneau</a:t>
            </a:r>
          </a:p>
          <a:p>
            <a:pPr lvl="2"/>
            <a:r>
              <a:rPr lang="fr-FR" sz="2800" dirty="0"/>
              <a:t>Diffusion</a:t>
            </a:r>
          </a:p>
          <a:p>
            <a:pPr lvl="2"/>
            <a:r>
              <a:rPr lang="fr-FR" sz="2800" dirty="0"/>
              <a:t>FLAIR</a:t>
            </a:r>
          </a:p>
          <a:p>
            <a:pPr lvl="2"/>
            <a:r>
              <a:rPr lang="fr-FR" sz="2800" dirty="0" err="1"/>
              <a:t>Gado</a:t>
            </a:r>
            <a:endParaRPr lang="fr-FR" sz="2800" dirty="0"/>
          </a:p>
          <a:p>
            <a:pPr lvl="2"/>
            <a:r>
              <a:rPr lang="fr-FR" sz="2800" dirty="0"/>
              <a:t>ASL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0FB9511-9C3C-7D86-E462-06907436B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25" t="19086" r="21470" b="23993"/>
          <a:stretch/>
        </p:blipFill>
        <p:spPr>
          <a:xfrm>
            <a:off x="5257798" y="3764097"/>
            <a:ext cx="2437567" cy="201505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991EA3-F5A5-1018-3BB3-5D2BFE7E2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87" t="15661" r="20208" b="23262"/>
          <a:stretch/>
        </p:blipFill>
        <p:spPr>
          <a:xfrm>
            <a:off x="7758748" y="2445053"/>
            <a:ext cx="2432397" cy="215756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969CD12-7E49-31E6-1207-10583C4DB5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02" t="20182" r="23892" b="18741"/>
          <a:stretch/>
        </p:blipFill>
        <p:spPr>
          <a:xfrm>
            <a:off x="5257799" y="1127150"/>
            <a:ext cx="2437567" cy="21621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9928BBE-6DFC-034B-26EF-A6E9C766FA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74" t="20631" r="26217" b="11912"/>
          <a:stretch/>
        </p:blipFill>
        <p:spPr>
          <a:xfrm>
            <a:off x="10254529" y="1106652"/>
            <a:ext cx="1835983" cy="220314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9FD635F-E14E-ECE3-F985-D6CCB83BBC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81" t="19150" r="25816" b="13393"/>
          <a:stretch/>
        </p:blipFill>
        <p:spPr>
          <a:xfrm>
            <a:off x="10254529" y="3647437"/>
            <a:ext cx="1835983" cy="21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936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574115" y="1488030"/>
            <a:ext cx="4416986" cy="422732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dirty="0"/>
              <a:t>Imagerie postopératoire:</a:t>
            </a:r>
          </a:p>
          <a:p>
            <a:pPr lvl="1"/>
            <a:r>
              <a:rPr lang="fr-FR" dirty="0"/>
              <a:t>Image en anneau</a:t>
            </a:r>
          </a:p>
          <a:p>
            <a:pPr lvl="2"/>
            <a:r>
              <a:rPr lang="fr-FR" sz="2800" dirty="0"/>
              <a:t>Diffusion</a:t>
            </a:r>
          </a:p>
          <a:p>
            <a:pPr lvl="2"/>
            <a:r>
              <a:rPr lang="fr-FR" sz="2800" dirty="0"/>
              <a:t>FLAIR</a:t>
            </a:r>
          </a:p>
          <a:p>
            <a:pPr lvl="2"/>
            <a:r>
              <a:rPr lang="fr-FR" sz="2800" dirty="0" err="1"/>
              <a:t>Gado</a:t>
            </a:r>
            <a:endParaRPr lang="fr-FR" sz="2800" dirty="0"/>
          </a:p>
          <a:p>
            <a:pPr lvl="2"/>
            <a:r>
              <a:rPr lang="fr-FR" sz="2800" dirty="0"/>
              <a:t>ASL</a:t>
            </a:r>
          </a:p>
          <a:p>
            <a:pPr lvl="1"/>
            <a:r>
              <a:rPr lang="fr-FR" dirty="0"/>
              <a:t>Spectroscopie:</a:t>
            </a:r>
          </a:p>
          <a:p>
            <a:pPr lvl="2"/>
            <a:r>
              <a:rPr lang="fr-FR" sz="2800" dirty="0"/>
              <a:t>Lactates</a:t>
            </a:r>
          </a:p>
        </p:txBody>
      </p:sp>
      <p:sp>
        <p:nvSpPr>
          <p:cNvPr id="11" name="Flèche vers le bas 10">
            <a:extLst>
              <a:ext uri="{FF2B5EF4-FFF2-40B4-BE49-F238E27FC236}">
                <a16:creationId xmlns:a16="http://schemas.microsoft.com/office/drawing/2014/main" id="{8765319B-2D28-9443-908C-7B63378F6805}"/>
              </a:ext>
            </a:extLst>
          </p:cNvPr>
          <p:cNvSpPr/>
          <p:nvPr/>
        </p:nvSpPr>
        <p:spPr>
          <a:xfrm>
            <a:off x="8371672" y="3301114"/>
            <a:ext cx="315118" cy="449029"/>
          </a:xfrm>
          <a:prstGeom prst="downArrow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CF26E8-C823-A928-18FF-FD8D3334F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0811" t="19742" r="10650" b="4275"/>
          <a:stretch/>
        </p:blipFill>
        <p:spPr>
          <a:xfrm>
            <a:off x="7130928" y="829152"/>
            <a:ext cx="3187859" cy="23473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0F9FE0-7FA7-1517-DCC4-B270B6B50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0270" t="19644" r="9970" b="5787"/>
          <a:stretch/>
        </p:blipFill>
        <p:spPr>
          <a:xfrm>
            <a:off x="7130928" y="3950102"/>
            <a:ext cx="3187858" cy="2268415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186085A0-0230-0377-5DC0-E26059D9C5D6}"/>
              </a:ext>
            </a:extLst>
          </p:cNvPr>
          <p:cNvSpPr/>
          <p:nvPr/>
        </p:nvSpPr>
        <p:spPr>
          <a:xfrm>
            <a:off x="8790032" y="5175441"/>
            <a:ext cx="531350" cy="75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060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061829" y="840330"/>
            <a:ext cx="8315658" cy="16234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dirty="0"/>
              <a:t>Imagerie de suivi: Diminution de volume progressive</a:t>
            </a:r>
          </a:p>
          <a:p>
            <a:pPr lvl="1"/>
            <a:r>
              <a:rPr lang="fr-FR" dirty="0"/>
              <a:t>En FLAIR</a:t>
            </a:r>
          </a:p>
          <a:p>
            <a:pPr lvl="1"/>
            <a:r>
              <a:rPr lang="fr-FR" dirty="0"/>
              <a:t>En T1 </a:t>
            </a:r>
            <a:r>
              <a:rPr lang="fr-FR" dirty="0" err="1"/>
              <a:t>gado</a:t>
            </a:r>
            <a:endParaRPr lang="fr-FR" dirty="0"/>
          </a:p>
        </p:txBody>
      </p:sp>
      <p:pic>
        <p:nvPicPr>
          <p:cNvPr id="10" name="Image 9" descr="Une image contenant ligne, Tracé, diagramme, capture d’écran&#10;&#10;Description générée automatiquement">
            <a:extLst>
              <a:ext uri="{FF2B5EF4-FFF2-40B4-BE49-F238E27FC236}">
                <a16:creationId xmlns:a16="http://schemas.microsoft.com/office/drawing/2014/main" id="{91F2AB63-522D-6DD0-6BE6-2A652F9C1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29" y="2588866"/>
            <a:ext cx="4161171" cy="3274463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28" y="2591496"/>
            <a:ext cx="4161172" cy="32718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10994" y="596213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FLAIR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8701229" y="596110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T1G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74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061829" y="840330"/>
            <a:ext cx="8315658" cy="16234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dirty="0"/>
              <a:t>Imagerie de suivi: Diminution de volume progressive</a:t>
            </a:r>
          </a:p>
          <a:p>
            <a:pPr lvl="1"/>
            <a:r>
              <a:rPr lang="fr-FR" dirty="0"/>
              <a:t>En FLAIR</a:t>
            </a:r>
          </a:p>
          <a:p>
            <a:pPr lvl="1"/>
            <a:r>
              <a:rPr lang="fr-FR" dirty="0"/>
              <a:t>En T1 </a:t>
            </a:r>
            <a:r>
              <a:rPr lang="fr-FR" dirty="0" err="1"/>
              <a:t>gado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13765" t="24622" r="4494" b="32539"/>
          <a:stretch/>
        </p:blipFill>
        <p:spPr>
          <a:xfrm>
            <a:off x="0" y="2800653"/>
            <a:ext cx="2472034" cy="203942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12119" t="25400" r="7774" b="32283"/>
          <a:stretch/>
        </p:blipFill>
        <p:spPr>
          <a:xfrm>
            <a:off x="2479869" y="2813099"/>
            <a:ext cx="2422594" cy="201453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l="13345" t="24019" r="5803" b="32968"/>
          <a:stretch/>
        </p:blipFill>
        <p:spPr>
          <a:xfrm>
            <a:off x="4959675" y="2813099"/>
            <a:ext cx="2405541" cy="201453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/>
          <a:srcRect l="10902" t="21297" r="5387" b="32786"/>
          <a:stretch/>
        </p:blipFill>
        <p:spPr>
          <a:xfrm>
            <a:off x="7394054" y="2800653"/>
            <a:ext cx="2332594" cy="201415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/>
          <a:srcRect l="15247" t="22022" r="4185" b="35327"/>
          <a:stretch/>
        </p:blipFill>
        <p:spPr>
          <a:xfrm>
            <a:off x="9755487" y="2805152"/>
            <a:ext cx="2436513" cy="20304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2155" y="4937750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J0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3503454" y="493775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M2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5913017" y="493775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M6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8252414" y="493775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M12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10665806" y="493775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086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061829" y="840330"/>
            <a:ext cx="8315658" cy="16234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dirty="0"/>
              <a:t>Imagerie de suivi: Diminution de volume progressive</a:t>
            </a:r>
          </a:p>
          <a:p>
            <a:pPr lvl="1"/>
            <a:r>
              <a:rPr lang="fr-FR" dirty="0"/>
              <a:t>En FLAIR</a:t>
            </a:r>
          </a:p>
          <a:p>
            <a:pPr lvl="1"/>
            <a:r>
              <a:rPr lang="fr-FR" dirty="0"/>
              <a:t>En T1 </a:t>
            </a:r>
            <a:r>
              <a:rPr lang="fr-FR" dirty="0" err="1"/>
              <a:t>gado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32155" y="4937750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J0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3503454" y="493775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M2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5913017" y="493775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M6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8252414" y="493775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M12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10665806" y="493775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M24</a:t>
            </a:r>
            <a:endParaRPr lang="en-US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/>
          <a:srcRect l="14413" t="30507" r="10955" b="31365"/>
          <a:stretch/>
        </p:blipFill>
        <p:spPr>
          <a:xfrm>
            <a:off x="176920" y="2844815"/>
            <a:ext cx="2261317" cy="181862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/>
          <a:srcRect l="15005" t="29630" r="11349" b="33496"/>
          <a:stretch/>
        </p:blipFill>
        <p:spPr>
          <a:xfrm>
            <a:off x="2599229" y="2829810"/>
            <a:ext cx="2307304" cy="181862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/>
          <a:srcRect l="16322" t="26034" r="8388" b="35169"/>
          <a:stretch/>
        </p:blipFill>
        <p:spPr>
          <a:xfrm>
            <a:off x="5047035" y="2828683"/>
            <a:ext cx="2230817" cy="180961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/>
          <a:srcRect l="14347" t="26870" r="9572" b="33329"/>
          <a:stretch/>
        </p:blipFill>
        <p:spPr>
          <a:xfrm>
            <a:off x="7461189" y="2853055"/>
            <a:ext cx="2198324" cy="181038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/>
          <a:srcRect l="16186" t="26195" r="7366" b="34673"/>
          <a:stretch/>
        </p:blipFill>
        <p:spPr>
          <a:xfrm>
            <a:off x="9832508" y="2827913"/>
            <a:ext cx="2246735" cy="18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471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061829" y="1564229"/>
            <a:ext cx="8315658" cy="317237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dirty="0"/>
              <a:t>Résultats</a:t>
            </a:r>
          </a:p>
          <a:p>
            <a:pPr lvl="1"/>
            <a:r>
              <a:rPr lang="fr-FR" dirty="0"/>
              <a:t>30 enfants</a:t>
            </a:r>
          </a:p>
          <a:p>
            <a:pPr lvl="1"/>
            <a:r>
              <a:rPr lang="fr-FR" dirty="0"/>
              <a:t>50/50 dysplasie / tumeur de bas grade</a:t>
            </a:r>
          </a:p>
          <a:p>
            <a:pPr lvl="1"/>
            <a:r>
              <a:rPr lang="fr-FR" dirty="0"/>
              <a:t>Guérison (Engel 1): comme chirurgie ~50%</a:t>
            </a:r>
          </a:p>
          <a:p>
            <a:r>
              <a:rPr lang="fr-FR" sz="2800" dirty="0"/>
              <a:t>Complications</a:t>
            </a:r>
          </a:p>
          <a:p>
            <a:pPr lvl="1"/>
            <a:r>
              <a:rPr lang="fr-FR" dirty="0"/>
              <a:t>3 déficits transitoires par œdème péri-tumoral</a:t>
            </a:r>
          </a:p>
        </p:txBody>
      </p:sp>
    </p:spTree>
    <p:extLst>
      <p:ext uri="{BB962C8B-B14F-4D97-AF65-F5344CB8AC3E}">
        <p14:creationId xmlns:p14="http://schemas.microsoft.com/office/powerpoint/2010/main" val="30944830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20022" t="27172" r="21301" b="24167"/>
          <a:stretch/>
        </p:blipFill>
        <p:spPr>
          <a:xfrm>
            <a:off x="421714" y="3711043"/>
            <a:ext cx="1890943" cy="24381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19065" t="26114" r="19860" b="24462"/>
          <a:stretch/>
        </p:blipFill>
        <p:spPr>
          <a:xfrm>
            <a:off x="425341" y="898447"/>
            <a:ext cx="1890943" cy="237921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22304" t="28448" r="21893" b="25932"/>
          <a:stretch/>
        </p:blipFill>
        <p:spPr>
          <a:xfrm>
            <a:off x="2320242" y="3711042"/>
            <a:ext cx="1918149" cy="243817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l="21913" t="26806" r="21044" b="26936"/>
          <a:stretch/>
        </p:blipFill>
        <p:spPr>
          <a:xfrm>
            <a:off x="2320242" y="930471"/>
            <a:ext cx="1886966" cy="23792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24308" y="3309688"/>
            <a:ext cx="81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Pré-op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3141842" y="330968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J0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/>
          <a:srcRect l="11432" t="17928" r="10280" b="16971"/>
          <a:stretch/>
        </p:blipFill>
        <p:spPr>
          <a:xfrm>
            <a:off x="4205866" y="3711043"/>
            <a:ext cx="1885779" cy="243817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/>
          <a:srcRect l="11340" t="20763" r="9243" b="14866"/>
          <a:stretch/>
        </p:blipFill>
        <p:spPr>
          <a:xfrm>
            <a:off x="4207208" y="930470"/>
            <a:ext cx="1887857" cy="237921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/>
          <a:srcRect l="7261" t="15797" r="10460" b="17780"/>
          <a:stretch/>
        </p:blipFill>
        <p:spPr>
          <a:xfrm>
            <a:off x="6086590" y="930472"/>
            <a:ext cx="1895441" cy="237921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0"/>
          <a:srcRect l="13819" t="24096" r="13199" b="16344"/>
          <a:stretch/>
        </p:blipFill>
        <p:spPr>
          <a:xfrm>
            <a:off x="6095065" y="3711043"/>
            <a:ext cx="1921539" cy="2438179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909081" y="3290326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J5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5032766" y="3283480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J2</a:t>
            </a:r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1"/>
          <a:srcRect l="12181" t="16248" r="7847" b="17657"/>
          <a:stretch/>
        </p:blipFill>
        <p:spPr>
          <a:xfrm>
            <a:off x="7984854" y="3711042"/>
            <a:ext cx="1880336" cy="241631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2"/>
          <a:srcRect l="16179" t="21015" r="11323" b="20100"/>
          <a:stretch/>
        </p:blipFill>
        <p:spPr>
          <a:xfrm>
            <a:off x="7974447" y="928653"/>
            <a:ext cx="1880336" cy="2374651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8668393" y="329032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J21</a:t>
            </a:r>
            <a:endParaRPr lang="en-US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3"/>
          <a:srcRect l="12453" t="23001" r="13680" b="16163"/>
          <a:stretch/>
        </p:blipFill>
        <p:spPr>
          <a:xfrm>
            <a:off x="9868030" y="3711043"/>
            <a:ext cx="1886949" cy="241632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4"/>
          <a:srcRect l="7775" t="19603" r="12007" b="15478"/>
          <a:stretch/>
        </p:blipFill>
        <p:spPr>
          <a:xfrm>
            <a:off x="9855500" y="928652"/>
            <a:ext cx="1887140" cy="237465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0507488" y="3290326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7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21" grpId="0"/>
      <p:bldP spid="2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Thermoablation laser guidée par IRM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766429" y="1754729"/>
            <a:ext cx="6377321" cy="276012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dirty="0"/>
              <a:t>Technique efficace</a:t>
            </a:r>
          </a:p>
          <a:p>
            <a:pPr lvl="1"/>
            <a:r>
              <a:rPr lang="fr-FR" dirty="0"/>
              <a:t>Complications rares à connaître</a:t>
            </a:r>
          </a:p>
          <a:p>
            <a:r>
              <a:rPr lang="fr-FR" sz="2800" dirty="0"/>
              <a:t>Collaboration radio-neurochirurgie:</a:t>
            </a:r>
          </a:p>
          <a:p>
            <a:pPr lvl="1"/>
            <a:r>
              <a:rPr lang="fr-FR" dirty="0"/>
              <a:t>Temps machine ~ 2h tout compris</a:t>
            </a:r>
          </a:p>
          <a:p>
            <a:pPr lvl="1"/>
            <a:r>
              <a:rPr lang="fr-FR" dirty="0"/>
              <a:t>Analyse simple per-op / post-op</a:t>
            </a:r>
          </a:p>
        </p:txBody>
      </p:sp>
      <p:pic>
        <p:nvPicPr>
          <p:cNvPr id="8" name="Image 7" descr="Une image contenant Équipement médical, pièce, médical, chambre d’hôpital&#10;&#10;Description générée automatiquement">
            <a:extLst>
              <a:ext uri="{FF2B5EF4-FFF2-40B4-BE49-F238E27FC236}">
                <a16:creationId xmlns:a16="http://schemas.microsoft.com/office/drawing/2014/main" id="{9D1DB0C4-CEE8-25B0-EF41-1076D279AF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97" y="714950"/>
            <a:ext cx="3087295" cy="2262761"/>
          </a:xfrm>
          <a:prstGeom prst="rect">
            <a:avLst/>
          </a:prstGeom>
        </p:spPr>
      </p:pic>
      <p:pic>
        <p:nvPicPr>
          <p:cNvPr id="9" name="Image 8" descr="Une image contenant intérieur, mur, personne, Ordinateur personnel&#10;&#10;Description générée automatiquement">
            <a:extLst>
              <a:ext uri="{FF2B5EF4-FFF2-40B4-BE49-F238E27FC236}">
                <a16:creationId xmlns:a16="http://schemas.microsoft.com/office/drawing/2014/main" id="{A9AB195C-579D-DA6A-C3CF-93C2FE7987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657475"/>
            <a:ext cx="2677019" cy="2062677"/>
          </a:xfrm>
          <a:prstGeom prst="rect">
            <a:avLst/>
          </a:prstGeom>
        </p:spPr>
      </p:pic>
      <p:pic>
        <p:nvPicPr>
          <p:cNvPr id="10" name="Image 9" descr="Une image contenant intérieur, personne, habits, écran d’ordinateur&#10;&#10;Description générée automatiquement">
            <a:extLst>
              <a:ext uri="{FF2B5EF4-FFF2-40B4-BE49-F238E27FC236}">
                <a16:creationId xmlns:a16="http://schemas.microsoft.com/office/drawing/2014/main" id="{DD6C75F1-67BA-1DE2-294A-99A07375B7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97" y="4514850"/>
            <a:ext cx="3328073" cy="18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80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8B1DA17-A0EA-C781-DB41-DFA70AD76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3"/>
          <a:stretch/>
        </p:blipFill>
        <p:spPr bwMode="auto">
          <a:xfrm>
            <a:off x="3836276" y="1051894"/>
            <a:ext cx="4519448" cy="47542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5561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AmiNIP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F8E6B2-3A99-B6B1-42FB-6BDFDDFA8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23723" r="7712" b="20865"/>
          <a:stretch/>
        </p:blipFill>
        <p:spPr>
          <a:xfrm>
            <a:off x="4484378" y="1414963"/>
            <a:ext cx="3223244" cy="3203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416DEF-FCA9-2BE1-E9EA-62A7F6A75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32" y="813071"/>
            <a:ext cx="2971037" cy="28631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081F6FD-77CC-05C6-E83E-3783DD6048FB}"/>
              </a:ext>
            </a:extLst>
          </p:cNvPr>
          <p:cNvSpPr txBox="1"/>
          <p:nvPr/>
        </p:nvSpPr>
        <p:spPr>
          <a:xfrm>
            <a:off x="1059141" y="3929138"/>
            <a:ext cx="258662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19-20 juin 2025</a:t>
            </a:r>
          </a:p>
          <a:p>
            <a:endParaRPr lang="fr-FR" dirty="0"/>
          </a:p>
          <a:p>
            <a:r>
              <a:rPr lang="fr-FR" dirty="0"/>
              <a:t>Thèmes pressentis</a:t>
            </a:r>
          </a:p>
          <a:p>
            <a:r>
              <a:rPr lang="fr-FR" dirty="0"/>
              <a:t>- Infectieux</a:t>
            </a:r>
          </a:p>
          <a:p>
            <a:r>
              <a:rPr lang="fr-FR" dirty="0"/>
              <a:t>- ORL tumoral</a:t>
            </a:r>
          </a:p>
          <a:p>
            <a:r>
              <a:rPr lang="fr-FR" dirty="0"/>
              <a:t>- Autre…</a:t>
            </a:r>
          </a:p>
          <a:p>
            <a:r>
              <a:rPr lang="fr-FR" dirty="0"/>
              <a:t>Session junior</a:t>
            </a:r>
          </a:p>
          <a:p>
            <a:r>
              <a:rPr lang="fr-FR" dirty="0"/>
              <a:t>Quiz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70EE32-F96A-EEAD-9EB0-3A285F4C2E18}"/>
              </a:ext>
            </a:extLst>
          </p:cNvPr>
          <p:cNvSpPr txBox="1"/>
          <p:nvPr/>
        </p:nvSpPr>
        <p:spPr>
          <a:xfrm>
            <a:off x="4524058" y="5083300"/>
            <a:ext cx="3183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amicale.nip@gmail.com</a:t>
            </a:r>
            <a:endParaRPr lang="en-US" sz="2400" dirty="0"/>
          </a:p>
        </p:txBody>
      </p:sp>
      <p:pic>
        <p:nvPicPr>
          <p:cNvPr id="1026" name="Picture 2" descr="LinkedIn">
            <a:extLst>
              <a:ext uri="{FF2B5EF4-FFF2-40B4-BE49-F238E27FC236}">
                <a16:creationId xmlns:a16="http://schemas.microsoft.com/office/drawing/2014/main" id="{270E710B-5201-3ECA-9F0C-30E0D62B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892" y="1713843"/>
            <a:ext cx="1715157" cy="17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motif, carré, mots croisés, point&#10;&#10;Description générée automatiquement">
            <a:extLst>
              <a:ext uri="{FF2B5EF4-FFF2-40B4-BE49-F238E27FC236}">
                <a16:creationId xmlns:a16="http://schemas.microsoft.com/office/drawing/2014/main" id="{0A17973D-85DE-01BF-F28D-A2FADD528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20" y="3855326"/>
            <a:ext cx="19685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2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Protocole IRM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556" y="1192194"/>
            <a:ext cx="8249217" cy="304347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Séquences nécessaires</a:t>
            </a:r>
            <a:endParaRPr lang="fr-FR" sz="2600" dirty="0"/>
          </a:p>
          <a:p>
            <a:pPr marL="0" indent="0">
              <a:buNone/>
            </a:pPr>
            <a:endParaRPr lang="fr-FR" sz="2600" dirty="0"/>
          </a:p>
          <a:p>
            <a:r>
              <a:rPr lang="fr-FR" sz="2600" dirty="0"/>
              <a:t>3D T1 EG haute résolution &lt; 1 mm</a:t>
            </a:r>
          </a:p>
          <a:p>
            <a:r>
              <a:rPr lang="fr-FR" sz="2600" dirty="0"/>
              <a:t>3D FLAIR &lt; 1 mm</a:t>
            </a:r>
          </a:p>
          <a:p>
            <a:r>
              <a:rPr lang="fr-FR" sz="2600" dirty="0"/>
              <a:t>Coronal T2 / hippocampes</a:t>
            </a:r>
          </a:p>
        </p:txBody>
      </p:sp>
      <p:pic>
        <p:nvPicPr>
          <p:cNvPr id="3" name="Image 2" descr="Une image contenant microscope&#10;&#10;Description générée automatiquement">
            <a:extLst>
              <a:ext uri="{FF2B5EF4-FFF2-40B4-BE49-F238E27FC236}">
                <a16:creationId xmlns:a16="http://schemas.microsoft.com/office/drawing/2014/main" id="{287AD349-FAA7-1D4D-7C04-A6AFD92F7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t="6521" r="6373" b="8734"/>
          <a:stretch/>
        </p:blipFill>
        <p:spPr>
          <a:xfrm>
            <a:off x="8987435" y="2364828"/>
            <a:ext cx="2941806" cy="298662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1B6F093-A0F8-4D9A-D59D-E37B4A299FA4}"/>
              </a:ext>
            </a:extLst>
          </p:cNvPr>
          <p:cNvCxnSpPr>
            <a:cxnSpLocks/>
          </p:cNvCxnSpPr>
          <p:nvPr/>
        </p:nvCxnSpPr>
        <p:spPr>
          <a:xfrm flipH="1">
            <a:off x="11176525" y="4105922"/>
            <a:ext cx="5956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9798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Congrès européen de neuroradiologie pédiatrique</a:t>
            </a:r>
          </a:p>
        </p:txBody>
      </p:sp>
      <p:pic>
        <p:nvPicPr>
          <p:cNvPr id="8" name="Image 7" descr="Une image contenant texte, capture d’écran, dessin humoristique&#10;&#10;Description générée automatiquement">
            <a:extLst>
              <a:ext uri="{FF2B5EF4-FFF2-40B4-BE49-F238E27FC236}">
                <a16:creationId xmlns:a16="http://schemas.microsoft.com/office/drawing/2014/main" id="{FECC6632-F513-92E0-0C24-2B8D4BD45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413750"/>
            <a:ext cx="8397280" cy="3788871"/>
          </a:xfrm>
          <a:prstGeom prst="rect">
            <a:avLst/>
          </a:prstGeom>
        </p:spPr>
      </p:pic>
      <p:pic>
        <p:nvPicPr>
          <p:cNvPr id="12" name="Image 11" descr="Une image contenant motif, carré, pixel, conception&#10;&#10;Description générée automatiquement">
            <a:extLst>
              <a:ext uri="{FF2B5EF4-FFF2-40B4-BE49-F238E27FC236}">
                <a16:creationId xmlns:a16="http://schemas.microsoft.com/office/drawing/2014/main" id="{F8CE72CB-22A4-869E-645E-B8A9B7F5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21" y="1855738"/>
            <a:ext cx="2974257" cy="299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5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F7683F-83A4-FD5C-5E69-5572614A3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Dr Dangouloff-Ros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0E2E20-857F-F8C3-EBC5-07A2F0F6D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Protocole IRM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D94E59-4E6D-9AA3-2D73-5B452EF08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556" y="1192194"/>
            <a:ext cx="8249217" cy="304347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Séquences nécessaires</a:t>
            </a:r>
            <a:endParaRPr lang="fr-FR" sz="2600" dirty="0"/>
          </a:p>
          <a:p>
            <a:pPr marL="0" indent="0">
              <a:buNone/>
            </a:pPr>
            <a:endParaRPr lang="fr-FR" sz="2600" dirty="0"/>
          </a:p>
          <a:p>
            <a:r>
              <a:rPr lang="fr-FR" sz="2600" dirty="0"/>
              <a:t>3D T1 EG haute résolution &lt; 1 mm</a:t>
            </a:r>
          </a:p>
          <a:p>
            <a:r>
              <a:rPr lang="fr-FR" sz="2600" dirty="0"/>
              <a:t>3D FLAIR &lt; 1 mm</a:t>
            </a:r>
          </a:p>
          <a:p>
            <a:r>
              <a:rPr lang="fr-FR" sz="2600" dirty="0"/>
              <a:t>Coronal T2 / hippocampes</a:t>
            </a:r>
          </a:p>
          <a:p>
            <a:r>
              <a:rPr lang="fr-FR" sz="2600" dirty="0"/>
              <a:t>SWI / T2*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9079398-FF8F-2B6E-A524-EAAFD6AE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t="22361" r="16970" b="18639"/>
          <a:stretch/>
        </p:blipFill>
        <p:spPr bwMode="auto">
          <a:xfrm>
            <a:off x="9448800" y="3532935"/>
            <a:ext cx="2218202" cy="2491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2AF9DF9-1F3B-C687-050D-0A9234ED4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21636" r="13625" b="14448"/>
          <a:stretch/>
        </p:blipFill>
        <p:spPr bwMode="auto">
          <a:xfrm>
            <a:off x="9448800" y="1031160"/>
            <a:ext cx="2150153" cy="2397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6315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Necker Noir 2020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̀me Necker Noir 2022 aminip" id="{E36027EE-7523-3743-8F0B-BA8A234603D9}" vid="{2CA103D0-57F5-644A-B22B-F455046FE9C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Necker Noir 2020</Template>
  <TotalTime>3447</TotalTime>
  <Words>2331</Words>
  <Application>Microsoft Macintosh PowerPoint</Application>
  <PresentationFormat>Grand écran</PresentationFormat>
  <Paragraphs>869</Paragraphs>
  <Slides>80</Slides>
  <Notes>80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5" baseType="lpstr">
      <vt:lpstr>Arial</vt:lpstr>
      <vt:lpstr>Calibri</vt:lpstr>
      <vt:lpstr>Verdana</vt:lpstr>
      <vt:lpstr>Wingdings</vt:lpstr>
      <vt:lpstr>Thème Necker Noir 2020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Volodia Dangouloff-Ros</dc:creator>
  <cp:lastModifiedBy>Volodia Dangouloff-Ros</cp:lastModifiedBy>
  <cp:revision>101</cp:revision>
  <cp:lastPrinted>2023-03-02T10:21:27Z</cp:lastPrinted>
  <dcterms:created xsi:type="dcterms:W3CDTF">2022-06-06T05:42:51Z</dcterms:created>
  <dcterms:modified xsi:type="dcterms:W3CDTF">2024-06-27T21:35:36Z</dcterms:modified>
</cp:coreProperties>
</file>