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3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3"/>
  </p:notesMasterIdLst>
  <p:sldIdLst>
    <p:sldId id="257" r:id="rId2"/>
    <p:sldId id="258" r:id="rId3"/>
    <p:sldId id="477" r:id="rId4"/>
    <p:sldId id="478" r:id="rId5"/>
    <p:sldId id="286" r:id="rId6"/>
    <p:sldId id="300" r:id="rId7"/>
    <p:sldId id="486" r:id="rId8"/>
    <p:sldId id="485" r:id="rId9"/>
    <p:sldId id="333" r:id="rId10"/>
    <p:sldId id="490" r:id="rId11"/>
    <p:sldId id="491" r:id="rId12"/>
    <p:sldId id="492" r:id="rId13"/>
    <p:sldId id="498" r:id="rId14"/>
    <p:sldId id="497" r:id="rId15"/>
    <p:sldId id="495" r:id="rId16"/>
    <p:sldId id="480" r:id="rId17"/>
    <p:sldId id="488" r:id="rId18"/>
    <p:sldId id="273" r:id="rId19"/>
    <p:sldId id="302" r:id="rId20"/>
    <p:sldId id="500" r:id="rId21"/>
    <p:sldId id="270" r:id="rId22"/>
    <p:sldId id="502" r:id="rId23"/>
    <p:sldId id="503" r:id="rId24"/>
    <p:sldId id="504" r:id="rId25"/>
    <p:sldId id="505" r:id="rId26"/>
    <p:sldId id="508" r:id="rId27"/>
    <p:sldId id="509" r:id="rId28"/>
    <p:sldId id="506" r:id="rId29"/>
    <p:sldId id="515" r:id="rId30"/>
    <p:sldId id="507" r:id="rId31"/>
    <p:sldId id="510" r:id="rId32"/>
    <p:sldId id="329" r:id="rId33"/>
    <p:sldId id="511" r:id="rId34"/>
    <p:sldId id="512" r:id="rId35"/>
    <p:sldId id="338" r:id="rId36"/>
    <p:sldId id="474" r:id="rId37"/>
    <p:sldId id="464" r:id="rId38"/>
    <p:sldId id="514" r:id="rId39"/>
    <p:sldId id="513" r:id="rId40"/>
    <p:sldId id="516" r:id="rId41"/>
    <p:sldId id="313" r:id="rId42"/>
  </p:sldIdLst>
  <p:sldSz cx="12192000" cy="6858000"/>
  <p:notesSz cx="6858000" cy="9144000"/>
  <p:defaultTextStyle>
    <a:defPPr>
      <a:defRPr lang="it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38"/>
    <p:restoredTop sz="81869"/>
  </p:normalViewPr>
  <p:slideViewPr>
    <p:cSldViewPr snapToGrid="0">
      <p:cViewPr>
        <p:scale>
          <a:sx n="78" d="100"/>
          <a:sy n="78" d="100"/>
        </p:scale>
        <p:origin x="304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26T09:47:06.432"/>
    </inkml:context>
    <inkml:brush xml:id="br0">
      <inkml:brushProperty name="width" value="0.07056" units="cm"/>
      <inkml:brushProperty name="height" value="0.07056" units="cm"/>
      <inkml:brushProperty name="color" value="#E48902"/>
    </inkml:brush>
  </inkml:definitions>
  <inkml:trace contextRef="#ctx0" brushRef="#br0">13 0 24575,'13'0'0,"25"4"0,-14 0 0,15 3 0,-16 1 0,-8-1 0,7 1 0,-7-1 0,7 1 0,-6-1 0,2 0 0,-4 0 0,0 0 0,0 3 0,0-2 0,0 5 0,0-2 0,0 4 0,-2 3 0,1-3 0,-4 7 0,1-3 0,-2 0 0,-1 4 0,1-4 0,-1 0 0,1 3 0,-1-3 0,-2 5 0,-2-1 0,1 5 0,-3-4 0,2 9 0,-3-9 0,4 8 0,-3-7 0,3 3 0,-4-5 0,3-4 0,-2 3 0,2-2 0,-3 3 0,0-4 0,0 3 0,0-7 0,0 3 0,0-4 0,0 0 0,0 0 0,0-2 0,0-3 0,0 1 0,0-2 0,0 1 0,0 1 0,0-3 0,0 3 0,0 0 0,0-3 0,0 3 0,0 0 0,0-3 0,0 3 0,0-4 0,0 1 0,0-1 0,3 0 0,1-2 0,2 1 0,0-4 0,1 5 0,2-5 0,-1 4 0,2-4 0,-4 5 0,0-6 0,1 3 0,-1 0 0,0-2 0,1 2 0,-1-1 0,1-1 0,-1 2 0,0-3 0,-2 3 0,1-3 0,-1 6 0,2-5 0,0 1 0,0-2 0,0 3 0,0-2 0,0 1 0,0-2 0,0 3 0,0-2 0,0 1 0,-2 1 0,2-2 0,-3 2 0,0 0 0,1 0 0,-8 3 0,-2 0 0,-2 0 0,-1 1 0,-4 3 0,5-4 0,-8 4 0,5-1 0,1-1 0,0 2 0,4-4 0,-1 0 0,1 1 0,-4-1 0,3 1 0,-4 3 0,5-3 0,-4 6 0,2-5 0,-2 4 0,3 0 0,0 2 0,-1 3 0,5-1 0,-5 6 0,8-3 0,-4 4 0,4-4 0,0 4 0,0-8 0,0 3 0,0-4 0,0 0 0,0-3 0,0-1 0,0-4 0,0 12 0,0 4 0,0 11 0,7 11 0,-2-12 0,10 8 0,-7-16 0,3-6 0,-8 4 0,0-11 0,0 7 0,-2-4 0,3 0 0,-1 5 0,-2-4 0,2 7 0,1-3 0,-4 5 0,7-2 0,-6 2 0,2-5 0,1 3 0,-3-7 0,5 4 0,-5-5 0,2-4 0,-3 4 0,0-4 0,0 1 0,0 2 0,0-2 0,0 3 0,0-3 0,0 8 0,-3-3 0,-1 6 0,-7-4 0,3 0 0,-5-3 0,1 3 0,-3 1 0,1-4 0,-1 3 0,0 0 0,1-3 0,-1 8 0,-4-8 0,3 3 0,-2-3 0,4-1 0,3-3 0,-2 2 0,2-6 0,0 7 0,-3-6 0,7 2 0,-7-3 0,7-1 0,-6 4 0,2-2 0,0 2 0,1-3 0,0-1 0,3 1 0,-3-1 0,0 1 0,3-1 0,-3 1 0,3 0 0,1-1 0,0-2 0,-1 1 0,-3-4 0,3 4 0,-3-4 0,4 2 0,-1 0 0,-3-2 0,3 1 0,-3-2 0,3 0 0,1 0 0,-1 0 0,1 0 0,-1 0 0,1 0 0,-1 0 0,1 0 0,0 0 0,-1 0 0,1 0 0,0 0 0,2 0 0,2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26T15:06:30.02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0 333 24575,'29'0'0,"0"-12"0,4 9 0,11-22 0,1 15 0,33-25 0,-28 23 0,20-20 0,-19 21 0,-7-16 0,0 11 0,-3-4 0,-14 1 0,7 4 0,-8-4 0,-7 6 0,-1 6 0,-6-3 0,0 8 0,-1-8 0,1 8 0,-6-8 0,-5 9 0,-13-3 0,0 9 0,-5 1 0,-7 17 0,9-8 0,-14 9 0,15-12 0,-4 0 0,6 0 0,0-6 0,0 4 0,1-3 0,-1 5 0,0-6 0,0 5 0,0-5 0,-5 6 0,4-6 0,-4 5 0,5-10 0,0 4 0,5 0 0,-3-3 0,3 8 0,-5-9 0,1 9 0,-1-8 0,6 8 0,-5-9 0,4 4 0,1 0 0,-5-3 0,-2 3 0,0 0 0,-5 1 0,6 6 0,1-6 0,-1-1 0,5 0 0,-3 2 0,3-1 0,1 5 0,-5-10 0,10 9 0,-9-4 0,9 6 0,-9-1 0,8 1 0,-3-1 0,0 1 0,3-11 0,-3-2 0,5-9 0,-11-2 0,8-5 0,-14 4 0,16-4 0,-10 5 0,10 1 0,-5 0 0,6-1 0,0 1 0,0 0 0,0 0 0,0-1 0,0 0 0,0 0 0,0-6 0,0 5 0,0-12 0,0 12 0,6-5 0,-5-1 0,9 6 0,-8-5 0,8 6 0,-9 0 0,9 1 0,-8-1 0,2 1 0,2-1 0,-5 0 0,4 1 0,-5 9 0,-5 9 0,4 5 0,-5 5 0,6-6 0,-5 1 0,-2 4 0,1-3 0,-5 4 0,5-5 0,-1 0 0,-3-1 0,3 1 0,0 0 0,-3-1 0,3 7 0,0-4 0,-4 4 0,9-7 0,-8 1 0,9 0 0,-5-1 0,6 1 0,-5-6 0,4 5 0,0-10 0,7 4 0,5-5 0,6 5 0,-4 1 0,4 1 0,-6-2 0,-4 0 0,3-3 0,-3 8 0,4-9 0,1 10 0,0-10 0,0 4 0,-1 0 0,1-3 0,0 8 0,-1-9 0,1 10 0,-1-10 0,0 9 0,1-9 0,-1 4 0,-5 0 0,5-3 0,-5 3 0,5 0 0,1 1 0,-1 0 0,0-1 0,-5 0 0,4-4 0,-4 5 0,0-2 0,3-2 0,-8 7 0,4-8 0,-5 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4:59:57.278"/>
    </inkml:context>
    <inkml:brush xml:id="br0">
      <inkml:brushProperty name="width" value="0.02646" units="cm"/>
      <inkml:brushProperty name="height" value="0.02646" units="cm"/>
      <inkml:brushProperty name="color" value="#E48902"/>
    </inkml:brush>
  </inkml:definitions>
  <inkml:trace contextRef="#ctx0" brushRef="#br0">17 70 24575,'-10'9'0,"3"-2"0,19-7 0,1 0 0,0 0 0,-1 0 0,-4 0 0,0 0 0,1 0 0,-1 0 0,0 0 0,0 0 0,1 0 0,2 0 0,-1 0 0,2 0 0,-4 0 0,0 0 0,0 0 0,4 0 0,1 0 0,4 0 0,-5 0 0,0 0 0,-7-4 0,2 3 0,2-2 0,0-1 0,3 3 0,0-3 0,-3 4 0,6-3 0,-5 2 0,5-3 0,-2 0 0,4 3 0,-4-2 0,-2 3 0,1 0 0,-2 0 0,1 0 0,-2 0 0,-1 0 0,0 0 0,0 0 0,4 0 0,1 0 0,10-5 0,-4 4 0,0-4 0,-7 5 0,-4 0 0,4 0 0,-3 0 0,3 0 0,-3 0 0,-1 0 0,0 0 0,4 0 0,1 0 0,3 0 0,1 0 0,0 0 0,-1 0 0,1 0 0,-4 0 0,2 0 0,-6 0 0,3 0 0,0 0 0,-2 0 0,5 0 0,-2 0 0,10 0 0,-4 0 0,4 0 0,-7 0 0,1 0 0,0 0 0,-1 0 0,1 0 0,-1 0 0,-3 0 0,-1 0 0,-4 0 0,1 0 0,-1 0 0,0 0 0,4 0 0,-3 0 0,7 0 0,-3 0 0,3 0 0,1 0 0,-4 0 0,2 0 0,-6 0 0,7 0 0,-3 0 0,4 0 0,-1 0 0,1 0 0,-1 0 0,1 0 0,-4 0 0,2 0 0,-2 0 0,4 0 0,-1 0 0,8 0 0,1 0 0,0 0 0,5 0 0,-6 0 0,1 0 0,17 0 0,-1 0 0,18 0 0,0 0 0,-1 0 0,1-7 0,-18 6 0,1-6 0,-28 7 0,5 0 0,-11 0 0,0 0 0,0 4 0,4-3 0,-2 6 0,5-2 0,-6-1 0,7 0 0,-7-4 0,3 0 0,-4 0 0,1 0 0,-1 0 0,0 0 0,4 0 0,1 0 0,3 0 0,1 0 0,0 0 0,-1 0 0,1 0 0,-4 0 0,2-4 0,-6 3 0,3-3 0,-3 4 0,-1 0 0,0 0 0,0-3 0,4 2 0,1-7 0,4 7 0,-5-6 0,11 6 0,-12-3 0,11 4 0,-13-3 0,3 2 0,-4-3 0,0 4 0,1 0 0,-1 0 0,4 0 0,1 0 0,3 0 0,1 0 0,-1 0 0,1 0 0,0 0 0,-4 0 0,2 0 0,-6 0 0,3 0 0,-4 0 0,1 0 0,3 0 0,-3 0 0,6 4 0,-5-3 0,2 2 0,-1 1 0,-1-3 0,5 2 0,-2-3 0,4 0 0,-1 4 0,-3-3 0,3 3 0,-3-4 0,0 0 0,-1 0 0,-4 3 0,0-2 0,0 3 0,0-4 0,1 0 0,-1 3 0,4-2 0,-7 7 0,6-7 0,-6 2 0,3-3 0,4 0 0,-3 4 0,3-3 0,0 3 0,-3-4 0,3 0 0,-4 0 0,1 0 0,3 0 0,7 0 0,-1 0 0,12 0 0,-5 0 0,7 0 0,-7 0 0,5 0 0,-12 0 0,5 0 0,-6 0 0,-1 0 0,8 0 0,-6 0 0,5 0 0,-10 0 0,3 0 0,-7 0 0,3 0 0,0 0 0,-3 0 0,13 0 0,-7 0 0,8 0 0,-6 0 0,-1 0 0,1 0 0,-1 0 0,1 0 0,-1 0 0,-3 0 0,10 0 0,-1 0 0,3 0 0,-1 0 0,-1 0 0,-5 0 0,5 0 0,-6 0 0,0 0 0,-5 0 0,0 0 0,-3 0 0,-1 0 0,0 0 0,4 0 0,1 0 0,3-4 0,-3 3 0,7-3 0,-7 4 0,8 0 0,-5 0 0,1 0 0,-1-4 0,1 3 0,0-2 0,6 3 0,-5 0 0,5 0 0,-6-4 0,-1 3 0,-3-3 0,3 4 0,-7 0 0,7 0 0,-7-3 0,3 2 0,0-3 0,-3 4 0,3-4 0,0 3 0,1-2 0,3 3 0,-3 0 0,3 0 0,-7 0 0,3 0 0,0 0 0,-3 0 0,3 0 0,0 0 0,-3 0 0,3-4 0,0 3 0,-3-3 0,7 4 0,-7 0 0,7 0 0,3 0 0,-1 0 0,6-3 0,-8 2 0,7-3 0,-4 4 0,4 0 0,-6 0 0,-5 0 0,0 0 0,-3 0 0,-1 0 0,0 0 0,0 0 0,4 0 0,1 0 0,4 0 0,-1 0 0,7 0 0,-4 0 0,0 0 0,-3 0 0,-7-4 0,7 3 0,-3-2 0,10 3 0,-5 0 0,2 0 0,-5 0 0,-6 0 0,3 0 0,0 0 0,1 0 0,4 0 0,-1 0 0,1 0 0,-1 0 0,1 0 0,0 0 0,-1 0 0,1 0 0,-1 0 0,1 0 0,6 0 0,-4 0 0,4 0 0,0 0 0,-8 0 0,7 0 0,-13 0 0,3 0 0,-4 0 0,0 0 0,4 0 0,-2 0 0,5 0 0,-6 0 0,14 0 0,-9 0 0,9 0 0,-6 0 0,-4 0 0,-1 0 0,3 0 0,-5 0 0,16 0 0,-4 0 0,9 0 0,-6 0 0,17 0 0,-14 0 0,16 0 0,-19 0 0,5 0 0,-12 0 0,5 0 0,1 0 0,-6 0 0,2 0 0,-5 0 0,-2 0 0,11 0 0,1 0 0,7 0 0,-7 0 0,5 0 0,-11 0 0,10 0 0,-14 0 0,4 0 0,-11 0 0,0 0 0,0 0 0,4 0 0,8 0 0,-2 0 0,5 0 0,1 0 0,-6 0 0,5 0 0,-6 0 0,-5 0 0,0 0 0,-3 0 0,-1 0 0,0 0 0,0 0 0,4 0 0,1 0 0,4 0 0,-1 0 0,8 0 0,-6 0 0,5 0 0,-6 0 0,-4 0 0,-2 0 0,-2 0 0,3 0 0,-3 0 0,6 0 0,-5 0 0,1 0 0,-2 0 0,-1 0 0,0 0 0,0 0 0,4 0 0,-3 0 0,7 0 0,-3 0 0,10 0 0,-4 0 0,10 0 0,-4 0 0,0 0 0,-1 0 0,-8 0 0,-3 0 0,-1 0 0,0 0 0,-3 0 0,3 0 0,-4 0 0,0 0 0,4 0 0,-2 0 0,1 0 0,-2 0 0,-1 0 0,0 0 0,4 0 0,-3 0 0,7 0 0,-7 0 0,17 0 0,-11 0 0,9 0 0,-12 0 0,0 0 0,-3 0 0,6 0 0,-2 0 0,4 0 0,-1 0 0,1 0 0,0 3 0,-1-2 0,1 3 0,-1-4 0,1 0 0,-4 0 0,2 0 0,-5 0 0,1 0 0,1 0 0,-2 0 0,1 0 0,-2 0 0,-1 0 0,4 0 0,-3 3 0,7-2 0,3 3 0,-1-4 0,2 0 0,-8 0 0,0 0 0,1 0 0,0 0 0,2 0 0,-6 0 0,3 0 0,-3 0 0,-1 0 0,0 0 0,-3-4 0,-2 0 0,-3-1 0,0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26T16:38:25.70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3123 381 24575,'-31'0'0,"-41"-29"0,2-1 0,23 7 0,0-2-988,-35-24 988,8 8 162,22 13 0,-3 2-162,-34-10 82,26 11 0,-3 5-82,-3 13 0,0 2 0,5-8 0,-1 1-496,-9 10 1,2 2 495,17-4 0,2 0 0,-44 4 0,2 0 156,14-1 0,-7 2-156,7 6 0,-2 2 0,-15-1 0,2 4-550,25 3 0,6 3 550,12 3 0,3 2 0,-37 20 0,20-13 0,-1 0 0,20-7 0,2-1 0,-11 2 0,5-1 0,-1 7 0,-18 6 0,31-13 0,-29 19 0,33-19 0,-1 7 949,13-12-949,17-7 162,-3 1-162,3 0 1168,-4-1-1168,-1-5 0,1 4 0,-1-4 0,1 0 0,0-1 0,5-9 0,1-2 0,5-6 0,0 1 0,0-1 0,0-6 0,5-7 0,3-10 0,5-17 0,-5 6 0,4-1 0,-4 7 0,-1 12 0,5-6 0,-11 14 0,10-3 0,-9 10 0,3-4 0,-5 5 0,0 10 0,0 9 0,0 5 0,0 15 0,0-13 0,0 7 0,0-9 0,0-1 0,0 6 0,0-4 0,0 3 0,0-4 0,-5 0 0,3 5 0,-3-4 0,5 4 0,0-6 0,0 1 0,0 0 0,0-1 0,-5-4 0,3 3 0,-3-4 0,5 6 0,0-1 0,0 0 0,-5 0 0,4-1 0,-4 2 0,0-6 0,3 4 0,-3-3 0,0-1 0,4 4 0,-5-3 0,1-1 0,4 4 0,-5-3 0,1 4 0,4 0 0,-10 1 0,10-1 0,-4 1 0,-1 0 0,5-1 0,-9 0 0,9 0 0,-10 0 0,10 0 0,-4 0 0,5 0 0,0 0 0,0 0 0,0-1 0,0-8 0,4 1 0,2-7 0,5 4 0,11 0 0,-9 0 0,9 0 0,-10 0 0,6 0 0,-5 0 0,10 0 0,-10 0 0,11 0 0,-11 0 0,5 0 0,-6 0 0,-1 5 0,6-4 0,-4 9 0,4-8 0,-6 8 0,0-9 0,0 4 0,-5 0 0,3-4 0,-3 4 0,5-5 0,0 0 0,-5 5 0,3-4 0,-3 4 0,5-5 0,-5 5 0,4-4 0,-4 4 0,5 0 0,0-4 0,0 9 0,0-9 0,-5 9 0,4-9 0,-9 9 0,9-9 0,-4 4 0,1 0 0,2-4 0,-3 9 0,5-9 0,-5 9 0,4-9 0,-4 4 0,0 0 0,3 1 0,-3 1 0,0 2 0,-2-8 0,-4 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26T16:38:36.00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228 1 24575,'0'23'0,"0"6"0,0 17 0,0 9 0,0 20 0,0 2 0,0-3 0,0 17 0,0-33 0,0 12 0,0-35 0,0 10 0,0-22 0,0 12 0,0-16 0,0 0 0,-11-1 0,8-7 0,-9 2 0,7-2 0,-1 1 0,-1 0 0,-4-6 0,10 5 0,-9-10 0,3 9 0,-4-4 0,5-5 0,-11-3 0,14-9 0,-13 3 0,9-2 0,-5-2 0,0-1 0,0-4 0,1 5 0,4 0 0,-4 5 0,10-3 0,-9 3 0,8-4 0,-8 4 0,8-3 0,-3 4 0,10-1 0,1 2 0,5 5 0,1 6 0,-1-5 0,1 9 0,-1-3 0,18 16 0,-7-8 0,8 7 0,-2 1 0,-14-14 0,9 12 0,-7-9 0,-3-5 0,-1 8 0,-1-13 0,-10 7 0,9-8 0,-4 4 0,1 0 0,2-4 0,-8 10 0,9-10 0,-9 9 0,9-9 0,-4 4 0,1 0 0,3-4 0,-4 9 0,0-13 0,-1 1 0,0-9 0,2 0 0,4-1 0,1 0 0,4-5 0,2-1 0,1 0 0,-2 0 0,-6 7 0,7 4 0,1-9 0,0 8 0,-2-9 0,-5 10 0,4-3 0,-3 9 0,-1-10 0,-2 10 0,-9-10 0,10 10 0,-10-4 0,4 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26T16:38:44.16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1 375 24575,'39'-7'0,"3"-19"0,7 7 0,4 0 0,15-16 0,3 7 0,4 5 0,15 3 0,-19 2 0,3-1-778,-4 3 0,-1 1 778,-1 3 0,4 1 0,-4 2 0,5-1 0,-5 1 0,2-1 0,-1 1 0,31 1 0,-1 1 0,-37-2 0,-1 1 0,18 7 0,1 2 0,-15-1 0,0 0 0,10 0 0,0 0 0,-7 0 0,-4 0-524,26 0 524,-32 3 0,-1 2 0,30 13 0,-38-2 0,-1 2 0,0 0 0,-1 1 0,36 22 0,-15-2 0,1-5 0,-30-4-52,11-3 52,-29-13 0,11 6 0,-13 3 1508,5-2-1508,-5 3 566,-2-7-566,-11-5 58,5-1-58,-5 1 0,1 0 0,-2-11 0,-11-9 0,-1-11 0,-13-14 0,-2-3 0,-12-18 0,5 9 0,-11-21 0,11 27 0,2-6 0,3 14 0,10 10 0,-4 3 0,12 7 0,-5 5 0,5-1 0,-1-3 0,-2 8 0,8-8 0,0 9 0,8 1 0,4 7 0,1 4 0,5 12 0,-3-2 0,10 22 0,-10-14 0,5 8 0,-7-17 0,1 4 0,-1-11 0,1 11 0,-2-10 0,-4 4 0,-1-7 0,-6 1 0,0 0 0,0-1 0,0 0 0,0 0 0,0-1 0,0 1 0,0 0 0,0 1 0,0-1 0,0 1 0,0 5 0,0-3 0,5 10 0,3-4 0,-1 5 0,10 18 0,-9-19 0,5 10 0,-8-22 0,-5 0 0,5 0 0,-3-1 0,3 0 0,0-4 0,-4 2 0,-1-8 0,-11 4 0,-2-5 0,-10 0 0,3 0 0,-17 0 0,8 0 0,-9 0 0,12 0 0,0 0 0,-12 6 0,9 1 0,-7 0 0,17-1 0,7-1 0,11-4 0,8 4 0,4-5 0,1 0 0,10-5 0,-2 3 0,4-8 0,0 9 0,7-11 0,-2 5 0,8 0 0,-11-5 0,11 6 0,-9-2 0,2 3 0,-12 5 0,-1 0 0,-4-5 0,9 4 0,-9-5 0,3 6 0,-10-5 0,-1 4 0,-5-4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26T16:48:33.611"/>
    </inkml:context>
    <inkml:brush xml:id="br0">
      <inkml:brushProperty name="width" value="0.1" units="cm"/>
      <inkml:brushProperty name="height" value="0.1" units="cm"/>
      <inkml:brushProperty name="color" value="#00FA00"/>
    </inkml:brush>
  </inkml:definitions>
  <inkml:trace contextRef="#ctx0" brushRef="#br0">1 8 24575,'23'0'0,"8"0"0,4 0 0,16 0 0,30 0 0,-21 0 0,37 0 0,-41 0 0,25 0 0,-16 0 0,-2 0 0,-3 0 0,-23 0 0,21-7 0,-28 11 0,19 3 0,-14 8 0,8 12 0,1 3 0,1 8 0,1 9 0,-1-9 0,-8-3 0,-4-8 0,-2 4 0,-10-10 0,2 2 0,-11-11 0,-1-5 0,-4 3 0,3-9 0,-9 9 0,10-4 0,-5 6 0,1 0 0,3 6 0,-8-5 0,9 5 0,-10-6 0,4-1 0,-5 0 0,6-5 0,-5 4 0,4-4 0,0 0 0,-3 4 0,3-4 0,0 5 0,-4 1 0,4-1 0,-5 1 0,5 0 0,-4-1 0,4 1 0,1-1 0,-5 1 0,9-1 0,-8 1 0,3 0 0,0-1 0,-4 1 0,5 0 0,-1 0 0,-4-1 0,4 1 0,-5 0 0,0-1 0,0 1 0,5-6 0,-3 5 0,-2-15 0,-6 8 0,-17-14 0,8 4 0,-8-6 0,-12-6 0,17 10 0,-23-3 0,11 6 0,9 4 0,-2-9 0,28 8 0,8-2 0,11 4 0,2 0 0,0 0 0,0 0 0,0 0 0,0 5 0,-1-3 0,-5 9 0,-2-10 0,-6 4 0,-1 0 0,1-3 0,-5-6 0,-2-4 0,-5-8 0,0-2 0,5 4 0,1-4 0,1 6 0,3 0 0,-8 1 0,8 4 0,-9-3 0,4 9 0,-5-4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FR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B180D-9DC1-C546-8D96-3379FE441580}" type="datetimeFigureOut">
              <a:rPr lang="it-FR" smtClean="0"/>
              <a:t>26/06/2024</a:t>
            </a:fld>
            <a:endParaRPr lang="it-FR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FR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FR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FR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1038A-EEAD-EE49-85A9-B37755AF1AC5}" type="slidenum">
              <a:rPr lang="it-FR" smtClean="0"/>
              <a:t>‹N›</a:t>
            </a:fld>
            <a:endParaRPr lang="it-FR"/>
          </a:p>
        </p:txBody>
      </p:sp>
    </p:spTree>
    <p:extLst>
      <p:ext uri="{BB962C8B-B14F-4D97-AF65-F5344CB8AC3E}">
        <p14:creationId xmlns:p14="http://schemas.microsoft.com/office/powerpoint/2010/main" val="738989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accent2"/>
                </a:solidFill>
                <a:latin typeface="+mn-lt"/>
              </a:rPr>
              <a:t>APT pour distinguer radionécrose vs progression</a:t>
            </a:r>
            <a:endParaRPr lang="en-GB" sz="1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2A799-ABFE-E540-90A4-929FA86AD2F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977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39B3-F3CC-5241-8EEE-98CE0F81F82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858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FR" sz="1200" b="1" dirty="0">
                <a:solidFill>
                  <a:schemeClr val="accent2"/>
                </a:solidFill>
                <a:latin typeface="Avenir Book" panose="02000503020000020003" pitchFamily="2" charset="0"/>
              </a:rPr>
              <a:t>Ameliorer sensibilité  : </a:t>
            </a:r>
          </a:p>
          <a:p>
            <a:r>
              <a:rPr lang="it-FR" sz="1200" b="1" dirty="0">
                <a:solidFill>
                  <a:schemeClr val="accent2"/>
                </a:solidFill>
                <a:latin typeface="Avenir Book" panose="02000503020000020003" pitchFamily="2" charset="0"/>
              </a:rPr>
              <a:t>Nouvelles sequences: GlioMRS</a:t>
            </a:r>
          </a:p>
          <a:p>
            <a:r>
              <a:rPr lang="it-FR" sz="1200" b="1" dirty="0">
                <a:solidFill>
                  <a:schemeClr val="accent2"/>
                </a:solidFill>
                <a:latin typeface="Avenir Book" panose="02000503020000020003" pitchFamily="2" charset="0"/>
              </a:rPr>
              <a:t>Determination seuils sensibilité / specificité </a:t>
            </a:r>
          </a:p>
          <a:p>
            <a:r>
              <a:rPr lang="it-FR" sz="1200" dirty="0">
                <a:latin typeface="Avenir Book" panose="02000503020000020003" pitchFamily="2" charset="0"/>
              </a:rPr>
              <a:t>Automatisation du placement de voxel et de l’analyse du spectre</a:t>
            </a:r>
          </a:p>
          <a:p>
            <a:endParaRPr lang="it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B9814-64D8-2948-8315-7322F9A20536}" type="slidenum">
              <a:rPr lang="it-FR" smtClean="0"/>
              <a:t>19</a:t>
            </a:fld>
            <a:endParaRPr lang="it-FR"/>
          </a:p>
        </p:txBody>
      </p:sp>
    </p:spTree>
    <p:extLst>
      <p:ext uri="{BB962C8B-B14F-4D97-AF65-F5344CB8AC3E}">
        <p14:creationId xmlns:p14="http://schemas.microsoft.com/office/powerpoint/2010/main" val="3019654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accent2"/>
                </a:solidFill>
                <a:latin typeface="+mn-lt"/>
              </a:rPr>
              <a:t>APT pour distinguer radionécrose vs progression</a:t>
            </a:r>
            <a:endParaRPr lang="en-GB" sz="1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2A799-ABFE-E540-90A4-929FA86AD2F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145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 sz="1200">
                <a:solidFill>
                  <a:schemeClr val="dk1"/>
                </a:solidFill>
              </a:rPr>
              <a:t>avec échangeable protons d’hydrogène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</a:rPr>
              <a:t>Contraste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basé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surles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protéines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cellulaires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endogènes</a:t>
            </a:r>
            <a:r>
              <a:rPr lang="en-GB" sz="1200" dirty="0">
                <a:solidFill>
                  <a:schemeClr val="tx1"/>
                </a:solidFill>
              </a:rPr>
              <a:t> et les peptides </a:t>
            </a:r>
            <a:r>
              <a:rPr lang="en-GB" sz="1200" dirty="0" err="1">
                <a:solidFill>
                  <a:schemeClr val="tx1"/>
                </a:solidFill>
              </a:rPr>
              <a:t>dans</a:t>
            </a:r>
            <a:r>
              <a:rPr lang="en-GB" sz="1200" dirty="0">
                <a:solidFill>
                  <a:schemeClr val="tx1"/>
                </a:solidFill>
              </a:rPr>
              <a:t> les </a:t>
            </a:r>
            <a:r>
              <a:rPr lang="en-GB" sz="1200" dirty="0" err="1">
                <a:solidFill>
                  <a:schemeClr val="tx1"/>
                </a:solidFill>
              </a:rPr>
              <a:t>tissus</a:t>
            </a:r>
            <a:endParaRPr lang="en-GB" sz="1200" dirty="0">
              <a:solidFill>
                <a:schemeClr val="tx1"/>
              </a:solidFill>
            </a:endParaRP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2A799-ABFE-E540-90A4-929FA86AD2F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919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</a:rPr>
              <a:t>Contraste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basé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surles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protéines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cellulaires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endogènes</a:t>
            </a:r>
            <a:r>
              <a:rPr lang="en-GB" sz="1200" dirty="0">
                <a:solidFill>
                  <a:schemeClr val="tx1"/>
                </a:solidFill>
              </a:rPr>
              <a:t> et les peptides </a:t>
            </a:r>
            <a:r>
              <a:rPr lang="en-GB" sz="1200" dirty="0" err="1">
                <a:solidFill>
                  <a:schemeClr val="tx1"/>
                </a:solidFill>
              </a:rPr>
              <a:t>dans</a:t>
            </a:r>
            <a:r>
              <a:rPr lang="en-GB" sz="1200" dirty="0">
                <a:solidFill>
                  <a:schemeClr val="tx1"/>
                </a:solidFill>
              </a:rPr>
              <a:t> les </a:t>
            </a:r>
            <a:r>
              <a:rPr lang="en-GB" sz="1200" dirty="0" err="1">
                <a:solidFill>
                  <a:schemeClr val="tx1"/>
                </a:solidFill>
              </a:rPr>
              <a:t>tissus</a:t>
            </a:r>
            <a:endParaRPr lang="en-GB" sz="1200" dirty="0">
              <a:solidFill>
                <a:schemeClr val="tx1"/>
              </a:solidFill>
            </a:endParaRP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2A799-ABFE-E540-90A4-929FA86AD2F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642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</a:rPr>
              <a:t>Contraste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basé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surles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protéines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cellulaires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endogènes</a:t>
            </a:r>
            <a:r>
              <a:rPr lang="en-GB" sz="1200" dirty="0">
                <a:solidFill>
                  <a:schemeClr val="tx1"/>
                </a:solidFill>
              </a:rPr>
              <a:t> et les peptides </a:t>
            </a:r>
            <a:r>
              <a:rPr lang="en-GB" sz="1200" dirty="0" err="1">
                <a:solidFill>
                  <a:schemeClr val="tx1"/>
                </a:solidFill>
              </a:rPr>
              <a:t>dans</a:t>
            </a:r>
            <a:r>
              <a:rPr lang="en-GB" sz="1200" dirty="0">
                <a:solidFill>
                  <a:schemeClr val="tx1"/>
                </a:solidFill>
              </a:rPr>
              <a:t> les </a:t>
            </a:r>
            <a:r>
              <a:rPr lang="en-GB" sz="1200" dirty="0" err="1">
                <a:solidFill>
                  <a:schemeClr val="tx1"/>
                </a:solidFill>
              </a:rPr>
              <a:t>tissus</a:t>
            </a:r>
            <a:endParaRPr lang="en-GB" sz="1200" dirty="0">
              <a:solidFill>
                <a:schemeClr val="tx1"/>
              </a:solidFill>
            </a:endParaRP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2A799-ABFE-E540-90A4-929FA86AD2F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935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</a:rPr>
              <a:t>Contraste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basé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surles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protéines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cellulaires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endogènes</a:t>
            </a:r>
            <a:r>
              <a:rPr lang="en-GB" sz="1200" dirty="0">
                <a:solidFill>
                  <a:schemeClr val="tx1"/>
                </a:solidFill>
              </a:rPr>
              <a:t> et les peptides </a:t>
            </a:r>
            <a:r>
              <a:rPr lang="en-GB" sz="1200" dirty="0" err="1">
                <a:solidFill>
                  <a:schemeClr val="tx1"/>
                </a:solidFill>
              </a:rPr>
              <a:t>dans</a:t>
            </a:r>
            <a:r>
              <a:rPr lang="en-GB" sz="1200" dirty="0">
                <a:solidFill>
                  <a:schemeClr val="tx1"/>
                </a:solidFill>
              </a:rPr>
              <a:t> les </a:t>
            </a:r>
            <a:r>
              <a:rPr lang="en-GB" sz="1200" dirty="0" err="1">
                <a:solidFill>
                  <a:schemeClr val="tx1"/>
                </a:solidFill>
              </a:rPr>
              <a:t>tissus</a:t>
            </a:r>
            <a:endParaRPr lang="en-GB" sz="1200" dirty="0">
              <a:solidFill>
                <a:schemeClr val="tx1"/>
              </a:solidFill>
            </a:endParaRP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2A799-ABFE-E540-90A4-929FA86AD2F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374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2A799-ABFE-E540-90A4-929FA86AD2F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0787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</a:rPr>
              <a:t>Contraste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basé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surles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protéines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cellulaires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endogènes</a:t>
            </a:r>
            <a:r>
              <a:rPr lang="en-GB" sz="1200" dirty="0">
                <a:solidFill>
                  <a:schemeClr val="tx1"/>
                </a:solidFill>
              </a:rPr>
              <a:t> et les peptides </a:t>
            </a:r>
            <a:r>
              <a:rPr lang="en-GB" sz="1200" dirty="0" err="1">
                <a:solidFill>
                  <a:schemeClr val="tx1"/>
                </a:solidFill>
              </a:rPr>
              <a:t>dans</a:t>
            </a:r>
            <a:r>
              <a:rPr lang="en-GB" sz="1200" dirty="0">
                <a:solidFill>
                  <a:schemeClr val="tx1"/>
                </a:solidFill>
              </a:rPr>
              <a:t> les </a:t>
            </a:r>
            <a:r>
              <a:rPr lang="en-GB" sz="1200" dirty="0" err="1">
                <a:solidFill>
                  <a:schemeClr val="tx1"/>
                </a:solidFill>
              </a:rPr>
              <a:t>tissus</a:t>
            </a:r>
            <a:endParaRPr lang="en-GB" sz="1200" dirty="0">
              <a:solidFill>
                <a:schemeClr val="tx1"/>
              </a:solidFill>
            </a:endParaRP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2A799-ABFE-E540-90A4-929FA86AD2F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5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accent2"/>
                </a:solidFill>
                <a:latin typeface="+mn-lt"/>
              </a:rPr>
              <a:t>APT pour distinguer radionécrose vs progression</a:t>
            </a:r>
            <a:endParaRPr lang="en-GB" sz="1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2A799-ABFE-E540-90A4-929FA86AD2F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562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Map</a:t>
            </a:r>
            <a:r>
              <a:rPr lang="fr-FR" baseline="0" dirty="0"/>
              <a:t> du B0 et B1</a:t>
            </a:r>
          </a:p>
          <a:p>
            <a:r>
              <a:rPr lang="fr-FR" baseline="0" dirty="0"/>
              <a:t>Dixon </a:t>
            </a:r>
            <a:r>
              <a:rPr lang="fr-FR" baseline="0" dirty="0" err="1"/>
              <a:t>method</a:t>
            </a:r>
            <a:r>
              <a:rPr lang="fr-FR" baseline="0" dirty="0"/>
              <a:t> aussi ---</a:t>
            </a:r>
          </a:p>
          <a:p>
            <a:r>
              <a:rPr lang="fr-FR" baseline="0" dirty="0"/>
              <a:t>Après il y a les </a:t>
            </a:r>
            <a:r>
              <a:rPr lang="fr-FR" baseline="0" dirty="0" err="1"/>
              <a:t>probleme</a:t>
            </a:r>
            <a:r>
              <a:rPr lang="fr-FR" baseline="0" dirty="0"/>
              <a:t> du BRUIT – </a:t>
            </a:r>
            <a:r>
              <a:rPr lang="fr-FR" baseline="0" dirty="0" err="1"/>
              <a:t>RAPPORt</a:t>
            </a:r>
            <a:r>
              <a:rPr lang="fr-FR" baseline="0" dirty="0"/>
              <a:t> signal sur bruit</a:t>
            </a:r>
          </a:p>
          <a:p>
            <a:endParaRPr lang="fr-FR" baseline="0" dirty="0"/>
          </a:p>
          <a:p>
            <a:r>
              <a:rPr lang="fr-FR" baseline="0" dirty="0" err="1"/>
              <a:t>Impuldion</a:t>
            </a:r>
            <a:r>
              <a:rPr lang="fr-FR" baseline="0" dirty="0"/>
              <a:t> de 2 micro tesla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47911"/>
              </a:buClr>
              <a:buSzTx/>
              <a:buFont typeface="Wingdings" charset="2"/>
              <a:buChar char="§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47911"/>
              </a:buClr>
              <a:buSzTx/>
              <a:buFont typeface="Wingdings" charset="2"/>
              <a:buChar char="§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47911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Diminution du signal en région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D4791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bi-frontale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47911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Importance de comparer le signal avec la substance blanche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D4791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controlatérale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D8095-F15F-0A4E-965D-4B8A372ED9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695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C846-0832-8E4D-B417-C4321DA63645}" type="slidenum">
              <a:rPr lang="fr-FR" smtClean="0">
                <a:solidFill>
                  <a:prstClr val="black"/>
                </a:solidFill>
              </a:rPr>
              <a:pPr/>
              <a:t>32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1676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2"/>
                </a:solidFill>
              </a:rPr>
              <a:t>Diagnostic plus précoce</a:t>
            </a:r>
            <a:endParaRPr lang="fr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C846-0832-8E4D-B417-C4321DA63645}" type="slidenum">
              <a:rPr lang="fr-FR" smtClean="0">
                <a:solidFill>
                  <a:prstClr val="black"/>
                </a:solidFill>
              </a:rPr>
              <a:pPr/>
              <a:t>35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2769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accent2"/>
                </a:solidFill>
                <a:latin typeface="+mn-lt"/>
              </a:rPr>
              <a:t>APT pour distinguer radionécrose vs progression</a:t>
            </a:r>
            <a:endParaRPr lang="en-GB" sz="1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2A799-ABFE-E540-90A4-929FA86AD2F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07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1038A-EEAD-EE49-85A9-B37755AF1AC5}" type="slidenum">
              <a:rPr lang="it-FR" smtClean="0"/>
              <a:t>39</a:t>
            </a:fld>
            <a:endParaRPr lang="it-FR"/>
          </a:p>
        </p:txBody>
      </p:sp>
    </p:spTree>
    <p:extLst>
      <p:ext uri="{BB962C8B-B14F-4D97-AF65-F5344CB8AC3E}">
        <p14:creationId xmlns:p14="http://schemas.microsoft.com/office/powerpoint/2010/main" val="10202926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1038A-EEAD-EE49-85A9-B37755AF1AC5}" type="slidenum">
              <a:rPr lang="it-FR" smtClean="0"/>
              <a:t>40</a:t>
            </a:fld>
            <a:endParaRPr lang="it-FR"/>
          </a:p>
        </p:txBody>
      </p:sp>
    </p:spTree>
    <p:extLst>
      <p:ext uri="{BB962C8B-B14F-4D97-AF65-F5344CB8AC3E}">
        <p14:creationId xmlns:p14="http://schemas.microsoft.com/office/powerpoint/2010/main" val="1034744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l'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étude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phase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III INDIGO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accent2"/>
                </a:solidFill>
              </a:rPr>
              <a:t>Bien toléré</a:t>
            </a:r>
          </a:p>
          <a:p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decrease in tumor volume and in tumor growth rate were observed in subjects treated with vorasidenib compared to subjects receiving placebo</a:t>
            </a:r>
            <a:r>
              <a:rPr lang="it-FR" dirty="0">
                <a:effectLst/>
              </a:rPr>
              <a:t> </a:t>
            </a:r>
            <a:endParaRPr lang="it-IT" b="0" i="0" u="none" strike="noStrike" dirty="0">
              <a:solidFill>
                <a:srgbClr val="7E7E7E"/>
              </a:solidFill>
              <a:effectLst/>
              <a:latin typeface="Lato" panose="020F0502020204030203" pitchFamily="34" charset="0"/>
            </a:endParaRPr>
          </a:p>
          <a:p>
            <a:endParaRPr lang="it-IT" b="0" i="0" u="none" strike="noStrike" dirty="0">
              <a:solidFill>
                <a:srgbClr val="FFFFFF"/>
              </a:solidFill>
              <a:effectLst/>
              <a:latin typeface="Google Sans"/>
            </a:endParaRPr>
          </a:p>
          <a:p>
            <a:r>
              <a:rPr lang="it-IT" b="0" i="0" u="none" strike="noStrike" dirty="0" err="1">
                <a:solidFill>
                  <a:srgbClr val="FFFFFF"/>
                </a:solidFill>
                <a:effectLst/>
                <a:latin typeface="Google Sans"/>
              </a:rPr>
              <a:t>Les</a:t>
            </a:r>
            <a:r>
              <a:rPr lang="it-IT" b="0" i="0" u="none" strike="noStrike" dirty="0">
                <a:solidFill>
                  <a:srgbClr val="FFFFFF"/>
                </a:solidFill>
                <a:effectLst/>
                <a:latin typeface="Google Sans"/>
              </a:rPr>
              <a:t> </a:t>
            </a:r>
            <a:r>
              <a:rPr lang="it-IT" b="0" i="0" u="none" strike="noStrike" dirty="0" err="1">
                <a:solidFill>
                  <a:srgbClr val="FFFFFF"/>
                </a:solidFill>
                <a:effectLst/>
                <a:latin typeface="Google Sans"/>
              </a:rPr>
              <a:t>inhibiteurs</a:t>
            </a:r>
            <a:r>
              <a:rPr lang="it-IT" b="0" i="0" u="none" strike="noStrike" dirty="0">
                <a:solidFill>
                  <a:srgbClr val="FFFFFF"/>
                </a:solidFill>
                <a:effectLst/>
                <a:latin typeface="Google Sans"/>
              </a:rPr>
              <a:t> </a:t>
            </a:r>
            <a:r>
              <a:rPr lang="it-IT" b="0" i="0" u="none" strike="noStrike" dirty="0" err="1">
                <a:solidFill>
                  <a:srgbClr val="FFFFFF"/>
                </a:solidFill>
                <a:effectLst/>
                <a:latin typeface="Google Sans"/>
              </a:rPr>
              <a:t>des</a:t>
            </a:r>
            <a:r>
              <a:rPr lang="it-IT" b="0" i="0" u="none" strike="noStrike" dirty="0">
                <a:solidFill>
                  <a:srgbClr val="FFFFFF"/>
                </a:solidFill>
                <a:effectLst/>
                <a:latin typeface="Google Sans"/>
              </a:rPr>
              <a:t> </a:t>
            </a:r>
            <a:r>
              <a:rPr lang="it-IT" b="0" i="0" u="none" strike="noStrike" dirty="0" err="1">
                <a:solidFill>
                  <a:srgbClr val="FFFFFF"/>
                </a:solidFill>
                <a:effectLst/>
                <a:latin typeface="Google Sans"/>
              </a:rPr>
              <a:t>enzymes</a:t>
            </a:r>
            <a:r>
              <a:rPr lang="it-IT" b="0" i="0" u="none" strike="noStrike" dirty="0">
                <a:solidFill>
                  <a:srgbClr val="FFFFFF"/>
                </a:solidFill>
                <a:effectLst/>
                <a:latin typeface="Google Sans"/>
              </a:rPr>
              <a:t> mutant-IDH1/2 </a:t>
            </a:r>
            <a:r>
              <a:rPr lang="it-IT" b="0" i="0" u="none" strike="noStrike" dirty="0" err="1">
                <a:solidFill>
                  <a:srgbClr val="FFFFFF"/>
                </a:solidFill>
                <a:effectLst/>
                <a:latin typeface="Google Sans"/>
              </a:rPr>
              <a:t>représentent</a:t>
            </a:r>
            <a:r>
              <a:rPr lang="it-IT" b="0" i="0" u="none" strike="noStrike" dirty="0">
                <a:solidFill>
                  <a:srgbClr val="FFFFFF"/>
                </a:solidFill>
                <a:effectLst/>
                <a:latin typeface="Google Sans"/>
              </a:rPr>
              <a:t> une nouvelle classe de </a:t>
            </a:r>
            <a:r>
              <a:rPr lang="it-IT" b="0" i="0" u="none" strike="noStrike" dirty="0" err="1">
                <a:solidFill>
                  <a:srgbClr val="FFFFFF"/>
                </a:solidFill>
                <a:effectLst/>
                <a:latin typeface="Google Sans"/>
              </a:rPr>
              <a:t>médicaments</a:t>
            </a:r>
            <a:r>
              <a:rPr lang="it-IT" b="0" i="0" u="none" strike="noStrike" dirty="0">
                <a:solidFill>
                  <a:srgbClr val="FFFFFF"/>
                </a:solidFill>
                <a:effectLst/>
                <a:latin typeface="Google Sans"/>
              </a:rPr>
              <a:t> pour un </a:t>
            </a:r>
            <a:r>
              <a:rPr lang="it-IT" b="0" i="0" u="none" strike="noStrike" dirty="0" err="1">
                <a:solidFill>
                  <a:srgbClr val="FFFFFF"/>
                </a:solidFill>
                <a:effectLst/>
                <a:latin typeface="Google Sans"/>
              </a:rPr>
              <a:t>traitement</a:t>
            </a:r>
            <a:r>
              <a:rPr lang="it-IT" b="0" i="0" u="none" strike="noStrike" dirty="0">
                <a:solidFill>
                  <a:srgbClr val="FFFFFF"/>
                </a:solidFill>
                <a:effectLst/>
                <a:latin typeface="Google Sans"/>
              </a:rPr>
              <a:t> </a:t>
            </a:r>
            <a:r>
              <a:rPr lang="it-IT" b="0" i="0" u="none" strike="noStrike" dirty="0" err="1">
                <a:solidFill>
                  <a:srgbClr val="FFFFFF"/>
                </a:solidFill>
                <a:effectLst/>
                <a:latin typeface="Google Sans"/>
              </a:rPr>
              <a:t>ciblé</a:t>
            </a:r>
            <a:r>
              <a:rPr lang="it-IT" b="0" i="0" u="none" strike="noStrike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. La FDA a </a:t>
            </a:r>
            <a:r>
              <a:rPr lang="it-IT" b="0" i="0" u="none" strike="noStrike" dirty="0" err="1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récemment</a:t>
            </a:r>
            <a:r>
              <a:rPr lang="it-IT" b="0" i="0" u="none" strike="noStrike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 </a:t>
            </a:r>
            <a:r>
              <a:rPr lang="it-IT" b="0" i="0" u="none" strike="noStrike" dirty="0" err="1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approuvé</a:t>
            </a:r>
            <a:r>
              <a:rPr lang="it-IT" b="0" i="0" u="none" strike="noStrike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 </a:t>
            </a:r>
            <a:r>
              <a:rPr lang="it-IT" b="0" i="0" u="none" strike="noStrike" dirty="0" err="1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ces</a:t>
            </a:r>
            <a:r>
              <a:rPr lang="it-IT" b="0" i="0" u="none" strike="noStrike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 </a:t>
            </a:r>
            <a:r>
              <a:rPr lang="it-IT" b="0" i="0" u="none" strike="noStrike" dirty="0" err="1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médicaments</a:t>
            </a:r>
            <a:r>
              <a:rPr lang="it-IT" b="0" i="0" u="none" strike="noStrike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 à </a:t>
            </a:r>
            <a:r>
              <a:rPr lang="it-IT" b="0" i="0" u="none" strike="noStrike" dirty="0" err="1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ciblage</a:t>
            </a:r>
            <a:r>
              <a:rPr lang="it-IT" b="0" i="0" u="none" strike="noStrike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 </a:t>
            </a:r>
            <a:r>
              <a:rPr lang="it-IT" b="0" i="0" u="none" strike="noStrike" dirty="0" err="1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moléculaire</a:t>
            </a:r>
            <a:r>
              <a:rPr lang="it-IT" b="0" i="0" u="none" strike="noStrike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 en </a:t>
            </a:r>
            <a:r>
              <a:rPr lang="it-IT" b="0" i="0" u="none" strike="noStrike" dirty="0" err="1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raison</a:t>
            </a:r>
            <a:r>
              <a:rPr lang="it-IT" b="0" i="0" u="none" strike="noStrike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 </a:t>
            </a:r>
            <a:r>
              <a:rPr lang="it-IT" b="0" i="0" u="none" strike="noStrike" dirty="0" err="1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du</a:t>
            </a:r>
            <a:r>
              <a:rPr lang="it-IT" b="0" i="0" u="none" strike="noStrike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 </a:t>
            </a:r>
            <a:r>
              <a:rPr lang="it-IT" b="0" i="0" u="none" strike="noStrike" dirty="0" err="1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pourcentage</a:t>
            </a:r>
            <a:r>
              <a:rPr lang="it-IT" b="0" i="0" u="none" strike="noStrike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 </a:t>
            </a:r>
            <a:r>
              <a:rPr lang="it-IT" b="0" i="0" u="none" strike="noStrike" dirty="0" err="1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élevé</a:t>
            </a:r>
            <a:r>
              <a:rPr lang="it-IT" b="0" i="0" u="none" strike="noStrike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 de </a:t>
            </a:r>
            <a:r>
              <a:rPr lang="it-IT" b="0" i="0" u="none" strike="noStrike" dirty="0" err="1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réponses</a:t>
            </a:r>
            <a:r>
              <a:rPr lang="it-IT" b="0" i="0" u="none" strike="noStrike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 </a:t>
            </a:r>
            <a:r>
              <a:rPr lang="it-IT" b="0" i="0" u="none" strike="noStrike" dirty="0" err="1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globales</a:t>
            </a:r>
            <a:r>
              <a:rPr lang="it-IT" b="0" i="0" u="none" strike="noStrike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, de la </a:t>
            </a:r>
            <a:r>
              <a:rPr lang="it-IT" b="0" i="0" u="none" strike="noStrike" dirty="0" err="1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durée</a:t>
            </a:r>
            <a:r>
              <a:rPr lang="it-IT" b="0" i="0" u="none" strike="noStrike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 de </a:t>
            </a:r>
            <a:r>
              <a:rPr lang="it-IT" b="0" i="0" u="none" strike="noStrike" dirty="0" err="1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ces</a:t>
            </a:r>
            <a:r>
              <a:rPr lang="it-IT" b="0" i="0" u="none" strike="noStrike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 </a:t>
            </a:r>
            <a:r>
              <a:rPr lang="it-IT" b="0" i="0" u="none" strike="noStrike" dirty="0" err="1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réponses</a:t>
            </a:r>
            <a:r>
              <a:rPr lang="it-IT" b="0" i="0" u="none" strike="noStrike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 et </a:t>
            </a:r>
            <a:r>
              <a:rPr lang="it-IT" b="0" i="0" u="none" strike="noStrike" dirty="0" err="1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du</a:t>
            </a:r>
            <a:r>
              <a:rPr lang="it-IT" b="0" i="0" u="none" strike="noStrike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 </a:t>
            </a:r>
            <a:r>
              <a:rPr lang="it-IT" b="0" i="0" u="none" strike="noStrike" dirty="0" err="1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profil</a:t>
            </a:r>
            <a:r>
              <a:rPr lang="it-IT" b="0" i="0" u="none" strike="noStrike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 de </a:t>
            </a:r>
            <a:r>
              <a:rPr lang="it-IT" b="0" i="0" u="none" strike="noStrike" dirty="0" err="1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sécurité</a:t>
            </a:r>
            <a:r>
              <a:rPr lang="it-IT" b="0" i="0" u="none" strike="noStrike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 d'</a:t>
            </a:r>
            <a:r>
              <a:rPr lang="it-IT" b="0" i="0" u="none" strike="noStrike" dirty="0" err="1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emploi</a:t>
            </a:r>
            <a:r>
              <a:rPr lang="it-IT" b="0" i="0" u="none" strike="noStrike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 en </a:t>
            </a:r>
            <a:r>
              <a:rPr lang="it-IT" b="0" i="0" u="none" strike="noStrike" dirty="0" err="1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monothérapie</a:t>
            </a:r>
            <a:endParaRPr lang="it-IT" b="0" i="0" u="none" strike="noStrike" dirty="0">
              <a:solidFill>
                <a:srgbClr val="E8E8E8"/>
              </a:solidFill>
              <a:effectLst/>
              <a:highlight>
                <a:srgbClr val="1F1F1F"/>
              </a:highlight>
              <a:latin typeface="Google Sans"/>
            </a:endParaRPr>
          </a:p>
          <a:p>
            <a:endParaRPr lang="it-IT" b="0" i="0" u="none" strike="noStrike" dirty="0">
              <a:solidFill>
                <a:srgbClr val="E8E8E8"/>
              </a:solidFill>
              <a:effectLst/>
              <a:highlight>
                <a:srgbClr val="1F1F1F"/>
              </a:highlight>
              <a:latin typeface="Google Sans"/>
            </a:endParaRPr>
          </a:p>
          <a:p>
            <a:pPr algn="l"/>
            <a:r>
              <a:rPr lang="it-IT" b="0" i="0" u="none" strike="noStrike" dirty="0" err="1">
                <a:solidFill>
                  <a:srgbClr val="111111"/>
                </a:solidFill>
                <a:effectLst/>
                <a:latin typeface="Ubuntu" panose="020F0502020204030204" pitchFamily="34" charset="0"/>
              </a:rPr>
              <a:t>Avancée</a:t>
            </a:r>
            <a:r>
              <a:rPr lang="it-IT" b="0" i="0" u="none" strike="noStrike" dirty="0">
                <a:solidFill>
                  <a:srgbClr val="111111"/>
                </a:solidFill>
                <a:effectLst/>
                <a:latin typeface="Ubuntu" panose="020F0502020204030204" pitchFamily="34" charset="0"/>
              </a:rPr>
              <a:t> significative </a:t>
            </a:r>
            <a:r>
              <a:rPr lang="it-IT" b="0" i="0" u="none" strike="noStrike" dirty="0" err="1">
                <a:solidFill>
                  <a:srgbClr val="111111"/>
                </a:solidFill>
                <a:effectLst/>
                <a:latin typeface="Ubuntu" panose="020F0502020204030204" pitchFamily="34" charset="0"/>
              </a:rPr>
              <a:t>dans</a:t>
            </a:r>
            <a:r>
              <a:rPr lang="it-IT" b="0" i="0" u="none" strike="noStrike" dirty="0">
                <a:solidFill>
                  <a:srgbClr val="111111"/>
                </a:solidFill>
                <a:effectLst/>
                <a:latin typeface="Ubuntu" panose="020F0502020204030204" pitchFamily="34" charset="0"/>
              </a:rPr>
              <a:t> le </a:t>
            </a:r>
            <a:r>
              <a:rPr lang="it-IT" b="0" i="0" u="none" strike="noStrike" dirty="0" err="1">
                <a:solidFill>
                  <a:srgbClr val="111111"/>
                </a:solidFill>
                <a:effectLst/>
                <a:latin typeface="Ubuntu" panose="020F0502020204030204" pitchFamily="34" charset="0"/>
              </a:rPr>
              <a:t>traitement</a:t>
            </a:r>
            <a:r>
              <a:rPr lang="it-IT" b="0" i="0" u="none" strike="noStrike" dirty="0">
                <a:solidFill>
                  <a:srgbClr val="111111"/>
                </a:solidFill>
                <a:effectLst/>
                <a:latin typeface="Ubuntu" panose="020F050202020403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111111"/>
                </a:solidFill>
                <a:effectLst/>
                <a:latin typeface="Ubuntu" panose="020F0502020204030204" pitchFamily="34" charset="0"/>
              </a:rPr>
              <a:t>des</a:t>
            </a:r>
            <a:r>
              <a:rPr lang="it-IT" b="0" i="0" u="none" strike="noStrike" dirty="0">
                <a:solidFill>
                  <a:srgbClr val="111111"/>
                </a:solidFill>
                <a:effectLst/>
                <a:latin typeface="Ubuntu" panose="020F050202020403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111111"/>
                </a:solidFill>
                <a:effectLst/>
                <a:latin typeface="Ubuntu" panose="020F0502020204030204" pitchFamily="34" charset="0"/>
              </a:rPr>
              <a:t>gliomes</a:t>
            </a:r>
            <a:endParaRPr lang="it-IT" b="0" i="0" u="none" strike="noStrike" dirty="0">
              <a:solidFill>
                <a:srgbClr val="111111"/>
              </a:solidFill>
              <a:effectLst/>
              <a:latin typeface="Ubuntu" panose="020F0502020204030204" pitchFamily="34" charset="0"/>
            </a:endParaRPr>
          </a:p>
          <a:p>
            <a:pPr algn="l"/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Chez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les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patients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atteints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gliomes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de grade 2 IDH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mutés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, le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traitement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par vorasidenib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montre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une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amélioration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significative de la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survie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sans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progression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dans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l'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étude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phase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III INDIGO : la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médiane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survie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sans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progression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est de 27,7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mois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contre 11,1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mois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pour le placebo (HR pour la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progression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de la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maladie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ou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le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décès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, 0,39 ; IC à 95 %, 0,27 à 0,56 ;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&lt;0,001). Une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amélioration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significative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du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délai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avant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le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prochain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traitement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est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également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observée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(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délai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médian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avant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le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prochain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traitement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non encore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atteint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comparé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à 17,4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mois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pour le placebo (HR, 0,26 ; IC à 95%, 0,15 à 0,43 ;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&lt;0,001).</a:t>
            </a:r>
          </a:p>
          <a:p>
            <a:pPr algn="l"/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Le vorasidenib est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assez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bien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toléré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avec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un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profil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sécurité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gérable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, et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des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effets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secondaires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rapportés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à la fois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dans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le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groupe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placebo et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dans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le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groupe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traitement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.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Bien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qu'il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y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ait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eu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des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effets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indésirables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dans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le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groupe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traitement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(fatigue,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céphalées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diarrhées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nausées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, Covid-19 et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élévations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réversibles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des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transaminases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hépatiques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), la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plupart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d'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entre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eux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étaient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gérables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et se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sont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résorbés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avec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une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surveillance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médicale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appropriée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. L'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augmentation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de l'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enzyme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hépatique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alanine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aminotransférase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a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été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l'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effet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indésirable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de grade ≥3 le plus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fréquent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survenant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chez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9,6 %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des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patients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recevant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le vorasidenib.</a:t>
            </a:r>
            <a:b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</a:br>
            <a:b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</a:br>
            <a:endParaRPr lang="it-IT" b="0" i="0" u="none" strike="noStrike" dirty="0">
              <a:solidFill>
                <a:srgbClr val="7E7E7E"/>
              </a:solidFill>
              <a:effectLst/>
              <a:latin typeface="Lato" panose="020F0502020204030203" pitchFamily="34" charset="0"/>
            </a:endParaRPr>
          </a:p>
          <a:p>
            <a:pPr algn="l"/>
            <a:r>
              <a:rPr lang="it-IT" b="1" i="0" u="none" strike="noStrike" dirty="0">
                <a:solidFill>
                  <a:srgbClr val="111111"/>
                </a:solidFill>
                <a:effectLst/>
                <a:latin typeface="Ubuntu" panose="020F0502020204030204" pitchFamily="34" charset="0"/>
              </a:rPr>
              <a:t>Une </a:t>
            </a:r>
            <a:r>
              <a:rPr lang="it-IT" b="1" i="0" u="none" strike="noStrike" dirty="0" err="1">
                <a:solidFill>
                  <a:srgbClr val="111111"/>
                </a:solidFill>
                <a:effectLst/>
                <a:latin typeface="Ubuntu" panose="020F0502020204030204" pitchFamily="34" charset="0"/>
              </a:rPr>
              <a:t>étude</a:t>
            </a:r>
            <a:r>
              <a:rPr lang="it-IT" b="1" i="0" u="none" strike="noStrike" dirty="0">
                <a:solidFill>
                  <a:srgbClr val="111111"/>
                </a:solidFill>
                <a:effectLst/>
                <a:latin typeface="Ubuntu" panose="020F0502020204030204" pitchFamily="34" charset="0"/>
              </a:rPr>
              <a:t> de </a:t>
            </a:r>
            <a:r>
              <a:rPr lang="it-IT" b="1" i="0" u="none" strike="noStrike" dirty="0" err="1">
                <a:solidFill>
                  <a:srgbClr val="111111"/>
                </a:solidFill>
                <a:effectLst/>
                <a:latin typeface="Ubuntu" panose="020F0502020204030204" pitchFamily="34" charset="0"/>
              </a:rPr>
              <a:t>phase</a:t>
            </a:r>
            <a:r>
              <a:rPr lang="it-IT" b="1" i="0" u="none" strike="noStrike" dirty="0">
                <a:solidFill>
                  <a:srgbClr val="111111"/>
                </a:solidFill>
                <a:effectLst/>
                <a:latin typeface="Ubuntu" panose="020F0502020204030204" pitchFamily="34" charset="0"/>
              </a:rPr>
              <a:t> 3 sur plus de 300 </a:t>
            </a:r>
            <a:r>
              <a:rPr lang="it-IT" b="1" i="0" u="none" strike="noStrike" dirty="0" err="1">
                <a:solidFill>
                  <a:srgbClr val="111111"/>
                </a:solidFill>
                <a:effectLst/>
                <a:latin typeface="Ubuntu" panose="020F0502020204030204" pitchFamily="34" charset="0"/>
              </a:rPr>
              <a:t>malades</a:t>
            </a:r>
            <a:endParaRPr lang="it-IT" b="1" i="0" u="none" strike="noStrike" dirty="0">
              <a:solidFill>
                <a:srgbClr val="111111"/>
              </a:solidFill>
              <a:effectLst/>
              <a:latin typeface="Ubuntu" panose="020F0502020204030204" pitchFamily="34" charset="0"/>
            </a:endParaRPr>
          </a:p>
          <a:p>
            <a:pPr algn="l"/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Le vorasidenib, un double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inhibiteur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des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enzymes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mutées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(m)IDH1/2,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administré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par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voie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orale et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pénétrant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dans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le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cerveau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montre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un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profil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sécurité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tolérable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et une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activité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clinique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préliminaire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dans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les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études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phase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1.</a:t>
            </a:r>
          </a:p>
          <a:p>
            <a:pPr algn="l"/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Dans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cette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étude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mondiale de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phase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III, </a:t>
            </a:r>
            <a:r>
              <a:rPr lang="it-IT" b="1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randomisée</a:t>
            </a:r>
            <a:r>
              <a:rPr lang="it-IT" b="1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, en double </a:t>
            </a:r>
            <a:r>
              <a:rPr lang="it-IT" b="1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aveugle</a:t>
            </a:r>
            <a:r>
              <a:rPr lang="it-IT" b="1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it-IT" b="1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contrôlée</a:t>
            </a:r>
            <a:r>
              <a:rPr lang="it-IT" b="1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versus placebo, 331 </a:t>
            </a:r>
            <a:r>
              <a:rPr lang="it-IT" b="1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patients</a:t>
            </a:r>
            <a:r>
              <a:rPr lang="it-IT" b="1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1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éligibles</a:t>
            </a:r>
            <a:r>
              <a:rPr lang="it-IT" b="1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(16-71 ans) de 10 </a:t>
            </a:r>
            <a:r>
              <a:rPr lang="it-IT" b="1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pays</a:t>
            </a:r>
            <a:r>
              <a:rPr lang="it-IT" b="1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it-IT" b="1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atteints</a:t>
            </a:r>
            <a:r>
              <a:rPr lang="it-IT" b="1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de </a:t>
            </a:r>
            <a:r>
              <a:rPr lang="it-IT" b="1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gliomes</a:t>
            </a:r>
            <a:r>
              <a:rPr lang="it-IT" b="1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de grade 2 et de </a:t>
            </a:r>
            <a:r>
              <a:rPr lang="it-IT" b="1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mutations</a:t>
            </a:r>
            <a:r>
              <a:rPr lang="it-IT" b="1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IDH, </a:t>
            </a:r>
            <a:r>
              <a:rPr lang="it-IT" b="1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ont</a:t>
            </a:r>
            <a:r>
              <a:rPr lang="it-IT" b="1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1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été</a:t>
            </a:r>
            <a:r>
              <a:rPr lang="it-IT" b="1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1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recrutés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. </a:t>
            </a:r>
            <a:r>
              <a:rPr lang="it-IT" b="1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Les</a:t>
            </a:r>
            <a:r>
              <a:rPr lang="it-IT" b="1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1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patients</a:t>
            </a:r>
            <a:r>
              <a:rPr lang="it-IT" b="1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1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ont</a:t>
            </a:r>
            <a:r>
              <a:rPr lang="it-IT" b="1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1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été</a:t>
            </a:r>
            <a:r>
              <a:rPr lang="it-IT" b="1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1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randomisés</a:t>
            </a:r>
            <a:r>
              <a:rPr lang="it-IT" b="1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pour </a:t>
            </a:r>
            <a:r>
              <a:rPr lang="it-IT" b="1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recevoir</a:t>
            </a:r>
            <a:r>
              <a:rPr lang="it-IT" b="1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une dose orale </a:t>
            </a:r>
            <a:r>
              <a:rPr lang="it-IT" b="1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quotidienne</a:t>
            </a:r>
            <a:r>
              <a:rPr lang="it-IT" b="1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de vorasidenib </a:t>
            </a:r>
            <a:r>
              <a:rPr lang="it-IT" b="1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ou</a:t>
            </a:r>
            <a:r>
              <a:rPr lang="it-IT" b="1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un placebo en </a:t>
            </a:r>
            <a:r>
              <a:rPr lang="it-IT" b="1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cycles</a:t>
            </a:r>
            <a:r>
              <a:rPr lang="it-IT" b="1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de 28 jours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avec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168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patients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dans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le bras vorasidenib et 163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dans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le bras placebo.</a:t>
            </a:r>
          </a:p>
          <a:p>
            <a:pPr algn="l"/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Le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critère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d'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évaluation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principal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est la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survie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sans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progression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, sur la base d'IRM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cérébrales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examinées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manière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centralisée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. Le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principal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critère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d'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évaluation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secondaire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était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le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délai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avant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le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prochain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traitement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.  Le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passage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du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placebo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au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vorasidenib a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été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autorisé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en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cas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progression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confirmée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de la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maladie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par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imagerie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.</a:t>
            </a:r>
          </a:p>
          <a:p>
            <a:pPr algn="l"/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Le vorasidenib est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actuellement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évalué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en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association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avec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le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pembrolizumab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dans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le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cadre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d'une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étude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phase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I en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cours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sur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les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gliomes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de grade 2/3. De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futurs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efforts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thérapie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combinée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rationnelle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dans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les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gliomes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de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bas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et de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haut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grade 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sont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 à l'</a:t>
            </a:r>
            <a:r>
              <a:rPr lang="it-IT" b="0" i="0" u="none" strike="noStrike" dirty="0" err="1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étude</a:t>
            </a:r>
            <a: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  <a:t>.</a:t>
            </a:r>
            <a:b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</a:br>
            <a:br>
              <a:rPr lang="it-IT" b="0" i="0" u="none" strike="noStrike" dirty="0">
                <a:solidFill>
                  <a:srgbClr val="7E7E7E"/>
                </a:solidFill>
                <a:effectLst/>
                <a:latin typeface="Lato" panose="020F0502020204030203" pitchFamily="34" charset="0"/>
              </a:rPr>
            </a:br>
            <a:endParaRPr lang="it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1038A-EEAD-EE49-85A9-B37755AF1AC5}" type="slidenum">
              <a:rPr lang="it-FR" smtClean="0"/>
              <a:t>4</a:t>
            </a:fld>
            <a:endParaRPr lang="it-FR"/>
          </a:p>
        </p:txBody>
      </p:sp>
    </p:spTree>
    <p:extLst>
      <p:ext uri="{BB962C8B-B14F-4D97-AF65-F5344CB8AC3E}">
        <p14:creationId xmlns:p14="http://schemas.microsoft.com/office/powerpoint/2010/main" val="3311867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Mutation IDH : facteur pronostic</a:t>
            </a:r>
            <a:r>
              <a:rPr lang="fr-FR" baseline="0" dirty="0"/>
              <a:t> positif</a:t>
            </a:r>
          </a:p>
          <a:p>
            <a:r>
              <a:rPr lang="fr-FR" baseline="0" dirty="0"/>
              <a:t>40% des gliomes</a:t>
            </a:r>
            <a:endParaRPr lang="fr-FR" dirty="0"/>
          </a:p>
          <a:p>
            <a:r>
              <a:rPr lang="fr-FR" dirty="0"/>
              <a:t>Entraine l’accumulation du 2hg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28003-913C-AE41-81BF-679AEC2CE89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348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EGA-PRESS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detected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2HG with a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sensitivity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95% in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untreated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62% in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treated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Sensitivity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depended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tumor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volume (&gt;27 cm</a:t>
            </a:r>
            <a:r>
              <a:rPr lang="it-IT" b="0" i="0" u="none" strike="noStrike" baseline="30000" dirty="0">
                <a:solidFill>
                  <a:srgbClr val="212121"/>
                </a:solidFill>
                <a:effectLst/>
                <a:latin typeface="BlinkMacSystemFont"/>
              </a:rPr>
              <a:t>3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; </a:t>
            </a:r>
            <a:r>
              <a:rPr lang="it-IT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 = 0.02), voxel coverage (&gt;75%; </a:t>
            </a:r>
            <a:r>
              <a:rPr lang="it-IT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 = 0.002),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expansive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presentation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defined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by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equal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size of T</a:t>
            </a:r>
            <a:r>
              <a:rPr lang="it-IT" b="0" i="0" u="none" strike="noStrike" baseline="-25000" dirty="0">
                <a:solidFill>
                  <a:srgbClr val="212121"/>
                </a:solidFill>
                <a:effectLst/>
                <a:latin typeface="BlinkMacSystemFont"/>
              </a:rPr>
              <a:t>1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 and FLAIR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abnormalities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 </a:t>
            </a:r>
            <a:r>
              <a:rPr lang="it-IT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 = 0.04). 2HG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levels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were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positively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correlated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 </a:t>
            </a:r>
            <a:r>
              <a:rPr lang="it-IT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IDH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-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mutant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allelic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fraction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</a:t>
            </a:r>
            <a:r>
              <a:rPr lang="it-IT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 = 0.03)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total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choline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levels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</a:t>
            </a:r>
            <a:r>
              <a:rPr lang="it-IT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 &lt; 0.001)</a:t>
            </a:r>
            <a:endParaRPr lang="it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B9814-64D8-2948-8315-7322F9A20536}" type="slidenum">
              <a:rPr lang="it-FR" smtClean="0"/>
              <a:t>6</a:t>
            </a:fld>
            <a:endParaRPr lang="it-FR"/>
          </a:p>
        </p:txBody>
      </p:sp>
    </p:spTree>
    <p:extLst>
      <p:ext uri="{BB962C8B-B14F-4D97-AF65-F5344CB8AC3E}">
        <p14:creationId xmlns:p14="http://schemas.microsoft.com/office/powerpoint/2010/main" val="517635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EGA-PRESS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detected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2HG with a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sensitivity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95% in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untreated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62% in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treated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Sensitivity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depended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tumor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volume (&gt;27 cm</a:t>
            </a:r>
            <a:r>
              <a:rPr lang="it-IT" b="0" i="0" u="none" strike="noStrike" baseline="30000" dirty="0">
                <a:solidFill>
                  <a:srgbClr val="212121"/>
                </a:solidFill>
                <a:effectLst/>
                <a:latin typeface="BlinkMacSystemFont"/>
              </a:rPr>
              <a:t>3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; </a:t>
            </a:r>
            <a:r>
              <a:rPr lang="it-IT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 = 0.02), voxel coverage (&gt;75%; </a:t>
            </a:r>
            <a:r>
              <a:rPr lang="it-IT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 = 0.002),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expansive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presentation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defined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by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equal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size of T</a:t>
            </a:r>
            <a:r>
              <a:rPr lang="it-IT" b="0" i="0" u="none" strike="noStrike" baseline="-25000" dirty="0">
                <a:solidFill>
                  <a:srgbClr val="212121"/>
                </a:solidFill>
                <a:effectLst/>
                <a:latin typeface="BlinkMacSystemFont"/>
              </a:rPr>
              <a:t>1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 and FLAIR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abnormalities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 </a:t>
            </a:r>
            <a:r>
              <a:rPr lang="it-IT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 = 0.04). 2HG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levels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were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positively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correlated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 </a:t>
            </a:r>
            <a:r>
              <a:rPr lang="it-IT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IDH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-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mutant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allelic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fraction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</a:t>
            </a:r>
            <a:r>
              <a:rPr lang="it-IT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 = 0.03)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total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choline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levels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</a:t>
            </a:r>
            <a:r>
              <a:rPr lang="it-IT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 &lt; 0.001)</a:t>
            </a:r>
            <a:endParaRPr lang="it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B9814-64D8-2948-8315-7322F9A20536}" type="slidenum">
              <a:rPr lang="it-FR" smtClean="0"/>
              <a:t>7</a:t>
            </a:fld>
            <a:endParaRPr lang="it-FR"/>
          </a:p>
        </p:txBody>
      </p:sp>
    </p:spTree>
    <p:extLst>
      <p:ext uri="{BB962C8B-B14F-4D97-AF65-F5344CB8AC3E}">
        <p14:creationId xmlns:p14="http://schemas.microsoft.com/office/powerpoint/2010/main" val="10834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EGA-PRESS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detected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2HG with a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sensitivity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95% in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untreated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62% in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treated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Sensitivity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depended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tumor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volume (&gt;27 cm</a:t>
            </a:r>
            <a:r>
              <a:rPr lang="it-IT" b="0" i="0" u="none" strike="noStrike" baseline="30000" dirty="0">
                <a:solidFill>
                  <a:srgbClr val="212121"/>
                </a:solidFill>
                <a:effectLst/>
                <a:latin typeface="BlinkMacSystemFont"/>
              </a:rPr>
              <a:t>3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; </a:t>
            </a:r>
            <a:r>
              <a:rPr lang="it-IT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 = 0.02), voxel coverage (&gt;75%; </a:t>
            </a:r>
            <a:r>
              <a:rPr lang="it-IT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 = 0.002),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expansive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presentation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defined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by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equal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size of T</a:t>
            </a:r>
            <a:r>
              <a:rPr lang="it-IT" b="0" i="0" u="none" strike="noStrike" baseline="-25000" dirty="0">
                <a:solidFill>
                  <a:srgbClr val="212121"/>
                </a:solidFill>
                <a:effectLst/>
                <a:latin typeface="BlinkMacSystemFont"/>
              </a:rPr>
              <a:t>1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 and FLAIR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abnormalities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 </a:t>
            </a:r>
            <a:r>
              <a:rPr lang="it-IT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 = 0.04). 2HG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levels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were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positively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correlated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 </a:t>
            </a:r>
            <a:r>
              <a:rPr lang="it-IT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IDH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-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mutant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allelic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fraction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</a:t>
            </a:r>
            <a:r>
              <a:rPr lang="it-IT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 = 0.03)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total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choline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levels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</a:t>
            </a:r>
            <a:r>
              <a:rPr lang="it-IT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 &lt; 0.001)</a:t>
            </a:r>
            <a:endParaRPr lang="it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B9814-64D8-2948-8315-7322F9A20536}" type="slidenum">
              <a:rPr lang="it-FR" smtClean="0"/>
              <a:t>8</a:t>
            </a:fld>
            <a:endParaRPr lang="it-FR"/>
          </a:p>
        </p:txBody>
      </p:sp>
    </p:spTree>
    <p:extLst>
      <p:ext uri="{BB962C8B-B14F-4D97-AF65-F5344CB8AC3E}">
        <p14:creationId xmlns:p14="http://schemas.microsoft.com/office/powerpoint/2010/main" val="795666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A6C57-84EE-6240-8B67-9951A8B978D3}" type="slidenum">
              <a:rPr lang="it-FR" smtClean="0"/>
              <a:t>16</a:t>
            </a:fld>
            <a:endParaRPr lang="it-FR"/>
          </a:p>
        </p:txBody>
      </p:sp>
    </p:spTree>
    <p:extLst>
      <p:ext uri="{BB962C8B-B14F-4D97-AF65-F5344CB8AC3E}">
        <p14:creationId xmlns:p14="http://schemas.microsoft.com/office/powerpoint/2010/main" val="2858048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confirmer</a:t>
            </a:r>
            <a:r>
              <a:rPr lang="it-IT" dirty="0"/>
              <a:t> </a:t>
            </a:r>
            <a:r>
              <a:rPr lang="it-IT" dirty="0" err="1"/>
              <a:t>pharmacodynamiquement</a:t>
            </a:r>
            <a:r>
              <a:rPr lang="it-IT" dirty="0"/>
              <a:t> l’engagement de la cible37 (figure 3) et </a:t>
            </a:r>
            <a:r>
              <a:rPr lang="it-IT" dirty="0" err="1"/>
              <a:t>explorer</a:t>
            </a:r>
            <a:r>
              <a:rPr lang="it-IT" dirty="0"/>
              <a:t> le </a:t>
            </a:r>
            <a:r>
              <a:rPr lang="it-IT" dirty="0" err="1"/>
              <a:t>mécanisme</a:t>
            </a:r>
            <a:r>
              <a:rPr lang="it-IT" dirty="0"/>
              <a:t> de la </a:t>
            </a:r>
            <a:r>
              <a:rPr lang="it-IT" dirty="0" err="1"/>
              <a:t>résistance</a:t>
            </a:r>
            <a:r>
              <a:rPr lang="it-IT" dirty="0"/>
              <a:t> </a:t>
            </a:r>
            <a:r>
              <a:rPr lang="it-IT" dirty="0" err="1"/>
              <a:t>acquise</a:t>
            </a:r>
            <a:r>
              <a:rPr lang="it-IT" dirty="0"/>
              <a:t> (car l’</a:t>
            </a:r>
            <a:r>
              <a:rPr lang="it-IT" dirty="0" err="1"/>
              <a:t>apparition</a:t>
            </a:r>
            <a:r>
              <a:rPr lang="it-IT" dirty="0"/>
              <a:t> d’un </a:t>
            </a:r>
            <a:r>
              <a:rPr lang="it-IT" dirty="0" err="1"/>
              <a:t>pic</a:t>
            </a:r>
            <a:r>
              <a:rPr lang="it-IT" dirty="0"/>
              <a:t> de </a:t>
            </a:r>
            <a:r>
              <a:rPr lang="it-IT" dirty="0" err="1"/>
              <a:t>réémergence</a:t>
            </a:r>
            <a:r>
              <a:rPr lang="it-IT" dirty="0"/>
              <a:t> </a:t>
            </a:r>
            <a:r>
              <a:rPr lang="it-IT" dirty="0" err="1"/>
              <a:t>peut</a:t>
            </a:r>
            <a:r>
              <a:rPr lang="it-IT" dirty="0"/>
              <a:t> </a:t>
            </a:r>
            <a:r>
              <a:rPr lang="it-IT" dirty="0" err="1"/>
              <a:t>indiquer</a:t>
            </a:r>
            <a:r>
              <a:rPr lang="it-IT" dirty="0"/>
              <a:t> une </a:t>
            </a:r>
            <a:r>
              <a:rPr lang="it-IT" dirty="0" err="1"/>
              <a:t>mauvaise</a:t>
            </a:r>
            <a:r>
              <a:rPr lang="it-IT" dirty="0"/>
              <a:t> </a:t>
            </a:r>
            <a:r>
              <a:rPr lang="it-IT" dirty="0" err="1"/>
              <a:t>adhérence</a:t>
            </a:r>
            <a:r>
              <a:rPr lang="it-IT" dirty="0"/>
              <a:t> </a:t>
            </a:r>
            <a:r>
              <a:rPr lang="it-IT" dirty="0" err="1"/>
              <a:t>aux</a:t>
            </a:r>
            <a:r>
              <a:rPr lang="it-IT" dirty="0"/>
              <a:t> </a:t>
            </a:r>
            <a:r>
              <a:rPr lang="it-IT" dirty="0" err="1"/>
              <a:t>médicaments</a:t>
            </a:r>
            <a:r>
              <a:rPr lang="it-IT" dirty="0"/>
              <a:t> </a:t>
            </a:r>
            <a:r>
              <a:rPr lang="it-IT" dirty="0" err="1"/>
              <a:t>ou</a:t>
            </a:r>
            <a:r>
              <a:rPr lang="it-IT" dirty="0"/>
              <a:t> le </a:t>
            </a:r>
            <a:r>
              <a:rPr lang="it-IT" dirty="0" err="1"/>
              <a:t>développement</a:t>
            </a:r>
            <a:r>
              <a:rPr lang="it-IT" dirty="0"/>
              <a:t> de </a:t>
            </a:r>
            <a:r>
              <a:rPr lang="it-IT" dirty="0" err="1"/>
              <a:t>mutations</a:t>
            </a:r>
            <a:r>
              <a:rPr lang="it-IT" dirty="0"/>
              <a:t> de </a:t>
            </a:r>
            <a:r>
              <a:rPr lang="it-IT" dirty="0" err="1"/>
              <a:t>résistance</a:t>
            </a:r>
            <a:r>
              <a:rPr lang="it-IT" dirty="0"/>
              <a:t>). </a:t>
            </a:r>
            <a:r>
              <a:rPr lang="it-IT" dirty="0" err="1"/>
              <a:t>Chez</a:t>
            </a:r>
            <a:r>
              <a:rPr lang="it-IT" dirty="0"/>
              <a:t> </a:t>
            </a:r>
            <a:r>
              <a:rPr lang="it-IT" dirty="0" err="1"/>
              <a:t>les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 </a:t>
            </a:r>
            <a:r>
              <a:rPr lang="it-IT" dirty="0" err="1"/>
              <a:t>atteints</a:t>
            </a:r>
            <a:r>
              <a:rPr lang="it-IT" dirty="0"/>
              <a:t> d’un </a:t>
            </a:r>
            <a:r>
              <a:rPr lang="it-IT" dirty="0" err="1"/>
              <a:t>gliome</a:t>
            </a:r>
            <a:r>
              <a:rPr lang="it-IT" dirty="0"/>
              <a:t> </a:t>
            </a:r>
            <a:r>
              <a:rPr lang="it-IT" dirty="0" err="1"/>
              <a:t>mutant</a:t>
            </a:r>
            <a:r>
              <a:rPr lang="it-IT" dirty="0"/>
              <a:t> IDH </a:t>
            </a:r>
            <a:r>
              <a:rPr lang="it-IT" dirty="0" err="1"/>
              <a:t>sous</a:t>
            </a:r>
            <a:r>
              <a:rPr lang="it-IT" dirty="0"/>
              <a:t> </a:t>
            </a:r>
            <a:r>
              <a:rPr lang="it-IT" dirty="0" err="1"/>
              <a:t>traitement</a:t>
            </a:r>
            <a:r>
              <a:rPr lang="it-IT" dirty="0"/>
              <a:t> standard, le TMS de 2 mg </a:t>
            </a:r>
            <a:r>
              <a:rPr lang="it-IT" dirty="0" err="1"/>
              <a:t>peut</a:t>
            </a:r>
            <a:r>
              <a:rPr lang="it-IT" dirty="0"/>
              <a:t> </a:t>
            </a:r>
            <a:r>
              <a:rPr lang="it-IT" dirty="0" err="1"/>
              <a:t>surveiller</a:t>
            </a:r>
            <a:r>
              <a:rPr lang="it-IT" dirty="0"/>
              <a:t> l’efficacité38 en </a:t>
            </a:r>
            <a:r>
              <a:rPr lang="it-IT" dirty="0" err="1"/>
              <a:t>observant</a:t>
            </a:r>
            <a:r>
              <a:rPr lang="it-IT" dirty="0"/>
              <a:t> une </a:t>
            </a:r>
            <a:r>
              <a:rPr lang="it-IT" dirty="0" err="1"/>
              <a:t>réduction</a:t>
            </a:r>
            <a:r>
              <a:rPr lang="it-IT" dirty="0"/>
              <a:t> progressive </a:t>
            </a:r>
            <a:r>
              <a:rPr lang="it-IT" dirty="0" err="1"/>
              <a:t>des</a:t>
            </a:r>
            <a:r>
              <a:rPr lang="it-IT" dirty="0"/>
              <a:t> </a:t>
            </a:r>
            <a:r>
              <a:rPr lang="it-IT" dirty="0" err="1"/>
              <a:t>niveaux</a:t>
            </a:r>
            <a:r>
              <a:rPr lang="it-IT" dirty="0"/>
              <a:t> de 2 mg </a:t>
            </a:r>
            <a:r>
              <a:rPr lang="it-IT" dirty="0" err="1"/>
              <a:t>au</a:t>
            </a:r>
            <a:r>
              <a:rPr lang="it-IT" dirty="0"/>
              <a:t> fil </a:t>
            </a:r>
            <a:r>
              <a:rPr lang="it-IT" dirty="0" err="1"/>
              <a:t>du</a:t>
            </a:r>
            <a:r>
              <a:rPr lang="it-IT" dirty="0"/>
              <a:t> </a:t>
            </a:r>
            <a:r>
              <a:rPr lang="it-IT" dirty="0" err="1"/>
              <a:t>temps</a:t>
            </a:r>
            <a:r>
              <a:rPr lang="it-IT" dirty="0"/>
              <a:t>, qui </a:t>
            </a:r>
            <a:r>
              <a:rPr lang="it-IT" dirty="0" err="1"/>
              <a:t>peut</a:t>
            </a:r>
            <a:r>
              <a:rPr lang="it-IT" dirty="0"/>
              <a:t> se </a:t>
            </a:r>
            <a:r>
              <a:rPr lang="it-IT" dirty="0" err="1"/>
              <a:t>produire</a:t>
            </a:r>
            <a:r>
              <a:rPr lang="it-IT" dirty="0"/>
              <a:t> plus </a:t>
            </a:r>
            <a:r>
              <a:rPr lang="it-IT" dirty="0" err="1"/>
              <a:t>tôt</a:t>
            </a:r>
            <a:r>
              <a:rPr lang="it-IT" dirty="0"/>
              <a:t> </a:t>
            </a:r>
            <a:r>
              <a:rPr lang="it-IT" dirty="0" err="1"/>
              <a:t>que</a:t>
            </a:r>
            <a:r>
              <a:rPr lang="it-IT" dirty="0"/>
              <a:t> d’</a:t>
            </a:r>
            <a:r>
              <a:rPr lang="it-IT" dirty="0" err="1"/>
              <a:t>autres</a:t>
            </a:r>
            <a:r>
              <a:rPr lang="it-IT" dirty="0"/>
              <a:t> </a:t>
            </a:r>
            <a:r>
              <a:rPr lang="it-IT" dirty="0" err="1"/>
              <a:t>changements</a:t>
            </a:r>
            <a:r>
              <a:rPr lang="it-IT" dirty="0"/>
              <a:t> </a:t>
            </a:r>
            <a:r>
              <a:rPr lang="it-IT" dirty="0" err="1"/>
              <a:t>radiologiques</a:t>
            </a:r>
            <a:r>
              <a:rPr lang="it-IT" dirty="0"/>
              <a:t> </a:t>
            </a:r>
            <a:r>
              <a:rPr lang="it-IT" dirty="0" err="1"/>
              <a:t>détectés</a:t>
            </a:r>
            <a:r>
              <a:rPr lang="it-IT" dirty="0"/>
              <a:t> </a:t>
            </a:r>
            <a:r>
              <a:rPr lang="it-IT" dirty="0" err="1"/>
              <a:t>avec</a:t>
            </a:r>
            <a:r>
              <a:rPr lang="it-IT" dirty="0"/>
              <a:t> </a:t>
            </a:r>
            <a:r>
              <a:rPr lang="it-IT" dirty="0" err="1"/>
              <a:t>les</a:t>
            </a:r>
            <a:r>
              <a:rPr lang="it-IT" dirty="0"/>
              <a:t> </a:t>
            </a:r>
            <a:r>
              <a:rPr lang="it-IT" dirty="0" err="1"/>
              <a:t>séquences</a:t>
            </a:r>
            <a:r>
              <a:rPr lang="it-IT" dirty="0"/>
              <a:t> d’IRM conventionnelles29, </a:t>
            </a:r>
            <a:r>
              <a:rPr lang="it-IT" dirty="0" err="1"/>
              <a:t>alors</a:t>
            </a:r>
            <a:r>
              <a:rPr lang="it-IT" dirty="0"/>
              <a:t> </a:t>
            </a:r>
            <a:r>
              <a:rPr lang="it-IT" dirty="0" err="1"/>
              <a:t>que</a:t>
            </a:r>
            <a:r>
              <a:rPr lang="it-IT" dirty="0"/>
              <a:t> </a:t>
            </a:r>
            <a:r>
              <a:rPr lang="it-IT" dirty="0" err="1"/>
              <a:t>chez</a:t>
            </a:r>
            <a:r>
              <a:rPr lang="it-IT" dirty="0"/>
              <a:t> </a:t>
            </a:r>
            <a:r>
              <a:rPr lang="it-IT" dirty="0" err="1"/>
              <a:t>les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 post-</a:t>
            </a:r>
            <a:r>
              <a:rPr lang="it-IT" dirty="0" err="1"/>
              <a:t>chirurgicaux</a:t>
            </a:r>
            <a:r>
              <a:rPr lang="it-IT" dirty="0"/>
              <a:t>, il </a:t>
            </a:r>
            <a:r>
              <a:rPr lang="it-IT" dirty="0" err="1"/>
              <a:t>peut</a:t>
            </a:r>
            <a:r>
              <a:rPr lang="it-IT" dirty="0"/>
              <a:t> </a:t>
            </a:r>
            <a:r>
              <a:rPr lang="it-IT" dirty="0" err="1"/>
              <a:t>aider</a:t>
            </a:r>
            <a:r>
              <a:rPr lang="it-IT" dirty="0"/>
              <a:t> à la </a:t>
            </a:r>
            <a:r>
              <a:rPr lang="it-IT" dirty="0" err="1"/>
              <a:t>discrimination</a:t>
            </a:r>
            <a:r>
              <a:rPr lang="it-IT" dirty="0"/>
              <a:t> </a:t>
            </a:r>
            <a:r>
              <a:rPr lang="it-IT" dirty="0" err="1"/>
              <a:t>entre</a:t>
            </a:r>
            <a:r>
              <a:rPr lang="it-IT" dirty="0"/>
              <a:t> </a:t>
            </a:r>
            <a:r>
              <a:rPr lang="it-IT" dirty="0" err="1"/>
              <a:t>gliose</a:t>
            </a:r>
            <a:r>
              <a:rPr lang="it-IT" dirty="0"/>
              <a:t> et </a:t>
            </a:r>
            <a:r>
              <a:rPr lang="it-IT" dirty="0" err="1"/>
              <a:t>récidive</a:t>
            </a:r>
            <a:r>
              <a:rPr lang="it-IT" dirty="0"/>
              <a:t>. </a:t>
            </a:r>
            <a:endParaRPr lang="it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1038A-EEAD-EE49-85A9-B37755AF1AC5}" type="slidenum">
              <a:rPr lang="it-FR" smtClean="0"/>
              <a:t>17</a:t>
            </a:fld>
            <a:endParaRPr lang="it-FR"/>
          </a:p>
        </p:txBody>
      </p:sp>
    </p:spTree>
    <p:extLst>
      <p:ext uri="{BB962C8B-B14F-4D97-AF65-F5344CB8AC3E}">
        <p14:creationId xmlns:p14="http://schemas.microsoft.com/office/powerpoint/2010/main" val="3845271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F9EB-38BD-F443-B7E5-C085BE97E442}" type="datetime1">
              <a:rPr lang="it-IT" smtClean="0"/>
              <a:t>26/06/24</a:t>
            </a:fld>
            <a:endParaRPr lang="fr-FR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516-CEFA-0141-8C60-6A209A0D983C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4585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67C3-EA94-7C4F-A726-F4FFCA3F56C6}" type="datetime1">
              <a:rPr lang="it-IT" smtClean="0"/>
              <a:t>26/06/24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516-CEFA-0141-8C60-6A209A0D983C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75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9A742-5E35-E242-937B-8507373D8C73}" type="datetime1">
              <a:rPr lang="it-IT" smtClean="0"/>
              <a:t>26/06/24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516-CEFA-0141-8C60-6A209A0D983C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45778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8412E-D5E8-C746-B1D2-7DB74CC32460}" type="datetime1">
              <a:rPr lang="it-IT" smtClean="0"/>
              <a:t>26/06/24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516-CEFA-0141-8C60-6A209A0D983C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629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24C0E-9C99-5F42-96EE-55BF7FED945B}" type="datetime1">
              <a:rPr lang="it-IT" smtClean="0"/>
              <a:t>26/06/24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516-CEFA-0141-8C60-6A209A0D983C}" type="slidenum">
              <a:rPr lang="fr-FR" smtClean="0"/>
              <a:pPr/>
              <a:t>‹N›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8559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DD83D-A450-8C48-8AB6-E2450D908AB4}" type="datetime1">
              <a:rPr lang="it-IT" smtClean="0"/>
              <a:t>26/06/24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516-CEFA-0141-8C60-6A209A0D983C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2345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84F24-AF3A-4E4D-B97F-674AE055AC25}" type="datetime1">
              <a:rPr lang="it-IT" smtClean="0"/>
              <a:t>26/06/24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516-CEFA-0141-8C60-6A209A0D983C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6530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88893-3069-DC4A-A2EB-AD68BF385055}" type="datetime1">
              <a:rPr lang="it-IT" smtClean="0"/>
              <a:t>26/06/24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516-CEFA-0141-8C60-6A209A0D983C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1047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073A9-5BFA-794A-9754-1609C43A8C32}" type="datetime1">
              <a:rPr lang="it-IT" smtClean="0"/>
              <a:t>26/06/24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516-CEFA-0141-8C60-6A209A0D983C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6729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701A8C2-FC13-3341-961A-E44F4A2F4C53}" type="datetime1">
              <a:rPr lang="it-IT" smtClean="0"/>
              <a:t>26/06/24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FR">
              <a:solidFill>
                <a:srgbClr val="455F5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8A9516-CEFA-0141-8C60-6A209A0D983C}" type="slidenum">
              <a:rPr lang="fr-FR" smtClean="0">
                <a:solidFill>
                  <a:srgbClr val="455F51"/>
                </a:solidFill>
              </a:rPr>
              <a:pPr/>
              <a:t>‹N›</a:t>
            </a:fld>
            <a:endParaRPr lang="fr-FR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449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9410-E8A5-1444-910F-CB3957A5A80C}" type="datetime1">
              <a:rPr lang="it-IT" smtClean="0"/>
              <a:t>26/06/24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516-CEFA-0141-8C60-6A209A0D983C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1380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1583D3F-93B7-8D40-B28F-4CF6C75A4E19}" type="datetime1">
              <a:rPr lang="it-IT" smtClean="0"/>
              <a:t>26/06/24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78A9516-CEFA-0141-8C60-6A209A0D983C}" type="slidenum">
              <a:rPr lang="fr-FR" smtClean="0"/>
              <a:pPr/>
              <a:t>‹N›</a:t>
            </a:fld>
            <a:endParaRPr lang="fr-F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10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5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73.JPG"/><Relationship Id="rId3" Type="http://schemas.openxmlformats.org/officeDocument/2006/relationships/image" Target="../media/image63.png"/><Relationship Id="rId7" Type="http://schemas.openxmlformats.org/officeDocument/2006/relationships/image" Target="../media/image67.JPG"/><Relationship Id="rId12" Type="http://schemas.openxmlformats.org/officeDocument/2006/relationships/image" Target="../media/image72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JPG"/><Relationship Id="rId5" Type="http://schemas.openxmlformats.org/officeDocument/2006/relationships/image" Target="../media/image65.JPG"/><Relationship Id="rId10" Type="http://schemas.openxmlformats.org/officeDocument/2006/relationships/image" Target="../media/image70.JPG"/><Relationship Id="rId4" Type="http://schemas.openxmlformats.org/officeDocument/2006/relationships/image" Target="../media/image64.JPG"/><Relationship Id="rId9" Type="http://schemas.openxmlformats.org/officeDocument/2006/relationships/image" Target="../media/image69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8.png"/><Relationship Id="rId3" Type="http://schemas.openxmlformats.org/officeDocument/2006/relationships/image" Target="../media/image74.png"/><Relationship Id="rId21" Type="http://schemas.openxmlformats.org/officeDocument/2006/relationships/image" Target="../media/image91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10" Type="http://schemas.openxmlformats.org/officeDocument/2006/relationships/image" Target="../media/image81.png"/><Relationship Id="rId19" Type="http://schemas.openxmlformats.org/officeDocument/2006/relationships/image" Target="../media/image89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microsoft.com/office/2007/relationships/hdphoto" Target="../media/hdphoto6.wdp"/><Relationship Id="rId22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96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97.png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99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11" Type="http://schemas.openxmlformats.org/officeDocument/2006/relationships/image" Target="../media/image103.png"/><Relationship Id="rId5" Type="http://schemas.openxmlformats.org/officeDocument/2006/relationships/image" Target="../media/image100.png"/><Relationship Id="rId10" Type="http://schemas.openxmlformats.org/officeDocument/2006/relationships/customXml" Target="../ink/ink7.xml"/><Relationship Id="rId4" Type="http://schemas.openxmlformats.org/officeDocument/2006/relationships/customXml" Target="../ink/ink4.xml"/><Relationship Id="rId9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645" y="4804968"/>
            <a:ext cx="11064411" cy="1352302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+mn-lt"/>
              </a:rPr>
            </a:br>
            <a:br>
              <a:rPr lang="en-US" sz="4000" dirty="0">
                <a:solidFill>
                  <a:schemeClr val="tx1"/>
                </a:solidFill>
                <a:latin typeface="+mn-lt"/>
              </a:rPr>
            </a:br>
            <a:br>
              <a:rPr lang="en-US" sz="4000" dirty="0">
                <a:solidFill>
                  <a:schemeClr val="tx1"/>
                </a:solidFill>
                <a:latin typeface="+mn-lt"/>
              </a:rPr>
            </a:br>
            <a:br>
              <a:rPr lang="en-US" sz="4000" dirty="0">
                <a:solidFill>
                  <a:schemeClr val="tx1"/>
                </a:solidFill>
                <a:latin typeface="+mn-lt"/>
              </a:rPr>
            </a:br>
            <a:br>
              <a:rPr lang="en-GB" sz="4000" dirty="0">
                <a:solidFill>
                  <a:schemeClr val="tx1"/>
                </a:solidFill>
                <a:latin typeface="+mn-lt"/>
              </a:rPr>
            </a:br>
            <a:br>
              <a:rPr lang="en-GB" sz="4000" dirty="0">
                <a:solidFill>
                  <a:schemeClr val="tx1"/>
                </a:solidFill>
                <a:latin typeface="+mn-lt"/>
              </a:rPr>
            </a:br>
            <a:br>
              <a:rPr lang="en-GB" sz="4900" dirty="0">
                <a:solidFill>
                  <a:schemeClr val="tx1"/>
                </a:solidFill>
                <a:latin typeface="+mn-lt"/>
              </a:rPr>
            </a:br>
            <a:r>
              <a:rPr lang="fr-FR" sz="5300" dirty="0">
                <a:solidFill>
                  <a:schemeClr val="accent2"/>
                </a:solidFill>
                <a:latin typeface="+mn-lt"/>
              </a:rPr>
              <a:t>Imagerie </a:t>
            </a:r>
            <a:r>
              <a:rPr lang="fr-FR" sz="5300" dirty="0">
                <a:solidFill>
                  <a:schemeClr val="accent1"/>
                </a:solidFill>
                <a:latin typeface="+mn-lt"/>
              </a:rPr>
              <a:t>métabolique</a:t>
            </a:r>
            <a:r>
              <a:rPr lang="fr-FR" sz="5300" dirty="0">
                <a:solidFill>
                  <a:schemeClr val="accent2"/>
                </a:solidFill>
                <a:latin typeface="+mn-lt"/>
              </a:rPr>
              <a:t> en </a:t>
            </a:r>
            <a:r>
              <a:rPr lang="fr-FR" sz="5300" dirty="0">
                <a:solidFill>
                  <a:schemeClr val="accent1"/>
                </a:solidFill>
                <a:latin typeface="+mn-lt"/>
              </a:rPr>
              <a:t>neuro-oncologie</a:t>
            </a:r>
            <a:r>
              <a:rPr lang="fr-FR" sz="5300" dirty="0">
                <a:solidFill>
                  <a:schemeClr val="accent2"/>
                </a:solidFill>
                <a:latin typeface="+mn-lt"/>
              </a:rPr>
              <a:t>: </a:t>
            </a:r>
            <a:br>
              <a:rPr lang="fr-FR" sz="5300" dirty="0">
                <a:solidFill>
                  <a:schemeClr val="accent2"/>
                </a:solidFill>
                <a:latin typeface="+mn-lt"/>
              </a:rPr>
            </a:br>
            <a:r>
              <a:rPr lang="fr-FR" sz="5300" dirty="0">
                <a:solidFill>
                  <a:schemeClr val="accent2"/>
                </a:solidFill>
                <a:latin typeface="+mn-lt"/>
              </a:rPr>
              <a:t>la </a:t>
            </a:r>
            <a:r>
              <a:rPr lang="fr-FR" sz="5300" b="1" dirty="0">
                <a:solidFill>
                  <a:schemeClr val="accent2"/>
                </a:solidFill>
                <a:latin typeface="Charmonman" pitchFamily="2" charset="-34"/>
                <a:cs typeface="Charmonman" pitchFamily="2" charset="-34"/>
              </a:rPr>
              <a:t>renaissance</a:t>
            </a:r>
            <a:r>
              <a:rPr lang="fr-FR" sz="5300" b="1" dirty="0">
                <a:solidFill>
                  <a:schemeClr val="accent1"/>
                </a:solidFill>
                <a:latin typeface="Charmonman" pitchFamily="2" charset="-34"/>
                <a:cs typeface="Charmonman" pitchFamily="2" charset="-34"/>
              </a:rPr>
              <a:t> </a:t>
            </a:r>
            <a:r>
              <a:rPr lang="fr-FR" sz="5300" b="1" dirty="0">
                <a:solidFill>
                  <a:schemeClr val="accent2"/>
                </a:solidFill>
                <a:latin typeface="Charmonman" pitchFamily="2" charset="-34"/>
                <a:cs typeface="Charmonman" pitchFamily="2" charset="-34"/>
              </a:rPr>
              <a:t>!</a:t>
            </a:r>
            <a:br>
              <a:rPr lang="fr-FR" sz="5300" b="1" dirty="0"/>
            </a:br>
            <a:br>
              <a:rPr lang="it-IT" sz="4000" b="1" dirty="0"/>
            </a:br>
            <a:r>
              <a:rPr lang="fr-FR" sz="2700" dirty="0">
                <a:solidFill>
                  <a:srgbClr val="002060"/>
                </a:solidFill>
                <a:latin typeface="+mn-lt"/>
              </a:rPr>
              <a:t>Lucia </a:t>
            </a:r>
            <a:r>
              <a:rPr lang="fr-FR" sz="2700" dirty="0" err="1">
                <a:solidFill>
                  <a:srgbClr val="002060"/>
                </a:solidFill>
                <a:latin typeface="+mn-lt"/>
              </a:rPr>
              <a:t>Nichelli</a:t>
            </a:r>
            <a:r>
              <a:rPr lang="fr-FR" sz="2700" dirty="0">
                <a:solidFill>
                  <a:srgbClr val="002060"/>
                </a:solidFill>
                <a:latin typeface="+mn-lt"/>
              </a:rPr>
              <a:t>, PH, Pitié Salpêtrière</a:t>
            </a:r>
            <a:br>
              <a:rPr lang="fr-FR" sz="2700" dirty="0">
                <a:solidFill>
                  <a:srgbClr val="002060"/>
                </a:solidFill>
                <a:latin typeface="+mn-lt"/>
              </a:rPr>
            </a:br>
            <a:br>
              <a:rPr lang="fr-FR" sz="2700" dirty="0">
                <a:solidFill>
                  <a:srgbClr val="002060"/>
                </a:solidFill>
                <a:latin typeface="+mn-lt"/>
              </a:rPr>
            </a:br>
            <a:br>
              <a:rPr lang="fr-FR" sz="3600" dirty="0">
                <a:solidFill>
                  <a:srgbClr val="002060"/>
                </a:solidFill>
                <a:latin typeface="+mn-lt"/>
              </a:rPr>
            </a:br>
            <a:br>
              <a:rPr lang="fr-FR" sz="3600" dirty="0">
                <a:solidFill>
                  <a:srgbClr val="002060"/>
                </a:solidFill>
                <a:latin typeface="+mn-lt"/>
              </a:rPr>
            </a:br>
            <a:endParaRPr lang="fr-FR" sz="3600" baseline="30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2E7AFC0-8E9B-6CAB-D462-B470EA2A81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94" b="98701" l="2674" r="98930">
                        <a14:foregroundMark x1="24064" y1="28571" x2="24064" y2="28571"/>
                        <a14:foregroundMark x1="18182" y1="33766" x2="18182" y2="33766"/>
                        <a14:foregroundMark x1="12834" y1="33766" x2="12834" y2="33766"/>
                        <a14:foregroundMark x1="15508" y1="18182" x2="15508" y2="18182"/>
                        <a14:foregroundMark x1="35294" y1="54545" x2="35294" y2="54545"/>
                        <a14:foregroundMark x1="41176" y1="58442" x2="41176" y2="58442"/>
                        <a14:foregroundMark x1="50267" y1="54545" x2="50267" y2="54545"/>
                        <a14:foregroundMark x1="56150" y1="53247" x2="56150" y2="53247"/>
                        <a14:foregroundMark x1="65775" y1="59740" x2="65775" y2="59740"/>
                        <a14:foregroundMark x1="74332" y1="54545" x2="74332" y2="54545"/>
                        <a14:foregroundMark x1="82353" y1="51948" x2="82353" y2="51948"/>
                        <a14:foregroundMark x1="88770" y1="55844" x2="88770" y2="55844"/>
                        <a14:foregroundMark x1="88770" y1="27273" x2="88770" y2="27273"/>
                        <a14:foregroundMark x1="89840" y1="33766" x2="89840" y2="33766"/>
                        <a14:foregroundMark x1="91444" y1="35065" x2="91444" y2="35065"/>
                        <a14:foregroundMark x1="83422" y1="31169" x2="83422" y2="31169"/>
                        <a14:foregroundMark x1="75401" y1="27273" x2="75401" y2="27273"/>
                        <a14:foregroundMark x1="67380" y1="32468" x2="67380" y2="32468"/>
                        <a14:foregroundMark x1="61497" y1="25974" x2="61497" y2="25974"/>
                        <a14:foregroundMark x1="55615" y1="27273" x2="55615" y2="27273"/>
                        <a14:foregroundMark x1="45989" y1="27273" x2="45989" y2="27273"/>
                        <a14:foregroundMark x1="45455" y1="15584" x2="45455" y2="15584"/>
                        <a14:foregroundMark x1="39572" y1="29870" x2="39572" y2="29870"/>
                        <a14:foregroundMark x1="37433" y1="77922" x2="37433" y2="77922"/>
                        <a14:foregroundMark x1="40642" y1="83117" x2="40642" y2="83117"/>
                        <a14:foregroundMark x1="48663" y1="84416" x2="48663" y2="84416"/>
                        <a14:foregroundMark x1="54545" y1="83117" x2="54545" y2="83117"/>
                        <a14:foregroundMark x1="61497" y1="84416" x2="61497" y2="84416"/>
                        <a14:foregroundMark x1="66310" y1="81818" x2="66310" y2="81818"/>
                        <a14:foregroundMark x1="74866" y1="83117" x2="74866" y2="83117"/>
                        <a14:foregroundMark x1="78075" y1="84416" x2="78075" y2="84416"/>
                        <a14:foregroundMark x1="83957" y1="84416" x2="83957" y2="84416"/>
                        <a14:foregroundMark x1="90909" y1="85714" x2="90909" y2="85714"/>
                        <a14:foregroundMark x1="90909" y1="66234" x2="90909" y2="66234"/>
                        <a14:backgroundMark x1="13904" y1="33766" x2="13904" y2="33766"/>
                        <a14:backgroundMark x1="16578" y1="33766" x2="16578" y2="33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83" t="1972" b="-1"/>
          <a:stretch/>
        </p:blipFill>
        <p:spPr>
          <a:xfrm>
            <a:off x="816832" y="5657985"/>
            <a:ext cx="927811" cy="53641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68DE7D2-1F33-15FB-2FBA-3A31FB2E09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2" y="5481119"/>
            <a:ext cx="822253" cy="80831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88A0D15-D248-4C04-5E77-3FC58D153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058" y="5205866"/>
            <a:ext cx="1089042" cy="1083570"/>
          </a:xfrm>
          <a:prstGeom prst="rect">
            <a:avLst/>
          </a:prstGeom>
        </p:spPr>
      </p:pic>
      <p:pic>
        <p:nvPicPr>
          <p:cNvPr id="4" name="Immagine 3" descr="Immagine che contiene Carattere, Elementi grafici, grafica, tipografia&#10;&#10;Descrizione generata automaticamente">
            <a:extLst>
              <a:ext uri="{FF2B5EF4-FFF2-40B4-BE49-F238E27FC236}">
                <a16:creationId xmlns:a16="http://schemas.microsoft.com/office/drawing/2014/main" id="{17FBC545-1CA4-953C-2CBC-49FB37318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7459" y="979805"/>
            <a:ext cx="1637081" cy="113883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453A2F7-2161-51A7-2B1C-EBB520276918}"/>
              </a:ext>
            </a:extLst>
          </p:cNvPr>
          <p:cNvSpPr txBox="1"/>
          <p:nvPr/>
        </p:nvSpPr>
        <p:spPr>
          <a:xfrm>
            <a:off x="3618155" y="4975033"/>
            <a:ext cx="5395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FR" sz="2400" dirty="0">
                <a:solidFill>
                  <a:schemeClr val="accent1"/>
                </a:solidFill>
              </a:rPr>
              <a:t>Ateliers de neuroradiologie diagnostique</a:t>
            </a:r>
          </a:p>
          <a:p>
            <a:pPr algn="ctr"/>
            <a:r>
              <a:rPr lang="it-FR" sz="2400" dirty="0">
                <a:solidFill>
                  <a:schemeClr val="accent1"/>
                </a:solidFill>
              </a:rPr>
              <a:t>27 juin 2024</a:t>
            </a:r>
          </a:p>
        </p:txBody>
      </p:sp>
    </p:spTree>
    <p:extLst>
      <p:ext uri="{BB962C8B-B14F-4D97-AF65-F5344CB8AC3E}">
        <p14:creationId xmlns:p14="http://schemas.microsoft.com/office/powerpoint/2010/main" val="1491265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EA3CC30-B17D-9108-3898-6223ED8EE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516-CEFA-0141-8C60-6A209A0D983C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50AA9E46-B090-1B37-C532-80E7A2AC4AC1}"/>
              </a:ext>
            </a:extLst>
          </p:cNvPr>
          <p:cNvSpPr txBox="1">
            <a:spLocks/>
          </p:cNvSpPr>
          <p:nvPr/>
        </p:nvSpPr>
        <p:spPr>
          <a:xfrm>
            <a:off x="1602040" y="655179"/>
            <a:ext cx="9209033" cy="725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2"/>
                </a:solidFill>
                <a:latin typeface="+mn-lt"/>
              </a:rPr>
              <a:t>Avantages : au diagnostic</a:t>
            </a:r>
          </a:p>
        </p:txBody>
      </p:sp>
      <p:pic>
        <p:nvPicPr>
          <p:cNvPr id="9" name="Image 15">
            <a:extLst>
              <a:ext uri="{FF2B5EF4-FFF2-40B4-BE49-F238E27FC236}">
                <a16:creationId xmlns:a16="http://schemas.microsoft.com/office/drawing/2014/main" id="{CB57D7E3-60C4-E539-A94D-AAE41F904A7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" t="8135" r="52676" b="5430"/>
          <a:stretch/>
        </p:blipFill>
        <p:spPr>
          <a:xfrm>
            <a:off x="1390144" y="2745254"/>
            <a:ext cx="4290453" cy="337159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EE8D9DE-F9E8-1E92-ADEF-45C7B63ADC27}"/>
              </a:ext>
            </a:extLst>
          </p:cNvPr>
          <p:cNvSpPr txBox="1"/>
          <p:nvPr/>
        </p:nvSpPr>
        <p:spPr>
          <a:xfrm>
            <a:off x="6624920" y="2541265"/>
            <a:ext cx="1703136" cy="18364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FR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12B397B-FACA-4058-C9FD-30529CEB1469}"/>
              </a:ext>
            </a:extLst>
          </p:cNvPr>
          <p:cNvSpPr txBox="1"/>
          <p:nvPr/>
        </p:nvSpPr>
        <p:spPr>
          <a:xfrm>
            <a:off x="3346337" y="1923544"/>
            <a:ext cx="5499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it-FR" sz="2400" dirty="0">
                <a:solidFill>
                  <a:schemeClr val="accent2"/>
                </a:solidFill>
              </a:rPr>
              <a:t>Marquer direct, diagnostique, pronostique</a:t>
            </a:r>
          </a:p>
        </p:txBody>
      </p:sp>
      <p:grpSp>
        <p:nvGrpSpPr>
          <p:cNvPr id="13" name="Groupe 102">
            <a:extLst>
              <a:ext uri="{FF2B5EF4-FFF2-40B4-BE49-F238E27FC236}">
                <a16:creationId xmlns:a16="http://schemas.microsoft.com/office/drawing/2014/main" id="{3A037248-3BD4-4718-08AB-9CBB4ACAA823}"/>
              </a:ext>
            </a:extLst>
          </p:cNvPr>
          <p:cNvGrpSpPr/>
          <p:nvPr/>
        </p:nvGrpSpPr>
        <p:grpSpPr>
          <a:xfrm>
            <a:off x="6096000" y="2804613"/>
            <a:ext cx="4400550" cy="3312239"/>
            <a:chOff x="4671385" y="3781160"/>
            <a:chExt cx="2677893" cy="2229176"/>
          </a:xfrm>
        </p:grpSpPr>
        <p:grpSp>
          <p:nvGrpSpPr>
            <p:cNvPr id="14" name="Groupe 4">
              <a:extLst>
                <a:ext uri="{FF2B5EF4-FFF2-40B4-BE49-F238E27FC236}">
                  <a16:creationId xmlns:a16="http://schemas.microsoft.com/office/drawing/2014/main" id="{16AFF9ED-475D-0F51-234E-CA5A8A5BF13E}"/>
                </a:ext>
              </a:extLst>
            </p:cNvPr>
            <p:cNvGrpSpPr/>
            <p:nvPr/>
          </p:nvGrpSpPr>
          <p:grpSpPr>
            <a:xfrm>
              <a:off x="4671385" y="4279555"/>
              <a:ext cx="2677893" cy="1730781"/>
              <a:chOff x="317620" y="4198260"/>
              <a:chExt cx="2649612" cy="1933030"/>
            </a:xfrm>
            <a:noFill/>
          </p:grpSpPr>
          <p:sp>
            <p:nvSpPr>
              <p:cNvPr id="21" name="Line 386">
                <a:extLst>
                  <a:ext uri="{FF2B5EF4-FFF2-40B4-BE49-F238E27FC236}">
                    <a16:creationId xmlns:a16="http://schemas.microsoft.com/office/drawing/2014/main" id="{FB70D594-0089-63DA-9519-488038838B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1653" y="4248901"/>
                <a:ext cx="0" cy="1672960"/>
              </a:xfrm>
              <a:prstGeom prst="line">
                <a:avLst/>
              </a:prstGeom>
              <a:grp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2" name="Line 387">
                <a:extLst>
                  <a:ext uri="{FF2B5EF4-FFF2-40B4-BE49-F238E27FC236}">
                    <a16:creationId xmlns:a16="http://schemas.microsoft.com/office/drawing/2014/main" id="{A4C82F9B-1737-B07D-6DC8-4B5766A1CF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544" y="5921861"/>
                <a:ext cx="40219" cy="0"/>
              </a:xfrm>
              <a:prstGeom prst="line">
                <a:avLst/>
              </a:prstGeom>
              <a:grp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3" name="Line 388">
                <a:extLst>
                  <a:ext uri="{FF2B5EF4-FFF2-40B4-BE49-F238E27FC236}">
                    <a16:creationId xmlns:a16="http://schemas.microsoft.com/office/drawing/2014/main" id="{D8E4A923-1A69-CAAC-A3B0-A8A02664EA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544" y="5753661"/>
                <a:ext cx="40219" cy="0"/>
              </a:xfrm>
              <a:prstGeom prst="line">
                <a:avLst/>
              </a:prstGeom>
              <a:grp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4" name="Line 389">
                <a:extLst>
                  <a:ext uri="{FF2B5EF4-FFF2-40B4-BE49-F238E27FC236}">
                    <a16:creationId xmlns:a16="http://schemas.microsoft.com/office/drawing/2014/main" id="{0D51F317-B56E-85A7-CDC1-A312C92054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544" y="5585460"/>
                <a:ext cx="40219" cy="0"/>
              </a:xfrm>
              <a:prstGeom prst="line">
                <a:avLst/>
              </a:prstGeom>
              <a:grp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5" name="Line 390">
                <a:extLst>
                  <a:ext uri="{FF2B5EF4-FFF2-40B4-BE49-F238E27FC236}">
                    <a16:creationId xmlns:a16="http://schemas.microsoft.com/office/drawing/2014/main" id="{E07A8F63-9078-BCB2-320F-F837A3ED26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544" y="5417260"/>
                <a:ext cx="40219" cy="0"/>
              </a:xfrm>
              <a:prstGeom prst="line">
                <a:avLst/>
              </a:prstGeom>
              <a:grp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6" name="Line 391">
                <a:extLst>
                  <a:ext uri="{FF2B5EF4-FFF2-40B4-BE49-F238E27FC236}">
                    <a16:creationId xmlns:a16="http://schemas.microsoft.com/office/drawing/2014/main" id="{6B041081-27DD-3397-4EF2-98279D7159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544" y="5249059"/>
                <a:ext cx="40219" cy="0"/>
              </a:xfrm>
              <a:prstGeom prst="line">
                <a:avLst/>
              </a:prstGeom>
              <a:grp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7" name="Line 392">
                <a:extLst>
                  <a:ext uri="{FF2B5EF4-FFF2-40B4-BE49-F238E27FC236}">
                    <a16:creationId xmlns:a16="http://schemas.microsoft.com/office/drawing/2014/main" id="{99D8ED06-1E00-6570-7849-55D244A775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544" y="5080860"/>
                <a:ext cx="40219" cy="0"/>
              </a:xfrm>
              <a:prstGeom prst="line">
                <a:avLst/>
              </a:prstGeom>
              <a:grp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8" name="Line 393">
                <a:extLst>
                  <a:ext uri="{FF2B5EF4-FFF2-40B4-BE49-F238E27FC236}">
                    <a16:creationId xmlns:a16="http://schemas.microsoft.com/office/drawing/2014/main" id="{2DF91D8F-584D-6774-3EFA-0FA85A64FE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544" y="4921702"/>
                <a:ext cx="40219" cy="0"/>
              </a:xfrm>
              <a:prstGeom prst="line">
                <a:avLst/>
              </a:prstGeom>
              <a:grp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9" name="Line 394">
                <a:extLst>
                  <a:ext uri="{FF2B5EF4-FFF2-40B4-BE49-F238E27FC236}">
                    <a16:creationId xmlns:a16="http://schemas.microsoft.com/office/drawing/2014/main" id="{69BEFB2F-6FBB-D806-68CF-7882171D63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544" y="4753501"/>
                <a:ext cx="40219" cy="0"/>
              </a:xfrm>
              <a:prstGeom prst="line">
                <a:avLst/>
              </a:prstGeom>
              <a:grp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0" name="Line 395">
                <a:extLst>
                  <a:ext uri="{FF2B5EF4-FFF2-40B4-BE49-F238E27FC236}">
                    <a16:creationId xmlns:a16="http://schemas.microsoft.com/office/drawing/2014/main" id="{E534E282-CE7B-EE37-94A3-FFAD6920D0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544" y="4585301"/>
                <a:ext cx="40219" cy="0"/>
              </a:xfrm>
              <a:prstGeom prst="line">
                <a:avLst/>
              </a:prstGeom>
              <a:grp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1" name="Line 396">
                <a:extLst>
                  <a:ext uri="{FF2B5EF4-FFF2-40B4-BE49-F238E27FC236}">
                    <a16:creationId xmlns:a16="http://schemas.microsoft.com/office/drawing/2014/main" id="{5E635002-BF7C-43B9-022E-EB787C50B4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544" y="4417101"/>
                <a:ext cx="40219" cy="0"/>
              </a:xfrm>
              <a:prstGeom prst="line">
                <a:avLst/>
              </a:prstGeom>
              <a:grp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2" name="Line 397">
                <a:extLst>
                  <a:ext uri="{FF2B5EF4-FFF2-40B4-BE49-F238E27FC236}">
                    <a16:creationId xmlns:a16="http://schemas.microsoft.com/office/drawing/2014/main" id="{41EB96F3-ED33-CC87-A8E6-774EA1D4C0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544" y="4248901"/>
                <a:ext cx="40219" cy="0"/>
              </a:xfrm>
              <a:prstGeom prst="line">
                <a:avLst/>
              </a:prstGeom>
              <a:grp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3" name="Line 398">
                <a:extLst>
                  <a:ext uri="{FF2B5EF4-FFF2-40B4-BE49-F238E27FC236}">
                    <a16:creationId xmlns:a16="http://schemas.microsoft.com/office/drawing/2014/main" id="{837597D9-BB10-9053-607C-37DAC1FC02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1653" y="5921861"/>
                <a:ext cx="2277874" cy="0"/>
              </a:xfrm>
              <a:prstGeom prst="line">
                <a:avLst/>
              </a:prstGeom>
              <a:grp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4" name="Line 399">
                <a:extLst>
                  <a:ext uri="{FF2B5EF4-FFF2-40B4-BE49-F238E27FC236}">
                    <a16:creationId xmlns:a16="http://schemas.microsoft.com/office/drawing/2014/main" id="{7AC7F898-B5E2-F684-81AB-A8465170AE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1653" y="5896540"/>
                <a:ext cx="0" cy="50641"/>
              </a:xfrm>
              <a:prstGeom prst="line">
                <a:avLst/>
              </a:prstGeom>
              <a:grp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5" name="Line 400">
                <a:extLst>
                  <a:ext uri="{FF2B5EF4-FFF2-40B4-BE49-F238E27FC236}">
                    <a16:creationId xmlns:a16="http://schemas.microsoft.com/office/drawing/2014/main" id="{D7A21839-EA7B-707D-003C-74D6581CA8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25034" y="5896540"/>
                <a:ext cx="0" cy="50641"/>
              </a:xfrm>
              <a:prstGeom prst="line">
                <a:avLst/>
              </a:pr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6" name="Line 401">
                <a:extLst>
                  <a:ext uri="{FF2B5EF4-FFF2-40B4-BE49-F238E27FC236}">
                    <a16:creationId xmlns:a16="http://schemas.microsoft.com/office/drawing/2014/main" id="{68152D1E-EA69-69E9-2E7D-62C2B27C94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78415" y="5896540"/>
                <a:ext cx="0" cy="50641"/>
              </a:xfrm>
              <a:prstGeom prst="line">
                <a:avLst/>
              </a:pr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7" name="Line 402">
                <a:extLst>
                  <a:ext uri="{FF2B5EF4-FFF2-40B4-BE49-F238E27FC236}">
                    <a16:creationId xmlns:a16="http://schemas.microsoft.com/office/drawing/2014/main" id="{EE3F8B5D-CE4A-7191-CC9E-ECF2F8B7FE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0936" y="5896540"/>
                <a:ext cx="0" cy="50641"/>
              </a:xfrm>
              <a:prstGeom prst="line">
                <a:avLst/>
              </a:pr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8" name="Line 403">
                <a:extLst>
                  <a:ext uri="{FF2B5EF4-FFF2-40B4-BE49-F238E27FC236}">
                    <a16:creationId xmlns:a16="http://schemas.microsoft.com/office/drawing/2014/main" id="{5C22035D-4CCC-6A48-C8ED-78784781E5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94317" y="5896540"/>
                <a:ext cx="0" cy="50641"/>
              </a:xfrm>
              <a:prstGeom prst="line">
                <a:avLst/>
              </a:pr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9" name="Line 404">
                <a:extLst>
                  <a:ext uri="{FF2B5EF4-FFF2-40B4-BE49-F238E27FC236}">
                    <a16:creationId xmlns:a16="http://schemas.microsoft.com/office/drawing/2014/main" id="{506AF09F-BEE0-2FA7-582B-AD627A04CB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9526" y="5896540"/>
                <a:ext cx="0" cy="50641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0" name="Freeform 405">
                <a:extLst>
                  <a:ext uri="{FF2B5EF4-FFF2-40B4-BE49-F238E27FC236}">
                    <a16:creationId xmlns:a16="http://schemas.microsoft.com/office/drawing/2014/main" id="{B2FE1832-72BF-ABB8-61B0-72A728C75D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653" y="4248901"/>
                <a:ext cx="1855570" cy="1068886"/>
              </a:xfrm>
              <a:custGeom>
                <a:avLst/>
                <a:gdLst>
                  <a:gd name="T0" fmla="*/ 0 w 278"/>
                  <a:gd name="T1" fmla="*/ 0 h 127"/>
                  <a:gd name="T2" fmla="*/ 0 w 278"/>
                  <a:gd name="T3" fmla="*/ 0 h 127"/>
                  <a:gd name="T4" fmla="*/ 2147483646 w 278"/>
                  <a:gd name="T5" fmla="*/ 0 h 127"/>
                  <a:gd name="T6" fmla="*/ 2147483646 w 278"/>
                  <a:gd name="T7" fmla="*/ 2147483646 h 127"/>
                  <a:gd name="T8" fmla="*/ 2147483646 w 278"/>
                  <a:gd name="T9" fmla="*/ 2147483646 h 127"/>
                  <a:gd name="T10" fmla="*/ 2147483646 w 278"/>
                  <a:gd name="T11" fmla="*/ 2147483646 h 127"/>
                  <a:gd name="T12" fmla="*/ 2147483646 w 278"/>
                  <a:gd name="T13" fmla="*/ 2147483646 h 127"/>
                  <a:gd name="T14" fmla="*/ 2147483646 w 278"/>
                  <a:gd name="T15" fmla="*/ 2147483646 h 127"/>
                  <a:gd name="T16" fmla="*/ 2147483646 w 278"/>
                  <a:gd name="T17" fmla="*/ 2147483646 h 127"/>
                  <a:gd name="T18" fmla="*/ 2147483646 w 278"/>
                  <a:gd name="T19" fmla="*/ 2147483646 h 127"/>
                  <a:gd name="T20" fmla="*/ 2147483646 w 278"/>
                  <a:gd name="T21" fmla="*/ 2147483646 h 127"/>
                  <a:gd name="T22" fmla="*/ 2147483646 w 278"/>
                  <a:gd name="T23" fmla="*/ 2147483646 h 127"/>
                  <a:gd name="T24" fmla="*/ 2147483646 w 278"/>
                  <a:gd name="T25" fmla="*/ 2147483646 h 127"/>
                  <a:gd name="T26" fmla="*/ 2147483646 w 278"/>
                  <a:gd name="T27" fmla="*/ 2147483646 h 127"/>
                  <a:gd name="T28" fmla="*/ 2147483646 w 278"/>
                  <a:gd name="T29" fmla="*/ 2147483646 h 127"/>
                  <a:gd name="T30" fmla="*/ 2147483646 w 278"/>
                  <a:gd name="T31" fmla="*/ 2147483646 h 127"/>
                  <a:gd name="T32" fmla="*/ 2147483646 w 278"/>
                  <a:gd name="T33" fmla="*/ 2147483646 h 127"/>
                  <a:gd name="T34" fmla="*/ 2147483646 w 278"/>
                  <a:gd name="T35" fmla="*/ 2147483646 h 127"/>
                  <a:gd name="T36" fmla="*/ 2147483646 w 278"/>
                  <a:gd name="T37" fmla="*/ 2147483646 h 127"/>
                  <a:gd name="T38" fmla="*/ 2147483646 w 278"/>
                  <a:gd name="T39" fmla="*/ 2147483646 h 127"/>
                  <a:gd name="T40" fmla="*/ 2147483646 w 278"/>
                  <a:gd name="T41" fmla="*/ 2147483646 h 127"/>
                  <a:gd name="T42" fmla="*/ 2147483646 w 278"/>
                  <a:gd name="T43" fmla="*/ 2147483646 h 127"/>
                  <a:gd name="T44" fmla="*/ 2147483646 w 278"/>
                  <a:gd name="T45" fmla="*/ 2147483646 h 127"/>
                  <a:gd name="T46" fmla="*/ 2147483646 w 278"/>
                  <a:gd name="T47" fmla="*/ 2147483646 h 127"/>
                  <a:gd name="T48" fmla="*/ 2147483646 w 278"/>
                  <a:gd name="T49" fmla="*/ 2147483646 h 127"/>
                  <a:gd name="T50" fmla="*/ 2147483646 w 278"/>
                  <a:gd name="T51" fmla="*/ 2147483646 h 127"/>
                  <a:gd name="T52" fmla="*/ 2147483646 w 278"/>
                  <a:gd name="T53" fmla="*/ 2147483646 h 127"/>
                  <a:gd name="T54" fmla="*/ 2147483646 w 278"/>
                  <a:gd name="T55" fmla="*/ 2147483646 h 127"/>
                  <a:gd name="T56" fmla="*/ 2147483646 w 278"/>
                  <a:gd name="T57" fmla="*/ 2147483646 h 127"/>
                  <a:gd name="T58" fmla="*/ 2147483646 w 278"/>
                  <a:gd name="T59" fmla="*/ 2147483646 h 127"/>
                  <a:gd name="T60" fmla="*/ 2147483646 w 278"/>
                  <a:gd name="T61" fmla="*/ 2147483646 h 127"/>
                  <a:gd name="T62" fmla="*/ 2147483646 w 278"/>
                  <a:gd name="T63" fmla="*/ 2147483646 h 127"/>
                  <a:gd name="T64" fmla="*/ 2147483646 w 278"/>
                  <a:gd name="T65" fmla="*/ 2147483646 h 127"/>
                  <a:gd name="T66" fmla="*/ 2147483646 w 278"/>
                  <a:gd name="T67" fmla="*/ 2147483646 h 127"/>
                  <a:gd name="T68" fmla="*/ 2147483646 w 278"/>
                  <a:gd name="T69" fmla="*/ 2147483646 h 127"/>
                  <a:gd name="T70" fmla="*/ 2147483646 w 278"/>
                  <a:gd name="T71" fmla="*/ 2147483646 h 127"/>
                  <a:gd name="T72" fmla="*/ 2147483646 w 278"/>
                  <a:gd name="T73" fmla="*/ 2147483646 h 127"/>
                  <a:gd name="T74" fmla="*/ 2147483646 w 278"/>
                  <a:gd name="T75" fmla="*/ 2147483646 h 127"/>
                  <a:gd name="T76" fmla="*/ 2147483646 w 278"/>
                  <a:gd name="T77" fmla="*/ 2147483646 h 127"/>
                  <a:gd name="T78" fmla="*/ 2147483646 w 278"/>
                  <a:gd name="T79" fmla="*/ 2147483646 h 127"/>
                  <a:gd name="T80" fmla="*/ 2147483646 w 278"/>
                  <a:gd name="T81" fmla="*/ 2147483646 h 127"/>
                  <a:gd name="T82" fmla="*/ 2147483646 w 278"/>
                  <a:gd name="T83" fmla="*/ 2147483646 h 127"/>
                  <a:gd name="T84" fmla="*/ 2147483646 w 278"/>
                  <a:gd name="T85" fmla="*/ 2147483646 h 127"/>
                  <a:gd name="T86" fmla="*/ 2147483646 w 278"/>
                  <a:gd name="T87" fmla="*/ 2147483646 h 127"/>
                  <a:gd name="T88" fmla="*/ 2147483646 w 278"/>
                  <a:gd name="T89" fmla="*/ 2147483646 h 127"/>
                  <a:gd name="T90" fmla="*/ 2147483646 w 278"/>
                  <a:gd name="T91" fmla="*/ 2147483646 h 127"/>
                  <a:gd name="T92" fmla="*/ 2147483646 w 278"/>
                  <a:gd name="T93" fmla="*/ 2147483646 h 127"/>
                  <a:gd name="T94" fmla="*/ 2147483646 w 278"/>
                  <a:gd name="T95" fmla="*/ 2147483646 h 127"/>
                  <a:gd name="T96" fmla="*/ 2147483646 w 278"/>
                  <a:gd name="T97" fmla="*/ 2147483646 h 127"/>
                  <a:gd name="T98" fmla="*/ 2147483646 w 278"/>
                  <a:gd name="T99" fmla="*/ 2147483646 h 127"/>
                  <a:gd name="T100" fmla="*/ 2147483646 w 278"/>
                  <a:gd name="T101" fmla="*/ 2147483646 h 127"/>
                  <a:gd name="T102" fmla="*/ 2147483646 w 278"/>
                  <a:gd name="T103" fmla="*/ 2147483646 h 127"/>
                  <a:gd name="T104" fmla="*/ 2147483646 w 278"/>
                  <a:gd name="T105" fmla="*/ 2147483646 h 127"/>
                  <a:gd name="T106" fmla="*/ 2147483646 w 278"/>
                  <a:gd name="T107" fmla="*/ 2147483646 h 127"/>
                  <a:gd name="T108" fmla="*/ 2147483646 w 278"/>
                  <a:gd name="T109" fmla="*/ 2147483646 h 127"/>
                  <a:gd name="T110" fmla="*/ 2147483646 w 278"/>
                  <a:gd name="T111" fmla="*/ 2147483646 h 127"/>
                  <a:gd name="T112" fmla="*/ 2147483646 w 278"/>
                  <a:gd name="T113" fmla="*/ 2147483646 h 127"/>
                  <a:gd name="T114" fmla="*/ 2147483646 w 278"/>
                  <a:gd name="T115" fmla="*/ 2147483646 h 127"/>
                  <a:gd name="T116" fmla="*/ 2147483646 w 278"/>
                  <a:gd name="T117" fmla="*/ 2147483646 h 12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78"/>
                  <a:gd name="T178" fmla="*/ 0 h 127"/>
                  <a:gd name="T179" fmla="*/ 278 w 278"/>
                  <a:gd name="T180" fmla="*/ 127 h 12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78" h="127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10"/>
                    </a:lnTo>
                    <a:lnTo>
                      <a:pt x="9" y="10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9" y="14"/>
                    </a:lnTo>
                    <a:lnTo>
                      <a:pt x="20" y="14"/>
                    </a:lnTo>
                    <a:lnTo>
                      <a:pt x="20" y="18"/>
                    </a:lnTo>
                    <a:lnTo>
                      <a:pt x="22" y="18"/>
                    </a:lnTo>
                    <a:lnTo>
                      <a:pt x="23" y="18"/>
                    </a:lnTo>
                    <a:lnTo>
                      <a:pt x="23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26" y="27"/>
                    </a:lnTo>
                    <a:lnTo>
                      <a:pt x="30" y="27"/>
                    </a:lnTo>
                    <a:lnTo>
                      <a:pt x="31" y="27"/>
                    </a:lnTo>
                    <a:lnTo>
                      <a:pt x="31" y="32"/>
                    </a:lnTo>
                    <a:lnTo>
                      <a:pt x="33" y="32"/>
                    </a:lnTo>
                    <a:lnTo>
                      <a:pt x="33" y="37"/>
                    </a:lnTo>
                    <a:lnTo>
                      <a:pt x="34" y="37"/>
                    </a:lnTo>
                    <a:lnTo>
                      <a:pt x="34" y="43"/>
                    </a:lnTo>
                    <a:lnTo>
                      <a:pt x="39" y="43"/>
                    </a:lnTo>
                    <a:lnTo>
                      <a:pt x="40" y="43"/>
                    </a:lnTo>
                    <a:lnTo>
                      <a:pt x="42" y="43"/>
                    </a:lnTo>
                    <a:lnTo>
                      <a:pt x="42" y="49"/>
                    </a:lnTo>
                    <a:lnTo>
                      <a:pt x="43" y="49"/>
                    </a:lnTo>
                    <a:lnTo>
                      <a:pt x="45" y="49"/>
                    </a:lnTo>
                    <a:lnTo>
                      <a:pt x="47" y="49"/>
                    </a:lnTo>
                    <a:lnTo>
                      <a:pt x="49" y="49"/>
                    </a:lnTo>
                    <a:lnTo>
                      <a:pt x="50" y="49"/>
                    </a:lnTo>
                    <a:lnTo>
                      <a:pt x="54" y="49"/>
                    </a:lnTo>
                    <a:lnTo>
                      <a:pt x="57" y="49"/>
                    </a:lnTo>
                    <a:lnTo>
                      <a:pt x="57" y="59"/>
                    </a:lnTo>
                    <a:lnTo>
                      <a:pt x="70" y="59"/>
                    </a:lnTo>
                    <a:lnTo>
                      <a:pt x="70" y="69"/>
                    </a:lnTo>
                    <a:lnTo>
                      <a:pt x="78" y="69"/>
                    </a:lnTo>
                    <a:lnTo>
                      <a:pt x="93" y="69"/>
                    </a:lnTo>
                    <a:lnTo>
                      <a:pt x="93" y="80"/>
                    </a:lnTo>
                    <a:lnTo>
                      <a:pt x="95" y="80"/>
                    </a:lnTo>
                    <a:lnTo>
                      <a:pt x="111" y="80"/>
                    </a:lnTo>
                    <a:lnTo>
                      <a:pt x="111" y="92"/>
                    </a:lnTo>
                    <a:lnTo>
                      <a:pt x="121" y="92"/>
                    </a:lnTo>
                    <a:lnTo>
                      <a:pt x="129" y="92"/>
                    </a:lnTo>
                    <a:lnTo>
                      <a:pt x="132" y="92"/>
                    </a:lnTo>
                    <a:lnTo>
                      <a:pt x="153" y="92"/>
                    </a:lnTo>
                    <a:lnTo>
                      <a:pt x="171" y="92"/>
                    </a:lnTo>
                    <a:lnTo>
                      <a:pt x="174" y="92"/>
                    </a:lnTo>
                    <a:lnTo>
                      <a:pt x="190" y="92"/>
                    </a:lnTo>
                    <a:lnTo>
                      <a:pt x="190" y="127"/>
                    </a:lnTo>
                    <a:lnTo>
                      <a:pt x="271" y="127"/>
                    </a:lnTo>
                    <a:lnTo>
                      <a:pt x="278" y="127"/>
                    </a:lnTo>
                  </a:path>
                </a:pathLst>
              </a:custGeom>
              <a:grpFill/>
              <a:ln w="15875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2" name="Freeform 407">
                <a:extLst>
                  <a:ext uri="{FF2B5EF4-FFF2-40B4-BE49-F238E27FC236}">
                    <a16:creationId xmlns:a16="http://schemas.microsoft.com/office/drawing/2014/main" id="{6A4B3F7C-CE2F-7AF4-A3F9-4D9212F70B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653" y="4248901"/>
                <a:ext cx="1288845" cy="1631362"/>
              </a:xfrm>
              <a:custGeom>
                <a:avLst/>
                <a:gdLst>
                  <a:gd name="T0" fmla="*/ 0 w 193"/>
                  <a:gd name="T1" fmla="*/ 0 h 194"/>
                  <a:gd name="T2" fmla="*/ 2147483646 w 193"/>
                  <a:gd name="T3" fmla="*/ 2147483646 h 194"/>
                  <a:gd name="T4" fmla="*/ 2147483646 w 193"/>
                  <a:gd name="T5" fmla="*/ 2147483646 h 194"/>
                  <a:gd name="T6" fmla="*/ 2147483646 w 193"/>
                  <a:gd name="T7" fmla="*/ 2147483646 h 194"/>
                  <a:gd name="T8" fmla="*/ 2147483646 w 193"/>
                  <a:gd name="T9" fmla="*/ 2147483646 h 194"/>
                  <a:gd name="T10" fmla="*/ 2147483646 w 193"/>
                  <a:gd name="T11" fmla="*/ 2147483646 h 194"/>
                  <a:gd name="T12" fmla="*/ 2147483646 w 193"/>
                  <a:gd name="T13" fmla="*/ 2147483646 h 194"/>
                  <a:gd name="T14" fmla="*/ 2147483646 w 193"/>
                  <a:gd name="T15" fmla="*/ 2147483646 h 194"/>
                  <a:gd name="T16" fmla="*/ 2147483646 w 193"/>
                  <a:gd name="T17" fmla="*/ 2147483646 h 194"/>
                  <a:gd name="T18" fmla="*/ 2147483646 w 193"/>
                  <a:gd name="T19" fmla="*/ 2147483646 h 194"/>
                  <a:gd name="T20" fmla="*/ 2147483646 w 193"/>
                  <a:gd name="T21" fmla="*/ 2147483646 h 194"/>
                  <a:gd name="T22" fmla="*/ 2147483646 w 193"/>
                  <a:gd name="T23" fmla="*/ 2147483646 h 194"/>
                  <a:gd name="T24" fmla="*/ 2147483646 w 193"/>
                  <a:gd name="T25" fmla="*/ 2147483646 h 194"/>
                  <a:gd name="T26" fmla="*/ 2147483646 w 193"/>
                  <a:gd name="T27" fmla="*/ 2147483646 h 194"/>
                  <a:gd name="T28" fmla="*/ 2147483646 w 193"/>
                  <a:gd name="T29" fmla="*/ 2147483646 h 194"/>
                  <a:gd name="T30" fmla="*/ 2147483646 w 193"/>
                  <a:gd name="T31" fmla="*/ 2147483646 h 194"/>
                  <a:gd name="T32" fmla="*/ 2147483646 w 193"/>
                  <a:gd name="T33" fmla="*/ 2147483646 h 194"/>
                  <a:gd name="T34" fmla="*/ 2147483646 w 193"/>
                  <a:gd name="T35" fmla="*/ 2147483646 h 194"/>
                  <a:gd name="T36" fmla="*/ 2147483646 w 193"/>
                  <a:gd name="T37" fmla="*/ 2147483646 h 194"/>
                  <a:gd name="T38" fmla="*/ 2147483646 w 193"/>
                  <a:gd name="T39" fmla="*/ 2147483646 h 194"/>
                  <a:gd name="T40" fmla="*/ 2147483646 w 193"/>
                  <a:gd name="T41" fmla="*/ 2147483646 h 194"/>
                  <a:gd name="T42" fmla="*/ 2147483646 w 193"/>
                  <a:gd name="T43" fmla="*/ 2147483646 h 194"/>
                  <a:gd name="T44" fmla="*/ 2147483646 w 193"/>
                  <a:gd name="T45" fmla="*/ 2147483646 h 194"/>
                  <a:gd name="T46" fmla="*/ 2147483646 w 193"/>
                  <a:gd name="T47" fmla="*/ 2147483646 h 194"/>
                  <a:gd name="T48" fmla="*/ 2147483646 w 193"/>
                  <a:gd name="T49" fmla="*/ 2147483646 h 194"/>
                  <a:gd name="T50" fmla="*/ 2147483646 w 193"/>
                  <a:gd name="T51" fmla="*/ 2147483646 h 194"/>
                  <a:gd name="T52" fmla="*/ 2147483646 w 193"/>
                  <a:gd name="T53" fmla="*/ 2147483646 h 194"/>
                  <a:gd name="T54" fmla="*/ 2147483646 w 193"/>
                  <a:gd name="T55" fmla="*/ 2147483646 h 194"/>
                  <a:gd name="T56" fmla="*/ 2147483646 w 193"/>
                  <a:gd name="T57" fmla="*/ 2147483646 h 194"/>
                  <a:gd name="T58" fmla="*/ 2147483646 w 193"/>
                  <a:gd name="T59" fmla="*/ 2147483646 h 194"/>
                  <a:gd name="T60" fmla="*/ 2147483646 w 193"/>
                  <a:gd name="T61" fmla="*/ 2147483646 h 194"/>
                  <a:gd name="T62" fmla="*/ 2147483646 w 193"/>
                  <a:gd name="T63" fmla="*/ 2147483646 h 194"/>
                  <a:gd name="T64" fmla="*/ 2147483646 w 193"/>
                  <a:gd name="T65" fmla="*/ 2147483646 h 194"/>
                  <a:gd name="T66" fmla="*/ 2147483646 w 193"/>
                  <a:gd name="T67" fmla="*/ 2147483646 h 194"/>
                  <a:gd name="T68" fmla="*/ 2147483646 w 193"/>
                  <a:gd name="T69" fmla="*/ 2147483646 h 194"/>
                  <a:gd name="T70" fmla="*/ 2147483646 w 193"/>
                  <a:gd name="T71" fmla="*/ 2147483646 h 194"/>
                  <a:gd name="T72" fmla="*/ 2147483646 w 193"/>
                  <a:gd name="T73" fmla="*/ 2147483646 h 194"/>
                  <a:gd name="T74" fmla="*/ 2147483646 w 193"/>
                  <a:gd name="T75" fmla="*/ 2147483646 h 194"/>
                  <a:gd name="T76" fmla="*/ 2147483646 w 193"/>
                  <a:gd name="T77" fmla="*/ 2147483646 h 194"/>
                  <a:gd name="T78" fmla="*/ 2147483646 w 193"/>
                  <a:gd name="T79" fmla="*/ 2147483646 h 194"/>
                  <a:gd name="T80" fmla="*/ 2147483646 w 193"/>
                  <a:gd name="T81" fmla="*/ 2147483646 h 194"/>
                  <a:gd name="T82" fmla="*/ 2147483646 w 193"/>
                  <a:gd name="T83" fmla="*/ 2147483646 h 194"/>
                  <a:gd name="T84" fmla="*/ 2147483646 w 193"/>
                  <a:gd name="T85" fmla="*/ 2147483646 h 194"/>
                  <a:gd name="T86" fmla="*/ 2147483646 w 193"/>
                  <a:gd name="T87" fmla="*/ 2147483646 h 194"/>
                  <a:gd name="T88" fmla="*/ 2147483646 w 193"/>
                  <a:gd name="T89" fmla="*/ 2147483646 h 194"/>
                  <a:gd name="T90" fmla="*/ 2147483646 w 193"/>
                  <a:gd name="T91" fmla="*/ 2147483646 h 194"/>
                  <a:gd name="T92" fmla="*/ 2147483646 w 193"/>
                  <a:gd name="T93" fmla="*/ 2147483646 h 194"/>
                  <a:gd name="T94" fmla="*/ 2147483646 w 193"/>
                  <a:gd name="T95" fmla="*/ 2147483646 h 194"/>
                  <a:gd name="T96" fmla="*/ 2147483646 w 193"/>
                  <a:gd name="T97" fmla="*/ 2147483646 h 194"/>
                  <a:gd name="T98" fmla="*/ 2147483646 w 193"/>
                  <a:gd name="T99" fmla="*/ 2147483646 h 194"/>
                  <a:gd name="T100" fmla="*/ 2147483646 w 193"/>
                  <a:gd name="T101" fmla="*/ 2147483646 h 194"/>
                  <a:gd name="T102" fmla="*/ 2147483646 w 193"/>
                  <a:gd name="T103" fmla="*/ 2147483646 h 194"/>
                  <a:gd name="T104" fmla="*/ 2147483646 w 193"/>
                  <a:gd name="T105" fmla="*/ 2147483646 h 194"/>
                  <a:gd name="T106" fmla="*/ 2147483646 w 193"/>
                  <a:gd name="T107" fmla="*/ 2147483646 h 194"/>
                  <a:gd name="T108" fmla="*/ 2147483646 w 193"/>
                  <a:gd name="T109" fmla="*/ 2147483646 h 19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93"/>
                  <a:gd name="T166" fmla="*/ 0 h 194"/>
                  <a:gd name="T167" fmla="*/ 193 w 193"/>
                  <a:gd name="T168" fmla="*/ 194 h 19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93" h="194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6" y="15"/>
                    </a:lnTo>
                    <a:lnTo>
                      <a:pt x="6" y="17"/>
                    </a:lnTo>
                    <a:lnTo>
                      <a:pt x="7" y="17"/>
                    </a:lnTo>
                    <a:lnTo>
                      <a:pt x="8" y="17"/>
                    </a:lnTo>
                    <a:lnTo>
                      <a:pt x="8" y="20"/>
                    </a:lnTo>
                    <a:lnTo>
                      <a:pt x="9" y="20"/>
                    </a:lnTo>
                    <a:lnTo>
                      <a:pt x="9" y="22"/>
                    </a:lnTo>
                    <a:lnTo>
                      <a:pt x="10" y="22"/>
                    </a:lnTo>
                    <a:lnTo>
                      <a:pt x="10" y="25"/>
                    </a:lnTo>
                    <a:lnTo>
                      <a:pt x="11" y="25"/>
                    </a:lnTo>
                    <a:lnTo>
                      <a:pt x="11" y="27"/>
                    </a:lnTo>
                    <a:lnTo>
                      <a:pt x="13" y="27"/>
                    </a:lnTo>
                    <a:lnTo>
                      <a:pt x="13" y="30"/>
                    </a:lnTo>
                    <a:lnTo>
                      <a:pt x="13" y="32"/>
                    </a:lnTo>
                    <a:lnTo>
                      <a:pt x="13" y="35"/>
                    </a:lnTo>
                    <a:lnTo>
                      <a:pt x="14" y="35"/>
                    </a:lnTo>
                    <a:lnTo>
                      <a:pt x="14" y="37"/>
                    </a:lnTo>
                    <a:lnTo>
                      <a:pt x="14" y="40"/>
                    </a:lnTo>
                    <a:lnTo>
                      <a:pt x="15" y="40"/>
                    </a:lnTo>
                    <a:lnTo>
                      <a:pt x="15" y="43"/>
                    </a:lnTo>
                    <a:lnTo>
                      <a:pt x="17" y="43"/>
                    </a:lnTo>
                    <a:lnTo>
                      <a:pt x="17" y="45"/>
                    </a:lnTo>
                    <a:lnTo>
                      <a:pt x="17" y="48"/>
                    </a:lnTo>
                    <a:lnTo>
                      <a:pt x="17" y="50"/>
                    </a:lnTo>
                    <a:lnTo>
                      <a:pt x="18" y="50"/>
                    </a:lnTo>
                    <a:lnTo>
                      <a:pt x="18" y="53"/>
                    </a:lnTo>
                    <a:lnTo>
                      <a:pt x="19" y="53"/>
                    </a:lnTo>
                    <a:lnTo>
                      <a:pt x="19" y="56"/>
                    </a:lnTo>
                    <a:lnTo>
                      <a:pt x="19" y="58"/>
                    </a:lnTo>
                    <a:lnTo>
                      <a:pt x="21" y="58"/>
                    </a:lnTo>
                    <a:lnTo>
                      <a:pt x="21" y="61"/>
                    </a:lnTo>
                    <a:lnTo>
                      <a:pt x="22" y="61"/>
                    </a:lnTo>
                    <a:lnTo>
                      <a:pt x="22" y="64"/>
                    </a:lnTo>
                    <a:lnTo>
                      <a:pt x="22" y="66"/>
                    </a:lnTo>
                    <a:lnTo>
                      <a:pt x="22" y="72"/>
                    </a:lnTo>
                    <a:lnTo>
                      <a:pt x="23" y="72"/>
                    </a:lnTo>
                    <a:lnTo>
                      <a:pt x="23" y="75"/>
                    </a:lnTo>
                    <a:lnTo>
                      <a:pt x="23" y="78"/>
                    </a:lnTo>
                    <a:lnTo>
                      <a:pt x="24" y="78"/>
                    </a:lnTo>
                    <a:lnTo>
                      <a:pt x="24" y="80"/>
                    </a:lnTo>
                    <a:lnTo>
                      <a:pt x="24" y="83"/>
                    </a:lnTo>
                    <a:lnTo>
                      <a:pt x="25" y="83"/>
                    </a:lnTo>
                    <a:lnTo>
                      <a:pt x="25" y="86"/>
                    </a:lnTo>
                    <a:lnTo>
                      <a:pt x="26" y="86"/>
                    </a:lnTo>
                    <a:lnTo>
                      <a:pt x="26" y="89"/>
                    </a:lnTo>
                    <a:lnTo>
                      <a:pt x="27" y="89"/>
                    </a:lnTo>
                    <a:lnTo>
                      <a:pt x="27" y="92"/>
                    </a:lnTo>
                    <a:lnTo>
                      <a:pt x="27" y="94"/>
                    </a:lnTo>
                    <a:lnTo>
                      <a:pt x="27" y="97"/>
                    </a:lnTo>
                    <a:lnTo>
                      <a:pt x="28" y="97"/>
                    </a:lnTo>
                    <a:lnTo>
                      <a:pt x="28" y="100"/>
                    </a:lnTo>
                    <a:lnTo>
                      <a:pt x="28" y="103"/>
                    </a:lnTo>
                    <a:lnTo>
                      <a:pt x="29" y="103"/>
                    </a:lnTo>
                    <a:lnTo>
                      <a:pt x="31" y="103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33" y="109"/>
                    </a:lnTo>
                    <a:lnTo>
                      <a:pt x="33" y="113"/>
                    </a:lnTo>
                    <a:lnTo>
                      <a:pt x="33" y="116"/>
                    </a:lnTo>
                    <a:lnTo>
                      <a:pt x="35" y="116"/>
                    </a:lnTo>
                    <a:lnTo>
                      <a:pt x="35" y="119"/>
                    </a:lnTo>
                    <a:lnTo>
                      <a:pt x="35" y="122"/>
                    </a:lnTo>
                    <a:lnTo>
                      <a:pt x="35" y="125"/>
                    </a:lnTo>
                    <a:lnTo>
                      <a:pt x="36" y="125"/>
                    </a:lnTo>
                    <a:lnTo>
                      <a:pt x="36" y="129"/>
                    </a:lnTo>
                    <a:lnTo>
                      <a:pt x="36" y="132"/>
                    </a:lnTo>
                    <a:lnTo>
                      <a:pt x="37" y="132"/>
                    </a:lnTo>
                    <a:lnTo>
                      <a:pt x="37" y="135"/>
                    </a:lnTo>
                    <a:lnTo>
                      <a:pt x="40" y="135"/>
                    </a:lnTo>
                    <a:lnTo>
                      <a:pt x="42" y="135"/>
                    </a:lnTo>
                    <a:lnTo>
                      <a:pt x="42" y="139"/>
                    </a:lnTo>
                    <a:lnTo>
                      <a:pt x="42" y="143"/>
                    </a:lnTo>
                    <a:lnTo>
                      <a:pt x="43" y="143"/>
                    </a:lnTo>
                    <a:lnTo>
                      <a:pt x="43" y="147"/>
                    </a:lnTo>
                    <a:lnTo>
                      <a:pt x="45" y="147"/>
                    </a:lnTo>
                    <a:lnTo>
                      <a:pt x="45" y="150"/>
                    </a:lnTo>
                    <a:lnTo>
                      <a:pt x="46" y="150"/>
                    </a:lnTo>
                    <a:lnTo>
                      <a:pt x="46" y="154"/>
                    </a:lnTo>
                    <a:lnTo>
                      <a:pt x="49" y="154"/>
                    </a:lnTo>
                    <a:lnTo>
                      <a:pt x="50" y="154"/>
                    </a:lnTo>
                    <a:lnTo>
                      <a:pt x="50" y="158"/>
                    </a:lnTo>
                    <a:lnTo>
                      <a:pt x="51" y="158"/>
                    </a:lnTo>
                    <a:lnTo>
                      <a:pt x="51" y="162"/>
                    </a:lnTo>
                    <a:lnTo>
                      <a:pt x="56" y="162"/>
                    </a:lnTo>
                    <a:lnTo>
                      <a:pt x="56" y="166"/>
                    </a:lnTo>
                    <a:lnTo>
                      <a:pt x="57" y="166"/>
                    </a:lnTo>
                    <a:lnTo>
                      <a:pt x="57" y="170"/>
                    </a:lnTo>
                    <a:lnTo>
                      <a:pt x="63" y="170"/>
                    </a:lnTo>
                    <a:lnTo>
                      <a:pt x="63" y="175"/>
                    </a:lnTo>
                    <a:lnTo>
                      <a:pt x="80" y="175"/>
                    </a:lnTo>
                    <a:lnTo>
                      <a:pt x="101" y="175"/>
                    </a:lnTo>
                    <a:lnTo>
                      <a:pt x="101" y="179"/>
                    </a:lnTo>
                    <a:lnTo>
                      <a:pt x="110" y="179"/>
                    </a:lnTo>
                    <a:lnTo>
                      <a:pt x="110" y="184"/>
                    </a:lnTo>
                    <a:lnTo>
                      <a:pt x="136" y="184"/>
                    </a:lnTo>
                    <a:lnTo>
                      <a:pt x="136" y="189"/>
                    </a:lnTo>
                    <a:lnTo>
                      <a:pt x="187" y="189"/>
                    </a:lnTo>
                    <a:lnTo>
                      <a:pt x="187" y="194"/>
                    </a:lnTo>
                    <a:lnTo>
                      <a:pt x="193" y="194"/>
                    </a:lnTo>
                  </a:path>
                </a:pathLst>
              </a:custGeom>
              <a:grpFill/>
              <a:ln w="1587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3" name="Freeform 408">
                <a:extLst>
                  <a:ext uri="{FF2B5EF4-FFF2-40B4-BE49-F238E27FC236}">
                    <a16:creationId xmlns:a16="http://schemas.microsoft.com/office/drawing/2014/main" id="{571F3E8F-FF11-18BC-88BB-865C4460C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44" y="4223580"/>
                <a:ext cx="40219" cy="50641"/>
              </a:xfrm>
              <a:custGeom>
                <a:avLst/>
                <a:gdLst>
                  <a:gd name="T0" fmla="*/ 0 w 45"/>
                  <a:gd name="T1" fmla="*/ 0 h 44"/>
                  <a:gd name="T2" fmla="*/ 2147483646 w 45"/>
                  <a:gd name="T3" fmla="*/ 2147483646 h 44"/>
                  <a:gd name="T4" fmla="*/ 0 w 45"/>
                  <a:gd name="T5" fmla="*/ 2147483646 h 44"/>
                  <a:gd name="T6" fmla="*/ 0 w 45"/>
                  <a:gd name="T7" fmla="*/ 0 h 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4"/>
                  <a:gd name="T14" fmla="*/ 45 w 45"/>
                  <a:gd name="T15" fmla="*/ 44 h 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4">
                    <a:moveTo>
                      <a:pt x="23" y="0"/>
                    </a:moveTo>
                    <a:lnTo>
                      <a:pt x="45" y="44"/>
                    </a:lnTo>
                    <a:lnTo>
                      <a:pt x="0" y="44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4" name="Freeform 409">
                <a:extLst>
                  <a:ext uri="{FF2B5EF4-FFF2-40B4-BE49-F238E27FC236}">
                    <a16:creationId xmlns:a16="http://schemas.microsoft.com/office/drawing/2014/main" id="{FBAC46F0-923B-E1FE-E6E0-76312CAF9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44" y="4223580"/>
                <a:ext cx="40219" cy="50641"/>
              </a:xfrm>
              <a:custGeom>
                <a:avLst/>
                <a:gdLst>
                  <a:gd name="T0" fmla="*/ 0 w 45"/>
                  <a:gd name="T1" fmla="*/ 0 h 44"/>
                  <a:gd name="T2" fmla="*/ 2147483646 w 45"/>
                  <a:gd name="T3" fmla="*/ 2147483646 h 44"/>
                  <a:gd name="T4" fmla="*/ 0 w 45"/>
                  <a:gd name="T5" fmla="*/ 2147483646 h 44"/>
                  <a:gd name="T6" fmla="*/ 0 w 45"/>
                  <a:gd name="T7" fmla="*/ 0 h 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4"/>
                  <a:gd name="T14" fmla="*/ 45 w 45"/>
                  <a:gd name="T15" fmla="*/ 44 h 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4">
                    <a:moveTo>
                      <a:pt x="23" y="0"/>
                    </a:moveTo>
                    <a:lnTo>
                      <a:pt x="45" y="44"/>
                    </a:lnTo>
                    <a:lnTo>
                      <a:pt x="0" y="44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5" name="Oval 410">
                <a:extLst>
                  <a:ext uri="{FF2B5EF4-FFF2-40B4-BE49-F238E27FC236}">
                    <a16:creationId xmlns:a16="http://schemas.microsoft.com/office/drawing/2014/main" id="{5F90A777-5F67-0D88-7680-B09EAB52AE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544" y="4223580"/>
                <a:ext cx="32907" cy="41598"/>
              </a:xfrm>
              <a:prstGeom prst="ellipse">
                <a:avLst/>
              </a:prstGeom>
              <a:grp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050">
                  <a:latin typeface="Segoe UI Light" panose="020B0502040204020203" pitchFamily="34" charset="0"/>
                  <a:ea typeface="ＭＳ Ｐゴシック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46" name="Freeform 411">
                <a:extLst>
                  <a:ext uri="{FF2B5EF4-FFF2-40B4-BE49-F238E27FC236}">
                    <a16:creationId xmlns:a16="http://schemas.microsoft.com/office/drawing/2014/main" id="{29D5857A-0EC2-8EC8-E672-2BE38B268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44" y="4223580"/>
                <a:ext cx="40219" cy="50641"/>
              </a:xfrm>
              <a:custGeom>
                <a:avLst/>
                <a:gdLst>
                  <a:gd name="T0" fmla="*/ 0 w 45"/>
                  <a:gd name="T1" fmla="*/ 0 h 44"/>
                  <a:gd name="T2" fmla="*/ 2147483646 w 45"/>
                  <a:gd name="T3" fmla="*/ 2147483646 h 44"/>
                  <a:gd name="T4" fmla="*/ 0 w 45"/>
                  <a:gd name="T5" fmla="*/ 2147483646 h 44"/>
                  <a:gd name="T6" fmla="*/ 0 w 45"/>
                  <a:gd name="T7" fmla="*/ 0 h 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4"/>
                  <a:gd name="T14" fmla="*/ 45 w 45"/>
                  <a:gd name="T15" fmla="*/ 44 h 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4">
                    <a:moveTo>
                      <a:pt x="23" y="0"/>
                    </a:moveTo>
                    <a:lnTo>
                      <a:pt x="45" y="44"/>
                    </a:lnTo>
                    <a:lnTo>
                      <a:pt x="0" y="44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7" name="Oval 412">
                <a:extLst>
                  <a:ext uri="{FF2B5EF4-FFF2-40B4-BE49-F238E27FC236}">
                    <a16:creationId xmlns:a16="http://schemas.microsoft.com/office/drawing/2014/main" id="{56BC4F3B-2356-71ED-5A0D-7A6585E712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544" y="4223580"/>
                <a:ext cx="32907" cy="41598"/>
              </a:xfrm>
              <a:prstGeom prst="ellipse">
                <a:avLst/>
              </a:prstGeom>
              <a:grp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050">
                  <a:latin typeface="Segoe UI Light" panose="020B0502040204020203" pitchFamily="34" charset="0"/>
                  <a:ea typeface="ＭＳ Ｐゴシック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48" name="Freeform 413">
                <a:extLst>
                  <a:ext uri="{FF2B5EF4-FFF2-40B4-BE49-F238E27FC236}">
                    <a16:creationId xmlns:a16="http://schemas.microsoft.com/office/drawing/2014/main" id="{066814F0-ED27-8944-5D37-10BFB24CE5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41" y="4223580"/>
                <a:ext cx="40219" cy="50641"/>
              </a:xfrm>
              <a:custGeom>
                <a:avLst/>
                <a:gdLst>
                  <a:gd name="T0" fmla="*/ 0 w 45"/>
                  <a:gd name="T1" fmla="*/ 0 h 44"/>
                  <a:gd name="T2" fmla="*/ 2147483646 w 45"/>
                  <a:gd name="T3" fmla="*/ 2147483646 h 44"/>
                  <a:gd name="T4" fmla="*/ 0 w 45"/>
                  <a:gd name="T5" fmla="*/ 2147483646 h 44"/>
                  <a:gd name="T6" fmla="*/ 0 w 45"/>
                  <a:gd name="T7" fmla="*/ 0 h 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4"/>
                  <a:gd name="T14" fmla="*/ 45 w 45"/>
                  <a:gd name="T15" fmla="*/ 44 h 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4">
                    <a:moveTo>
                      <a:pt x="22" y="0"/>
                    </a:moveTo>
                    <a:lnTo>
                      <a:pt x="45" y="44"/>
                    </a:lnTo>
                    <a:lnTo>
                      <a:pt x="0" y="44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9" name="Freeform 414">
                <a:extLst>
                  <a:ext uri="{FF2B5EF4-FFF2-40B4-BE49-F238E27FC236}">
                    <a16:creationId xmlns:a16="http://schemas.microsoft.com/office/drawing/2014/main" id="{DC43077A-7F4A-D595-4E7D-5E29C7DC6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41" y="4248901"/>
                <a:ext cx="40219" cy="52449"/>
              </a:xfrm>
              <a:custGeom>
                <a:avLst/>
                <a:gdLst>
                  <a:gd name="T0" fmla="*/ 0 w 45"/>
                  <a:gd name="T1" fmla="*/ 0 h 45"/>
                  <a:gd name="T2" fmla="*/ 2147483646 w 45"/>
                  <a:gd name="T3" fmla="*/ 2147483646 h 45"/>
                  <a:gd name="T4" fmla="*/ 0 w 45"/>
                  <a:gd name="T5" fmla="*/ 2147483646 h 45"/>
                  <a:gd name="T6" fmla="*/ 0 w 45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5"/>
                  <a:gd name="T14" fmla="*/ 45 w 45"/>
                  <a:gd name="T15" fmla="*/ 45 h 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5">
                    <a:moveTo>
                      <a:pt x="22" y="0"/>
                    </a:moveTo>
                    <a:lnTo>
                      <a:pt x="45" y="45"/>
                    </a:lnTo>
                    <a:lnTo>
                      <a:pt x="0" y="45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0" name="Freeform 415">
                <a:extLst>
                  <a:ext uri="{FF2B5EF4-FFF2-40B4-BE49-F238E27FC236}">
                    <a16:creationId xmlns:a16="http://schemas.microsoft.com/office/drawing/2014/main" id="{3A372537-68E4-2859-8DA8-47ECDA7902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41" y="4248901"/>
                <a:ext cx="40219" cy="52449"/>
              </a:xfrm>
              <a:custGeom>
                <a:avLst/>
                <a:gdLst>
                  <a:gd name="T0" fmla="*/ 0 w 45"/>
                  <a:gd name="T1" fmla="*/ 0 h 45"/>
                  <a:gd name="T2" fmla="*/ 2147483646 w 45"/>
                  <a:gd name="T3" fmla="*/ 2147483646 h 45"/>
                  <a:gd name="T4" fmla="*/ 0 w 45"/>
                  <a:gd name="T5" fmla="*/ 2147483646 h 45"/>
                  <a:gd name="T6" fmla="*/ 0 w 45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5"/>
                  <a:gd name="T14" fmla="*/ 45 w 45"/>
                  <a:gd name="T15" fmla="*/ 45 h 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5">
                    <a:moveTo>
                      <a:pt x="22" y="0"/>
                    </a:moveTo>
                    <a:lnTo>
                      <a:pt x="45" y="45"/>
                    </a:lnTo>
                    <a:lnTo>
                      <a:pt x="0" y="45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1" name="Oval 416">
                <a:extLst>
                  <a:ext uri="{FF2B5EF4-FFF2-40B4-BE49-F238E27FC236}">
                    <a16:creationId xmlns:a16="http://schemas.microsoft.com/office/drawing/2014/main" id="{25D12C8E-9E91-8C89-E125-D8C73529B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341" y="4248901"/>
                <a:ext cx="32907" cy="41598"/>
              </a:xfrm>
              <a:prstGeom prst="ellipse">
                <a:avLst/>
              </a:prstGeom>
              <a:grp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050">
                  <a:latin typeface="Segoe UI Light" panose="020B0502040204020203" pitchFamily="34" charset="0"/>
                  <a:ea typeface="ＭＳ Ｐゴシック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52" name="Freeform 527">
                <a:extLst>
                  <a:ext uri="{FF2B5EF4-FFF2-40B4-BE49-F238E27FC236}">
                    <a16:creationId xmlns:a16="http://schemas.microsoft.com/office/drawing/2014/main" id="{7C5EAC40-2E6E-2882-B7AA-7329718CD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44" y="4223580"/>
                <a:ext cx="40219" cy="50641"/>
              </a:xfrm>
              <a:custGeom>
                <a:avLst/>
                <a:gdLst>
                  <a:gd name="T0" fmla="*/ 0 w 45"/>
                  <a:gd name="T1" fmla="*/ 0 h 44"/>
                  <a:gd name="T2" fmla="*/ 2147483646 w 45"/>
                  <a:gd name="T3" fmla="*/ 2147483646 h 44"/>
                  <a:gd name="T4" fmla="*/ 0 w 45"/>
                  <a:gd name="T5" fmla="*/ 2147483646 h 44"/>
                  <a:gd name="T6" fmla="*/ 0 w 45"/>
                  <a:gd name="T7" fmla="*/ 0 h 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4"/>
                  <a:gd name="T14" fmla="*/ 45 w 45"/>
                  <a:gd name="T15" fmla="*/ 44 h 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4">
                    <a:moveTo>
                      <a:pt x="23" y="0"/>
                    </a:moveTo>
                    <a:lnTo>
                      <a:pt x="45" y="44"/>
                    </a:lnTo>
                    <a:lnTo>
                      <a:pt x="0" y="44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3" name="Freeform 528">
                <a:extLst>
                  <a:ext uri="{FF2B5EF4-FFF2-40B4-BE49-F238E27FC236}">
                    <a16:creationId xmlns:a16="http://schemas.microsoft.com/office/drawing/2014/main" id="{6437184A-9247-376B-C99C-6A66B8461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44" y="4223580"/>
                <a:ext cx="40219" cy="50641"/>
              </a:xfrm>
              <a:custGeom>
                <a:avLst/>
                <a:gdLst>
                  <a:gd name="T0" fmla="*/ 0 w 45"/>
                  <a:gd name="T1" fmla="*/ 0 h 44"/>
                  <a:gd name="T2" fmla="*/ 2147483646 w 45"/>
                  <a:gd name="T3" fmla="*/ 2147483646 h 44"/>
                  <a:gd name="T4" fmla="*/ 0 w 45"/>
                  <a:gd name="T5" fmla="*/ 2147483646 h 44"/>
                  <a:gd name="T6" fmla="*/ 0 w 45"/>
                  <a:gd name="T7" fmla="*/ 0 h 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4"/>
                  <a:gd name="T14" fmla="*/ 45 w 45"/>
                  <a:gd name="T15" fmla="*/ 44 h 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4">
                    <a:moveTo>
                      <a:pt x="23" y="0"/>
                    </a:moveTo>
                    <a:lnTo>
                      <a:pt x="45" y="44"/>
                    </a:lnTo>
                    <a:lnTo>
                      <a:pt x="0" y="44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4" name="Oval 529">
                <a:extLst>
                  <a:ext uri="{FF2B5EF4-FFF2-40B4-BE49-F238E27FC236}">
                    <a16:creationId xmlns:a16="http://schemas.microsoft.com/office/drawing/2014/main" id="{0A344B9D-BAFB-62DC-EBD4-0AFE55695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544" y="4223580"/>
                <a:ext cx="32907" cy="41598"/>
              </a:xfrm>
              <a:prstGeom prst="ellipse">
                <a:avLst/>
              </a:prstGeom>
              <a:grp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050">
                  <a:latin typeface="Segoe UI Light" panose="020B0502040204020203" pitchFamily="34" charset="0"/>
                  <a:ea typeface="ＭＳ Ｐゴシック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55" name="Freeform 530">
                <a:extLst>
                  <a:ext uri="{FF2B5EF4-FFF2-40B4-BE49-F238E27FC236}">
                    <a16:creationId xmlns:a16="http://schemas.microsoft.com/office/drawing/2014/main" id="{2FEC2E55-3BDD-4BB6-E6C6-FFA58B8586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44" y="4223580"/>
                <a:ext cx="40219" cy="50641"/>
              </a:xfrm>
              <a:custGeom>
                <a:avLst/>
                <a:gdLst>
                  <a:gd name="T0" fmla="*/ 0 w 45"/>
                  <a:gd name="T1" fmla="*/ 0 h 44"/>
                  <a:gd name="T2" fmla="*/ 2147483646 w 45"/>
                  <a:gd name="T3" fmla="*/ 2147483646 h 44"/>
                  <a:gd name="T4" fmla="*/ 0 w 45"/>
                  <a:gd name="T5" fmla="*/ 2147483646 h 44"/>
                  <a:gd name="T6" fmla="*/ 0 w 45"/>
                  <a:gd name="T7" fmla="*/ 0 h 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4"/>
                  <a:gd name="T14" fmla="*/ 45 w 45"/>
                  <a:gd name="T15" fmla="*/ 44 h 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4">
                    <a:moveTo>
                      <a:pt x="23" y="0"/>
                    </a:moveTo>
                    <a:lnTo>
                      <a:pt x="45" y="44"/>
                    </a:lnTo>
                    <a:lnTo>
                      <a:pt x="0" y="44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6" name="Oval 531">
                <a:extLst>
                  <a:ext uri="{FF2B5EF4-FFF2-40B4-BE49-F238E27FC236}">
                    <a16:creationId xmlns:a16="http://schemas.microsoft.com/office/drawing/2014/main" id="{7798C11A-58B9-CB59-93EC-53CD96A46A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544" y="4223580"/>
                <a:ext cx="32907" cy="41598"/>
              </a:xfrm>
              <a:prstGeom prst="ellipse">
                <a:avLst/>
              </a:prstGeom>
              <a:grp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050">
                  <a:latin typeface="Segoe UI Light" panose="020B0502040204020203" pitchFamily="34" charset="0"/>
                  <a:ea typeface="ＭＳ Ｐゴシック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57" name="Freeform 671">
                <a:extLst>
                  <a:ext uri="{FF2B5EF4-FFF2-40B4-BE49-F238E27FC236}">
                    <a16:creationId xmlns:a16="http://schemas.microsoft.com/office/drawing/2014/main" id="{9FBB37B4-B9FC-332C-ABC7-FA36DBD98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44" y="4223580"/>
                <a:ext cx="40219" cy="52449"/>
              </a:xfrm>
              <a:custGeom>
                <a:avLst/>
                <a:gdLst>
                  <a:gd name="T0" fmla="*/ 0 w 45"/>
                  <a:gd name="T1" fmla="*/ 0 h 44"/>
                  <a:gd name="T2" fmla="*/ 0 w 45"/>
                  <a:gd name="T3" fmla="*/ 2147483646 h 44"/>
                  <a:gd name="T4" fmla="*/ 0 w 45"/>
                  <a:gd name="T5" fmla="*/ 2147483646 h 44"/>
                  <a:gd name="T6" fmla="*/ 0 w 45"/>
                  <a:gd name="T7" fmla="*/ 0 h 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4"/>
                  <a:gd name="T14" fmla="*/ 45 w 45"/>
                  <a:gd name="T15" fmla="*/ 44 h 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4">
                    <a:moveTo>
                      <a:pt x="23" y="0"/>
                    </a:moveTo>
                    <a:lnTo>
                      <a:pt x="45" y="44"/>
                    </a:lnTo>
                    <a:lnTo>
                      <a:pt x="0" y="44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8" name="Freeform 672">
                <a:extLst>
                  <a:ext uri="{FF2B5EF4-FFF2-40B4-BE49-F238E27FC236}">
                    <a16:creationId xmlns:a16="http://schemas.microsoft.com/office/drawing/2014/main" id="{90E33F9B-E3C8-916A-2BBC-904449435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44" y="4223580"/>
                <a:ext cx="40219" cy="52449"/>
              </a:xfrm>
              <a:custGeom>
                <a:avLst/>
                <a:gdLst>
                  <a:gd name="T0" fmla="*/ 0 w 45"/>
                  <a:gd name="T1" fmla="*/ 0 h 44"/>
                  <a:gd name="T2" fmla="*/ 0 w 45"/>
                  <a:gd name="T3" fmla="*/ 2147483646 h 44"/>
                  <a:gd name="T4" fmla="*/ 0 w 45"/>
                  <a:gd name="T5" fmla="*/ 2147483646 h 44"/>
                  <a:gd name="T6" fmla="*/ 0 w 45"/>
                  <a:gd name="T7" fmla="*/ 0 h 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4"/>
                  <a:gd name="T14" fmla="*/ 45 w 45"/>
                  <a:gd name="T15" fmla="*/ 44 h 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4">
                    <a:moveTo>
                      <a:pt x="23" y="0"/>
                    </a:moveTo>
                    <a:lnTo>
                      <a:pt x="45" y="44"/>
                    </a:lnTo>
                    <a:lnTo>
                      <a:pt x="0" y="44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9" name="Oval 673">
                <a:extLst>
                  <a:ext uri="{FF2B5EF4-FFF2-40B4-BE49-F238E27FC236}">
                    <a16:creationId xmlns:a16="http://schemas.microsoft.com/office/drawing/2014/main" id="{C283C4FE-ED46-9D5C-FC07-A450348531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544" y="4223580"/>
                <a:ext cx="32907" cy="43406"/>
              </a:xfrm>
              <a:prstGeom prst="ellipse">
                <a:avLst/>
              </a:prstGeom>
              <a:grp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050">
                  <a:latin typeface="Segoe UI Light" panose="020B0502040204020203" pitchFamily="34" charset="0"/>
                  <a:ea typeface="ＭＳ Ｐゴシック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60" name="Freeform 674">
                <a:extLst>
                  <a:ext uri="{FF2B5EF4-FFF2-40B4-BE49-F238E27FC236}">
                    <a16:creationId xmlns:a16="http://schemas.microsoft.com/office/drawing/2014/main" id="{EF757885-A472-EC95-2FFB-5139FEFC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44" y="4223580"/>
                <a:ext cx="40219" cy="52449"/>
              </a:xfrm>
              <a:custGeom>
                <a:avLst/>
                <a:gdLst>
                  <a:gd name="T0" fmla="*/ 0 w 45"/>
                  <a:gd name="T1" fmla="*/ 0 h 44"/>
                  <a:gd name="T2" fmla="*/ 0 w 45"/>
                  <a:gd name="T3" fmla="*/ 2147483646 h 44"/>
                  <a:gd name="T4" fmla="*/ 0 w 45"/>
                  <a:gd name="T5" fmla="*/ 2147483646 h 44"/>
                  <a:gd name="T6" fmla="*/ 0 w 45"/>
                  <a:gd name="T7" fmla="*/ 0 h 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4"/>
                  <a:gd name="T14" fmla="*/ 45 w 45"/>
                  <a:gd name="T15" fmla="*/ 44 h 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4">
                    <a:moveTo>
                      <a:pt x="23" y="0"/>
                    </a:moveTo>
                    <a:lnTo>
                      <a:pt x="45" y="44"/>
                    </a:lnTo>
                    <a:lnTo>
                      <a:pt x="0" y="44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61" name="Freeform 675">
                <a:extLst>
                  <a:ext uri="{FF2B5EF4-FFF2-40B4-BE49-F238E27FC236}">
                    <a16:creationId xmlns:a16="http://schemas.microsoft.com/office/drawing/2014/main" id="{CAB9340B-6B7F-76E8-752C-3D95777D7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44" y="4239857"/>
                <a:ext cx="40219" cy="50641"/>
              </a:xfrm>
              <a:custGeom>
                <a:avLst/>
                <a:gdLst>
                  <a:gd name="T0" fmla="*/ 0 w 45"/>
                  <a:gd name="T1" fmla="*/ 0 h 45"/>
                  <a:gd name="T2" fmla="*/ 0 w 45"/>
                  <a:gd name="T3" fmla="*/ 2147483646 h 45"/>
                  <a:gd name="T4" fmla="*/ 0 w 45"/>
                  <a:gd name="T5" fmla="*/ 2147483646 h 45"/>
                  <a:gd name="T6" fmla="*/ 0 w 45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5"/>
                  <a:gd name="T14" fmla="*/ 45 w 45"/>
                  <a:gd name="T15" fmla="*/ 45 h 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5">
                    <a:moveTo>
                      <a:pt x="23" y="0"/>
                    </a:moveTo>
                    <a:lnTo>
                      <a:pt x="45" y="45"/>
                    </a:lnTo>
                    <a:lnTo>
                      <a:pt x="0" y="45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62" name="Freeform 676">
                <a:extLst>
                  <a:ext uri="{FF2B5EF4-FFF2-40B4-BE49-F238E27FC236}">
                    <a16:creationId xmlns:a16="http://schemas.microsoft.com/office/drawing/2014/main" id="{BA3F858A-090E-9C7B-20D5-C51EFD8DC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856" y="4239857"/>
                <a:ext cx="38391" cy="50641"/>
              </a:xfrm>
              <a:custGeom>
                <a:avLst/>
                <a:gdLst>
                  <a:gd name="T0" fmla="*/ 0 w 44"/>
                  <a:gd name="T1" fmla="*/ 0 h 45"/>
                  <a:gd name="T2" fmla="*/ 0 w 44"/>
                  <a:gd name="T3" fmla="*/ 2147483646 h 45"/>
                  <a:gd name="T4" fmla="*/ 0 w 44"/>
                  <a:gd name="T5" fmla="*/ 2147483646 h 45"/>
                  <a:gd name="T6" fmla="*/ 0 w 44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"/>
                  <a:gd name="T13" fmla="*/ 0 h 45"/>
                  <a:gd name="T14" fmla="*/ 44 w 44"/>
                  <a:gd name="T15" fmla="*/ 45 h 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" h="45">
                    <a:moveTo>
                      <a:pt x="22" y="0"/>
                    </a:moveTo>
                    <a:lnTo>
                      <a:pt x="44" y="45"/>
                    </a:lnTo>
                    <a:lnTo>
                      <a:pt x="0" y="45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63" name="Oval 677">
                <a:extLst>
                  <a:ext uri="{FF2B5EF4-FFF2-40B4-BE49-F238E27FC236}">
                    <a16:creationId xmlns:a16="http://schemas.microsoft.com/office/drawing/2014/main" id="{746C6EA7-7C97-AB83-6866-0100FF636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856" y="4239857"/>
                <a:ext cx="32907" cy="43406"/>
              </a:xfrm>
              <a:prstGeom prst="ellipse">
                <a:avLst/>
              </a:prstGeom>
              <a:grp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050">
                  <a:latin typeface="Segoe UI Light" panose="020B0502040204020203" pitchFamily="34" charset="0"/>
                  <a:ea typeface="ＭＳ Ｐゴシック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64" name="Freeform 678">
                <a:extLst>
                  <a:ext uri="{FF2B5EF4-FFF2-40B4-BE49-F238E27FC236}">
                    <a16:creationId xmlns:a16="http://schemas.microsoft.com/office/drawing/2014/main" id="{444E58C7-F0A0-72EE-B3FD-11F78340E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41" y="4239857"/>
                <a:ext cx="40219" cy="50641"/>
              </a:xfrm>
              <a:custGeom>
                <a:avLst/>
                <a:gdLst>
                  <a:gd name="T0" fmla="*/ 0 w 45"/>
                  <a:gd name="T1" fmla="*/ 0 h 45"/>
                  <a:gd name="T2" fmla="*/ 0 w 45"/>
                  <a:gd name="T3" fmla="*/ 2147483646 h 45"/>
                  <a:gd name="T4" fmla="*/ 0 w 45"/>
                  <a:gd name="T5" fmla="*/ 2147483646 h 45"/>
                  <a:gd name="T6" fmla="*/ 0 w 45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5"/>
                  <a:gd name="T14" fmla="*/ 45 w 45"/>
                  <a:gd name="T15" fmla="*/ 45 h 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5">
                    <a:moveTo>
                      <a:pt x="22" y="0"/>
                    </a:moveTo>
                    <a:lnTo>
                      <a:pt x="45" y="45"/>
                    </a:lnTo>
                    <a:lnTo>
                      <a:pt x="0" y="45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65" name="Oval 679">
                <a:extLst>
                  <a:ext uri="{FF2B5EF4-FFF2-40B4-BE49-F238E27FC236}">
                    <a16:creationId xmlns:a16="http://schemas.microsoft.com/office/drawing/2014/main" id="{61E8818A-AADF-50D4-243E-F77F8FA888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341" y="4239857"/>
                <a:ext cx="32907" cy="43406"/>
              </a:xfrm>
              <a:prstGeom prst="ellipse">
                <a:avLst/>
              </a:prstGeom>
              <a:grp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050">
                  <a:latin typeface="Segoe UI Light" panose="020B0502040204020203" pitchFamily="34" charset="0"/>
                  <a:ea typeface="ＭＳ Ｐゴシック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66" name="Freeform 680">
                <a:extLst>
                  <a:ext uri="{FF2B5EF4-FFF2-40B4-BE49-F238E27FC236}">
                    <a16:creationId xmlns:a16="http://schemas.microsoft.com/office/drawing/2014/main" id="{3D21480A-BADA-F27E-7341-D9CBF1C9AA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41" y="4239857"/>
                <a:ext cx="40219" cy="50641"/>
              </a:xfrm>
              <a:custGeom>
                <a:avLst/>
                <a:gdLst>
                  <a:gd name="T0" fmla="*/ 0 w 45"/>
                  <a:gd name="T1" fmla="*/ 0 h 45"/>
                  <a:gd name="T2" fmla="*/ 0 w 45"/>
                  <a:gd name="T3" fmla="*/ 2147483646 h 45"/>
                  <a:gd name="T4" fmla="*/ 0 w 45"/>
                  <a:gd name="T5" fmla="*/ 2147483646 h 45"/>
                  <a:gd name="T6" fmla="*/ 0 w 45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5"/>
                  <a:gd name="T14" fmla="*/ 45 w 45"/>
                  <a:gd name="T15" fmla="*/ 45 h 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5">
                    <a:moveTo>
                      <a:pt x="22" y="0"/>
                    </a:moveTo>
                    <a:lnTo>
                      <a:pt x="45" y="45"/>
                    </a:lnTo>
                    <a:lnTo>
                      <a:pt x="0" y="45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67" name="Freeform 681">
                <a:extLst>
                  <a:ext uri="{FF2B5EF4-FFF2-40B4-BE49-F238E27FC236}">
                    <a16:creationId xmlns:a16="http://schemas.microsoft.com/office/drawing/2014/main" id="{B91BEBB7-52C5-D36C-E826-413BB78D2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41" y="4266986"/>
                <a:ext cx="40219" cy="50641"/>
              </a:xfrm>
              <a:custGeom>
                <a:avLst/>
                <a:gdLst>
                  <a:gd name="T0" fmla="*/ 0 w 45"/>
                  <a:gd name="T1" fmla="*/ 0 h 45"/>
                  <a:gd name="T2" fmla="*/ 0 w 45"/>
                  <a:gd name="T3" fmla="*/ 2147483646 h 45"/>
                  <a:gd name="T4" fmla="*/ 0 w 45"/>
                  <a:gd name="T5" fmla="*/ 2147483646 h 45"/>
                  <a:gd name="T6" fmla="*/ 0 w 45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5"/>
                  <a:gd name="T14" fmla="*/ 45 w 45"/>
                  <a:gd name="T15" fmla="*/ 45 h 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5">
                    <a:moveTo>
                      <a:pt x="22" y="0"/>
                    </a:moveTo>
                    <a:lnTo>
                      <a:pt x="45" y="45"/>
                    </a:lnTo>
                    <a:lnTo>
                      <a:pt x="0" y="45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68" name="Rectangle 838">
                <a:extLst>
                  <a:ext uri="{FF2B5EF4-FFF2-40B4-BE49-F238E27FC236}">
                    <a16:creationId xmlns:a16="http://schemas.microsoft.com/office/drawing/2014/main" id="{EAA3A5CB-81D1-1661-A96A-8A15B92C4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274" y="5869092"/>
                <a:ext cx="52340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0</a:t>
                </a:r>
                <a:endParaRPr lang="fr-FR" altLang="fr-FR" sz="210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69" name="Rectangle 839">
                <a:extLst>
                  <a:ext uri="{FF2B5EF4-FFF2-40B4-BE49-F238E27FC236}">
                    <a16:creationId xmlns:a16="http://schemas.microsoft.com/office/drawing/2014/main" id="{6C2A4825-EFA0-12E3-9A2F-6F4A45670D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604" y="5702218"/>
                <a:ext cx="130058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0,1</a:t>
                </a:r>
                <a:endParaRPr lang="fr-FR" altLang="fr-FR" sz="210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70" name="Rectangle 840">
                <a:extLst>
                  <a:ext uri="{FF2B5EF4-FFF2-40B4-BE49-F238E27FC236}">
                    <a16:creationId xmlns:a16="http://schemas.microsoft.com/office/drawing/2014/main" id="{D2698E11-195D-5973-E9CE-79D8882AB0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621" y="5535346"/>
                <a:ext cx="130058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0,2</a:t>
                </a:r>
                <a:endParaRPr lang="fr-FR" altLang="fr-FR" sz="210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71" name="Rectangle 841">
                <a:extLst>
                  <a:ext uri="{FF2B5EF4-FFF2-40B4-BE49-F238E27FC236}">
                    <a16:creationId xmlns:a16="http://schemas.microsoft.com/office/drawing/2014/main" id="{E8456F1C-BD1B-0F27-58BF-385D384A5C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621" y="5366362"/>
                <a:ext cx="130058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 dirty="0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0,3</a:t>
                </a:r>
                <a:endParaRPr lang="fr-FR" altLang="fr-FR" sz="2100" dirty="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72" name="Rectangle 842">
                <a:extLst>
                  <a:ext uri="{FF2B5EF4-FFF2-40B4-BE49-F238E27FC236}">
                    <a16:creationId xmlns:a16="http://schemas.microsoft.com/office/drawing/2014/main" id="{2C9C233A-67E8-5004-B2D1-6F6C050FC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621" y="5197381"/>
                <a:ext cx="130058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0,4</a:t>
                </a:r>
                <a:endParaRPr lang="fr-FR" altLang="fr-FR" sz="210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73" name="Rectangle 843">
                <a:extLst>
                  <a:ext uri="{FF2B5EF4-FFF2-40B4-BE49-F238E27FC236}">
                    <a16:creationId xmlns:a16="http://schemas.microsoft.com/office/drawing/2014/main" id="{CFFE775E-CCD7-C324-3D61-82B332FDD5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621" y="5030507"/>
                <a:ext cx="130058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0,5</a:t>
                </a:r>
                <a:endParaRPr lang="fr-FR" altLang="fr-FR" sz="210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74" name="Rectangle 844">
                <a:extLst>
                  <a:ext uri="{FF2B5EF4-FFF2-40B4-BE49-F238E27FC236}">
                    <a16:creationId xmlns:a16="http://schemas.microsoft.com/office/drawing/2014/main" id="{E90FDF27-47C9-BCD9-9948-33279BA7A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621" y="4872085"/>
                <a:ext cx="130058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0,6</a:t>
                </a:r>
                <a:endParaRPr lang="fr-FR" altLang="fr-FR" sz="210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75" name="Rectangle 845">
                <a:extLst>
                  <a:ext uri="{FF2B5EF4-FFF2-40B4-BE49-F238E27FC236}">
                    <a16:creationId xmlns:a16="http://schemas.microsoft.com/office/drawing/2014/main" id="{88E5D0A5-5C7E-7C9F-F606-3281F1CBA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620" y="4705212"/>
                <a:ext cx="130058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 dirty="0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0,7</a:t>
                </a:r>
                <a:endParaRPr lang="fr-FR" altLang="fr-FR" sz="2100" dirty="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76" name="Rectangle 846">
                <a:extLst>
                  <a:ext uri="{FF2B5EF4-FFF2-40B4-BE49-F238E27FC236}">
                    <a16:creationId xmlns:a16="http://schemas.microsoft.com/office/drawing/2014/main" id="{0DDB750D-E3E4-EB83-1C78-584CA3B55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621" y="4534115"/>
                <a:ext cx="130058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0,8</a:t>
                </a:r>
                <a:endParaRPr lang="fr-FR" altLang="fr-FR" sz="210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77" name="Rectangle 847">
                <a:extLst>
                  <a:ext uri="{FF2B5EF4-FFF2-40B4-BE49-F238E27FC236}">
                    <a16:creationId xmlns:a16="http://schemas.microsoft.com/office/drawing/2014/main" id="{49977C7B-AB82-9C30-0F1E-895F347A4B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621" y="4367245"/>
                <a:ext cx="130058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 dirty="0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0,9</a:t>
                </a:r>
                <a:endParaRPr lang="fr-FR" altLang="fr-FR" sz="2100" dirty="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78" name="Rectangle 848">
                <a:extLst>
                  <a:ext uri="{FF2B5EF4-FFF2-40B4-BE49-F238E27FC236}">
                    <a16:creationId xmlns:a16="http://schemas.microsoft.com/office/drawing/2014/main" id="{3FB63AB5-98C9-CA01-0C57-D2BF19D42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57" y="4198260"/>
                <a:ext cx="52341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1</a:t>
                </a:r>
                <a:endParaRPr lang="fr-FR" altLang="fr-FR" sz="210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79" name="Rectangle 849">
                <a:extLst>
                  <a:ext uri="{FF2B5EF4-FFF2-40B4-BE49-F238E27FC236}">
                    <a16:creationId xmlns:a16="http://schemas.microsoft.com/office/drawing/2014/main" id="{8A3D0DB1-D866-1791-CEDA-18F71DEE9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97" y="5989496"/>
                <a:ext cx="52340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0</a:t>
                </a:r>
                <a:endParaRPr lang="fr-FR" altLang="fr-FR" sz="210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80" name="Rectangle 850">
                <a:extLst>
                  <a:ext uri="{FF2B5EF4-FFF2-40B4-BE49-F238E27FC236}">
                    <a16:creationId xmlns:a16="http://schemas.microsoft.com/office/drawing/2014/main" id="{63FCD961-4237-1C66-8717-A4758BA4E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8594" y="5989496"/>
                <a:ext cx="104681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50</a:t>
                </a:r>
                <a:endParaRPr lang="fr-FR" altLang="fr-FR" sz="210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81" name="Rectangle 851">
                <a:extLst>
                  <a:ext uri="{FF2B5EF4-FFF2-40B4-BE49-F238E27FC236}">
                    <a16:creationId xmlns:a16="http://schemas.microsoft.com/office/drawing/2014/main" id="{5493EBC0-F4A1-AEF6-6C90-E80212C337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471" y="5989496"/>
                <a:ext cx="157021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100</a:t>
                </a:r>
                <a:endParaRPr lang="fr-FR" altLang="fr-FR" sz="210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82" name="Rectangle 852">
                <a:extLst>
                  <a:ext uri="{FF2B5EF4-FFF2-40B4-BE49-F238E27FC236}">
                    <a16:creationId xmlns:a16="http://schemas.microsoft.com/office/drawing/2014/main" id="{234A9B24-1C49-D986-6348-0A0B10C51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9139" y="5989496"/>
                <a:ext cx="157021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 dirty="0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150</a:t>
                </a:r>
                <a:endParaRPr lang="fr-FR" altLang="fr-FR" sz="2100" dirty="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83" name="Rectangle 853">
                <a:extLst>
                  <a:ext uri="{FF2B5EF4-FFF2-40B4-BE49-F238E27FC236}">
                    <a16:creationId xmlns:a16="http://schemas.microsoft.com/office/drawing/2014/main" id="{B01BCCB8-93A9-D5E4-CA20-5F3E6D568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929" y="5989496"/>
                <a:ext cx="157021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200</a:t>
                </a:r>
                <a:endParaRPr lang="fr-FR" altLang="fr-FR" sz="210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84" name="Rectangle 854">
                <a:extLst>
                  <a:ext uri="{FF2B5EF4-FFF2-40B4-BE49-F238E27FC236}">
                    <a16:creationId xmlns:a16="http://schemas.microsoft.com/office/drawing/2014/main" id="{8B0191F1-9EF4-73DF-50B5-CF437F0EF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0211" y="5989496"/>
                <a:ext cx="157021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 dirty="0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250</a:t>
                </a:r>
                <a:endParaRPr lang="fr-FR" altLang="fr-FR" sz="2100" dirty="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5" name="ZoneTexte 104">
              <a:extLst>
                <a:ext uri="{FF2B5EF4-FFF2-40B4-BE49-F238E27FC236}">
                  <a16:creationId xmlns:a16="http://schemas.microsoft.com/office/drawing/2014/main" id="{D357F746-BE8F-3384-DF2F-5430EE85BC37}"/>
                </a:ext>
              </a:extLst>
            </p:cNvPr>
            <p:cNvSpPr txBox="1"/>
            <p:nvPr/>
          </p:nvSpPr>
          <p:spPr>
            <a:xfrm>
              <a:off x="5219762" y="5326718"/>
              <a:ext cx="321208" cy="207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14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yrs</a:t>
              </a:r>
              <a:endParaRPr lang="en-US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ZoneTexte 106">
              <a:extLst>
                <a:ext uri="{FF2B5EF4-FFF2-40B4-BE49-F238E27FC236}">
                  <a16:creationId xmlns:a16="http://schemas.microsoft.com/office/drawing/2014/main" id="{1D09D150-9A3E-1AD9-4AC6-BC687E2620B1}"/>
                </a:ext>
              </a:extLst>
            </p:cNvPr>
            <p:cNvSpPr txBox="1"/>
            <p:nvPr/>
          </p:nvSpPr>
          <p:spPr>
            <a:xfrm>
              <a:off x="5861144" y="4764060"/>
              <a:ext cx="376810" cy="207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 </a:t>
              </a:r>
              <a:r>
                <a:rPr lang="en-US" sz="140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yrs</a:t>
              </a:r>
              <a:endParaRPr lang="en-US" sz="1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08">
              <a:extLst>
                <a:ext uri="{FF2B5EF4-FFF2-40B4-BE49-F238E27FC236}">
                  <a16:creationId xmlns:a16="http://schemas.microsoft.com/office/drawing/2014/main" id="{9C590214-26E7-3F5C-1B59-A06FD7CF1954}"/>
                </a:ext>
              </a:extLst>
            </p:cNvPr>
            <p:cNvSpPr/>
            <p:nvPr/>
          </p:nvSpPr>
          <p:spPr>
            <a:xfrm>
              <a:off x="4888489" y="3781160"/>
              <a:ext cx="45719" cy="58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FB786F00-CC8B-E339-DFF7-324B8AD4FEF8}"/>
              </a:ext>
            </a:extLst>
          </p:cNvPr>
          <p:cNvSpPr txBox="1"/>
          <p:nvPr/>
        </p:nvSpPr>
        <p:spPr>
          <a:xfrm>
            <a:off x="1122957" y="2650786"/>
            <a:ext cx="1703136" cy="18364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FR" dirty="0"/>
          </a:p>
        </p:txBody>
      </p: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556398ED-00ED-515F-0310-B89ABB6D41E0}"/>
              </a:ext>
            </a:extLst>
          </p:cNvPr>
          <p:cNvSpPr txBox="1"/>
          <p:nvPr/>
        </p:nvSpPr>
        <p:spPr>
          <a:xfrm>
            <a:off x="2660579" y="2428292"/>
            <a:ext cx="7183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B050"/>
                </a:solidFill>
              </a:rPr>
              <a:t>Détecte aussi la </a:t>
            </a:r>
            <a:r>
              <a:rPr lang="fr-FR" sz="2000" b="1" dirty="0" err="1">
                <a:solidFill>
                  <a:srgbClr val="00B050"/>
                </a:solidFill>
              </a:rPr>
              <a:t>cystathionine</a:t>
            </a:r>
            <a:endParaRPr lang="fr-FR" sz="2000" b="1" dirty="0">
              <a:solidFill>
                <a:srgbClr val="00B050"/>
              </a:solidFill>
            </a:endParaRPr>
          </a:p>
          <a:p>
            <a:pPr algn="ctr"/>
            <a:r>
              <a:rPr lang="fr-FR" sz="2000" dirty="0">
                <a:solidFill>
                  <a:schemeClr val="accent2"/>
                </a:solidFill>
              </a:rPr>
              <a:t> le métabolite qui caractérise les gliomes avec la </a:t>
            </a:r>
            <a:r>
              <a:rPr lang="fr-FR" sz="2000" dirty="0" err="1">
                <a:solidFill>
                  <a:schemeClr val="accent2"/>
                </a:solidFill>
              </a:rPr>
              <a:t>codélétion</a:t>
            </a:r>
            <a:r>
              <a:rPr lang="fr-FR" sz="2000" dirty="0">
                <a:solidFill>
                  <a:schemeClr val="accent2"/>
                </a:solidFill>
              </a:rPr>
              <a:t> 1p19q  </a:t>
            </a:r>
          </a:p>
        </p:txBody>
      </p:sp>
      <p:sp>
        <p:nvSpPr>
          <p:cNvPr id="89" name="Rectangle 5">
            <a:extLst>
              <a:ext uri="{FF2B5EF4-FFF2-40B4-BE49-F238E27FC236}">
                <a16:creationId xmlns:a16="http://schemas.microsoft.com/office/drawing/2014/main" id="{8B9A05A0-11B4-0FC7-64BD-D0B9F5518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5659" y="4907854"/>
            <a:ext cx="1638476" cy="2462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dirty="0">
                <a:solidFill>
                  <a:srgbClr val="00B0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IDH muté, </a:t>
            </a:r>
            <a:r>
              <a:rPr lang="fr-FR" altLang="fr-FR" sz="1600" dirty="0" err="1">
                <a:solidFill>
                  <a:srgbClr val="00B0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codélété</a:t>
            </a:r>
            <a:endParaRPr lang="fr-FR" altLang="fr-FR" sz="1600" dirty="0">
              <a:solidFill>
                <a:srgbClr val="00B05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90" name="Rectangle 5">
            <a:extLst>
              <a:ext uri="{FF2B5EF4-FFF2-40B4-BE49-F238E27FC236}">
                <a16:creationId xmlns:a16="http://schemas.microsoft.com/office/drawing/2014/main" id="{8225A80D-9930-E312-8EAB-63B6D513A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1417" y="5558406"/>
            <a:ext cx="715458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IDH </a:t>
            </a:r>
            <a:r>
              <a:rPr lang="fr-FR" altLang="fr-FR" sz="1600" dirty="0" err="1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wt</a:t>
            </a:r>
            <a:endParaRPr lang="fr-FR" altLang="fr-FR" sz="1600" dirty="0">
              <a:solidFill>
                <a:srgbClr val="C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0FB97138-44F2-FB3A-E7F3-DDF82255E703}"/>
              </a:ext>
            </a:extLst>
          </p:cNvPr>
          <p:cNvSpPr/>
          <p:nvPr/>
        </p:nvSpPr>
        <p:spPr>
          <a:xfrm>
            <a:off x="1184245" y="4524193"/>
            <a:ext cx="972763" cy="1592659"/>
          </a:xfrm>
          <a:prstGeom prst="ellipse">
            <a:avLst/>
          </a:prstGeom>
          <a:solidFill>
            <a:srgbClr val="92D050">
              <a:alpha val="4918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FR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F931843F-62E8-C2CD-005C-BE16DC4CA318}"/>
              </a:ext>
            </a:extLst>
          </p:cNvPr>
          <p:cNvSpPr/>
          <p:nvPr/>
        </p:nvSpPr>
        <p:spPr>
          <a:xfrm>
            <a:off x="3499332" y="4535932"/>
            <a:ext cx="972763" cy="1592659"/>
          </a:xfrm>
          <a:prstGeom prst="ellipse">
            <a:avLst/>
          </a:prstGeom>
          <a:solidFill>
            <a:srgbClr val="92D050">
              <a:alpha val="4918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FR" dirty="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5E7D5298-E723-E84D-5A43-A9E817F7E061}"/>
              </a:ext>
            </a:extLst>
          </p:cNvPr>
          <p:cNvSpPr/>
          <p:nvPr/>
        </p:nvSpPr>
        <p:spPr>
          <a:xfrm>
            <a:off x="9231406" y="4823821"/>
            <a:ext cx="1776349" cy="464015"/>
          </a:xfrm>
          <a:custGeom>
            <a:avLst/>
            <a:gdLst>
              <a:gd name="connsiteX0" fmla="*/ 0 w 1776349"/>
              <a:gd name="connsiteY0" fmla="*/ 232008 h 464015"/>
              <a:gd name="connsiteX1" fmla="*/ 888175 w 1776349"/>
              <a:gd name="connsiteY1" fmla="*/ 0 h 464015"/>
              <a:gd name="connsiteX2" fmla="*/ 1776350 w 1776349"/>
              <a:gd name="connsiteY2" fmla="*/ 232008 h 464015"/>
              <a:gd name="connsiteX3" fmla="*/ 888175 w 1776349"/>
              <a:gd name="connsiteY3" fmla="*/ 464016 h 464015"/>
              <a:gd name="connsiteX4" fmla="*/ 0 w 1776349"/>
              <a:gd name="connsiteY4" fmla="*/ 232008 h 46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349" h="464015" extrusionOk="0">
                <a:moveTo>
                  <a:pt x="0" y="232008"/>
                </a:moveTo>
                <a:cubicBezTo>
                  <a:pt x="-58643" y="67702"/>
                  <a:pt x="344470" y="19959"/>
                  <a:pt x="888175" y="0"/>
                </a:cubicBezTo>
                <a:cubicBezTo>
                  <a:pt x="1397608" y="3980"/>
                  <a:pt x="1762253" y="104322"/>
                  <a:pt x="1776350" y="232008"/>
                </a:cubicBezTo>
                <a:cubicBezTo>
                  <a:pt x="1743577" y="392147"/>
                  <a:pt x="1375261" y="483029"/>
                  <a:pt x="888175" y="464016"/>
                </a:cubicBezTo>
                <a:cubicBezTo>
                  <a:pt x="389901" y="459777"/>
                  <a:pt x="17552" y="368528"/>
                  <a:pt x="0" y="232008"/>
                </a:cubicBezTo>
                <a:close/>
              </a:path>
            </a:pathLst>
          </a:custGeom>
          <a:noFill/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FR" dirty="0"/>
          </a:p>
        </p:txBody>
      </p:sp>
    </p:spTree>
    <p:extLst>
      <p:ext uri="{BB962C8B-B14F-4D97-AF65-F5344CB8AC3E}">
        <p14:creationId xmlns:p14="http://schemas.microsoft.com/office/powerpoint/2010/main" val="514493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EA3CC30-B17D-9108-3898-6223ED8EE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516-CEFA-0141-8C60-6A209A0D983C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50AA9E46-B090-1B37-C532-80E7A2AC4AC1}"/>
              </a:ext>
            </a:extLst>
          </p:cNvPr>
          <p:cNvSpPr txBox="1">
            <a:spLocks/>
          </p:cNvSpPr>
          <p:nvPr/>
        </p:nvSpPr>
        <p:spPr>
          <a:xfrm>
            <a:off x="1602040" y="655179"/>
            <a:ext cx="9209033" cy="725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2"/>
                </a:solidFill>
                <a:latin typeface="+mn-lt"/>
              </a:rPr>
              <a:t>Avantages : au diagnostic</a:t>
            </a:r>
          </a:p>
        </p:txBody>
      </p:sp>
      <p:pic>
        <p:nvPicPr>
          <p:cNvPr id="9" name="Image 15">
            <a:extLst>
              <a:ext uri="{FF2B5EF4-FFF2-40B4-BE49-F238E27FC236}">
                <a16:creationId xmlns:a16="http://schemas.microsoft.com/office/drawing/2014/main" id="{CB57D7E3-60C4-E539-A94D-AAE41F904A7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" t="8135" r="52676" b="5430"/>
          <a:stretch/>
        </p:blipFill>
        <p:spPr>
          <a:xfrm>
            <a:off x="1390144" y="2745254"/>
            <a:ext cx="4290453" cy="337159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EE8D9DE-F9E8-1E92-ADEF-45C7B63ADC27}"/>
              </a:ext>
            </a:extLst>
          </p:cNvPr>
          <p:cNvSpPr txBox="1"/>
          <p:nvPr/>
        </p:nvSpPr>
        <p:spPr>
          <a:xfrm>
            <a:off x="6624920" y="2541265"/>
            <a:ext cx="1703136" cy="18364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FR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12B397B-FACA-4058-C9FD-30529CEB1469}"/>
              </a:ext>
            </a:extLst>
          </p:cNvPr>
          <p:cNvSpPr txBox="1"/>
          <p:nvPr/>
        </p:nvSpPr>
        <p:spPr>
          <a:xfrm>
            <a:off x="3346337" y="1923544"/>
            <a:ext cx="5499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it-FR" sz="2400" dirty="0">
                <a:solidFill>
                  <a:schemeClr val="accent2"/>
                </a:solidFill>
              </a:rPr>
              <a:t>Marquer direct, diagnostique, pronostique</a:t>
            </a:r>
          </a:p>
        </p:txBody>
      </p:sp>
      <p:grpSp>
        <p:nvGrpSpPr>
          <p:cNvPr id="13" name="Groupe 102">
            <a:extLst>
              <a:ext uri="{FF2B5EF4-FFF2-40B4-BE49-F238E27FC236}">
                <a16:creationId xmlns:a16="http://schemas.microsoft.com/office/drawing/2014/main" id="{3A037248-3BD4-4718-08AB-9CBB4ACAA823}"/>
              </a:ext>
            </a:extLst>
          </p:cNvPr>
          <p:cNvGrpSpPr/>
          <p:nvPr/>
        </p:nvGrpSpPr>
        <p:grpSpPr>
          <a:xfrm>
            <a:off x="6096001" y="2804613"/>
            <a:ext cx="5010677" cy="3312239"/>
            <a:chOff x="4671385" y="3781160"/>
            <a:chExt cx="3049177" cy="2229176"/>
          </a:xfrm>
        </p:grpSpPr>
        <p:grpSp>
          <p:nvGrpSpPr>
            <p:cNvPr id="14" name="Groupe 4">
              <a:extLst>
                <a:ext uri="{FF2B5EF4-FFF2-40B4-BE49-F238E27FC236}">
                  <a16:creationId xmlns:a16="http://schemas.microsoft.com/office/drawing/2014/main" id="{16AFF9ED-475D-0F51-234E-CA5A8A5BF13E}"/>
                </a:ext>
              </a:extLst>
            </p:cNvPr>
            <p:cNvGrpSpPr/>
            <p:nvPr/>
          </p:nvGrpSpPr>
          <p:grpSpPr>
            <a:xfrm>
              <a:off x="4671385" y="4279555"/>
              <a:ext cx="2677893" cy="1730781"/>
              <a:chOff x="317620" y="4198260"/>
              <a:chExt cx="2649612" cy="1933030"/>
            </a:xfrm>
            <a:noFill/>
          </p:grpSpPr>
          <p:sp>
            <p:nvSpPr>
              <p:cNvPr id="21" name="Line 386">
                <a:extLst>
                  <a:ext uri="{FF2B5EF4-FFF2-40B4-BE49-F238E27FC236}">
                    <a16:creationId xmlns:a16="http://schemas.microsoft.com/office/drawing/2014/main" id="{FB70D594-0089-63DA-9519-488038838B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1653" y="4248901"/>
                <a:ext cx="0" cy="1672960"/>
              </a:xfrm>
              <a:prstGeom prst="line">
                <a:avLst/>
              </a:prstGeom>
              <a:grp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2" name="Line 387">
                <a:extLst>
                  <a:ext uri="{FF2B5EF4-FFF2-40B4-BE49-F238E27FC236}">
                    <a16:creationId xmlns:a16="http://schemas.microsoft.com/office/drawing/2014/main" id="{A4C82F9B-1737-B07D-6DC8-4B5766A1CF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544" y="5921861"/>
                <a:ext cx="40219" cy="0"/>
              </a:xfrm>
              <a:prstGeom prst="line">
                <a:avLst/>
              </a:prstGeom>
              <a:grp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3" name="Line 388">
                <a:extLst>
                  <a:ext uri="{FF2B5EF4-FFF2-40B4-BE49-F238E27FC236}">
                    <a16:creationId xmlns:a16="http://schemas.microsoft.com/office/drawing/2014/main" id="{D8E4A923-1A69-CAAC-A3B0-A8A02664EA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544" y="5753661"/>
                <a:ext cx="40219" cy="0"/>
              </a:xfrm>
              <a:prstGeom prst="line">
                <a:avLst/>
              </a:prstGeom>
              <a:grp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4" name="Line 389">
                <a:extLst>
                  <a:ext uri="{FF2B5EF4-FFF2-40B4-BE49-F238E27FC236}">
                    <a16:creationId xmlns:a16="http://schemas.microsoft.com/office/drawing/2014/main" id="{0D51F317-B56E-85A7-CDC1-A312C92054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544" y="5585460"/>
                <a:ext cx="40219" cy="0"/>
              </a:xfrm>
              <a:prstGeom prst="line">
                <a:avLst/>
              </a:prstGeom>
              <a:grp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5" name="Line 390">
                <a:extLst>
                  <a:ext uri="{FF2B5EF4-FFF2-40B4-BE49-F238E27FC236}">
                    <a16:creationId xmlns:a16="http://schemas.microsoft.com/office/drawing/2014/main" id="{E07A8F63-9078-BCB2-320F-F837A3ED26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544" y="5417260"/>
                <a:ext cx="40219" cy="0"/>
              </a:xfrm>
              <a:prstGeom prst="line">
                <a:avLst/>
              </a:prstGeom>
              <a:grp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6" name="Line 391">
                <a:extLst>
                  <a:ext uri="{FF2B5EF4-FFF2-40B4-BE49-F238E27FC236}">
                    <a16:creationId xmlns:a16="http://schemas.microsoft.com/office/drawing/2014/main" id="{6B041081-27DD-3397-4EF2-98279D7159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544" y="5249059"/>
                <a:ext cx="40219" cy="0"/>
              </a:xfrm>
              <a:prstGeom prst="line">
                <a:avLst/>
              </a:prstGeom>
              <a:grp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7" name="Line 392">
                <a:extLst>
                  <a:ext uri="{FF2B5EF4-FFF2-40B4-BE49-F238E27FC236}">
                    <a16:creationId xmlns:a16="http://schemas.microsoft.com/office/drawing/2014/main" id="{99D8ED06-1E00-6570-7849-55D244A775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544" y="5080860"/>
                <a:ext cx="40219" cy="0"/>
              </a:xfrm>
              <a:prstGeom prst="line">
                <a:avLst/>
              </a:prstGeom>
              <a:grp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8" name="Line 393">
                <a:extLst>
                  <a:ext uri="{FF2B5EF4-FFF2-40B4-BE49-F238E27FC236}">
                    <a16:creationId xmlns:a16="http://schemas.microsoft.com/office/drawing/2014/main" id="{2DF91D8F-584D-6774-3EFA-0FA85A64FE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544" y="4921702"/>
                <a:ext cx="40219" cy="0"/>
              </a:xfrm>
              <a:prstGeom prst="line">
                <a:avLst/>
              </a:prstGeom>
              <a:grp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9" name="Line 394">
                <a:extLst>
                  <a:ext uri="{FF2B5EF4-FFF2-40B4-BE49-F238E27FC236}">
                    <a16:creationId xmlns:a16="http://schemas.microsoft.com/office/drawing/2014/main" id="{69BEFB2F-6FBB-D806-68CF-7882171D63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544" y="4753501"/>
                <a:ext cx="40219" cy="0"/>
              </a:xfrm>
              <a:prstGeom prst="line">
                <a:avLst/>
              </a:prstGeom>
              <a:grp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0" name="Line 395">
                <a:extLst>
                  <a:ext uri="{FF2B5EF4-FFF2-40B4-BE49-F238E27FC236}">
                    <a16:creationId xmlns:a16="http://schemas.microsoft.com/office/drawing/2014/main" id="{E534E282-CE7B-EE37-94A3-FFAD6920D0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544" y="4585301"/>
                <a:ext cx="40219" cy="0"/>
              </a:xfrm>
              <a:prstGeom prst="line">
                <a:avLst/>
              </a:prstGeom>
              <a:grp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1" name="Line 396">
                <a:extLst>
                  <a:ext uri="{FF2B5EF4-FFF2-40B4-BE49-F238E27FC236}">
                    <a16:creationId xmlns:a16="http://schemas.microsoft.com/office/drawing/2014/main" id="{5E635002-BF7C-43B9-022E-EB787C50B4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544" y="4417101"/>
                <a:ext cx="40219" cy="0"/>
              </a:xfrm>
              <a:prstGeom prst="line">
                <a:avLst/>
              </a:prstGeom>
              <a:grp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2" name="Line 397">
                <a:extLst>
                  <a:ext uri="{FF2B5EF4-FFF2-40B4-BE49-F238E27FC236}">
                    <a16:creationId xmlns:a16="http://schemas.microsoft.com/office/drawing/2014/main" id="{41EB96F3-ED33-CC87-A8E6-774EA1D4C0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544" y="4248901"/>
                <a:ext cx="40219" cy="0"/>
              </a:xfrm>
              <a:prstGeom prst="line">
                <a:avLst/>
              </a:prstGeom>
              <a:grp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3" name="Line 398">
                <a:extLst>
                  <a:ext uri="{FF2B5EF4-FFF2-40B4-BE49-F238E27FC236}">
                    <a16:creationId xmlns:a16="http://schemas.microsoft.com/office/drawing/2014/main" id="{837597D9-BB10-9053-607C-37DAC1FC02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1653" y="5921861"/>
                <a:ext cx="2277874" cy="0"/>
              </a:xfrm>
              <a:prstGeom prst="line">
                <a:avLst/>
              </a:prstGeom>
              <a:grp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4" name="Line 399">
                <a:extLst>
                  <a:ext uri="{FF2B5EF4-FFF2-40B4-BE49-F238E27FC236}">
                    <a16:creationId xmlns:a16="http://schemas.microsoft.com/office/drawing/2014/main" id="{7AC7F898-B5E2-F684-81AB-A8465170AE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1653" y="5896540"/>
                <a:ext cx="0" cy="50641"/>
              </a:xfrm>
              <a:prstGeom prst="line">
                <a:avLst/>
              </a:prstGeom>
              <a:grp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5" name="Line 400">
                <a:extLst>
                  <a:ext uri="{FF2B5EF4-FFF2-40B4-BE49-F238E27FC236}">
                    <a16:creationId xmlns:a16="http://schemas.microsoft.com/office/drawing/2014/main" id="{D7A21839-EA7B-707D-003C-74D6581CA8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25034" y="5896540"/>
                <a:ext cx="0" cy="50641"/>
              </a:xfrm>
              <a:prstGeom prst="line">
                <a:avLst/>
              </a:pr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6" name="Line 401">
                <a:extLst>
                  <a:ext uri="{FF2B5EF4-FFF2-40B4-BE49-F238E27FC236}">
                    <a16:creationId xmlns:a16="http://schemas.microsoft.com/office/drawing/2014/main" id="{68152D1E-EA69-69E9-2E7D-62C2B27C94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78415" y="5896540"/>
                <a:ext cx="0" cy="50641"/>
              </a:xfrm>
              <a:prstGeom prst="line">
                <a:avLst/>
              </a:pr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7" name="Line 402">
                <a:extLst>
                  <a:ext uri="{FF2B5EF4-FFF2-40B4-BE49-F238E27FC236}">
                    <a16:creationId xmlns:a16="http://schemas.microsoft.com/office/drawing/2014/main" id="{EE3F8B5D-CE4A-7191-CC9E-ECF2F8B7FE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0936" y="5896540"/>
                <a:ext cx="0" cy="50641"/>
              </a:xfrm>
              <a:prstGeom prst="line">
                <a:avLst/>
              </a:pr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8" name="Line 403">
                <a:extLst>
                  <a:ext uri="{FF2B5EF4-FFF2-40B4-BE49-F238E27FC236}">
                    <a16:creationId xmlns:a16="http://schemas.microsoft.com/office/drawing/2014/main" id="{5C22035D-4CCC-6A48-C8ED-78784781E5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94317" y="5896540"/>
                <a:ext cx="0" cy="50641"/>
              </a:xfrm>
              <a:prstGeom prst="line">
                <a:avLst/>
              </a:pr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9" name="Line 404">
                <a:extLst>
                  <a:ext uri="{FF2B5EF4-FFF2-40B4-BE49-F238E27FC236}">
                    <a16:creationId xmlns:a16="http://schemas.microsoft.com/office/drawing/2014/main" id="{506AF09F-BEE0-2FA7-582B-AD627A04CB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9526" y="5896540"/>
                <a:ext cx="0" cy="50641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0" name="Freeform 405">
                <a:extLst>
                  <a:ext uri="{FF2B5EF4-FFF2-40B4-BE49-F238E27FC236}">
                    <a16:creationId xmlns:a16="http://schemas.microsoft.com/office/drawing/2014/main" id="{B2FE1832-72BF-ABB8-61B0-72A728C75D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653" y="4248901"/>
                <a:ext cx="1855570" cy="1068886"/>
              </a:xfrm>
              <a:custGeom>
                <a:avLst/>
                <a:gdLst>
                  <a:gd name="T0" fmla="*/ 0 w 278"/>
                  <a:gd name="T1" fmla="*/ 0 h 127"/>
                  <a:gd name="T2" fmla="*/ 0 w 278"/>
                  <a:gd name="T3" fmla="*/ 0 h 127"/>
                  <a:gd name="T4" fmla="*/ 2147483646 w 278"/>
                  <a:gd name="T5" fmla="*/ 0 h 127"/>
                  <a:gd name="T6" fmla="*/ 2147483646 w 278"/>
                  <a:gd name="T7" fmla="*/ 2147483646 h 127"/>
                  <a:gd name="T8" fmla="*/ 2147483646 w 278"/>
                  <a:gd name="T9" fmla="*/ 2147483646 h 127"/>
                  <a:gd name="T10" fmla="*/ 2147483646 w 278"/>
                  <a:gd name="T11" fmla="*/ 2147483646 h 127"/>
                  <a:gd name="T12" fmla="*/ 2147483646 w 278"/>
                  <a:gd name="T13" fmla="*/ 2147483646 h 127"/>
                  <a:gd name="T14" fmla="*/ 2147483646 w 278"/>
                  <a:gd name="T15" fmla="*/ 2147483646 h 127"/>
                  <a:gd name="T16" fmla="*/ 2147483646 w 278"/>
                  <a:gd name="T17" fmla="*/ 2147483646 h 127"/>
                  <a:gd name="T18" fmla="*/ 2147483646 w 278"/>
                  <a:gd name="T19" fmla="*/ 2147483646 h 127"/>
                  <a:gd name="T20" fmla="*/ 2147483646 w 278"/>
                  <a:gd name="T21" fmla="*/ 2147483646 h 127"/>
                  <a:gd name="T22" fmla="*/ 2147483646 w 278"/>
                  <a:gd name="T23" fmla="*/ 2147483646 h 127"/>
                  <a:gd name="T24" fmla="*/ 2147483646 w 278"/>
                  <a:gd name="T25" fmla="*/ 2147483646 h 127"/>
                  <a:gd name="T26" fmla="*/ 2147483646 w 278"/>
                  <a:gd name="T27" fmla="*/ 2147483646 h 127"/>
                  <a:gd name="T28" fmla="*/ 2147483646 w 278"/>
                  <a:gd name="T29" fmla="*/ 2147483646 h 127"/>
                  <a:gd name="T30" fmla="*/ 2147483646 w 278"/>
                  <a:gd name="T31" fmla="*/ 2147483646 h 127"/>
                  <a:gd name="T32" fmla="*/ 2147483646 w 278"/>
                  <a:gd name="T33" fmla="*/ 2147483646 h 127"/>
                  <a:gd name="T34" fmla="*/ 2147483646 w 278"/>
                  <a:gd name="T35" fmla="*/ 2147483646 h 127"/>
                  <a:gd name="T36" fmla="*/ 2147483646 w 278"/>
                  <a:gd name="T37" fmla="*/ 2147483646 h 127"/>
                  <a:gd name="T38" fmla="*/ 2147483646 w 278"/>
                  <a:gd name="T39" fmla="*/ 2147483646 h 127"/>
                  <a:gd name="T40" fmla="*/ 2147483646 w 278"/>
                  <a:gd name="T41" fmla="*/ 2147483646 h 127"/>
                  <a:gd name="T42" fmla="*/ 2147483646 w 278"/>
                  <a:gd name="T43" fmla="*/ 2147483646 h 127"/>
                  <a:gd name="T44" fmla="*/ 2147483646 w 278"/>
                  <a:gd name="T45" fmla="*/ 2147483646 h 127"/>
                  <a:gd name="T46" fmla="*/ 2147483646 w 278"/>
                  <a:gd name="T47" fmla="*/ 2147483646 h 127"/>
                  <a:gd name="T48" fmla="*/ 2147483646 w 278"/>
                  <a:gd name="T49" fmla="*/ 2147483646 h 127"/>
                  <a:gd name="T50" fmla="*/ 2147483646 w 278"/>
                  <a:gd name="T51" fmla="*/ 2147483646 h 127"/>
                  <a:gd name="T52" fmla="*/ 2147483646 w 278"/>
                  <a:gd name="T53" fmla="*/ 2147483646 h 127"/>
                  <a:gd name="T54" fmla="*/ 2147483646 w 278"/>
                  <a:gd name="T55" fmla="*/ 2147483646 h 127"/>
                  <a:gd name="T56" fmla="*/ 2147483646 w 278"/>
                  <a:gd name="T57" fmla="*/ 2147483646 h 127"/>
                  <a:gd name="T58" fmla="*/ 2147483646 w 278"/>
                  <a:gd name="T59" fmla="*/ 2147483646 h 127"/>
                  <a:gd name="T60" fmla="*/ 2147483646 w 278"/>
                  <a:gd name="T61" fmla="*/ 2147483646 h 127"/>
                  <a:gd name="T62" fmla="*/ 2147483646 w 278"/>
                  <a:gd name="T63" fmla="*/ 2147483646 h 127"/>
                  <a:gd name="T64" fmla="*/ 2147483646 w 278"/>
                  <a:gd name="T65" fmla="*/ 2147483646 h 127"/>
                  <a:gd name="T66" fmla="*/ 2147483646 w 278"/>
                  <a:gd name="T67" fmla="*/ 2147483646 h 127"/>
                  <a:gd name="T68" fmla="*/ 2147483646 w 278"/>
                  <a:gd name="T69" fmla="*/ 2147483646 h 127"/>
                  <a:gd name="T70" fmla="*/ 2147483646 w 278"/>
                  <a:gd name="T71" fmla="*/ 2147483646 h 127"/>
                  <a:gd name="T72" fmla="*/ 2147483646 w 278"/>
                  <a:gd name="T73" fmla="*/ 2147483646 h 127"/>
                  <a:gd name="T74" fmla="*/ 2147483646 w 278"/>
                  <a:gd name="T75" fmla="*/ 2147483646 h 127"/>
                  <a:gd name="T76" fmla="*/ 2147483646 w 278"/>
                  <a:gd name="T77" fmla="*/ 2147483646 h 127"/>
                  <a:gd name="T78" fmla="*/ 2147483646 w 278"/>
                  <a:gd name="T79" fmla="*/ 2147483646 h 127"/>
                  <a:gd name="T80" fmla="*/ 2147483646 w 278"/>
                  <a:gd name="T81" fmla="*/ 2147483646 h 127"/>
                  <a:gd name="T82" fmla="*/ 2147483646 w 278"/>
                  <a:gd name="T83" fmla="*/ 2147483646 h 127"/>
                  <a:gd name="T84" fmla="*/ 2147483646 w 278"/>
                  <a:gd name="T85" fmla="*/ 2147483646 h 127"/>
                  <a:gd name="T86" fmla="*/ 2147483646 w 278"/>
                  <a:gd name="T87" fmla="*/ 2147483646 h 127"/>
                  <a:gd name="T88" fmla="*/ 2147483646 w 278"/>
                  <a:gd name="T89" fmla="*/ 2147483646 h 127"/>
                  <a:gd name="T90" fmla="*/ 2147483646 w 278"/>
                  <a:gd name="T91" fmla="*/ 2147483646 h 127"/>
                  <a:gd name="T92" fmla="*/ 2147483646 w 278"/>
                  <a:gd name="T93" fmla="*/ 2147483646 h 127"/>
                  <a:gd name="T94" fmla="*/ 2147483646 w 278"/>
                  <a:gd name="T95" fmla="*/ 2147483646 h 127"/>
                  <a:gd name="T96" fmla="*/ 2147483646 w 278"/>
                  <a:gd name="T97" fmla="*/ 2147483646 h 127"/>
                  <a:gd name="T98" fmla="*/ 2147483646 w 278"/>
                  <a:gd name="T99" fmla="*/ 2147483646 h 127"/>
                  <a:gd name="T100" fmla="*/ 2147483646 w 278"/>
                  <a:gd name="T101" fmla="*/ 2147483646 h 127"/>
                  <a:gd name="T102" fmla="*/ 2147483646 w 278"/>
                  <a:gd name="T103" fmla="*/ 2147483646 h 127"/>
                  <a:gd name="T104" fmla="*/ 2147483646 w 278"/>
                  <a:gd name="T105" fmla="*/ 2147483646 h 127"/>
                  <a:gd name="T106" fmla="*/ 2147483646 w 278"/>
                  <a:gd name="T107" fmla="*/ 2147483646 h 127"/>
                  <a:gd name="T108" fmla="*/ 2147483646 w 278"/>
                  <a:gd name="T109" fmla="*/ 2147483646 h 127"/>
                  <a:gd name="T110" fmla="*/ 2147483646 w 278"/>
                  <a:gd name="T111" fmla="*/ 2147483646 h 127"/>
                  <a:gd name="T112" fmla="*/ 2147483646 w 278"/>
                  <a:gd name="T113" fmla="*/ 2147483646 h 127"/>
                  <a:gd name="T114" fmla="*/ 2147483646 w 278"/>
                  <a:gd name="T115" fmla="*/ 2147483646 h 127"/>
                  <a:gd name="T116" fmla="*/ 2147483646 w 278"/>
                  <a:gd name="T117" fmla="*/ 2147483646 h 12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78"/>
                  <a:gd name="T178" fmla="*/ 0 h 127"/>
                  <a:gd name="T179" fmla="*/ 278 w 278"/>
                  <a:gd name="T180" fmla="*/ 127 h 12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78" h="127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10"/>
                    </a:lnTo>
                    <a:lnTo>
                      <a:pt x="9" y="10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9" y="14"/>
                    </a:lnTo>
                    <a:lnTo>
                      <a:pt x="20" y="14"/>
                    </a:lnTo>
                    <a:lnTo>
                      <a:pt x="20" y="18"/>
                    </a:lnTo>
                    <a:lnTo>
                      <a:pt x="22" y="18"/>
                    </a:lnTo>
                    <a:lnTo>
                      <a:pt x="23" y="18"/>
                    </a:lnTo>
                    <a:lnTo>
                      <a:pt x="23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26" y="27"/>
                    </a:lnTo>
                    <a:lnTo>
                      <a:pt x="30" y="27"/>
                    </a:lnTo>
                    <a:lnTo>
                      <a:pt x="31" y="27"/>
                    </a:lnTo>
                    <a:lnTo>
                      <a:pt x="31" y="32"/>
                    </a:lnTo>
                    <a:lnTo>
                      <a:pt x="33" y="32"/>
                    </a:lnTo>
                    <a:lnTo>
                      <a:pt x="33" y="37"/>
                    </a:lnTo>
                    <a:lnTo>
                      <a:pt x="34" y="37"/>
                    </a:lnTo>
                    <a:lnTo>
                      <a:pt x="34" y="43"/>
                    </a:lnTo>
                    <a:lnTo>
                      <a:pt x="39" y="43"/>
                    </a:lnTo>
                    <a:lnTo>
                      <a:pt x="40" y="43"/>
                    </a:lnTo>
                    <a:lnTo>
                      <a:pt x="42" y="43"/>
                    </a:lnTo>
                    <a:lnTo>
                      <a:pt x="42" y="49"/>
                    </a:lnTo>
                    <a:lnTo>
                      <a:pt x="43" y="49"/>
                    </a:lnTo>
                    <a:lnTo>
                      <a:pt x="45" y="49"/>
                    </a:lnTo>
                    <a:lnTo>
                      <a:pt x="47" y="49"/>
                    </a:lnTo>
                    <a:lnTo>
                      <a:pt x="49" y="49"/>
                    </a:lnTo>
                    <a:lnTo>
                      <a:pt x="50" y="49"/>
                    </a:lnTo>
                    <a:lnTo>
                      <a:pt x="54" y="49"/>
                    </a:lnTo>
                    <a:lnTo>
                      <a:pt x="57" y="49"/>
                    </a:lnTo>
                    <a:lnTo>
                      <a:pt x="57" y="59"/>
                    </a:lnTo>
                    <a:lnTo>
                      <a:pt x="70" y="59"/>
                    </a:lnTo>
                    <a:lnTo>
                      <a:pt x="70" y="69"/>
                    </a:lnTo>
                    <a:lnTo>
                      <a:pt x="78" y="69"/>
                    </a:lnTo>
                    <a:lnTo>
                      <a:pt x="93" y="69"/>
                    </a:lnTo>
                    <a:lnTo>
                      <a:pt x="93" y="80"/>
                    </a:lnTo>
                    <a:lnTo>
                      <a:pt x="95" y="80"/>
                    </a:lnTo>
                    <a:lnTo>
                      <a:pt x="111" y="80"/>
                    </a:lnTo>
                    <a:lnTo>
                      <a:pt x="111" y="92"/>
                    </a:lnTo>
                    <a:lnTo>
                      <a:pt x="121" y="92"/>
                    </a:lnTo>
                    <a:lnTo>
                      <a:pt x="129" y="92"/>
                    </a:lnTo>
                    <a:lnTo>
                      <a:pt x="132" y="92"/>
                    </a:lnTo>
                    <a:lnTo>
                      <a:pt x="153" y="92"/>
                    </a:lnTo>
                    <a:lnTo>
                      <a:pt x="171" y="92"/>
                    </a:lnTo>
                    <a:lnTo>
                      <a:pt x="174" y="92"/>
                    </a:lnTo>
                    <a:lnTo>
                      <a:pt x="190" y="92"/>
                    </a:lnTo>
                    <a:lnTo>
                      <a:pt x="190" y="127"/>
                    </a:lnTo>
                    <a:lnTo>
                      <a:pt x="271" y="127"/>
                    </a:lnTo>
                    <a:lnTo>
                      <a:pt x="278" y="127"/>
                    </a:lnTo>
                  </a:path>
                </a:pathLst>
              </a:custGeom>
              <a:grpFill/>
              <a:ln w="15875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1" name="Freeform 406">
                <a:extLst>
                  <a:ext uri="{FF2B5EF4-FFF2-40B4-BE49-F238E27FC236}">
                    <a16:creationId xmlns:a16="http://schemas.microsoft.com/office/drawing/2014/main" id="{69A37B6E-C37D-B552-0611-0D756BD7A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653" y="4248901"/>
                <a:ext cx="1449721" cy="1235278"/>
              </a:xfrm>
              <a:custGeom>
                <a:avLst/>
                <a:gdLst>
                  <a:gd name="T0" fmla="*/ 0 w 217"/>
                  <a:gd name="T1" fmla="*/ 0 h 147"/>
                  <a:gd name="T2" fmla="*/ 2147483646 w 217"/>
                  <a:gd name="T3" fmla="*/ 0 h 147"/>
                  <a:gd name="T4" fmla="*/ 2147483646 w 217"/>
                  <a:gd name="T5" fmla="*/ 2147483646 h 147"/>
                  <a:gd name="T6" fmla="*/ 2147483646 w 217"/>
                  <a:gd name="T7" fmla="*/ 2147483646 h 147"/>
                  <a:gd name="T8" fmla="*/ 2147483646 w 217"/>
                  <a:gd name="T9" fmla="*/ 2147483646 h 147"/>
                  <a:gd name="T10" fmla="*/ 2147483646 w 217"/>
                  <a:gd name="T11" fmla="*/ 2147483646 h 147"/>
                  <a:gd name="T12" fmla="*/ 2147483646 w 217"/>
                  <a:gd name="T13" fmla="*/ 2147483646 h 147"/>
                  <a:gd name="T14" fmla="*/ 2147483646 w 217"/>
                  <a:gd name="T15" fmla="*/ 2147483646 h 147"/>
                  <a:gd name="T16" fmla="*/ 2147483646 w 217"/>
                  <a:gd name="T17" fmla="*/ 2147483646 h 147"/>
                  <a:gd name="T18" fmla="*/ 2147483646 w 217"/>
                  <a:gd name="T19" fmla="*/ 2147483646 h 147"/>
                  <a:gd name="T20" fmla="*/ 2147483646 w 217"/>
                  <a:gd name="T21" fmla="*/ 2147483646 h 147"/>
                  <a:gd name="T22" fmla="*/ 2147483646 w 217"/>
                  <a:gd name="T23" fmla="*/ 2147483646 h 147"/>
                  <a:gd name="T24" fmla="*/ 2147483646 w 217"/>
                  <a:gd name="T25" fmla="*/ 2147483646 h 147"/>
                  <a:gd name="T26" fmla="*/ 2147483646 w 217"/>
                  <a:gd name="T27" fmla="*/ 2147483646 h 147"/>
                  <a:gd name="T28" fmla="*/ 2147483646 w 217"/>
                  <a:gd name="T29" fmla="*/ 2147483646 h 147"/>
                  <a:gd name="T30" fmla="*/ 2147483646 w 217"/>
                  <a:gd name="T31" fmla="*/ 2147483646 h 147"/>
                  <a:gd name="T32" fmla="*/ 2147483646 w 217"/>
                  <a:gd name="T33" fmla="*/ 2147483646 h 147"/>
                  <a:gd name="T34" fmla="*/ 2147483646 w 217"/>
                  <a:gd name="T35" fmla="*/ 2147483646 h 147"/>
                  <a:gd name="T36" fmla="*/ 2147483646 w 217"/>
                  <a:gd name="T37" fmla="*/ 2147483646 h 147"/>
                  <a:gd name="T38" fmla="*/ 2147483646 w 217"/>
                  <a:gd name="T39" fmla="*/ 2147483646 h 147"/>
                  <a:gd name="T40" fmla="*/ 2147483646 w 217"/>
                  <a:gd name="T41" fmla="*/ 2147483646 h 147"/>
                  <a:gd name="T42" fmla="*/ 2147483646 w 217"/>
                  <a:gd name="T43" fmla="*/ 2147483646 h 147"/>
                  <a:gd name="T44" fmla="*/ 2147483646 w 217"/>
                  <a:gd name="T45" fmla="*/ 2147483646 h 147"/>
                  <a:gd name="T46" fmla="*/ 2147483646 w 217"/>
                  <a:gd name="T47" fmla="*/ 2147483646 h 147"/>
                  <a:gd name="T48" fmla="*/ 2147483646 w 217"/>
                  <a:gd name="T49" fmla="*/ 2147483646 h 147"/>
                  <a:gd name="T50" fmla="*/ 2147483646 w 217"/>
                  <a:gd name="T51" fmla="*/ 2147483646 h 147"/>
                  <a:gd name="T52" fmla="*/ 2147483646 w 217"/>
                  <a:gd name="T53" fmla="*/ 2147483646 h 147"/>
                  <a:gd name="T54" fmla="*/ 2147483646 w 217"/>
                  <a:gd name="T55" fmla="*/ 2147483646 h 147"/>
                  <a:gd name="T56" fmla="*/ 2147483646 w 217"/>
                  <a:gd name="T57" fmla="*/ 2147483646 h 147"/>
                  <a:gd name="T58" fmla="*/ 2147483646 w 217"/>
                  <a:gd name="T59" fmla="*/ 2147483646 h 147"/>
                  <a:gd name="T60" fmla="*/ 2147483646 w 217"/>
                  <a:gd name="T61" fmla="*/ 2147483646 h 147"/>
                  <a:gd name="T62" fmla="*/ 2147483646 w 217"/>
                  <a:gd name="T63" fmla="*/ 2147483646 h 147"/>
                  <a:gd name="T64" fmla="*/ 2147483646 w 217"/>
                  <a:gd name="T65" fmla="*/ 2147483646 h 147"/>
                  <a:gd name="T66" fmla="*/ 2147483646 w 217"/>
                  <a:gd name="T67" fmla="*/ 2147483646 h 147"/>
                  <a:gd name="T68" fmla="*/ 2147483646 w 217"/>
                  <a:gd name="T69" fmla="*/ 2147483646 h 147"/>
                  <a:gd name="T70" fmla="*/ 2147483646 w 217"/>
                  <a:gd name="T71" fmla="*/ 2147483646 h 147"/>
                  <a:gd name="T72" fmla="*/ 2147483646 w 217"/>
                  <a:gd name="T73" fmla="*/ 2147483646 h 147"/>
                  <a:gd name="T74" fmla="*/ 2147483646 w 217"/>
                  <a:gd name="T75" fmla="*/ 2147483646 h 147"/>
                  <a:gd name="T76" fmla="*/ 2147483646 w 217"/>
                  <a:gd name="T77" fmla="*/ 2147483646 h 147"/>
                  <a:gd name="T78" fmla="*/ 2147483646 w 217"/>
                  <a:gd name="T79" fmla="*/ 2147483646 h 147"/>
                  <a:gd name="T80" fmla="*/ 2147483646 w 217"/>
                  <a:gd name="T81" fmla="*/ 2147483646 h 147"/>
                  <a:gd name="T82" fmla="*/ 2147483646 w 217"/>
                  <a:gd name="T83" fmla="*/ 2147483646 h 147"/>
                  <a:gd name="T84" fmla="*/ 2147483646 w 217"/>
                  <a:gd name="T85" fmla="*/ 2147483646 h 147"/>
                  <a:gd name="T86" fmla="*/ 2147483646 w 217"/>
                  <a:gd name="T87" fmla="*/ 2147483646 h 147"/>
                  <a:gd name="T88" fmla="*/ 2147483646 w 217"/>
                  <a:gd name="T89" fmla="*/ 2147483646 h 147"/>
                  <a:gd name="T90" fmla="*/ 2147483646 w 217"/>
                  <a:gd name="T91" fmla="*/ 2147483646 h 147"/>
                  <a:gd name="T92" fmla="*/ 2147483646 w 217"/>
                  <a:gd name="T93" fmla="*/ 2147483646 h 14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17"/>
                  <a:gd name="T142" fmla="*/ 0 h 147"/>
                  <a:gd name="T143" fmla="*/ 217 w 217"/>
                  <a:gd name="T144" fmla="*/ 147 h 14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17" h="147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6"/>
                    </a:lnTo>
                    <a:lnTo>
                      <a:pt x="11" y="6"/>
                    </a:lnTo>
                    <a:lnTo>
                      <a:pt x="12" y="6"/>
                    </a:lnTo>
                    <a:lnTo>
                      <a:pt x="13" y="6"/>
                    </a:lnTo>
                    <a:lnTo>
                      <a:pt x="13" y="9"/>
                    </a:lnTo>
                    <a:lnTo>
                      <a:pt x="14" y="9"/>
                    </a:lnTo>
                    <a:lnTo>
                      <a:pt x="15" y="9"/>
                    </a:lnTo>
                    <a:lnTo>
                      <a:pt x="16" y="9"/>
                    </a:lnTo>
                    <a:lnTo>
                      <a:pt x="17" y="9"/>
                    </a:lnTo>
                    <a:lnTo>
                      <a:pt x="17" y="13"/>
                    </a:lnTo>
                    <a:lnTo>
                      <a:pt x="18" y="13"/>
                    </a:lnTo>
                    <a:lnTo>
                      <a:pt x="19" y="13"/>
                    </a:lnTo>
                    <a:lnTo>
                      <a:pt x="20" y="13"/>
                    </a:lnTo>
                    <a:lnTo>
                      <a:pt x="20" y="17"/>
                    </a:lnTo>
                    <a:lnTo>
                      <a:pt x="22" y="17"/>
                    </a:lnTo>
                    <a:lnTo>
                      <a:pt x="23" y="17"/>
                    </a:lnTo>
                    <a:lnTo>
                      <a:pt x="24" y="17"/>
                    </a:lnTo>
                    <a:lnTo>
                      <a:pt x="24" y="21"/>
                    </a:lnTo>
                    <a:lnTo>
                      <a:pt x="25" y="21"/>
                    </a:lnTo>
                    <a:lnTo>
                      <a:pt x="26" y="21"/>
                    </a:lnTo>
                    <a:lnTo>
                      <a:pt x="26" y="26"/>
                    </a:lnTo>
                    <a:lnTo>
                      <a:pt x="27" y="26"/>
                    </a:lnTo>
                    <a:lnTo>
                      <a:pt x="27" y="31"/>
                    </a:lnTo>
                    <a:lnTo>
                      <a:pt x="28" y="31"/>
                    </a:lnTo>
                    <a:lnTo>
                      <a:pt x="28" y="36"/>
                    </a:lnTo>
                    <a:lnTo>
                      <a:pt x="29" y="36"/>
                    </a:lnTo>
                    <a:lnTo>
                      <a:pt x="30" y="36"/>
                    </a:lnTo>
                    <a:lnTo>
                      <a:pt x="30" y="41"/>
                    </a:lnTo>
                    <a:lnTo>
                      <a:pt x="32" y="41"/>
                    </a:lnTo>
                    <a:lnTo>
                      <a:pt x="35" y="41"/>
                    </a:lnTo>
                    <a:lnTo>
                      <a:pt x="35" y="47"/>
                    </a:lnTo>
                    <a:lnTo>
                      <a:pt x="37" y="47"/>
                    </a:lnTo>
                    <a:lnTo>
                      <a:pt x="38" y="47"/>
                    </a:lnTo>
                    <a:lnTo>
                      <a:pt x="38" y="52"/>
                    </a:lnTo>
                    <a:lnTo>
                      <a:pt x="41" y="52"/>
                    </a:lnTo>
                    <a:lnTo>
                      <a:pt x="41" y="58"/>
                    </a:lnTo>
                    <a:lnTo>
                      <a:pt x="42" y="58"/>
                    </a:lnTo>
                    <a:lnTo>
                      <a:pt x="42" y="64"/>
                    </a:lnTo>
                    <a:lnTo>
                      <a:pt x="45" y="64"/>
                    </a:lnTo>
                    <a:lnTo>
                      <a:pt x="45" y="70"/>
                    </a:lnTo>
                    <a:lnTo>
                      <a:pt x="46" y="70"/>
                    </a:lnTo>
                    <a:lnTo>
                      <a:pt x="46" y="76"/>
                    </a:lnTo>
                    <a:lnTo>
                      <a:pt x="48" y="76"/>
                    </a:lnTo>
                    <a:lnTo>
                      <a:pt x="51" y="76"/>
                    </a:lnTo>
                    <a:lnTo>
                      <a:pt x="52" y="76"/>
                    </a:lnTo>
                    <a:lnTo>
                      <a:pt x="53" y="76"/>
                    </a:lnTo>
                    <a:lnTo>
                      <a:pt x="55" y="76"/>
                    </a:lnTo>
                    <a:lnTo>
                      <a:pt x="57" y="76"/>
                    </a:lnTo>
                    <a:lnTo>
                      <a:pt x="61" y="76"/>
                    </a:lnTo>
                    <a:lnTo>
                      <a:pt x="64" y="76"/>
                    </a:lnTo>
                    <a:lnTo>
                      <a:pt x="64" y="86"/>
                    </a:lnTo>
                    <a:lnTo>
                      <a:pt x="65" y="86"/>
                    </a:lnTo>
                    <a:lnTo>
                      <a:pt x="68" y="86"/>
                    </a:lnTo>
                    <a:lnTo>
                      <a:pt x="68" y="96"/>
                    </a:lnTo>
                    <a:lnTo>
                      <a:pt x="69" y="96"/>
                    </a:lnTo>
                    <a:lnTo>
                      <a:pt x="80" y="96"/>
                    </a:lnTo>
                    <a:lnTo>
                      <a:pt x="80" y="108"/>
                    </a:lnTo>
                    <a:lnTo>
                      <a:pt x="86" y="108"/>
                    </a:lnTo>
                    <a:lnTo>
                      <a:pt x="95" y="108"/>
                    </a:lnTo>
                    <a:lnTo>
                      <a:pt x="95" y="121"/>
                    </a:lnTo>
                    <a:lnTo>
                      <a:pt x="102" y="121"/>
                    </a:lnTo>
                    <a:lnTo>
                      <a:pt x="107" y="121"/>
                    </a:lnTo>
                    <a:lnTo>
                      <a:pt x="123" y="121"/>
                    </a:lnTo>
                    <a:lnTo>
                      <a:pt x="124" y="121"/>
                    </a:lnTo>
                    <a:lnTo>
                      <a:pt x="124" y="147"/>
                    </a:lnTo>
                    <a:lnTo>
                      <a:pt x="126" y="147"/>
                    </a:lnTo>
                    <a:lnTo>
                      <a:pt x="217" y="147"/>
                    </a:lnTo>
                  </a:path>
                </a:pathLst>
              </a:custGeom>
              <a:grpFill/>
              <a:ln w="158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 dirty="0">
                  <a:solidFill>
                    <a:schemeClr val="accent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2" name="Freeform 407">
                <a:extLst>
                  <a:ext uri="{FF2B5EF4-FFF2-40B4-BE49-F238E27FC236}">
                    <a16:creationId xmlns:a16="http://schemas.microsoft.com/office/drawing/2014/main" id="{6A4B3F7C-CE2F-7AF4-A3F9-4D9212F70B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653" y="4248901"/>
                <a:ext cx="1288845" cy="1631362"/>
              </a:xfrm>
              <a:custGeom>
                <a:avLst/>
                <a:gdLst>
                  <a:gd name="T0" fmla="*/ 0 w 193"/>
                  <a:gd name="T1" fmla="*/ 0 h 194"/>
                  <a:gd name="T2" fmla="*/ 2147483646 w 193"/>
                  <a:gd name="T3" fmla="*/ 2147483646 h 194"/>
                  <a:gd name="T4" fmla="*/ 2147483646 w 193"/>
                  <a:gd name="T5" fmla="*/ 2147483646 h 194"/>
                  <a:gd name="T6" fmla="*/ 2147483646 w 193"/>
                  <a:gd name="T7" fmla="*/ 2147483646 h 194"/>
                  <a:gd name="T8" fmla="*/ 2147483646 w 193"/>
                  <a:gd name="T9" fmla="*/ 2147483646 h 194"/>
                  <a:gd name="T10" fmla="*/ 2147483646 w 193"/>
                  <a:gd name="T11" fmla="*/ 2147483646 h 194"/>
                  <a:gd name="T12" fmla="*/ 2147483646 w 193"/>
                  <a:gd name="T13" fmla="*/ 2147483646 h 194"/>
                  <a:gd name="T14" fmla="*/ 2147483646 w 193"/>
                  <a:gd name="T15" fmla="*/ 2147483646 h 194"/>
                  <a:gd name="T16" fmla="*/ 2147483646 w 193"/>
                  <a:gd name="T17" fmla="*/ 2147483646 h 194"/>
                  <a:gd name="T18" fmla="*/ 2147483646 w 193"/>
                  <a:gd name="T19" fmla="*/ 2147483646 h 194"/>
                  <a:gd name="T20" fmla="*/ 2147483646 w 193"/>
                  <a:gd name="T21" fmla="*/ 2147483646 h 194"/>
                  <a:gd name="T22" fmla="*/ 2147483646 w 193"/>
                  <a:gd name="T23" fmla="*/ 2147483646 h 194"/>
                  <a:gd name="T24" fmla="*/ 2147483646 w 193"/>
                  <a:gd name="T25" fmla="*/ 2147483646 h 194"/>
                  <a:gd name="T26" fmla="*/ 2147483646 w 193"/>
                  <a:gd name="T27" fmla="*/ 2147483646 h 194"/>
                  <a:gd name="T28" fmla="*/ 2147483646 w 193"/>
                  <a:gd name="T29" fmla="*/ 2147483646 h 194"/>
                  <a:gd name="T30" fmla="*/ 2147483646 w 193"/>
                  <a:gd name="T31" fmla="*/ 2147483646 h 194"/>
                  <a:gd name="T32" fmla="*/ 2147483646 w 193"/>
                  <a:gd name="T33" fmla="*/ 2147483646 h 194"/>
                  <a:gd name="T34" fmla="*/ 2147483646 w 193"/>
                  <a:gd name="T35" fmla="*/ 2147483646 h 194"/>
                  <a:gd name="T36" fmla="*/ 2147483646 w 193"/>
                  <a:gd name="T37" fmla="*/ 2147483646 h 194"/>
                  <a:gd name="T38" fmla="*/ 2147483646 w 193"/>
                  <a:gd name="T39" fmla="*/ 2147483646 h 194"/>
                  <a:gd name="T40" fmla="*/ 2147483646 w 193"/>
                  <a:gd name="T41" fmla="*/ 2147483646 h 194"/>
                  <a:gd name="T42" fmla="*/ 2147483646 w 193"/>
                  <a:gd name="T43" fmla="*/ 2147483646 h 194"/>
                  <a:gd name="T44" fmla="*/ 2147483646 w 193"/>
                  <a:gd name="T45" fmla="*/ 2147483646 h 194"/>
                  <a:gd name="T46" fmla="*/ 2147483646 w 193"/>
                  <a:gd name="T47" fmla="*/ 2147483646 h 194"/>
                  <a:gd name="T48" fmla="*/ 2147483646 w 193"/>
                  <a:gd name="T49" fmla="*/ 2147483646 h 194"/>
                  <a:gd name="T50" fmla="*/ 2147483646 w 193"/>
                  <a:gd name="T51" fmla="*/ 2147483646 h 194"/>
                  <a:gd name="T52" fmla="*/ 2147483646 w 193"/>
                  <a:gd name="T53" fmla="*/ 2147483646 h 194"/>
                  <a:gd name="T54" fmla="*/ 2147483646 w 193"/>
                  <a:gd name="T55" fmla="*/ 2147483646 h 194"/>
                  <a:gd name="T56" fmla="*/ 2147483646 w 193"/>
                  <a:gd name="T57" fmla="*/ 2147483646 h 194"/>
                  <a:gd name="T58" fmla="*/ 2147483646 w 193"/>
                  <a:gd name="T59" fmla="*/ 2147483646 h 194"/>
                  <a:gd name="T60" fmla="*/ 2147483646 w 193"/>
                  <a:gd name="T61" fmla="*/ 2147483646 h 194"/>
                  <a:gd name="T62" fmla="*/ 2147483646 w 193"/>
                  <a:gd name="T63" fmla="*/ 2147483646 h 194"/>
                  <a:gd name="T64" fmla="*/ 2147483646 w 193"/>
                  <a:gd name="T65" fmla="*/ 2147483646 h 194"/>
                  <a:gd name="T66" fmla="*/ 2147483646 w 193"/>
                  <a:gd name="T67" fmla="*/ 2147483646 h 194"/>
                  <a:gd name="T68" fmla="*/ 2147483646 w 193"/>
                  <a:gd name="T69" fmla="*/ 2147483646 h 194"/>
                  <a:gd name="T70" fmla="*/ 2147483646 w 193"/>
                  <a:gd name="T71" fmla="*/ 2147483646 h 194"/>
                  <a:gd name="T72" fmla="*/ 2147483646 w 193"/>
                  <a:gd name="T73" fmla="*/ 2147483646 h 194"/>
                  <a:gd name="T74" fmla="*/ 2147483646 w 193"/>
                  <a:gd name="T75" fmla="*/ 2147483646 h 194"/>
                  <a:gd name="T76" fmla="*/ 2147483646 w 193"/>
                  <a:gd name="T77" fmla="*/ 2147483646 h 194"/>
                  <a:gd name="T78" fmla="*/ 2147483646 w 193"/>
                  <a:gd name="T79" fmla="*/ 2147483646 h 194"/>
                  <a:gd name="T80" fmla="*/ 2147483646 w 193"/>
                  <a:gd name="T81" fmla="*/ 2147483646 h 194"/>
                  <a:gd name="T82" fmla="*/ 2147483646 w 193"/>
                  <a:gd name="T83" fmla="*/ 2147483646 h 194"/>
                  <a:gd name="T84" fmla="*/ 2147483646 w 193"/>
                  <a:gd name="T85" fmla="*/ 2147483646 h 194"/>
                  <a:gd name="T86" fmla="*/ 2147483646 w 193"/>
                  <a:gd name="T87" fmla="*/ 2147483646 h 194"/>
                  <a:gd name="T88" fmla="*/ 2147483646 w 193"/>
                  <a:gd name="T89" fmla="*/ 2147483646 h 194"/>
                  <a:gd name="T90" fmla="*/ 2147483646 w 193"/>
                  <a:gd name="T91" fmla="*/ 2147483646 h 194"/>
                  <a:gd name="T92" fmla="*/ 2147483646 w 193"/>
                  <a:gd name="T93" fmla="*/ 2147483646 h 194"/>
                  <a:gd name="T94" fmla="*/ 2147483646 w 193"/>
                  <a:gd name="T95" fmla="*/ 2147483646 h 194"/>
                  <a:gd name="T96" fmla="*/ 2147483646 w 193"/>
                  <a:gd name="T97" fmla="*/ 2147483646 h 194"/>
                  <a:gd name="T98" fmla="*/ 2147483646 w 193"/>
                  <a:gd name="T99" fmla="*/ 2147483646 h 194"/>
                  <a:gd name="T100" fmla="*/ 2147483646 w 193"/>
                  <a:gd name="T101" fmla="*/ 2147483646 h 194"/>
                  <a:gd name="T102" fmla="*/ 2147483646 w 193"/>
                  <a:gd name="T103" fmla="*/ 2147483646 h 194"/>
                  <a:gd name="T104" fmla="*/ 2147483646 w 193"/>
                  <a:gd name="T105" fmla="*/ 2147483646 h 194"/>
                  <a:gd name="T106" fmla="*/ 2147483646 w 193"/>
                  <a:gd name="T107" fmla="*/ 2147483646 h 194"/>
                  <a:gd name="T108" fmla="*/ 2147483646 w 193"/>
                  <a:gd name="T109" fmla="*/ 2147483646 h 19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93"/>
                  <a:gd name="T166" fmla="*/ 0 h 194"/>
                  <a:gd name="T167" fmla="*/ 193 w 193"/>
                  <a:gd name="T168" fmla="*/ 194 h 19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93" h="194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6" y="15"/>
                    </a:lnTo>
                    <a:lnTo>
                      <a:pt x="6" y="17"/>
                    </a:lnTo>
                    <a:lnTo>
                      <a:pt x="7" y="17"/>
                    </a:lnTo>
                    <a:lnTo>
                      <a:pt x="8" y="17"/>
                    </a:lnTo>
                    <a:lnTo>
                      <a:pt x="8" y="20"/>
                    </a:lnTo>
                    <a:lnTo>
                      <a:pt x="9" y="20"/>
                    </a:lnTo>
                    <a:lnTo>
                      <a:pt x="9" y="22"/>
                    </a:lnTo>
                    <a:lnTo>
                      <a:pt x="10" y="22"/>
                    </a:lnTo>
                    <a:lnTo>
                      <a:pt x="10" y="25"/>
                    </a:lnTo>
                    <a:lnTo>
                      <a:pt x="11" y="25"/>
                    </a:lnTo>
                    <a:lnTo>
                      <a:pt x="11" y="27"/>
                    </a:lnTo>
                    <a:lnTo>
                      <a:pt x="13" y="27"/>
                    </a:lnTo>
                    <a:lnTo>
                      <a:pt x="13" y="30"/>
                    </a:lnTo>
                    <a:lnTo>
                      <a:pt x="13" y="32"/>
                    </a:lnTo>
                    <a:lnTo>
                      <a:pt x="13" y="35"/>
                    </a:lnTo>
                    <a:lnTo>
                      <a:pt x="14" y="35"/>
                    </a:lnTo>
                    <a:lnTo>
                      <a:pt x="14" y="37"/>
                    </a:lnTo>
                    <a:lnTo>
                      <a:pt x="14" y="40"/>
                    </a:lnTo>
                    <a:lnTo>
                      <a:pt x="15" y="40"/>
                    </a:lnTo>
                    <a:lnTo>
                      <a:pt x="15" y="43"/>
                    </a:lnTo>
                    <a:lnTo>
                      <a:pt x="17" y="43"/>
                    </a:lnTo>
                    <a:lnTo>
                      <a:pt x="17" y="45"/>
                    </a:lnTo>
                    <a:lnTo>
                      <a:pt x="17" y="48"/>
                    </a:lnTo>
                    <a:lnTo>
                      <a:pt x="17" y="50"/>
                    </a:lnTo>
                    <a:lnTo>
                      <a:pt x="18" y="50"/>
                    </a:lnTo>
                    <a:lnTo>
                      <a:pt x="18" y="53"/>
                    </a:lnTo>
                    <a:lnTo>
                      <a:pt x="19" y="53"/>
                    </a:lnTo>
                    <a:lnTo>
                      <a:pt x="19" y="56"/>
                    </a:lnTo>
                    <a:lnTo>
                      <a:pt x="19" y="58"/>
                    </a:lnTo>
                    <a:lnTo>
                      <a:pt x="21" y="58"/>
                    </a:lnTo>
                    <a:lnTo>
                      <a:pt x="21" y="61"/>
                    </a:lnTo>
                    <a:lnTo>
                      <a:pt x="22" y="61"/>
                    </a:lnTo>
                    <a:lnTo>
                      <a:pt x="22" y="64"/>
                    </a:lnTo>
                    <a:lnTo>
                      <a:pt x="22" y="66"/>
                    </a:lnTo>
                    <a:lnTo>
                      <a:pt x="22" y="72"/>
                    </a:lnTo>
                    <a:lnTo>
                      <a:pt x="23" y="72"/>
                    </a:lnTo>
                    <a:lnTo>
                      <a:pt x="23" y="75"/>
                    </a:lnTo>
                    <a:lnTo>
                      <a:pt x="23" y="78"/>
                    </a:lnTo>
                    <a:lnTo>
                      <a:pt x="24" y="78"/>
                    </a:lnTo>
                    <a:lnTo>
                      <a:pt x="24" y="80"/>
                    </a:lnTo>
                    <a:lnTo>
                      <a:pt x="24" y="83"/>
                    </a:lnTo>
                    <a:lnTo>
                      <a:pt x="25" y="83"/>
                    </a:lnTo>
                    <a:lnTo>
                      <a:pt x="25" y="86"/>
                    </a:lnTo>
                    <a:lnTo>
                      <a:pt x="26" y="86"/>
                    </a:lnTo>
                    <a:lnTo>
                      <a:pt x="26" y="89"/>
                    </a:lnTo>
                    <a:lnTo>
                      <a:pt x="27" y="89"/>
                    </a:lnTo>
                    <a:lnTo>
                      <a:pt x="27" y="92"/>
                    </a:lnTo>
                    <a:lnTo>
                      <a:pt x="27" y="94"/>
                    </a:lnTo>
                    <a:lnTo>
                      <a:pt x="27" y="97"/>
                    </a:lnTo>
                    <a:lnTo>
                      <a:pt x="28" y="97"/>
                    </a:lnTo>
                    <a:lnTo>
                      <a:pt x="28" y="100"/>
                    </a:lnTo>
                    <a:lnTo>
                      <a:pt x="28" y="103"/>
                    </a:lnTo>
                    <a:lnTo>
                      <a:pt x="29" y="103"/>
                    </a:lnTo>
                    <a:lnTo>
                      <a:pt x="31" y="103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33" y="109"/>
                    </a:lnTo>
                    <a:lnTo>
                      <a:pt x="33" y="113"/>
                    </a:lnTo>
                    <a:lnTo>
                      <a:pt x="33" y="116"/>
                    </a:lnTo>
                    <a:lnTo>
                      <a:pt x="35" y="116"/>
                    </a:lnTo>
                    <a:lnTo>
                      <a:pt x="35" y="119"/>
                    </a:lnTo>
                    <a:lnTo>
                      <a:pt x="35" y="122"/>
                    </a:lnTo>
                    <a:lnTo>
                      <a:pt x="35" y="125"/>
                    </a:lnTo>
                    <a:lnTo>
                      <a:pt x="36" y="125"/>
                    </a:lnTo>
                    <a:lnTo>
                      <a:pt x="36" y="129"/>
                    </a:lnTo>
                    <a:lnTo>
                      <a:pt x="36" y="132"/>
                    </a:lnTo>
                    <a:lnTo>
                      <a:pt x="37" y="132"/>
                    </a:lnTo>
                    <a:lnTo>
                      <a:pt x="37" y="135"/>
                    </a:lnTo>
                    <a:lnTo>
                      <a:pt x="40" y="135"/>
                    </a:lnTo>
                    <a:lnTo>
                      <a:pt x="42" y="135"/>
                    </a:lnTo>
                    <a:lnTo>
                      <a:pt x="42" y="139"/>
                    </a:lnTo>
                    <a:lnTo>
                      <a:pt x="42" y="143"/>
                    </a:lnTo>
                    <a:lnTo>
                      <a:pt x="43" y="143"/>
                    </a:lnTo>
                    <a:lnTo>
                      <a:pt x="43" y="147"/>
                    </a:lnTo>
                    <a:lnTo>
                      <a:pt x="45" y="147"/>
                    </a:lnTo>
                    <a:lnTo>
                      <a:pt x="45" y="150"/>
                    </a:lnTo>
                    <a:lnTo>
                      <a:pt x="46" y="150"/>
                    </a:lnTo>
                    <a:lnTo>
                      <a:pt x="46" y="154"/>
                    </a:lnTo>
                    <a:lnTo>
                      <a:pt x="49" y="154"/>
                    </a:lnTo>
                    <a:lnTo>
                      <a:pt x="50" y="154"/>
                    </a:lnTo>
                    <a:lnTo>
                      <a:pt x="50" y="158"/>
                    </a:lnTo>
                    <a:lnTo>
                      <a:pt x="51" y="158"/>
                    </a:lnTo>
                    <a:lnTo>
                      <a:pt x="51" y="162"/>
                    </a:lnTo>
                    <a:lnTo>
                      <a:pt x="56" y="162"/>
                    </a:lnTo>
                    <a:lnTo>
                      <a:pt x="56" y="166"/>
                    </a:lnTo>
                    <a:lnTo>
                      <a:pt x="57" y="166"/>
                    </a:lnTo>
                    <a:lnTo>
                      <a:pt x="57" y="170"/>
                    </a:lnTo>
                    <a:lnTo>
                      <a:pt x="63" y="170"/>
                    </a:lnTo>
                    <a:lnTo>
                      <a:pt x="63" y="175"/>
                    </a:lnTo>
                    <a:lnTo>
                      <a:pt x="80" y="175"/>
                    </a:lnTo>
                    <a:lnTo>
                      <a:pt x="101" y="175"/>
                    </a:lnTo>
                    <a:lnTo>
                      <a:pt x="101" y="179"/>
                    </a:lnTo>
                    <a:lnTo>
                      <a:pt x="110" y="179"/>
                    </a:lnTo>
                    <a:lnTo>
                      <a:pt x="110" y="184"/>
                    </a:lnTo>
                    <a:lnTo>
                      <a:pt x="136" y="184"/>
                    </a:lnTo>
                    <a:lnTo>
                      <a:pt x="136" y="189"/>
                    </a:lnTo>
                    <a:lnTo>
                      <a:pt x="187" y="189"/>
                    </a:lnTo>
                    <a:lnTo>
                      <a:pt x="187" y="194"/>
                    </a:lnTo>
                    <a:lnTo>
                      <a:pt x="193" y="194"/>
                    </a:lnTo>
                  </a:path>
                </a:pathLst>
              </a:custGeom>
              <a:grpFill/>
              <a:ln w="1587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3" name="Freeform 408">
                <a:extLst>
                  <a:ext uri="{FF2B5EF4-FFF2-40B4-BE49-F238E27FC236}">
                    <a16:creationId xmlns:a16="http://schemas.microsoft.com/office/drawing/2014/main" id="{571F3E8F-FF11-18BC-88BB-865C4460C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44" y="4223580"/>
                <a:ext cx="40219" cy="50641"/>
              </a:xfrm>
              <a:custGeom>
                <a:avLst/>
                <a:gdLst>
                  <a:gd name="T0" fmla="*/ 0 w 45"/>
                  <a:gd name="T1" fmla="*/ 0 h 44"/>
                  <a:gd name="T2" fmla="*/ 2147483646 w 45"/>
                  <a:gd name="T3" fmla="*/ 2147483646 h 44"/>
                  <a:gd name="T4" fmla="*/ 0 w 45"/>
                  <a:gd name="T5" fmla="*/ 2147483646 h 44"/>
                  <a:gd name="T6" fmla="*/ 0 w 45"/>
                  <a:gd name="T7" fmla="*/ 0 h 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4"/>
                  <a:gd name="T14" fmla="*/ 45 w 45"/>
                  <a:gd name="T15" fmla="*/ 44 h 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4">
                    <a:moveTo>
                      <a:pt x="23" y="0"/>
                    </a:moveTo>
                    <a:lnTo>
                      <a:pt x="45" y="44"/>
                    </a:lnTo>
                    <a:lnTo>
                      <a:pt x="0" y="44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4" name="Freeform 409">
                <a:extLst>
                  <a:ext uri="{FF2B5EF4-FFF2-40B4-BE49-F238E27FC236}">
                    <a16:creationId xmlns:a16="http://schemas.microsoft.com/office/drawing/2014/main" id="{FBAC46F0-923B-E1FE-E6E0-76312CAF9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44" y="4223580"/>
                <a:ext cx="40219" cy="50641"/>
              </a:xfrm>
              <a:custGeom>
                <a:avLst/>
                <a:gdLst>
                  <a:gd name="T0" fmla="*/ 0 w 45"/>
                  <a:gd name="T1" fmla="*/ 0 h 44"/>
                  <a:gd name="T2" fmla="*/ 2147483646 w 45"/>
                  <a:gd name="T3" fmla="*/ 2147483646 h 44"/>
                  <a:gd name="T4" fmla="*/ 0 w 45"/>
                  <a:gd name="T5" fmla="*/ 2147483646 h 44"/>
                  <a:gd name="T6" fmla="*/ 0 w 45"/>
                  <a:gd name="T7" fmla="*/ 0 h 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4"/>
                  <a:gd name="T14" fmla="*/ 45 w 45"/>
                  <a:gd name="T15" fmla="*/ 44 h 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4">
                    <a:moveTo>
                      <a:pt x="23" y="0"/>
                    </a:moveTo>
                    <a:lnTo>
                      <a:pt x="45" y="44"/>
                    </a:lnTo>
                    <a:lnTo>
                      <a:pt x="0" y="44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5" name="Oval 410">
                <a:extLst>
                  <a:ext uri="{FF2B5EF4-FFF2-40B4-BE49-F238E27FC236}">
                    <a16:creationId xmlns:a16="http://schemas.microsoft.com/office/drawing/2014/main" id="{5F90A777-5F67-0D88-7680-B09EAB52AE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544" y="4223580"/>
                <a:ext cx="32907" cy="41598"/>
              </a:xfrm>
              <a:prstGeom prst="ellipse">
                <a:avLst/>
              </a:prstGeom>
              <a:grp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050">
                  <a:latin typeface="Segoe UI Light" panose="020B0502040204020203" pitchFamily="34" charset="0"/>
                  <a:ea typeface="ＭＳ Ｐゴシック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46" name="Freeform 411">
                <a:extLst>
                  <a:ext uri="{FF2B5EF4-FFF2-40B4-BE49-F238E27FC236}">
                    <a16:creationId xmlns:a16="http://schemas.microsoft.com/office/drawing/2014/main" id="{29D5857A-0EC2-8EC8-E672-2BE38B268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44" y="4223580"/>
                <a:ext cx="40219" cy="50641"/>
              </a:xfrm>
              <a:custGeom>
                <a:avLst/>
                <a:gdLst>
                  <a:gd name="T0" fmla="*/ 0 w 45"/>
                  <a:gd name="T1" fmla="*/ 0 h 44"/>
                  <a:gd name="T2" fmla="*/ 2147483646 w 45"/>
                  <a:gd name="T3" fmla="*/ 2147483646 h 44"/>
                  <a:gd name="T4" fmla="*/ 0 w 45"/>
                  <a:gd name="T5" fmla="*/ 2147483646 h 44"/>
                  <a:gd name="T6" fmla="*/ 0 w 45"/>
                  <a:gd name="T7" fmla="*/ 0 h 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4"/>
                  <a:gd name="T14" fmla="*/ 45 w 45"/>
                  <a:gd name="T15" fmla="*/ 44 h 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4">
                    <a:moveTo>
                      <a:pt x="23" y="0"/>
                    </a:moveTo>
                    <a:lnTo>
                      <a:pt x="45" y="44"/>
                    </a:lnTo>
                    <a:lnTo>
                      <a:pt x="0" y="44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7" name="Oval 412">
                <a:extLst>
                  <a:ext uri="{FF2B5EF4-FFF2-40B4-BE49-F238E27FC236}">
                    <a16:creationId xmlns:a16="http://schemas.microsoft.com/office/drawing/2014/main" id="{56BC4F3B-2356-71ED-5A0D-7A6585E712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544" y="4223580"/>
                <a:ext cx="32907" cy="41598"/>
              </a:xfrm>
              <a:prstGeom prst="ellipse">
                <a:avLst/>
              </a:prstGeom>
              <a:grp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050">
                  <a:latin typeface="Segoe UI Light" panose="020B0502040204020203" pitchFamily="34" charset="0"/>
                  <a:ea typeface="ＭＳ Ｐゴシック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48" name="Freeform 413">
                <a:extLst>
                  <a:ext uri="{FF2B5EF4-FFF2-40B4-BE49-F238E27FC236}">
                    <a16:creationId xmlns:a16="http://schemas.microsoft.com/office/drawing/2014/main" id="{066814F0-ED27-8944-5D37-10BFB24CE5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41" y="4223580"/>
                <a:ext cx="40219" cy="50641"/>
              </a:xfrm>
              <a:custGeom>
                <a:avLst/>
                <a:gdLst>
                  <a:gd name="T0" fmla="*/ 0 w 45"/>
                  <a:gd name="T1" fmla="*/ 0 h 44"/>
                  <a:gd name="T2" fmla="*/ 2147483646 w 45"/>
                  <a:gd name="T3" fmla="*/ 2147483646 h 44"/>
                  <a:gd name="T4" fmla="*/ 0 w 45"/>
                  <a:gd name="T5" fmla="*/ 2147483646 h 44"/>
                  <a:gd name="T6" fmla="*/ 0 w 45"/>
                  <a:gd name="T7" fmla="*/ 0 h 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4"/>
                  <a:gd name="T14" fmla="*/ 45 w 45"/>
                  <a:gd name="T15" fmla="*/ 44 h 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4">
                    <a:moveTo>
                      <a:pt x="22" y="0"/>
                    </a:moveTo>
                    <a:lnTo>
                      <a:pt x="45" y="44"/>
                    </a:lnTo>
                    <a:lnTo>
                      <a:pt x="0" y="44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9" name="Freeform 414">
                <a:extLst>
                  <a:ext uri="{FF2B5EF4-FFF2-40B4-BE49-F238E27FC236}">
                    <a16:creationId xmlns:a16="http://schemas.microsoft.com/office/drawing/2014/main" id="{DC43077A-7F4A-D595-4E7D-5E29C7DC6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41" y="4248901"/>
                <a:ext cx="40219" cy="52449"/>
              </a:xfrm>
              <a:custGeom>
                <a:avLst/>
                <a:gdLst>
                  <a:gd name="T0" fmla="*/ 0 w 45"/>
                  <a:gd name="T1" fmla="*/ 0 h 45"/>
                  <a:gd name="T2" fmla="*/ 2147483646 w 45"/>
                  <a:gd name="T3" fmla="*/ 2147483646 h 45"/>
                  <a:gd name="T4" fmla="*/ 0 w 45"/>
                  <a:gd name="T5" fmla="*/ 2147483646 h 45"/>
                  <a:gd name="T6" fmla="*/ 0 w 45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5"/>
                  <a:gd name="T14" fmla="*/ 45 w 45"/>
                  <a:gd name="T15" fmla="*/ 45 h 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5">
                    <a:moveTo>
                      <a:pt x="22" y="0"/>
                    </a:moveTo>
                    <a:lnTo>
                      <a:pt x="45" y="45"/>
                    </a:lnTo>
                    <a:lnTo>
                      <a:pt x="0" y="45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0" name="Freeform 415">
                <a:extLst>
                  <a:ext uri="{FF2B5EF4-FFF2-40B4-BE49-F238E27FC236}">
                    <a16:creationId xmlns:a16="http://schemas.microsoft.com/office/drawing/2014/main" id="{3A372537-68E4-2859-8DA8-47ECDA7902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41" y="4248901"/>
                <a:ext cx="40219" cy="52449"/>
              </a:xfrm>
              <a:custGeom>
                <a:avLst/>
                <a:gdLst>
                  <a:gd name="T0" fmla="*/ 0 w 45"/>
                  <a:gd name="T1" fmla="*/ 0 h 45"/>
                  <a:gd name="T2" fmla="*/ 2147483646 w 45"/>
                  <a:gd name="T3" fmla="*/ 2147483646 h 45"/>
                  <a:gd name="T4" fmla="*/ 0 w 45"/>
                  <a:gd name="T5" fmla="*/ 2147483646 h 45"/>
                  <a:gd name="T6" fmla="*/ 0 w 45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5"/>
                  <a:gd name="T14" fmla="*/ 45 w 45"/>
                  <a:gd name="T15" fmla="*/ 45 h 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5">
                    <a:moveTo>
                      <a:pt x="22" y="0"/>
                    </a:moveTo>
                    <a:lnTo>
                      <a:pt x="45" y="45"/>
                    </a:lnTo>
                    <a:lnTo>
                      <a:pt x="0" y="45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1" name="Oval 416">
                <a:extLst>
                  <a:ext uri="{FF2B5EF4-FFF2-40B4-BE49-F238E27FC236}">
                    <a16:creationId xmlns:a16="http://schemas.microsoft.com/office/drawing/2014/main" id="{25D12C8E-9E91-8C89-E125-D8C73529B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341" y="4248901"/>
                <a:ext cx="32907" cy="41598"/>
              </a:xfrm>
              <a:prstGeom prst="ellipse">
                <a:avLst/>
              </a:prstGeom>
              <a:grp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050">
                  <a:latin typeface="Segoe UI Light" panose="020B0502040204020203" pitchFamily="34" charset="0"/>
                  <a:ea typeface="ＭＳ Ｐゴシック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52" name="Freeform 527">
                <a:extLst>
                  <a:ext uri="{FF2B5EF4-FFF2-40B4-BE49-F238E27FC236}">
                    <a16:creationId xmlns:a16="http://schemas.microsoft.com/office/drawing/2014/main" id="{7C5EAC40-2E6E-2882-B7AA-7329718CD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44" y="4223580"/>
                <a:ext cx="40219" cy="50641"/>
              </a:xfrm>
              <a:custGeom>
                <a:avLst/>
                <a:gdLst>
                  <a:gd name="T0" fmla="*/ 0 w 45"/>
                  <a:gd name="T1" fmla="*/ 0 h 44"/>
                  <a:gd name="T2" fmla="*/ 2147483646 w 45"/>
                  <a:gd name="T3" fmla="*/ 2147483646 h 44"/>
                  <a:gd name="T4" fmla="*/ 0 w 45"/>
                  <a:gd name="T5" fmla="*/ 2147483646 h 44"/>
                  <a:gd name="T6" fmla="*/ 0 w 45"/>
                  <a:gd name="T7" fmla="*/ 0 h 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4"/>
                  <a:gd name="T14" fmla="*/ 45 w 45"/>
                  <a:gd name="T15" fmla="*/ 44 h 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4">
                    <a:moveTo>
                      <a:pt x="23" y="0"/>
                    </a:moveTo>
                    <a:lnTo>
                      <a:pt x="45" y="44"/>
                    </a:lnTo>
                    <a:lnTo>
                      <a:pt x="0" y="44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3" name="Freeform 528">
                <a:extLst>
                  <a:ext uri="{FF2B5EF4-FFF2-40B4-BE49-F238E27FC236}">
                    <a16:creationId xmlns:a16="http://schemas.microsoft.com/office/drawing/2014/main" id="{6437184A-9247-376B-C99C-6A66B8461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44" y="4223580"/>
                <a:ext cx="40219" cy="50641"/>
              </a:xfrm>
              <a:custGeom>
                <a:avLst/>
                <a:gdLst>
                  <a:gd name="T0" fmla="*/ 0 w 45"/>
                  <a:gd name="T1" fmla="*/ 0 h 44"/>
                  <a:gd name="T2" fmla="*/ 2147483646 w 45"/>
                  <a:gd name="T3" fmla="*/ 2147483646 h 44"/>
                  <a:gd name="T4" fmla="*/ 0 w 45"/>
                  <a:gd name="T5" fmla="*/ 2147483646 h 44"/>
                  <a:gd name="T6" fmla="*/ 0 w 45"/>
                  <a:gd name="T7" fmla="*/ 0 h 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4"/>
                  <a:gd name="T14" fmla="*/ 45 w 45"/>
                  <a:gd name="T15" fmla="*/ 44 h 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4">
                    <a:moveTo>
                      <a:pt x="23" y="0"/>
                    </a:moveTo>
                    <a:lnTo>
                      <a:pt x="45" y="44"/>
                    </a:lnTo>
                    <a:lnTo>
                      <a:pt x="0" y="44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4" name="Oval 529">
                <a:extLst>
                  <a:ext uri="{FF2B5EF4-FFF2-40B4-BE49-F238E27FC236}">
                    <a16:creationId xmlns:a16="http://schemas.microsoft.com/office/drawing/2014/main" id="{0A344B9D-BAFB-62DC-EBD4-0AFE55695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544" y="4223580"/>
                <a:ext cx="32907" cy="41598"/>
              </a:xfrm>
              <a:prstGeom prst="ellipse">
                <a:avLst/>
              </a:prstGeom>
              <a:grp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050">
                  <a:latin typeface="Segoe UI Light" panose="020B0502040204020203" pitchFamily="34" charset="0"/>
                  <a:ea typeface="ＭＳ Ｐゴシック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55" name="Freeform 530">
                <a:extLst>
                  <a:ext uri="{FF2B5EF4-FFF2-40B4-BE49-F238E27FC236}">
                    <a16:creationId xmlns:a16="http://schemas.microsoft.com/office/drawing/2014/main" id="{2FEC2E55-3BDD-4BB6-E6C6-FFA58B8586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44" y="4223580"/>
                <a:ext cx="40219" cy="50641"/>
              </a:xfrm>
              <a:custGeom>
                <a:avLst/>
                <a:gdLst>
                  <a:gd name="T0" fmla="*/ 0 w 45"/>
                  <a:gd name="T1" fmla="*/ 0 h 44"/>
                  <a:gd name="T2" fmla="*/ 2147483646 w 45"/>
                  <a:gd name="T3" fmla="*/ 2147483646 h 44"/>
                  <a:gd name="T4" fmla="*/ 0 w 45"/>
                  <a:gd name="T5" fmla="*/ 2147483646 h 44"/>
                  <a:gd name="T6" fmla="*/ 0 w 45"/>
                  <a:gd name="T7" fmla="*/ 0 h 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4"/>
                  <a:gd name="T14" fmla="*/ 45 w 45"/>
                  <a:gd name="T15" fmla="*/ 44 h 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4">
                    <a:moveTo>
                      <a:pt x="23" y="0"/>
                    </a:moveTo>
                    <a:lnTo>
                      <a:pt x="45" y="44"/>
                    </a:lnTo>
                    <a:lnTo>
                      <a:pt x="0" y="44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6" name="Oval 531">
                <a:extLst>
                  <a:ext uri="{FF2B5EF4-FFF2-40B4-BE49-F238E27FC236}">
                    <a16:creationId xmlns:a16="http://schemas.microsoft.com/office/drawing/2014/main" id="{7798C11A-58B9-CB59-93EC-53CD96A46A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544" y="4223580"/>
                <a:ext cx="32907" cy="41598"/>
              </a:xfrm>
              <a:prstGeom prst="ellipse">
                <a:avLst/>
              </a:prstGeom>
              <a:grp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050">
                  <a:latin typeface="Segoe UI Light" panose="020B0502040204020203" pitchFamily="34" charset="0"/>
                  <a:ea typeface="ＭＳ Ｐゴシック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57" name="Freeform 671">
                <a:extLst>
                  <a:ext uri="{FF2B5EF4-FFF2-40B4-BE49-F238E27FC236}">
                    <a16:creationId xmlns:a16="http://schemas.microsoft.com/office/drawing/2014/main" id="{9FBB37B4-B9FC-332C-ABC7-FA36DBD98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44" y="4223580"/>
                <a:ext cx="40219" cy="52449"/>
              </a:xfrm>
              <a:custGeom>
                <a:avLst/>
                <a:gdLst>
                  <a:gd name="T0" fmla="*/ 0 w 45"/>
                  <a:gd name="T1" fmla="*/ 0 h 44"/>
                  <a:gd name="T2" fmla="*/ 0 w 45"/>
                  <a:gd name="T3" fmla="*/ 2147483646 h 44"/>
                  <a:gd name="T4" fmla="*/ 0 w 45"/>
                  <a:gd name="T5" fmla="*/ 2147483646 h 44"/>
                  <a:gd name="T6" fmla="*/ 0 w 45"/>
                  <a:gd name="T7" fmla="*/ 0 h 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4"/>
                  <a:gd name="T14" fmla="*/ 45 w 45"/>
                  <a:gd name="T15" fmla="*/ 44 h 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4">
                    <a:moveTo>
                      <a:pt x="23" y="0"/>
                    </a:moveTo>
                    <a:lnTo>
                      <a:pt x="45" y="44"/>
                    </a:lnTo>
                    <a:lnTo>
                      <a:pt x="0" y="44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8" name="Freeform 672">
                <a:extLst>
                  <a:ext uri="{FF2B5EF4-FFF2-40B4-BE49-F238E27FC236}">
                    <a16:creationId xmlns:a16="http://schemas.microsoft.com/office/drawing/2014/main" id="{90E33F9B-E3C8-916A-2BBC-904449435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44" y="4223580"/>
                <a:ext cx="40219" cy="52449"/>
              </a:xfrm>
              <a:custGeom>
                <a:avLst/>
                <a:gdLst>
                  <a:gd name="T0" fmla="*/ 0 w 45"/>
                  <a:gd name="T1" fmla="*/ 0 h 44"/>
                  <a:gd name="T2" fmla="*/ 0 w 45"/>
                  <a:gd name="T3" fmla="*/ 2147483646 h 44"/>
                  <a:gd name="T4" fmla="*/ 0 w 45"/>
                  <a:gd name="T5" fmla="*/ 2147483646 h 44"/>
                  <a:gd name="T6" fmla="*/ 0 w 45"/>
                  <a:gd name="T7" fmla="*/ 0 h 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4"/>
                  <a:gd name="T14" fmla="*/ 45 w 45"/>
                  <a:gd name="T15" fmla="*/ 44 h 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4">
                    <a:moveTo>
                      <a:pt x="23" y="0"/>
                    </a:moveTo>
                    <a:lnTo>
                      <a:pt x="45" y="44"/>
                    </a:lnTo>
                    <a:lnTo>
                      <a:pt x="0" y="44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9" name="Oval 673">
                <a:extLst>
                  <a:ext uri="{FF2B5EF4-FFF2-40B4-BE49-F238E27FC236}">
                    <a16:creationId xmlns:a16="http://schemas.microsoft.com/office/drawing/2014/main" id="{C283C4FE-ED46-9D5C-FC07-A450348531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544" y="4223580"/>
                <a:ext cx="32907" cy="43406"/>
              </a:xfrm>
              <a:prstGeom prst="ellipse">
                <a:avLst/>
              </a:prstGeom>
              <a:grp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050">
                  <a:latin typeface="Segoe UI Light" panose="020B0502040204020203" pitchFamily="34" charset="0"/>
                  <a:ea typeface="ＭＳ Ｐゴシック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60" name="Freeform 674">
                <a:extLst>
                  <a:ext uri="{FF2B5EF4-FFF2-40B4-BE49-F238E27FC236}">
                    <a16:creationId xmlns:a16="http://schemas.microsoft.com/office/drawing/2014/main" id="{EF757885-A472-EC95-2FFB-5139FEFC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44" y="4223580"/>
                <a:ext cx="40219" cy="52449"/>
              </a:xfrm>
              <a:custGeom>
                <a:avLst/>
                <a:gdLst>
                  <a:gd name="T0" fmla="*/ 0 w 45"/>
                  <a:gd name="T1" fmla="*/ 0 h 44"/>
                  <a:gd name="T2" fmla="*/ 0 w 45"/>
                  <a:gd name="T3" fmla="*/ 2147483646 h 44"/>
                  <a:gd name="T4" fmla="*/ 0 w 45"/>
                  <a:gd name="T5" fmla="*/ 2147483646 h 44"/>
                  <a:gd name="T6" fmla="*/ 0 w 45"/>
                  <a:gd name="T7" fmla="*/ 0 h 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4"/>
                  <a:gd name="T14" fmla="*/ 45 w 45"/>
                  <a:gd name="T15" fmla="*/ 44 h 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4">
                    <a:moveTo>
                      <a:pt x="23" y="0"/>
                    </a:moveTo>
                    <a:lnTo>
                      <a:pt x="45" y="44"/>
                    </a:lnTo>
                    <a:lnTo>
                      <a:pt x="0" y="44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61" name="Freeform 675">
                <a:extLst>
                  <a:ext uri="{FF2B5EF4-FFF2-40B4-BE49-F238E27FC236}">
                    <a16:creationId xmlns:a16="http://schemas.microsoft.com/office/drawing/2014/main" id="{CAB9340B-6B7F-76E8-752C-3D95777D7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44" y="4239857"/>
                <a:ext cx="40219" cy="50641"/>
              </a:xfrm>
              <a:custGeom>
                <a:avLst/>
                <a:gdLst>
                  <a:gd name="T0" fmla="*/ 0 w 45"/>
                  <a:gd name="T1" fmla="*/ 0 h 45"/>
                  <a:gd name="T2" fmla="*/ 0 w 45"/>
                  <a:gd name="T3" fmla="*/ 2147483646 h 45"/>
                  <a:gd name="T4" fmla="*/ 0 w 45"/>
                  <a:gd name="T5" fmla="*/ 2147483646 h 45"/>
                  <a:gd name="T6" fmla="*/ 0 w 45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5"/>
                  <a:gd name="T14" fmla="*/ 45 w 45"/>
                  <a:gd name="T15" fmla="*/ 45 h 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5">
                    <a:moveTo>
                      <a:pt x="23" y="0"/>
                    </a:moveTo>
                    <a:lnTo>
                      <a:pt x="45" y="45"/>
                    </a:lnTo>
                    <a:lnTo>
                      <a:pt x="0" y="45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62" name="Freeform 676">
                <a:extLst>
                  <a:ext uri="{FF2B5EF4-FFF2-40B4-BE49-F238E27FC236}">
                    <a16:creationId xmlns:a16="http://schemas.microsoft.com/office/drawing/2014/main" id="{BA3F858A-090E-9C7B-20D5-C51EFD8DC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856" y="4239857"/>
                <a:ext cx="38391" cy="50641"/>
              </a:xfrm>
              <a:custGeom>
                <a:avLst/>
                <a:gdLst>
                  <a:gd name="T0" fmla="*/ 0 w 44"/>
                  <a:gd name="T1" fmla="*/ 0 h 45"/>
                  <a:gd name="T2" fmla="*/ 0 w 44"/>
                  <a:gd name="T3" fmla="*/ 2147483646 h 45"/>
                  <a:gd name="T4" fmla="*/ 0 w 44"/>
                  <a:gd name="T5" fmla="*/ 2147483646 h 45"/>
                  <a:gd name="T6" fmla="*/ 0 w 44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"/>
                  <a:gd name="T13" fmla="*/ 0 h 45"/>
                  <a:gd name="T14" fmla="*/ 44 w 44"/>
                  <a:gd name="T15" fmla="*/ 45 h 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" h="45">
                    <a:moveTo>
                      <a:pt x="22" y="0"/>
                    </a:moveTo>
                    <a:lnTo>
                      <a:pt x="44" y="45"/>
                    </a:lnTo>
                    <a:lnTo>
                      <a:pt x="0" y="45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63" name="Oval 677">
                <a:extLst>
                  <a:ext uri="{FF2B5EF4-FFF2-40B4-BE49-F238E27FC236}">
                    <a16:creationId xmlns:a16="http://schemas.microsoft.com/office/drawing/2014/main" id="{746C6EA7-7C97-AB83-6866-0100FF636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856" y="4239857"/>
                <a:ext cx="32907" cy="43406"/>
              </a:xfrm>
              <a:prstGeom prst="ellipse">
                <a:avLst/>
              </a:prstGeom>
              <a:grp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050">
                  <a:latin typeface="Segoe UI Light" panose="020B0502040204020203" pitchFamily="34" charset="0"/>
                  <a:ea typeface="ＭＳ Ｐゴシック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64" name="Freeform 678">
                <a:extLst>
                  <a:ext uri="{FF2B5EF4-FFF2-40B4-BE49-F238E27FC236}">
                    <a16:creationId xmlns:a16="http://schemas.microsoft.com/office/drawing/2014/main" id="{444E58C7-F0A0-72EE-B3FD-11F78340E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41" y="4239857"/>
                <a:ext cx="40219" cy="50641"/>
              </a:xfrm>
              <a:custGeom>
                <a:avLst/>
                <a:gdLst>
                  <a:gd name="T0" fmla="*/ 0 w 45"/>
                  <a:gd name="T1" fmla="*/ 0 h 45"/>
                  <a:gd name="T2" fmla="*/ 0 w 45"/>
                  <a:gd name="T3" fmla="*/ 2147483646 h 45"/>
                  <a:gd name="T4" fmla="*/ 0 w 45"/>
                  <a:gd name="T5" fmla="*/ 2147483646 h 45"/>
                  <a:gd name="T6" fmla="*/ 0 w 45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5"/>
                  <a:gd name="T14" fmla="*/ 45 w 45"/>
                  <a:gd name="T15" fmla="*/ 45 h 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5">
                    <a:moveTo>
                      <a:pt x="22" y="0"/>
                    </a:moveTo>
                    <a:lnTo>
                      <a:pt x="45" y="45"/>
                    </a:lnTo>
                    <a:lnTo>
                      <a:pt x="0" y="45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65" name="Oval 679">
                <a:extLst>
                  <a:ext uri="{FF2B5EF4-FFF2-40B4-BE49-F238E27FC236}">
                    <a16:creationId xmlns:a16="http://schemas.microsoft.com/office/drawing/2014/main" id="{61E8818A-AADF-50D4-243E-F77F8FA888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341" y="4239857"/>
                <a:ext cx="32907" cy="43406"/>
              </a:xfrm>
              <a:prstGeom prst="ellipse">
                <a:avLst/>
              </a:prstGeom>
              <a:grp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050">
                  <a:latin typeface="Segoe UI Light" panose="020B0502040204020203" pitchFamily="34" charset="0"/>
                  <a:ea typeface="ＭＳ Ｐゴシック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66" name="Freeform 680">
                <a:extLst>
                  <a:ext uri="{FF2B5EF4-FFF2-40B4-BE49-F238E27FC236}">
                    <a16:creationId xmlns:a16="http://schemas.microsoft.com/office/drawing/2014/main" id="{3D21480A-BADA-F27E-7341-D9CBF1C9AA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41" y="4239857"/>
                <a:ext cx="40219" cy="50641"/>
              </a:xfrm>
              <a:custGeom>
                <a:avLst/>
                <a:gdLst>
                  <a:gd name="T0" fmla="*/ 0 w 45"/>
                  <a:gd name="T1" fmla="*/ 0 h 45"/>
                  <a:gd name="T2" fmla="*/ 0 w 45"/>
                  <a:gd name="T3" fmla="*/ 2147483646 h 45"/>
                  <a:gd name="T4" fmla="*/ 0 w 45"/>
                  <a:gd name="T5" fmla="*/ 2147483646 h 45"/>
                  <a:gd name="T6" fmla="*/ 0 w 45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5"/>
                  <a:gd name="T14" fmla="*/ 45 w 45"/>
                  <a:gd name="T15" fmla="*/ 45 h 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5">
                    <a:moveTo>
                      <a:pt x="22" y="0"/>
                    </a:moveTo>
                    <a:lnTo>
                      <a:pt x="45" y="45"/>
                    </a:lnTo>
                    <a:lnTo>
                      <a:pt x="0" y="45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67" name="Freeform 681">
                <a:extLst>
                  <a:ext uri="{FF2B5EF4-FFF2-40B4-BE49-F238E27FC236}">
                    <a16:creationId xmlns:a16="http://schemas.microsoft.com/office/drawing/2014/main" id="{B91BEBB7-52C5-D36C-E826-413BB78D2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41" y="4266986"/>
                <a:ext cx="40219" cy="50641"/>
              </a:xfrm>
              <a:custGeom>
                <a:avLst/>
                <a:gdLst>
                  <a:gd name="T0" fmla="*/ 0 w 45"/>
                  <a:gd name="T1" fmla="*/ 0 h 45"/>
                  <a:gd name="T2" fmla="*/ 0 w 45"/>
                  <a:gd name="T3" fmla="*/ 2147483646 h 45"/>
                  <a:gd name="T4" fmla="*/ 0 w 45"/>
                  <a:gd name="T5" fmla="*/ 2147483646 h 45"/>
                  <a:gd name="T6" fmla="*/ 0 w 45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5"/>
                  <a:gd name="T14" fmla="*/ 45 w 45"/>
                  <a:gd name="T15" fmla="*/ 45 h 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5">
                    <a:moveTo>
                      <a:pt x="22" y="0"/>
                    </a:moveTo>
                    <a:lnTo>
                      <a:pt x="45" y="45"/>
                    </a:lnTo>
                    <a:lnTo>
                      <a:pt x="0" y="45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70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68" name="Rectangle 838">
                <a:extLst>
                  <a:ext uri="{FF2B5EF4-FFF2-40B4-BE49-F238E27FC236}">
                    <a16:creationId xmlns:a16="http://schemas.microsoft.com/office/drawing/2014/main" id="{EAA3A5CB-81D1-1661-A96A-8A15B92C4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274" y="5869092"/>
                <a:ext cx="52340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0</a:t>
                </a:r>
                <a:endParaRPr lang="fr-FR" altLang="fr-FR" sz="210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69" name="Rectangle 839">
                <a:extLst>
                  <a:ext uri="{FF2B5EF4-FFF2-40B4-BE49-F238E27FC236}">
                    <a16:creationId xmlns:a16="http://schemas.microsoft.com/office/drawing/2014/main" id="{6C2A4825-EFA0-12E3-9A2F-6F4A45670D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604" y="5702218"/>
                <a:ext cx="130058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0,1</a:t>
                </a:r>
                <a:endParaRPr lang="fr-FR" altLang="fr-FR" sz="210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70" name="Rectangle 840">
                <a:extLst>
                  <a:ext uri="{FF2B5EF4-FFF2-40B4-BE49-F238E27FC236}">
                    <a16:creationId xmlns:a16="http://schemas.microsoft.com/office/drawing/2014/main" id="{D2698E11-195D-5973-E9CE-79D8882AB0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621" y="5535346"/>
                <a:ext cx="130058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0,2</a:t>
                </a:r>
                <a:endParaRPr lang="fr-FR" altLang="fr-FR" sz="210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71" name="Rectangle 841">
                <a:extLst>
                  <a:ext uri="{FF2B5EF4-FFF2-40B4-BE49-F238E27FC236}">
                    <a16:creationId xmlns:a16="http://schemas.microsoft.com/office/drawing/2014/main" id="{E8456F1C-BD1B-0F27-58BF-385D384A5C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621" y="5366362"/>
                <a:ext cx="130058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 dirty="0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0,3</a:t>
                </a:r>
                <a:endParaRPr lang="fr-FR" altLang="fr-FR" sz="2100" dirty="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72" name="Rectangle 842">
                <a:extLst>
                  <a:ext uri="{FF2B5EF4-FFF2-40B4-BE49-F238E27FC236}">
                    <a16:creationId xmlns:a16="http://schemas.microsoft.com/office/drawing/2014/main" id="{2C9C233A-67E8-5004-B2D1-6F6C050FC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621" y="5197381"/>
                <a:ext cx="130058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0,4</a:t>
                </a:r>
                <a:endParaRPr lang="fr-FR" altLang="fr-FR" sz="210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73" name="Rectangle 843">
                <a:extLst>
                  <a:ext uri="{FF2B5EF4-FFF2-40B4-BE49-F238E27FC236}">
                    <a16:creationId xmlns:a16="http://schemas.microsoft.com/office/drawing/2014/main" id="{CFFE775E-CCD7-C324-3D61-82B332FDD5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621" y="5030507"/>
                <a:ext cx="130058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0,5</a:t>
                </a:r>
                <a:endParaRPr lang="fr-FR" altLang="fr-FR" sz="210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74" name="Rectangle 844">
                <a:extLst>
                  <a:ext uri="{FF2B5EF4-FFF2-40B4-BE49-F238E27FC236}">
                    <a16:creationId xmlns:a16="http://schemas.microsoft.com/office/drawing/2014/main" id="{E90FDF27-47C9-BCD9-9948-33279BA7A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621" y="4872085"/>
                <a:ext cx="130058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0,6</a:t>
                </a:r>
                <a:endParaRPr lang="fr-FR" altLang="fr-FR" sz="210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75" name="Rectangle 845">
                <a:extLst>
                  <a:ext uri="{FF2B5EF4-FFF2-40B4-BE49-F238E27FC236}">
                    <a16:creationId xmlns:a16="http://schemas.microsoft.com/office/drawing/2014/main" id="{88E5D0A5-5C7E-7C9F-F606-3281F1CBA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620" y="4705212"/>
                <a:ext cx="130058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 dirty="0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0,7</a:t>
                </a:r>
                <a:endParaRPr lang="fr-FR" altLang="fr-FR" sz="2100" dirty="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76" name="Rectangle 846">
                <a:extLst>
                  <a:ext uri="{FF2B5EF4-FFF2-40B4-BE49-F238E27FC236}">
                    <a16:creationId xmlns:a16="http://schemas.microsoft.com/office/drawing/2014/main" id="{0DDB750D-E3E4-EB83-1C78-584CA3B55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621" y="4534115"/>
                <a:ext cx="130058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0,8</a:t>
                </a:r>
                <a:endParaRPr lang="fr-FR" altLang="fr-FR" sz="210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77" name="Rectangle 847">
                <a:extLst>
                  <a:ext uri="{FF2B5EF4-FFF2-40B4-BE49-F238E27FC236}">
                    <a16:creationId xmlns:a16="http://schemas.microsoft.com/office/drawing/2014/main" id="{49977C7B-AB82-9C30-0F1E-895F347A4B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621" y="4367245"/>
                <a:ext cx="130058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 dirty="0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0,9</a:t>
                </a:r>
                <a:endParaRPr lang="fr-FR" altLang="fr-FR" sz="2100" dirty="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78" name="Rectangle 848">
                <a:extLst>
                  <a:ext uri="{FF2B5EF4-FFF2-40B4-BE49-F238E27FC236}">
                    <a16:creationId xmlns:a16="http://schemas.microsoft.com/office/drawing/2014/main" id="{3FB63AB5-98C9-CA01-0C57-D2BF19D42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57" y="4198260"/>
                <a:ext cx="52341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1</a:t>
                </a:r>
                <a:endParaRPr lang="fr-FR" altLang="fr-FR" sz="210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79" name="Rectangle 849">
                <a:extLst>
                  <a:ext uri="{FF2B5EF4-FFF2-40B4-BE49-F238E27FC236}">
                    <a16:creationId xmlns:a16="http://schemas.microsoft.com/office/drawing/2014/main" id="{8A3D0DB1-D866-1791-CEDA-18F71DEE9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97" y="5989496"/>
                <a:ext cx="52340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0</a:t>
                </a:r>
                <a:endParaRPr lang="fr-FR" altLang="fr-FR" sz="210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80" name="Rectangle 850">
                <a:extLst>
                  <a:ext uri="{FF2B5EF4-FFF2-40B4-BE49-F238E27FC236}">
                    <a16:creationId xmlns:a16="http://schemas.microsoft.com/office/drawing/2014/main" id="{63FCD961-4237-1C66-8717-A4758BA4E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8594" y="5989496"/>
                <a:ext cx="104681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50</a:t>
                </a:r>
                <a:endParaRPr lang="fr-FR" altLang="fr-FR" sz="210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81" name="Rectangle 851">
                <a:extLst>
                  <a:ext uri="{FF2B5EF4-FFF2-40B4-BE49-F238E27FC236}">
                    <a16:creationId xmlns:a16="http://schemas.microsoft.com/office/drawing/2014/main" id="{5493EBC0-F4A1-AEF6-6C90-E80212C337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471" y="5989496"/>
                <a:ext cx="157021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100</a:t>
                </a:r>
                <a:endParaRPr lang="fr-FR" altLang="fr-FR" sz="210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82" name="Rectangle 852">
                <a:extLst>
                  <a:ext uri="{FF2B5EF4-FFF2-40B4-BE49-F238E27FC236}">
                    <a16:creationId xmlns:a16="http://schemas.microsoft.com/office/drawing/2014/main" id="{234A9B24-1C49-D986-6348-0A0B10C51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9139" y="5989496"/>
                <a:ext cx="157021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 dirty="0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150</a:t>
                </a:r>
                <a:endParaRPr lang="fr-FR" altLang="fr-FR" sz="2100" dirty="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83" name="Rectangle 853">
                <a:extLst>
                  <a:ext uri="{FF2B5EF4-FFF2-40B4-BE49-F238E27FC236}">
                    <a16:creationId xmlns:a16="http://schemas.microsoft.com/office/drawing/2014/main" id="{B01BCCB8-93A9-D5E4-CA20-5F3E6D568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929" y="5989496"/>
                <a:ext cx="157021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200</a:t>
                </a:r>
                <a:endParaRPr lang="fr-FR" altLang="fr-FR" sz="210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84" name="Rectangle 854">
                <a:extLst>
                  <a:ext uri="{FF2B5EF4-FFF2-40B4-BE49-F238E27FC236}">
                    <a16:creationId xmlns:a16="http://schemas.microsoft.com/office/drawing/2014/main" id="{8B0191F1-9EF4-73DF-50B5-CF437F0EF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0211" y="5989496"/>
                <a:ext cx="157021" cy="1417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825" dirty="0"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rPr>
                  <a:t>250</a:t>
                </a:r>
                <a:endParaRPr lang="fr-FR" altLang="fr-FR" sz="2100" dirty="0"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5" name="ZoneTexte 104">
              <a:extLst>
                <a:ext uri="{FF2B5EF4-FFF2-40B4-BE49-F238E27FC236}">
                  <a16:creationId xmlns:a16="http://schemas.microsoft.com/office/drawing/2014/main" id="{D357F746-BE8F-3384-DF2F-5430EE85BC37}"/>
                </a:ext>
              </a:extLst>
            </p:cNvPr>
            <p:cNvSpPr txBox="1"/>
            <p:nvPr/>
          </p:nvSpPr>
          <p:spPr>
            <a:xfrm>
              <a:off x="5219762" y="5326718"/>
              <a:ext cx="321208" cy="207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14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yrs</a:t>
              </a:r>
              <a:endParaRPr lang="en-US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ZoneTexte 105">
              <a:extLst>
                <a:ext uri="{FF2B5EF4-FFF2-40B4-BE49-F238E27FC236}">
                  <a16:creationId xmlns:a16="http://schemas.microsoft.com/office/drawing/2014/main" id="{D4602C34-EF49-8766-CC01-E352F958AF9F}"/>
                </a:ext>
              </a:extLst>
            </p:cNvPr>
            <p:cNvSpPr txBox="1"/>
            <p:nvPr/>
          </p:nvSpPr>
          <p:spPr>
            <a:xfrm>
              <a:off x="5594686" y="5002682"/>
              <a:ext cx="321208" cy="207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 </a:t>
              </a:r>
              <a:r>
                <a:rPr lang="en-US" sz="1400" dirty="0" err="1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yrs</a:t>
              </a:r>
              <a:endParaRPr lang="en-US" sz="1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ZoneTexte 106">
              <a:extLst>
                <a:ext uri="{FF2B5EF4-FFF2-40B4-BE49-F238E27FC236}">
                  <a16:creationId xmlns:a16="http://schemas.microsoft.com/office/drawing/2014/main" id="{1D09D150-9A3E-1AD9-4AC6-BC687E2620B1}"/>
                </a:ext>
              </a:extLst>
            </p:cNvPr>
            <p:cNvSpPr txBox="1"/>
            <p:nvPr/>
          </p:nvSpPr>
          <p:spPr>
            <a:xfrm>
              <a:off x="5861144" y="4764060"/>
              <a:ext cx="376810" cy="207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 </a:t>
              </a:r>
              <a:r>
                <a:rPr lang="en-US" sz="140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yrs</a:t>
              </a:r>
              <a:endParaRPr lang="en-US" sz="1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08">
              <a:extLst>
                <a:ext uri="{FF2B5EF4-FFF2-40B4-BE49-F238E27FC236}">
                  <a16:creationId xmlns:a16="http://schemas.microsoft.com/office/drawing/2014/main" id="{9C590214-26E7-3F5C-1B59-A06FD7CF1954}"/>
                </a:ext>
              </a:extLst>
            </p:cNvPr>
            <p:cNvSpPr/>
            <p:nvPr/>
          </p:nvSpPr>
          <p:spPr>
            <a:xfrm>
              <a:off x="4888489" y="3781160"/>
              <a:ext cx="45719" cy="58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id="{955806D5-B86D-6E9C-D254-5A837AB84B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3324" y="5364203"/>
              <a:ext cx="1327238" cy="16571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600" dirty="0">
                  <a:solidFill>
                    <a:schemeClr val="accent2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IDH muté, non </a:t>
              </a:r>
              <a:r>
                <a:rPr lang="fr-FR" altLang="fr-FR" sz="1600" dirty="0" err="1">
                  <a:solidFill>
                    <a:schemeClr val="accent2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codélété</a:t>
              </a:r>
              <a:endParaRPr lang="fr-FR" altLang="fr-FR" sz="1600" dirty="0">
                <a:solidFill>
                  <a:schemeClr val="accent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FB786F00-CC8B-E339-DFF7-324B8AD4FEF8}"/>
              </a:ext>
            </a:extLst>
          </p:cNvPr>
          <p:cNvSpPr txBox="1"/>
          <p:nvPr/>
        </p:nvSpPr>
        <p:spPr>
          <a:xfrm>
            <a:off x="1122957" y="2650786"/>
            <a:ext cx="1703136" cy="18364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FR" dirty="0"/>
          </a:p>
        </p:txBody>
      </p: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556398ED-00ED-515F-0310-B89ABB6D41E0}"/>
              </a:ext>
            </a:extLst>
          </p:cNvPr>
          <p:cNvSpPr txBox="1"/>
          <p:nvPr/>
        </p:nvSpPr>
        <p:spPr>
          <a:xfrm>
            <a:off x="2660579" y="2428292"/>
            <a:ext cx="7183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2"/>
                </a:solidFill>
              </a:rPr>
              <a:t>Détecte aussi la </a:t>
            </a:r>
            <a:r>
              <a:rPr lang="fr-FR" sz="2000" b="1" dirty="0" err="1">
                <a:solidFill>
                  <a:schemeClr val="accent2"/>
                </a:solidFill>
              </a:rPr>
              <a:t>cystathionine</a:t>
            </a:r>
            <a:endParaRPr lang="fr-FR" sz="2000" b="1" dirty="0">
              <a:solidFill>
                <a:schemeClr val="accent2"/>
              </a:solidFill>
            </a:endParaRPr>
          </a:p>
          <a:p>
            <a:pPr algn="ctr"/>
            <a:r>
              <a:rPr lang="fr-FR" sz="2000" dirty="0">
                <a:solidFill>
                  <a:schemeClr val="accent2"/>
                </a:solidFill>
              </a:rPr>
              <a:t> le métabolite qui caractérise les gliomes avec la </a:t>
            </a:r>
            <a:r>
              <a:rPr lang="fr-FR" sz="2000" dirty="0" err="1">
                <a:solidFill>
                  <a:schemeClr val="accent2"/>
                </a:solidFill>
              </a:rPr>
              <a:t>codélétion</a:t>
            </a:r>
            <a:r>
              <a:rPr lang="fr-FR" sz="2000" dirty="0">
                <a:solidFill>
                  <a:schemeClr val="accent2"/>
                </a:solidFill>
              </a:rPr>
              <a:t> 1p19q  </a:t>
            </a:r>
          </a:p>
        </p:txBody>
      </p:sp>
      <p:sp>
        <p:nvSpPr>
          <p:cNvPr id="89" name="Rectangle 5">
            <a:extLst>
              <a:ext uri="{FF2B5EF4-FFF2-40B4-BE49-F238E27FC236}">
                <a16:creationId xmlns:a16="http://schemas.microsoft.com/office/drawing/2014/main" id="{8B9A05A0-11B4-0FC7-64BD-D0B9F5518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9146" y="4893725"/>
            <a:ext cx="1638476" cy="2462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dirty="0">
                <a:solidFill>
                  <a:srgbClr val="00B0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IDH muté, </a:t>
            </a:r>
            <a:r>
              <a:rPr lang="fr-FR" altLang="fr-FR" sz="1600" dirty="0" err="1">
                <a:solidFill>
                  <a:srgbClr val="00B0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codélété</a:t>
            </a:r>
            <a:endParaRPr lang="fr-FR" altLang="fr-FR" sz="1600" dirty="0">
              <a:solidFill>
                <a:srgbClr val="00B05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90" name="Rectangle 5">
            <a:extLst>
              <a:ext uri="{FF2B5EF4-FFF2-40B4-BE49-F238E27FC236}">
                <a16:creationId xmlns:a16="http://schemas.microsoft.com/office/drawing/2014/main" id="{8225A80D-9930-E312-8EAB-63B6D513A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1417" y="5558406"/>
            <a:ext cx="715458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IDH </a:t>
            </a:r>
            <a:r>
              <a:rPr lang="fr-FR" altLang="fr-FR" sz="1600" dirty="0" err="1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wt</a:t>
            </a:r>
            <a:endParaRPr lang="fr-FR" altLang="fr-FR" sz="1600" dirty="0">
              <a:solidFill>
                <a:srgbClr val="C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364F6CC7-0EF0-EEB5-575B-FF59CD724145}"/>
              </a:ext>
            </a:extLst>
          </p:cNvPr>
          <p:cNvSpPr/>
          <p:nvPr/>
        </p:nvSpPr>
        <p:spPr>
          <a:xfrm>
            <a:off x="1184245" y="4524193"/>
            <a:ext cx="972763" cy="1592659"/>
          </a:xfrm>
          <a:prstGeom prst="ellipse">
            <a:avLst/>
          </a:prstGeom>
          <a:solidFill>
            <a:schemeClr val="accent2">
              <a:alpha val="491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FR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45199AED-169D-F3DC-30C9-26997D308A24}"/>
              </a:ext>
            </a:extLst>
          </p:cNvPr>
          <p:cNvSpPr/>
          <p:nvPr/>
        </p:nvSpPr>
        <p:spPr>
          <a:xfrm>
            <a:off x="8905487" y="5110552"/>
            <a:ext cx="2201192" cy="351058"/>
          </a:xfrm>
          <a:custGeom>
            <a:avLst/>
            <a:gdLst>
              <a:gd name="connsiteX0" fmla="*/ 0 w 2201192"/>
              <a:gd name="connsiteY0" fmla="*/ 175529 h 351058"/>
              <a:gd name="connsiteX1" fmla="*/ 1100596 w 2201192"/>
              <a:gd name="connsiteY1" fmla="*/ 0 h 351058"/>
              <a:gd name="connsiteX2" fmla="*/ 2201192 w 2201192"/>
              <a:gd name="connsiteY2" fmla="*/ 175529 h 351058"/>
              <a:gd name="connsiteX3" fmla="*/ 1100596 w 2201192"/>
              <a:gd name="connsiteY3" fmla="*/ 351058 h 351058"/>
              <a:gd name="connsiteX4" fmla="*/ 0 w 2201192"/>
              <a:gd name="connsiteY4" fmla="*/ 175529 h 35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1192" h="351058" extrusionOk="0">
                <a:moveTo>
                  <a:pt x="0" y="175529"/>
                </a:moveTo>
                <a:cubicBezTo>
                  <a:pt x="-87248" y="24771"/>
                  <a:pt x="430846" y="23235"/>
                  <a:pt x="1100596" y="0"/>
                </a:cubicBezTo>
                <a:cubicBezTo>
                  <a:pt x="1711570" y="659"/>
                  <a:pt x="2186773" y="79045"/>
                  <a:pt x="2201192" y="175529"/>
                </a:cubicBezTo>
                <a:cubicBezTo>
                  <a:pt x="2144698" y="327640"/>
                  <a:pt x="1696473" y="417193"/>
                  <a:pt x="1100596" y="351058"/>
                </a:cubicBezTo>
                <a:cubicBezTo>
                  <a:pt x="472562" y="340010"/>
                  <a:pt x="19911" y="281985"/>
                  <a:pt x="0" y="175529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FR" dirty="0"/>
          </a:p>
        </p:txBody>
      </p:sp>
    </p:spTree>
    <p:extLst>
      <p:ext uri="{BB962C8B-B14F-4D97-AF65-F5344CB8AC3E}">
        <p14:creationId xmlns:p14="http://schemas.microsoft.com/office/powerpoint/2010/main" val="339643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schermata, cerchio&#10;&#10;Descrizione generata automaticamente">
            <a:extLst>
              <a:ext uri="{FF2B5EF4-FFF2-40B4-BE49-F238E27FC236}">
                <a16:creationId xmlns:a16="http://schemas.microsoft.com/office/drawing/2014/main" id="{5E2B978B-B0F6-51D6-2C22-3C6A3C03C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396" y="2257072"/>
            <a:ext cx="7254290" cy="3483020"/>
          </a:xfr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CB5CF84-7A7C-7B92-779F-B682B2561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516-CEFA-0141-8C60-6A209A0D983C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8ED247B-DAAE-9E29-7439-04F5911CC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475" y="2257072"/>
            <a:ext cx="4398815" cy="348302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CB588DE8-324B-10A6-0875-B6472FEB20E0}"/>
              </a:ext>
            </a:extLst>
          </p:cNvPr>
          <p:cNvSpPr txBox="1">
            <a:spLocks/>
          </p:cNvSpPr>
          <p:nvPr/>
        </p:nvSpPr>
        <p:spPr>
          <a:xfrm>
            <a:off x="1602040" y="655179"/>
            <a:ext cx="9209033" cy="725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solidFill>
                  <a:schemeClr val="accent2"/>
                </a:solidFill>
                <a:latin typeface="+mn-lt"/>
              </a:rPr>
              <a:t>Quand tout est parfait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E7ABA1E9-BBF7-2886-93C3-7BE44223E114}"/>
              </a:ext>
            </a:extLst>
          </p:cNvPr>
          <p:cNvSpPr/>
          <p:nvPr/>
        </p:nvSpPr>
        <p:spPr>
          <a:xfrm>
            <a:off x="7507687" y="4523874"/>
            <a:ext cx="593576" cy="850231"/>
          </a:xfrm>
          <a:custGeom>
            <a:avLst/>
            <a:gdLst>
              <a:gd name="connsiteX0" fmla="*/ 0 w 593576"/>
              <a:gd name="connsiteY0" fmla="*/ 425116 h 850231"/>
              <a:gd name="connsiteX1" fmla="*/ 296788 w 593576"/>
              <a:gd name="connsiteY1" fmla="*/ 0 h 850231"/>
              <a:gd name="connsiteX2" fmla="*/ 593576 w 593576"/>
              <a:gd name="connsiteY2" fmla="*/ 425116 h 850231"/>
              <a:gd name="connsiteX3" fmla="*/ 296788 w 593576"/>
              <a:gd name="connsiteY3" fmla="*/ 850232 h 850231"/>
              <a:gd name="connsiteX4" fmla="*/ 0 w 593576"/>
              <a:gd name="connsiteY4" fmla="*/ 425116 h 850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576" h="850231" fill="none" extrusionOk="0">
                <a:moveTo>
                  <a:pt x="0" y="425116"/>
                </a:moveTo>
                <a:cubicBezTo>
                  <a:pt x="10514" y="191578"/>
                  <a:pt x="145812" y="-26620"/>
                  <a:pt x="296788" y="0"/>
                </a:cubicBezTo>
                <a:cubicBezTo>
                  <a:pt x="455528" y="-792"/>
                  <a:pt x="558323" y="223521"/>
                  <a:pt x="593576" y="425116"/>
                </a:cubicBezTo>
                <a:cubicBezTo>
                  <a:pt x="590669" y="632181"/>
                  <a:pt x="438601" y="880942"/>
                  <a:pt x="296788" y="850232"/>
                </a:cubicBezTo>
                <a:cubicBezTo>
                  <a:pt x="154169" y="862152"/>
                  <a:pt x="20472" y="664823"/>
                  <a:pt x="0" y="425116"/>
                </a:cubicBezTo>
                <a:close/>
              </a:path>
              <a:path w="593576" h="850231" stroke="0" extrusionOk="0">
                <a:moveTo>
                  <a:pt x="0" y="425116"/>
                </a:moveTo>
                <a:cubicBezTo>
                  <a:pt x="-19468" y="178323"/>
                  <a:pt x="98169" y="13027"/>
                  <a:pt x="296788" y="0"/>
                </a:cubicBezTo>
                <a:cubicBezTo>
                  <a:pt x="514771" y="11383"/>
                  <a:pt x="557271" y="191485"/>
                  <a:pt x="593576" y="425116"/>
                </a:cubicBezTo>
                <a:cubicBezTo>
                  <a:pt x="580388" y="672780"/>
                  <a:pt x="456748" y="872073"/>
                  <a:pt x="296788" y="850232"/>
                </a:cubicBezTo>
                <a:cubicBezTo>
                  <a:pt x="123206" y="844941"/>
                  <a:pt x="34527" y="676399"/>
                  <a:pt x="0" y="425116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5036"/>
            </a:schemeClr>
          </a:soli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FR" dirty="0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1F75F2D8-B338-30AB-FF13-97F000A82AB3}"/>
              </a:ext>
            </a:extLst>
          </p:cNvPr>
          <p:cNvSpPr/>
          <p:nvPr/>
        </p:nvSpPr>
        <p:spPr>
          <a:xfrm>
            <a:off x="9900458" y="4523874"/>
            <a:ext cx="593576" cy="850231"/>
          </a:xfrm>
          <a:custGeom>
            <a:avLst/>
            <a:gdLst>
              <a:gd name="connsiteX0" fmla="*/ 0 w 593576"/>
              <a:gd name="connsiteY0" fmla="*/ 425116 h 850231"/>
              <a:gd name="connsiteX1" fmla="*/ 296788 w 593576"/>
              <a:gd name="connsiteY1" fmla="*/ 0 h 850231"/>
              <a:gd name="connsiteX2" fmla="*/ 593576 w 593576"/>
              <a:gd name="connsiteY2" fmla="*/ 425116 h 850231"/>
              <a:gd name="connsiteX3" fmla="*/ 296788 w 593576"/>
              <a:gd name="connsiteY3" fmla="*/ 850232 h 850231"/>
              <a:gd name="connsiteX4" fmla="*/ 0 w 593576"/>
              <a:gd name="connsiteY4" fmla="*/ 425116 h 850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576" h="850231" fill="none" extrusionOk="0">
                <a:moveTo>
                  <a:pt x="0" y="425116"/>
                </a:moveTo>
                <a:cubicBezTo>
                  <a:pt x="10514" y="191578"/>
                  <a:pt x="145812" y="-26620"/>
                  <a:pt x="296788" y="0"/>
                </a:cubicBezTo>
                <a:cubicBezTo>
                  <a:pt x="455528" y="-792"/>
                  <a:pt x="558323" y="223521"/>
                  <a:pt x="593576" y="425116"/>
                </a:cubicBezTo>
                <a:cubicBezTo>
                  <a:pt x="590669" y="632181"/>
                  <a:pt x="438601" y="880942"/>
                  <a:pt x="296788" y="850232"/>
                </a:cubicBezTo>
                <a:cubicBezTo>
                  <a:pt x="154169" y="862152"/>
                  <a:pt x="20472" y="664823"/>
                  <a:pt x="0" y="425116"/>
                </a:cubicBezTo>
                <a:close/>
              </a:path>
              <a:path w="593576" h="850231" stroke="0" extrusionOk="0">
                <a:moveTo>
                  <a:pt x="0" y="425116"/>
                </a:moveTo>
                <a:cubicBezTo>
                  <a:pt x="-19468" y="178323"/>
                  <a:pt x="98169" y="13027"/>
                  <a:pt x="296788" y="0"/>
                </a:cubicBezTo>
                <a:cubicBezTo>
                  <a:pt x="514771" y="11383"/>
                  <a:pt x="557271" y="191485"/>
                  <a:pt x="593576" y="425116"/>
                </a:cubicBezTo>
                <a:cubicBezTo>
                  <a:pt x="580388" y="672780"/>
                  <a:pt x="456748" y="872073"/>
                  <a:pt x="296788" y="850232"/>
                </a:cubicBezTo>
                <a:cubicBezTo>
                  <a:pt x="123206" y="844941"/>
                  <a:pt x="34527" y="676399"/>
                  <a:pt x="0" y="425116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5036"/>
            </a:schemeClr>
          </a:soli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FR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CCB142F-9B0E-3BAD-849D-35CFE0FC345C}"/>
              </a:ext>
            </a:extLst>
          </p:cNvPr>
          <p:cNvSpPr/>
          <p:nvPr/>
        </p:nvSpPr>
        <p:spPr>
          <a:xfrm>
            <a:off x="2345582" y="5827267"/>
            <a:ext cx="7500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Pic de 2HG et pic de </a:t>
            </a:r>
            <a:r>
              <a:rPr lang="fr-FR" dirty="0" err="1">
                <a:solidFill>
                  <a:schemeClr val="accent2"/>
                </a:solidFill>
              </a:rPr>
              <a:t>cystathionine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>
                <a:solidFill>
                  <a:schemeClr val="accent2"/>
                </a:solidFill>
                <a:sym typeface="Wingdings"/>
              </a:rPr>
              <a:t> </a:t>
            </a:r>
            <a:r>
              <a:rPr lang="fr-FR" dirty="0" err="1">
                <a:solidFill>
                  <a:schemeClr val="accent2"/>
                </a:solidFill>
                <a:sym typeface="Wingdings"/>
              </a:rPr>
              <a:t>Oligodendrogliome</a:t>
            </a:r>
            <a:r>
              <a:rPr lang="fr-FR" dirty="0">
                <a:solidFill>
                  <a:schemeClr val="accent2"/>
                </a:solidFill>
                <a:sym typeface="Wingdings"/>
              </a:rPr>
              <a:t> </a:t>
            </a:r>
            <a:r>
              <a:rPr lang="fr-FR" dirty="0">
                <a:solidFill>
                  <a:schemeClr val="accent2"/>
                </a:solidFill>
              </a:rPr>
              <a:t>IDH1R132H </a:t>
            </a:r>
            <a:r>
              <a:rPr lang="fr-FR" dirty="0">
                <a:solidFill>
                  <a:schemeClr val="accent2"/>
                </a:solidFill>
                <a:sym typeface="Wingdings"/>
              </a:rPr>
              <a:t>grade II</a:t>
            </a:r>
            <a:endParaRPr lang="fr-FR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59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C405F1B-B1F8-0951-CC97-5B9577B7B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516-CEFA-0141-8C60-6A209A0D983C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5645CA1F-07BC-6E58-D9E4-9514FC3BDA16}"/>
              </a:ext>
            </a:extLst>
          </p:cNvPr>
          <p:cNvSpPr txBox="1">
            <a:spLocks/>
          </p:cNvSpPr>
          <p:nvPr/>
        </p:nvSpPr>
        <p:spPr>
          <a:xfrm>
            <a:off x="1602040" y="655179"/>
            <a:ext cx="9209033" cy="725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solidFill>
                  <a:schemeClr val="accent2"/>
                </a:solidFill>
                <a:latin typeface="+mn-lt"/>
              </a:rPr>
              <a:t>Quand c’est moins parfait</a:t>
            </a:r>
          </a:p>
        </p:txBody>
      </p:sp>
      <p:pic>
        <p:nvPicPr>
          <p:cNvPr id="6" name="Segnaposto contenuto 10" descr="Immagine che contiene schermata, cerchio&#10;&#10;Descrizione generata automaticamente">
            <a:extLst>
              <a:ext uri="{FF2B5EF4-FFF2-40B4-BE49-F238E27FC236}">
                <a16:creationId xmlns:a16="http://schemas.microsoft.com/office/drawing/2014/main" id="{E06AD18B-DC46-14D9-F7D3-90F16D635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040" y="1943737"/>
            <a:ext cx="9442061" cy="40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4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C405F1B-B1F8-0951-CC97-5B9577B7B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516-CEFA-0141-8C60-6A209A0D983C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5645CA1F-07BC-6E58-D9E4-9514FC3BDA16}"/>
              </a:ext>
            </a:extLst>
          </p:cNvPr>
          <p:cNvSpPr txBox="1">
            <a:spLocks/>
          </p:cNvSpPr>
          <p:nvPr/>
        </p:nvSpPr>
        <p:spPr>
          <a:xfrm>
            <a:off x="1602040" y="655179"/>
            <a:ext cx="9209033" cy="725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solidFill>
                  <a:schemeClr val="accent2"/>
                </a:solidFill>
                <a:latin typeface="+mn-lt"/>
              </a:rPr>
              <a:t>Quand c’est moins parfait</a:t>
            </a:r>
          </a:p>
        </p:txBody>
      </p:sp>
      <p:pic>
        <p:nvPicPr>
          <p:cNvPr id="11" name="Segnaposto contenuto 10" descr="Immagine che contiene schermata, cerchio&#10;&#10;Descrizione generata automaticamente">
            <a:extLst>
              <a:ext uri="{FF2B5EF4-FFF2-40B4-BE49-F238E27FC236}">
                <a16:creationId xmlns:a16="http://schemas.microsoft.com/office/drawing/2014/main" id="{0FFB2F52-653E-BEF4-2870-ECB1223BE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2040" y="1943737"/>
            <a:ext cx="9442061" cy="4009455"/>
          </a:xfr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F0FA61A-E557-D38A-A9EB-DE54549FC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655" y="2278184"/>
            <a:ext cx="4366452" cy="3384000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C099D71A-50B0-2F80-3820-2A1896AB5BD1}"/>
              </a:ext>
            </a:extLst>
          </p:cNvPr>
          <p:cNvSpPr/>
          <p:nvPr/>
        </p:nvSpPr>
        <p:spPr>
          <a:xfrm>
            <a:off x="8983561" y="4186989"/>
            <a:ext cx="593576" cy="850231"/>
          </a:xfrm>
          <a:custGeom>
            <a:avLst/>
            <a:gdLst>
              <a:gd name="connsiteX0" fmla="*/ 0 w 593576"/>
              <a:gd name="connsiteY0" fmla="*/ 425116 h 850231"/>
              <a:gd name="connsiteX1" fmla="*/ 296788 w 593576"/>
              <a:gd name="connsiteY1" fmla="*/ 0 h 850231"/>
              <a:gd name="connsiteX2" fmla="*/ 593576 w 593576"/>
              <a:gd name="connsiteY2" fmla="*/ 425116 h 850231"/>
              <a:gd name="connsiteX3" fmla="*/ 296788 w 593576"/>
              <a:gd name="connsiteY3" fmla="*/ 850232 h 850231"/>
              <a:gd name="connsiteX4" fmla="*/ 0 w 593576"/>
              <a:gd name="connsiteY4" fmla="*/ 425116 h 850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576" h="850231" fill="none" extrusionOk="0">
                <a:moveTo>
                  <a:pt x="0" y="425116"/>
                </a:moveTo>
                <a:cubicBezTo>
                  <a:pt x="10514" y="191578"/>
                  <a:pt x="145812" y="-26620"/>
                  <a:pt x="296788" y="0"/>
                </a:cubicBezTo>
                <a:cubicBezTo>
                  <a:pt x="455528" y="-792"/>
                  <a:pt x="558323" y="223521"/>
                  <a:pt x="593576" y="425116"/>
                </a:cubicBezTo>
                <a:cubicBezTo>
                  <a:pt x="590669" y="632181"/>
                  <a:pt x="438601" y="880942"/>
                  <a:pt x="296788" y="850232"/>
                </a:cubicBezTo>
                <a:cubicBezTo>
                  <a:pt x="154169" y="862152"/>
                  <a:pt x="20472" y="664823"/>
                  <a:pt x="0" y="425116"/>
                </a:cubicBezTo>
                <a:close/>
              </a:path>
              <a:path w="593576" h="850231" stroke="0" extrusionOk="0">
                <a:moveTo>
                  <a:pt x="0" y="425116"/>
                </a:moveTo>
                <a:cubicBezTo>
                  <a:pt x="-19468" y="178323"/>
                  <a:pt x="98169" y="13027"/>
                  <a:pt x="296788" y="0"/>
                </a:cubicBezTo>
                <a:cubicBezTo>
                  <a:pt x="514771" y="11383"/>
                  <a:pt x="557271" y="191485"/>
                  <a:pt x="593576" y="425116"/>
                </a:cubicBezTo>
                <a:cubicBezTo>
                  <a:pt x="580388" y="672780"/>
                  <a:pt x="456748" y="872073"/>
                  <a:pt x="296788" y="850232"/>
                </a:cubicBezTo>
                <a:cubicBezTo>
                  <a:pt x="123206" y="844941"/>
                  <a:pt x="34527" y="676399"/>
                  <a:pt x="0" y="425116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5036"/>
            </a:schemeClr>
          </a:soli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FR" dirty="0"/>
          </a:p>
        </p:txBody>
      </p:sp>
    </p:spTree>
    <p:extLst>
      <p:ext uri="{BB962C8B-B14F-4D97-AF65-F5344CB8AC3E}">
        <p14:creationId xmlns:p14="http://schemas.microsoft.com/office/powerpoint/2010/main" val="475253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10" y="1817615"/>
            <a:ext cx="8384469" cy="3802863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3B0E3789-BFD1-227A-5433-7E4F9B323A24}"/>
              </a:ext>
            </a:extLst>
          </p:cNvPr>
          <p:cNvSpPr txBox="1">
            <a:spLocks/>
          </p:cNvSpPr>
          <p:nvPr/>
        </p:nvSpPr>
        <p:spPr>
          <a:xfrm>
            <a:off x="1602040" y="655179"/>
            <a:ext cx="9209033" cy="725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solidFill>
                  <a:schemeClr val="accent2"/>
                </a:solidFill>
                <a:latin typeface="+mn-lt"/>
              </a:rPr>
              <a:t>Toutes les mutations IDH accumulent 2HG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C69B379-6586-8619-93E3-A0ABFDCB5C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8" r="22860"/>
          <a:stretch/>
        </p:blipFill>
        <p:spPr>
          <a:xfrm>
            <a:off x="6558506" y="1817615"/>
            <a:ext cx="4998364" cy="3802862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B3BB52A2-55BB-8DD8-3CAD-A7E62F9EEA61}"/>
              </a:ext>
            </a:extLst>
          </p:cNvPr>
          <p:cNvSpPr/>
          <p:nvPr/>
        </p:nvSpPr>
        <p:spPr>
          <a:xfrm>
            <a:off x="6866003" y="4235115"/>
            <a:ext cx="593576" cy="850231"/>
          </a:xfrm>
          <a:custGeom>
            <a:avLst/>
            <a:gdLst>
              <a:gd name="connsiteX0" fmla="*/ 0 w 593576"/>
              <a:gd name="connsiteY0" fmla="*/ 425116 h 850231"/>
              <a:gd name="connsiteX1" fmla="*/ 296788 w 593576"/>
              <a:gd name="connsiteY1" fmla="*/ 0 h 850231"/>
              <a:gd name="connsiteX2" fmla="*/ 593576 w 593576"/>
              <a:gd name="connsiteY2" fmla="*/ 425116 h 850231"/>
              <a:gd name="connsiteX3" fmla="*/ 296788 w 593576"/>
              <a:gd name="connsiteY3" fmla="*/ 850232 h 850231"/>
              <a:gd name="connsiteX4" fmla="*/ 0 w 593576"/>
              <a:gd name="connsiteY4" fmla="*/ 425116 h 850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576" h="850231" fill="none" extrusionOk="0">
                <a:moveTo>
                  <a:pt x="0" y="425116"/>
                </a:moveTo>
                <a:cubicBezTo>
                  <a:pt x="10514" y="191578"/>
                  <a:pt x="145812" y="-26620"/>
                  <a:pt x="296788" y="0"/>
                </a:cubicBezTo>
                <a:cubicBezTo>
                  <a:pt x="455528" y="-792"/>
                  <a:pt x="558323" y="223521"/>
                  <a:pt x="593576" y="425116"/>
                </a:cubicBezTo>
                <a:cubicBezTo>
                  <a:pt x="590669" y="632181"/>
                  <a:pt x="438601" y="880942"/>
                  <a:pt x="296788" y="850232"/>
                </a:cubicBezTo>
                <a:cubicBezTo>
                  <a:pt x="154169" y="862152"/>
                  <a:pt x="20472" y="664823"/>
                  <a:pt x="0" y="425116"/>
                </a:cubicBezTo>
                <a:close/>
              </a:path>
              <a:path w="593576" h="850231" stroke="0" extrusionOk="0">
                <a:moveTo>
                  <a:pt x="0" y="425116"/>
                </a:moveTo>
                <a:cubicBezTo>
                  <a:pt x="-19468" y="178323"/>
                  <a:pt x="98169" y="13027"/>
                  <a:pt x="296788" y="0"/>
                </a:cubicBezTo>
                <a:cubicBezTo>
                  <a:pt x="514771" y="11383"/>
                  <a:pt x="557271" y="191485"/>
                  <a:pt x="593576" y="425116"/>
                </a:cubicBezTo>
                <a:cubicBezTo>
                  <a:pt x="580388" y="672780"/>
                  <a:pt x="456748" y="872073"/>
                  <a:pt x="296788" y="850232"/>
                </a:cubicBezTo>
                <a:cubicBezTo>
                  <a:pt x="123206" y="844941"/>
                  <a:pt x="34527" y="676399"/>
                  <a:pt x="0" y="425116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5036"/>
            </a:schemeClr>
          </a:soli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FR" dirty="0"/>
          </a:p>
        </p:txBody>
      </p:sp>
      <p:pic>
        <p:nvPicPr>
          <p:cNvPr id="10" name="Picture 2" descr="Gene mutation - Free education icons">
            <a:extLst>
              <a:ext uri="{FF2B5EF4-FFF2-40B4-BE49-F238E27FC236}">
                <a16:creationId xmlns:a16="http://schemas.microsoft.com/office/drawing/2014/main" id="{9F082620-17EC-2ED7-9740-C7081C21D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139">
            <a:off x="10651106" y="162254"/>
            <a:ext cx="643283" cy="64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cteur droit avec flèche 33">
            <a:extLst>
              <a:ext uri="{FF2B5EF4-FFF2-40B4-BE49-F238E27FC236}">
                <a16:creationId xmlns:a16="http://schemas.microsoft.com/office/drawing/2014/main" id="{A199902D-280F-02D4-5E0F-EA291C565AB7}"/>
              </a:ext>
            </a:extLst>
          </p:cNvPr>
          <p:cNvCxnSpPr>
            <a:cxnSpLocks/>
          </p:cNvCxnSpPr>
          <p:nvPr/>
        </p:nvCxnSpPr>
        <p:spPr>
          <a:xfrm>
            <a:off x="11149416" y="673796"/>
            <a:ext cx="3" cy="417017"/>
          </a:xfrm>
          <a:prstGeom prst="straightConnector1">
            <a:avLst/>
          </a:prstGeom>
          <a:ln w="28575">
            <a:solidFill>
              <a:schemeClr val="accent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2-hydroxyglutarate molecule. 3D rendering. Atoms are represented as spheres with conventional color coding: hydrogen (white), carbon (grey), oxygen (red). - 74268787">
            <a:extLst>
              <a:ext uri="{FF2B5EF4-FFF2-40B4-BE49-F238E27FC236}">
                <a16:creationId xmlns:a16="http://schemas.microsoft.com/office/drawing/2014/main" id="{75876BFD-0313-84FB-16DA-B45E69B0C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354" y="1163858"/>
            <a:ext cx="835374" cy="64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AABA2AB-5921-7E60-6AC9-E22FC922B0A5}"/>
              </a:ext>
            </a:extLst>
          </p:cNvPr>
          <p:cNvSpPr txBox="1"/>
          <p:nvPr/>
        </p:nvSpPr>
        <p:spPr>
          <a:xfrm>
            <a:off x="11031683" y="1068482"/>
            <a:ext cx="3033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chemeClr val="accent2"/>
                </a:solidFill>
              </a:rPr>
              <a:t>2HG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B0BEA39-AF8F-90CF-28C2-0C0560D2974C}"/>
              </a:ext>
            </a:extLst>
          </p:cNvPr>
          <p:cNvSpPr txBox="1"/>
          <p:nvPr/>
        </p:nvSpPr>
        <p:spPr>
          <a:xfrm>
            <a:off x="1914126" y="5648974"/>
            <a:ext cx="5438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Pic de 2HG, sans </a:t>
            </a:r>
            <a:r>
              <a:rPr lang="fr-FR" dirty="0" err="1">
                <a:solidFill>
                  <a:schemeClr val="accent2"/>
                </a:solidFill>
              </a:rPr>
              <a:t>cystathionine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>
                <a:solidFill>
                  <a:schemeClr val="accent2"/>
                </a:solidFill>
                <a:sym typeface="Wingdings"/>
              </a:rPr>
              <a:t> </a:t>
            </a:r>
            <a:r>
              <a:rPr lang="fr-FR" dirty="0" err="1">
                <a:solidFill>
                  <a:schemeClr val="accent2"/>
                </a:solidFill>
                <a:sym typeface="Wingdings"/>
              </a:rPr>
              <a:t>Astrocytome</a:t>
            </a:r>
            <a:r>
              <a:rPr lang="fr-FR" dirty="0">
                <a:solidFill>
                  <a:schemeClr val="accent2"/>
                </a:solidFill>
                <a:sym typeface="Wingdings"/>
              </a:rPr>
              <a:t> IDH1 + </a:t>
            </a:r>
            <a:r>
              <a:rPr lang="fr-FR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1ABC6EF-57A2-78CB-BE2C-113A144BA255}"/>
              </a:ext>
            </a:extLst>
          </p:cNvPr>
          <p:cNvSpPr txBox="1"/>
          <p:nvPr/>
        </p:nvSpPr>
        <p:spPr>
          <a:xfrm>
            <a:off x="1781732" y="5879347"/>
            <a:ext cx="2997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2"/>
                </a:solidFill>
              </a:rPr>
              <a:t>Mais IHC: IDH1R132H WT !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1556946-44A6-3E13-D605-EAC82D3EEDC4}"/>
              </a:ext>
            </a:extLst>
          </p:cNvPr>
          <p:cNvSpPr txBox="1"/>
          <p:nvPr/>
        </p:nvSpPr>
        <p:spPr>
          <a:xfrm>
            <a:off x="4633556" y="5890167"/>
            <a:ext cx="6923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Séquençage ADN : </a:t>
            </a:r>
            <a:r>
              <a:rPr lang="fr-FR" b="1" dirty="0">
                <a:solidFill>
                  <a:schemeClr val="accent1"/>
                </a:solidFill>
              </a:rPr>
              <a:t>mutation IDH </a:t>
            </a:r>
            <a:r>
              <a:rPr lang="fr-FR" dirty="0">
                <a:solidFill>
                  <a:schemeClr val="accent2"/>
                </a:solidFill>
              </a:rPr>
              <a:t>(R132c) </a:t>
            </a:r>
            <a:r>
              <a:rPr lang="fr-FR" b="1" dirty="0">
                <a:solidFill>
                  <a:schemeClr val="accent1"/>
                </a:solidFill>
              </a:rPr>
              <a:t>minoritaire</a:t>
            </a:r>
            <a:endParaRPr lang="fr-FR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E1FA39BD-9163-6891-0D5B-07F109711F5D}"/>
                  </a:ext>
                </a:extLst>
              </p14:cNvPr>
              <p14:cNvContentPartPr/>
              <p14:nvPr/>
            </p14:nvContentPartPr>
            <p14:xfrm>
              <a:off x="9688097" y="5914418"/>
              <a:ext cx="265320" cy="171720"/>
            </p14:xfrm>
          </p:contentPart>
        </mc:Choice>
        <mc:Fallback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E1FA39BD-9163-6891-0D5B-07F109711F5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70097" y="5896418"/>
                <a:ext cx="300960" cy="20736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8F240D4-9174-FE53-CC5C-FDA3FF60E981}"/>
              </a:ext>
            </a:extLst>
          </p:cNvPr>
          <p:cNvSpPr txBox="1"/>
          <p:nvPr/>
        </p:nvSpPr>
        <p:spPr>
          <a:xfrm>
            <a:off x="9688097" y="5529237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1/3 des gliomes dans la fosse postérieure ! </a:t>
            </a:r>
          </a:p>
        </p:txBody>
      </p:sp>
    </p:spTree>
    <p:extLst>
      <p:ext uri="{BB962C8B-B14F-4D97-AF65-F5344CB8AC3E}">
        <p14:creationId xmlns:p14="http://schemas.microsoft.com/office/powerpoint/2010/main" val="150483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CB9BB3-4679-723C-F6DC-48922B2187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16</a:t>
            </a:fld>
            <a:endParaRPr lang="fr-FR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F4A2EA7-B713-15B3-1F8D-3480B7CCE88B}"/>
              </a:ext>
            </a:extLst>
          </p:cNvPr>
          <p:cNvSpPr txBox="1"/>
          <p:nvPr/>
        </p:nvSpPr>
        <p:spPr>
          <a:xfrm>
            <a:off x="876822" y="1114815"/>
            <a:ext cx="10335661" cy="826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FR" dirty="0"/>
          </a:p>
        </p:txBody>
      </p:sp>
      <p:pic>
        <p:nvPicPr>
          <p:cNvPr id="8" name="Immagine 7" descr="Immagine che contiene testo, schermata, diagramma&#10;&#10;Descrizione generata automaticamente">
            <a:extLst>
              <a:ext uri="{FF2B5EF4-FFF2-40B4-BE49-F238E27FC236}">
                <a16:creationId xmlns:a16="http://schemas.microsoft.com/office/drawing/2014/main" id="{3BE5542C-6FB7-2DB5-8964-EAB8008182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" t="607" r="276" b="565"/>
          <a:stretch/>
        </p:blipFill>
        <p:spPr>
          <a:xfrm>
            <a:off x="2212521" y="909642"/>
            <a:ext cx="7341296" cy="467728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63EF7F8-E9CB-2FC3-777A-EA2B0CB35B18}"/>
              </a:ext>
            </a:extLst>
          </p:cNvPr>
          <p:cNvSpPr txBox="1"/>
          <p:nvPr/>
        </p:nvSpPr>
        <p:spPr>
          <a:xfrm>
            <a:off x="876822" y="6473519"/>
            <a:ext cx="9857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Avenir Book" panose="02000503020000020003" pitchFamily="2" charset="0"/>
              </a:rPr>
              <a:t>Nichelli</a:t>
            </a:r>
            <a:r>
              <a:rPr lang="it-IT" sz="1200" dirty="0">
                <a:solidFill>
                  <a:schemeClr val="bg1"/>
                </a:solidFill>
                <a:latin typeface="Avenir Book" panose="02000503020000020003" pitchFamily="2" charset="0"/>
              </a:rPr>
              <a:t> L. et al. «</a:t>
            </a:r>
            <a:r>
              <a:rPr lang="it-IT" sz="1200" dirty="0" err="1">
                <a:solidFill>
                  <a:schemeClr val="bg1"/>
                </a:solidFill>
                <a:latin typeface="Avenir Book" panose="02000503020000020003" pitchFamily="2" charset="0"/>
              </a:rPr>
              <a:t>Edited</a:t>
            </a:r>
            <a:r>
              <a:rPr lang="it-IT" sz="12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Avenir Book" panose="02000503020000020003" pitchFamily="2" charset="0"/>
              </a:rPr>
              <a:t>magnetic</a:t>
            </a:r>
            <a:r>
              <a:rPr lang="it-IT" sz="12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Avenir Book" panose="02000503020000020003" pitchFamily="2" charset="0"/>
              </a:rPr>
              <a:t>resonance</a:t>
            </a:r>
            <a:r>
              <a:rPr lang="it-IT" sz="12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Avenir Book" panose="02000503020000020003" pitchFamily="2" charset="0"/>
              </a:rPr>
              <a:t>spectroscopy</a:t>
            </a:r>
            <a:r>
              <a:rPr lang="it-IT" sz="12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Avenir Book" panose="02000503020000020003" pitchFamily="2" charset="0"/>
              </a:rPr>
              <a:t>improves</a:t>
            </a:r>
            <a:r>
              <a:rPr lang="it-IT" sz="1200" dirty="0">
                <a:solidFill>
                  <a:schemeClr val="bg1"/>
                </a:solidFill>
                <a:latin typeface="Avenir Book" panose="02000503020000020003" pitchFamily="2" charset="0"/>
              </a:rPr>
              <a:t> clinical care of </a:t>
            </a:r>
            <a:r>
              <a:rPr lang="it-IT" sz="1200" dirty="0" err="1">
                <a:solidFill>
                  <a:schemeClr val="bg1"/>
                </a:solidFill>
                <a:latin typeface="Avenir Book" panose="02000503020000020003" pitchFamily="2" charset="0"/>
              </a:rPr>
              <a:t>patients</a:t>
            </a:r>
            <a:r>
              <a:rPr lang="it-IT" sz="1200" dirty="0">
                <a:solidFill>
                  <a:schemeClr val="bg1"/>
                </a:solidFill>
                <a:latin typeface="Avenir Book" panose="02000503020000020003" pitchFamily="2" charset="0"/>
              </a:rPr>
              <a:t> with IDH-</a:t>
            </a:r>
            <a:r>
              <a:rPr lang="it-IT" sz="1200" dirty="0" err="1">
                <a:solidFill>
                  <a:schemeClr val="bg1"/>
                </a:solidFill>
                <a:latin typeface="Avenir Book" panose="02000503020000020003" pitchFamily="2" charset="0"/>
              </a:rPr>
              <a:t>mutant</a:t>
            </a:r>
            <a:r>
              <a:rPr lang="it-IT" sz="1200" dirty="0">
                <a:solidFill>
                  <a:schemeClr val="bg1"/>
                </a:solidFill>
                <a:latin typeface="Avenir Book" panose="02000503020000020003" pitchFamily="2" charset="0"/>
              </a:rPr>
              <a:t> glioma» en </a:t>
            </a:r>
            <a:r>
              <a:rPr lang="it-IT" sz="1200" dirty="0" err="1">
                <a:solidFill>
                  <a:schemeClr val="bg1"/>
                </a:solidFill>
                <a:latin typeface="Avenir Book" panose="02000503020000020003" pitchFamily="2" charset="0"/>
              </a:rPr>
              <a:t>révision</a:t>
            </a:r>
            <a:r>
              <a:rPr lang="it-IT" sz="12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Avenir Book" panose="02000503020000020003" pitchFamily="2" charset="0"/>
              </a:rPr>
              <a:t>dans</a:t>
            </a:r>
            <a:r>
              <a:rPr lang="it-IT" sz="1200" dirty="0">
                <a:solidFill>
                  <a:schemeClr val="bg1"/>
                </a:solidFill>
                <a:latin typeface="Avenir Book" panose="02000503020000020003" pitchFamily="2" charset="0"/>
              </a:rPr>
              <a:t> AJNR</a:t>
            </a:r>
            <a:endParaRPr lang="it-FR" sz="12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87F712AA-D141-C84E-22EB-4CF15E943394}"/>
              </a:ext>
            </a:extLst>
          </p:cNvPr>
          <p:cNvSpPr/>
          <p:nvPr/>
        </p:nvSpPr>
        <p:spPr>
          <a:xfrm>
            <a:off x="2613690" y="4491390"/>
            <a:ext cx="247205" cy="244929"/>
          </a:xfrm>
          <a:prstGeom prst="ellipse">
            <a:avLst/>
          </a:prstGeom>
          <a:solidFill>
            <a:schemeClr val="accent1">
              <a:alpha val="2978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FR"/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8DAC1589-A46A-8CE3-F91F-D01664AE88E3}"/>
              </a:ext>
            </a:extLst>
          </p:cNvPr>
          <p:cNvSpPr/>
          <p:nvPr/>
        </p:nvSpPr>
        <p:spPr>
          <a:xfrm>
            <a:off x="4973462" y="4479314"/>
            <a:ext cx="340922" cy="269079"/>
          </a:xfrm>
          <a:prstGeom prst="ellipse">
            <a:avLst/>
          </a:prstGeom>
          <a:solidFill>
            <a:schemeClr val="accent1">
              <a:alpha val="2978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FR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378C7BCB-99AC-F719-AC73-C5EF69CFD012}"/>
              </a:ext>
            </a:extLst>
          </p:cNvPr>
          <p:cNvSpPr/>
          <p:nvPr/>
        </p:nvSpPr>
        <p:spPr>
          <a:xfrm>
            <a:off x="3669973" y="4736319"/>
            <a:ext cx="408215" cy="406049"/>
          </a:xfrm>
          <a:prstGeom prst="ellipse">
            <a:avLst/>
          </a:prstGeom>
          <a:solidFill>
            <a:schemeClr val="accent1">
              <a:alpha val="2978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FR"/>
          </a:p>
        </p:txBody>
      </p:sp>
    </p:spTree>
    <p:extLst>
      <p:ext uri="{BB962C8B-B14F-4D97-AF65-F5344CB8AC3E}">
        <p14:creationId xmlns:p14="http://schemas.microsoft.com/office/powerpoint/2010/main" val="262125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1BC0DD7-A483-DA4E-3058-DE7AFBAF8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516-CEFA-0141-8C60-6A209A0D983C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77" name="Titolo 1">
            <a:extLst>
              <a:ext uri="{FF2B5EF4-FFF2-40B4-BE49-F238E27FC236}">
                <a16:creationId xmlns:a16="http://schemas.microsoft.com/office/drawing/2014/main" id="{30D49DA4-145B-4673-0726-B276FEDB6932}"/>
              </a:ext>
            </a:extLst>
          </p:cNvPr>
          <p:cNvSpPr txBox="1">
            <a:spLocks/>
          </p:cNvSpPr>
          <p:nvPr/>
        </p:nvSpPr>
        <p:spPr>
          <a:xfrm>
            <a:off x="1602040" y="655179"/>
            <a:ext cx="9209033" cy="725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2"/>
                </a:solidFill>
                <a:latin typeface="+mn-lt"/>
              </a:rPr>
              <a:t>Avantages : au suivi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F0AECEFB-E100-99F8-AC2E-DB511FE0FF8B}"/>
              </a:ext>
            </a:extLst>
          </p:cNvPr>
          <p:cNvSpPr txBox="1"/>
          <p:nvPr/>
        </p:nvSpPr>
        <p:spPr>
          <a:xfrm>
            <a:off x="869667" y="2374335"/>
            <a:ext cx="2915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fr-FR" sz="2400" dirty="0">
                <a:solidFill>
                  <a:schemeClr val="accent2"/>
                </a:solidFill>
              </a:rPr>
              <a:t>Inhibiteurs anti-IDH</a:t>
            </a: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22733E0C-F9C6-0A5C-E5FB-199669303C99}"/>
              </a:ext>
            </a:extLst>
          </p:cNvPr>
          <p:cNvSpPr txBox="1"/>
          <p:nvPr/>
        </p:nvSpPr>
        <p:spPr>
          <a:xfrm>
            <a:off x="1144646" y="2836000"/>
            <a:ext cx="44233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it-FR" dirty="0">
                <a:solidFill>
                  <a:schemeClr val="accent2"/>
                </a:solidFill>
              </a:rPr>
              <a:t>Choix du meilleur candidat, notamment en progression</a:t>
            </a:r>
          </a:p>
          <a:p>
            <a:pPr marL="342900" indent="-34290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it-FR" dirty="0">
                <a:solidFill>
                  <a:schemeClr val="accent2"/>
                </a:solidFill>
              </a:rPr>
              <a:t>Confirmer l’engagement de la cible</a:t>
            </a:r>
          </a:p>
          <a:p>
            <a:pPr marL="342900" indent="-34290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it-FR" dirty="0">
                <a:solidFill>
                  <a:schemeClr val="accent2"/>
                </a:solidFill>
              </a:rPr>
              <a:t>Suivre les patients (changement du concentration du 2HG détécté plus rapidement que changement du volume FLAIR) </a:t>
            </a:r>
            <a:r>
              <a:rPr lang="it-FR" baseline="30000" dirty="0">
                <a:solidFill>
                  <a:schemeClr val="accent2"/>
                </a:solidFill>
              </a:rPr>
              <a:t>1</a:t>
            </a:r>
          </a:p>
          <a:p>
            <a:pPr marL="342900" indent="-34290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it-FR" dirty="0">
                <a:solidFill>
                  <a:schemeClr val="accent2"/>
                </a:solidFill>
              </a:rPr>
              <a:t>Explorer les mécanisme de résistence</a:t>
            </a:r>
          </a:p>
          <a:p>
            <a:pPr>
              <a:buClr>
                <a:schemeClr val="accent1"/>
              </a:buClr>
            </a:pPr>
            <a:endParaRPr lang="it-FR" sz="2400" dirty="0">
              <a:solidFill>
                <a:schemeClr val="accent2"/>
              </a:solidFill>
            </a:endParaRPr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1DEA6260-0503-8410-D591-6710F5E4CB3F}"/>
              </a:ext>
            </a:extLst>
          </p:cNvPr>
          <p:cNvSpPr txBox="1"/>
          <p:nvPr/>
        </p:nvSpPr>
        <p:spPr>
          <a:xfrm>
            <a:off x="869668" y="5282824"/>
            <a:ext cx="4951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fr-FR" sz="2400" dirty="0">
                <a:solidFill>
                  <a:schemeClr val="accent2"/>
                </a:solidFill>
              </a:rPr>
              <a:t>Pour étudier l’évolution d’un gliome</a:t>
            </a:r>
          </a:p>
        </p:txBody>
      </p:sp>
      <p:pic>
        <p:nvPicPr>
          <p:cNvPr id="82" name="Immagine 81" descr="Immagine che contiene testo, diagramma, schermata, cerchio&#10;&#10;Descrizione generata automaticamente">
            <a:extLst>
              <a:ext uri="{FF2B5EF4-FFF2-40B4-BE49-F238E27FC236}">
                <a16:creationId xmlns:a16="http://schemas.microsoft.com/office/drawing/2014/main" id="{B9503C31-14F1-6575-C9C2-4488EEE8C6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" t="664" r="1069" b="488"/>
          <a:stretch/>
        </p:blipFill>
        <p:spPr>
          <a:xfrm>
            <a:off x="6096000" y="2120302"/>
            <a:ext cx="4237631" cy="3855907"/>
          </a:xfrm>
          <a:prstGeom prst="rect">
            <a:avLst/>
          </a:prstGeom>
        </p:spPr>
      </p:pic>
      <p:pic>
        <p:nvPicPr>
          <p:cNvPr id="83" name="Immagine 82" descr="Immagine che contiene bottiglia&#10;&#10;Descrizione generata automaticamente">
            <a:extLst>
              <a:ext uri="{FF2B5EF4-FFF2-40B4-BE49-F238E27FC236}">
                <a16:creationId xmlns:a16="http://schemas.microsoft.com/office/drawing/2014/main" id="{68E46849-4993-6DB1-41AE-D4E7274DB1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136" y1="11953" x2="55917" y2="14141"/>
                        <a14:foregroundMark x1="55917" y1="14141" x2="64201" y2="13805"/>
                        <a14:foregroundMark x1="22485" y1="87879" x2="72781" y2="89057"/>
                        <a14:foregroundMark x1="72781" y1="89057" x2="83432" y2="77441"/>
                        <a14:foregroundMark x1="83432" y1="77441" x2="83432" y2="43266"/>
                        <a14:foregroundMark x1="50296" y1="53872" x2="34615" y2="63300"/>
                        <a14:foregroundMark x1="34615" y1="63300" x2="44083" y2="51515"/>
                        <a14:foregroundMark x1="44083" y1="51515" x2="56805" y2="64646"/>
                        <a14:foregroundMark x1="56805" y1="64646" x2="47633" y2="52357"/>
                        <a14:foregroundMark x1="47633" y1="52357" x2="73669" y2="61785"/>
                        <a14:foregroundMark x1="73669" y1="61785" x2="52071" y2="68350"/>
                        <a14:foregroundMark x1="52071" y1="68350" x2="38462" y2="55556"/>
                        <a14:foregroundMark x1="38462" y1="55556" x2="66568" y2="59933"/>
                        <a14:foregroundMark x1="66568" y1="59933" x2="50888" y2="60438"/>
                        <a14:backgroundMark x1="7692" y1="16498" x2="14201" y2="21886"/>
                        <a14:backgroundMark x1="73373" y1="14983" x2="84320" y2="31818"/>
                      </a14:backgroundRemoval>
                    </a14:imgEffect>
                  </a14:imgLayer>
                </a14:imgProps>
              </a:ext>
            </a:extLst>
          </a:blip>
          <a:srcRect t="3932" r="7681"/>
          <a:stretch/>
        </p:blipFill>
        <p:spPr>
          <a:xfrm>
            <a:off x="10213915" y="1726959"/>
            <a:ext cx="396649" cy="725378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84" name="Rettangolo con angoli arrotondati 83">
            <a:extLst>
              <a:ext uri="{FF2B5EF4-FFF2-40B4-BE49-F238E27FC236}">
                <a16:creationId xmlns:a16="http://schemas.microsoft.com/office/drawing/2014/main" id="{9498F6C3-4694-81E2-E69C-0553880B441F}"/>
              </a:ext>
            </a:extLst>
          </p:cNvPr>
          <p:cNvSpPr/>
          <p:nvPr/>
        </p:nvSpPr>
        <p:spPr>
          <a:xfrm>
            <a:off x="8269118" y="1983922"/>
            <a:ext cx="2339491" cy="4218900"/>
          </a:xfrm>
          <a:prstGeom prst="roundRect">
            <a:avLst>
              <a:gd name="adj" fmla="val 6114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FR" dirty="0"/>
          </a:p>
        </p:txBody>
      </p: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9BF7AEEE-9D74-2E5E-F9E7-2C9BFF6D2DD7}"/>
              </a:ext>
            </a:extLst>
          </p:cNvPr>
          <p:cNvSpPr txBox="1"/>
          <p:nvPr/>
        </p:nvSpPr>
        <p:spPr>
          <a:xfrm>
            <a:off x="8663811" y="1565763"/>
            <a:ext cx="15501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Après anti-IDH</a:t>
            </a:r>
          </a:p>
        </p:txBody>
      </p:sp>
      <p:sp>
        <p:nvSpPr>
          <p:cNvPr id="86" name="Rettangolo 85">
            <a:extLst>
              <a:ext uri="{FF2B5EF4-FFF2-40B4-BE49-F238E27FC236}">
                <a16:creationId xmlns:a16="http://schemas.microsoft.com/office/drawing/2014/main" id="{3B4C7DF2-A128-2EC1-960F-E552E19D1CFB}"/>
              </a:ext>
            </a:extLst>
          </p:cNvPr>
          <p:cNvSpPr/>
          <p:nvPr/>
        </p:nvSpPr>
        <p:spPr>
          <a:xfrm>
            <a:off x="869667" y="6492045"/>
            <a:ext cx="397303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1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Di Stefano A. L.,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Nichelli</a:t>
            </a:r>
            <a:r>
              <a:rPr kumimoji="0" lang="en-US" sz="12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 L. </a:t>
            </a:r>
            <a:r>
              <a:rPr lang="en-US" sz="1200" i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et al.</a:t>
            </a:r>
            <a:r>
              <a:rPr kumimoji="0" lang="en-US" sz="12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Neuro</a:t>
            </a:r>
            <a:r>
              <a:rPr lang="en-US" sz="1200" i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logy,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7" name="Rettangolo 86">
            <a:extLst>
              <a:ext uri="{FF2B5EF4-FFF2-40B4-BE49-F238E27FC236}">
                <a16:creationId xmlns:a16="http://schemas.microsoft.com/office/drawing/2014/main" id="{C7B98015-3EAF-EE63-EB93-73CD11B54BE2}"/>
              </a:ext>
            </a:extLst>
          </p:cNvPr>
          <p:cNvSpPr/>
          <p:nvPr/>
        </p:nvSpPr>
        <p:spPr>
          <a:xfrm>
            <a:off x="6096000" y="6463071"/>
            <a:ext cx="397303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Nichelli</a:t>
            </a:r>
            <a:r>
              <a:rPr kumimoji="0" lang="en-US" sz="12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 L., et al.</a:t>
            </a:r>
            <a:r>
              <a:rPr lang="en-US" sz="1200" i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en-US" sz="1200" i="1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en</a:t>
            </a:r>
            <a:r>
              <a:rPr lang="en-US" sz="1200" i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revision dans AJNR,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44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391" b="24007"/>
          <a:stretch/>
        </p:blipFill>
        <p:spPr>
          <a:xfrm>
            <a:off x="7562440" y="3953310"/>
            <a:ext cx="2782605" cy="1859165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65" b="24322"/>
          <a:stretch/>
        </p:blipFill>
        <p:spPr>
          <a:xfrm>
            <a:off x="4564692" y="3944697"/>
            <a:ext cx="2782226" cy="1901028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r="1309" b="26850"/>
          <a:stretch/>
        </p:blipFill>
        <p:spPr>
          <a:xfrm>
            <a:off x="1678392" y="3828885"/>
            <a:ext cx="2670778" cy="1889989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92" y="1851265"/>
            <a:ext cx="8827567" cy="2129142"/>
          </a:xfrm>
          <a:prstGeom prst="rect">
            <a:avLst/>
          </a:prstGeom>
        </p:spPr>
      </p:pic>
      <p:sp>
        <p:nvSpPr>
          <p:cNvPr id="28" name="Titolo 1"/>
          <p:cNvSpPr txBox="1">
            <a:spLocks/>
          </p:cNvSpPr>
          <p:nvPr/>
        </p:nvSpPr>
        <p:spPr>
          <a:xfrm>
            <a:off x="766221" y="403280"/>
            <a:ext cx="10651911" cy="1125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altLang="x-none" sz="3600" dirty="0">
                <a:solidFill>
                  <a:schemeClr val="accent2"/>
                </a:solidFill>
                <a:ea typeface="Avenir Book" charset="0"/>
                <a:cs typeface="Avenir Book" charset="0"/>
              </a:rPr>
              <a:t>L</a:t>
            </a:r>
            <a:r>
              <a:rPr lang="fr-FR" altLang="x-none" sz="3600" dirty="0">
                <a:solidFill>
                  <a:schemeClr val="accent2"/>
                </a:solidFill>
              </a:rPr>
              <a:t>e 2HG diminue rapidement après traitement : </a:t>
            </a:r>
            <a:r>
              <a:rPr lang="fr-FR" altLang="x-none" sz="3600" i="1" dirty="0">
                <a:solidFill>
                  <a:schemeClr val="accent1"/>
                </a:solidFill>
              </a:rPr>
              <a:t>exemple</a:t>
            </a:r>
            <a:endParaRPr lang="fr-FR" altLang="x-none" sz="3600" i="1" dirty="0">
              <a:solidFill>
                <a:schemeClr val="accent1"/>
              </a:solidFill>
              <a:ea typeface="Avenir Book" charset="0"/>
              <a:cs typeface="Avenir Book" charset="0"/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2696705" y="1274793"/>
            <a:ext cx="6524786" cy="475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2"/>
                </a:solidFill>
              </a:rPr>
              <a:t>oligodendrogliome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anaplasique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503064" y="5845725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Baseline</a:t>
            </a:r>
            <a:r>
              <a:rPr lang="fr-FR" dirty="0"/>
              <a:t> 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5450923" y="5845725"/>
            <a:ext cx="1009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Après RT</a:t>
            </a:r>
            <a:endParaRPr lang="fr-FR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8387113" y="5812475"/>
            <a:ext cx="101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Après CT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22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9908E1C-6CA3-5098-9BF5-FF6449B08E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19</a:t>
            </a:fld>
            <a:endParaRPr lang="fr-FR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4E228801-FCFE-E11E-D39E-030A8DB342E4}"/>
              </a:ext>
            </a:extLst>
          </p:cNvPr>
          <p:cNvSpPr txBox="1">
            <a:spLocks/>
          </p:cNvSpPr>
          <p:nvPr/>
        </p:nvSpPr>
        <p:spPr>
          <a:xfrm>
            <a:off x="1602040" y="608656"/>
            <a:ext cx="9209033" cy="725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b="1" kern="0" dirty="0">
                <a:solidFill>
                  <a:schemeClr val="accent2"/>
                </a:solidFill>
              </a:rPr>
              <a:t>Spectroscopie 2HG - conclusion</a:t>
            </a:r>
          </a:p>
        </p:txBody>
      </p:sp>
      <p:pic>
        <p:nvPicPr>
          <p:cNvPr id="13" name="Immagine 12" descr="Immagine che contiene testo, cartone animato, design&#10;&#10;Descrizione generata automaticamente">
            <a:extLst>
              <a:ext uri="{FF2B5EF4-FFF2-40B4-BE49-F238E27FC236}">
                <a16:creationId xmlns:a16="http://schemas.microsoft.com/office/drawing/2014/main" id="{D83DC1D4-4895-1E78-4548-C163DACA1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16" y="2753216"/>
            <a:ext cx="4874862" cy="228755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B15CEB4-327C-39FB-F8B1-8DFB02C20957}"/>
              </a:ext>
            </a:extLst>
          </p:cNvPr>
          <p:cNvSpPr txBox="1"/>
          <p:nvPr/>
        </p:nvSpPr>
        <p:spPr>
          <a:xfrm>
            <a:off x="5722038" y="2615198"/>
            <a:ext cx="421102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Avantage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100% spécificité et VPP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Accélération prise en charge gliomes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fr-FR" dirty="0">
                <a:solidFill>
                  <a:srgbClr val="4472C4">
                    <a:lumMod val="50000"/>
                  </a:srgbClr>
                </a:solidFill>
              </a:rPr>
              <a:t>Faible sensibilité : </a:t>
            </a:r>
          </a:p>
          <a:p>
            <a:pPr marL="742950" lvl="1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fr-FR" dirty="0">
                <a:solidFill>
                  <a:srgbClr val="4472C4">
                    <a:lumMod val="50000"/>
                  </a:srgbClr>
                </a:solidFill>
              </a:rPr>
              <a:t>t</a:t>
            </a:r>
            <a:r>
              <a:rPr kumimoji="0" lang="fr-FR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ravailller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 sur </a:t>
            </a:r>
            <a:r>
              <a:rPr kumimoji="0" lang="fr-FR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seulis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  </a:t>
            </a:r>
          </a:p>
          <a:p>
            <a:pPr marL="742950" lvl="1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fr-FR" dirty="0">
                <a:solidFill>
                  <a:srgbClr val="4472C4">
                    <a:lumMod val="50000"/>
                  </a:srgbClr>
                </a:solidFill>
              </a:rPr>
              <a:t>paramètres de la séquence </a:t>
            </a:r>
          </a:p>
          <a:p>
            <a:pPr marL="742950" lvl="1" indent="-285750">
              <a:buClr>
                <a:schemeClr val="accent2"/>
              </a:buClr>
              <a:buFont typeface="Wingdings" pitchFamily="2" charset="2"/>
              <a:buChar char="§"/>
            </a:pPr>
            <a:endParaRPr lang="fr-FR" dirty="0">
              <a:solidFill>
                <a:srgbClr val="4472C4">
                  <a:lumMod val="50000"/>
                </a:srgbClr>
              </a:solidFill>
            </a:endParaRP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Perspectives</a:t>
            </a:r>
            <a:r>
              <a:rPr lang="fr-FR" dirty="0">
                <a:solidFill>
                  <a:srgbClr val="4472C4">
                    <a:lumMod val="50000"/>
                  </a:srgbClr>
                </a:solidFill>
              </a:rPr>
              <a:t>: </a:t>
            </a:r>
          </a:p>
          <a:p>
            <a:pPr marL="742950" lvl="1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fr-FR" dirty="0">
                <a:solidFill>
                  <a:srgbClr val="4472C4">
                    <a:lumMod val="50000"/>
                  </a:srgbClr>
                </a:solidFill>
              </a:rPr>
              <a:t>a</a:t>
            </a:r>
            <a:r>
              <a:rPr kumimoji="0" lang="fr-FR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utomatisation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 placement voxel</a:t>
            </a:r>
          </a:p>
          <a:p>
            <a:pPr marL="742950" lvl="1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fr-FR" dirty="0">
                <a:solidFill>
                  <a:srgbClr val="4472C4">
                    <a:lumMod val="50000"/>
                  </a:srgbClr>
                </a:solidFill>
              </a:rPr>
              <a:t>automatisation analyse du spectre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0167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0332" cy="1327044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accent2"/>
                </a:solidFill>
                <a:latin typeface="+mn-lt"/>
              </a:rPr>
              <a:t>Plan de la présentation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06932" y="2387734"/>
            <a:ext cx="6231027" cy="3297964"/>
          </a:xfrm>
        </p:spPr>
        <p:txBody>
          <a:bodyPr>
            <a:normAutofit fontScale="92500" lnSpcReduction="10000"/>
          </a:bodyPr>
          <a:lstStyle/>
          <a:p>
            <a:pPr marL="547688" indent="-457200">
              <a:buFont typeface="Wingdings" pitchFamily="2" charset="2"/>
              <a:buChar char="§"/>
            </a:pPr>
            <a:r>
              <a:rPr lang="fr-FR" sz="3200" b="1" dirty="0">
                <a:solidFill>
                  <a:schemeClr val="accent2"/>
                </a:solidFill>
              </a:rPr>
              <a:t>Spectroscopie 2HG</a:t>
            </a:r>
          </a:p>
          <a:p>
            <a:pPr marL="840296" lvl="1" indent="-457200">
              <a:buFont typeface="Courier New" panose="02070309020205020404" pitchFamily="49" charset="0"/>
              <a:buChar char="o"/>
            </a:pPr>
            <a:r>
              <a:rPr lang="fr-FR" sz="3000" dirty="0">
                <a:solidFill>
                  <a:schemeClr val="accent2"/>
                </a:solidFill>
              </a:rPr>
              <a:t>Dans le diagnostic des gliomes</a:t>
            </a:r>
          </a:p>
          <a:p>
            <a:pPr marL="840296" lvl="1" indent="-457200">
              <a:buFont typeface="Courier New" panose="02070309020205020404" pitchFamily="49" charset="0"/>
              <a:buChar char="o"/>
            </a:pPr>
            <a:r>
              <a:rPr lang="fr-FR" sz="3000" dirty="0">
                <a:solidFill>
                  <a:schemeClr val="accent2"/>
                </a:solidFill>
              </a:rPr>
              <a:t>Dans le suivi des gliomes </a:t>
            </a:r>
            <a:r>
              <a:rPr lang="fr-FR" sz="3000" i="1" dirty="0">
                <a:solidFill>
                  <a:schemeClr val="accent2"/>
                </a:solidFill>
              </a:rPr>
              <a:t>IDH</a:t>
            </a:r>
            <a:r>
              <a:rPr lang="fr-FR" sz="3000" dirty="0">
                <a:solidFill>
                  <a:schemeClr val="accent2"/>
                </a:solidFill>
              </a:rPr>
              <a:t>-mutés</a:t>
            </a:r>
          </a:p>
          <a:p>
            <a:pPr marL="547688" indent="-457200">
              <a:buFont typeface="Wingdings" charset="2"/>
              <a:buChar char="§"/>
            </a:pPr>
            <a:r>
              <a:rPr lang="fr-FR" sz="3200" b="1" dirty="0">
                <a:solidFill>
                  <a:schemeClr val="accent2"/>
                </a:solidFill>
              </a:rPr>
              <a:t>Imagerie pondérée en APT</a:t>
            </a:r>
          </a:p>
          <a:p>
            <a:pPr marL="840296" lvl="1" indent="-457200">
              <a:buFont typeface="Courier New" charset="0"/>
              <a:buChar char="o"/>
            </a:pPr>
            <a:r>
              <a:rPr lang="fr-FR" sz="3000" dirty="0">
                <a:solidFill>
                  <a:schemeClr val="accent2"/>
                </a:solidFill>
              </a:rPr>
              <a:t>Dans les gliomes</a:t>
            </a:r>
          </a:p>
          <a:p>
            <a:pPr marL="840296" lvl="1" indent="-457200">
              <a:buFont typeface="Courier New" charset="0"/>
              <a:buChar char="o"/>
            </a:pPr>
            <a:r>
              <a:rPr lang="fr-FR" sz="3000" dirty="0">
                <a:solidFill>
                  <a:schemeClr val="accent2"/>
                </a:solidFill>
              </a:rPr>
              <a:t>Dans les métastases irradiées</a:t>
            </a:r>
          </a:p>
          <a:p>
            <a:pPr marL="547688" indent="-457200">
              <a:buFont typeface="Wingdings" charset="2"/>
              <a:buChar char="§"/>
            </a:pPr>
            <a:r>
              <a:rPr lang="fr-FR" sz="3200" b="1" dirty="0">
                <a:solidFill>
                  <a:schemeClr val="accent2"/>
                </a:solidFill>
              </a:rPr>
              <a:t>Conclusion, </a:t>
            </a:r>
            <a:r>
              <a:rPr lang="fr-FR" sz="3200" b="1" i="1" dirty="0">
                <a:solidFill>
                  <a:schemeClr val="accent2"/>
                </a:solidFill>
              </a:rPr>
              <a:t>perspectives</a:t>
            </a:r>
            <a:endParaRPr lang="fr-FR" sz="3000" i="1" dirty="0">
              <a:solidFill>
                <a:schemeClr val="accent2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A31980A-EF4B-FCAA-C0A2-536C4C02C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A9516-CEFA-0141-8C60-6A209A0D983C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8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0332" cy="1327044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accent2"/>
                </a:solidFill>
                <a:latin typeface="+mn-lt"/>
              </a:rPr>
              <a:t>Plan de la présentation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06932" y="2387734"/>
            <a:ext cx="6231027" cy="3297964"/>
          </a:xfrm>
        </p:spPr>
        <p:txBody>
          <a:bodyPr>
            <a:normAutofit fontScale="92500" lnSpcReduction="10000"/>
          </a:bodyPr>
          <a:lstStyle/>
          <a:p>
            <a:pPr marL="547688" indent="-457200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Spectroscopie 2HG</a:t>
            </a:r>
          </a:p>
          <a:p>
            <a:pPr marL="840296" lvl="1" indent="-457200">
              <a:buClr>
                <a:schemeClr val="tx1">
                  <a:lumMod val="50000"/>
                  <a:lumOff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fr-FR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Dans le diagnostic des gliomes</a:t>
            </a:r>
          </a:p>
          <a:p>
            <a:pPr marL="840296" lvl="1" indent="-457200">
              <a:buClr>
                <a:schemeClr val="tx1">
                  <a:lumMod val="50000"/>
                  <a:lumOff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fr-FR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Dans le suivi des gliomes </a:t>
            </a:r>
            <a:r>
              <a:rPr lang="fr-FR" sz="3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IDH</a:t>
            </a:r>
            <a:r>
              <a:rPr lang="fr-FR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-mutés</a:t>
            </a:r>
          </a:p>
          <a:p>
            <a:pPr marL="547688" indent="-457200">
              <a:buFont typeface="Wingdings" charset="2"/>
              <a:buChar char="§"/>
            </a:pPr>
            <a:r>
              <a:rPr lang="fr-FR" sz="3200" b="1" dirty="0">
                <a:solidFill>
                  <a:schemeClr val="accent1"/>
                </a:solidFill>
              </a:rPr>
              <a:t>Imagerie pondérée en APT</a:t>
            </a:r>
          </a:p>
          <a:p>
            <a:pPr marL="840296" lvl="1" indent="-457200">
              <a:buFont typeface="Courier New" charset="0"/>
              <a:buChar char="o"/>
            </a:pPr>
            <a:r>
              <a:rPr lang="fr-FR" sz="3000" dirty="0">
                <a:solidFill>
                  <a:schemeClr val="accent2"/>
                </a:solidFill>
              </a:rPr>
              <a:t>Dans les gliomes</a:t>
            </a:r>
          </a:p>
          <a:p>
            <a:pPr marL="840296" lvl="1" indent="-457200">
              <a:buFont typeface="Courier New" charset="0"/>
              <a:buChar char="o"/>
            </a:pPr>
            <a:r>
              <a:rPr lang="fr-FR" sz="3000" dirty="0">
                <a:solidFill>
                  <a:schemeClr val="accent2"/>
                </a:solidFill>
              </a:rPr>
              <a:t>Dans les métastases irradiées</a:t>
            </a:r>
          </a:p>
          <a:p>
            <a:pPr marL="547688" indent="-45720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Conclusion, </a:t>
            </a:r>
            <a:r>
              <a:rPr lang="fr-FR" sz="3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perspectives</a:t>
            </a:r>
            <a:endParaRPr lang="fr-FR" sz="3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A31980A-EF4B-FCAA-C0A2-536C4C02C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A9516-CEFA-0141-8C60-6A209A0D983C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41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5"/>
          <p:cNvSpPr txBox="1">
            <a:spLocks noGrp="1"/>
          </p:cNvSpPr>
          <p:nvPr>
            <p:ph type="body" idx="1"/>
          </p:nvPr>
        </p:nvSpPr>
        <p:spPr>
          <a:xfrm>
            <a:off x="1301115" y="2114223"/>
            <a:ext cx="10319385" cy="109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765175" indent="-422275">
              <a:spcBef>
                <a:spcPts val="0"/>
              </a:spcBef>
              <a:buSzPts val="2400"/>
              <a:buFont typeface="Wingdings" pitchFamily="2" charset="2"/>
              <a:buChar char="§"/>
            </a:pPr>
            <a:r>
              <a:rPr lang="fr-FR" dirty="0">
                <a:solidFill>
                  <a:schemeClr val="accent2"/>
                </a:solidFill>
              </a:rPr>
              <a:t>Type d’</a:t>
            </a:r>
            <a:r>
              <a:rPr lang="fr-FR" b="1" dirty="0">
                <a:solidFill>
                  <a:schemeClr val="accent2"/>
                </a:solidFill>
              </a:rPr>
              <a:t>imagerie CEST </a:t>
            </a:r>
            <a:r>
              <a:rPr lang="fr-FR" dirty="0">
                <a:solidFill>
                  <a:schemeClr val="accent2"/>
                </a:solidFill>
              </a:rPr>
              <a:t> (Chemical Exchange Saturation Transfer) à 3T</a:t>
            </a:r>
            <a:endParaRPr dirty="0">
              <a:solidFill>
                <a:schemeClr val="accent2"/>
              </a:solidFill>
            </a:endParaRPr>
          </a:p>
          <a:p>
            <a:pPr marL="765175" indent="-422275">
              <a:spcBef>
                <a:spcPts val="1400"/>
              </a:spcBef>
              <a:buSzPts val="2400"/>
              <a:buFont typeface="Wingdings" pitchFamily="2" charset="2"/>
              <a:buChar char="§"/>
            </a:pPr>
            <a:r>
              <a:rPr lang="fr-FR" dirty="0">
                <a:solidFill>
                  <a:schemeClr val="accent2"/>
                </a:solidFill>
              </a:rPr>
              <a:t>Principaux contributeurs au contraste APT : </a:t>
            </a:r>
            <a:r>
              <a:rPr lang="fr-FR" dirty="0">
                <a:solidFill>
                  <a:schemeClr val="accent1"/>
                </a:solidFill>
              </a:rPr>
              <a:t>protéines et peptides mobiles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D175A87-68B9-8EED-46D3-58E883F967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21</a:t>
            </a:fld>
            <a:endParaRPr lang="fr-FR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1BD94FFE-4149-8FDA-DBF0-D2409BF725FA}"/>
              </a:ext>
            </a:extLst>
          </p:cNvPr>
          <p:cNvSpPr txBox="1">
            <a:spLocks/>
          </p:cNvSpPr>
          <p:nvPr/>
        </p:nvSpPr>
        <p:spPr>
          <a:xfrm>
            <a:off x="1602040" y="608656"/>
            <a:ext cx="9209033" cy="725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b="1" kern="0" dirty="0">
                <a:solidFill>
                  <a:schemeClr val="accent2"/>
                </a:solidFill>
              </a:rPr>
              <a:t>Imagerie pondérée en APT (</a:t>
            </a:r>
            <a:r>
              <a:rPr lang="fr-FR" b="1" kern="0" dirty="0" err="1">
                <a:solidFill>
                  <a:schemeClr val="accent2"/>
                </a:solidFill>
              </a:rPr>
              <a:t>pAPT</a:t>
            </a:r>
            <a:r>
              <a:rPr lang="fr-FR" b="1" kern="0" dirty="0">
                <a:solidFill>
                  <a:schemeClr val="accent2"/>
                </a:solidFill>
              </a:rPr>
              <a:t>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24BD158-A910-39FA-C8EB-5EDEFDD2D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64" y="3172813"/>
            <a:ext cx="1425957" cy="148719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08CAEE2-657E-637C-B8EF-A08975C3C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1" b="98569" l="4167" r="96640">
                        <a14:foregroundMark x1="77151" y1="72630" x2="77151" y2="72630"/>
                        <a14:foregroundMark x1="92608" y1="89624" x2="92608" y2="89624"/>
                        <a14:foregroundMark x1="69892" y1="83363" x2="69892" y2="83363"/>
                        <a14:foregroundMark x1="38306" y1="22719" x2="38306" y2="22719"/>
                        <a14:foregroundMark x1="11559" y1="76208" x2="11559" y2="76208"/>
                        <a14:foregroundMark x1="14247" y1="81574" x2="14247" y2="81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38" y="3281198"/>
            <a:ext cx="1467206" cy="110237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25EDFA2-C18D-263A-81A4-5F8DC7D7A4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203" l="0" r="99492">
                        <a14:foregroundMark x1="79188" y1="35664" x2="79188" y2="35664"/>
                        <a14:foregroundMark x1="86294" y1="32867" x2="86294" y2="32867"/>
                        <a14:foregroundMark x1="91371" y1="41958" x2="91371" y2="41958"/>
                        <a14:foregroundMark x1="83249" y1="54545" x2="83249" y2="5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844" y="3176300"/>
            <a:ext cx="1781480" cy="129315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A860D23-E7C1-DBF1-D844-B6B8B56635DD}"/>
              </a:ext>
            </a:extLst>
          </p:cNvPr>
          <p:cNvSpPr txBox="1"/>
          <p:nvPr/>
        </p:nvSpPr>
        <p:spPr>
          <a:xfrm>
            <a:off x="888880" y="4727974"/>
            <a:ext cx="10146982" cy="122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488">
              <a:buClr>
                <a:srgbClr val="E48902"/>
              </a:buClr>
            </a:pPr>
            <a:r>
              <a:rPr lang="fr-FR" sz="2000" dirty="0">
                <a:solidFill>
                  <a:srgbClr val="002060"/>
                </a:solidFill>
              </a:rPr>
              <a:t>Points clés :</a:t>
            </a:r>
          </a:p>
          <a:p>
            <a:pPr marL="1023176" lvl="2" indent="-457200">
              <a:buClr>
                <a:srgbClr val="E48902"/>
              </a:buClr>
              <a:buFont typeface="Wingdings" pitchFamily="2" charset="2"/>
              <a:buChar char="§"/>
            </a:pPr>
            <a:r>
              <a:rPr lang="fr-FR" sz="2000" b="1" dirty="0">
                <a:solidFill>
                  <a:srgbClr val="002060"/>
                </a:solidFill>
              </a:rPr>
              <a:t>Concentration des protéines augmentée dans les </a:t>
            </a:r>
            <a:r>
              <a:rPr lang="fr-FR" sz="2000" b="1" dirty="0">
                <a:solidFill>
                  <a:schemeClr val="accent1"/>
                </a:solidFill>
              </a:rPr>
              <a:t>tumeurs</a:t>
            </a:r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  <a:sym typeface="Wingdings"/>
              </a:rPr>
              <a:t> </a:t>
            </a:r>
            <a:r>
              <a:rPr lang="fr-FR" sz="2000" b="1" dirty="0">
                <a:solidFill>
                  <a:srgbClr val="E48902"/>
                </a:solidFill>
                <a:sym typeface="Wingdings"/>
              </a:rPr>
              <a:t>signal APT </a:t>
            </a:r>
            <a:r>
              <a:rPr lang="fr-FR" sz="2000" b="1" dirty="0">
                <a:solidFill>
                  <a:schemeClr val="accent1"/>
                </a:solidFill>
                <a:sym typeface="Wingdings"/>
              </a:rPr>
              <a:t>augmente</a:t>
            </a:r>
            <a:r>
              <a:rPr lang="fr-FR" sz="2000" b="1" dirty="0">
                <a:solidFill>
                  <a:srgbClr val="002060"/>
                </a:solidFill>
                <a:sym typeface="Wingdings"/>
              </a:rPr>
              <a:t> </a:t>
            </a:r>
            <a:r>
              <a:rPr lang="fr-FR" sz="2000" baseline="30000" dirty="0">
                <a:solidFill>
                  <a:srgbClr val="002060"/>
                </a:solidFill>
                <a:sym typeface="Wingdings"/>
              </a:rPr>
              <a:t>1,2</a:t>
            </a:r>
          </a:p>
          <a:p>
            <a:pPr marL="1023176" lvl="2" indent="-457200">
              <a:buClr>
                <a:srgbClr val="E48902"/>
              </a:buClr>
              <a:buFont typeface="Wingdings" pitchFamily="2" charset="2"/>
              <a:buChar char="§"/>
            </a:pPr>
            <a:endParaRPr lang="fr-FR" sz="2000" baseline="30000" dirty="0">
              <a:solidFill>
                <a:srgbClr val="002060"/>
              </a:solidFill>
              <a:sym typeface="Wingdings"/>
            </a:endParaRPr>
          </a:p>
          <a:p>
            <a:pPr marL="1023176" lvl="2" indent="-457200">
              <a:buClr>
                <a:srgbClr val="E48902"/>
              </a:buClr>
              <a:buFont typeface="Wingdings" pitchFamily="2" charset="2"/>
              <a:buChar char="§"/>
            </a:pPr>
            <a:r>
              <a:rPr lang="fr-FR" sz="2000" dirty="0">
                <a:solidFill>
                  <a:srgbClr val="002060"/>
                </a:solidFill>
                <a:sym typeface="Wingdings"/>
              </a:rPr>
              <a:t>Contraste endogène </a:t>
            </a:r>
            <a:r>
              <a:rPr lang="fr-FR" sz="2000" dirty="0">
                <a:solidFill>
                  <a:srgbClr val="002060"/>
                </a:solidFill>
                <a:sym typeface="Wingdings" pitchFamily="2" charset="2"/>
              </a:rPr>
              <a:t> aucune injection</a:t>
            </a:r>
            <a:endParaRPr lang="fr-FR" sz="2000" dirty="0">
              <a:solidFill>
                <a:srgbClr val="002060"/>
              </a:solidFill>
              <a:sym typeface="Wingdings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D3967A7-B735-B388-3D41-1AE98EC372EC}"/>
              </a:ext>
            </a:extLst>
          </p:cNvPr>
          <p:cNvSpPr/>
          <p:nvPr/>
        </p:nvSpPr>
        <p:spPr>
          <a:xfrm>
            <a:off x="2000428" y="6442286"/>
            <a:ext cx="38737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aseline="30000" dirty="0">
                <a:solidFill>
                  <a:prstClr val="white"/>
                </a:solidFill>
                <a:latin typeface="Avenir Book" panose="02000503020000020003" pitchFamily="2" charset="0"/>
              </a:rPr>
              <a:t>1</a:t>
            </a:r>
            <a:r>
              <a:rPr lang="fr-FR" sz="1400" dirty="0">
                <a:solidFill>
                  <a:prstClr val="white"/>
                </a:solidFill>
                <a:latin typeface="Avenir Book" panose="02000503020000020003" pitchFamily="2" charset="0"/>
              </a:rPr>
              <a:t> Yan K et al., Mol Imaging Biol, 2015 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1E511D3-B260-455B-B73A-22CB3CE516B3}"/>
              </a:ext>
            </a:extLst>
          </p:cNvPr>
          <p:cNvSpPr/>
          <p:nvPr/>
        </p:nvSpPr>
        <p:spPr>
          <a:xfrm>
            <a:off x="6013176" y="6442286"/>
            <a:ext cx="38737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aseline="30000">
                <a:solidFill>
                  <a:prstClr val="white"/>
                </a:solidFill>
                <a:latin typeface="Avenir Book" panose="02000503020000020003" pitchFamily="2" charset="0"/>
              </a:rPr>
              <a:t>2</a:t>
            </a:r>
            <a:r>
              <a:rPr lang="fr-FR" sz="1400">
                <a:solidFill>
                  <a:prstClr val="white"/>
                </a:solidFill>
                <a:latin typeface="Avenir Book" panose="02000503020000020003" pitchFamily="2" charset="0"/>
              </a:rPr>
              <a:t> Lee DH et al., </a:t>
            </a:r>
            <a:r>
              <a:rPr lang="fr-FR" sz="1400" err="1">
                <a:solidFill>
                  <a:prstClr val="white"/>
                </a:solidFill>
                <a:latin typeface="Avenir Book" panose="02000503020000020003" pitchFamily="2" charset="0"/>
              </a:rPr>
              <a:t>Magn</a:t>
            </a:r>
            <a:r>
              <a:rPr lang="fr-FR" sz="1400">
                <a:solidFill>
                  <a:prstClr val="white"/>
                </a:solidFill>
                <a:latin typeface="Avenir Book" panose="02000503020000020003" pitchFamily="2" charset="0"/>
              </a:rPr>
              <a:t> </a:t>
            </a:r>
            <a:r>
              <a:rPr lang="fr-FR" sz="1400" err="1">
                <a:solidFill>
                  <a:prstClr val="white"/>
                </a:solidFill>
                <a:latin typeface="Avenir Book" panose="02000503020000020003" pitchFamily="2" charset="0"/>
              </a:rPr>
              <a:t>Reson</a:t>
            </a:r>
            <a:r>
              <a:rPr lang="fr-FR" sz="1400">
                <a:solidFill>
                  <a:prstClr val="white"/>
                </a:solidFill>
                <a:latin typeface="Avenir Book" panose="02000503020000020003" pitchFamily="2" charset="0"/>
              </a:rPr>
              <a:t> Med, 2017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7230" y="286604"/>
            <a:ext cx="10618470" cy="1237396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2"/>
                </a:solidFill>
                <a:latin typeface="+mn-lt"/>
              </a:rPr>
              <a:t>Imagerie </a:t>
            </a:r>
            <a:r>
              <a:rPr lang="fr-FR" dirty="0" err="1">
                <a:solidFill>
                  <a:schemeClr val="accent2"/>
                </a:solidFill>
                <a:latin typeface="+mn-lt"/>
              </a:rPr>
              <a:t>pAPT</a:t>
            </a:r>
            <a:r>
              <a:rPr lang="fr-FR" dirty="0">
                <a:solidFill>
                  <a:schemeClr val="accent2"/>
                </a:solidFill>
                <a:latin typeface="+mn-lt"/>
              </a:rPr>
              <a:t> et gliomes </a:t>
            </a:r>
            <a:r>
              <a:rPr lang="fr-FR" i="1" dirty="0">
                <a:solidFill>
                  <a:schemeClr val="accent1"/>
                </a:solidFill>
                <a:latin typeface="+mn-lt"/>
              </a:rPr>
              <a:t>non traités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DC1CC31-D97E-41DE-B7B8-1696B804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0096" y="6438528"/>
            <a:ext cx="131202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A9516-CEFA-0141-8C60-6A209A0D983C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D5F7978F-8B6F-9F31-6381-39559DDF9BF5}"/>
              </a:ext>
            </a:extLst>
          </p:cNvPr>
          <p:cNvSpPr txBox="1">
            <a:spLocks/>
          </p:cNvSpPr>
          <p:nvPr/>
        </p:nvSpPr>
        <p:spPr>
          <a:xfrm>
            <a:off x="424544" y="2272069"/>
            <a:ext cx="5961817" cy="341838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488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E48902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Dans les gliomes, l’intensité du signal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pAPT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</a:t>
            </a:r>
          </a:p>
          <a:p>
            <a:pPr marL="433388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E48902"/>
              </a:buClr>
              <a:buSzPct val="100000"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augmente avec le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grade</a:t>
            </a:r>
            <a:r>
              <a:rPr kumimoji="0" lang="fr-FR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1,2</a:t>
            </a:r>
          </a:p>
          <a:p>
            <a:pPr marL="433388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E48902"/>
              </a:buClr>
              <a:buSzPct val="100000"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corrèle avec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l’index de prolifération</a:t>
            </a:r>
            <a:r>
              <a:rPr kumimoji="0" lang="fr-FR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433388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E48902"/>
              </a:buClr>
              <a:buSzPct val="100000"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suggère des marqueurs moléculaires (mutation IDH</a:t>
            </a:r>
            <a:r>
              <a:rPr kumimoji="0" lang="fr-FR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H3K27M</a:t>
            </a:r>
            <a:r>
              <a:rPr kumimoji="0" lang="fr-FR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méthylation MGMT</a:t>
            </a:r>
            <a:r>
              <a:rPr kumimoji="0" lang="fr-FR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 </a:t>
            </a:r>
          </a:p>
          <a:p>
            <a:pPr marL="433388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E48902"/>
              </a:buClr>
              <a:buSzPct val="100000"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une valeur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pronostique</a:t>
            </a:r>
            <a:r>
              <a:rPr kumimoji="0" lang="fr-FR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84E54F1-83B1-B3BA-1E0F-CE7F1B378DD0}"/>
              </a:ext>
            </a:extLst>
          </p:cNvPr>
          <p:cNvSpPr/>
          <p:nvPr/>
        </p:nvSpPr>
        <p:spPr>
          <a:xfrm>
            <a:off x="100297" y="6469587"/>
            <a:ext cx="43065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Togao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O et al, 2014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37A43D6-A561-FF72-934E-1B6E20076E2B}"/>
              </a:ext>
            </a:extLst>
          </p:cNvPr>
          <p:cNvSpPr/>
          <p:nvPr/>
        </p:nvSpPr>
        <p:spPr>
          <a:xfrm>
            <a:off x="3405452" y="6467201"/>
            <a:ext cx="38737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Bay Y et al, 2017 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E3505EE1-9937-8F05-0852-A971159C7F3F}"/>
              </a:ext>
            </a:extLst>
          </p:cNvPr>
          <p:cNvSpPr/>
          <p:nvPr/>
        </p:nvSpPr>
        <p:spPr>
          <a:xfrm>
            <a:off x="7618461" y="6458305"/>
            <a:ext cx="38737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Paech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 et al, 2018 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04DF79B-8545-CFF6-ADE3-312FE80779DA}"/>
              </a:ext>
            </a:extLst>
          </p:cNvPr>
          <p:cNvSpPr/>
          <p:nvPr/>
        </p:nvSpPr>
        <p:spPr>
          <a:xfrm>
            <a:off x="4811539" y="6473423"/>
            <a:ext cx="38737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Jiang S et al., 2017 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FF3E7CA2-AC5A-AEF4-C73B-6F689C48B063}"/>
              </a:ext>
            </a:extLst>
          </p:cNvPr>
          <p:cNvSpPr/>
          <p:nvPr/>
        </p:nvSpPr>
        <p:spPr>
          <a:xfrm>
            <a:off x="6379379" y="6473424"/>
            <a:ext cx="38737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Jiang S, 2023</a:t>
            </a:r>
          </a:p>
        </p:txBody>
      </p:sp>
      <p:pic>
        <p:nvPicPr>
          <p:cNvPr id="15" name="Immagine 14" descr="Immagine che contiene cerchio, schermata&#10;&#10;Descrizione generata automaticamente">
            <a:extLst>
              <a:ext uri="{FF2B5EF4-FFF2-40B4-BE49-F238E27FC236}">
                <a16:creationId xmlns:a16="http://schemas.microsoft.com/office/drawing/2014/main" id="{E4A95481-374D-926D-7C12-2EB892817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924" y="1923060"/>
            <a:ext cx="5690086" cy="4116408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5E93A2C-4672-22B8-9CC2-365B7DBD8267}"/>
              </a:ext>
            </a:extLst>
          </p:cNvPr>
          <p:cNvSpPr txBox="1"/>
          <p:nvPr/>
        </p:nvSpPr>
        <p:spPr>
          <a:xfrm>
            <a:off x="7987796" y="6036402"/>
            <a:ext cx="3030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Nichelli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L. et al, BJR, 2023</a:t>
            </a:r>
            <a:endParaRPr kumimoji="0" lang="it-F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8759B31-8630-CE59-0FD0-364D04E4FB53}"/>
              </a:ext>
            </a:extLst>
          </p:cNvPr>
          <p:cNvSpPr/>
          <p:nvPr/>
        </p:nvSpPr>
        <p:spPr>
          <a:xfrm>
            <a:off x="1736598" y="6476015"/>
            <a:ext cx="19368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Sotirios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 et al, 2020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4EA90BFD-D562-1480-F9C1-166225FAF929}"/>
              </a:ext>
            </a:extLst>
          </p:cNvPr>
          <p:cNvSpPr/>
          <p:nvPr/>
        </p:nvSpPr>
        <p:spPr>
          <a:xfrm>
            <a:off x="9275610" y="6458306"/>
            <a:ext cx="38737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Paech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 et al, 2019</a:t>
            </a:r>
          </a:p>
        </p:txBody>
      </p:sp>
    </p:spTree>
    <p:extLst>
      <p:ext uri="{BB962C8B-B14F-4D97-AF65-F5344CB8AC3E}">
        <p14:creationId xmlns:p14="http://schemas.microsoft.com/office/powerpoint/2010/main" val="1161674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7230" y="286604"/>
            <a:ext cx="10618470" cy="1237396"/>
          </a:xfrm>
        </p:spPr>
        <p:txBody>
          <a:bodyPr>
            <a:normAutofit/>
          </a:bodyPr>
          <a:lstStyle/>
          <a:p>
            <a:pPr algn="ctr"/>
            <a:r>
              <a:rPr lang="fr-FR" dirty="0" err="1">
                <a:solidFill>
                  <a:schemeClr val="accent2"/>
                </a:solidFill>
                <a:latin typeface="+mn-lt"/>
              </a:rPr>
              <a:t>pAPT</a:t>
            </a:r>
            <a:r>
              <a:rPr lang="fr-FR" dirty="0">
                <a:solidFill>
                  <a:schemeClr val="accent2"/>
                </a:solidFill>
                <a:latin typeface="+mn-lt"/>
              </a:rPr>
              <a:t> complémentaire à la perfusion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DC1CC31-D97E-41DE-B7B8-1696B804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A9516-CEFA-0141-8C60-6A209A0D983C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0057B60-3C51-6A81-C361-919649FD1B2E}"/>
              </a:ext>
            </a:extLst>
          </p:cNvPr>
          <p:cNvSpPr/>
          <p:nvPr/>
        </p:nvSpPr>
        <p:spPr>
          <a:xfrm>
            <a:off x="697230" y="1828336"/>
            <a:ext cx="10614971" cy="424818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314C627-ED24-960E-0F0D-ABDAF0ED9880}"/>
              </a:ext>
            </a:extLst>
          </p:cNvPr>
          <p:cNvGrpSpPr/>
          <p:nvPr/>
        </p:nvGrpSpPr>
        <p:grpSpPr>
          <a:xfrm>
            <a:off x="879799" y="2100545"/>
            <a:ext cx="10435901" cy="3975976"/>
            <a:chOff x="635112" y="2015001"/>
            <a:chExt cx="10435901" cy="3975976"/>
          </a:xfrm>
        </p:grpSpPr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901834A3-C4C6-394B-9E79-1E24ED152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112" y="2015001"/>
              <a:ext cx="10435901" cy="3975976"/>
            </a:xfrm>
            <a:prstGeom prst="roundRect">
              <a:avLst/>
            </a:prstGeom>
          </p:spPr>
        </p:pic>
        <p:pic>
          <p:nvPicPr>
            <p:cNvPr id="14" name="Image 3">
              <a:extLst>
                <a:ext uri="{FF2B5EF4-FFF2-40B4-BE49-F238E27FC236}">
                  <a16:creationId xmlns:a16="http://schemas.microsoft.com/office/drawing/2014/main" id="{73618FD9-0D18-6796-6466-91516ABC1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19" t="9028" r="2372" b="4297"/>
            <a:stretch/>
          </p:blipFill>
          <p:spPr>
            <a:xfrm>
              <a:off x="4219934" y="2350540"/>
              <a:ext cx="2975421" cy="3245913"/>
            </a:xfrm>
            <a:prstGeom prst="rect">
              <a:avLst/>
            </a:prstGeom>
          </p:spPr>
        </p:pic>
        <p:pic>
          <p:nvPicPr>
            <p:cNvPr id="15" name="Image 6">
              <a:extLst>
                <a:ext uri="{FF2B5EF4-FFF2-40B4-BE49-F238E27FC236}">
                  <a16:creationId xmlns:a16="http://schemas.microsoft.com/office/drawing/2014/main" id="{A79966E3-9666-E4BD-8EDF-9BA34A6A1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988" y="2368772"/>
              <a:ext cx="3019569" cy="3268435"/>
            </a:xfrm>
            <a:prstGeom prst="rect">
              <a:avLst/>
            </a:prstGeom>
          </p:spPr>
        </p:pic>
      </p:grpSp>
      <p:pic>
        <p:nvPicPr>
          <p:cNvPr id="16" name="Picture 7">
            <a:extLst>
              <a:ext uri="{FF2B5EF4-FFF2-40B4-BE49-F238E27FC236}">
                <a16:creationId xmlns:a16="http://schemas.microsoft.com/office/drawing/2014/main" id="{337F76CA-71E5-5586-0E8F-515B36FF4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2611" y="2338646"/>
            <a:ext cx="3219593" cy="344078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BA7652B7-7BB9-8FAD-C1AE-C2E8EC310383}"/>
              </a:ext>
            </a:extLst>
          </p:cNvPr>
          <p:cNvSpPr/>
          <p:nvPr/>
        </p:nvSpPr>
        <p:spPr>
          <a:xfrm>
            <a:off x="7153951" y="5577392"/>
            <a:ext cx="1653600" cy="3497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606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DC1CC31-D97E-41DE-B7B8-1696B804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A9516-CEFA-0141-8C60-6A209A0D983C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magine 4" descr="Immagine che contiene parecchi&#10;&#10;Descrizione generata automaticamente">
            <a:extLst>
              <a:ext uri="{FF2B5EF4-FFF2-40B4-BE49-F238E27FC236}">
                <a16:creationId xmlns:a16="http://schemas.microsoft.com/office/drawing/2014/main" id="{4F5FA2EA-1C31-E975-C59B-A8CBB8C6F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43" y="2020700"/>
            <a:ext cx="11416013" cy="42263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DC1112B-738E-29CA-1B45-F2DB93D56B6C}"/>
              </a:ext>
            </a:extLst>
          </p:cNvPr>
          <p:cNvSpPr/>
          <p:nvPr/>
        </p:nvSpPr>
        <p:spPr>
          <a:xfrm>
            <a:off x="2000428" y="6442286"/>
            <a:ext cx="91552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prstClr val="white"/>
                </a:solidFill>
                <a:latin typeface="Avenir Book" panose="02000503020000020003" pitchFamily="2" charset="0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Avenir Book" panose="02000503020000020003" pitchFamily="2" charset="0"/>
              </a:rPr>
              <a:t>Nichelli</a:t>
            </a:r>
            <a:r>
              <a:rPr lang="fr-FR" sz="1400" dirty="0">
                <a:solidFill>
                  <a:prstClr val="white"/>
                </a:solidFill>
                <a:latin typeface="Avenir Book" panose="02000503020000020003" pitchFamily="2" charset="0"/>
              </a:rPr>
              <a:t> L., </a:t>
            </a:r>
            <a:r>
              <a:rPr lang="fr-FR" sz="1400" dirty="0" err="1">
                <a:solidFill>
                  <a:prstClr val="white"/>
                </a:solidFill>
                <a:latin typeface="Avenir Book" panose="02000503020000020003" pitchFamily="2" charset="0"/>
              </a:rPr>
              <a:t>Zaiss</a:t>
            </a:r>
            <a:r>
              <a:rPr lang="fr-FR" sz="1400" dirty="0">
                <a:solidFill>
                  <a:prstClr val="white"/>
                </a:solidFill>
                <a:latin typeface="Avenir Book" panose="02000503020000020003" pitchFamily="2" charset="0"/>
              </a:rPr>
              <a:t> M., </a:t>
            </a:r>
            <a:r>
              <a:rPr lang="fr-FR" sz="1400" dirty="0" err="1">
                <a:solidFill>
                  <a:prstClr val="white"/>
                </a:solidFill>
                <a:latin typeface="Avenir Book" panose="02000503020000020003" pitchFamily="2" charset="0"/>
              </a:rPr>
              <a:t>Casagranda</a:t>
            </a:r>
            <a:r>
              <a:rPr lang="fr-FR" sz="1400" dirty="0">
                <a:solidFill>
                  <a:prstClr val="white"/>
                </a:solidFill>
                <a:latin typeface="Avenir Book" panose="02000503020000020003" pitchFamily="2" charset="0"/>
              </a:rPr>
              <a:t> S. </a:t>
            </a:r>
            <a:r>
              <a:rPr lang="fr-FR" sz="1400" i="1" dirty="0">
                <a:solidFill>
                  <a:prstClr val="white"/>
                </a:solidFill>
                <a:latin typeface="Avenir Book" panose="02000503020000020003" pitchFamily="2" charset="0"/>
              </a:rPr>
              <a:t>« APT </a:t>
            </a:r>
            <a:r>
              <a:rPr lang="fr-FR" sz="1400" i="1" dirty="0" err="1">
                <a:solidFill>
                  <a:prstClr val="white"/>
                </a:solidFill>
                <a:latin typeface="Avenir Book" panose="02000503020000020003" pitchFamily="2" charset="0"/>
              </a:rPr>
              <a:t>weighted</a:t>
            </a:r>
            <a:r>
              <a:rPr lang="fr-FR" sz="1400" i="1" dirty="0">
                <a:solidFill>
                  <a:prstClr val="white"/>
                </a:solidFill>
                <a:latin typeface="Avenir Book" panose="02000503020000020003" pitchFamily="2" charset="0"/>
              </a:rPr>
              <a:t> </a:t>
            </a:r>
            <a:r>
              <a:rPr lang="fr-FR" sz="1400" i="1" dirty="0" err="1">
                <a:solidFill>
                  <a:prstClr val="white"/>
                </a:solidFill>
                <a:latin typeface="Avenir Book" panose="02000503020000020003" pitchFamily="2" charset="0"/>
              </a:rPr>
              <a:t>imaging</a:t>
            </a:r>
            <a:r>
              <a:rPr lang="fr-FR" sz="1400" i="1" dirty="0">
                <a:solidFill>
                  <a:prstClr val="white"/>
                </a:solidFill>
                <a:latin typeface="Avenir Book" panose="02000503020000020003" pitchFamily="2" charset="0"/>
              </a:rPr>
              <a:t> in diffuse </a:t>
            </a:r>
            <a:r>
              <a:rPr lang="fr-FR" sz="1400" i="1" dirty="0" err="1">
                <a:solidFill>
                  <a:prstClr val="white"/>
                </a:solidFill>
                <a:latin typeface="Avenir Book" panose="02000503020000020003" pitchFamily="2" charset="0"/>
              </a:rPr>
              <a:t>gliomas</a:t>
            </a:r>
            <a:r>
              <a:rPr lang="fr-FR" sz="1400" i="1" dirty="0">
                <a:solidFill>
                  <a:prstClr val="white"/>
                </a:solidFill>
                <a:latin typeface="Avenir Book" panose="02000503020000020003" pitchFamily="2" charset="0"/>
              </a:rPr>
              <a:t> » </a:t>
            </a:r>
            <a:r>
              <a:rPr lang="fr-FR" sz="1400" dirty="0">
                <a:solidFill>
                  <a:prstClr val="white"/>
                </a:solidFill>
                <a:latin typeface="Avenir Book" panose="02000503020000020003" pitchFamily="2" charset="0"/>
              </a:rPr>
              <a:t>BJR, 2023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F221D5BF-3284-5E28-8BC5-4D5136E9F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230" y="286604"/>
            <a:ext cx="10618470" cy="123739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err="1">
                <a:solidFill>
                  <a:schemeClr val="accent2"/>
                </a:solidFill>
                <a:latin typeface="+mn-lt"/>
              </a:rPr>
              <a:t>pAPT</a:t>
            </a:r>
            <a:r>
              <a:rPr lang="fr-FR" dirty="0">
                <a:solidFill>
                  <a:schemeClr val="accent2"/>
                </a:solidFill>
                <a:latin typeface="+mn-lt"/>
              </a:rPr>
              <a:t> peut suggérer un haut grade moléculaire</a:t>
            </a:r>
          </a:p>
        </p:txBody>
      </p:sp>
    </p:spTree>
    <p:extLst>
      <p:ext uri="{BB962C8B-B14F-4D97-AF65-F5344CB8AC3E}">
        <p14:creationId xmlns:p14="http://schemas.microsoft.com/office/powerpoint/2010/main" val="810249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7230" y="286604"/>
            <a:ext cx="10618470" cy="1237396"/>
          </a:xfrm>
        </p:spPr>
        <p:txBody>
          <a:bodyPr>
            <a:normAutofit/>
          </a:bodyPr>
          <a:lstStyle/>
          <a:p>
            <a:pPr algn="ctr"/>
            <a:r>
              <a:rPr lang="fr-FR" dirty="0" err="1">
                <a:solidFill>
                  <a:schemeClr val="accent2"/>
                </a:solidFill>
                <a:latin typeface="+mn-lt"/>
              </a:rPr>
              <a:t>pAPT</a:t>
            </a:r>
            <a:r>
              <a:rPr lang="fr-FR" dirty="0">
                <a:solidFill>
                  <a:schemeClr val="accent2"/>
                </a:solidFill>
                <a:latin typeface="+mn-lt"/>
              </a:rPr>
              <a:t> améliore la </a:t>
            </a:r>
            <a:r>
              <a:rPr lang="fr-FR" dirty="0" err="1">
                <a:solidFill>
                  <a:schemeClr val="accent2"/>
                </a:solidFill>
                <a:latin typeface="+mn-lt"/>
              </a:rPr>
              <a:t>spécifité</a:t>
            </a:r>
            <a:r>
              <a:rPr lang="fr-FR" dirty="0">
                <a:solidFill>
                  <a:schemeClr val="accent2"/>
                </a:solidFill>
                <a:latin typeface="+mn-lt"/>
              </a:rPr>
              <a:t> du FLAIR </a:t>
            </a:r>
            <a:endParaRPr lang="fr-FR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DC1CC31-D97E-41DE-B7B8-1696B804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A9516-CEFA-0141-8C60-6A209A0D983C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26020FC-B02C-FC75-6ECD-74E1A077D99E}"/>
              </a:ext>
            </a:extLst>
          </p:cNvPr>
          <p:cNvSpPr/>
          <p:nvPr/>
        </p:nvSpPr>
        <p:spPr>
          <a:xfrm>
            <a:off x="697230" y="1828336"/>
            <a:ext cx="10614971" cy="424818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Immagine 11" descr="Immagine che contiene cerchio, schermata, arte&#10;&#10;Descrizione generata automaticamente">
            <a:extLst>
              <a:ext uri="{FF2B5EF4-FFF2-40B4-BE49-F238E27FC236}">
                <a16:creationId xmlns:a16="http://schemas.microsoft.com/office/drawing/2014/main" id="{FE285304-337B-2849-E38A-773DC71553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27" r="752"/>
          <a:stretch/>
        </p:blipFill>
        <p:spPr>
          <a:xfrm>
            <a:off x="1458686" y="2129585"/>
            <a:ext cx="9274628" cy="379967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AED7732-E54E-9827-0015-7433884E3019}"/>
              </a:ext>
            </a:extLst>
          </p:cNvPr>
          <p:cNvSpPr/>
          <p:nvPr/>
        </p:nvSpPr>
        <p:spPr>
          <a:xfrm>
            <a:off x="2000428" y="6442286"/>
            <a:ext cx="91552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prstClr val="white"/>
                </a:solidFill>
                <a:latin typeface="Avenir Book" panose="02000503020000020003" pitchFamily="2" charset="0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Avenir Book" panose="02000503020000020003" pitchFamily="2" charset="0"/>
              </a:rPr>
              <a:t>Nichelli</a:t>
            </a:r>
            <a:r>
              <a:rPr lang="fr-FR" sz="1400" dirty="0">
                <a:solidFill>
                  <a:prstClr val="white"/>
                </a:solidFill>
                <a:latin typeface="Avenir Book" panose="02000503020000020003" pitchFamily="2" charset="0"/>
              </a:rPr>
              <a:t> L., </a:t>
            </a:r>
            <a:r>
              <a:rPr lang="fr-FR" sz="1400" dirty="0" err="1">
                <a:solidFill>
                  <a:prstClr val="white"/>
                </a:solidFill>
                <a:latin typeface="Avenir Book" panose="02000503020000020003" pitchFamily="2" charset="0"/>
              </a:rPr>
              <a:t>Zaiss</a:t>
            </a:r>
            <a:r>
              <a:rPr lang="fr-FR" sz="1400" dirty="0">
                <a:solidFill>
                  <a:prstClr val="white"/>
                </a:solidFill>
                <a:latin typeface="Avenir Book" panose="02000503020000020003" pitchFamily="2" charset="0"/>
              </a:rPr>
              <a:t> M., </a:t>
            </a:r>
            <a:r>
              <a:rPr lang="fr-FR" sz="1400" dirty="0" err="1">
                <a:solidFill>
                  <a:prstClr val="white"/>
                </a:solidFill>
                <a:latin typeface="Avenir Book" panose="02000503020000020003" pitchFamily="2" charset="0"/>
              </a:rPr>
              <a:t>Casagranda</a:t>
            </a:r>
            <a:r>
              <a:rPr lang="fr-FR" sz="1400" dirty="0">
                <a:solidFill>
                  <a:prstClr val="white"/>
                </a:solidFill>
                <a:latin typeface="Avenir Book" panose="02000503020000020003" pitchFamily="2" charset="0"/>
              </a:rPr>
              <a:t> S. </a:t>
            </a:r>
            <a:r>
              <a:rPr lang="fr-FR" sz="1400" i="1" dirty="0">
                <a:solidFill>
                  <a:prstClr val="white"/>
                </a:solidFill>
                <a:latin typeface="Avenir Book" panose="02000503020000020003" pitchFamily="2" charset="0"/>
              </a:rPr>
              <a:t>« APT </a:t>
            </a:r>
            <a:r>
              <a:rPr lang="fr-FR" sz="1400" i="1" dirty="0" err="1">
                <a:solidFill>
                  <a:prstClr val="white"/>
                </a:solidFill>
                <a:latin typeface="Avenir Book" panose="02000503020000020003" pitchFamily="2" charset="0"/>
              </a:rPr>
              <a:t>weighted</a:t>
            </a:r>
            <a:r>
              <a:rPr lang="fr-FR" sz="1400" i="1" dirty="0">
                <a:solidFill>
                  <a:prstClr val="white"/>
                </a:solidFill>
                <a:latin typeface="Avenir Book" panose="02000503020000020003" pitchFamily="2" charset="0"/>
              </a:rPr>
              <a:t> </a:t>
            </a:r>
            <a:r>
              <a:rPr lang="fr-FR" sz="1400" i="1" dirty="0" err="1">
                <a:solidFill>
                  <a:prstClr val="white"/>
                </a:solidFill>
                <a:latin typeface="Avenir Book" panose="02000503020000020003" pitchFamily="2" charset="0"/>
              </a:rPr>
              <a:t>imaging</a:t>
            </a:r>
            <a:r>
              <a:rPr lang="fr-FR" sz="1400" i="1" dirty="0">
                <a:solidFill>
                  <a:prstClr val="white"/>
                </a:solidFill>
                <a:latin typeface="Avenir Book" panose="02000503020000020003" pitchFamily="2" charset="0"/>
              </a:rPr>
              <a:t> in diffuse </a:t>
            </a:r>
            <a:r>
              <a:rPr lang="fr-FR" sz="1400" i="1" dirty="0" err="1">
                <a:solidFill>
                  <a:prstClr val="white"/>
                </a:solidFill>
                <a:latin typeface="Avenir Book" panose="02000503020000020003" pitchFamily="2" charset="0"/>
              </a:rPr>
              <a:t>gliomas</a:t>
            </a:r>
            <a:r>
              <a:rPr lang="fr-FR" sz="1400" i="1" dirty="0">
                <a:solidFill>
                  <a:prstClr val="white"/>
                </a:solidFill>
                <a:latin typeface="Avenir Book" panose="02000503020000020003" pitchFamily="2" charset="0"/>
              </a:rPr>
              <a:t> » </a:t>
            </a:r>
            <a:r>
              <a:rPr lang="fr-FR" sz="1400" dirty="0">
                <a:solidFill>
                  <a:prstClr val="white"/>
                </a:solidFill>
                <a:latin typeface="Avenir Book" panose="02000503020000020003" pitchFamily="2" charset="0"/>
              </a:rPr>
              <a:t>BJR, 2023</a:t>
            </a:r>
          </a:p>
        </p:txBody>
      </p:sp>
    </p:spTree>
    <p:extLst>
      <p:ext uri="{BB962C8B-B14F-4D97-AF65-F5344CB8AC3E}">
        <p14:creationId xmlns:p14="http://schemas.microsoft.com/office/powerpoint/2010/main" val="2593408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7230" y="286604"/>
            <a:ext cx="10618470" cy="1237396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2"/>
                </a:solidFill>
                <a:latin typeface="+mn-lt"/>
              </a:rPr>
              <a:t>Imagerie </a:t>
            </a:r>
            <a:r>
              <a:rPr lang="fr-FR" dirty="0" err="1">
                <a:solidFill>
                  <a:schemeClr val="accent2"/>
                </a:solidFill>
                <a:latin typeface="+mn-lt"/>
              </a:rPr>
              <a:t>pAPT</a:t>
            </a:r>
            <a:r>
              <a:rPr lang="fr-FR" dirty="0">
                <a:solidFill>
                  <a:schemeClr val="accent2"/>
                </a:solidFill>
                <a:latin typeface="+mn-lt"/>
              </a:rPr>
              <a:t> et gliomes </a:t>
            </a:r>
            <a:r>
              <a:rPr lang="fr-FR" i="1" dirty="0">
                <a:solidFill>
                  <a:schemeClr val="accent1"/>
                </a:solidFill>
                <a:latin typeface="+mn-lt"/>
              </a:rPr>
              <a:t>traités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DC1CC31-D97E-41DE-B7B8-1696B804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A9516-CEFA-0141-8C60-6A209A0D983C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CA76584F-1377-8A02-87D8-4A7860744328}"/>
              </a:ext>
            </a:extLst>
          </p:cNvPr>
          <p:cNvSpPr txBox="1">
            <a:spLocks/>
          </p:cNvSpPr>
          <p:nvPr/>
        </p:nvSpPr>
        <p:spPr>
          <a:xfrm>
            <a:off x="925830" y="2384923"/>
            <a:ext cx="4723856" cy="34779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488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E48902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Moins de publications, mais intérêt clinique majeur :</a:t>
            </a:r>
          </a:p>
          <a:p>
            <a:pPr marL="433388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E48902"/>
              </a:buClr>
              <a:buSzPct val="100000"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diagnostic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E4890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progression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E4890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vs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pseudo-progression ou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E4890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radionécrose</a:t>
            </a:r>
            <a:r>
              <a:rPr kumimoji="0" lang="fr-FR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1,2</a:t>
            </a:r>
          </a:p>
          <a:p>
            <a:pPr marL="433388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E48902"/>
              </a:buClr>
              <a:buSzPct val="100000"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E4890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prédiction de la réponse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après traitement</a:t>
            </a:r>
            <a:r>
              <a:rPr kumimoji="0" lang="fr-FR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3,4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79C52A2-D6BA-7FF3-F482-162D9155A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743" y="1857627"/>
            <a:ext cx="5742717" cy="429720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0211917-A997-6681-5510-CD39FB8C799D}"/>
              </a:ext>
            </a:extLst>
          </p:cNvPr>
          <p:cNvSpPr txBox="1"/>
          <p:nvPr/>
        </p:nvSpPr>
        <p:spPr>
          <a:xfrm>
            <a:off x="7929223" y="6469587"/>
            <a:ext cx="3030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Nichelli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L. et al, BJR, 2023</a:t>
            </a:r>
            <a:endParaRPr kumimoji="0" lang="it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0AD1DBB-48E7-2C57-4E24-A0B432FAEA6C}"/>
              </a:ext>
            </a:extLst>
          </p:cNvPr>
          <p:cNvSpPr/>
          <p:nvPr/>
        </p:nvSpPr>
        <p:spPr>
          <a:xfrm>
            <a:off x="3274337" y="6459785"/>
            <a:ext cx="43065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Mehrabian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 et al, 2018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AA39FA16-FB8A-3D1F-E182-D43DA28F86CD}"/>
              </a:ext>
            </a:extLst>
          </p:cNvPr>
          <p:cNvSpPr/>
          <p:nvPr/>
        </p:nvSpPr>
        <p:spPr>
          <a:xfrm>
            <a:off x="5223266" y="6447403"/>
            <a:ext cx="19368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Regenery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 et al, 2018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4FE668BF-EA2B-D5A9-A02B-2A338E4C397C}"/>
              </a:ext>
            </a:extLst>
          </p:cNvPr>
          <p:cNvSpPr/>
          <p:nvPr/>
        </p:nvSpPr>
        <p:spPr>
          <a:xfrm>
            <a:off x="231148" y="6469587"/>
            <a:ext cx="43065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Zhou J et al, 2011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8A6E5B7-B2B3-9C0E-576B-70542472F169}"/>
              </a:ext>
            </a:extLst>
          </p:cNvPr>
          <p:cNvSpPr/>
          <p:nvPr/>
        </p:nvSpPr>
        <p:spPr>
          <a:xfrm>
            <a:off x="1710966" y="6469587"/>
            <a:ext cx="43065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Jiang S et al, 2019</a:t>
            </a:r>
          </a:p>
        </p:txBody>
      </p:sp>
    </p:spTree>
    <p:extLst>
      <p:ext uri="{BB962C8B-B14F-4D97-AF65-F5344CB8AC3E}">
        <p14:creationId xmlns:p14="http://schemas.microsoft.com/office/powerpoint/2010/main" val="398654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7230" y="286604"/>
            <a:ext cx="10618470" cy="1237396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2"/>
                </a:solidFill>
                <a:latin typeface="+mn-lt"/>
              </a:rPr>
              <a:t>Imagerie </a:t>
            </a:r>
            <a:r>
              <a:rPr lang="fr-FR" dirty="0" err="1">
                <a:solidFill>
                  <a:schemeClr val="accent2"/>
                </a:solidFill>
                <a:latin typeface="+mn-lt"/>
              </a:rPr>
              <a:t>pAPT</a:t>
            </a:r>
            <a:r>
              <a:rPr lang="fr-FR" dirty="0">
                <a:solidFill>
                  <a:schemeClr val="accent2"/>
                </a:solidFill>
                <a:latin typeface="+mn-lt"/>
              </a:rPr>
              <a:t> et gliomes </a:t>
            </a:r>
            <a:r>
              <a:rPr lang="fr-FR" i="1" dirty="0">
                <a:solidFill>
                  <a:schemeClr val="accent1"/>
                </a:solidFill>
                <a:latin typeface="+mn-lt"/>
              </a:rPr>
              <a:t>traités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DC1CC31-D97E-41DE-B7B8-1696B804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A9516-CEFA-0141-8C60-6A209A0D983C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9C75090-09E5-FC46-6D37-52B03FF3CB10}"/>
              </a:ext>
            </a:extLst>
          </p:cNvPr>
          <p:cNvSpPr txBox="1"/>
          <p:nvPr/>
        </p:nvSpPr>
        <p:spPr>
          <a:xfrm>
            <a:off x="4451238" y="6488458"/>
            <a:ext cx="3030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Nichelli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L. et al, BJR, 2023</a:t>
            </a:r>
            <a:endParaRPr kumimoji="0" lang="it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E5D31A8-480F-BF1B-B5F1-18EC1B93D350}"/>
              </a:ext>
            </a:extLst>
          </p:cNvPr>
          <p:cNvSpPr/>
          <p:nvPr/>
        </p:nvSpPr>
        <p:spPr>
          <a:xfrm>
            <a:off x="2596242" y="1824133"/>
            <a:ext cx="6449786" cy="43641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magine 10" descr="Immagine che contiene cerchio, schermata, arte&#10;&#10;Descrizione generata automaticamente">
            <a:extLst>
              <a:ext uri="{FF2B5EF4-FFF2-40B4-BE49-F238E27FC236}">
                <a16:creationId xmlns:a16="http://schemas.microsoft.com/office/drawing/2014/main" id="{4DBB4A66-2BD4-925E-BC93-4E698D51D4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6" r="275" b="1444"/>
          <a:stretch/>
        </p:blipFill>
        <p:spPr>
          <a:xfrm>
            <a:off x="3112600" y="2017898"/>
            <a:ext cx="5459900" cy="3953782"/>
          </a:xfrm>
          <a:prstGeom prst="rect">
            <a:avLst/>
          </a:prstGeom>
        </p:spPr>
      </p:pic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5F9D9309-DCC8-3AB5-4D67-A397A21C7F4C}"/>
              </a:ext>
            </a:extLst>
          </p:cNvPr>
          <p:cNvSpPr/>
          <p:nvPr/>
        </p:nvSpPr>
        <p:spPr>
          <a:xfrm>
            <a:off x="6626579" y="1998902"/>
            <a:ext cx="1945921" cy="3953782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724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180276"/>
            <a:ext cx="10058400" cy="1450757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accent2"/>
                </a:solidFill>
              </a:rPr>
              <a:t>Connaître les artéfacts et les corriger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536EFB8-4CC8-8F76-5230-A2DCC4BB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A9516-CEFA-0141-8C60-6A209A0D983C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F4CCFA68-B493-1226-D2DE-53AFD5E86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785" y="2788606"/>
            <a:ext cx="2071487" cy="280472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E12F726-EF4B-9372-6226-2F1B37410A1F}"/>
              </a:ext>
            </a:extLst>
          </p:cNvPr>
          <p:cNvSpPr txBox="1"/>
          <p:nvPr/>
        </p:nvSpPr>
        <p:spPr>
          <a:xfrm>
            <a:off x="1451313" y="2297701"/>
            <a:ext cx="1874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Correction du B0 :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CF1706F-D071-E8DD-A52C-8152D0079AFC}"/>
              </a:ext>
            </a:extLst>
          </p:cNvPr>
          <p:cNvSpPr txBox="1"/>
          <p:nvPr/>
        </p:nvSpPr>
        <p:spPr>
          <a:xfrm>
            <a:off x="1740120" y="5704534"/>
            <a:ext cx="1570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FR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cartographie du B0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49724F1-491B-F240-5496-5E16D52074A3}"/>
              </a:ext>
            </a:extLst>
          </p:cNvPr>
          <p:cNvSpPr txBox="1"/>
          <p:nvPr/>
        </p:nvSpPr>
        <p:spPr>
          <a:xfrm>
            <a:off x="4567726" y="2297701"/>
            <a:ext cx="1874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Correction du B1 :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8AE3D03-261B-6267-0C03-7CFD51F77696}"/>
              </a:ext>
            </a:extLst>
          </p:cNvPr>
          <p:cNvSpPr txBox="1"/>
          <p:nvPr/>
        </p:nvSpPr>
        <p:spPr>
          <a:xfrm>
            <a:off x="8272209" y="2297701"/>
            <a:ext cx="222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Suppression de l’eau :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EDA87DD-A583-8421-7C1E-934FA796CC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937" t="1916" r="1622" b="7378"/>
          <a:stretch/>
        </p:blipFill>
        <p:spPr>
          <a:xfrm>
            <a:off x="4215128" y="2793195"/>
            <a:ext cx="2579620" cy="2804723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2F78DD1-22A7-20EA-CEF0-C2AEF321A414}"/>
              </a:ext>
            </a:extLst>
          </p:cNvPr>
          <p:cNvSpPr txBox="1"/>
          <p:nvPr/>
        </p:nvSpPr>
        <p:spPr>
          <a:xfrm>
            <a:off x="8534437" y="5704534"/>
            <a:ext cx="3030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Schüre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JR et al, MRM, 2024</a:t>
            </a:r>
            <a:endParaRPr kumimoji="0" lang="it-F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Immagine 17" descr="Immagine che contiene schermata, cerchio&#10;&#10;Descrizione generata automaticamente">
            <a:extLst>
              <a:ext uri="{FF2B5EF4-FFF2-40B4-BE49-F238E27FC236}">
                <a16:creationId xmlns:a16="http://schemas.microsoft.com/office/drawing/2014/main" id="{97378B7A-4C0F-520A-5C54-247BB99725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5" b="65827"/>
          <a:stretch/>
        </p:blipFill>
        <p:spPr>
          <a:xfrm>
            <a:off x="7318747" y="2793195"/>
            <a:ext cx="4132086" cy="2804723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E86DD7A8-0038-47FC-0417-87E79559EC2D}"/>
              </a:ext>
            </a:extLst>
          </p:cNvPr>
          <p:cNvSpPr/>
          <p:nvPr/>
        </p:nvSpPr>
        <p:spPr>
          <a:xfrm>
            <a:off x="4402183" y="5290457"/>
            <a:ext cx="274320" cy="2090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6E0F4F9E-9F8B-0833-7D2F-D86D4894B211}"/>
              </a:ext>
            </a:extLst>
          </p:cNvPr>
          <p:cNvSpPr/>
          <p:nvPr/>
        </p:nvSpPr>
        <p:spPr>
          <a:xfrm>
            <a:off x="7422478" y="2895600"/>
            <a:ext cx="274320" cy="2090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145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EDB0FB-8CE9-42F0-F40D-5D52E6D05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516-CEFA-0141-8C60-6A209A0D983C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5" name="Immagine 4" descr="Immagine che contiene esterni, posando, decorato, diverso&#10;&#10;Descrizione generata automaticamente">
            <a:extLst>
              <a:ext uri="{FF2B5EF4-FFF2-40B4-BE49-F238E27FC236}">
                <a16:creationId xmlns:a16="http://schemas.microsoft.com/office/drawing/2014/main" id="{F78B23DB-83C7-32A2-8C43-92FFEC8C77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" t="1053" r="-462" b="2275"/>
          <a:stretch/>
        </p:blipFill>
        <p:spPr>
          <a:xfrm>
            <a:off x="1654356" y="1890336"/>
            <a:ext cx="8883287" cy="422511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99E5AC4B-4081-5935-A4BE-9C75515E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80276"/>
            <a:ext cx="10058400" cy="1450757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accent2"/>
                </a:solidFill>
              </a:rPr>
              <a:t>L’artéfact qui reste souvent non considéré : l’eau </a:t>
            </a:r>
          </a:p>
        </p:txBody>
      </p:sp>
    </p:spTree>
    <p:extLst>
      <p:ext uri="{BB962C8B-B14F-4D97-AF65-F5344CB8AC3E}">
        <p14:creationId xmlns:p14="http://schemas.microsoft.com/office/powerpoint/2010/main" val="4151934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0332" cy="1327044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accent2"/>
                </a:solidFill>
                <a:latin typeface="+mn-lt"/>
              </a:rPr>
              <a:t>Plan de la présentation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06932" y="2387734"/>
            <a:ext cx="6231027" cy="3297964"/>
          </a:xfrm>
        </p:spPr>
        <p:txBody>
          <a:bodyPr>
            <a:normAutofit fontScale="92500" lnSpcReduction="10000"/>
          </a:bodyPr>
          <a:lstStyle/>
          <a:p>
            <a:pPr marL="547688" indent="-457200">
              <a:buFont typeface="Wingdings" pitchFamily="2" charset="2"/>
              <a:buChar char="§"/>
            </a:pPr>
            <a:r>
              <a:rPr lang="fr-FR" sz="3200" b="1" dirty="0">
                <a:solidFill>
                  <a:schemeClr val="accent1"/>
                </a:solidFill>
              </a:rPr>
              <a:t>Spectroscopie 2HG</a:t>
            </a:r>
          </a:p>
          <a:p>
            <a:pPr marL="840296" lvl="1" indent="-457200">
              <a:buFont typeface="Courier New" panose="02070309020205020404" pitchFamily="49" charset="0"/>
              <a:buChar char="o"/>
            </a:pPr>
            <a:r>
              <a:rPr lang="fr-FR" sz="3000" dirty="0">
                <a:solidFill>
                  <a:schemeClr val="accent2"/>
                </a:solidFill>
              </a:rPr>
              <a:t>Dans le </a:t>
            </a:r>
            <a:r>
              <a:rPr lang="fr-FR" sz="3000" b="1" dirty="0">
                <a:solidFill>
                  <a:schemeClr val="accent2"/>
                </a:solidFill>
              </a:rPr>
              <a:t>diagnostic</a:t>
            </a:r>
            <a:r>
              <a:rPr lang="fr-FR" sz="3000" dirty="0">
                <a:solidFill>
                  <a:schemeClr val="accent2"/>
                </a:solidFill>
              </a:rPr>
              <a:t> des gliomes</a:t>
            </a:r>
          </a:p>
          <a:p>
            <a:pPr marL="840296" lvl="1" indent="-457200">
              <a:buFont typeface="Courier New" panose="02070309020205020404" pitchFamily="49" charset="0"/>
              <a:buChar char="o"/>
            </a:pPr>
            <a:r>
              <a:rPr lang="fr-FR" sz="3000" dirty="0">
                <a:solidFill>
                  <a:schemeClr val="accent2"/>
                </a:solidFill>
              </a:rPr>
              <a:t>Dans le </a:t>
            </a:r>
            <a:r>
              <a:rPr lang="fr-FR" sz="3000" b="1" dirty="0">
                <a:solidFill>
                  <a:schemeClr val="accent2"/>
                </a:solidFill>
              </a:rPr>
              <a:t>suivi</a:t>
            </a:r>
            <a:r>
              <a:rPr lang="fr-FR" sz="3000" dirty="0">
                <a:solidFill>
                  <a:schemeClr val="accent2"/>
                </a:solidFill>
              </a:rPr>
              <a:t> des gliomes </a:t>
            </a:r>
            <a:r>
              <a:rPr lang="fr-FR" sz="3000" i="1" dirty="0">
                <a:solidFill>
                  <a:schemeClr val="accent2"/>
                </a:solidFill>
              </a:rPr>
              <a:t>IDH</a:t>
            </a:r>
            <a:r>
              <a:rPr lang="fr-FR" sz="3000" dirty="0">
                <a:solidFill>
                  <a:schemeClr val="accent2"/>
                </a:solidFill>
              </a:rPr>
              <a:t>-mutés</a:t>
            </a:r>
          </a:p>
          <a:p>
            <a:pPr marL="547688" indent="-45720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Imagerie pondérée en APT</a:t>
            </a:r>
          </a:p>
          <a:p>
            <a:pPr marL="840296" lvl="1" indent="-457200">
              <a:buClr>
                <a:schemeClr val="tx1">
                  <a:lumMod val="50000"/>
                  <a:lumOff val="50000"/>
                </a:schemeClr>
              </a:buClr>
              <a:buFont typeface="Courier New" charset="0"/>
              <a:buChar char="o"/>
            </a:pPr>
            <a:r>
              <a:rPr lang="fr-FR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Dans les gliomes</a:t>
            </a:r>
          </a:p>
          <a:p>
            <a:pPr marL="840296" lvl="1" indent="-457200">
              <a:buClr>
                <a:schemeClr val="tx1">
                  <a:lumMod val="50000"/>
                  <a:lumOff val="50000"/>
                </a:schemeClr>
              </a:buClr>
              <a:buFont typeface="Courier New" charset="0"/>
              <a:buChar char="o"/>
            </a:pPr>
            <a:r>
              <a:rPr lang="fr-FR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Dans les métastases irradiées</a:t>
            </a:r>
          </a:p>
          <a:p>
            <a:pPr marL="547688" indent="-45720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Conclusion, </a:t>
            </a:r>
            <a:r>
              <a:rPr lang="fr-FR" sz="3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perspectives</a:t>
            </a:r>
            <a:endParaRPr lang="fr-FR" sz="3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A31980A-EF4B-FCAA-C0A2-536C4C02C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A9516-CEFA-0141-8C60-6A209A0D983C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11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185A39-DCF1-DDC2-D2B1-C0A2A527D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chemeClr val="accent2"/>
                </a:solidFill>
              </a:rPr>
              <a:t>Artéfacts qu’on n'arrive pas complètement à corriger</a:t>
            </a:r>
            <a:endParaRPr lang="it-FR" dirty="0"/>
          </a:p>
        </p:txBody>
      </p:sp>
      <p:pic>
        <p:nvPicPr>
          <p:cNvPr id="6" name="Segnaposto contenuto 5" descr="Immagine che contiene schermata, cerchio, Imaging medicale&#10;&#10;Descrizione generata automaticamente">
            <a:extLst>
              <a:ext uri="{FF2B5EF4-FFF2-40B4-BE49-F238E27FC236}">
                <a16:creationId xmlns:a16="http://schemas.microsoft.com/office/drawing/2014/main" id="{04CC0F44-2E6F-0CFF-E392-1461EBDF0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51" b="49850"/>
          <a:stretch/>
        </p:blipFill>
        <p:spPr>
          <a:xfrm>
            <a:off x="891277" y="2548448"/>
            <a:ext cx="5235203" cy="3517938"/>
          </a:xfr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97055FB-FFF9-FE94-E6B8-A5FE4AD11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A9516-CEFA-0141-8C60-6A209A0D983C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79B222A-ACD1-489F-3EA2-E81E0F8A3072}"/>
              </a:ext>
            </a:extLst>
          </p:cNvPr>
          <p:cNvSpPr txBox="1"/>
          <p:nvPr/>
        </p:nvSpPr>
        <p:spPr>
          <a:xfrm>
            <a:off x="2461521" y="2062870"/>
            <a:ext cx="1813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hemosidérine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566FB32-EED7-8443-91F5-72DC7CD99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314" y="2548448"/>
            <a:ext cx="4313298" cy="351793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1F91D9-D00A-6672-02EB-D07961EC0E0E}"/>
              </a:ext>
            </a:extLst>
          </p:cNvPr>
          <p:cNvSpPr txBox="1"/>
          <p:nvPr/>
        </p:nvSpPr>
        <p:spPr>
          <a:xfrm>
            <a:off x="8087423" y="2062870"/>
            <a:ext cx="1813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mouvements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A90FF06-A3D5-AB27-F90C-05F8C45530E2}"/>
              </a:ext>
            </a:extLst>
          </p:cNvPr>
          <p:cNvSpPr txBox="1"/>
          <p:nvPr/>
        </p:nvSpPr>
        <p:spPr>
          <a:xfrm>
            <a:off x="2096133" y="6459785"/>
            <a:ext cx="2307703" cy="30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Schüre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JR et al, MRM, 2024</a:t>
            </a:r>
            <a:endParaRPr kumimoji="0" lang="it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AAE2962-CC5D-29C5-DC55-BF53F895EF46}"/>
              </a:ext>
            </a:extLst>
          </p:cNvPr>
          <p:cNvSpPr txBox="1"/>
          <p:nvPr/>
        </p:nvSpPr>
        <p:spPr>
          <a:xfrm>
            <a:off x="7831380" y="6459784"/>
            <a:ext cx="3030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Nichelli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L. et al, BJR, 2023</a:t>
            </a:r>
            <a:endParaRPr kumimoji="0" lang="it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2FF1053F-FC1F-389F-9E67-82838010CD8E}"/>
              </a:ext>
            </a:extLst>
          </p:cNvPr>
          <p:cNvSpPr/>
          <p:nvPr/>
        </p:nvSpPr>
        <p:spPr>
          <a:xfrm>
            <a:off x="1013227" y="2608958"/>
            <a:ext cx="307139" cy="3772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730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chemeClr val="accent2"/>
                </a:solidFill>
              </a:rPr>
              <a:t>pAPT</a:t>
            </a:r>
            <a:r>
              <a:rPr lang="fr-FR" b="1" dirty="0">
                <a:solidFill>
                  <a:schemeClr val="accent2"/>
                </a:solidFill>
              </a:rPr>
              <a:t> dans le suivi des métastases évolutives après GK  </a:t>
            </a:r>
          </a:p>
        </p:txBody>
      </p:sp>
      <p:pic>
        <p:nvPicPr>
          <p:cNvPr id="5" name="Segnaposto contenut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894" y="1801374"/>
            <a:ext cx="1890017" cy="214234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11" y="1801374"/>
            <a:ext cx="1926913" cy="2299098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8193910" y="3183012"/>
            <a:ext cx="2560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Confirmation histologique</a:t>
            </a:r>
          </a:p>
        </p:txBody>
      </p:sp>
      <p:pic>
        <p:nvPicPr>
          <p:cNvPr id="9" name="Picture 24" descr="A close-up of the back and the back of a planet&#10;&#10;Description automatically generated with low confidence">
            <a:extLst>
              <a:ext uri="{FF2B5EF4-FFF2-40B4-BE49-F238E27FC236}">
                <a16:creationId xmlns:a16="http://schemas.microsoft.com/office/drawing/2014/main" id="{9F57B698-15CB-41A7-845A-21A13281AF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46" t="-2180" r="1112" b="5690"/>
          <a:stretch/>
        </p:blipFill>
        <p:spPr>
          <a:xfrm>
            <a:off x="5463824" y="1737360"/>
            <a:ext cx="2563326" cy="236311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893" y="3943717"/>
            <a:ext cx="2247129" cy="229753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/>
          <a:stretch/>
        </p:blipFill>
        <p:spPr>
          <a:xfrm>
            <a:off x="3742234" y="4034897"/>
            <a:ext cx="2043546" cy="2225918"/>
          </a:xfrm>
          <a:prstGeom prst="rect">
            <a:avLst/>
          </a:prstGeom>
        </p:spPr>
      </p:pic>
      <p:pic>
        <p:nvPicPr>
          <p:cNvPr id="11" name="Picture 27">
            <a:extLst>
              <a:ext uri="{FF2B5EF4-FFF2-40B4-BE49-F238E27FC236}">
                <a16:creationId xmlns:a16="http://schemas.microsoft.com/office/drawing/2014/main" id="{27EC25D8-C7E9-443C-849C-F94B1469D6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295" t="5480"/>
          <a:stretch/>
        </p:blipFill>
        <p:spPr>
          <a:xfrm>
            <a:off x="5526145" y="4100472"/>
            <a:ext cx="2492896" cy="2160343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9153963" y="2689313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9196754" y="456926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RN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8544431" y="5092485"/>
            <a:ext cx="1944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Confirmation par suivi &gt; 6 mois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393058" y="5817627"/>
            <a:ext cx="284876" cy="42362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646892" y="6150075"/>
            <a:ext cx="6372149" cy="911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ttangolo 14"/>
          <p:cNvSpPr/>
          <p:nvPr/>
        </p:nvSpPr>
        <p:spPr>
          <a:xfrm rot="5400000">
            <a:off x="5768157" y="3936673"/>
            <a:ext cx="4439880" cy="16928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637306" y="6195398"/>
            <a:ext cx="6372149" cy="911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637306" y="1781813"/>
            <a:ext cx="6435433" cy="1123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345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226558" y="1871931"/>
            <a:ext cx="4872644" cy="4123428"/>
          </a:xfrm>
        </p:spPr>
        <p:txBody>
          <a:bodyPr>
            <a:normAutofit fontScale="92500" lnSpcReduction="10000"/>
          </a:bodyPr>
          <a:lstStyle/>
          <a:p>
            <a:pPr marL="715963" indent="-342900">
              <a:buFont typeface="Wingdings" charset="2"/>
              <a:buChar char="§"/>
            </a:pPr>
            <a:r>
              <a:rPr lang="fr-FR" sz="2400" dirty="0">
                <a:solidFill>
                  <a:schemeClr val="accent2"/>
                </a:solidFill>
              </a:rPr>
              <a:t>12 </a:t>
            </a:r>
            <a:r>
              <a:rPr lang="fr-FR" sz="24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RN</a:t>
            </a:r>
            <a:r>
              <a:rPr lang="fr-FR" sz="2400" dirty="0">
                <a:solidFill>
                  <a:schemeClr val="accent2"/>
                </a:solidFill>
              </a:rPr>
              <a:t>, 10 </a:t>
            </a:r>
            <a:r>
              <a:rPr lang="fr-FR" sz="2400" b="1" dirty="0">
                <a:solidFill>
                  <a:srgbClr val="FF0000"/>
                </a:solidFill>
              </a:rPr>
              <a:t>PD</a:t>
            </a:r>
          </a:p>
          <a:p>
            <a:pPr marL="715963" indent="-342900">
              <a:buFont typeface="Wingdings" charset="2"/>
              <a:buChar char="§"/>
            </a:pPr>
            <a:r>
              <a:rPr lang="fr-FR" sz="2400" b="1" dirty="0" err="1">
                <a:solidFill>
                  <a:schemeClr val="accent2"/>
                </a:solidFill>
              </a:rPr>
              <a:t>ΔAPTw</a:t>
            </a:r>
            <a:r>
              <a:rPr lang="fr-FR" sz="2400" dirty="0">
                <a:solidFill>
                  <a:schemeClr val="accent2"/>
                </a:solidFill>
              </a:rPr>
              <a:t> : signal intensité normalisé avec la substance blanche controlatérale (%) :</a:t>
            </a:r>
          </a:p>
          <a:p>
            <a:pPr marL="1191451" lvl="2" indent="-342900">
              <a:buFont typeface="Courier New" charset="0"/>
              <a:buChar char="o"/>
            </a:pPr>
            <a:r>
              <a:rPr lang="fr-FR" sz="2400" dirty="0">
                <a:solidFill>
                  <a:schemeClr val="accent2"/>
                </a:solidFill>
              </a:rPr>
              <a:t>0.35 ± 0.29 </a:t>
            </a:r>
            <a:r>
              <a:rPr lang="fr-FR" sz="24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pour les RN</a:t>
            </a:r>
          </a:p>
          <a:p>
            <a:pPr marL="1191451" lvl="2" indent="-342900">
              <a:buFont typeface="Courier New" charset="0"/>
              <a:buChar char="o"/>
            </a:pPr>
            <a:r>
              <a:rPr lang="fr-FR" sz="2400" dirty="0">
                <a:solidFill>
                  <a:schemeClr val="accent2"/>
                </a:solidFill>
              </a:rPr>
              <a:t>1.09 ± 0.33 </a:t>
            </a:r>
            <a:r>
              <a:rPr lang="fr-FR" sz="2400" dirty="0">
                <a:solidFill>
                  <a:srgbClr val="FF0000"/>
                </a:solidFill>
              </a:rPr>
              <a:t>pour les PD</a:t>
            </a:r>
            <a:endParaRPr lang="fr-FR" sz="2400" dirty="0">
              <a:solidFill>
                <a:schemeClr val="accent2"/>
              </a:solidFill>
            </a:endParaRPr>
          </a:p>
          <a:p>
            <a:pPr marL="715963" indent="-342900">
              <a:buFont typeface="Wingdings" charset="2"/>
              <a:buChar char="§"/>
            </a:pPr>
            <a:r>
              <a:rPr lang="fr-FR" sz="2400" b="1" dirty="0" err="1">
                <a:solidFill>
                  <a:schemeClr val="accent2"/>
                </a:solidFill>
              </a:rPr>
              <a:t>Δ</a:t>
            </a:r>
            <a:r>
              <a:rPr lang="fr-FR" sz="2400" b="1" dirty="0" err="1">
                <a:solidFill>
                  <a:schemeClr val="accent1"/>
                </a:solidFill>
              </a:rPr>
              <a:t>F.S.</a:t>
            </a:r>
            <a:r>
              <a:rPr lang="fr-FR" sz="2400" b="1" dirty="0" err="1">
                <a:solidFill>
                  <a:schemeClr val="accent2"/>
                </a:solidFill>
              </a:rPr>
              <a:t>APTw</a:t>
            </a:r>
            <a:r>
              <a:rPr lang="fr-FR" sz="2400" dirty="0">
                <a:solidFill>
                  <a:schemeClr val="accent2"/>
                </a:solidFill>
              </a:rPr>
              <a:t> : </a:t>
            </a:r>
            <a:r>
              <a:rPr lang="fr-FR" sz="2400" b="1" dirty="0" err="1">
                <a:solidFill>
                  <a:schemeClr val="accent2"/>
                </a:solidFill>
              </a:rPr>
              <a:t>ΔAPTw</a:t>
            </a:r>
            <a:r>
              <a:rPr lang="fr-FR" sz="2400" b="1" dirty="0">
                <a:solidFill>
                  <a:schemeClr val="accent2"/>
                </a:solidFill>
              </a:rPr>
              <a:t> après </a:t>
            </a:r>
            <a:r>
              <a:rPr lang="fr-FR" sz="2400" b="1" dirty="0">
                <a:solidFill>
                  <a:schemeClr val="accent1"/>
                </a:solidFill>
              </a:rPr>
              <a:t>suppression des fluides </a:t>
            </a:r>
            <a:r>
              <a:rPr lang="fr-FR" sz="2400" dirty="0">
                <a:solidFill>
                  <a:schemeClr val="accent2"/>
                </a:solidFill>
              </a:rPr>
              <a:t>:</a:t>
            </a:r>
          </a:p>
          <a:p>
            <a:pPr marL="1252538" lvl="3" indent="-395288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  <a:tabLst>
                <a:tab pos="788988" algn="l"/>
              </a:tabLst>
            </a:pPr>
            <a:r>
              <a:rPr lang="fr-FR" sz="2400" dirty="0">
                <a:solidFill>
                  <a:schemeClr val="accent2"/>
                </a:solidFill>
              </a:rPr>
              <a:t>0.23 ± 0.19 </a:t>
            </a:r>
            <a:r>
              <a:rPr lang="fr-FR" sz="24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pour les RN</a:t>
            </a:r>
          </a:p>
          <a:p>
            <a:pPr marL="1252538" lvl="3" indent="-395288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  <a:tabLst>
                <a:tab pos="788988" algn="l"/>
              </a:tabLst>
            </a:pPr>
            <a:r>
              <a:rPr lang="fr-FR" sz="2400" dirty="0">
                <a:solidFill>
                  <a:schemeClr val="accent2"/>
                </a:solidFill>
              </a:rPr>
              <a:t>0.83 ± 0.21 </a:t>
            </a:r>
            <a:r>
              <a:rPr lang="fr-FR" sz="2400" dirty="0">
                <a:solidFill>
                  <a:srgbClr val="FF0000"/>
                </a:solidFill>
              </a:rPr>
              <a:t>pour les PD</a:t>
            </a:r>
            <a:endParaRPr lang="fr-FR" sz="2400" dirty="0">
              <a:solidFill>
                <a:schemeClr val="accent2"/>
              </a:solidFill>
            </a:endParaRPr>
          </a:p>
          <a:p>
            <a:pPr marL="715963" indent="-342900">
              <a:buFont typeface="Wingdings" charset="2"/>
              <a:buChar char="§"/>
            </a:pPr>
            <a:r>
              <a:rPr lang="fr-FR" sz="2400" dirty="0">
                <a:solidFill>
                  <a:schemeClr val="accent2"/>
                </a:solidFill>
              </a:rPr>
              <a:t>p&lt; 0.001</a:t>
            </a:r>
          </a:p>
          <a:p>
            <a:pPr marL="715963" indent="-342900">
              <a:buFont typeface="Wingdings" charset="2"/>
              <a:buChar char="§"/>
            </a:pPr>
            <a:endParaRPr lang="fr-FR" dirty="0"/>
          </a:p>
        </p:txBody>
      </p:sp>
      <p:pic>
        <p:nvPicPr>
          <p:cNvPr id="8" name="Content Placeholder 11" descr="Chart, box and whisker chart&#10;&#10;Description automatically generated">
            <a:extLst>
              <a:ext uri="{FF2B5EF4-FFF2-40B4-BE49-F238E27FC236}">
                <a16:creationId xmlns:a16="http://schemas.microsoft.com/office/drawing/2014/main" id="{557EAB37-4539-47C3-9D06-D052EB4DDD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8" r="47332"/>
          <a:stretch/>
        </p:blipFill>
        <p:spPr>
          <a:xfrm>
            <a:off x="4746948" y="2139350"/>
            <a:ext cx="3537372" cy="3588590"/>
          </a:xfrm>
          <a:prstGeom prst="snipRoundRect">
            <a:avLst>
              <a:gd name="adj1" fmla="val 31570"/>
              <a:gd name="adj2" fmla="val 0"/>
            </a:avLst>
          </a:prstGeom>
        </p:spPr>
      </p:pic>
      <p:pic>
        <p:nvPicPr>
          <p:cNvPr id="9" name="Content Placeholder 11" descr="Chart, box and whisker chart&#10;&#10;Description automatically generated">
            <a:extLst>
              <a:ext uri="{FF2B5EF4-FFF2-40B4-BE49-F238E27FC236}">
                <a16:creationId xmlns:a16="http://schemas.microsoft.com/office/drawing/2014/main" id="{557EAB37-4539-47C3-9D06-D052EB4DDD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8"/>
          <a:stretch/>
        </p:blipFill>
        <p:spPr>
          <a:xfrm>
            <a:off x="4746948" y="2130724"/>
            <a:ext cx="6856814" cy="3597216"/>
          </a:xfrm>
          <a:prstGeom prst="snipRoundRect">
            <a:avLst>
              <a:gd name="adj1" fmla="val 31570"/>
              <a:gd name="adj2" fmla="val 0"/>
            </a:avLst>
          </a:prstGeom>
        </p:spPr>
      </p:pic>
      <p:grpSp>
        <p:nvGrpSpPr>
          <p:cNvPr id="13" name="Gruppo 12"/>
          <p:cNvGrpSpPr/>
          <p:nvPr/>
        </p:nvGrpSpPr>
        <p:grpSpPr>
          <a:xfrm>
            <a:off x="8143336" y="2294627"/>
            <a:ext cx="3440967" cy="3441940"/>
            <a:chOff x="8082384" y="2341309"/>
            <a:chExt cx="3499883" cy="3386631"/>
          </a:xfrm>
        </p:grpSpPr>
        <p:sp>
          <p:nvSpPr>
            <p:cNvPr id="14" name="Rettangolo arrotondato 13"/>
            <p:cNvSpPr/>
            <p:nvPr/>
          </p:nvSpPr>
          <p:spPr>
            <a:xfrm>
              <a:off x="8082384" y="2341309"/>
              <a:ext cx="3499883" cy="3386631"/>
            </a:xfrm>
            <a:prstGeom prst="roundRect">
              <a:avLst/>
            </a:prstGeom>
            <a:solidFill>
              <a:schemeClr val="accent1">
                <a:alpha val="0"/>
              </a:schemeClr>
            </a:solidFill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15" name="Straight Connector 3">
              <a:extLst>
                <a:ext uri="{FF2B5EF4-FFF2-40B4-BE49-F238E27FC236}">
                  <a16:creationId xmlns:a16="http://schemas.microsoft.com/office/drawing/2014/main" id="{DA0AC8BE-26C3-2050-7321-054E1B419DB2}"/>
                </a:ext>
              </a:extLst>
            </p:cNvPr>
            <p:cNvCxnSpPr>
              <a:cxnSpLocks/>
            </p:cNvCxnSpPr>
            <p:nvPr/>
          </p:nvCxnSpPr>
          <p:spPr>
            <a:xfrm>
              <a:off x="8737549" y="4338124"/>
              <a:ext cx="2408903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olo 1">
            <a:extLst>
              <a:ext uri="{FF2B5EF4-FFF2-40B4-BE49-F238E27FC236}">
                <a16:creationId xmlns:a16="http://schemas.microsoft.com/office/drawing/2014/main" id="{7A00F980-CE72-16CF-EFD6-06D684B76622}"/>
              </a:ext>
            </a:extLst>
          </p:cNvPr>
          <p:cNvSpPr txBox="1">
            <a:spLocks/>
          </p:cNvSpPr>
          <p:nvPr/>
        </p:nvSpPr>
        <p:spPr>
          <a:xfrm>
            <a:off x="1602040" y="608656"/>
            <a:ext cx="9209033" cy="725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b="1" kern="0" dirty="0">
                <a:solidFill>
                  <a:schemeClr val="accent2"/>
                </a:solidFill>
              </a:rPr>
              <a:t>Importance de la suppression des fluides 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6561DA4-1576-C4FE-44AF-CC07E132E9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211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93A198-E37D-1565-28F5-F8BC59A55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 err="1">
                <a:solidFill>
                  <a:schemeClr val="accent2"/>
                </a:solidFill>
                <a:latin typeface="+mn-lt"/>
              </a:rPr>
              <a:t>pAPT</a:t>
            </a:r>
            <a:r>
              <a:rPr lang="fr-FR" dirty="0">
                <a:solidFill>
                  <a:schemeClr val="accent2"/>
                </a:solidFill>
                <a:latin typeface="+mn-lt"/>
              </a:rPr>
              <a:t> plus précis que </a:t>
            </a:r>
            <a:r>
              <a:rPr lang="fr-FR" dirty="0" err="1">
                <a:solidFill>
                  <a:schemeClr val="accent2"/>
                </a:solidFill>
                <a:latin typeface="+mn-lt"/>
              </a:rPr>
              <a:t>rCBV</a:t>
            </a:r>
            <a:r>
              <a:rPr lang="fr-FR" dirty="0">
                <a:solidFill>
                  <a:schemeClr val="accent2"/>
                </a:solidFill>
                <a:latin typeface="+mn-lt"/>
              </a:rPr>
              <a:t> corrigé pour discriminer récidive de radionécrose</a:t>
            </a:r>
            <a:endParaRPr lang="it-FR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6C44503-AAE1-5287-1A83-7ACAB1BA0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A9516-CEFA-0141-8C60-6A209A0D983C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33780CD2-0359-535D-1879-147F33154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790" y="2037829"/>
            <a:ext cx="8057379" cy="41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56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6C44503-AAE1-5287-1A83-7ACAB1BA0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A9516-CEFA-0141-8C60-6A209A0D983C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FR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2">
            <a:extLst>
              <a:ext uri="{FF2B5EF4-FFF2-40B4-BE49-F238E27FC236}">
                <a16:creationId xmlns:a16="http://schemas.microsoft.com/office/drawing/2014/main" id="{2334D5DB-99C6-A6E4-64C4-D617360B6C2F}"/>
              </a:ext>
            </a:extLst>
          </p:cNvPr>
          <p:cNvSpPr/>
          <p:nvPr/>
        </p:nvSpPr>
        <p:spPr>
          <a:xfrm>
            <a:off x="2707380" y="9646213"/>
            <a:ext cx="6951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Nichelli L., </a:t>
            </a:r>
            <a:r>
              <a:rPr kumimoji="0" lang="it-IT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Casagranda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S., </a:t>
            </a:r>
            <a:r>
              <a:rPr kumimoji="0" lang="it-IT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Opinion in </a:t>
            </a:r>
            <a:r>
              <a:rPr kumimoji="0" lang="it-IT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Oncology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2021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74A81F38-28C9-B336-7C60-876A671DD943}"/>
              </a:ext>
            </a:extLst>
          </p:cNvPr>
          <p:cNvSpPr txBox="1">
            <a:spLocks/>
          </p:cNvSpPr>
          <p:nvPr/>
        </p:nvSpPr>
        <p:spPr>
          <a:xfrm>
            <a:off x="1154083" y="-4404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fr-FR" sz="4800" b="0" i="0" u="none" strike="noStrike" kern="120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fr-FR" sz="4800" b="0" i="0" u="none" strike="noStrike" kern="120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Diagnostic plus précoce avec l’APT</a:t>
            </a:r>
            <a:endParaRPr kumimoji="0" lang="fr-FR" sz="4800" b="0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3" name="Rectangle 52">
            <a:extLst>
              <a:ext uri="{FF2B5EF4-FFF2-40B4-BE49-F238E27FC236}">
                <a16:creationId xmlns:a16="http://schemas.microsoft.com/office/drawing/2014/main" id="{C6F27CD6-0500-3204-E5F0-07D0CAFC3196}"/>
              </a:ext>
            </a:extLst>
          </p:cNvPr>
          <p:cNvSpPr/>
          <p:nvPr/>
        </p:nvSpPr>
        <p:spPr>
          <a:xfrm>
            <a:off x="3386137" y="6475117"/>
            <a:ext cx="69518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Nichelli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L., Casagranda S.,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Opinion in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Oncology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2021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asellaDiTesto 20">
            <a:extLst>
              <a:ext uri="{FF2B5EF4-FFF2-40B4-BE49-F238E27FC236}">
                <a16:creationId xmlns:a16="http://schemas.microsoft.com/office/drawing/2014/main" id="{FD23FC7C-D103-0F1B-FE10-D4FB9B173A07}"/>
              </a:ext>
            </a:extLst>
          </p:cNvPr>
          <p:cNvSpPr txBox="1">
            <a:spLocks/>
          </p:cNvSpPr>
          <p:nvPr/>
        </p:nvSpPr>
        <p:spPr>
          <a:xfrm>
            <a:off x="2004923" y="3493950"/>
            <a:ext cx="5848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T1w</a:t>
            </a:r>
          </a:p>
        </p:txBody>
      </p:sp>
      <p:sp>
        <p:nvSpPr>
          <p:cNvPr id="36" name="CasellaDiTesto 39">
            <a:extLst>
              <a:ext uri="{FF2B5EF4-FFF2-40B4-BE49-F238E27FC236}">
                <a16:creationId xmlns:a16="http://schemas.microsoft.com/office/drawing/2014/main" id="{5EF6FCCF-0828-C085-AFB9-8FF5875B5D45}"/>
              </a:ext>
            </a:extLst>
          </p:cNvPr>
          <p:cNvSpPr txBox="1">
            <a:spLocks/>
          </p:cNvSpPr>
          <p:nvPr/>
        </p:nvSpPr>
        <p:spPr>
          <a:xfrm>
            <a:off x="1926799" y="5669371"/>
            <a:ext cx="7587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b1000</a:t>
            </a:r>
          </a:p>
        </p:txBody>
      </p:sp>
      <p:pic>
        <p:nvPicPr>
          <p:cNvPr id="69" name="Picture 17">
            <a:extLst>
              <a:ext uri="{FF2B5EF4-FFF2-40B4-BE49-F238E27FC236}">
                <a16:creationId xmlns:a16="http://schemas.microsoft.com/office/drawing/2014/main" id="{01D2C846-139A-724F-798D-6925E2A9F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66" y="1928373"/>
            <a:ext cx="11171562" cy="4156261"/>
          </a:xfrm>
          <a:prstGeom prst="rect">
            <a:avLst/>
          </a:prstGeom>
        </p:spPr>
      </p:pic>
      <p:grpSp>
        <p:nvGrpSpPr>
          <p:cNvPr id="70" name="Group 19">
            <a:extLst>
              <a:ext uri="{FF2B5EF4-FFF2-40B4-BE49-F238E27FC236}">
                <a16:creationId xmlns:a16="http://schemas.microsoft.com/office/drawing/2014/main" id="{9B6304CC-C307-B18F-C006-89872BACD84B}"/>
              </a:ext>
            </a:extLst>
          </p:cNvPr>
          <p:cNvGrpSpPr/>
          <p:nvPr/>
        </p:nvGrpSpPr>
        <p:grpSpPr>
          <a:xfrm>
            <a:off x="592672" y="2042563"/>
            <a:ext cx="7653036" cy="3927880"/>
            <a:chOff x="1690494" y="1826956"/>
            <a:chExt cx="8391333" cy="4416421"/>
          </a:xfrm>
        </p:grpSpPr>
        <p:pic>
          <p:nvPicPr>
            <p:cNvPr id="71" name="Picture 20">
              <a:extLst>
                <a:ext uri="{FF2B5EF4-FFF2-40B4-BE49-F238E27FC236}">
                  <a16:creationId xmlns:a16="http://schemas.microsoft.com/office/drawing/2014/main" id="{2A69F8CA-E3E9-77E8-0E5B-E8E70302F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2156" y="1826956"/>
              <a:ext cx="8329671" cy="4416421"/>
            </a:xfrm>
            <a:prstGeom prst="rect">
              <a:avLst/>
            </a:prstGeom>
          </p:spPr>
        </p:pic>
        <p:pic>
          <p:nvPicPr>
            <p:cNvPr id="72" name="Picture 21">
              <a:extLst>
                <a:ext uri="{FF2B5EF4-FFF2-40B4-BE49-F238E27FC236}">
                  <a16:creationId xmlns:a16="http://schemas.microsoft.com/office/drawing/2014/main" id="{C4AA3699-E078-7498-166A-6AB740D4A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10172" y="1829059"/>
              <a:ext cx="7781080" cy="4414318"/>
            </a:xfrm>
            <a:prstGeom prst="rect">
              <a:avLst/>
            </a:prstGeom>
          </p:spPr>
        </p:pic>
        <p:pic>
          <p:nvPicPr>
            <p:cNvPr id="73" name="Segnaposto contenuto 3">
              <a:extLst>
                <a:ext uri="{FF2B5EF4-FFF2-40B4-BE49-F238E27FC236}">
                  <a16:creationId xmlns:a16="http://schemas.microsoft.com/office/drawing/2014/main" id="{26CFFBCB-FD22-E264-B2B4-A008294AA9FE}"/>
                </a:ext>
              </a:extLst>
            </p:cNvPr>
            <p:cNvPicPr>
              <a:picLocks noGrp="1" noChangeAspect="1"/>
            </p:cNvPicPr>
            <p:nvPr>
              <p:ph idx="1"/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57" t="6306" r="16357" b="6611"/>
            <a:stretch/>
          </p:blipFill>
          <p:spPr>
            <a:xfrm>
              <a:off x="3572207" y="4103939"/>
              <a:ext cx="1960647" cy="1922161"/>
            </a:xfrm>
          </p:spPr>
        </p:pic>
        <p:pic>
          <p:nvPicPr>
            <p:cNvPr id="74" name="Immagine 5">
              <a:extLst>
                <a:ext uri="{FF2B5EF4-FFF2-40B4-BE49-F238E27FC236}">
                  <a16:creationId xmlns:a16="http://schemas.microsoft.com/office/drawing/2014/main" id="{8DC9BF6C-819C-563C-8A55-0D46E54258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" t="8194" r="11502" b="12127"/>
            <a:stretch/>
          </p:blipFill>
          <p:spPr>
            <a:xfrm>
              <a:off x="1759897" y="4166091"/>
              <a:ext cx="1980759" cy="1893759"/>
            </a:xfrm>
            <a:prstGeom prst="rect">
              <a:avLst/>
            </a:prstGeom>
          </p:spPr>
        </p:pic>
        <p:pic>
          <p:nvPicPr>
            <p:cNvPr id="75" name="Picture 11">
              <a:extLst>
                <a:ext uri="{FF2B5EF4-FFF2-40B4-BE49-F238E27FC236}">
                  <a16:creationId xmlns:a16="http://schemas.microsoft.com/office/drawing/2014/main" id="{F87A2F46-38EF-D8E7-622E-529174168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498" t="2973" r="61532" b="56214"/>
            <a:stretch/>
          </p:blipFill>
          <p:spPr>
            <a:xfrm>
              <a:off x="5726777" y="1986628"/>
              <a:ext cx="2007082" cy="1922161"/>
            </a:xfrm>
            <a:prstGeom prst="rect">
              <a:avLst/>
            </a:prstGeom>
          </p:spPr>
        </p:pic>
        <p:pic>
          <p:nvPicPr>
            <p:cNvPr id="76" name="Picture 11">
              <a:extLst>
                <a:ext uri="{FF2B5EF4-FFF2-40B4-BE49-F238E27FC236}">
                  <a16:creationId xmlns:a16="http://schemas.microsoft.com/office/drawing/2014/main" id="{BDB33124-6E53-90A4-C583-FF22084C4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3980" t="3557" r="12381" b="56601"/>
            <a:stretch/>
          </p:blipFill>
          <p:spPr>
            <a:xfrm>
              <a:off x="1904838" y="1907827"/>
              <a:ext cx="1826989" cy="1876366"/>
            </a:xfrm>
            <a:prstGeom prst="rect">
              <a:avLst/>
            </a:prstGeom>
          </p:spPr>
        </p:pic>
        <p:pic>
          <p:nvPicPr>
            <p:cNvPr id="77" name="Immagine 9">
              <a:extLst>
                <a:ext uri="{FF2B5EF4-FFF2-40B4-BE49-F238E27FC236}">
                  <a16:creationId xmlns:a16="http://schemas.microsoft.com/office/drawing/2014/main" id="{BF6C10D6-EE1D-34CD-96D2-7B8E810FC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4" t="4283" r="6571" b="4611"/>
            <a:stretch/>
          </p:blipFill>
          <p:spPr>
            <a:xfrm>
              <a:off x="3845169" y="1935006"/>
              <a:ext cx="1768266" cy="1933762"/>
            </a:xfrm>
            <a:prstGeom prst="rect">
              <a:avLst/>
            </a:prstGeom>
          </p:spPr>
        </p:pic>
        <p:pic>
          <p:nvPicPr>
            <p:cNvPr id="78" name="Picture 11">
              <a:extLst>
                <a:ext uri="{FF2B5EF4-FFF2-40B4-BE49-F238E27FC236}">
                  <a16:creationId xmlns:a16="http://schemas.microsoft.com/office/drawing/2014/main" id="{92F66689-E7DC-4C71-BDAB-837321654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1922" t="56004" r="16054" b="4771"/>
            <a:stretch/>
          </p:blipFill>
          <p:spPr>
            <a:xfrm>
              <a:off x="7513694" y="4107784"/>
              <a:ext cx="1798708" cy="1952065"/>
            </a:xfrm>
            <a:prstGeom prst="rect">
              <a:avLst/>
            </a:prstGeom>
          </p:spPr>
        </p:pic>
        <p:pic>
          <p:nvPicPr>
            <p:cNvPr id="79" name="Immagine 11">
              <a:extLst>
                <a:ext uri="{FF2B5EF4-FFF2-40B4-BE49-F238E27FC236}">
                  <a16:creationId xmlns:a16="http://schemas.microsoft.com/office/drawing/2014/main" id="{71AC94C5-FC9A-FFB8-CD86-FC528A90F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8" t="-607" b="1"/>
            <a:stretch/>
          </p:blipFill>
          <p:spPr>
            <a:xfrm>
              <a:off x="7631348" y="2014394"/>
              <a:ext cx="1876139" cy="2020772"/>
            </a:xfrm>
            <a:prstGeom prst="rect">
              <a:avLst/>
            </a:prstGeom>
          </p:spPr>
        </p:pic>
        <p:sp>
          <p:nvSpPr>
            <p:cNvPr id="80" name="Rettangolo 12">
              <a:extLst>
                <a:ext uri="{FF2B5EF4-FFF2-40B4-BE49-F238E27FC236}">
                  <a16:creationId xmlns:a16="http://schemas.microsoft.com/office/drawing/2014/main" id="{5EF59D93-BE7F-4434-F084-D65BD5F5A177}"/>
                </a:ext>
              </a:extLst>
            </p:cNvPr>
            <p:cNvSpPr>
              <a:spLocks/>
            </p:cNvSpPr>
            <p:nvPr/>
          </p:nvSpPr>
          <p:spPr>
            <a:xfrm>
              <a:off x="2050044" y="3768254"/>
              <a:ext cx="1570562" cy="8701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Rettangolo 17">
              <a:extLst>
                <a:ext uri="{FF2B5EF4-FFF2-40B4-BE49-F238E27FC236}">
                  <a16:creationId xmlns:a16="http://schemas.microsoft.com/office/drawing/2014/main" id="{A575CBE2-0884-952C-7D8C-BC93E11A3642}"/>
                </a:ext>
              </a:extLst>
            </p:cNvPr>
            <p:cNvSpPr>
              <a:spLocks/>
            </p:cNvSpPr>
            <p:nvPr/>
          </p:nvSpPr>
          <p:spPr>
            <a:xfrm rot="5400000">
              <a:off x="3518797" y="3748201"/>
              <a:ext cx="319320" cy="12439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Rettangolo 18">
              <a:extLst>
                <a:ext uri="{FF2B5EF4-FFF2-40B4-BE49-F238E27FC236}">
                  <a16:creationId xmlns:a16="http://schemas.microsoft.com/office/drawing/2014/main" id="{F4843649-C7E5-E55D-F11D-4BF67E34B49C}"/>
                </a:ext>
              </a:extLst>
            </p:cNvPr>
            <p:cNvSpPr>
              <a:spLocks/>
            </p:cNvSpPr>
            <p:nvPr/>
          </p:nvSpPr>
          <p:spPr>
            <a:xfrm rot="5400000">
              <a:off x="3671197" y="3900601"/>
              <a:ext cx="319320" cy="12439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CasellaDiTesto 20">
              <a:extLst>
                <a:ext uri="{FF2B5EF4-FFF2-40B4-BE49-F238E27FC236}">
                  <a16:creationId xmlns:a16="http://schemas.microsoft.com/office/drawing/2014/main" id="{519D9420-4CF5-299A-74D5-F76EF2B05082}"/>
                </a:ext>
              </a:extLst>
            </p:cNvPr>
            <p:cNvSpPr txBox="1">
              <a:spLocks/>
            </p:cNvSpPr>
            <p:nvPr/>
          </p:nvSpPr>
          <p:spPr>
            <a:xfrm>
              <a:off x="1794191" y="3577058"/>
              <a:ext cx="58481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T1w</a:t>
              </a:r>
            </a:p>
          </p:txBody>
        </p:sp>
        <p:sp>
          <p:nvSpPr>
            <p:cNvPr id="84" name="CasellaDiTesto 36">
              <a:extLst>
                <a:ext uri="{FF2B5EF4-FFF2-40B4-BE49-F238E27FC236}">
                  <a16:creationId xmlns:a16="http://schemas.microsoft.com/office/drawing/2014/main" id="{53A16C60-20B3-35DA-4C9B-1CE2D0FF55CE}"/>
                </a:ext>
              </a:extLst>
            </p:cNvPr>
            <p:cNvSpPr txBox="1">
              <a:spLocks/>
            </p:cNvSpPr>
            <p:nvPr/>
          </p:nvSpPr>
          <p:spPr>
            <a:xfrm>
              <a:off x="3537741" y="3568383"/>
              <a:ext cx="923687" cy="363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T1w+G</a:t>
              </a:r>
            </a:p>
          </p:txBody>
        </p:sp>
        <p:sp>
          <p:nvSpPr>
            <p:cNvPr id="85" name="CasellaDiTesto 37">
              <a:extLst>
                <a:ext uri="{FF2B5EF4-FFF2-40B4-BE49-F238E27FC236}">
                  <a16:creationId xmlns:a16="http://schemas.microsoft.com/office/drawing/2014/main" id="{52E54B02-DAE8-3804-F546-5EE05299482B}"/>
                </a:ext>
              </a:extLst>
            </p:cNvPr>
            <p:cNvSpPr txBox="1">
              <a:spLocks/>
            </p:cNvSpPr>
            <p:nvPr/>
          </p:nvSpPr>
          <p:spPr>
            <a:xfrm>
              <a:off x="5556000" y="3568383"/>
              <a:ext cx="73447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FLAIR</a:t>
              </a:r>
            </a:p>
          </p:txBody>
        </p:sp>
        <p:sp>
          <p:nvSpPr>
            <p:cNvPr id="86" name="CasellaDiTesto 38">
              <a:extLst>
                <a:ext uri="{FF2B5EF4-FFF2-40B4-BE49-F238E27FC236}">
                  <a16:creationId xmlns:a16="http://schemas.microsoft.com/office/drawing/2014/main" id="{C47BFFAF-9C06-4A10-D2BE-FFEE7826DE00}"/>
                </a:ext>
              </a:extLst>
            </p:cNvPr>
            <p:cNvSpPr txBox="1">
              <a:spLocks/>
            </p:cNvSpPr>
            <p:nvPr/>
          </p:nvSpPr>
          <p:spPr>
            <a:xfrm>
              <a:off x="7525875" y="3577058"/>
              <a:ext cx="86288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SWI</a:t>
              </a:r>
            </a:p>
          </p:txBody>
        </p:sp>
        <p:sp>
          <p:nvSpPr>
            <p:cNvPr id="87" name="CasellaDiTesto 39">
              <a:extLst>
                <a:ext uri="{FF2B5EF4-FFF2-40B4-BE49-F238E27FC236}">
                  <a16:creationId xmlns:a16="http://schemas.microsoft.com/office/drawing/2014/main" id="{3DBD3E93-EFBA-A3AE-8FF7-84FBA96AFCD9}"/>
                </a:ext>
              </a:extLst>
            </p:cNvPr>
            <p:cNvSpPr txBox="1">
              <a:spLocks/>
            </p:cNvSpPr>
            <p:nvPr/>
          </p:nvSpPr>
          <p:spPr>
            <a:xfrm>
              <a:off x="1690494" y="5742963"/>
              <a:ext cx="7587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b1000</a:t>
              </a:r>
            </a:p>
          </p:txBody>
        </p:sp>
        <p:pic>
          <p:nvPicPr>
            <p:cNvPr id="89" name="Immagine 50">
              <a:extLst>
                <a:ext uri="{FF2B5EF4-FFF2-40B4-BE49-F238E27FC236}">
                  <a16:creationId xmlns:a16="http://schemas.microsoft.com/office/drawing/2014/main" id="{E5880172-4FD0-7AC6-A256-8DBF40D0A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8027" y="4149212"/>
              <a:ext cx="1655003" cy="1917756"/>
            </a:xfrm>
            <a:prstGeom prst="rect">
              <a:avLst/>
            </a:prstGeom>
          </p:spPr>
        </p:pic>
        <p:sp>
          <p:nvSpPr>
            <p:cNvPr id="90" name="CasellaDiTesto 53">
              <a:extLst>
                <a:ext uri="{FF2B5EF4-FFF2-40B4-BE49-F238E27FC236}">
                  <a16:creationId xmlns:a16="http://schemas.microsoft.com/office/drawing/2014/main" id="{2365E22B-3E9B-071C-CF17-96950E4A48C1}"/>
                </a:ext>
              </a:extLst>
            </p:cNvPr>
            <p:cNvSpPr txBox="1">
              <a:spLocks/>
            </p:cNvSpPr>
            <p:nvPr/>
          </p:nvSpPr>
          <p:spPr>
            <a:xfrm>
              <a:off x="5603369" y="5742963"/>
              <a:ext cx="787878" cy="363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rCBV</a:t>
              </a:r>
            </a:p>
          </p:txBody>
        </p:sp>
        <p:sp>
          <p:nvSpPr>
            <p:cNvPr id="91" name="CasellaDiTesto 43">
              <a:extLst>
                <a:ext uri="{FF2B5EF4-FFF2-40B4-BE49-F238E27FC236}">
                  <a16:creationId xmlns:a16="http://schemas.microsoft.com/office/drawing/2014/main" id="{D8220265-F717-E310-4DAD-9AB8B5FE3D2D}"/>
                </a:ext>
              </a:extLst>
            </p:cNvPr>
            <p:cNvSpPr txBox="1">
              <a:spLocks/>
            </p:cNvSpPr>
            <p:nvPr/>
          </p:nvSpPr>
          <p:spPr>
            <a:xfrm>
              <a:off x="7025168" y="5718893"/>
              <a:ext cx="1127712" cy="342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F.S. </a:t>
              </a:r>
              <a:r>
                <a:rPr kumimoji="0" lang="fr-FR" sz="15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APTw</a:t>
              </a:r>
              <a:endParaRPr kumimoji="0" lang="fr-F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2" name="Group 5">
            <a:extLst>
              <a:ext uri="{FF2B5EF4-FFF2-40B4-BE49-F238E27FC236}">
                <a16:creationId xmlns:a16="http://schemas.microsoft.com/office/drawing/2014/main" id="{0935B63C-A7FE-978A-7A71-8B0FABD3EFF0}"/>
              </a:ext>
            </a:extLst>
          </p:cNvPr>
          <p:cNvGrpSpPr/>
          <p:nvPr/>
        </p:nvGrpSpPr>
        <p:grpSpPr>
          <a:xfrm>
            <a:off x="7678214" y="2101095"/>
            <a:ext cx="3670726" cy="3803541"/>
            <a:chOff x="9214824" y="1756981"/>
            <a:chExt cx="4429420" cy="4564164"/>
          </a:xfrm>
        </p:grpSpPr>
        <p:pic>
          <p:nvPicPr>
            <p:cNvPr id="93" name="Immagine 21">
              <a:extLst>
                <a:ext uri="{FF2B5EF4-FFF2-40B4-BE49-F238E27FC236}">
                  <a16:creationId xmlns:a16="http://schemas.microsoft.com/office/drawing/2014/main" id="{B11FEAB6-D608-8EC7-E684-952A93956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27" t="6352" r="10407" b="8145"/>
            <a:stretch/>
          </p:blipFill>
          <p:spPr>
            <a:xfrm>
              <a:off x="11537957" y="1796725"/>
              <a:ext cx="2106287" cy="2287780"/>
            </a:xfrm>
            <a:prstGeom prst="rect">
              <a:avLst/>
            </a:prstGeom>
          </p:spPr>
        </p:pic>
        <p:pic>
          <p:nvPicPr>
            <p:cNvPr id="94" name="Immagine 23">
              <a:extLst>
                <a:ext uri="{FF2B5EF4-FFF2-40B4-BE49-F238E27FC236}">
                  <a16:creationId xmlns:a16="http://schemas.microsoft.com/office/drawing/2014/main" id="{4ADF4F29-91FE-1066-AE3D-90220F7FD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43122" y="4068673"/>
              <a:ext cx="1988338" cy="2252472"/>
            </a:xfrm>
            <a:prstGeom prst="rect">
              <a:avLst/>
            </a:prstGeom>
          </p:spPr>
        </p:pic>
        <p:pic>
          <p:nvPicPr>
            <p:cNvPr id="95" name="Immagine 24">
              <a:extLst>
                <a:ext uri="{FF2B5EF4-FFF2-40B4-BE49-F238E27FC236}">
                  <a16:creationId xmlns:a16="http://schemas.microsoft.com/office/drawing/2014/main" id="{619A8946-726E-7912-E02A-0BF3B232D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3" r="9060" b="1"/>
            <a:stretch/>
          </p:blipFill>
          <p:spPr>
            <a:xfrm>
              <a:off x="9214824" y="1756981"/>
              <a:ext cx="2359362" cy="2517446"/>
            </a:xfrm>
            <a:prstGeom prst="rect">
              <a:avLst/>
            </a:prstGeom>
          </p:spPr>
        </p:pic>
        <p:pic>
          <p:nvPicPr>
            <p:cNvPr id="96" name="Immagine 25">
              <a:extLst>
                <a:ext uri="{FF2B5EF4-FFF2-40B4-BE49-F238E27FC236}">
                  <a16:creationId xmlns:a16="http://schemas.microsoft.com/office/drawing/2014/main" id="{BD7B5E83-CFEC-80D2-33EE-82AD0D6C20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8" t="5852" r="13160" b="14758"/>
            <a:stretch/>
          </p:blipFill>
          <p:spPr>
            <a:xfrm rot="312149">
              <a:off x="9567039" y="4112422"/>
              <a:ext cx="2013924" cy="2071029"/>
            </a:xfrm>
            <a:prstGeom prst="rect">
              <a:avLst/>
            </a:prstGeom>
          </p:spPr>
        </p:pic>
        <p:sp>
          <p:nvSpPr>
            <p:cNvPr id="97" name="CasellaDiTesto 44">
              <a:extLst>
                <a:ext uri="{FF2B5EF4-FFF2-40B4-BE49-F238E27FC236}">
                  <a16:creationId xmlns:a16="http://schemas.microsoft.com/office/drawing/2014/main" id="{62199B4A-B91D-3DDB-B77D-A565A367606A}"/>
                </a:ext>
              </a:extLst>
            </p:cNvPr>
            <p:cNvSpPr txBox="1"/>
            <p:nvPr/>
          </p:nvSpPr>
          <p:spPr>
            <a:xfrm>
              <a:off x="9457998" y="3662943"/>
              <a:ext cx="767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T1w</a:t>
              </a:r>
            </a:p>
          </p:txBody>
        </p:sp>
        <p:sp>
          <p:nvSpPr>
            <p:cNvPr id="98" name="CasellaDiTesto 45">
              <a:extLst>
                <a:ext uri="{FF2B5EF4-FFF2-40B4-BE49-F238E27FC236}">
                  <a16:creationId xmlns:a16="http://schemas.microsoft.com/office/drawing/2014/main" id="{6DAF2F2A-0369-FA91-28CA-FD3E7AC3F82D}"/>
                </a:ext>
              </a:extLst>
            </p:cNvPr>
            <p:cNvSpPr txBox="1"/>
            <p:nvPr/>
          </p:nvSpPr>
          <p:spPr>
            <a:xfrm>
              <a:off x="11685606" y="3662269"/>
              <a:ext cx="817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b1000</a:t>
              </a:r>
            </a:p>
          </p:txBody>
        </p:sp>
        <p:sp>
          <p:nvSpPr>
            <p:cNvPr id="99" name="CasellaDiTesto 46">
              <a:extLst>
                <a:ext uri="{FF2B5EF4-FFF2-40B4-BE49-F238E27FC236}">
                  <a16:creationId xmlns:a16="http://schemas.microsoft.com/office/drawing/2014/main" id="{6F9DC919-865B-A49D-8D6B-92FC556708A1}"/>
                </a:ext>
              </a:extLst>
            </p:cNvPr>
            <p:cNvSpPr txBox="1"/>
            <p:nvPr/>
          </p:nvSpPr>
          <p:spPr>
            <a:xfrm>
              <a:off x="9512015" y="5787196"/>
              <a:ext cx="767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FLAIR</a:t>
              </a:r>
            </a:p>
          </p:txBody>
        </p:sp>
        <p:sp>
          <p:nvSpPr>
            <p:cNvPr id="100" name="CasellaDiTesto 49">
              <a:extLst>
                <a:ext uri="{FF2B5EF4-FFF2-40B4-BE49-F238E27FC236}">
                  <a16:creationId xmlns:a16="http://schemas.microsoft.com/office/drawing/2014/main" id="{3FDCD858-7EFD-CDA8-1D2C-F174DC95E19D}"/>
                </a:ext>
              </a:extLst>
            </p:cNvPr>
            <p:cNvSpPr txBox="1"/>
            <p:nvPr/>
          </p:nvSpPr>
          <p:spPr>
            <a:xfrm>
              <a:off x="11334461" y="5807330"/>
              <a:ext cx="102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T1w+GD</a:t>
              </a:r>
            </a:p>
          </p:txBody>
        </p:sp>
      </p:grpSp>
      <p:sp>
        <p:nvSpPr>
          <p:cNvPr id="101" name="Rettangolo arrotondato 43">
            <a:extLst>
              <a:ext uri="{FF2B5EF4-FFF2-40B4-BE49-F238E27FC236}">
                <a16:creationId xmlns:a16="http://schemas.microsoft.com/office/drawing/2014/main" id="{4CE13FE6-1D7C-6612-93AF-172163AAE7F2}"/>
              </a:ext>
            </a:extLst>
          </p:cNvPr>
          <p:cNvSpPr/>
          <p:nvPr/>
        </p:nvSpPr>
        <p:spPr>
          <a:xfrm>
            <a:off x="7751705" y="2062033"/>
            <a:ext cx="3638234" cy="3933143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CasellaDiTesto 101">
            <a:extLst>
              <a:ext uri="{FF2B5EF4-FFF2-40B4-BE49-F238E27FC236}">
                <a16:creationId xmlns:a16="http://schemas.microsoft.com/office/drawing/2014/main" id="{85DEBB81-7255-2880-6214-7AB53ABC8CC7}"/>
              </a:ext>
            </a:extLst>
          </p:cNvPr>
          <p:cNvSpPr txBox="1"/>
          <p:nvPr/>
        </p:nvSpPr>
        <p:spPr>
          <a:xfrm>
            <a:off x="852407" y="9608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" name="Segnaposto contenuto 3">
            <a:extLst>
              <a:ext uri="{FF2B5EF4-FFF2-40B4-BE49-F238E27FC236}">
                <a16:creationId xmlns:a16="http://schemas.microsoft.com/office/drawing/2014/main" id="{CB2658BA-327A-F348-6D9E-AF62CFE3240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57" t="6306" r="16357" b="6611"/>
          <a:stretch/>
        </p:blipFill>
        <p:spPr>
          <a:xfrm>
            <a:off x="2326200" y="4173775"/>
            <a:ext cx="1788143" cy="1709533"/>
          </a:xfrm>
        </p:spPr>
      </p:pic>
      <p:sp>
        <p:nvSpPr>
          <p:cNvPr id="104" name="CasellaDiTesto 41">
            <a:extLst>
              <a:ext uri="{FF2B5EF4-FFF2-40B4-BE49-F238E27FC236}">
                <a16:creationId xmlns:a16="http://schemas.microsoft.com/office/drawing/2014/main" id="{35E41B9D-AD08-26F7-D47E-F2865B91DB5A}"/>
              </a:ext>
            </a:extLst>
          </p:cNvPr>
          <p:cNvSpPr txBox="1">
            <a:spLocks/>
          </p:cNvSpPr>
          <p:nvPr/>
        </p:nvSpPr>
        <p:spPr>
          <a:xfrm>
            <a:off x="2414349" y="5525384"/>
            <a:ext cx="7178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ADC</a:t>
            </a:r>
          </a:p>
        </p:txBody>
      </p:sp>
    </p:spTree>
    <p:extLst>
      <p:ext uri="{BB962C8B-B14F-4D97-AF65-F5344CB8AC3E}">
        <p14:creationId xmlns:p14="http://schemas.microsoft.com/office/powerpoint/2010/main" val="3098569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po 36"/>
          <p:cNvGrpSpPr/>
          <p:nvPr/>
        </p:nvGrpSpPr>
        <p:grpSpPr>
          <a:xfrm>
            <a:off x="269995" y="2438010"/>
            <a:ext cx="5877123" cy="3442500"/>
            <a:chOff x="395444" y="2138751"/>
            <a:chExt cx="6827889" cy="3893486"/>
          </a:xfrm>
        </p:grpSpPr>
        <p:sp>
          <p:nvSpPr>
            <p:cNvPr id="2" name="Rettangolo arrotondato 1"/>
            <p:cNvSpPr/>
            <p:nvPr/>
          </p:nvSpPr>
          <p:spPr>
            <a:xfrm>
              <a:off x="395444" y="2138751"/>
              <a:ext cx="6827889" cy="3893486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79" name="Group 2">
              <a:extLst>
                <a:ext uri="{FF2B5EF4-FFF2-40B4-BE49-F238E27FC236}">
                  <a16:creationId xmlns:a16="http://schemas.microsoft.com/office/drawing/2014/main" id="{A4CA00A0-98E7-25B2-6488-905346D8A313}"/>
                </a:ext>
              </a:extLst>
            </p:cNvPr>
            <p:cNvGrpSpPr/>
            <p:nvPr/>
          </p:nvGrpSpPr>
          <p:grpSpPr>
            <a:xfrm>
              <a:off x="792300" y="2312680"/>
              <a:ext cx="6135686" cy="3575146"/>
              <a:chOff x="1807780" y="915682"/>
              <a:chExt cx="7894905" cy="4742266"/>
            </a:xfrm>
          </p:grpSpPr>
          <p:grpSp>
            <p:nvGrpSpPr>
              <p:cNvPr id="80" name="Group 3">
                <a:extLst>
                  <a:ext uri="{FF2B5EF4-FFF2-40B4-BE49-F238E27FC236}">
                    <a16:creationId xmlns:a16="http://schemas.microsoft.com/office/drawing/2014/main" id="{FDE3D432-2F05-9225-F5C5-FE3DE226DD7E}"/>
                  </a:ext>
                </a:extLst>
              </p:cNvPr>
              <p:cNvGrpSpPr/>
              <p:nvPr/>
            </p:nvGrpSpPr>
            <p:grpSpPr>
              <a:xfrm>
                <a:off x="1807780" y="915682"/>
                <a:ext cx="7741998" cy="4694514"/>
                <a:chOff x="1757001" y="869116"/>
                <a:chExt cx="7741998" cy="4694514"/>
              </a:xfrm>
            </p:grpSpPr>
            <p:pic>
              <p:nvPicPr>
                <p:cNvPr id="92" name="Picture 12">
                  <a:extLst>
                    <a:ext uri="{FF2B5EF4-FFF2-40B4-BE49-F238E27FC236}">
                      <a16:creationId xmlns:a16="http://schemas.microsoft.com/office/drawing/2014/main" id="{E0D124B6-832E-2EAB-9032-C3566BCAFC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57001" y="869116"/>
                  <a:ext cx="7741998" cy="4694513"/>
                </a:xfrm>
                <a:prstGeom prst="roundRect">
                  <a:avLst/>
                </a:prstGeom>
              </p:spPr>
            </p:pic>
            <p:pic>
              <p:nvPicPr>
                <p:cNvPr id="93" name="Picture 14">
                  <a:extLst>
                    <a:ext uri="{FF2B5EF4-FFF2-40B4-BE49-F238E27FC236}">
                      <a16:creationId xmlns:a16="http://schemas.microsoft.com/office/drawing/2014/main" id="{5F07C1F8-889B-D9CD-A691-27CE1ED7D6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03786" y="869118"/>
                  <a:ext cx="2042722" cy="2353712"/>
                </a:xfrm>
                <a:prstGeom prst="roundRect">
                  <a:avLst/>
                </a:prstGeom>
              </p:spPr>
            </p:pic>
            <p:pic>
              <p:nvPicPr>
                <p:cNvPr id="94" name="Picture 15">
                  <a:extLst>
                    <a:ext uri="{FF2B5EF4-FFF2-40B4-BE49-F238E27FC236}">
                      <a16:creationId xmlns:a16="http://schemas.microsoft.com/office/drawing/2014/main" id="{667D4D5E-4627-4E7C-25CC-F0F4EF3DB5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757001" y="869121"/>
                  <a:ext cx="1963574" cy="2353710"/>
                </a:xfrm>
                <a:prstGeom prst="roundRect">
                  <a:avLst/>
                </a:prstGeom>
              </p:spPr>
            </p:pic>
            <p:pic>
              <p:nvPicPr>
                <p:cNvPr id="95" name="Picture 16">
                  <a:extLst>
                    <a:ext uri="{FF2B5EF4-FFF2-40B4-BE49-F238E27FC236}">
                      <a16:creationId xmlns:a16="http://schemas.microsoft.com/office/drawing/2014/main" id="{F5F871CA-6B28-1DB0-4E6A-A1BE053AC0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55546" y="869119"/>
                  <a:ext cx="1976424" cy="2353711"/>
                </a:xfrm>
                <a:prstGeom prst="roundRect">
                  <a:avLst/>
                </a:prstGeom>
              </p:spPr>
            </p:pic>
            <p:pic>
              <p:nvPicPr>
                <p:cNvPr id="96" name="Picture 17">
                  <a:extLst>
                    <a:ext uri="{FF2B5EF4-FFF2-40B4-BE49-F238E27FC236}">
                      <a16:creationId xmlns:a16="http://schemas.microsoft.com/office/drawing/2014/main" id="{E94B47E3-E5C3-521A-FDDC-F33877768C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57002" y="3222829"/>
                  <a:ext cx="1898544" cy="2340801"/>
                </a:xfrm>
                <a:prstGeom prst="roundRect">
                  <a:avLst/>
                </a:prstGeom>
              </p:spPr>
            </p:pic>
            <p:pic>
              <p:nvPicPr>
                <p:cNvPr id="97" name="Picture 18">
                  <a:extLst>
                    <a:ext uri="{FF2B5EF4-FFF2-40B4-BE49-F238E27FC236}">
                      <a16:creationId xmlns:a16="http://schemas.microsoft.com/office/drawing/2014/main" id="{DF636EA3-791E-488D-0990-C289E0F1C3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720625" y="3209917"/>
                  <a:ext cx="1856450" cy="2353713"/>
                </a:xfrm>
                <a:prstGeom prst="roundRect">
                  <a:avLst/>
                </a:prstGeom>
              </p:spPr>
            </p:pic>
            <p:pic>
              <p:nvPicPr>
                <p:cNvPr id="98" name="Picture 19">
                  <a:extLst>
                    <a:ext uri="{FF2B5EF4-FFF2-40B4-BE49-F238E27FC236}">
                      <a16:creationId xmlns:a16="http://schemas.microsoft.com/office/drawing/2014/main" id="{0F448506-0C8D-8800-4925-B3CD8FE471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595775" y="3215717"/>
                  <a:ext cx="1992448" cy="2340801"/>
                </a:xfrm>
                <a:prstGeom prst="roundRect">
                  <a:avLst/>
                </a:prstGeom>
              </p:spPr>
            </p:pic>
            <p:pic>
              <p:nvPicPr>
                <p:cNvPr id="99" name="Picture 20">
                  <a:extLst>
                    <a:ext uri="{FF2B5EF4-FFF2-40B4-BE49-F238E27FC236}">
                      <a16:creationId xmlns:a16="http://schemas.microsoft.com/office/drawing/2014/main" id="{E9EA3D09-014D-C0F5-C2C0-9B11A780D9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722773" y="3413644"/>
                  <a:ext cx="1641676" cy="1959170"/>
                </a:xfrm>
                <a:prstGeom prst="roundRect">
                  <a:avLst/>
                </a:prstGeom>
              </p:spPr>
            </p:pic>
            <p:pic>
              <p:nvPicPr>
                <p:cNvPr id="100" name="Picture 21">
                  <a:extLst>
                    <a:ext uri="{FF2B5EF4-FFF2-40B4-BE49-F238E27FC236}">
                      <a16:creationId xmlns:a16="http://schemas.microsoft.com/office/drawing/2014/main" id="{E51A3EC9-E01D-C886-0A8E-D460C134D9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716813" y="3406531"/>
                  <a:ext cx="1647637" cy="1966283"/>
                </a:xfrm>
                <a:prstGeom prst="roundRect">
                  <a:avLst/>
                </a:prstGeom>
              </p:spPr>
            </p:pic>
            <p:pic>
              <p:nvPicPr>
                <p:cNvPr id="101" name="Picture 22">
                  <a:extLst>
                    <a:ext uri="{FF2B5EF4-FFF2-40B4-BE49-F238E27FC236}">
                      <a16:creationId xmlns:a16="http://schemas.microsoft.com/office/drawing/2014/main" id="{D94024C0-3BAA-EFF3-9E86-F800B3551D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569923" y="871347"/>
                  <a:ext cx="1926592" cy="2160726"/>
                </a:xfrm>
                <a:prstGeom prst="roundRect">
                  <a:avLst/>
                </a:prstGeom>
              </p:spPr>
            </p:pic>
          </p:grpSp>
          <p:sp>
            <p:nvSpPr>
              <p:cNvPr id="81" name="Rectangle 52">
                <a:extLst>
                  <a:ext uri="{FF2B5EF4-FFF2-40B4-BE49-F238E27FC236}">
                    <a16:creationId xmlns:a16="http://schemas.microsoft.com/office/drawing/2014/main" id="{42EA7CEC-03D0-D0A9-37EF-5A01E676FACA}"/>
                  </a:ext>
                </a:extLst>
              </p:cNvPr>
              <p:cNvSpPr/>
              <p:nvPr/>
            </p:nvSpPr>
            <p:spPr>
              <a:xfrm>
                <a:off x="3208501" y="2970846"/>
                <a:ext cx="815140" cy="361346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000" b="1">
                    <a:solidFill>
                      <a:prstClr val="white"/>
                    </a:solidFill>
                  </a:rPr>
                  <a:t>T1w</a:t>
                </a:r>
                <a:endParaRPr lang="en-US" sz="1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Rectangle 52">
                <a:extLst>
                  <a:ext uri="{FF2B5EF4-FFF2-40B4-BE49-F238E27FC236}">
                    <a16:creationId xmlns:a16="http://schemas.microsoft.com/office/drawing/2014/main" id="{F03DC3BE-1852-74AD-B066-8A478A5F1C29}"/>
                  </a:ext>
                </a:extLst>
              </p:cNvPr>
              <p:cNvSpPr/>
              <p:nvPr/>
            </p:nvSpPr>
            <p:spPr>
              <a:xfrm>
                <a:off x="5055411" y="2963842"/>
                <a:ext cx="1043843" cy="417097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000" b="1">
                    <a:solidFill>
                      <a:prstClr val="white"/>
                    </a:solidFill>
                  </a:rPr>
                  <a:t>T1w+GD</a:t>
                </a:r>
                <a:endParaRPr lang="en-US" sz="1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Rectangle 52">
                <a:extLst>
                  <a:ext uri="{FF2B5EF4-FFF2-40B4-BE49-F238E27FC236}">
                    <a16:creationId xmlns:a16="http://schemas.microsoft.com/office/drawing/2014/main" id="{E6D3FB70-C83E-F45D-FBE4-1BB2DBC53BAF}"/>
                  </a:ext>
                </a:extLst>
              </p:cNvPr>
              <p:cNvSpPr/>
              <p:nvPr/>
            </p:nvSpPr>
            <p:spPr>
              <a:xfrm>
                <a:off x="6913860" y="2955254"/>
                <a:ext cx="818865" cy="355688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000" b="1">
                    <a:solidFill>
                      <a:prstClr val="white"/>
                    </a:solidFill>
                  </a:rPr>
                  <a:t>FLAIR</a:t>
                </a:r>
                <a:endParaRPr lang="en-US" sz="1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Rectangle 52">
                <a:extLst>
                  <a:ext uri="{FF2B5EF4-FFF2-40B4-BE49-F238E27FC236}">
                    <a16:creationId xmlns:a16="http://schemas.microsoft.com/office/drawing/2014/main" id="{F68679FA-B877-8C7B-58F6-8D9048B08E14}"/>
                  </a:ext>
                </a:extLst>
              </p:cNvPr>
              <p:cNvSpPr/>
              <p:nvPr/>
            </p:nvSpPr>
            <p:spPr>
              <a:xfrm>
                <a:off x="8406926" y="2972257"/>
                <a:ext cx="1192178" cy="408684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000" b="1">
                    <a:solidFill>
                      <a:prstClr val="white"/>
                    </a:solidFill>
                  </a:rPr>
                  <a:t>F.S. APTw</a:t>
                </a:r>
                <a:endParaRPr lang="en-US" sz="1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Rectangle 52">
                <a:extLst>
                  <a:ext uri="{FF2B5EF4-FFF2-40B4-BE49-F238E27FC236}">
                    <a16:creationId xmlns:a16="http://schemas.microsoft.com/office/drawing/2014/main" id="{3F132B2D-3979-AC61-38BF-FF2B4F9D22E3}"/>
                  </a:ext>
                </a:extLst>
              </p:cNvPr>
              <p:cNvSpPr/>
              <p:nvPr/>
            </p:nvSpPr>
            <p:spPr>
              <a:xfrm>
                <a:off x="3208502" y="5226461"/>
                <a:ext cx="703316" cy="399493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000" b="1">
                    <a:solidFill>
                      <a:prstClr val="white"/>
                    </a:solidFill>
                  </a:rPr>
                  <a:t>SWI</a:t>
                </a:r>
                <a:endParaRPr lang="en-US" sz="1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ectangle 52">
                <a:extLst>
                  <a:ext uri="{FF2B5EF4-FFF2-40B4-BE49-F238E27FC236}">
                    <a16:creationId xmlns:a16="http://schemas.microsoft.com/office/drawing/2014/main" id="{67B5E53C-9743-9326-A269-21DF529C0127}"/>
                  </a:ext>
                </a:extLst>
              </p:cNvPr>
              <p:cNvSpPr/>
              <p:nvPr/>
            </p:nvSpPr>
            <p:spPr>
              <a:xfrm>
                <a:off x="7152092" y="5226459"/>
                <a:ext cx="890990" cy="399493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000" b="1">
                    <a:solidFill>
                      <a:prstClr val="white"/>
                    </a:solidFill>
                  </a:rPr>
                  <a:t>ADC</a:t>
                </a:r>
                <a:endParaRPr lang="en-US" sz="1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ectangle 52">
                <a:extLst>
                  <a:ext uri="{FF2B5EF4-FFF2-40B4-BE49-F238E27FC236}">
                    <a16:creationId xmlns:a16="http://schemas.microsoft.com/office/drawing/2014/main" id="{31808BA2-E34E-2792-C9D8-5513E0DA3A49}"/>
                  </a:ext>
                </a:extLst>
              </p:cNvPr>
              <p:cNvSpPr/>
              <p:nvPr/>
            </p:nvSpPr>
            <p:spPr>
              <a:xfrm>
                <a:off x="4909937" y="5249264"/>
                <a:ext cx="1245884" cy="408684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000" b="1">
                    <a:solidFill>
                      <a:prstClr val="white"/>
                    </a:solidFill>
                  </a:rPr>
                  <a:t>b1000</a:t>
                </a:r>
                <a:endParaRPr lang="en-US" sz="1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Rectangle 52">
                <a:extLst>
                  <a:ext uri="{FF2B5EF4-FFF2-40B4-BE49-F238E27FC236}">
                    <a16:creationId xmlns:a16="http://schemas.microsoft.com/office/drawing/2014/main" id="{E4A4A311-D9E9-3795-4590-CADFA7EAD30F}"/>
                  </a:ext>
                </a:extLst>
              </p:cNvPr>
              <p:cNvSpPr/>
              <p:nvPr/>
            </p:nvSpPr>
            <p:spPr>
              <a:xfrm>
                <a:off x="8896079" y="5208624"/>
                <a:ext cx="806606" cy="408684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000" b="1">
                    <a:solidFill>
                      <a:prstClr val="white"/>
                    </a:solidFill>
                  </a:rPr>
                  <a:t>rCBV</a:t>
                </a:r>
                <a:endParaRPr lang="en-US" sz="1000" b="1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122" name="Immagine 121"/>
          <p:cNvPicPr>
            <a:picLocks noChangeAspect="1"/>
          </p:cNvPicPr>
          <p:nvPr/>
        </p:nvPicPr>
        <p:blipFill rotWithShape="1"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79" b="14480" l="61728" r="88889">
                        <a14:foregroundMark x1="73457" y1="3846" x2="73457" y2="3846"/>
                        <a14:foregroundMark x1="74383" y1="7466" x2="74383" y2="7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44" t="1294" r="8814" b="83937"/>
          <a:stretch/>
        </p:blipFill>
        <p:spPr>
          <a:xfrm rot="19847997">
            <a:off x="4141824" y="3892369"/>
            <a:ext cx="1035610" cy="685671"/>
          </a:xfrm>
          <a:prstGeom prst="rect">
            <a:avLst/>
          </a:prstGeom>
        </p:spPr>
      </p:pic>
      <p:sp>
        <p:nvSpPr>
          <p:cNvPr id="123" name="Rettangolo arrotondato 122"/>
          <p:cNvSpPr/>
          <p:nvPr/>
        </p:nvSpPr>
        <p:spPr>
          <a:xfrm>
            <a:off x="260649" y="2443112"/>
            <a:ext cx="5884740" cy="3441419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10" name="Rectangle 52">
            <a:extLst>
              <a:ext uri="{FF2B5EF4-FFF2-40B4-BE49-F238E27FC236}">
                <a16:creationId xmlns:a16="http://schemas.microsoft.com/office/drawing/2014/main" id="{CC1D9026-6AC9-D9CB-4FF3-280307B9F302}"/>
              </a:ext>
            </a:extLst>
          </p:cNvPr>
          <p:cNvSpPr/>
          <p:nvPr/>
        </p:nvSpPr>
        <p:spPr>
          <a:xfrm>
            <a:off x="8807673" y="3754939"/>
            <a:ext cx="621194" cy="227508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000" b="1">
                <a:solidFill>
                  <a:prstClr val="white"/>
                </a:solidFill>
              </a:rPr>
              <a:t>ADC</a:t>
            </a:r>
            <a:endParaRPr lang="en-US" sz="1000" b="1">
              <a:solidFill>
                <a:prstClr val="white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8714E8C-8D78-92AB-63FD-E70463E875A3}"/>
              </a:ext>
            </a:extLst>
          </p:cNvPr>
          <p:cNvSpPr txBox="1"/>
          <p:nvPr/>
        </p:nvSpPr>
        <p:spPr>
          <a:xfrm>
            <a:off x="7741909" y="1924509"/>
            <a:ext cx="2557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E48902"/>
                </a:solidFill>
              </a:rPr>
              <a:t>1 ans après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2" name="Rettangolo arrotondato 101"/>
          <p:cNvSpPr/>
          <p:nvPr/>
        </p:nvSpPr>
        <p:spPr>
          <a:xfrm>
            <a:off x="6302651" y="2430533"/>
            <a:ext cx="5613132" cy="344984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24" name="Rettangolo arrotondato 123"/>
          <p:cNvSpPr/>
          <p:nvPr/>
        </p:nvSpPr>
        <p:spPr>
          <a:xfrm>
            <a:off x="6311704" y="2427183"/>
            <a:ext cx="5613132" cy="3462512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grpSp>
        <p:nvGrpSpPr>
          <p:cNvPr id="41" name="Gruppo 40"/>
          <p:cNvGrpSpPr/>
          <p:nvPr/>
        </p:nvGrpSpPr>
        <p:grpSpPr>
          <a:xfrm>
            <a:off x="6498540" y="2603224"/>
            <a:ext cx="5239460" cy="3195888"/>
            <a:chOff x="2435489" y="732097"/>
            <a:chExt cx="8745240" cy="5693803"/>
          </a:xfrm>
        </p:grpSpPr>
        <p:pic>
          <p:nvPicPr>
            <p:cNvPr id="126" name="Picture 4">
              <a:extLst>
                <a:ext uri="{FF2B5EF4-FFF2-40B4-BE49-F238E27FC236}">
                  <a16:creationId xmlns:a16="http://schemas.microsoft.com/office/drawing/2014/main" id="{0E314012-EC8F-DB8C-892E-D968C0056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33347" y="3688378"/>
              <a:ext cx="2408412" cy="2445786"/>
            </a:xfrm>
            <a:prstGeom prst="rect">
              <a:avLst/>
            </a:prstGeom>
          </p:spPr>
        </p:pic>
        <p:pic>
          <p:nvPicPr>
            <p:cNvPr id="127" name="Picture 6">
              <a:extLst>
                <a:ext uri="{FF2B5EF4-FFF2-40B4-BE49-F238E27FC236}">
                  <a16:creationId xmlns:a16="http://schemas.microsoft.com/office/drawing/2014/main" id="{B46D3098-69C7-F621-BA0E-41E3C3DEB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667471" y="792973"/>
              <a:ext cx="2128479" cy="2557751"/>
            </a:xfrm>
            <a:prstGeom prst="rect">
              <a:avLst/>
            </a:prstGeom>
          </p:spPr>
        </p:pic>
        <p:pic>
          <p:nvPicPr>
            <p:cNvPr id="128" name="Picture 8">
              <a:extLst>
                <a:ext uri="{FF2B5EF4-FFF2-40B4-BE49-F238E27FC236}">
                  <a16:creationId xmlns:a16="http://schemas.microsoft.com/office/drawing/2014/main" id="{4421FE13-4F41-4F7E-2AD6-0F585C758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707181" y="820737"/>
              <a:ext cx="2247934" cy="2571097"/>
            </a:xfrm>
            <a:prstGeom prst="rect">
              <a:avLst/>
            </a:prstGeom>
          </p:spPr>
        </p:pic>
        <p:pic>
          <p:nvPicPr>
            <p:cNvPr id="129" name="Picture 10">
              <a:extLst>
                <a:ext uri="{FF2B5EF4-FFF2-40B4-BE49-F238E27FC236}">
                  <a16:creationId xmlns:a16="http://schemas.microsoft.com/office/drawing/2014/main" id="{99694789-E247-8E51-46AC-AEBDFCDBA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435489" y="3575510"/>
              <a:ext cx="2128477" cy="2628651"/>
            </a:xfrm>
            <a:prstGeom prst="rect">
              <a:avLst/>
            </a:prstGeom>
          </p:spPr>
        </p:pic>
        <p:pic>
          <p:nvPicPr>
            <p:cNvPr id="130" name="Picture 12">
              <a:extLst>
                <a:ext uri="{FF2B5EF4-FFF2-40B4-BE49-F238E27FC236}">
                  <a16:creationId xmlns:a16="http://schemas.microsoft.com/office/drawing/2014/main" id="{8D052486-9BBB-5CF7-4510-1B90EF637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845072" y="811683"/>
              <a:ext cx="2125650" cy="2671721"/>
            </a:xfrm>
            <a:prstGeom prst="rect">
              <a:avLst/>
            </a:prstGeom>
          </p:spPr>
        </p:pic>
        <p:pic>
          <p:nvPicPr>
            <p:cNvPr id="131" name="Picture 14">
              <a:extLst>
                <a:ext uri="{FF2B5EF4-FFF2-40B4-BE49-F238E27FC236}">
                  <a16:creationId xmlns:a16="http://schemas.microsoft.com/office/drawing/2014/main" id="{DAE7A2D3-CC62-279B-247D-736FA9567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484106" y="732097"/>
              <a:ext cx="2218945" cy="2628651"/>
            </a:xfrm>
            <a:prstGeom prst="rect">
              <a:avLst/>
            </a:prstGeom>
          </p:spPr>
        </p:pic>
        <p:pic>
          <p:nvPicPr>
            <p:cNvPr id="132" name="Picture 18">
              <a:extLst>
                <a:ext uri="{FF2B5EF4-FFF2-40B4-BE49-F238E27FC236}">
                  <a16:creationId xmlns:a16="http://schemas.microsoft.com/office/drawing/2014/main" id="{5A40A623-87DA-B087-FEB0-C1531F2FD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451815" y="3582487"/>
              <a:ext cx="2143945" cy="2604756"/>
            </a:xfrm>
            <a:prstGeom prst="rect">
              <a:avLst/>
            </a:prstGeom>
          </p:spPr>
        </p:pic>
        <p:pic>
          <p:nvPicPr>
            <p:cNvPr id="133" name="Picture 20">
              <a:extLst>
                <a:ext uri="{FF2B5EF4-FFF2-40B4-BE49-F238E27FC236}">
                  <a16:creationId xmlns:a16="http://schemas.microsoft.com/office/drawing/2014/main" id="{99D15292-D299-D7DB-8F99-9F6A10678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49542" y="3656523"/>
              <a:ext cx="2067303" cy="2533385"/>
            </a:xfrm>
            <a:prstGeom prst="rect">
              <a:avLst/>
            </a:prstGeom>
          </p:spPr>
        </p:pic>
        <p:sp>
          <p:nvSpPr>
            <p:cNvPr id="134" name="Rectangle 52">
              <a:extLst>
                <a:ext uri="{FF2B5EF4-FFF2-40B4-BE49-F238E27FC236}">
                  <a16:creationId xmlns:a16="http://schemas.microsoft.com/office/drawing/2014/main" id="{3A363AE0-C21E-14BF-5FAE-40738A6DEE5E}"/>
                </a:ext>
              </a:extLst>
            </p:cNvPr>
            <p:cNvSpPr/>
            <p:nvPr/>
          </p:nvSpPr>
          <p:spPr>
            <a:xfrm>
              <a:off x="3340953" y="3207388"/>
              <a:ext cx="1561111" cy="438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000" b="1">
                  <a:solidFill>
                    <a:prstClr val="white"/>
                  </a:solidFill>
                </a:rPr>
                <a:t>T1w</a:t>
              </a:r>
              <a:endParaRPr lang="en-US" sz="1000" b="1">
                <a:solidFill>
                  <a:prstClr val="white"/>
                </a:solidFill>
              </a:endParaRPr>
            </a:p>
          </p:txBody>
        </p:sp>
        <p:sp>
          <p:nvSpPr>
            <p:cNvPr id="135" name="Rectangle 52">
              <a:extLst>
                <a:ext uri="{FF2B5EF4-FFF2-40B4-BE49-F238E27FC236}">
                  <a16:creationId xmlns:a16="http://schemas.microsoft.com/office/drawing/2014/main" id="{B03E7521-B9AB-F3E5-6ED0-2F45505F315F}"/>
                </a:ext>
              </a:extLst>
            </p:cNvPr>
            <p:cNvSpPr/>
            <p:nvPr/>
          </p:nvSpPr>
          <p:spPr>
            <a:xfrm>
              <a:off x="5329544" y="3271518"/>
              <a:ext cx="1871506" cy="438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000" b="1">
                  <a:solidFill>
                    <a:prstClr val="white"/>
                  </a:solidFill>
                </a:rPr>
                <a:t>T1w+GD</a:t>
              </a:r>
              <a:endParaRPr lang="en-US" sz="1000" b="1">
                <a:solidFill>
                  <a:prstClr val="white"/>
                </a:solidFill>
              </a:endParaRPr>
            </a:p>
          </p:txBody>
        </p:sp>
        <p:sp>
          <p:nvSpPr>
            <p:cNvPr id="136" name="Rectangle 52">
              <a:extLst>
                <a:ext uri="{FF2B5EF4-FFF2-40B4-BE49-F238E27FC236}">
                  <a16:creationId xmlns:a16="http://schemas.microsoft.com/office/drawing/2014/main" id="{635A8589-DB6C-07DD-ABB5-3C5883A4685D}"/>
                </a:ext>
              </a:extLst>
            </p:cNvPr>
            <p:cNvSpPr/>
            <p:nvPr/>
          </p:nvSpPr>
          <p:spPr>
            <a:xfrm>
              <a:off x="7653307" y="3224742"/>
              <a:ext cx="1367579" cy="438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000" b="1">
                  <a:solidFill>
                    <a:prstClr val="white"/>
                  </a:solidFill>
                </a:rPr>
                <a:t>FLAIR</a:t>
              </a:r>
              <a:endParaRPr lang="en-US" sz="1000" b="1">
                <a:solidFill>
                  <a:prstClr val="white"/>
                </a:solidFill>
              </a:endParaRPr>
            </a:p>
          </p:txBody>
        </p:sp>
        <p:sp>
          <p:nvSpPr>
            <p:cNvPr id="137" name="Rectangle 52">
              <a:extLst>
                <a:ext uri="{FF2B5EF4-FFF2-40B4-BE49-F238E27FC236}">
                  <a16:creationId xmlns:a16="http://schemas.microsoft.com/office/drawing/2014/main" id="{6F0BD5A0-56F7-95E0-5B7E-09A0660750C3}"/>
                </a:ext>
              </a:extLst>
            </p:cNvPr>
            <p:cNvSpPr/>
            <p:nvPr/>
          </p:nvSpPr>
          <p:spPr>
            <a:xfrm>
              <a:off x="9892868" y="3235115"/>
              <a:ext cx="1117533" cy="438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000" b="1">
                  <a:solidFill>
                    <a:prstClr val="white"/>
                  </a:solidFill>
                </a:rPr>
                <a:t>CBF</a:t>
              </a:r>
              <a:endParaRPr lang="en-US" sz="1000" b="1">
                <a:solidFill>
                  <a:prstClr val="white"/>
                </a:solidFill>
              </a:endParaRPr>
            </a:p>
          </p:txBody>
        </p:sp>
        <p:sp>
          <p:nvSpPr>
            <p:cNvPr id="138" name="Rectangle 52">
              <a:extLst>
                <a:ext uri="{FF2B5EF4-FFF2-40B4-BE49-F238E27FC236}">
                  <a16:creationId xmlns:a16="http://schemas.microsoft.com/office/drawing/2014/main" id="{546FCEA3-CBD0-E17A-BA2F-8291DFD199EB}"/>
                </a:ext>
              </a:extLst>
            </p:cNvPr>
            <p:cNvSpPr/>
            <p:nvPr/>
          </p:nvSpPr>
          <p:spPr>
            <a:xfrm>
              <a:off x="3588604" y="5987232"/>
              <a:ext cx="1062155" cy="438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000" b="1">
                  <a:solidFill>
                    <a:prstClr val="white"/>
                  </a:solidFill>
                </a:rPr>
                <a:t>SWI</a:t>
              </a:r>
              <a:endParaRPr lang="en-US" sz="1000" b="1">
                <a:solidFill>
                  <a:prstClr val="white"/>
                </a:solidFill>
              </a:endParaRPr>
            </a:p>
          </p:txBody>
        </p:sp>
        <p:sp>
          <p:nvSpPr>
            <p:cNvPr id="139" name="Rectangle 52">
              <a:extLst>
                <a:ext uri="{FF2B5EF4-FFF2-40B4-BE49-F238E27FC236}">
                  <a16:creationId xmlns:a16="http://schemas.microsoft.com/office/drawing/2014/main" id="{541CF5BA-D8A9-8F10-D428-62C4802E023C}"/>
                </a:ext>
              </a:extLst>
            </p:cNvPr>
            <p:cNvSpPr/>
            <p:nvPr/>
          </p:nvSpPr>
          <p:spPr>
            <a:xfrm>
              <a:off x="7789984" y="5974800"/>
              <a:ext cx="1380847" cy="438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000" b="1">
                  <a:solidFill>
                    <a:prstClr val="white"/>
                  </a:solidFill>
                </a:rPr>
                <a:t>ADC</a:t>
              </a:r>
              <a:endParaRPr lang="en-US" sz="1000" b="1">
                <a:solidFill>
                  <a:prstClr val="white"/>
                </a:solidFill>
              </a:endParaRPr>
            </a:p>
          </p:txBody>
        </p:sp>
        <p:sp>
          <p:nvSpPr>
            <p:cNvPr id="140" name="Rectangle 52">
              <a:extLst>
                <a:ext uri="{FF2B5EF4-FFF2-40B4-BE49-F238E27FC236}">
                  <a16:creationId xmlns:a16="http://schemas.microsoft.com/office/drawing/2014/main" id="{3D339C0A-CA00-D3FC-1482-9CB6AD4CA48F}"/>
                </a:ext>
              </a:extLst>
            </p:cNvPr>
            <p:cNvSpPr/>
            <p:nvPr/>
          </p:nvSpPr>
          <p:spPr>
            <a:xfrm>
              <a:off x="5473518" y="5979272"/>
              <a:ext cx="1397900" cy="438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000" b="1">
                  <a:solidFill>
                    <a:prstClr val="white"/>
                  </a:solidFill>
                </a:rPr>
                <a:t>b1000</a:t>
              </a:r>
              <a:endParaRPr lang="en-US" sz="1000" b="1">
                <a:solidFill>
                  <a:prstClr val="white"/>
                </a:solidFill>
              </a:endParaRPr>
            </a:p>
          </p:txBody>
        </p:sp>
        <p:sp>
          <p:nvSpPr>
            <p:cNvPr id="141" name="Rectangle 52">
              <a:extLst>
                <a:ext uri="{FF2B5EF4-FFF2-40B4-BE49-F238E27FC236}">
                  <a16:creationId xmlns:a16="http://schemas.microsoft.com/office/drawing/2014/main" id="{1FEB96B5-4ECD-3F60-420A-3BD91FB3B0A1}"/>
                </a:ext>
              </a:extLst>
            </p:cNvPr>
            <p:cNvSpPr/>
            <p:nvPr/>
          </p:nvSpPr>
          <p:spPr>
            <a:xfrm>
              <a:off x="9776815" y="5985835"/>
              <a:ext cx="1403914" cy="438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000" b="1">
                  <a:solidFill>
                    <a:prstClr val="white"/>
                  </a:solidFill>
                </a:rPr>
                <a:t>rCBV</a:t>
              </a:r>
              <a:endParaRPr lang="en-US" sz="1000" b="1">
                <a:solidFill>
                  <a:prstClr val="white"/>
                </a:solidFill>
              </a:endParaRPr>
            </a:p>
          </p:txBody>
        </p:sp>
      </p:grpSp>
      <p:pic>
        <p:nvPicPr>
          <p:cNvPr id="142" name="Picture 31">
            <a:extLst>
              <a:ext uri="{FF2B5EF4-FFF2-40B4-BE49-F238E27FC236}">
                <a16:creationId xmlns:a16="http://schemas.microsoft.com/office/drawing/2014/main" id="{F7D1D71A-3E7D-0265-1566-597304C06A8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08044" y="3927982"/>
            <a:ext cx="1576788" cy="1796043"/>
          </a:xfrm>
          <a:prstGeom prst="roundRect">
            <a:avLst/>
          </a:prstGeom>
        </p:spPr>
      </p:pic>
      <p:sp>
        <p:nvSpPr>
          <p:cNvPr id="144" name="Rectangle 52">
            <a:extLst>
              <a:ext uri="{FF2B5EF4-FFF2-40B4-BE49-F238E27FC236}">
                <a16:creationId xmlns:a16="http://schemas.microsoft.com/office/drawing/2014/main" id="{CC1D9026-6AC9-D9CB-4FF3-280307B9F302}"/>
              </a:ext>
            </a:extLst>
          </p:cNvPr>
          <p:cNvSpPr/>
          <p:nvPr/>
        </p:nvSpPr>
        <p:spPr>
          <a:xfrm>
            <a:off x="13410398" y="7215763"/>
            <a:ext cx="822075" cy="272415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000" b="1">
                <a:solidFill>
                  <a:prstClr val="white"/>
                </a:solidFill>
              </a:rPr>
              <a:t>ADC</a:t>
            </a:r>
            <a:endParaRPr lang="en-US" sz="1000" b="1">
              <a:solidFill>
                <a:prstClr val="white"/>
              </a:solidFill>
            </a:endParaRPr>
          </a:p>
        </p:txBody>
      </p:sp>
      <p:sp>
        <p:nvSpPr>
          <p:cNvPr id="145" name="Rettangolo arrotondato 144"/>
          <p:cNvSpPr/>
          <p:nvPr/>
        </p:nvSpPr>
        <p:spPr>
          <a:xfrm>
            <a:off x="5303104" y="3909737"/>
            <a:ext cx="1567328" cy="180652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46" name="TextBox 84">
            <a:extLst>
              <a:ext uri="{FF2B5EF4-FFF2-40B4-BE49-F238E27FC236}">
                <a16:creationId xmlns:a16="http://schemas.microsoft.com/office/drawing/2014/main" id="{C8714E8C-8D78-92AB-63FD-E70463E875A3}"/>
              </a:ext>
            </a:extLst>
          </p:cNvPr>
          <p:cNvSpPr txBox="1"/>
          <p:nvPr/>
        </p:nvSpPr>
        <p:spPr>
          <a:xfrm>
            <a:off x="4935343" y="5811828"/>
            <a:ext cx="25579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E48902"/>
                </a:solidFill>
              </a:rPr>
              <a:t>9 mois après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54" name="Immagine 14">
            <a:extLst>
              <a:ext uri="{FF2B5EF4-FFF2-40B4-BE49-F238E27FC236}">
                <a16:creationId xmlns:a16="http://schemas.microsoft.com/office/drawing/2014/main" id="{2CC1F9F8-5B20-D3D6-D02C-BE0823A7DD6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79" b="14480" l="61728" r="88889">
                        <a14:foregroundMark x1="73457" y1="3846" x2="73457" y2="3846"/>
                        <a14:foregroundMark x1="74383" y1="7466" x2="74383" y2="7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44" t="1294" r="8814" b="83937"/>
          <a:stretch/>
        </p:blipFill>
        <p:spPr>
          <a:xfrm rot="19847997">
            <a:off x="9827187" y="5536396"/>
            <a:ext cx="986227" cy="606684"/>
          </a:xfrm>
          <a:prstGeom prst="rect">
            <a:avLst/>
          </a:prstGeom>
        </p:spPr>
      </p:pic>
      <p:pic>
        <p:nvPicPr>
          <p:cNvPr id="55" name="Immagine 14">
            <a:extLst>
              <a:ext uri="{FF2B5EF4-FFF2-40B4-BE49-F238E27FC236}">
                <a16:creationId xmlns:a16="http://schemas.microsoft.com/office/drawing/2014/main" id="{2CC1F9F8-5B20-D3D6-D02C-BE0823A7DD6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79" b="14480" l="61728" r="88889">
                        <a14:foregroundMark x1="73457" y1="3846" x2="73457" y2="3846"/>
                        <a14:foregroundMark x1="74383" y1="7466" x2="74383" y2="7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44" t="1294" r="8814" b="83937"/>
          <a:stretch/>
        </p:blipFill>
        <p:spPr>
          <a:xfrm rot="19847997">
            <a:off x="10030168" y="4020476"/>
            <a:ext cx="986227" cy="606684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156F9D3-C1C3-46FD-7854-9ECA2DBD0F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35</a:t>
            </a:fld>
            <a:endParaRPr lang="fr-FR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C9CA7554-6DE0-A0B9-2258-2BADBB97C3CF}"/>
              </a:ext>
            </a:extLst>
          </p:cNvPr>
          <p:cNvSpPr txBox="1">
            <a:spLocks/>
          </p:cNvSpPr>
          <p:nvPr/>
        </p:nvSpPr>
        <p:spPr>
          <a:xfrm>
            <a:off x="1602040" y="608656"/>
            <a:ext cx="9209033" cy="725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b="1" kern="0" dirty="0">
                <a:solidFill>
                  <a:schemeClr val="accent2"/>
                </a:solidFill>
              </a:rPr>
              <a:t>Diagnostic plus précoce</a:t>
            </a:r>
          </a:p>
        </p:txBody>
      </p:sp>
    </p:spTree>
    <p:extLst>
      <p:ext uri="{BB962C8B-B14F-4D97-AF65-F5344CB8AC3E}">
        <p14:creationId xmlns:p14="http://schemas.microsoft.com/office/powerpoint/2010/main" val="13915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102" grpId="0" animBg="1"/>
      <p:bldP spid="124" grpId="0" animBg="1"/>
      <p:bldP spid="145" grpId="0" animBg="1"/>
      <p:bldP spid="14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5D5C8DCB-F6C4-8759-A630-85BA8E215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6741" y="2036410"/>
            <a:ext cx="6367399" cy="4022725"/>
          </a:xfrm>
          <a:custGeom>
            <a:avLst/>
            <a:gdLst>
              <a:gd name="connsiteX0" fmla="*/ 0 w 6367399"/>
              <a:gd name="connsiteY0" fmla="*/ 0 h 4022725"/>
              <a:gd name="connsiteX1" fmla="*/ 700414 w 6367399"/>
              <a:gd name="connsiteY1" fmla="*/ 0 h 4022725"/>
              <a:gd name="connsiteX2" fmla="*/ 1464502 w 6367399"/>
              <a:gd name="connsiteY2" fmla="*/ 0 h 4022725"/>
              <a:gd name="connsiteX3" fmla="*/ 1973894 w 6367399"/>
              <a:gd name="connsiteY3" fmla="*/ 0 h 4022725"/>
              <a:gd name="connsiteX4" fmla="*/ 2674308 w 6367399"/>
              <a:gd name="connsiteY4" fmla="*/ 0 h 4022725"/>
              <a:gd name="connsiteX5" fmla="*/ 3183700 w 6367399"/>
              <a:gd name="connsiteY5" fmla="*/ 0 h 4022725"/>
              <a:gd name="connsiteX6" fmla="*/ 3820439 w 6367399"/>
              <a:gd name="connsiteY6" fmla="*/ 0 h 4022725"/>
              <a:gd name="connsiteX7" fmla="*/ 4520853 w 6367399"/>
              <a:gd name="connsiteY7" fmla="*/ 0 h 4022725"/>
              <a:gd name="connsiteX8" fmla="*/ 4966571 w 6367399"/>
              <a:gd name="connsiteY8" fmla="*/ 0 h 4022725"/>
              <a:gd name="connsiteX9" fmla="*/ 5412289 w 6367399"/>
              <a:gd name="connsiteY9" fmla="*/ 0 h 4022725"/>
              <a:gd name="connsiteX10" fmla="*/ 6367399 w 6367399"/>
              <a:gd name="connsiteY10" fmla="*/ 0 h 4022725"/>
              <a:gd name="connsiteX11" fmla="*/ 6367399 w 6367399"/>
              <a:gd name="connsiteY11" fmla="*/ 670454 h 4022725"/>
              <a:gd name="connsiteX12" fmla="*/ 6367399 w 6367399"/>
              <a:gd name="connsiteY12" fmla="*/ 1381136 h 4022725"/>
              <a:gd name="connsiteX13" fmla="*/ 6367399 w 6367399"/>
              <a:gd name="connsiteY13" fmla="*/ 2011363 h 4022725"/>
              <a:gd name="connsiteX14" fmla="*/ 6367399 w 6367399"/>
              <a:gd name="connsiteY14" fmla="*/ 2722044 h 4022725"/>
              <a:gd name="connsiteX15" fmla="*/ 6367399 w 6367399"/>
              <a:gd name="connsiteY15" fmla="*/ 3312044 h 4022725"/>
              <a:gd name="connsiteX16" fmla="*/ 6367399 w 6367399"/>
              <a:gd name="connsiteY16" fmla="*/ 4022725 h 4022725"/>
              <a:gd name="connsiteX17" fmla="*/ 5921681 w 6367399"/>
              <a:gd name="connsiteY17" fmla="*/ 4022725 h 4022725"/>
              <a:gd name="connsiteX18" fmla="*/ 5157593 w 6367399"/>
              <a:gd name="connsiteY18" fmla="*/ 4022725 h 4022725"/>
              <a:gd name="connsiteX19" fmla="*/ 4457179 w 6367399"/>
              <a:gd name="connsiteY19" fmla="*/ 4022725 h 4022725"/>
              <a:gd name="connsiteX20" fmla="*/ 3756765 w 6367399"/>
              <a:gd name="connsiteY20" fmla="*/ 4022725 h 4022725"/>
              <a:gd name="connsiteX21" fmla="*/ 3056352 w 6367399"/>
              <a:gd name="connsiteY21" fmla="*/ 4022725 h 4022725"/>
              <a:gd name="connsiteX22" fmla="*/ 2546960 w 6367399"/>
              <a:gd name="connsiteY22" fmla="*/ 4022725 h 4022725"/>
              <a:gd name="connsiteX23" fmla="*/ 1782872 w 6367399"/>
              <a:gd name="connsiteY23" fmla="*/ 4022725 h 4022725"/>
              <a:gd name="connsiteX24" fmla="*/ 1146132 w 6367399"/>
              <a:gd name="connsiteY24" fmla="*/ 4022725 h 4022725"/>
              <a:gd name="connsiteX25" fmla="*/ 700414 w 6367399"/>
              <a:gd name="connsiteY25" fmla="*/ 4022725 h 4022725"/>
              <a:gd name="connsiteX26" fmla="*/ 0 w 6367399"/>
              <a:gd name="connsiteY26" fmla="*/ 4022725 h 4022725"/>
              <a:gd name="connsiteX27" fmla="*/ 0 w 6367399"/>
              <a:gd name="connsiteY27" fmla="*/ 3392498 h 4022725"/>
              <a:gd name="connsiteX28" fmla="*/ 0 w 6367399"/>
              <a:gd name="connsiteY28" fmla="*/ 2722044 h 4022725"/>
              <a:gd name="connsiteX29" fmla="*/ 0 w 6367399"/>
              <a:gd name="connsiteY29" fmla="*/ 1971135 h 4022725"/>
              <a:gd name="connsiteX30" fmla="*/ 0 w 6367399"/>
              <a:gd name="connsiteY30" fmla="*/ 1220227 h 4022725"/>
              <a:gd name="connsiteX31" fmla="*/ 0 w 6367399"/>
              <a:gd name="connsiteY31" fmla="*/ 0 h 402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367399" h="4022725" fill="none" extrusionOk="0">
                <a:moveTo>
                  <a:pt x="0" y="0"/>
                </a:moveTo>
                <a:cubicBezTo>
                  <a:pt x="240695" y="-1084"/>
                  <a:pt x="483626" y="-18271"/>
                  <a:pt x="700414" y="0"/>
                </a:cubicBezTo>
                <a:cubicBezTo>
                  <a:pt x="917202" y="18271"/>
                  <a:pt x="1222419" y="-4796"/>
                  <a:pt x="1464502" y="0"/>
                </a:cubicBezTo>
                <a:cubicBezTo>
                  <a:pt x="1706585" y="4796"/>
                  <a:pt x="1730294" y="-5585"/>
                  <a:pt x="1973894" y="0"/>
                </a:cubicBezTo>
                <a:cubicBezTo>
                  <a:pt x="2217494" y="5585"/>
                  <a:pt x="2511795" y="33116"/>
                  <a:pt x="2674308" y="0"/>
                </a:cubicBezTo>
                <a:cubicBezTo>
                  <a:pt x="2836821" y="-33116"/>
                  <a:pt x="3078382" y="25092"/>
                  <a:pt x="3183700" y="0"/>
                </a:cubicBezTo>
                <a:cubicBezTo>
                  <a:pt x="3289018" y="-25092"/>
                  <a:pt x="3658156" y="20466"/>
                  <a:pt x="3820439" y="0"/>
                </a:cubicBezTo>
                <a:cubicBezTo>
                  <a:pt x="3982722" y="-20466"/>
                  <a:pt x="4219977" y="10111"/>
                  <a:pt x="4520853" y="0"/>
                </a:cubicBezTo>
                <a:cubicBezTo>
                  <a:pt x="4821729" y="-10111"/>
                  <a:pt x="4809736" y="-7078"/>
                  <a:pt x="4966571" y="0"/>
                </a:cubicBezTo>
                <a:cubicBezTo>
                  <a:pt x="5123406" y="7078"/>
                  <a:pt x="5232467" y="1675"/>
                  <a:pt x="5412289" y="0"/>
                </a:cubicBezTo>
                <a:cubicBezTo>
                  <a:pt x="5592111" y="-1675"/>
                  <a:pt x="5901891" y="-23342"/>
                  <a:pt x="6367399" y="0"/>
                </a:cubicBezTo>
                <a:cubicBezTo>
                  <a:pt x="6335972" y="185409"/>
                  <a:pt x="6354254" y="524558"/>
                  <a:pt x="6367399" y="670454"/>
                </a:cubicBezTo>
                <a:cubicBezTo>
                  <a:pt x="6380544" y="816350"/>
                  <a:pt x="6333890" y="1207790"/>
                  <a:pt x="6367399" y="1381136"/>
                </a:cubicBezTo>
                <a:cubicBezTo>
                  <a:pt x="6400908" y="1554482"/>
                  <a:pt x="6342821" y="1815445"/>
                  <a:pt x="6367399" y="2011363"/>
                </a:cubicBezTo>
                <a:cubicBezTo>
                  <a:pt x="6391977" y="2207281"/>
                  <a:pt x="6355354" y="2527328"/>
                  <a:pt x="6367399" y="2722044"/>
                </a:cubicBezTo>
                <a:cubicBezTo>
                  <a:pt x="6379444" y="2916760"/>
                  <a:pt x="6383647" y="3132502"/>
                  <a:pt x="6367399" y="3312044"/>
                </a:cubicBezTo>
                <a:cubicBezTo>
                  <a:pt x="6351151" y="3491586"/>
                  <a:pt x="6385854" y="3764070"/>
                  <a:pt x="6367399" y="4022725"/>
                </a:cubicBezTo>
                <a:cubicBezTo>
                  <a:pt x="6200991" y="4021092"/>
                  <a:pt x="6023993" y="4031129"/>
                  <a:pt x="5921681" y="4022725"/>
                </a:cubicBezTo>
                <a:cubicBezTo>
                  <a:pt x="5819369" y="4014321"/>
                  <a:pt x="5517896" y="4029737"/>
                  <a:pt x="5157593" y="4022725"/>
                </a:cubicBezTo>
                <a:cubicBezTo>
                  <a:pt x="4797290" y="4015713"/>
                  <a:pt x="4696237" y="4037252"/>
                  <a:pt x="4457179" y="4022725"/>
                </a:cubicBezTo>
                <a:cubicBezTo>
                  <a:pt x="4218121" y="4008198"/>
                  <a:pt x="4098734" y="4057496"/>
                  <a:pt x="3756765" y="4022725"/>
                </a:cubicBezTo>
                <a:cubicBezTo>
                  <a:pt x="3414796" y="3987954"/>
                  <a:pt x="3216071" y="4056319"/>
                  <a:pt x="3056352" y="4022725"/>
                </a:cubicBezTo>
                <a:cubicBezTo>
                  <a:pt x="2896633" y="3989131"/>
                  <a:pt x="2693737" y="4037948"/>
                  <a:pt x="2546960" y="4022725"/>
                </a:cubicBezTo>
                <a:cubicBezTo>
                  <a:pt x="2400183" y="4007502"/>
                  <a:pt x="2119003" y="4060719"/>
                  <a:pt x="1782872" y="4022725"/>
                </a:cubicBezTo>
                <a:cubicBezTo>
                  <a:pt x="1446741" y="3984731"/>
                  <a:pt x="1369368" y="4048665"/>
                  <a:pt x="1146132" y="4022725"/>
                </a:cubicBezTo>
                <a:cubicBezTo>
                  <a:pt x="922896" y="3996785"/>
                  <a:pt x="856233" y="4026092"/>
                  <a:pt x="700414" y="4022725"/>
                </a:cubicBezTo>
                <a:cubicBezTo>
                  <a:pt x="544595" y="4019358"/>
                  <a:pt x="195888" y="4025351"/>
                  <a:pt x="0" y="4022725"/>
                </a:cubicBezTo>
                <a:cubicBezTo>
                  <a:pt x="-27147" y="3805325"/>
                  <a:pt x="-26226" y="3584044"/>
                  <a:pt x="0" y="3392498"/>
                </a:cubicBezTo>
                <a:cubicBezTo>
                  <a:pt x="26226" y="3200952"/>
                  <a:pt x="-18601" y="2895245"/>
                  <a:pt x="0" y="2722044"/>
                </a:cubicBezTo>
                <a:cubicBezTo>
                  <a:pt x="18601" y="2548843"/>
                  <a:pt x="-11615" y="2323314"/>
                  <a:pt x="0" y="1971135"/>
                </a:cubicBezTo>
                <a:cubicBezTo>
                  <a:pt x="11615" y="1618956"/>
                  <a:pt x="16834" y="1397370"/>
                  <a:pt x="0" y="1220227"/>
                </a:cubicBezTo>
                <a:cubicBezTo>
                  <a:pt x="-16834" y="1043084"/>
                  <a:pt x="-54830" y="602069"/>
                  <a:pt x="0" y="0"/>
                </a:cubicBezTo>
                <a:close/>
              </a:path>
              <a:path w="6367399" h="4022725" stroke="0" extrusionOk="0">
                <a:moveTo>
                  <a:pt x="0" y="0"/>
                </a:moveTo>
                <a:cubicBezTo>
                  <a:pt x="234013" y="-13586"/>
                  <a:pt x="342055" y="24916"/>
                  <a:pt x="573066" y="0"/>
                </a:cubicBezTo>
                <a:cubicBezTo>
                  <a:pt x="804077" y="-24916"/>
                  <a:pt x="890001" y="5975"/>
                  <a:pt x="1018784" y="0"/>
                </a:cubicBezTo>
                <a:cubicBezTo>
                  <a:pt x="1147567" y="-5975"/>
                  <a:pt x="1564878" y="2824"/>
                  <a:pt x="1782872" y="0"/>
                </a:cubicBezTo>
                <a:cubicBezTo>
                  <a:pt x="2000866" y="-2824"/>
                  <a:pt x="2213726" y="2132"/>
                  <a:pt x="2355938" y="0"/>
                </a:cubicBezTo>
                <a:cubicBezTo>
                  <a:pt x="2498150" y="-2132"/>
                  <a:pt x="2810439" y="-12684"/>
                  <a:pt x="2929004" y="0"/>
                </a:cubicBezTo>
                <a:cubicBezTo>
                  <a:pt x="3047569" y="12684"/>
                  <a:pt x="3424130" y="-5945"/>
                  <a:pt x="3693091" y="0"/>
                </a:cubicBezTo>
                <a:cubicBezTo>
                  <a:pt x="3962052" y="5945"/>
                  <a:pt x="4029527" y="16098"/>
                  <a:pt x="4202483" y="0"/>
                </a:cubicBezTo>
                <a:cubicBezTo>
                  <a:pt x="4375439" y="-16098"/>
                  <a:pt x="4792522" y="28941"/>
                  <a:pt x="4966571" y="0"/>
                </a:cubicBezTo>
                <a:cubicBezTo>
                  <a:pt x="5140620" y="-28941"/>
                  <a:pt x="5358111" y="-24811"/>
                  <a:pt x="5730659" y="0"/>
                </a:cubicBezTo>
                <a:cubicBezTo>
                  <a:pt x="6103207" y="24811"/>
                  <a:pt x="6113523" y="-16590"/>
                  <a:pt x="6367399" y="0"/>
                </a:cubicBezTo>
                <a:cubicBezTo>
                  <a:pt x="6376326" y="172531"/>
                  <a:pt x="6371983" y="523243"/>
                  <a:pt x="6367399" y="750909"/>
                </a:cubicBezTo>
                <a:cubicBezTo>
                  <a:pt x="6362815" y="978575"/>
                  <a:pt x="6381658" y="1230478"/>
                  <a:pt x="6367399" y="1461590"/>
                </a:cubicBezTo>
                <a:cubicBezTo>
                  <a:pt x="6353140" y="1692702"/>
                  <a:pt x="6340043" y="1804953"/>
                  <a:pt x="6367399" y="2011362"/>
                </a:cubicBezTo>
                <a:cubicBezTo>
                  <a:pt x="6394755" y="2217771"/>
                  <a:pt x="6368302" y="2504516"/>
                  <a:pt x="6367399" y="2681817"/>
                </a:cubicBezTo>
                <a:cubicBezTo>
                  <a:pt x="6366496" y="2859118"/>
                  <a:pt x="6386670" y="3123755"/>
                  <a:pt x="6367399" y="3352271"/>
                </a:cubicBezTo>
                <a:cubicBezTo>
                  <a:pt x="6348128" y="3580787"/>
                  <a:pt x="6388475" y="3851453"/>
                  <a:pt x="6367399" y="4022725"/>
                </a:cubicBezTo>
                <a:cubicBezTo>
                  <a:pt x="6053220" y="4038552"/>
                  <a:pt x="6001958" y="4015967"/>
                  <a:pt x="5666985" y="4022725"/>
                </a:cubicBezTo>
                <a:cubicBezTo>
                  <a:pt x="5332012" y="4029483"/>
                  <a:pt x="5258346" y="4029722"/>
                  <a:pt x="5030245" y="4022725"/>
                </a:cubicBezTo>
                <a:cubicBezTo>
                  <a:pt x="4802144" y="4015728"/>
                  <a:pt x="4706801" y="4022922"/>
                  <a:pt x="4584527" y="4022725"/>
                </a:cubicBezTo>
                <a:cubicBezTo>
                  <a:pt x="4462253" y="4022528"/>
                  <a:pt x="4202930" y="4042164"/>
                  <a:pt x="4075135" y="4022725"/>
                </a:cubicBezTo>
                <a:cubicBezTo>
                  <a:pt x="3947340" y="4003286"/>
                  <a:pt x="3668238" y="4036849"/>
                  <a:pt x="3311047" y="4022725"/>
                </a:cubicBezTo>
                <a:cubicBezTo>
                  <a:pt x="2953856" y="4008601"/>
                  <a:pt x="2944795" y="3993384"/>
                  <a:pt x="2674308" y="4022725"/>
                </a:cubicBezTo>
                <a:cubicBezTo>
                  <a:pt x="2403821" y="4052066"/>
                  <a:pt x="2330260" y="4037477"/>
                  <a:pt x="2164916" y="4022725"/>
                </a:cubicBezTo>
                <a:cubicBezTo>
                  <a:pt x="1999572" y="4007973"/>
                  <a:pt x="1790847" y="4052504"/>
                  <a:pt x="1528176" y="4022725"/>
                </a:cubicBezTo>
                <a:cubicBezTo>
                  <a:pt x="1265505" y="3992946"/>
                  <a:pt x="1260451" y="4033310"/>
                  <a:pt x="1082458" y="4022725"/>
                </a:cubicBezTo>
                <a:cubicBezTo>
                  <a:pt x="904465" y="4012140"/>
                  <a:pt x="784610" y="4033473"/>
                  <a:pt x="636740" y="4022725"/>
                </a:cubicBezTo>
                <a:cubicBezTo>
                  <a:pt x="488870" y="4011977"/>
                  <a:pt x="158684" y="4016568"/>
                  <a:pt x="0" y="4022725"/>
                </a:cubicBezTo>
                <a:cubicBezTo>
                  <a:pt x="769" y="3877688"/>
                  <a:pt x="-6016" y="3629675"/>
                  <a:pt x="0" y="3432725"/>
                </a:cubicBezTo>
                <a:cubicBezTo>
                  <a:pt x="6016" y="3235775"/>
                  <a:pt x="-13747" y="2946298"/>
                  <a:pt x="0" y="2681817"/>
                </a:cubicBezTo>
                <a:cubicBezTo>
                  <a:pt x="13747" y="2417336"/>
                  <a:pt x="8230" y="2204675"/>
                  <a:pt x="0" y="2051590"/>
                </a:cubicBezTo>
                <a:cubicBezTo>
                  <a:pt x="-8230" y="1898505"/>
                  <a:pt x="8353" y="1688384"/>
                  <a:pt x="0" y="1501817"/>
                </a:cubicBezTo>
                <a:cubicBezTo>
                  <a:pt x="-8353" y="1315250"/>
                  <a:pt x="-6945" y="1066780"/>
                  <a:pt x="0" y="791136"/>
                </a:cubicBezTo>
                <a:cubicBezTo>
                  <a:pt x="6945" y="515492"/>
                  <a:pt x="-5814" y="319052"/>
                  <a:pt x="0" y="0"/>
                </a:cubicBezTo>
                <a:close/>
              </a:path>
            </a:pathLst>
          </a:custGeom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7730BEB-5B70-8063-62C0-60EFE6004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A9516-CEFA-0141-8C60-6A209A0D983C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2C1438B3-2DE4-F563-D7AD-D2699ECD4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613" y="185003"/>
            <a:ext cx="10058400" cy="1450757"/>
          </a:xfrm>
        </p:spPr>
        <p:txBody>
          <a:bodyPr/>
          <a:lstStyle/>
          <a:p>
            <a:pPr algn="ctr"/>
            <a:r>
              <a:rPr lang="fr-FR" b="1" dirty="0" err="1">
                <a:solidFill>
                  <a:schemeClr val="accent2"/>
                </a:solidFill>
              </a:rPr>
              <a:t>pAPT</a:t>
            </a:r>
            <a:r>
              <a:rPr lang="fr-FR" b="1" dirty="0">
                <a:solidFill>
                  <a:schemeClr val="accent2"/>
                </a:solidFill>
              </a:rPr>
              <a:t>, l’Article</a:t>
            </a:r>
            <a:endParaRPr lang="fr-FR" b="1" dirty="0">
              <a:latin typeface="+mn-lt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DAF7A5-F550-9235-C76E-818FF5BD60E7}"/>
              </a:ext>
            </a:extLst>
          </p:cNvPr>
          <p:cNvSpPr txBox="1"/>
          <p:nvPr/>
        </p:nvSpPr>
        <p:spPr>
          <a:xfrm>
            <a:off x="9443794" y="3314700"/>
            <a:ext cx="1768689" cy="1200329"/>
          </a:xfrm>
          <a:custGeom>
            <a:avLst/>
            <a:gdLst>
              <a:gd name="connsiteX0" fmla="*/ 0 w 1768689"/>
              <a:gd name="connsiteY0" fmla="*/ 0 h 1200329"/>
              <a:gd name="connsiteX1" fmla="*/ 571876 w 1768689"/>
              <a:gd name="connsiteY1" fmla="*/ 0 h 1200329"/>
              <a:gd name="connsiteX2" fmla="*/ 1108378 w 1768689"/>
              <a:gd name="connsiteY2" fmla="*/ 0 h 1200329"/>
              <a:gd name="connsiteX3" fmla="*/ 1768689 w 1768689"/>
              <a:gd name="connsiteY3" fmla="*/ 0 h 1200329"/>
              <a:gd name="connsiteX4" fmla="*/ 1768689 w 1768689"/>
              <a:gd name="connsiteY4" fmla="*/ 588161 h 1200329"/>
              <a:gd name="connsiteX5" fmla="*/ 1768689 w 1768689"/>
              <a:gd name="connsiteY5" fmla="*/ 1200329 h 1200329"/>
              <a:gd name="connsiteX6" fmla="*/ 1214500 w 1768689"/>
              <a:gd name="connsiteY6" fmla="*/ 1200329 h 1200329"/>
              <a:gd name="connsiteX7" fmla="*/ 660311 w 1768689"/>
              <a:gd name="connsiteY7" fmla="*/ 1200329 h 1200329"/>
              <a:gd name="connsiteX8" fmla="*/ 0 w 1768689"/>
              <a:gd name="connsiteY8" fmla="*/ 1200329 h 1200329"/>
              <a:gd name="connsiteX9" fmla="*/ 0 w 1768689"/>
              <a:gd name="connsiteY9" fmla="*/ 636174 h 1200329"/>
              <a:gd name="connsiteX10" fmla="*/ 0 w 1768689"/>
              <a:gd name="connsiteY10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8689" h="1200329" extrusionOk="0">
                <a:moveTo>
                  <a:pt x="0" y="0"/>
                </a:moveTo>
                <a:cubicBezTo>
                  <a:pt x="251067" y="26445"/>
                  <a:pt x="442188" y="15562"/>
                  <a:pt x="571876" y="0"/>
                </a:cubicBezTo>
                <a:cubicBezTo>
                  <a:pt x="701564" y="-15562"/>
                  <a:pt x="859201" y="21491"/>
                  <a:pt x="1108378" y="0"/>
                </a:cubicBezTo>
                <a:cubicBezTo>
                  <a:pt x="1357555" y="-21491"/>
                  <a:pt x="1479277" y="4430"/>
                  <a:pt x="1768689" y="0"/>
                </a:cubicBezTo>
                <a:cubicBezTo>
                  <a:pt x="1753998" y="209128"/>
                  <a:pt x="1762154" y="465849"/>
                  <a:pt x="1768689" y="588161"/>
                </a:cubicBezTo>
                <a:cubicBezTo>
                  <a:pt x="1775224" y="710473"/>
                  <a:pt x="1747404" y="932203"/>
                  <a:pt x="1768689" y="1200329"/>
                </a:cubicBezTo>
                <a:cubicBezTo>
                  <a:pt x="1619041" y="1178054"/>
                  <a:pt x="1376353" y="1177311"/>
                  <a:pt x="1214500" y="1200329"/>
                </a:cubicBezTo>
                <a:cubicBezTo>
                  <a:pt x="1052647" y="1223347"/>
                  <a:pt x="900899" y="1191468"/>
                  <a:pt x="660311" y="1200329"/>
                </a:cubicBezTo>
                <a:cubicBezTo>
                  <a:pt x="419723" y="1209190"/>
                  <a:pt x="291853" y="1197468"/>
                  <a:pt x="0" y="1200329"/>
                </a:cubicBezTo>
                <a:cubicBezTo>
                  <a:pt x="-5032" y="1055997"/>
                  <a:pt x="-10591" y="881261"/>
                  <a:pt x="0" y="636174"/>
                </a:cubicBezTo>
                <a:cubicBezTo>
                  <a:pt x="10591" y="391087"/>
                  <a:pt x="-1019" y="162527"/>
                  <a:pt x="0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it-F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</a:t>
            </a:r>
            <a:r>
              <a:rPr kumimoji="0" lang="it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2 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it-F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1rms</a:t>
            </a:r>
            <a:r>
              <a:rPr kumimoji="0" lang="it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2 µT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Duty cycle &gt; 90%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it-F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it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50 ms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83C04A53-9400-F949-D4AE-02BB425AD4ED}"/>
                  </a:ext>
                </a:extLst>
              </p14:cNvPr>
              <p14:cNvContentPartPr/>
              <p14:nvPr/>
            </p14:nvContentPartPr>
            <p14:xfrm>
              <a:off x="3966429" y="3316371"/>
              <a:ext cx="2703960" cy="3132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83C04A53-9400-F949-D4AE-02BB425AD4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61749" y="3311691"/>
                <a:ext cx="2712960" cy="4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85357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EA1A40-14B6-7F17-C118-0F6023A20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A9516-CEFA-0141-8C60-6A209A0D983C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FR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1031FB90-9D01-4796-5282-78D84368C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613" y="185003"/>
            <a:ext cx="10058400" cy="1450757"/>
          </a:xfrm>
        </p:spPr>
        <p:txBody>
          <a:bodyPr/>
          <a:lstStyle/>
          <a:p>
            <a:pPr algn="ctr"/>
            <a:r>
              <a:rPr lang="fr-FR" b="1" dirty="0" err="1">
                <a:solidFill>
                  <a:schemeClr val="accent2"/>
                </a:solidFill>
              </a:rPr>
              <a:t>pAPT</a:t>
            </a:r>
            <a:r>
              <a:rPr lang="fr-FR" b="1" dirty="0">
                <a:solidFill>
                  <a:schemeClr val="accent2"/>
                </a:solidFill>
              </a:rPr>
              <a:t> - Conclusion</a:t>
            </a:r>
            <a:endParaRPr lang="fr-FR" b="1" dirty="0">
              <a:latin typeface="+mn-lt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22CD0373-9593-6C9B-3582-48949815006A}"/>
              </a:ext>
            </a:extLst>
          </p:cNvPr>
          <p:cNvSpPr txBox="1">
            <a:spLocks/>
          </p:cNvSpPr>
          <p:nvPr/>
        </p:nvSpPr>
        <p:spPr>
          <a:xfrm>
            <a:off x="5078186" y="2949555"/>
            <a:ext cx="6302828" cy="240621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7688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902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Nouveau contraste (endogène 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 aucune injection)</a:t>
            </a:r>
          </a:p>
          <a:p>
            <a:pPr marL="547688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902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Complémentaire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 séquences actuelles utilisées en neuro-oncologie </a:t>
            </a:r>
          </a:p>
          <a:p>
            <a:pPr marL="547688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902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Importance de la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suppression des fluides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C65883C-2708-2FCD-571B-0FAD5539D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75" t="9486" r="4296"/>
          <a:stretch/>
        </p:blipFill>
        <p:spPr>
          <a:xfrm>
            <a:off x="1159571" y="3076977"/>
            <a:ext cx="3438653" cy="198736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9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0332" cy="1327044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accent2"/>
                </a:solidFill>
                <a:latin typeface="+mn-lt"/>
              </a:rPr>
              <a:t>Plan de la présentation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06932" y="2387734"/>
            <a:ext cx="6231027" cy="3297964"/>
          </a:xfrm>
        </p:spPr>
        <p:txBody>
          <a:bodyPr>
            <a:normAutofit fontScale="92500" lnSpcReduction="10000"/>
          </a:bodyPr>
          <a:lstStyle/>
          <a:p>
            <a:pPr marL="547688" indent="-457200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Spectroscopie 2HG</a:t>
            </a:r>
          </a:p>
          <a:p>
            <a:pPr marL="840296" lvl="1" indent="-457200">
              <a:buClr>
                <a:schemeClr val="tx1">
                  <a:lumMod val="50000"/>
                  <a:lumOff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fr-FR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Dans le diagnostic des gliomes</a:t>
            </a:r>
          </a:p>
          <a:p>
            <a:pPr marL="840296" lvl="1" indent="-457200">
              <a:buClr>
                <a:schemeClr val="tx1">
                  <a:lumMod val="50000"/>
                  <a:lumOff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fr-FR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Dans le suivi des gliomes </a:t>
            </a:r>
            <a:r>
              <a:rPr lang="fr-FR" sz="3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IDH</a:t>
            </a:r>
            <a:r>
              <a:rPr lang="fr-FR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-mutés</a:t>
            </a:r>
          </a:p>
          <a:p>
            <a:pPr marL="547688" indent="-45720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</a:pP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Imagerie pondérée en APT</a:t>
            </a:r>
          </a:p>
          <a:p>
            <a:pPr marL="840296" lvl="1" indent="-457200">
              <a:buClr>
                <a:schemeClr val="tx1">
                  <a:lumMod val="50000"/>
                  <a:lumOff val="50000"/>
                </a:schemeClr>
              </a:buClr>
              <a:buFont typeface="Courier New" charset="0"/>
              <a:buChar char="o"/>
            </a:pPr>
            <a:r>
              <a:rPr lang="fr-FR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Dans les gliomes</a:t>
            </a:r>
          </a:p>
          <a:p>
            <a:pPr marL="840296" lvl="1" indent="-457200">
              <a:buClr>
                <a:schemeClr val="tx1">
                  <a:lumMod val="50000"/>
                  <a:lumOff val="50000"/>
                </a:schemeClr>
              </a:buClr>
              <a:buFont typeface="Courier New" charset="0"/>
              <a:buChar char="o"/>
            </a:pPr>
            <a:r>
              <a:rPr lang="fr-FR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Dans les métastases irradiées</a:t>
            </a:r>
          </a:p>
          <a:p>
            <a:pPr marL="547688" indent="-457200">
              <a:buFont typeface="Wingdings" charset="2"/>
              <a:buChar char="§"/>
            </a:pPr>
            <a:r>
              <a:rPr lang="fr-FR" sz="3200" b="1" dirty="0">
                <a:solidFill>
                  <a:schemeClr val="accent1"/>
                </a:solidFill>
              </a:rPr>
              <a:t>Conclusion, </a:t>
            </a:r>
            <a:r>
              <a:rPr lang="fr-FR" sz="3200" b="1" i="1" dirty="0">
                <a:solidFill>
                  <a:schemeClr val="accent1"/>
                </a:solidFill>
              </a:rPr>
              <a:t>perspectives</a:t>
            </a:r>
            <a:endParaRPr lang="fr-FR" sz="3000" i="1" dirty="0">
              <a:solidFill>
                <a:schemeClr val="accent1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A31980A-EF4B-FCAA-C0A2-536C4C02C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A9516-CEFA-0141-8C60-6A209A0D983C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FR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23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D2CF69-C5F0-663B-849B-30FA51FCA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677" y="2427160"/>
            <a:ext cx="4168066" cy="1450757"/>
          </a:xfrm>
        </p:spPr>
        <p:txBody>
          <a:bodyPr>
            <a:normAutofit fontScale="70000" lnSpcReduction="20000"/>
          </a:bodyPr>
          <a:lstStyle/>
          <a:p>
            <a:pPr marL="357188" indent="-357188">
              <a:buFont typeface="Wingdings" pitchFamily="2" charset="2"/>
              <a:buChar char="§"/>
            </a:pPr>
            <a:r>
              <a:rPr lang="it-FR" sz="2800" dirty="0">
                <a:solidFill>
                  <a:schemeClr val="accent2"/>
                </a:solidFill>
              </a:rPr>
              <a:t>Médecine de précision</a:t>
            </a:r>
          </a:p>
          <a:p>
            <a:pPr marL="357188" indent="-357188">
              <a:buFont typeface="Wingdings" pitchFamily="2" charset="2"/>
              <a:buChar char="§"/>
            </a:pPr>
            <a:r>
              <a:rPr lang="it-FR" sz="2800" dirty="0">
                <a:solidFill>
                  <a:schemeClr val="accent2"/>
                </a:solidFill>
              </a:rPr>
              <a:t>Completement non invasive</a:t>
            </a:r>
          </a:p>
          <a:p>
            <a:pPr marL="357188" indent="-357188">
              <a:buFont typeface="Wingdings" pitchFamily="2" charset="2"/>
              <a:buChar char="§"/>
            </a:pPr>
            <a:r>
              <a:rPr lang="it-FR" sz="2800" dirty="0">
                <a:solidFill>
                  <a:schemeClr val="accent2"/>
                </a:solidFill>
              </a:rPr>
              <a:t>Rôle clé dans la prise en charge des patients (au diagnostic et suivi)</a:t>
            </a:r>
          </a:p>
          <a:p>
            <a:endParaRPr lang="it-FR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4F5907-B2D5-BB54-7BA3-B56ABA1B7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516-CEFA-0141-8C60-6A209A0D983C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47A74F19-0398-6656-EAFB-BB9DB5846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fr-FR" sz="4400" b="1" dirty="0">
                <a:solidFill>
                  <a:schemeClr val="accent2"/>
                </a:solidFill>
              </a:rPr>
              <a:t>Imagerie métabolique en neuro-oncologie</a:t>
            </a:r>
            <a:endParaRPr lang="fr-FR" sz="4400" b="1" dirty="0">
              <a:latin typeface="+mn-lt"/>
            </a:endParaRPr>
          </a:p>
        </p:txBody>
      </p:sp>
      <p:pic>
        <p:nvPicPr>
          <p:cNvPr id="9" name="Immagine 8" descr="Immagine che contiene cartone animato, Elementi grafici, clipart, design&#10;&#10;Descrizione generata automaticamente">
            <a:extLst>
              <a:ext uri="{FF2B5EF4-FFF2-40B4-BE49-F238E27FC236}">
                <a16:creationId xmlns:a16="http://schemas.microsoft.com/office/drawing/2014/main" id="{D6B6D49E-E6C1-EA75-4729-9810797ED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4359" y="4404976"/>
            <a:ext cx="1599695" cy="1450757"/>
          </a:xfrm>
          <a:prstGeom prst="rect">
            <a:avLst/>
          </a:prstGeom>
        </p:spPr>
      </p:pic>
      <p:pic>
        <p:nvPicPr>
          <p:cNvPr id="12" name="Immagine 11" descr="Immagine che contiene Elementi grafici, clipart, cerchio, grafica&#10;&#10;Descrizione generata automaticamente">
            <a:extLst>
              <a:ext uri="{FF2B5EF4-FFF2-40B4-BE49-F238E27FC236}">
                <a16:creationId xmlns:a16="http://schemas.microsoft.com/office/drawing/2014/main" id="{018EBAC4-A6B6-306F-F4AE-9BA37B13D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1374" y="4155052"/>
            <a:ext cx="2280267" cy="1700681"/>
          </a:xfrm>
          <a:prstGeom prst="roundRect">
            <a:avLst>
              <a:gd name="adj" fmla="val 50000"/>
            </a:avLst>
          </a:prstGeom>
        </p:spPr>
      </p:pic>
      <p:pic>
        <p:nvPicPr>
          <p:cNvPr id="13" name="Immagine 12" descr="Immagine che contiene Organismo, medusa, subacqueo, acquario&#10;&#10;Descrizione generata automaticamente">
            <a:extLst>
              <a:ext uri="{FF2B5EF4-FFF2-40B4-BE49-F238E27FC236}">
                <a16:creationId xmlns:a16="http://schemas.microsoft.com/office/drawing/2014/main" id="{BD14133A-4CFF-FB36-E197-2C5AF632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29" b="97143" l="10000" r="90000">
                        <a14:foregroundMark x1="34884" y1="11429" x2="52326" y2="3929"/>
                        <a14:foregroundMark x1="52326" y1="3929" x2="44186" y2="7500"/>
                        <a14:foregroundMark x1="30698" y1="86429" x2="33256" y2="90357"/>
                        <a14:foregroundMark x1="33023" y1="92143" x2="40000" y2="93929"/>
                        <a14:foregroundMark x1="45581" y1="98929" x2="65581" y2="97857"/>
                        <a14:foregroundMark x1="65581" y1="97857" x2="46047" y2="97143"/>
                        <a14:foregroundMark x1="46047" y1="97143" x2="81860" y2="99643"/>
                        <a14:foregroundMark x1="81860" y1="99643" x2="63488" y2="94286"/>
                        <a14:foregroundMark x1="63488" y1="94286" x2="81163" y2="97143"/>
                        <a14:foregroundMark x1="81163" y1="97143" x2="58605" y2="95000"/>
                      </a14:backgroundRemoval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5123" y="4399482"/>
            <a:ext cx="2236385" cy="1456251"/>
          </a:xfrm>
          <a:prstGeom prst="rect">
            <a:avLst/>
          </a:prstGeom>
        </p:spPr>
      </p:pic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BB10CCA3-E614-C4FA-11BB-C056BFF6DAE3}"/>
              </a:ext>
            </a:extLst>
          </p:cNvPr>
          <p:cNvSpPr txBox="1">
            <a:spLocks/>
          </p:cNvSpPr>
          <p:nvPr/>
        </p:nvSpPr>
        <p:spPr>
          <a:xfrm>
            <a:off x="5997946" y="2361418"/>
            <a:ext cx="4848422" cy="1863952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7188">
              <a:buFont typeface="Wingdings" pitchFamily="2" charset="2"/>
              <a:buChar char="§"/>
            </a:pPr>
            <a:r>
              <a:rPr lang="it-FR" sz="2800" dirty="0">
                <a:solidFill>
                  <a:schemeClr val="accent2"/>
                </a:solidFill>
              </a:rPr>
              <a:t>Allonge le temps de réalisation des IRM</a:t>
            </a:r>
          </a:p>
          <a:p>
            <a:pPr marL="357188" indent="-357188">
              <a:buFont typeface="Wingdings" pitchFamily="2" charset="2"/>
              <a:buChar char="§"/>
            </a:pPr>
            <a:r>
              <a:rPr lang="it-FR" sz="2800" dirty="0">
                <a:solidFill>
                  <a:schemeClr val="accent2"/>
                </a:solidFill>
              </a:rPr>
              <a:t>Allonge le temps d’INTERPRETATION</a:t>
            </a:r>
          </a:p>
          <a:p>
            <a:pPr marL="357188" indent="-357188">
              <a:buFont typeface="Wingdings" pitchFamily="2" charset="2"/>
              <a:buChar char="§"/>
            </a:pPr>
            <a:r>
              <a:rPr lang="it-FR" sz="2800" dirty="0">
                <a:solidFill>
                  <a:schemeClr val="accent2"/>
                </a:solidFill>
              </a:rPr>
              <a:t>Séquences encore en version recherche</a:t>
            </a:r>
          </a:p>
          <a:p>
            <a:pPr marL="357188" indent="-357188">
              <a:buFont typeface="Wingdings" pitchFamily="2" charset="2"/>
              <a:buChar char="§"/>
            </a:pPr>
            <a:r>
              <a:rPr lang="it-FR" sz="2800" dirty="0">
                <a:solidFill>
                  <a:schemeClr val="accent2"/>
                </a:solidFill>
              </a:rPr>
              <a:t>Post-processing non mis à disposition par le constructeurs </a:t>
            </a:r>
          </a:p>
          <a:p>
            <a:endParaRPr lang="it-FR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A6045EE-9641-6096-27C6-E9943E6570BF}"/>
              </a:ext>
            </a:extLst>
          </p:cNvPr>
          <p:cNvSpPr txBox="1"/>
          <p:nvPr/>
        </p:nvSpPr>
        <p:spPr>
          <a:xfrm>
            <a:off x="7831163" y="199208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/>
                </a:solidFill>
                <a:latin typeface="Bradley Hand" pitchFamily="2" charset="77"/>
              </a:rPr>
              <a:t>m</a:t>
            </a:r>
            <a:r>
              <a:rPr lang="it-FR" dirty="0">
                <a:solidFill>
                  <a:schemeClr val="accent2"/>
                </a:solidFill>
                <a:latin typeface="Bradley Hand" pitchFamily="2" charset="77"/>
              </a:rPr>
              <a:t>ais..</a:t>
            </a:r>
          </a:p>
        </p:txBody>
      </p:sp>
    </p:spTree>
    <p:extLst>
      <p:ext uri="{BB962C8B-B14F-4D97-AF65-F5344CB8AC3E}">
        <p14:creationId xmlns:p14="http://schemas.microsoft.com/office/powerpoint/2010/main" val="124841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AB02A5C-9670-C259-98EE-8E02AF455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516-CEFA-0141-8C60-6A209A0D983C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5" name="Immagine 4" descr="Immagine che contiene testo, schermata, Carattere, informazione&#10;&#10;Descrizione generata automaticamente">
            <a:extLst>
              <a:ext uri="{FF2B5EF4-FFF2-40B4-BE49-F238E27FC236}">
                <a16:creationId xmlns:a16="http://schemas.microsoft.com/office/drawing/2014/main" id="{7E199F6E-B308-A5E7-1509-0D967740FD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-1282" b="-968"/>
          <a:stretch/>
        </p:blipFill>
        <p:spPr>
          <a:xfrm>
            <a:off x="6778176" y="2575521"/>
            <a:ext cx="3309721" cy="1773316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A249CB44-1FD2-1F80-5DFD-715E563B3741}"/>
              </a:ext>
            </a:extLst>
          </p:cNvPr>
          <p:cNvSpPr txBox="1">
            <a:spLocks/>
          </p:cNvSpPr>
          <p:nvPr/>
        </p:nvSpPr>
        <p:spPr>
          <a:xfrm>
            <a:off x="1602040" y="655179"/>
            <a:ext cx="9209033" cy="7253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2"/>
                </a:solidFill>
                <a:latin typeface="+mn-lt"/>
              </a:rPr>
              <a:t>La mutation IDH dans les gliomes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F668252-4A4F-0837-CB3C-3BCF5DA7B77A}"/>
              </a:ext>
            </a:extLst>
          </p:cNvPr>
          <p:cNvSpPr txBox="1"/>
          <p:nvPr/>
        </p:nvSpPr>
        <p:spPr>
          <a:xfrm>
            <a:off x="2803600" y="2113436"/>
            <a:ext cx="2810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it-FR" sz="2400" dirty="0">
                <a:solidFill>
                  <a:schemeClr val="accent2"/>
                </a:solidFill>
              </a:rPr>
              <a:t>Marquer pronostic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7AF0A78-2B03-8762-3B3B-B1D3AB39A9D4}"/>
              </a:ext>
            </a:extLst>
          </p:cNvPr>
          <p:cNvSpPr txBox="1"/>
          <p:nvPr/>
        </p:nvSpPr>
        <p:spPr>
          <a:xfrm>
            <a:off x="6778176" y="2113437"/>
            <a:ext cx="2915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fr-FR" sz="2400" dirty="0">
                <a:solidFill>
                  <a:schemeClr val="accent2"/>
                </a:solidFill>
              </a:rPr>
              <a:t>Inhibiteurs anti-IDH</a:t>
            </a:r>
          </a:p>
        </p:txBody>
      </p:sp>
      <p:pic>
        <p:nvPicPr>
          <p:cNvPr id="15" name="Immagine 14" descr="Immagine che contiene testo, Carattere, diagramma, linea&#10;&#10;Descrizione generata automaticamente">
            <a:extLst>
              <a:ext uri="{FF2B5EF4-FFF2-40B4-BE49-F238E27FC236}">
                <a16:creationId xmlns:a16="http://schemas.microsoft.com/office/drawing/2014/main" id="{0719E232-1179-0D8D-CE44-22C2864509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956"/>
          <a:stretch/>
        </p:blipFill>
        <p:spPr>
          <a:xfrm>
            <a:off x="2313375" y="2671236"/>
            <a:ext cx="4051300" cy="322248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127194E-65C9-773F-B2F7-E563C65E189C}"/>
              </a:ext>
            </a:extLst>
          </p:cNvPr>
          <p:cNvSpPr txBox="1"/>
          <p:nvPr/>
        </p:nvSpPr>
        <p:spPr>
          <a:xfrm>
            <a:off x="6778176" y="4348837"/>
            <a:ext cx="34424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Bien tolérés, avec </a:t>
            </a:r>
            <a:r>
              <a:rPr lang="fr-FR" dirty="0">
                <a:solidFill>
                  <a:schemeClr val="accent1"/>
                </a:solidFill>
              </a:rPr>
              <a:t>amélioration 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fr-FR" dirty="0">
                <a:solidFill>
                  <a:schemeClr val="accent2"/>
                </a:solidFill>
              </a:rPr>
              <a:t>survie sans progression</a:t>
            </a:r>
          </a:p>
          <a:p>
            <a:pPr lvl="1"/>
            <a:r>
              <a:rPr lang="fr-FR" sz="1400" dirty="0">
                <a:solidFill>
                  <a:schemeClr val="accent2"/>
                </a:solidFill>
              </a:rPr>
              <a:t>27,7 mois vs 11,1 mois pour placebo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dirty="0">
                <a:solidFill>
                  <a:schemeClr val="accent2"/>
                </a:solidFill>
              </a:rPr>
              <a:t>délai avant prochain traitement</a:t>
            </a:r>
          </a:p>
          <a:p>
            <a:pPr lvl="1"/>
            <a:r>
              <a:rPr lang="fr-FR" sz="1400" dirty="0">
                <a:solidFill>
                  <a:schemeClr val="accent2"/>
                </a:solidFill>
              </a:rPr>
              <a:t>délai non atteint vs 17,4 mois placebo</a:t>
            </a:r>
          </a:p>
          <a:p>
            <a:endParaRPr lang="it-FR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09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4F5907-B2D5-BB54-7BA3-B56ABA1B7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516-CEFA-0141-8C60-6A209A0D983C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47A74F19-0398-6656-EAFB-BB9DB5846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fr-FR" sz="4400" b="1" dirty="0">
                <a:solidFill>
                  <a:schemeClr val="accent2"/>
                </a:solidFill>
              </a:rPr>
              <a:t>Imagerie métabolique en neuro-oncologie</a:t>
            </a:r>
            <a:endParaRPr lang="fr-FR" sz="4400" b="1" dirty="0">
              <a:latin typeface="+mn-lt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26586C0-2E94-FCA3-07A1-29292EC67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529" y="2857666"/>
            <a:ext cx="4117673" cy="2357368"/>
          </a:xfrm>
          <a:custGeom>
            <a:avLst/>
            <a:gdLst/>
            <a:ahLst/>
            <a:cxnLst/>
            <a:rect l="l" t="t" r="r" b="b"/>
            <a:pathLst>
              <a:path w="6094252" h="6857998">
                <a:moveTo>
                  <a:pt x="0" y="0"/>
                </a:moveTo>
                <a:lnTo>
                  <a:pt x="5898122" y="0"/>
                </a:lnTo>
                <a:cubicBezTo>
                  <a:pt x="6006442" y="0"/>
                  <a:pt x="6094252" y="87810"/>
                  <a:pt x="6094252" y="196130"/>
                </a:cubicBezTo>
                <a:lnTo>
                  <a:pt x="6094252" y="6661869"/>
                </a:lnTo>
                <a:cubicBezTo>
                  <a:pt x="6094252" y="6756649"/>
                  <a:pt x="6027023" y="6835726"/>
                  <a:pt x="5937649" y="6854015"/>
                </a:cubicBezTo>
                <a:lnTo>
                  <a:pt x="5898132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DDBA47B-D39B-7559-0BDC-8F9BE904515A}"/>
              </a:ext>
            </a:extLst>
          </p:cNvPr>
          <p:cNvSpPr txBox="1"/>
          <p:nvPr/>
        </p:nvSpPr>
        <p:spPr>
          <a:xfrm>
            <a:off x="3232175" y="2266080"/>
            <a:ext cx="5853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2"/>
                </a:solidFill>
              </a:rPr>
              <a:t>C</a:t>
            </a:r>
            <a:r>
              <a:rPr lang="it-FR" sz="2400" dirty="0">
                <a:solidFill>
                  <a:schemeClr val="accent2"/>
                </a:solidFill>
              </a:rPr>
              <a:t>’est le moment de faire avancer les choses !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88466A8F-9594-3C96-5648-0197DF015A65}"/>
                  </a:ext>
                </a:extLst>
              </p14:cNvPr>
              <p14:cNvContentPartPr/>
              <p14:nvPr/>
            </p14:nvContentPartPr>
            <p14:xfrm>
              <a:off x="2848043" y="3553508"/>
              <a:ext cx="1124280" cy="329760"/>
            </p14:xfrm>
          </p:contentPart>
        </mc:Choice>
        <mc:Fallback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88466A8F-9594-3C96-5648-0197DF015A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30403" y="3535868"/>
                <a:ext cx="1159920" cy="3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B0FCD19C-816E-3357-FBF5-D1FF417CD5D1}"/>
                  </a:ext>
                </a:extLst>
              </p14:cNvPr>
              <p14:cNvContentPartPr/>
              <p14:nvPr/>
            </p14:nvContentPartPr>
            <p14:xfrm>
              <a:off x="5908043" y="5009348"/>
              <a:ext cx="227520" cy="345240"/>
            </p14:xfrm>
          </p:contentPart>
        </mc:Choice>
        <mc:Fallback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B0FCD19C-816E-3357-FBF5-D1FF417CD5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90043" y="4991708"/>
                <a:ext cx="26316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98E6498B-D0B8-022B-5DDC-F7FA2F105AB0}"/>
                  </a:ext>
                </a:extLst>
              </p14:cNvPr>
              <p14:cNvContentPartPr/>
              <p14:nvPr/>
            </p14:nvContentPartPr>
            <p14:xfrm>
              <a:off x="7824683" y="3410228"/>
              <a:ext cx="1139400" cy="265680"/>
            </p14:xfrm>
          </p:contentPart>
        </mc:Choice>
        <mc:Fallback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98E6498B-D0B8-022B-5DDC-F7FA2F105AB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07043" y="3392588"/>
                <a:ext cx="1175040" cy="30132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66A98B8-E2A4-BC97-3A97-298BCC2C9B82}"/>
              </a:ext>
            </a:extLst>
          </p:cNvPr>
          <p:cNvSpPr txBox="1"/>
          <p:nvPr/>
        </p:nvSpPr>
        <p:spPr>
          <a:xfrm>
            <a:off x="1066800" y="4014705"/>
            <a:ext cx="3269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FR" dirty="0"/>
              <a:t>solliciter les ingégneurs : </a:t>
            </a:r>
          </a:p>
          <a:p>
            <a:pPr marL="285750" indent="-285750">
              <a:buFontTx/>
              <a:buChar char="-"/>
            </a:pPr>
            <a:r>
              <a:rPr lang="it-IT" dirty="0"/>
              <a:t>d</a:t>
            </a:r>
            <a:r>
              <a:rPr lang="it-FR" dirty="0"/>
              <a:t>emander les séquences</a:t>
            </a:r>
          </a:p>
          <a:p>
            <a:pPr marL="285750" indent="-285750">
              <a:buFontTx/>
              <a:buChar char="-"/>
            </a:pPr>
            <a:r>
              <a:rPr lang="it-IT" dirty="0"/>
              <a:t>e</a:t>
            </a:r>
            <a:r>
              <a:rPr lang="it-FR" dirty="0"/>
              <a:t>ncourager l’automatisation</a:t>
            </a:r>
          </a:p>
          <a:p>
            <a:r>
              <a:rPr lang="it-FR" dirty="0"/>
              <a:t>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8778F71-6F53-8F79-B315-DF594F71822E}"/>
              </a:ext>
            </a:extLst>
          </p:cNvPr>
          <p:cNvSpPr txBox="1"/>
          <p:nvPr/>
        </p:nvSpPr>
        <p:spPr>
          <a:xfrm>
            <a:off x="8977843" y="3553080"/>
            <a:ext cx="1898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cibler</a:t>
            </a:r>
            <a:r>
              <a:rPr lang="it-FR" dirty="0"/>
              <a:t> les examens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0C80FB9-CF8D-05F5-B187-A593F58EBE7F}"/>
              </a:ext>
            </a:extLst>
          </p:cNvPr>
          <p:cNvSpPr txBox="1"/>
          <p:nvPr/>
        </p:nvSpPr>
        <p:spPr>
          <a:xfrm>
            <a:off x="8173707" y="4715310"/>
            <a:ext cx="2381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</a:t>
            </a:r>
            <a:r>
              <a:rPr lang="it-FR" dirty="0"/>
              <a:t>ider dans la validation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1E32FEB-1B97-47AB-705B-409B574DBABD}"/>
              </a:ext>
            </a:extLst>
          </p:cNvPr>
          <p:cNvSpPr txBox="1"/>
          <p:nvPr/>
        </p:nvSpPr>
        <p:spPr>
          <a:xfrm>
            <a:off x="3693730" y="5528185"/>
            <a:ext cx="4656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</a:t>
            </a:r>
            <a:r>
              <a:rPr lang="it-FR" dirty="0"/>
              <a:t>aire un pont entre les chercheurs et la clinique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24785D0B-2A3B-2070-26E0-9BCF19336097}"/>
                  </a:ext>
                </a:extLst>
              </p14:cNvPr>
              <p14:cNvContentPartPr/>
              <p14:nvPr/>
            </p14:nvContentPartPr>
            <p14:xfrm>
              <a:off x="7636498" y="4457506"/>
              <a:ext cx="564840" cy="289080"/>
            </p14:xfrm>
          </p:contentPart>
        </mc:Choice>
        <mc:Fallback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24785D0B-2A3B-2070-26E0-9BCF1933609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18858" y="4439866"/>
                <a:ext cx="600480" cy="32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23912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/>
          </p:cNvSpPr>
          <p:nvPr/>
        </p:nvSpPr>
        <p:spPr>
          <a:xfrm>
            <a:off x="1379466" y="1366602"/>
            <a:ext cx="9433068" cy="720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90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48902"/>
                </a:solidFill>
                <a:effectLst/>
                <a:uLnTx/>
                <a:uFillTx/>
                <a:latin typeface="Chalkduster" charset="0"/>
                <a:ea typeface="Chalkduster" charset="0"/>
                <a:cs typeface="Chalkduster" charset="0"/>
              </a:rPr>
              <a:t>Merci !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4824230" y="2074548"/>
            <a:ext cx="23683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venir Book" charset="0"/>
                <a:cs typeface="Avenir Book" charset="0"/>
              </a:rPr>
              <a:t>Stéphane</a:t>
            </a:r>
            <a:r>
              <a:rPr kumimoji="0" lang="it-IT" altLang="x-non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venir Book" charset="0"/>
                <a:cs typeface="Avenir Book" charset="0"/>
              </a:rPr>
              <a:t> </a:t>
            </a:r>
            <a:r>
              <a:rPr kumimoji="0" lang="it-IT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venir Book" charset="0"/>
                <a:cs typeface="Avenir Book" charset="0"/>
              </a:rPr>
              <a:t>Lehéricy</a:t>
            </a:r>
            <a:endParaRPr kumimoji="0" lang="it-IT" altLang="x-non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venir Book" charset="0"/>
              <a:cs typeface="Avenir Book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4925693" y="3313366"/>
            <a:ext cx="5630175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 de Neuroradiologie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 de Oncologie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Radiothérapie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 de Neurochirurgie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Pitié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Salpêtrière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Paris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Stefano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Casagranda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6" descr="http://www.emploitheque.org/images/logos_collectivites/ap-hp-pitie-salpetrier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10" y="1896818"/>
            <a:ext cx="1734720" cy="186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5" descr="logo_APHP-S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90"/>
          <a:stretch/>
        </p:blipFill>
        <p:spPr bwMode="auto">
          <a:xfrm>
            <a:off x="2444016" y="3833104"/>
            <a:ext cx="2382180" cy="48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4925693" y="2442096"/>
            <a:ext cx="129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Julian Jacob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4915007" y="2709346"/>
            <a:ext cx="1514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Charles Valery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106" y="628459"/>
            <a:ext cx="1189124" cy="1120076"/>
          </a:xfrm>
          <a:prstGeom prst="rect">
            <a:avLst/>
          </a:prstGeom>
        </p:spPr>
      </p:pic>
      <p:pic>
        <p:nvPicPr>
          <p:cNvPr id="20" name="Image 5" descr="logo_APHP-S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2" t="-14545"/>
          <a:stretch/>
        </p:blipFill>
        <p:spPr bwMode="auto">
          <a:xfrm>
            <a:off x="3562487" y="4294445"/>
            <a:ext cx="1208420" cy="55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/>
          <p:cNvSpPr txBox="1"/>
          <p:nvPr/>
        </p:nvSpPr>
        <p:spPr>
          <a:xfrm>
            <a:off x="4915007" y="2978503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Mehdi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Bensemain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666" y="4827172"/>
            <a:ext cx="2920544" cy="123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77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2040" y="655179"/>
            <a:ext cx="9209033" cy="725378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accent2"/>
                </a:solidFill>
                <a:latin typeface="+mn-lt"/>
              </a:rPr>
              <a:t>Relation entre IDH et 2HG</a:t>
            </a:r>
          </a:p>
        </p:txBody>
      </p:sp>
      <p:pic>
        <p:nvPicPr>
          <p:cNvPr id="4" name="Picture 2" descr="Gene mutation - Free education icons">
            <a:extLst>
              <a:ext uri="{FF2B5EF4-FFF2-40B4-BE49-F238E27FC236}">
                <a16:creationId xmlns:a16="http://schemas.microsoft.com/office/drawing/2014/main" id="{CADD6868-37D4-C94D-8DD6-B1DA4DFE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64" y="1867014"/>
            <a:ext cx="755892" cy="75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4521244" y="2672285"/>
            <a:ext cx="148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Mutation IDH</a:t>
            </a:r>
          </a:p>
        </p:txBody>
      </p:sp>
      <p:cxnSp>
        <p:nvCxnSpPr>
          <p:cNvPr id="19" name="Connecteur droit avec flèche 33">
            <a:extLst>
              <a:ext uri="{FF2B5EF4-FFF2-40B4-BE49-F238E27FC236}">
                <a16:creationId xmlns:a16="http://schemas.microsoft.com/office/drawing/2014/main" id="{5EAB4959-662C-D047-B23C-9BAB38624CD4}"/>
              </a:ext>
            </a:extLst>
          </p:cNvPr>
          <p:cNvCxnSpPr>
            <a:cxnSpLocks/>
          </p:cNvCxnSpPr>
          <p:nvPr/>
        </p:nvCxnSpPr>
        <p:spPr>
          <a:xfrm>
            <a:off x="5246698" y="3135663"/>
            <a:ext cx="3" cy="417017"/>
          </a:xfrm>
          <a:prstGeom prst="straightConnector1">
            <a:avLst/>
          </a:prstGeom>
          <a:ln w="28575">
            <a:solidFill>
              <a:schemeClr val="accent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4166503" y="3666975"/>
            <a:ext cx="3033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2-hydroxyglutarate (2HG)</a:t>
            </a:r>
          </a:p>
        </p:txBody>
      </p:sp>
      <p:pic>
        <p:nvPicPr>
          <p:cNvPr id="22" name="Picture 4" descr="2-hydroxyglutarate molecule. 3D rendering. Atoms are represented as spheres with conventional color coding: hydrogen (white), carbon (grey), oxygen (red). - 74268787">
            <a:extLst>
              <a:ext uri="{FF2B5EF4-FFF2-40B4-BE49-F238E27FC236}">
                <a16:creationId xmlns:a16="http://schemas.microsoft.com/office/drawing/2014/main" id="{CEEE072B-E34E-FC40-9E62-8E0D325AF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64" y="4901574"/>
            <a:ext cx="835374" cy="64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Connettore 2 24"/>
          <p:cNvCxnSpPr/>
          <p:nvPr/>
        </p:nvCxnSpPr>
        <p:spPr>
          <a:xfrm>
            <a:off x="7746203" y="3840216"/>
            <a:ext cx="2443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8088480" y="3655550"/>
            <a:ext cx="1769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>
                <a:solidFill>
                  <a:schemeClr val="accent2"/>
                </a:solidFill>
              </a:rPr>
              <a:t>Onco-metabolite</a:t>
            </a:r>
            <a:endParaRPr lang="fr-FR" i="1" dirty="0">
              <a:solidFill>
                <a:schemeClr val="accent2"/>
              </a:solidFill>
            </a:endParaRPr>
          </a:p>
        </p:txBody>
      </p:sp>
      <p:cxnSp>
        <p:nvCxnSpPr>
          <p:cNvPr id="28" name="Connettore 2 27"/>
          <p:cNvCxnSpPr/>
          <p:nvPr/>
        </p:nvCxnSpPr>
        <p:spPr>
          <a:xfrm>
            <a:off x="7746203" y="4104643"/>
            <a:ext cx="2443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8088480" y="3932549"/>
            <a:ext cx="2723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accent2"/>
                </a:solidFill>
              </a:rPr>
              <a:t>Promoteur de l’oncogenèse</a:t>
            </a:r>
          </a:p>
        </p:txBody>
      </p:sp>
      <p:pic>
        <p:nvPicPr>
          <p:cNvPr id="23" name="Image 81">
            <a:extLst>
              <a:ext uri="{FF2B5EF4-FFF2-40B4-BE49-F238E27FC236}">
                <a16:creationId xmlns:a16="http://schemas.microsoft.com/office/drawing/2014/main" id="{09A9141D-FF7F-F54D-A013-2AF7405BD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946" y="4021109"/>
            <a:ext cx="3020534" cy="2144666"/>
          </a:xfrm>
          <a:prstGeom prst="rect">
            <a:avLst/>
          </a:prstGeom>
        </p:spPr>
      </p:pic>
      <p:sp>
        <p:nvSpPr>
          <p:cNvPr id="24" name="Ovale 23"/>
          <p:cNvSpPr/>
          <p:nvPr/>
        </p:nvSpPr>
        <p:spPr>
          <a:xfrm>
            <a:off x="5068399" y="4210347"/>
            <a:ext cx="394304" cy="647749"/>
          </a:xfrm>
          <a:prstGeom prst="ellipse">
            <a:avLst/>
          </a:prstGeom>
          <a:solidFill>
            <a:schemeClr val="accent1">
              <a:alpha val="21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" name="Groupe 35">
            <a:extLst>
              <a:ext uri="{FF2B5EF4-FFF2-40B4-BE49-F238E27FC236}">
                <a16:creationId xmlns:a16="http://schemas.microsoft.com/office/drawing/2014/main" id="{717D804C-7272-944C-9E78-A3BE3955C729}"/>
              </a:ext>
            </a:extLst>
          </p:cNvPr>
          <p:cNvGrpSpPr/>
          <p:nvPr/>
        </p:nvGrpSpPr>
        <p:grpSpPr>
          <a:xfrm>
            <a:off x="2058293" y="1467313"/>
            <a:ext cx="2142752" cy="1932877"/>
            <a:chOff x="4654416" y="4521432"/>
            <a:chExt cx="2442492" cy="2099523"/>
          </a:xfrm>
        </p:grpSpPr>
        <p:pic>
          <p:nvPicPr>
            <p:cNvPr id="35" name="Picture 2" descr="Krebs (TCA) cycle › Westburg">
              <a:extLst>
                <a:ext uri="{FF2B5EF4-FFF2-40B4-BE49-F238E27FC236}">
                  <a16:creationId xmlns:a16="http://schemas.microsoft.com/office/drawing/2014/main" id="{F05B6304-5D3A-F447-81EC-44495454E8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416" y="4521432"/>
              <a:ext cx="2442492" cy="2099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 : coins arrondis 41">
              <a:extLst>
                <a:ext uri="{FF2B5EF4-FFF2-40B4-BE49-F238E27FC236}">
                  <a16:creationId xmlns:a16="http://schemas.microsoft.com/office/drawing/2014/main" id="{A86232A7-495F-A246-9D4D-4FFD415F9933}"/>
                </a:ext>
              </a:extLst>
            </p:cNvPr>
            <p:cNvSpPr/>
            <p:nvPr/>
          </p:nvSpPr>
          <p:spPr>
            <a:xfrm>
              <a:off x="6176157" y="5805264"/>
              <a:ext cx="355375" cy="1383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Ovale 5"/>
          <p:cNvSpPr/>
          <p:nvPr/>
        </p:nvSpPr>
        <p:spPr>
          <a:xfrm>
            <a:off x="3567166" y="3085458"/>
            <a:ext cx="415728" cy="40148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Ovale 43"/>
          <p:cNvSpPr/>
          <p:nvPr/>
        </p:nvSpPr>
        <p:spPr>
          <a:xfrm>
            <a:off x="3900862" y="2706277"/>
            <a:ext cx="415728" cy="40148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Ovale 44"/>
          <p:cNvSpPr/>
          <p:nvPr/>
        </p:nvSpPr>
        <p:spPr>
          <a:xfrm>
            <a:off x="3908092" y="2147066"/>
            <a:ext cx="415728" cy="40148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Ovale 45"/>
          <p:cNvSpPr/>
          <p:nvPr/>
        </p:nvSpPr>
        <p:spPr>
          <a:xfrm>
            <a:off x="2230153" y="2907020"/>
            <a:ext cx="415728" cy="40148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Ovale 46"/>
          <p:cNvSpPr/>
          <p:nvPr/>
        </p:nvSpPr>
        <p:spPr>
          <a:xfrm>
            <a:off x="2022289" y="2158496"/>
            <a:ext cx="415728" cy="40148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Ovale 47"/>
          <p:cNvSpPr/>
          <p:nvPr/>
        </p:nvSpPr>
        <p:spPr>
          <a:xfrm>
            <a:off x="2382553" y="3059420"/>
            <a:ext cx="415728" cy="40148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vale 6"/>
          <p:cNvSpPr/>
          <p:nvPr/>
        </p:nvSpPr>
        <p:spPr>
          <a:xfrm>
            <a:off x="3833689" y="2137790"/>
            <a:ext cx="891400" cy="360455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accent3">
                    <a:lumMod val="50000"/>
                  </a:schemeClr>
                </a:solidFill>
              </a:rPr>
              <a:t>IDH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D3010878-628C-FC84-E316-9EE7228D03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245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9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3576E0-1865-382B-C5E4-46235938B0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6</a:t>
            </a:fld>
            <a:endParaRPr lang="fr-FR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D402CE8D-0C07-16D9-6184-3B064E407BCB}"/>
              </a:ext>
            </a:extLst>
          </p:cNvPr>
          <p:cNvSpPr txBox="1">
            <a:spLocks/>
          </p:cNvSpPr>
          <p:nvPr/>
        </p:nvSpPr>
        <p:spPr>
          <a:xfrm>
            <a:off x="1602040" y="655179"/>
            <a:ext cx="9209033" cy="725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b="1" kern="0" dirty="0">
                <a:solidFill>
                  <a:schemeClr val="accent2"/>
                </a:solidFill>
              </a:rPr>
              <a:t>Spectroscopie 2HG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43DFE20-88F9-7C9A-D06B-27A790A08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6" t="1" r="52297" b="50752"/>
          <a:stretch/>
        </p:blipFill>
        <p:spPr>
          <a:xfrm>
            <a:off x="1316035" y="1802694"/>
            <a:ext cx="1764595" cy="207824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883FD07-A8CA-420F-525F-89432E125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61" b="53472"/>
          <a:stretch/>
        </p:blipFill>
        <p:spPr>
          <a:xfrm>
            <a:off x="338521" y="1815276"/>
            <a:ext cx="990075" cy="196343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470EDEE-B84B-1220-3C81-04752069AC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38" r="81950" b="6104"/>
          <a:stretch/>
        </p:blipFill>
        <p:spPr>
          <a:xfrm>
            <a:off x="326955" y="3778713"/>
            <a:ext cx="1001641" cy="201325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F40305C-50F3-3BAB-6832-AF8208CB8E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6" t="48893" r="50525"/>
          <a:stretch/>
        </p:blipFill>
        <p:spPr>
          <a:xfrm>
            <a:off x="1248924" y="3880935"/>
            <a:ext cx="1864110" cy="2156713"/>
          </a:xfrm>
          <a:prstGeom prst="rect">
            <a:avLst/>
          </a:prstGeom>
        </p:spPr>
      </p:pic>
      <p:pic>
        <p:nvPicPr>
          <p:cNvPr id="13" name="Image 81">
            <a:extLst>
              <a:ext uri="{FF2B5EF4-FFF2-40B4-BE49-F238E27FC236}">
                <a16:creationId xmlns:a16="http://schemas.microsoft.com/office/drawing/2014/main" id="{B6EF59D5-D804-551E-DE91-35E67D9C599F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3387897" y="2395317"/>
            <a:ext cx="1948367" cy="1383396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C48F6E31-D123-44C7-41FC-6CEEFBA9F0FB}"/>
              </a:ext>
            </a:extLst>
          </p:cNvPr>
          <p:cNvSpPr/>
          <p:nvPr/>
        </p:nvSpPr>
        <p:spPr>
          <a:xfrm>
            <a:off x="3375805" y="2395317"/>
            <a:ext cx="297915" cy="624288"/>
          </a:xfrm>
          <a:prstGeom prst="ellipse">
            <a:avLst/>
          </a:prstGeom>
          <a:solidFill>
            <a:srgbClr val="C00000">
              <a:alpha val="21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0A1DB2A-EDE3-685D-CA61-B267F477E788}"/>
              </a:ext>
            </a:extLst>
          </p:cNvPr>
          <p:cNvSpPr txBox="1"/>
          <p:nvPr/>
        </p:nvSpPr>
        <p:spPr>
          <a:xfrm>
            <a:off x="4017302" y="3206694"/>
            <a:ext cx="733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2HG</a:t>
            </a:r>
          </a:p>
        </p:txBody>
      </p:sp>
      <p:pic>
        <p:nvPicPr>
          <p:cNvPr id="16" name="Image 28">
            <a:extLst>
              <a:ext uri="{FF2B5EF4-FFF2-40B4-BE49-F238E27FC236}">
                <a16:creationId xmlns:a16="http://schemas.microsoft.com/office/drawing/2014/main" id="{6022F2CA-D479-403D-246A-E676F4A73B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75000"/>
          </a:blip>
          <a:srcRect l="8928" r="43910" b="32543"/>
          <a:stretch/>
        </p:blipFill>
        <p:spPr>
          <a:xfrm>
            <a:off x="3375805" y="4533960"/>
            <a:ext cx="2076008" cy="1258009"/>
          </a:xfrm>
          <a:prstGeom prst="rect">
            <a:avLst/>
          </a:prstGeom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C3CE82BC-906B-7E74-507A-98EF675D3BB3}"/>
              </a:ext>
            </a:extLst>
          </p:cNvPr>
          <p:cNvSpPr/>
          <p:nvPr/>
        </p:nvSpPr>
        <p:spPr>
          <a:xfrm>
            <a:off x="3331291" y="4429161"/>
            <a:ext cx="297915" cy="624288"/>
          </a:xfrm>
          <a:prstGeom prst="ellipse">
            <a:avLst/>
          </a:prstGeom>
          <a:solidFill>
            <a:srgbClr val="C00000">
              <a:alpha val="21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0440D31-E9B2-D979-6270-3C64E21FAFF5}"/>
              </a:ext>
            </a:extLst>
          </p:cNvPr>
          <p:cNvSpPr txBox="1"/>
          <p:nvPr/>
        </p:nvSpPr>
        <p:spPr>
          <a:xfrm>
            <a:off x="3208273" y="5158248"/>
            <a:ext cx="7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 de 2HG</a:t>
            </a:r>
          </a:p>
        </p:txBody>
      </p:sp>
      <p:pic>
        <p:nvPicPr>
          <p:cNvPr id="33" name="Immagine 32" descr="Immagine che contiene testo, linea, diagramma, schermata&#10;&#10;Descrizione generata automaticamente">
            <a:extLst>
              <a:ext uri="{FF2B5EF4-FFF2-40B4-BE49-F238E27FC236}">
                <a16:creationId xmlns:a16="http://schemas.microsoft.com/office/drawing/2014/main" id="{BC171BE1-A8E6-34EF-B9DB-DA726D1239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173" y="1999048"/>
            <a:ext cx="41529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9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3576E0-1865-382B-C5E4-46235938B0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7</a:t>
            </a:fld>
            <a:endParaRPr lang="fr-FR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D402CE8D-0C07-16D9-6184-3B064E407BCB}"/>
              </a:ext>
            </a:extLst>
          </p:cNvPr>
          <p:cNvSpPr txBox="1">
            <a:spLocks/>
          </p:cNvSpPr>
          <p:nvPr/>
        </p:nvSpPr>
        <p:spPr>
          <a:xfrm>
            <a:off x="1602040" y="655179"/>
            <a:ext cx="9209033" cy="725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b="1" kern="0" dirty="0">
                <a:solidFill>
                  <a:schemeClr val="accent2"/>
                </a:solidFill>
              </a:rPr>
              <a:t>Spectroscopie 2HG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43DFE20-88F9-7C9A-D06B-27A790A08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6" t="1" r="52297" b="50752"/>
          <a:stretch/>
        </p:blipFill>
        <p:spPr>
          <a:xfrm>
            <a:off x="1316035" y="1802694"/>
            <a:ext cx="1764595" cy="207824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883FD07-A8CA-420F-525F-89432E125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61" b="53472"/>
          <a:stretch/>
        </p:blipFill>
        <p:spPr>
          <a:xfrm>
            <a:off x="338521" y="1815276"/>
            <a:ext cx="990075" cy="196343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470EDEE-B84B-1220-3C81-04752069AC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38" r="81950" b="6104"/>
          <a:stretch/>
        </p:blipFill>
        <p:spPr>
          <a:xfrm>
            <a:off x="326955" y="3778713"/>
            <a:ext cx="1001641" cy="201325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F40305C-50F3-3BAB-6832-AF8208CB8E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6" t="48893" r="50525"/>
          <a:stretch/>
        </p:blipFill>
        <p:spPr>
          <a:xfrm>
            <a:off x="1248924" y="3880935"/>
            <a:ext cx="1864110" cy="2156713"/>
          </a:xfrm>
          <a:prstGeom prst="rect">
            <a:avLst/>
          </a:prstGeom>
        </p:spPr>
      </p:pic>
      <p:pic>
        <p:nvPicPr>
          <p:cNvPr id="13" name="Image 81">
            <a:extLst>
              <a:ext uri="{FF2B5EF4-FFF2-40B4-BE49-F238E27FC236}">
                <a16:creationId xmlns:a16="http://schemas.microsoft.com/office/drawing/2014/main" id="{B6EF59D5-D804-551E-DE91-35E67D9C599F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3387897" y="2395317"/>
            <a:ext cx="1948367" cy="1383396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C48F6E31-D123-44C7-41FC-6CEEFBA9F0FB}"/>
              </a:ext>
            </a:extLst>
          </p:cNvPr>
          <p:cNvSpPr/>
          <p:nvPr/>
        </p:nvSpPr>
        <p:spPr>
          <a:xfrm>
            <a:off x="3375805" y="2395317"/>
            <a:ext cx="297915" cy="624288"/>
          </a:xfrm>
          <a:prstGeom prst="ellipse">
            <a:avLst/>
          </a:prstGeom>
          <a:solidFill>
            <a:srgbClr val="C00000">
              <a:alpha val="21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0A1DB2A-EDE3-685D-CA61-B267F477E788}"/>
              </a:ext>
            </a:extLst>
          </p:cNvPr>
          <p:cNvSpPr txBox="1"/>
          <p:nvPr/>
        </p:nvSpPr>
        <p:spPr>
          <a:xfrm>
            <a:off x="4017302" y="3206694"/>
            <a:ext cx="733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2HG</a:t>
            </a:r>
          </a:p>
        </p:txBody>
      </p:sp>
      <p:pic>
        <p:nvPicPr>
          <p:cNvPr id="16" name="Image 28">
            <a:extLst>
              <a:ext uri="{FF2B5EF4-FFF2-40B4-BE49-F238E27FC236}">
                <a16:creationId xmlns:a16="http://schemas.microsoft.com/office/drawing/2014/main" id="{6022F2CA-D479-403D-246A-E676F4A73B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75000"/>
          </a:blip>
          <a:srcRect l="8928" r="43910" b="32543"/>
          <a:stretch/>
        </p:blipFill>
        <p:spPr>
          <a:xfrm>
            <a:off x="3375805" y="4533960"/>
            <a:ext cx="2076008" cy="1258009"/>
          </a:xfrm>
          <a:prstGeom prst="rect">
            <a:avLst/>
          </a:prstGeom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C3CE82BC-906B-7E74-507A-98EF675D3BB3}"/>
              </a:ext>
            </a:extLst>
          </p:cNvPr>
          <p:cNvSpPr/>
          <p:nvPr/>
        </p:nvSpPr>
        <p:spPr>
          <a:xfrm>
            <a:off x="3331291" y="4429161"/>
            <a:ext cx="297915" cy="624288"/>
          </a:xfrm>
          <a:prstGeom prst="ellipse">
            <a:avLst/>
          </a:prstGeom>
          <a:solidFill>
            <a:srgbClr val="C00000">
              <a:alpha val="21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0440D31-E9B2-D979-6270-3C64E21FAFF5}"/>
              </a:ext>
            </a:extLst>
          </p:cNvPr>
          <p:cNvSpPr txBox="1"/>
          <p:nvPr/>
        </p:nvSpPr>
        <p:spPr>
          <a:xfrm>
            <a:off x="3208273" y="5158248"/>
            <a:ext cx="7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 de 2HG</a:t>
            </a:r>
          </a:p>
        </p:txBody>
      </p:sp>
      <p:pic>
        <p:nvPicPr>
          <p:cNvPr id="2" name="Immagine 1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196DDF47-EA83-F9E2-AB2C-6AEAD8F32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173" y="1999048"/>
            <a:ext cx="41529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3576E0-1865-382B-C5E4-46235938B0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8</a:t>
            </a:fld>
            <a:endParaRPr lang="fr-FR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D402CE8D-0C07-16D9-6184-3B064E407BCB}"/>
              </a:ext>
            </a:extLst>
          </p:cNvPr>
          <p:cNvSpPr txBox="1">
            <a:spLocks/>
          </p:cNvSpPr>
          <p:nvPr/>
        </p:nvSpPr>
        <p:spPr>
          <a:xfrm>
            <a:off x="1602040" y="655179"/>
            <a:ext cx="9209033" cy="725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b="1" kern="0" dirty="0">
                <a:solidFill>
                  <a:schemeClr val="accent2"/>
                </a:solidFill>
              </a:rPr>
              <a:t>Les défis de la spectroscopie 2HG</a:t>
            </a:r>
          </a:p>
        </p:txBody>
      </p:sp>
      <p:sp>
        <p:nvSpPr>
          <p:cNvPr id="31" name="CasellaDiTesto 16">
            <a:extLst>
              <a:ext uri="{FF2B5EF4-FFF2-40B4-BE49-F238E27FC236}">
                <a16:creationId xmlns:a16="http://schemas.microsoft.com/office/drawing/2014/main" id="{A0235A8A-A226-35EA-4B6C-347909FD4359}"/>
              </a:ext>
            </a:extLst>
          </p:cNvPr>
          <p:cNvSpPr txBox="1"/>
          <p:nvPr/>
        </p:nvSpPr>
        <p:spPr>
          <a:xfrm>
            <a:off x="2789806" y="2190733"/>
            <a:ext cx="47116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Clr>
                <a:schemeClr val="accent1"/>
              </a:buClr>
              <a:buFont typeface="Zapf Dingbats"/>
              <a:buChar char="✘"/>
              <a:defRPr/>
            </a:pPr>
            <a:r>
              <a:rPr lang="fr-FR" dirty="0">
                <a:solidFill>
                  <a:srgbClr val="0000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fr-FR" b="1" dirty="0">
                <a:solidFill>
                  <a:srgbClr val="0000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</a:t>
            </a:r>
            <a:r>
              <a:rPr lang="fr-FR" dirty="0">
                <a:solidFill>
                  <a:srgbClr val="0000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 du 2HG est </a:t>
            </a:r>
            <a:r>
              <a:rPr lang="fr-FR" b="1" dirty="0">
                <a:solidFill>
                  <a:srgbClr val="0000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faible</a:t>
            </a:r>
          </a:p>
          <a:p>
            <a:pPr marL="342900" lvl="0" indent="-342900">
              <a:spcAft>
                <a:spcPts val="600"/>
              </a:spcAft>
              <a:buClr>
                <a:schemeClr val="accent1"/>
              </a:buClr>
              <a:buFont typeface="Zapf Dingbats"/>
              <a:buChar char="✘"/>
              <a:defRPr/>
            </a:pPr>
            <a:r>
              <a:rPr lang="fr-FR" dirty="0">
                <a:solidFill>
                  <a:srgbClr val="0000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</a:t>
            </a:r>
            <a:r>
              <a:rPr lang="fr-FR" b="1" dirty="0">
                <a:solidFill>
                  <a:srgbClr val="0000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superpose </a:t>
            </a:r>
            <a:r>
              <a:rPr lang="fr-FR" dirty="0">
                <a:solidFill>
                  <a:srgbClr val="0000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 celui d’autres métabolites</a:t>
            </a:r>
          </a:p>
          <a:p>
            <a:pPr marL="342900" lvl="0" indent="-342900">
              <a:spcAft>
                <a:spcPts val="600"/>
              </a:spcAft>
              <a:buClr>
                <a:schemeClr val="accent1"/>
              </a:buClr>
              <a:buFont typeface="Zapf Dingbats"/>
              <a:buChar char="✘"/>
              <a:defRPr/>
            </a:pPr>
            <a:endParaRPr lang="fr-FR" dirty="0">
              <a:solidFill>
                <a:srgbClr val="0000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CE853285-D9E3-9F4B-94B9-B4CF981D57CA}"/>
                  </a:ext>
                </a:extLst>
              </p14:cNvPr>
              <p14:cNvContentPartPr/>
              <p14:nvPr/>
            </p14:nvContentPartPr>
            <p14:xfrm>
              <a:off x="7324154" y="2097191"/>
              <a:ext cx="246650" cy="924716"/>
            </p14:xfrm>
          </p:contentPart>
        </mc:Choice>
        <mc:Fallback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CE853285-D9E3-9F4B-94B9-B4CF981D57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11570" y="2084593"/>
                <a:ext cx="271459" cy="949913"/>
              </a:xfrm>
              <a:prstGeom prst="rect">
                <a:avLst/>
              </a:prstGeom>
            </p:spPr>
          </p:pic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0672C1DE-17B7-25A4-3269-F9D80663230B}"/>
              </a:ext>
            </a:extLst>
          </p:cNvPr>
          <p:cNvSpPr txBox="1"/>
          <p:nvPr/>
        </p:nvSpPr>
        <p:spPr>
          <a:xfrm>
            <a:off x="7448691" y="2051512"/>
            <a:ext cx="2044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2"/>
                </a:solidFill>
              </a:rPr>
              <a:t>Spectroscopie « standard » ne suffit pas</a:t>
            </a:r>
          </a:p>
        </p:txBody>
      </p:sp>
      <p:sp>
        <p:nvSpPr>
          <p:cNvPr id="6" name="CasellaDiTesto 16">
            <a:extLst>
              <a:ext uri="{FF2B5EF4-FFF2-40B4-BE49-F238E27FC236}">
                <a16:creationId xmlns:a16="http://schemas.microsoft.com/office/drawing/2014/main" id="{C4C95626-909A-C0EB-6375-B3DF37BA3F51}"/>
              </a:ext>
            </a:extLst>
          </p:cNvPr>
          <p:cNvSpPr txBox="1"/>
          <p:nvPr/>
        </p:nvSpPr>
        <p:spPr>
          <a:xfrm>
            <a:off x="2789806" y="5081054"/>
            <a:ext cx="7110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Clr>
                <a:schemeClr val="accent1"/>
              </a:buClr>
              <a:buFont typeface="Zapf Dingbats"/>
              <a:buChar char="✘"/>
              <a:defRPr/>
            </a:pPr>
            <a:r>
              <a:rPr lang="fr-FR" dirty="0">
                <a:solidFill>
                  <a:srgbClr val="0000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Techniques 100% spécifiques nécessitent des séquences en version recherche et d’un post-</a:t>
            </a:r>
            <a:r>
              <a:rPr lang="fr-FR" dirty="0" err="1">
                <a:solidFill>
                  <a:srgbClr val="0000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r>
              <a:rPr lang="fr-FR" dirty="0">
                <a:solidFill>
                  <a:srgbClr val="0000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dirty="0" err="1">
                <a:solidFill>
                  <a:srgbClr val="0000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LCModel</a:t>
            </a:r>
            <a:r>
              <a:rPr lang="fr-FR" dirty="0">
                <a:solidFill>
                  <a:srgbClr val="0000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dirty="0" err="1">
                <a:solidFill>
                  <a:srgbClr val="0000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MatLab</a:t>
            </a:r>
            <a:r>
              <a:rPr lang="fr-FR" dirty="0">
                <a:solidFill>
                  <a:srgbClr val="0000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b="1" dirty="0">
              <a:solidFill>
                <a:srgbClr val="0000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29983FB-7901-6221-9B21-34552C2411EA}"/>
              </a:ext>
            </a:extLst>
          </p:cNvPr>
          <p:cNvSpPr txBox="1"/>
          <p:nvPr/>
        </p:nvSpPr>
        <p:spPr>
          <a:xfrm>
            <a:off x="6885216" y="4569128"/>
            <a:ext cx="1712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6">
                    <a:lumMod val="50000"/>
                  </a:schemeClr>
                </a:solidFill>
              </a:rPr>
              <a:t>RÉSONANCE DU 2HG</a:t>
            </a:r>
          </a:p>
        </p:txBody>
      </p:sp>
      <p:pic>
        <p:nvPicPr>
          <p:cNvPr id="21" name="Immagine 20" descr="Immagine che contiene linea, calligrafia, tipografia&#10;&#10;Descrizione generata automaticamente">
            <a:extLst>
              <a:ext uri="{FF2B5EF4-FFF2-40B4-BE49-F238E27FC236}">
                <a16:creationId xmlns:a16="http://schemas.microsoft.com/office/drawing/2014/main" id="{516F686E-8716-2455-9E98-1E83EE749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716" y="2923133"/>
            <a:ext cx="2857500" cy="20574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5C4631FB-942C-1120-7522-3A7638A925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" t="2598" r="12906" b="52069"/>
          <a:stretch/>
        </p:blipFill>
        <p:spPr>
          <a:xfrm>
            <a:off x="9608847" y="1288735"/>
            <a:ext cx="1202226" cy="99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2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1602040" y="655179"/>
            <a:ext cx="9209033" cy="725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2"/>
                </a:solidFill>
                <a:latin typeface="+mn-lt"/>
              </a:rPr>
              <a:t>Inconvénients: sensibilité 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89844" l="2134" r="89939">
                        <a14:foregroundMark x1="46037" y1="45052" x2="46037" y2="45052"/>
                        <a14:foregroundMark x1="48476" y1="30990" x2="48476" y2="30990"/>
                        <a14:foregroundMark x1="47866" y1="26823" x2="47866" y2="26823"/>
                        <a14:foregroundMark x1="47866" y1="22135" x2="47866" y2="22135"/>
                        <a14:foregroundMark x1="46341" y1="47917" x2="46341" y2="47917"/>
                        <a14:foregroundMark x1="47866" y1="47917" x2="47866" y2="4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318"/>
          <a:stretch/>
        </p:blipFill>
        <p:spPr>
          <a:xfrm>
            <a:off x="974995" y="1575963"/>
            <a:ext cx="4561308" cy="324042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194941" y="5011798"/>
            <a:ext cx="2121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2"/>
                </a:solidFill>
              </a:rPr>
              <a:t>Lésion trop petite </a:t>
            </a:r>
          </a:p>
        </p:txBody>
      </p:sp>
      <p:pic>
        <p:nvPicPr>
          <p:cNvPr id="3" name="Picture 14" descr="Pillole marroni nella confezione, ritirato farmaco">
            <a:extLst>
              <a:ext uri="{FF2B5EF4-FFF2-40B4-BE49-F238E27FC236}">
                <a16:creationId xmlns:a16="http://schemas.microsoft.com/office/drawing/2014/main" id="{8985E87E-C795-6F1D-5AB9-78C5BD87E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3" b="21955"/>
          <a:stretch/>
        </p:blipFill>
        <p:spPr bwMode="auto">
          <a:xfrm>
            <a:off x="8109014" y="4417725"/>
            <a:ext cx="1391818" cy="86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16">
            <a:extLst>
              <a:ext uri="{FF2B5EF4-FFF2-40B4-BE49-F238E27FC236}">
                <a16:creationId xmlns:a16="http://schemas.microsoft.com/office/drawing/2014/main" id="{63F77242-2327-E613-897F-3472B7735669}"/>
              </a:ext>
            </a:extLst>
          </p:cNvPr>
          <p:cNvSpPr txBox="1"/>
          <p:nvPr/>
        </p:nvSpPr>
        <p:spPr>
          <a:xfrm>
            <a:off x="4767653" y="4045041"/>
            <a:ext cx="5421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Clr>
                <a:schemeClr val="accent1"/>
              </a:buClr>
              <a:buFont typeface="Zapf Dingbats"/>
              <a:buChar char="✘"/>
              <a:defRPr/>
            </a:pPr>
            <a:r>
              <a:rPr lang="fr-FR" sz="2000" b="1" dirty="0">
                <a:solidFill>
                  <a:srgbClr val="0000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Après traitements </a:t>
            </a:r>
            <a:r>
              <a:rPr lang="fr-FR" sz="2000" dirty="0">
                <a:solidFill>
                  <a:srgbClr val="0000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(chimio, RT, anti-IDH) il est difficile de visualiser le 2HG</a:t>
            </a:r>
          </a:p>
        </p:txBody>
      </p:sp>
      <p:sp>
        <p:nvSpPr>
          <p:cNvPr id="6" name="CasellaDiTesto 16">
            <a:extLst>
              <a:ext uri="{FF2B5EF4-FFF2-40B4-BE49-F238E27FC236}">
                <a16:creationId xmlns:a16="http://schemas.microsoft.com/office/drawing/2014/main" id="{71DF5CED-F420-045F-E886-F982F6416DEA}"/>
              </a:ext>
            </a:extLst>
          </p:cNvPr>
          <p:cNvSpPr txBox="1"/>
          <p:nvPr/>
        </p:nvSpPr>
        <p:spPr>
          <a:xfrm>
            <a:off x="4767653" y="2882696"/>
            <a:ext cx="560893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Zapf Dingbats"/>
              <a:buChar char="✘"/>
              <a:defRPr/>
            </a:pPr>
            <a:r>
              <a:rPr lang="fr-FR" sz="2000" b="1" dirty="0">
                <a:solidFill>
                  <a:srgbClr val="0000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Dans les lésions trop petites</a:t>
            </a:r>
            <a:r>
              <a:rPr lang="fr-FR" sz="2000" dirty="0">
                <a:solidFill>
                  <a:srgbClr val="0000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il est difficile de visualiser le 2HG (</a:t>
            </a:r>
            <a:r>
              <a:rPr lang="fr-FR" sz="2000" dirty="0">
                <a:solidFill>
                  <a:schemeClr val="accent2"/>
                </a:solidFill>
              </a:rPr>
              <a:t>volume du </a:t>
            </a:r>
            <a:r>
              <a:rPr lang="fr-FR" sz="2000" dirty="0" err="1">
                <a:solidFill>
                  <a:schemeClr val="accent2"/>
                </a:solidFill>
              </a:rPr>
              <a:t>voxel</a:t>
            </a:r>
            <a:r>
              <a:rPr lang="fr-FR" sz="2000" dirty="0">
                <a:solidFill>
                  <a:schemeClr val="accent2"/>
                </a:solidFill>
              </a:rPr>
              <a:t> min </a:t>
            </a:r>
            <a:r>
              <a:rPr lang="it-IT" sz="2000" b="1" dirty="0"/>
              <a:t>~</a:t>
            </a:r>
            <a:r>
              <a:rPr lang="fr-FR" sz="2000" dirty="0">
                <a:solidFill>
                  <a:schemeClr val="accent2"/>
                </a:solidFill>
              </a:rPr>
              <a:t> 6 </a:t>
            </a:r>
            <a:r>
              <a:rPr lang="fr-FR" sz="2000" dirty="0" err="1">
                <a:solidFill>
                  <a:schemeClr val="accent2"/>
                </a:solidFill>
              </a:rPr>
              <a:t>mL</a:t>
            </a:r>
            <a:r>
              <a:rPr lang="fr-FR" sz="2000" dirty="0">
                <a:solidFill>
                  <a:schemeClr val="accent2"/>
                </a:solidFill>
              </a:rPr>
              <a:t>)</a:t>
            </a:r>
          </a:p>
          <a:p>
            <a:pPr marL="342900" lvl="0" indent="-342900">
              <a:spcAft>
                <a:spcPts val="600"/>
              </a:spcAft>
              <a:buClr>
                <a:schemeClr val="accent1"/>
              </a:buClr>
              <a:buFont typeface="Zapf Dingbats"/>
              <a:buChar char="✘"/>
              <a:defRPr/>
            </a:pPr>
            <a:endParaRPr lang="fr-FR" sz="2000" dirty="0">
              <a:solidFill>
                <a:srgbClr val="0000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7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Retrospettivo">
  <a:themeElements>
    <a:clrScheme name="Custom 3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E48902"/>
      </a:accent1>
      <a:accent2>
        <a:srgbClr val="002060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ttiv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jet_APT_these_LN" id="{4893454A-A2CD-5244-B64A-75DC1F66E6C3}" vid="{5E60547A-58D8-DD4E-8519-F685E3A2989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2490</Words>
  <Application>Microsoft Macintosh PowerPoint</Application>
  <PresentationFormat>Widescreen</PresentationFormat>
  <Paragraphs>400</Paragraphs>
  <Slides>41</Slides>
  <Notes>25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59" baseType="lpstr">
      <vt:lpstr>Aptos</vt:lpstr>
      <vt:lpstr>Arial</vt:lpstr>
      <vt:lpstr>Avenir Book</vt:lpstr>
      <vt:lpstr>BlinkMacSystemFont</vt:lpstr>
      <vt:lpstr>Bradley Hand</vt:lpstr>
      <vt:lpstr>Calibri</vt:lpstr>
      <vt:lpstr>Calibri Light</vt:lpstr>
      <vt:lpstr>Chalkduster</vt:lpstr>
      <vt:lpstr>Charmonman</vt:lpstr>
      <vt:lpstr>Courier New</vt:lpstr>
      <vt:lpstr>Google Sans</vt:lpstr>
      <vt:lpstr>Lato</vt:lpstr>
      <vt:lpstr>Segoe UI Light</vt:lpstr>
      <vt:lpstr>Times New Roman</vt:lpstr>
      <vt:lpstr>Ubuntu</vt:lpstr>
      <vt:lpstr>Wingdings</vt:lpstr>
      <vt:lpstr>Zapf Dingbats</vt:lpstr>
      <vt:lpstr>Retrospettivo</vt:lpstr>
      <vt:lpstr>       Imagerie métabolique en neuro-oncologie:  la renaissance !  Lucia Nichelli, PH, Pitié Salpêtrière    </vt:lpstr>
      <vt:lpstr>Plan de la présentation</vt:lpstr>
      <vt:lpstr>Plan de la présentation</vt:lpstr>
      <vt:lpstr>Presentazione standard di PowerPoint</vt:lpstr>
      <vt:lpstr>Relation entre IDH et 2HG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Plan de la présentation</vt:lpstr>
      <vt:lpstr>Presentazione standard di PowerPoint</vt:lpstr>
      <vt:lpstr>Imagerie pAPT et gliomes non traités</vt:lpstr>
      <vt:lpstr>pAPT complémentaire à la perfusion </vt:lpstr>
      <vt:lpstr>pAPT peut suggérer un haut grade moléculaire</vt:lpstr>
      <vt:lpstr>pAPT améliore la spécifité du FLAIR </vt:lpstr>
      <vt:lpstr>Imagerie pAPT et gliomes traités</vt:lpstr>
      <vt:lpstr>Imagerie pAPT et gliomes traités</vt:lpstr>
      <vt:lpstr>Connaître les artéfacts et les corriger</vt:lpstr>
      <vt:lpstr>L’artéfact qui reste souvent non considéré : l’eau </vt:lpstr>
      <vt:lpstr>Artéfacts qu’on n'arrive pas complètement à corriger</vt:lpstr>
      <vt:lpstr>pAPT dans le suivi des métastases évolutives après GK  </vt:lpstr>
      <vt:lpstr>Presentazione standard di PowerPoint</vt:lpstr>
      <vt:lpstr>pAPT plus précis que rCBV corrigé pour discriminer récidive de radionécrose</vt:lpstr>
      <vt:lpstr>Presentazione standard di PowerPoint</vt:lpstr>
      <vt:lpstr>Presentazione standard di PowerPoint</vt:lpstr>
      <vt:lpstr>pAPT, l’Article</vt:lpstr>
      <vt:lpstr>pAPT - Conclusion</vt:lpstr>
      <vt:lpstr>Plan de la présentation</vt:lpstr>
      <vt:lpstr>Imagerie métabolique en neuro-oncologie</vt:lpstr>
      <vt:lpstr>Imagerie métabolique en neuro-oncologie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Imagerie métabolique en neuro-oncologie:  la renaissance!  Lucia Nichelli, PH, Pitié Salpêtrière  27 juin 2024  </dc:title>
  <dc:creator>Lucia Nichelli</dc:creator>
  <cp:lastModifiedBy>Lucia Nichelli</cp:lastModifiedBy>
  <cp:revision>7</cp:revision>
  <dcterms:created xsi:type="dcterms:W3CDTF">2024-06-26T08:03:15Z</dcterms:created>
  <dcterms:modified xsi:type="dcterms:W3CDTF">2024-06-26T16:50:14Z</dcterms:modified>
</cp:coreProperties>
</file>