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65" r:id="rId21"/>
    <p:sldId id="266" r:id="rId22"/>
    <p:sldId id="267" r:id="rId23"/>
    <p:sldId id="270" r:id="rId24"/>
    <p:sldId id="271" r:id="rId25"/>
    <p:sldId id="272" r:id="rId26"/>
    <p:sldId id="273" r:id="rId27"/>
    <p:sldId id="268" r:id="rId28"/>
    <p:sldId id="26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2094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1263077"/>
            <a:ext cx="9448800" cy="1825096"/>
          </a:xfrm>
        </p:spPr>
        <p:txBody>
          <a:bodyPr>
            <a:normAutofit/>
          </a:bodyPr>
          <a:lstStyle/>
          <a:p>
            <a:r>
              <a:rPr lang="fr-FR" dirty="0" smtClean="0"/>
              <a:t>Encéphalopathie aux produits de contraste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9448800" cy="1101436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Mythe ou Réalité ?</a:t>
            </a:r>
          </a:p>
          <a:p>
            <a:pPr algn="ctr"/>
            <a:r>
              <a:rPr lang="fr-FR" sz="3200" dirty="0" smtClean="0"/>
              <a:t>Pr. Douraied BEN SALEM, CHU BREST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7227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6070" t="26882" r="6841" b="46849"/>
          <a:stretch/>
        </p:blipFill>
        <p:spPr>
          <a:xfrm>
            <a:off x="60276" y="4519687"/>
            <a:ext cx="12132861" cy="20585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7936" t="14278" r="20647" b="27347"/>
          <a:stretch/>
        </p:blipFill>
        <p:spPr>
          <a:xfrm>
            <a:off x="1551295" y="51764"/>
            <a:ext cx="9089409" cy="417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15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2" t="9200" r="33591" b="19410"/>
          <a:stretch/>
        </p:blipFill>
        <p:spPr>
          <a:xfrm>
            <a:off x="108065" y="299258"/>
            <a:ext cx="4222866" cy="37308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18267" r="31818" b="19381"/>
          <a:stretch/>
        </p:blipFill>
        <p:spPr>
          <a:xfrm>
            <a:off x="4364182" y="353289"/>
            <a:ext cx="3882042" cy="36493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8" t="17630" r="30861" b="15244"/>
          <a:stretch/>
        </p:blipFill>
        <p:spPr>
          <a:xfrm>
            <a:off x="8290057" y="344980"/>
            <a:ext cx="3804963" cy="364930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06336" y="4547062"/>
            <a:ext cx="105426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F. de 43 ans, qui présente 3 anévrysmes carotidiens Gauche.</a:t>
            </a:r>
          </a:p>
          <a:p>
            <a:r>
              <a:rPr lang="fr-FR" dirty="0" smtClean="0"/>
              <a:t>Sécurisation des 3 anévrysmes lors d’une même procédure, sous AG</a:t>
            </a:r>
          </a:p>
          <a:p>
            <a:r>
              <a:rPr lang="fr-FR" dirty="0" smtClean="0"/>
              <a:t>Traitement: 1 WEB, et </a:t>
            </a:r>
            <a:r>
              <a:rPr lang="fr-FR" dirty="0" err="1" smtClean="0"/>
              <a:t>Coilling</a:t>
            </a:r>
            <a:r>
              <a:rPr lang="fr-FR" dirty="0" smtClean="0"/>
              <a:t> avec </a:t>
            </a:r>
            <a:r>
              <a:rPr lang="fr-FR" dirty="0" err="1" smtClean="0"/>
              <a:t>remodling</a:t>
            </a:r>
            <a:r>
              <a:rPr lang="fr-FR" dirty="0" smtClean="0"/>
              <a:t> au ballon, pour les deux autres anévrysmes.</a:t>
            </a:r>
          </a:p>
          <a:p>
            <a:r>
              <a:rPr lang="fr-FR" dirty="0" smtClean="0"/>
              <a:t>Injection totale de </a:t>
            </a:r>
            <a:r>
              <a:rPr lang="fr-FR" b="1" dirty="0" smtClean="0"/>
              <a:t>250 ml </a:t>
            </a:r>
            <a:r>
              <a:rPr lang="fr-FR" dirty="0" smtClean="0"/>
              <a:t>de </a:t>
            </a:r>
            <a:r>
              <a:rPr lang="fr-FR" dirty="0" err="1" smtClean="0"/>
              <a:t>PdC</a:t>
            </a:r>
            <a:r>
              <a:rPr lang="fr-FR" dirty="0" smtClean="0"/>
              <a:t> iodé (</a:t>
            </a:r>
            <a:r>
              <a:rPr lang="fr-FR" dirty="0" err="1" smtClean="0"/>
              <a:t>Xenetic</a:t>
            </a:r>
            <a:r>
              <a:rPr lang="fr-FR" dirty="0" smtClean="0"/>
              <a:t> 300).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7305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1" t="23641" r="31273" b="-159"/>
          <a:stretch/>
        </p:blipFill>
        <p:spPr>
          <a:xfrm>
            <a:off x="337929" y="1634066"/>
            <a:ext cx="4616453" cy="467529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5" t="24630" r="35023"/>
          <a:stretch/>
        </p:blipFill>
        <p:spPr>
          <a:xfrm>
            <a:off x="4667148" y="1546166"/>
            <a:ext cx="3910346" cy="476319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51498" y="1837421"/>
            <a:ext cx="39405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</a:rPr>
              <a:t>Un scanner sur table </a:t>
            </a:r>
          </a:p>
          <a:p>
            <a:r>
              <a:rPr lang="fr-FR" b="1" dirty="0" smtClean="0">
                <a:solidFill>
                  <a:srgbClr val="FFC000"/>
                </a:solidFill>
              </a:rPr>
              <a:t>est réalisé en fin de procédure,</a:t>
            </a:r>
          </a:p>
          <a:p>
            <a:r>
              <a:rPr lang="fr-FR" b="1" dirty="0" smtClean="0">
                <a:solidFill>
                  <a:srgbClr val="FFC000"/>
                </a:solidFill>
              </a:rPr>
              <a:t>À la recherche d’un saignement:</a:t>
            </a:r>
          </a:p>
          <a:p>
            <a:r>
              <a:rPr lang="fr-FR" b="1" dirty="0" smtClean="0">
                <a:solidFill>
                  <a:srgbClr val="FFC000"/>
                </a:solidFill>
              </a:rPr>
              <a:t>Hyperdensité </a:t>
            </a:r>
            <a:r>
              <a:rPr lang="fr-FR" b="1" dirty="0" err="1" smtClean="0">
                <a:solidFill>
                  <a:srgbClr val="FFC000"/>
                </a:solidFill>
              </a:rPr>
              <a:t>sous-archnoidienne</a:t>
            </a:r>
            <a:endParaRPr lang="fr-FR" b="1" dirty="0" smtClean="0">
              <a:solidFill>
                <a:srgbClr val="FFC000"/>
              </a:solidFill>
            </a:endParaRPr>
          </a:p>
          <a:p>
            <a:r>
              <a:rPr lang="fr-FR" b="1" dirty="0" smtClean="0">
                <a:solidFill>
                  <a:srgbClr val="FFC000"/>
                </a:solidFill>
              </a:rPr>
              <a:t>,pariétale et occipitale gauche.</a:t>
            </a:r>
          </a:p>
          <a:p>
            <a:endParaRPr lang="fr-F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96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266267" y="186267"/>
            <a:ext cx="59811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 réveil: </a:t>
            </a:r>
          </a:p>
          <a:p>
            <a:endParaRPr lang="fr-FR" dirty="0" smtClean="0"/>
          </a:p>
          <a:p>
            <a:r>
              <a:rPr lang="fr-FR" dirty="0" smtClean="0"/>
              <a:t>Déficit neurologique </a:t>
            </a:r>
            <a:r>
              <a:rPr lang="fr-FR" dirty="0" err="1" smtClean="0"/>
              <a:t>hémicorporel</a:t>
            </a:r>
            <a:r>
              <a:rPr lang="fr-FR" dirty="0" smtClean="0"/>
              <a:t> gauche </a:t>
            </a:r>
          </a:p>
          <a:p>
            <a:r>
              <a:rPr lang="fr-FR" dirty="0" smtClean="0"/>
              <a:t>puis droit, puis des 2 membres supérieurs, puis visuel </a:t>
            </a:r>
          </a:p>
          <a:p>
            <a:r>
              <a:rPr lang="fr-FR" dirty="0"/>
              <a:t>p</a:t>
            </a:r>
            <a:r>
              <a:rPr lang="fr-FR" dirty="0" smtClean="0"/>
              <a:t>uis phasique sur les 24H.</a:t>
            </a:r>
          </a:p>
          <a:p>
            <a:endParaRPr lang="fr-FR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21606" r="17160" b="19012"/>
          <a:stretch/>
        </p:blipFill>
        <p:spPr>
          <a:xfrm>
            <a:off x="914393" y="2235207"/>
            <a:ext cx="4453466" cy="40724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4" t="15287" r="36363" b="15542"/>
          <a:stretch/>
        </p:blipFill>
        <p:spPr>
          <a:xfrm>
            <a:off x="6544734" y="1919468"/>
            <a:ext cx="3632199" cy="438890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05963" y="1419367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IRM-ARM 13H30 J0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8761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7" t="17102" r="36612" b="14264"/>
          <a:stretch/>
        </p:blipFill>
        <p:spPr>
          <a:xfrm>
            <a:off x="989215" y="1047401"/>
            <a:ext cx="4503318" cy="53284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7" t="23763" r="37107" b="18716"/>
          <a:stretch/>
        </p:blipFill>
        <p:spPr>
          <a:xfrm>
            <a:off x="6092299" y="1197036"/>
            <a:ext cx="4484245" cy="47964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74173" y="678069"/>
            <a:ext cx="2901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IRM-ARM 13H30 J0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27347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0" t="23046" r="36529" b="31192"/>
          <a:stretch/>
        </p:blipFill>
        <p:spPr>
          <a:xfrm>
            <a:off x="964275" y="1316716"/>
            <a:ext cx="4799263" cy="38338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5" t="25748" r="36942" b="24172"/>
          <a:stretch/>
        </p:blipFill>
        <p:spPr>
          <a:xfrm>
            <a:off x="6026728" y="1318634"/>
            <a:ext cx="4389119" cy="39233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14083" y="733146"/>
            <a:ext cx="2247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IRM-ARM 13H30 J0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41242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3" t="11169" r="33224" b="5446"/>
          <a:stretch/>
        </p:blipFill>
        <p:spPr>
          <a:xfrm>
            <a:off x="1212910" y="1307455"/>
            <a:ext cx="3965171" cy="507279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8" t="18828" r="35207" b="8847"/>
          <a:stretch/>
        </p:blipFill>
        <p:spPr>
          <a:xfrm>
            <a:off x="7783562" y="1706962"/>
            <a:ext cx="3128518" cy="37989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78639" y="938123"/>
            <a:ext cx="2476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IRM-ARM 13H30 J0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166324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7189" t="35639" r="37736" b="10364"/>
          <a:stretch/>
        </p:blipFill>
        <p:spPr>
          <a:xfrm>
            <a:off x="6673755" y="414227"/>
            <a:ext cx="4885898" cy="591833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74" y="563631"/>
            <a:ext cx="4706520" cy="57307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4430" y="910567"/>
            <a:ext cx="2247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IRM-ARM 13H30 J0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35101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5421" b="13482"/>
          <a:stretch/>
        </p:blipFill>
        <p:spPr>
          <a:xfrm>
            <a:off x="122829" y="42010"/>
            <a:ext cx="3523397" cy="338699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22942" t="7670" b="11450"/>
          <a:stretch/>
        </p:blipFill>
        <p:spPr>
          <a:xfrm>
            <a:off x="95533" y="3555241"/>
            <a:ext cx="3640540" cy="316627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7" t="6704" r="16418" b="1906"/>
          <a:stretch/>
        </p:blipFill>
        <p:spPr>
          <a:xfrm>
            <a:off x="6510293" y="0"/>
            <a:ext cx="568170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82853" y="1550839"/>
            <a:ext cx="2451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IRM-ARM 13H30 J0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10913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4" t="15577" r="35007" b="9893"/>
          <a:stretch/>
        </p:blipFill>
        <p:spPr>
          <a:xfrm>
            <a:off x="6478138" y="891771"/>
            <a:ext cx="4863153" cy="56216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6" t="8775" r="35957" b="36215"/>
          <a:stretch/>
        </p:blipFill>
        <p:spPr>
          <a:xfrm>
            <a:off x="682091" y="1446663"/>
            <a:ext cx="5268331" cy="4899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85009" y="660938"/>
            <a:ext cx="3021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IRM-ARM </a:t>
            </a:r>
            <a:r>
              <a:rPr lang="fr-FR" sz="2400" b="1" dirty="0" smtClean="0"/>
              <a:t>19H00, </a:t>
            </a:r>
            <a:r>
              <a:rPr lang="fr-FR" sz="2400" b="1" dirty="0"/>
              <a:t>J0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87878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err="1"/>
              <a:t>Neurotoxicité</a:t>
            </a:r>
            <a:r>
              <a:rPr lang="fr-FR" b="1" dirty="0"/>
              <a:t> </a:t>
            </a:r>
            <a:r>
              <a:rPr lang="fr-FR" b="1" dirty="0" smtClean="0"/>
              <a:t>Induite </a:t>
            </a:r>
            <a:r>
              <a:rPr lang="fr-FR" b="1" dirty="0"/>
              <a:t>par les </a:t>
            </a:r>
            <a:r>
              <a:rPr lang="fr-FR" b="1" dirty="0" err="1"/>
              <a:t>Pdc</a:t>
            </a:r>
            <a:r>
              <a:rPr lang="fr-FR" b="1" dirty="0" smtClean="0"/>
              <a:t>:</a:t>
            </a:r>
            <a:br>
              <a:rPr lang="fr-FR" b="1" dirty="0" smtClean="0"/>
            </a:br>
            <a:r>
              <a:rPr lang="fr-FR" b="1" i="1" dirty="0" err="1" smtClean="0">
                <a:solidFill>
                  <a:srgbClr val="FF0000"/>
                </a:solidFill>
              </a:rPr>
              <a:t>contrast-induced</a:t>
            </a:r>
            <a:r>
              <a:rPr lang="fr-FR" b="1" i="1" dirty="0" smtClean="0">
                <a:solidFill>
                  <a:srgbClr val="FF0000"/>
                </a:solidFill>
              </a:rPr>
              <a:t> </a:t>
            </a:r>
            <a:r>
              <a:rPr lang="fr-FR" b="1" i="1" dirty="0" err="1" smtClean="0">
                <a:solidFill>
                  <a:srgbClr val="FF0000"/>
                </a:solidFill>
              </a:rPr>
              <a:t>neurotoxicity</a:t>
            </a:r>
            <a:r>
              <a:rPr lang="fr-FR" b="1" i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(CIN)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L</a:t>
            </a:r>
            <a:r>
              <a:rPr lang="fr-FR" sz="2800" dirty="0" smtClean="0"/>
              <a:t>es </a:t>
            </a:r>
            <a:r>
              <a:rPr lang="fr-FR" sz="2800" dirty="0"/>
              <a:t>différents types de </a:t>
            </a:r>
            <a:r>
              <a:rPr lang="fr-FR" sz="2800" dirty="0" smtClean="0"/>
              <a:t>CIN</a:t>
            </a:r>
          </a:p>
          <a:p>
            <a:r>
              <a:rPr lang="fr-FR" sz="2800" dirty="0"/>
              <a:t>L</a:t>
            </a:r>
            <a:r>
              <a:rPr lang="fr-FR" sz="2800" dirty="0" smtClean="0"/>
              <a:t>eurs </a:t>
            </a:r>
            <a:r>
              <a:rPr lang="fr-FR" sz="2800" dirty="0"/>
              <a:t>mécanismes, </a:t>
            </a:r>
            <a:endParaRPr lang="fr-FR" sz="2800" dirty="0" smtClean="0"/>
          </a:p>
          <a:p>
            <a:r>
              <a:rPr lang="fr-FR" sz="2800" dirty="0"/>
              <a:t>L</a:t>
            </a:r>
            <a:r>
              <a:rPr lang="fr-FR" sz="2800" dirty="0" smtClean="0"/>
              <a:t>eurs </a:t>
            </a:r>
            <a:r>
              <a:rPr lang="fr-FR" sz="2800" dirty="0"/>
              <a:t>manifestations cliniques </a:t>
            </a:r>
            <a:endParaRPr lang="fr-FR" sz="2800" dirty="0" smtClean="0"/>
          </a:p>
          <a:p>
            <a:r>
              <a:rPr lang="fr-FR" sz="2800" dirty="0"/>
              <a:t>L</a:t>
            </a:r>
            <a:r>
              <a:rPr lang="fr-FR" sz="2800" dirty="0" smtClean="0"/>
              <a:t>es </a:t>
            </a:r>
            <a:r>
              <a:rPr lang="fr-FR" sz="2800" dirty="0"/>
              <a:t>stratégies de prise </a:t>
            </a:r>
            <a:r>
              <a:rPr lang="fr-FR" sz="2800" dirty="0" smtClean="0"/>
              <a:t>en charge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287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Injection </a:t>
            </a:r>
            <a:r>
              <a:rPr lang="fr-FR" b="1" dirty="0" err="1">
                <a:solidFill>
                  <a:srgbClr val="FF0000"/>
                </a:solidFill>
              </a:rPr>
              <a:t>intrathécale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de gadolinium: </a:t>
            </a:r>
            <a:r>
              <a:rPr lang="fr-FR" sz="2700" b="1" dirty="0">
                <a:solidFill>
                  <a:srgbClr val="FF0000"/>
                </a:solidFill>
              </a:rPr>
              <a:t>un accident rare mais grave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Son injection accidentelle dans l'espace </a:t>
            </a:r>
            <a:r>
              <a:rPr lang="fr-FR" dirty="0" err="1"/>
              <a:t>intrathécal</a:t>
            </a:r>
            <a:r>
              <a:rPr lang="fr-FR" dirty="0"/>
              <a:t> </a:t>
            </a:r>
            <a:r>
              <a:rPr lang="fr-FR" dirty="0" smtClean="0"/>
              <a:t> </a:t>
            </a:r>
            <a:r>
              <a:rPr lang="fr-FR" dirty="0"/>
              <a:t>est une erreur médicale grave.</a:t>
            </a:r>
          </a:p>
          <a:p>
            <a:r>
              <a:rPr lang="fr-FR" dirty="0"/>
              <a:t>Cette erreur peut entraîner une </a:t>
            </a:r>
            <a:r>
              <a:rPr lang="fr-FR" dirty="0" err="1"/>
              <a:t>neurotoxicité</a:t>
            </a:r>
            <a:r>
              <a:rPr lang="fr-FR" dirty="0"/>
              <a:t> sévère, avec des conséquences potentiellement </a:t>
            </a:r>
            <a:r>
              <a:rPr lang="fr-FR" dirty="0" smtClean="0"/>
              <a:t>irréversibles</a:t>
            </a:r>
            <a:endParaRPr lang="fr-FR" dirty="0"/>
          </a:p>
          <a:p>
            <a:pPr lvl="0"/>
            <a:r>
              <a:rPr lang="fr-FR" dirty="0" smtClean="0"/>
              <a:t>Elle </a:t>
            </a:r>
            <a:r>
              <a:rPr lang="fr-FR" dirty="0"/>
              <a:t>expose directement le système nerveux central à des concentrations élevées de gadolinium.</a:t>
            </a:r>
          </a:p>
          <a:p>
            <a:pPr lvl="0"/>
            <a:r>
              <a:rPr lang="fr-FR" dirty="0"/>
              <a:t>Cela peut entraîner une inflammation, une démyélinisation et des lésions neuronales.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800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/>
              <a:t> </a:t>
            </a:r>
            <a:r>
              <a:rPr lang="fr-FR" b="1" dirty="0">
                <a:solidFill>
                  <a:srgbClr val="FF0000"/>
                </a:solidFill>
              </a:rPr>
              <a:t>Manifestations cliniques </a:t>
            </a: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de </a:t>
            </a:r>
            <a:r>
              <a:rPr lang="fr-FR" b="1" dirty="0">
                <a:solidFill>
                  <a:srgbClr val="FF0000"/>
                </a:solidFill>
              </a:rPr>
              <a:t>la </a:t>
            </a:r>
            <a:r>
              <a:rPr lang="fr-FR" b="1" dirty="0" err="1">
                <a:solidFill>
                  <a:srgbClr val="FF0000"/>
                </a:solidFill>
              </a:rPr>
              <a:t>neurotoxicité</a:t>
            </a:r>
            <a:r>
              <a:rPr lang="fr-FR" b="1" dirty="0">
                <a:solidFill>
                  <a:srgbClr val="FF0000"/>
                </a:solidFill>
              </a:rPr>
              <a:t> du </a:t>
            </a:r>
            <a:r>
              <a:rPr lang="fr-FR" b="1" dirty="0" err="1" smtClean="0">
                <a:solidFill>
                  <a:srgbClr val="FF0000"/>
                </a:solidFill>
              </a:rPr>
              <a:t>gado</a:t>
            </a:r>
            <a:r>
              <a:rPr lang="fr-FR" b="1" dirty="0" smtClean="0">
                <a:solidFill>
                  <a:srgbClr val="FF0000"/>
                </a:solidFill>
              </a:rPr>
              <a:t>  </a:t>
            </a:r>
            <a:r>
              <a:rPr lang="fr-FR" b="1" dirty="0" err="1">
                <a:solidFill>
                  <a:srgbClr val="FF0000"/>
                </a:solidFill>
              </a:rPr>
              <a:t>intrathécal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799" y="2194560"/>
            <a:ext cx="11023979" cy="4383661"/>
          </a:xfrm>
        </p:spPr>
        <p:txBody>
          <a:bodyPr/>
          <a:lstStyle/>
          <a:p>
            <a:pPr lvl="0"/>
            <a:r>
              <a:rPr lang="fr-FR" b="1" dirty="0"/>
              <a:t> </a:t>
            </a:r>
            <a:r>
              <a:rPr lang="fr-FR" sz="2400" b="1" dirty="0"/>
              <a:t>Symptômes précoces :</a:t>
            </a:r>
            <a:endParaRPr lang="fr-FR" sz="2000" dirty="0"/>
          </a:p>
          <a:p>
            <a:pPr lvl="1"/>
            <a:r>
              <a:rPr lang="fr-FR" dirty="0"/>
              <a:t>Céphalées intenses, nausées, vomissements</a:t>
            </a:r>
            <a:endParaRPr lang="fr-FR" sz="1800" dirty="0"/>
          </a:p>
          <a:p>
            <a:pPr lvl="1"/>
            <a:r>
              <a:rPr lang="fr-FR" dirty="0"/>
              <a:t>Troubles de la conscience (somnolence, coma)</a:t>
            </a:r>
            <a:endParaRPr lang="fr-FR" sz="1800" dirty="0"/>
          </a:p>
          <a:p>
            <a:pPr lvl="1"/>
            <a:r>
              <a:rPr lang="fr-FR" dirty="0"/>
              <a:t>Crises d'épilepsie</a:t>
            </a:r>
            <a:endParaRPr lang="fr-FR" sz="1800" dirty="0"/>
          </a:p>
          <a:p>
            <a:pPr lvl="0"/>
            <a:r>
              <a:rPr lang="fr-FR" sz="2400" b="1" dirty="0"/>
              <a:t>Symptômes tardifs :</a:t>
            </a:r>
            <a:endParaRPr lang="fr-FR" sz="2000" dirty="0"/>
          </a:p>
          <a:p>
            <a:pPr lvl="1"/>
            <a:r>
              <a:rPr lang="fr-FR" dirty="0"/>
              <a:t>Troubles moteurs (paralysies, spasticité)</a:t>
            </a:r>
            <a:endParaRPr lang="fr-FR" sz="1800" dirty="0"/>
          </a:p>
          <a:p>
            <a:pPr lvl="1"/>
            <a:r>
              <a:rPr lang="fr-FR" dirty="0"/>
              <a:t>Troubles sensitifs (douleurs neuropathiques)</a:t>
            </a:r>
            <a:endParaRPr lang="fr-FR" sz="1800" dirty="0"/>
          </a:p>
          <a:p>
            <a:pPr lvl="1"/>
            <a:r>
              <a:rPr lang="fr-FR" dirty="0"/>
              <a:t>Atteinte des nerfs crâniens (troubles visuels, auditifs)</a:t>
            </a:r>
            <a:endParaRPr lang="fr-FR" sz="1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3195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Diagnostic de la </a:t>
            </a:r>
            <a:r>
              <a:rPr lang="fr-FR" b="1" dirty="0" err="1">
                <a:solidFill>
                  <a:srgbClr val="FF0000"/>
                </a:solidFill>
              </a:rPr>
              <a:t>neurotoxicité</a:t>
            </a:r>
            <a:r>
              <a:rPr lang="fr-FR" b="1" dirty="0">
                <a:solidFill>
                  <a:srgbClr val="FF0000"/>
                </a:solidFill>
              </a:rPr>
              <a:t> du </a:t>
            </a:r>
            <a:r>
              <a:rPr lang="fr-FR" b="1" dirty="0" err="1" smtClean="0">
                <a:solidFill>
                  <a:srgbClr val="FF0000"/>
                </a:solidFill>
              </a:rPr>
              <a:t>gado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intrathécal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z="2800" dirty="0"/>
              <a:t>Le diagnostic repose sur </a:t>
            </a:r>
            <a:r>
              <a:rPr lang="fr-FR" sz="2800" dirty="0" smtClean="0"/>
              <a:t>:</a:t>
            </a:r>
          </a:p>
          <a:p>
            <a:pPr marL="0" lvl="0" indent="0">
              <a:buNone/>
            </a:pPr>
            <a:endParaRPr lang="fr-FR" sz="2800" dirty="0"/>
          </a:p>
          <a:p>
            <a:pPr lvl="1"/>
            <a:r>
              <a:rPr lang="fr-FR" sz="2800" dirty="0"/>
              <a:t>La notion d'injection </a:t>
            </a:r>
            <a:r>
              <a:rPr lang="fr-FR" sz="2800" dirty="0" err="1"/>
              <a:t>intrathécale</a:t>
            </a:r>
            <a:r>
              <a:rPr lang="fr-FR" sz="2800" dirty="0"/>
              <a:t> accidentelle.</a:t>
            </a:r>
          </a:p>
          <a:p>
            <a:pPr lvl="1"/>
            <a:r>
              <a:rPr lang="fr-FR" sz="2800" dirty="0"/>
              <a:t>L'apparition rapide de symptômes neurologiques sévères.</a:t>
            </a:r>
          </a:p>
          <a:p>
            <a:pPr lvl="1"/>
            <a:r>
              <a:rPr lang="fr-FR" sz="2800" dirty="0"/>
              <a:t>L'imagerie (IRM) peut montrer des anomalies (</a:t>
            </a:r>
            <a:r>
              <a:rPr lang="fr-FR" sz="2800" dirty="0" err="1" smtClean="0"/>
              <a:t>hypersignaux</a:t>
            </a:r>
            <a:r>
              <a:rPr lang="fr-FR" sz="2800" dirty="0" smtClean="0"/>
              <a:t> T1)...</a:t>
            </a:r>
            <a:endParaRPr lang="fr-FR" sz="2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3073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984" y="382987"/>
            <a:ext cx="8772639" cy="55267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85605" y="6067674"/>
            <a:ext cx="7639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Li </a:t>
            </a:r>
            <a:r>
              <a:rPr lang="fr-FR" dirty="0" smtClean="0"/>
              <a:t>L. et al. </a:t>
            </a:r>
            <a:r>
              <a:rPr lang="fr-FR" dirty="0" err="1" smtClean="0"/>
              <a:t>Overdosage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err="1"/>
              <a:t>intrathecal</a:t>
            </a:r>
            <a:r>
              <a:rPr lang="fr-FR" dirty="0"/>
              <a:t> gadolinium and </a:t>
            </a:r>
            <a:r>
              <a:rPr lang="fr-FR" dirty="0" err="1"/>
              <a:t>neurological</a:t>
            </a:r>
            <a:r>
              <a:rPr lang="fr-FR" dirty="0"/>
              <a:t> </a:t>
            </a:r>
            <a:r>
              <a:rPr lang="fr-FR" dirty="0" err="1"/>
              <a:t>response</a:t>
            </a:r>
            <a:r>
              <a:rPr lang="fr-FR" dirty="0"/>
              <a:t>. Clin </a:t>
            </a:r>
            <a:r>
              <a:rPr lang="fr-FR" dirty="0" err="1"/>
              <a:t>Radiol</a:t>
            </a:r>
            <a:r>
              <a:rPr lang="fr-FR" dirty="0"/>
              <a:t>. 2008 Sep;63(9):1063-8</a:t>
            </a:r>
            <a:r>
              <a:rPr lang="fr-FR" dirty="0" smtClean="0"/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5540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32548" y="5511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Li L. et al. </a:t>
            </a:r>
            <a:r>
              <a:rPr lang="fr-FR" dirty="0" err="1"/>
              <a:t>Overdosage</a:t>
            </a:r>
            <a:r>
              <a:rPr lang="fr-FR" dirty="0"/>
              <a:t> of </a:t>
            </a:r>
            <a:r>
              <a:rPr lang="fr-FR" dirty="0" err="1"/>
              <a:t>intrathecal</a:t>
            </a:r>
            <a:r>
              <a:rPr lang="fr-FR" dirty="0"/>
              <a:t> gadolinium and </a:t>
            </a:r>
            <a:r>
              <a:rPr lang="fr-FR" dirty="0" err="1"/>
              <a:t>neurological</a:t>
            </a:r>
            <a:r>
              <a:rPr lang="fr-FR" dirty="0"/>
              <a:t> </a:t>
            </a:r>
            <a:r>
              <a:rPr lang="fr-FR" dirty="0" err="1"/>
              <a:t>response</a:t>
            </a:r>
            <a:r>
              <a:rPr lang="fr-FR" dirty="0"/>
              <a:t>. Clin </a:t>
            </a:r>
            <a:r>
              <a:rPr lang="fr-FR" dirty="0" err="1"/>
              <a:t>Radiol</a:t>
            </a:r>
            <a:r>
              <a:rPr lang="fr-FR" dirty="0"/>
              <a:t>. </a:t>
            </a:r>
            <a:r>
              <a:rPr lang="fr-FR" dirty="0" smtClean="0"/>
              <a:t>2008;63(9</a:t>
            </a:r>
            <a:r>
              <a:rPr lang="fr-FR" dirty="0"/>
              <a:t>):1063-8.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088" y="443282"/>
            <a:ext cx="5346034" cy="494336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6377" y="3105834"/>
            <a:ext cx="6497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</a:rPr>
              <a:t>Injection </a:t>
            </a:r>
            <a:r>
              <a:rPr lang="fr-FR" b="1" dirty="0" err="1" smtClean="0">
                <a:solidFill>
                  <a:srgbClr val="FFC000"/>
                </a:solidFill>
              </a:rPr>
              <a:t>intrathécale</a:t>
            </a:r>
            <a:r>
              <a:rPr lang="fr-FR" b="1" dirty="0" smtClean="0">
                <a:solidFill>
                  <a:srgbClr val="FFC000"/>
                </a:solidFill>
              </a:rPr>
              <a:t> accidentelle de 15ml de Gd-DTPA </a:t>
            </a:r>
          </a:p>
          <a:p>
            <a:r>
              <a:rPr lang="fr-FR" b="1" dirty="0" smtClean="0">
                <a:solidFill>
                  <a:srgbClr val="FFC000"/>
                </a:solidFill>
              </a:rPr>
              <a:t>(</a:t>
            </a:r>
            <a:r>
              <a:rPr lang="fr-FR" b="1" i="1" dirty="0" err="1" smtClean="0">
                <a:solidFill>
                  <a:srgbClr val="FFC000"/>
                </a:solidFill>
              </a:rPr>
              <a:t>Magnevist</a:t>
            </a:r>
            <a:r>
              <a:rPr lang="fr-FR" b="1" dirty="0" smtClean="0">
                <a:solidFill>
                  <a:srgbClr val="FFC000"/>
                </a:solidFill>
              </a:rPr>
              <a:t>) avec un débit de 6 ml/s.</a:t>
            </a:r>
            <a:endParaRPr lang="fr-F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06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157" y="623455"/>
            <a:ext cx="7471685" cy="45390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0940" y="5802113"/>
            <a:ext cx="661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Platt</a:t>
            </a:r>
            <a:r>
              <a:rPr lang="fr-FR" dirty="0"/>
              <a:t> </a:t>
            </a:r>
            <a:r>
              <a:rPr lang="fr-FR" dirty="0" err="1" smtClean="0"/>
              <a:t>A,et</a:t>
            </a:r>
            <a:r>
              <a:rPr lang="fr-FR" dirty="0" smtClean="0"/>
              <a:t> al. </a:t>
            </a:r>
            <a:r>
              <a:rPr lang="fr-FR" dirty="0" err="1"/>
              <a:t>Radiol</a:t>
            </a:r>
            <a:r>
              <a:rPr lang="fr-FR" dirty="0"/>
              <a:t> Case </a:t>
            </a:r>
            <a:r>
              <a:rPr lang="fr-FR" dirty="0" err="1"/>
              <a:t>Rep</a:t>
            </a:r>
            <a:r>
              <a:rPr lang="fr-FR" dirty="0"/>
              <a:t>. 2020 </a:t>
            </a:r>
            <a:r>
              <a:rPr lang="fr-FR" dirty="0" err="1" smtClean="0"/>
              <a:t>Aug</a:t>
            </a:r>
            <a:r>
              <a:rPr lang="fr-FR" dirty="0" smtClean="0"/>
              <a:t> 19;15(10</a:t>
            </a:r>
            <a:r>
              <a:rPr lang="fr-FR" dirty="0"/>
              <a:t>):1935-1938.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7039" y="2352502"/>
            <a:ext cx="2028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</a:rPr>
              <a:t>Confusion, </a:t>
            </a:r>
          </a:p>
          <a:p>
            <a:r>
              <a:rPr lang="fr-FR" b="1" dirty="0">
                <a:solidFill>
                  <a:srgbClr val="FFC000"/>
                </a:solidFill>
              </a:rPr>
              <a:t>C</a:t>
            </a:r>
            <a:r>
              <a:rPr lang="fr-FR" b="1" dirty="0" smtClean="0">
                <a:solidFill>
                  <a:srgbClr val="FFC000"/>
                </a:solidFill>
              </a:rPr>
              <a:t>rise d’épilepsie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858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900" y="191189"/>
            <a:ext cx="7711807" cy="48804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3570" y="5502855"/>
            <a:ext cx="75313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Platt</a:t>
            </a:r>
            <a:r>
              <a:rPr lang="fr-FR" dirty="0"/>
              <a:t> </a:t>
            </a:r>
            <a:r>
              <a:rPr lang="fr-FR" dirty="0" smtClean="0"/>
              <a:t>A</a:t>
            </a:r>
            <a:r>
              <a:rPr lang="fr-FR" dirty="0"/>
              <a:t> </a:t>
            </a:r>
            <a:r>
              <a:rPr lang="fr-FR" dirty="0" smtClean="0"/>
              <a:t>et al. </a:t>
            </a:r>
            <a:r>
              <a:rPr lang="fr-FR" dirty="0"/>
              <a:t>Pseudo-</a:t>
            </a:r>
            <a:r>
              <a:rPr lang="fr-FR" dirty="0" err="1"/>
              <a:t>subarachnoid</a:t>
            </a:r>
            <a:r>
              <a:rPr lang="fr-FR" dirty="0"/>
              <a:t> </a:t>
            </a:r>
            <a:r>
              <a:rPr lang="fr-FR" dirty="0" err="1"/>
              <a:t>hemorrhage</a:t>
            </a:r>
            <a:r>
              <a:rPr lang="fr-FR" dirty="0"/>
              <a:t> and gadolinium </a:t>
            </a:r>
            <a:r>
              <a:rPr lang="fr-FR" dirty="0" err="1"/>
              <a:t>encephalopathy</a:t>
            </a:r>
            <a:r>
              <a:rPr lang="fr-FR" dirty="0"/>
              <a:t> </a:t>
            </a:r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lumbar</a:t>
            </a:r>
            <a:r>
              <a:rPr lang="fr-FR" dirty="0"/>
              <a:t> </a:t>
            </a:r>
            <a:r>
              <a:rPr lang="fr-FR" dirty="0" err="1"/>
              <a:t>epidural</a:t>
            </a:r>
            <a:r>
              <a:rPr lang="fr-FR" dirty="0"/>
              <a:t> </a:t>
            </a:r>
            <a:r>
              <a:rPr lang="fr-FR" dirty="0" err="1"/>
              <a:t>steroid</a:t>
            </a:r>
            <a:r>
              <a:rPr lang="fr-FR" dirty="0"/>
              <a:t> injection. </a:t>
            </a:r>
            <a:r>
              <a:rPr lang="fr-FR" dirty="0" err="1"/>
              <a:t>Radiol</a:t>
            </a:r>
            <a:r>
              <a:rPr lang="fr-FR" dirty="0"/>
              <a:t> Case </a:t>
            </a:r>
            <a:r>
              <a:rPr lang="fr-FR" dirty="0" err="1"/>
              <a:t>Rep</a:t>
            </a:r>
            <a:r>
              <a:rPr lang="fr-FR" dirty="0"/>
              <a:t>. </a:t>
            </a:r>
            <a:r>
              <a:rPr lang="fr-FR" dirty="0" smtClean="0"/>
              <a:t>2020 </a:t>
            </a:r>
            <a:r>
              <a:rPr lang="fr-FR" dirty="0"/>
              <a:t>19;15(10):1935-1938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571773" y="773084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T1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30233" y="310048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Patiente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allérgique</a:t>
            </a:r>
            <a:r>
              <a:rPr lang="en-US" dirty="0" smtClean="0">
                <a:solidFill>
                  <a:srgbClr val="FFC000"/>
                </a:solidFill>
              </a:rPr>
              <a:t> à </a:t>
            </a:r>
            <a:r>
              <a:rPr lang="en-US" dirty="0" err="1" smtClean="0">
                <a:solidFill>
                  <a:srgbClr val="FFC000"/>
                </a:solidFill>
              </a:rPr>
              <a:t>l’iode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Canal </a:t>
            </a:r>
            <a:r>
              <a:rPr lang="en-US" dirty="0" err="1" smtClean="0">
                <a:solidFill>
                  <a:srgbClr val="FFC000"/>
                </a:solidFill>
              </a:rPr>
              <a:t>Lombaire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Etroit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Injection la </a:t>
            </a:r>
            <a:r>
              <a:rPr lang="en-US" dirty="0" err="1" smtClean="0">
                <a:solidFill>
                  <a:srgbClr val="FFC000"/>
                </a:solidFill>
              </a:rPr>
              <a:t>veille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de </a:t>
            </a:r>
            <a:r>
              <a:rPr lang="en-US" b="1" dirty="0" smtClean="0">
                <a:solidFill>
                  <a:srgbClr val="FFC000"/>
                </a:solidFill>
              </a:rPr>
              <a:t>2mL </a:t>
            </a:r>
            <a:r>
              <a:rPr lang="en-US" b="1" dirty="0">
                <a:solidFill>
                  <a:srgbClr val="FFC000"/>
                </a:solidFill>
              </a:rPr>
              <a:t>of </a:t>
            </a:r>
            <a:r>
              <a:rPr lang="en-US" b="1" dirty="0" err="1">
                <a:solidFill>
                  <a:srgbClr val="FFC000"/>
                </a:solidFill>
              </a:rPr>
              <a:t>gadobutrol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endParaRPr lang="en-US" b="1" dirty="0" smtClean="0">
              <a:solidFill>
                <a:srgbClr val="FFC000"/>
              </a:solidFill>
            </a:endParaRPr>
          </a:p>
          <a:p>
            <a:r>
              <a:rPr lang="en-US" b="1" dirty="0" smtClean="0">
                <a:solidFill>
                  <a:srgbClr val="FFC000"/>
                </a:solidFill>
              </a:rPr>
              <a:t>(</a:t>
            </a:r>
            <a:r>
              <a:rPr lang="en-US" b="1" dirty="0" err="1" smtClean="0">
                <a:solidFill>
                  <a:srgbClr val="FFC000"/>
                </a:solidFill>
              </a:rPr>
              <a:t>Gadovist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1 </a:t>
            </a:r>
            <a:r>
              <a:rPr lang="en-US" dirty="0" err="1">
                <a:solidFill>
                  <a:srgbClr val="FFC000"/>
                </a:solidFill>
              </a:rPr>
              <a:t>mmol</a:t>
            </a:r>
            <a:r>
              <a:rPr lang="en-US" dirty="0">
                <a:solidFill>
                  <a:srgbClr val="FFC000"/>
                </a:solidFill>
              </a:rPr>
              <a:t>/mL</a:t>
            </a:r>
            <a:r>
              <a:rPr lang="en-US" dirty="0" smtClean="0">
                <a:solidFill>
                  <a:srgbClr val="FFC000"/>
                </a:solidFill>
              </a:rPr>
              <a:t>), </a:t>
            </a:r>
            <a:r>
              <a:rPr lang="en-US" dirty="0" err="1" smtClean="0">
                <a:solidFill>
                  <a:srgbClr val="FFC000"/>
                </a:solidFill>
              </a:rPr>
              <a:t>en</a:t>
            </a:r>
            <a:r>
              <a:rPr lang="en-US" dirty="0" smtClean="0">
                <a:solidFill>
                  <a:srgbClr val="FFC000"/>
                </a:solidFill>
              </a:rPr>
              <a:t> L4-L5, </a:t>
            </a:r>
          </a:p>
          <a:p>
            <a:r>
              <a:rPr lang="en-US" dirty="0" err="1" smtClean="0">
                <a:solidFill>
                  <a:srgbClr val="FFC000"/>
                </a:solidFill>
              </a:rPr>
              <a:t>en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vue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d’une</a:t>
            </a:r>
            <a:r>
              <a:rPr lang="en-US" dirty="0" smtClean="0">
                <a:solidFill>
                  <a:srgbClr val="FFC000"/>
                </a:solidFill>
              </a:rPr>
              <a:t> infiltration de </a:t>
            </a:r>
            <a:r>
              <a:rPr lang="en-US" dirty="0" err="1" smtClean="0">
                <a:solidFill>
                  <a:srgbClr val="FFC000"/>
                </a:solidFill>
              </a:rPr>
              <a:t>corticoïde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Contamination </a:t>
            </a:r>
            <a:r>
              <a:rPr lang="en-US" dirty="0" err="1" smtClean="0">
                <a:solidFill>
                  <a:srgbClr val="FFC000"/>
                </a:solidFill>
              </a:rPr>
              <a:t>intrathécale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durant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ce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geste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4475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Prise en charge </a:t>
            </a: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de </a:t>
            </a:r>
            <a:r>
              <a:rPr lang="fr-FR" b="1" dirty="0">
                <a:solidFill>
                  <a:srgbClr val="FF0000"/>
                </a:solidFill>
              </a:rPr>
              <a:t>la </a:t>
            </a:r>
            <a:r>
              <a:rPr lang="fr-FR" b="1" dirty="0" err="1">
                <a:solidFill>
                  <a:srgbClr val="FF0000"/>
                </a:solidFill>
              </a:rPr>
              <a:t>neurotoxicité</a:t>
            </a:r>
            <a:r>
              <a:rPr lang="fr-FR" b="1" dirty="0">
                <a:solidFill>
                  <a:srgbClr val="FF0000"/>
                </a:solidFill>
              </a:rPr>
              <a:t> du </a:t>
            </a:r>
            <a:r>
              <a:rPr lang="fr-FR" b="1" dirty="0" err="1" smtClean="0">
                <a:solidFill>
                  <a:srgbClr val="FF0000"/>
                </a:solidFill>
              </a:rPr>
              <a:t>gado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intrathécal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b="1" dirty="0"/>
              <a:t>Pas d'antidote spécifique :</a:t>
            </a:r>
            <a:r>
              <a:rPr lang="fr-FR" dirty="0"/>
              <a:t> La prise en charge est symptomatique et vise à limiter les complications.</a:t>
            </a:r>
          </a:p>
          <a:p>
            <a:pPr lvl="0"/>
            <a:r>
              <a:rPr lang="fr-FR" b="1" dirty="0"/>
              <a:t>Drainage du liquide céphalo-rachidien :</a:t>
            </a:r>
            <a:r>
              <a:rPr lang="fr-FR" dirty="0"/>
              <a:t> Permet d'éliminer une partie du gadolinium.</a:t>
            </a:r>
          </a:p>
          <a:p>
            <a:pPr lvl="0"/>
            <a:r>
              <a:rPr lang="fr-FR" b="1" dirty="0"/>
              <a:t>Traitements de soutien :</a:t>
            </a:r>
            <a:r>
              <a:rPr lang="fr-FR" dirty="0"/>
              <a:t> Corticoïdes, anticonvulsivants, etc.</a:t>
            </a:r>
          </a:p>
          <a:p>
            <a:pPr lvl="0"/>
            <a:r>
              <a:rPr lang="fr-FR" b="1" dirty="0"/>
              <a:t>Pronostic variable :</a:t>
            </a:r>
            <a:r>
              <a:rPr lang="fr-FR" dirty="0"/>
              <a:t> Dépend de la dose injectée, de la rapidité de prise en charge et de la réponse individuelle.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2615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Conclusion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z="2800" dirty="0"/>
              <a:t>La </a:t>
            </a:r>
            <a:r>
              <a:rPr lang="fr-FR" sz="2800" dirty="0" err="1"/>
              <a:t>neurotoxicité</a:t>
            </a:r>
            <a:r>
              <a:rPr lang="fr-FR" sz="2800" dirty="0"/>
              <a:t> induite par les produits de contraste est une complication rare mais grave</a:t>
            </a:r>
            <a:r>
              <a:rPr lang="fr-FR" sz="2800" dirty="0" smtClean="0"/>
              <a:t>.</a:t>
            </a:r>
          </a:p>
          <a:p>
            <a:pPr marL="0" lvl="0" indent="0">
              <a:buNone/>
            </a:pPr>
            <a:endParaRPr lang="fr-FR" sz="2800" dirty="0"/>
          </a:p>
          <a:p>
            <a:pPr lvl="0"/>
            <a:r>
              <a:rPr lang="fr-FR" sz="2800" dirty="0"/>
              <a:t>Une meilleure connaissance de ces risques est essentielle pour les professionnels de santé et les patients</a:t>
            </a:r>
            <a:r>
              <a:rPr lang="fr-FR" sz="2800" dirty="0" smtClean="0"/>
              <a:t>.</a:t>
            </a:r>
          </a:p>
          <a:p>
            <a:pPr lvl="0"/>
            <a:endParaRPr lang="fr-FR" sz="2800" dirty="0"/>
          </a:p>
          <a:p>
            <a:pPr lvl="0"/>
            <a:r>
              <a:rPr lang="fr-FR" sz="2800" dirty="0"/>
              <a:t>La prévention et une prise en charge rapide sont cruciales pour minimiser les conséquences de cette complication.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935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2050" t="24560" r="54775" b="36560"/>
          <a:stretch/>
        </p:blipFill>
        <p:spPr>
          <a:xfrm>
            <a:off x="5745201" y="3800989"/>
            <a:ext cx="5641848" cy="295786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00623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CIN</a:t>
            </a: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Les Produits de Contraste Iodé sont des dérivés de </a:t>
            </a:r>
            <a:r>
              <a:rPr lang="fr-FR" sz="2400" b="1" dirty="0" err="1" smtClean="0"/>
              <a:t>Triiodobenzene</a:t>
            </a:r>
            <a:r>
              <a:rPr lang="fr-FR" sz="2400" b="1" dirty="0" smtClean="0"/>
              <a:t> </a:t>
            </a:r>
          </a:p>
          <a:p>
            <a:pPr marL="0" indent="0">
              <a:buNone/>
            </a:pPr>
            <a:r>
              <a:rPr lang="fr-FR" sz="2400" dirty="0" smtClean="0"/>
              <a:t>associé </a:t>
            </a:r>
            <a:r>
              <a:rPr lang="fr-FR" sz="2400" dirty="0"/>
              <a:t>à des chaines latérales d’hydroxyle ou de carboxyle.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				</a:t>
            </a:r>
            <a:r>
              <a:rPr lang="fr-FR" dirty="0" err="1" smtClean="0">
                <a:solidFill>
                  <a:srgbClr val="FFFF00"/>
                </a:solidFill>
              </a:rPr>
              <a:t>Iodixanol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>
                <a:solidFill>
                  <a:srgbClr val="7030A0"/>
                </a:solidFill>
              </a:rPr>
              <a:t>(</a:t>
            </a:r>
            <a:r>
              <a:rPr lang="fr-FR" dirty="0" err="1" smtClean="0">
                <a:solidFill>
                  <a:srgbClr val="7030A0"/>
                </a:solidFill>
              </a:rPr>
              <a:t>Visipaque</a:t>
            </a:r>
            <a:r>
              <a:rPr lang="fr-FR" baseline="30000" dirty="0" smtClean="0">
                <a:solidFill>
                  <a:srgbClr val="7030A0"/>
                </a:solidFill>
              </a:rPr>
              <a:t>®</a:t>
            </a:r>
            <a:r>
              <a:rPr lang="fr-FR" dirty="0" smtClean="0">
                <a:solidFill>
                  <a:srgbClr val="7030A0"/>
                </a:solidFill>
              </a:rPr>
              <a:t>)</a:t>
            </a:r>
            <a:endParaRPr lang="fr-FR" dirty="0">
              <a:solidFill>
                <a:srgbClr val="7030A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16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4036" y="99355"/>
            <a:ext cx="8610600" cy="1293028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CIN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B5319B9-24C2-41EC-A23B-464F1F2CC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30" y="2275464"/>
            <a:ext cx="9267652" cy="45484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54390"/>
          <a:stretch/>
        </p:blipFill>
        <p:spPr>
          <a:xfrm>
            <a:off x="8312179" y="837304"/>
            <a:ext cx="3670526" cy="17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CIN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1444" y="2406534"/>
            <a:ext cx="11450471" cy="3298230"/>
          </a:xfrm>
        </p:spPr>
        <p:txBody>
          <a:bodyPr/>
          <a:lstStyle/>
          <a:p>
            <a:r>
              <a:rPr lang="fr-FR" sz="2800" dirty="0"/>
              <a:t>Les manifestations cliniques sont </a:t>
            </a:r>
            <a:r>
              <a:rPr lang="fr-FR" sz="2800" dirty="0" smtClean="0"/>
              <a:t>variées:</a:t>
            </a:r>
          </a:p>
          <a:p>
            <a:pPr lvl="1"/>
            <a:r>
              <a:rPr lang="fr-FR" sz="2800" dirty="0" smtClean="0"/>
              <a:t> Symptômes </a:t>
            </a:r>
            <a:r>
              <a:rPr lang="fr-FR" sz="2800" dirty="0"/>
              <a:t>légers (céphalées, nausées</a:t>
            </a:r>
            <a:r>
              <a:rPr lang="fr-FR" sz="2800" dirty="0" smtClean="0"/>
              <a:t>)</a:t>
            </a:r>
          </a:p>
          <a:p>
            <a:pPr lvl="1"/>
            <a:r>
              <a:rPr lang="fr-FR" sz="2800" dirty="0"/>
              <a:t>complications graves (convulsions, coma</a:t>
            </a:r>
            <a:r>
              <a:rPr lang="fr-FR" sz="2800" dirty="0" smtClean="0"/>
              <a:t>)</a:t>
            </a:r>
            <a:endParaRPr lang="fr-FR" sz="2800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29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physiopathologie 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de </a:t>
            </a:r>
            <a:r>
              <a:rPr lang="fr-FR" b="1" dirty="0">
                <a:solidFill>
                  <a:srgbClr val="FF0000"/>
                </a:solidFill>
              </a:rPr>
              <a:t>la CIN iodée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b="1" dirty="0"/>
              <a:t>Perturbation de la barrière hémato-encéphalique (BHE) :</a:t>
            </a:r>
            <a:r>
              <a:rPr lang="fr-FR" sz="2800" dirty="0"/>
              <a:t> </a:t>
            </a:r>
            <a:endParaRPr lang="fr-FR" sz="2800" dirty="0" smtClean="0"/>
          </a:p>
          <a:p>
            <a:endParaRPr lang="fr-FR" sz="2800" dirty="0" smtClean="0"/>
          </a:p>
          <a:p>
            <a:pPr lvl="1"/>
            <a:r>
              <a:rPr lang="fr-FR" sz="2800" dirty="0"/>
              <a:t>Les </a:t>
            </a:r>
            <a:r>
              <a:rPr lang="fr-FR" sz="2800" dirty="0" err="1" smtClean="0"/>
              <a:t>PdC</a:t>
            </a:r>
            <a:r>
              <a:rPr lang="fr-FR" sz="2800" dirty="0" smtClean="0"/>
              <a:t> </a:t>
            </a:r>
            <a:r>
              <a:rPr lang="fr-FR" sz="2800" dirty="0"/>
              <a:t>peuvent altérer la </a:t>
            </a:r>
            <a:r>
              <a:rPr lang="fr-FR" sz="2800" b="1" dirty="0"/>
              <a:t>perméabilité de la BHE</a:t>
            </a:r>
            <a:r>
              <a:rPr lang="fr-FR" sz="2800" dirty="0"/>
              <a:t>, permettant ainsi leur passage dans le tissu cérébral</a:t>
            </a:r>
            <a:r>
              <a:rPr lang="fr-FR" sz="2800" dirty="0" smtClean="0"/>
              <a:t>.</a:t>
            </a:r>
          </a:p>
          <a:p>
            <a:pPr lvl="1"/>
            <a:r>
              <a:rPr lang="fr-FR" sz="2800" b="1" dirty="0"/>
              <a:t>Stress oxydatif :</a:t>
            </a:r>
            <a:r>
              <a:rPr lang="fr-FR" sz="2800" dirty="0"/>
              <a:t> Les </a:t>
            </a:r>
            <a:r>
              <a:rPr lang="fr-FR" sz="2800" dirty="0" err="1" smtClean="0"/>
              <a:t>PdC</a:t>
            </a:r>
            <a:r>
              <a:rPr lang="fr-FR" sz="2800" dirty="0" smtClean="0"/>
              <a:t> </a:t>
            </a:r>
            <a:r>
              <a:rPr lang="fr-FR" sz="2800" dirty="0"/>
              <a:t>peuvent générer des radicaux libres, provoquant des dommages cellulaires</a:t>
            </a:r>
            <a:r>
              <a:rPr lang="fr-FR" sz="2800" dirty="0" smtClean="0"/>
              <a:t>.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799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Manifestations cliniques </a:t>
            </a: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de </a:t>
            </a:r>
            <a:r>
              <a:rPr lang="fr-FR" b="1" dirty="0">
                <a:solidFill>
                  <a:srgbClr val="FF0000"/>
                </a:solidFill>
              </a:rPr>
              <a:t>la CIN iodée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z="2800" b="1" dirty="0"/>
              <a:t>Symptômes précoces (minutes à heures) :</a:t>
            </a:r>
            <a:endParaRPr lang="fr-FR" sz="2800" dirty="0"/>
          </a:p>
          <a:p>
            <a:pPr lvl="1"/>
            <a:r>
              <a:rPr lang="fr-FR" sz="2800" dirty="0"/>
              <a:t>Céphalées, nausées, vomissements</a:t>
            </a:r>
          </a:p>
          <a:p>
            <a:pPr lvl="1"/>
            <a:r>
              <a:rPr lang="fr-FR" sz="2800" dirty="0"/>
              <a:t>Troubles visuels (cécité corticale)</a:t>
            </a:r>
          </a:p>
          <a:p>
            <a:pPr lvl="1"/>
            <a:r>
              <a:rPr lang="fr-FR" sz="2800" dirty="0"/>
              <a:t>Crises d'épilepsie</a:t>
            </a:r>
          </a:p>
          <a:p>
            <a:pPr lvl="0"/>
            <a:r>
              <a:rPr lang="fr-FR" sz="2800" b="1" dirty="0"/>
              <a:t>Symptômes tardifs (heures à jours) :</a:t>
            </a:r>
            <a:endParaRPr lang="fr-FR" sz="2800" dirty="0"/>
          </a:p>
          <a:p>
            <a:pPr lvl="1"/>
            <a:r>
              <a:rPr lang="fr-FR" sz="2800" dirty="0"/>
              <a:t>Troubles cognitifs (confusion, agitation)</a:t>
            </a:r>
          </a:p>
          <a:p>
            <a:pPr lvl="1"/>
            <a:r>
              <a:rPr lang="fr-FR" sz="2800" dirty="0"/>
              <a:t>Déficits neurologiques focaux (hémiparésie, aphasie)</a:t>
            </a:r>
          </a:p>
          <a:p>
            <a:pPr lvl="1"/>
            <a:r>
              <a:rPr lang="fr-FR" sz="2800" dirty="0"/>
              <a:t>Encéphalopathie sévère (coma)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860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Diagnostic de la CIN iodée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sz="2800" dirty="0"/>
              <a:t>Le diagnostic repose sur </a:t>
            </a:r>
            <a:r>
              <a:rPr lang="fr-FR" sz="2800" dirty="0" smtClean="0"/>
              <a:t>:</a:t>
            </a:r>
          </a:p>
          <a:p>
            <a:pPr marL="0" lvl="0" indent="0">
              <a:buNone/>
            </a:pPr>
            <a:endParaRPr lang="fr-FR" sz="2800" dirty="0"/>
          </a:p>
          <a:p>
            <a:pPr lvl="1"/>
            <a:r>
              <a:rPr lang="fr-FR" sz="2800" dirty="0"/>
              <a:t>Un lien temporel entre l'administration du produit de contraste et l'apparition des symptômes.</a:t>
            </a:r>
          </a:p>
          <a:p>
            <a:pPr lvl="1"/>
            <a:r>
              <a:rPr lang="fr-FR" sz="2800" dirty="0"/>
              <a:t>L'exclusion d'autres causes neurologiques (AVC, hémorragie).</a:t>
            </a:r>
          </a:p>
          <a:p>
            <a:pPr lvl="1"/>
            <a:r>
              <a:rPr lang="fr-FR" sz="2800" dirty="0"/>
              <a:t>L'imagerie cérébrale peut montrer des anomalies (œdème, hyperdensités), mais peut aussi être normale.</a:t>
            </a:r>
          </a:p>
        </p:txBody>
      </p:sp>
    </p:spTree>
    <p:extLst>
      <p:ext uri="{BB962C8B-B14F-4D97-AF65-F5344CB8AC3E}">
        <p14:creationId xmlns:p14="http://schemas.microsoft.com/office/powerpoint/2010/main" val="767837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9789" y="764373"/>
            <a:ext cx="10532226" cy="1293028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Prise en charge </a:t>
            </a:r>
            <a:r>
              <a:rPr lang="fr-FR" b="1" dirty="0" smtClean="0">
                <a:solidFill>
                  <a:srgbClr val="FF0000"/>
                </a:solidFill>
              </a:rPr>
              <a:t>de </a:t>
            </a:r>
            <a:r>
              <a:rPr lang="fr-FR" b="1" dirty="0">
                <a:solidFill>
                  <a:srgbClr val="FF0000"/>
                </a:solidFill>
              </a:rPr>
              <a:t>la CIN iodée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z="2400" b="1" dirty="0"/>
              <a:t>Prise en charge symptomatique :</a:t>
            </a:r>
            <a:endParaRPr lang="fr-FR" sz="2000" dirty="0"/>
          </a:p>
          <a:p>
            <a:pPr lvl="1"/>
            <a:r>
              <a:rPr lang="fr-FR" dirty="0"/>
              <a:t>Traitement des convulsions, de l'œdème cérébral, etc</a:t>
            </a:r>
            <a:r>
              <a:rPr lang="fr-FR" dirty="0" smtClean="0"/>
              <a:t>.</a:t>
            </a:r>
          </a:p>
          <a:p>
            <a:pPr marL="457200" lvl="1" indent="0">
              <a:buNone/>
            </a:pPr>
            <a:endParaRPr lang="fr-FR" sz="1800" dirty="0"/>
          </a:p>
          <a:p>
            <a:pPr lvl="0"/>
            <a:r>
              <a:rPr lang="fr-FR" sz="2400" b="1" dirty="0"/>
              <a:t>Prévention :</a:t>
            </a:r>
            <a:endParaRPr lang="fr-FR" sz="2000" dirty="0"/>
          </a:p>
          <a:p>
            <a:pPr lvl="1"/>
            <a:r>
              <a:rPr lang="fr-FR" dirty="0"/>
              <a:t>Identification des patients à risque (insuffisance rénale, antécédents).</a:t>
            </a:r>
            <a:endParaRPr lang="fr-FR" sz="1800" dirty="0"/>
          </a:p>
          <a:p>
            <a:pPr lvl="1"/>
            <a:r>
              <a:rPr lang="fr-FR" dirty="0"/>
              <a:t>Hydratation adéquate avant et après l'examen.</a:t>
            </a:r>
            <a:endParaRPr lang="fr-FR" sz="1800" dirty="0"/>
          </a:p>
          <a:p>
            <a:pPr lvl="1"/>
            <a:r>
              <a:rPr lang="fr-FR" dirty="0"/>
              <a:t>Utilisation de produits de contraste moins toxiques si possible.</a:t>
            </a:r>
            <a:endParaRPr lang="fr-FR" sz="1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8599949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277</TotalTime>
  <Words>851</Words>
  <Application>Microsoft Office PowerPoint</Application>
  <PresentationFormat>Grand écran</PresentationFormat>
  <Paragraphs>116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1" baseType="lpstr">
      <vt:lpstr>Arial</vt:lpstr>
      <vt:lpstr>Century Gothic</vt:lpstr>
      <vt:lpstr>Traînée de condensation</vt:lpstr>
      <vt:lpstr>Encéphalopathie aux produits de contraste </vt:lpstr>
      <vt:lpstr>Neurotoxicité Induite par les Pdc: contrast-induced neurotoxicity (CIN)</vt:lpstr>
      <vt:lpstr>CIN </vt:lpstr>
      <vt:lpstr>CIN</vt:lpstr>
      <vt:lpstr>CIN</vt:lpstr>
      <vt:lpstr>physiopathologie  de la CIN iodée</vt:lpstr>
      <vt:lpstr>Manifestations cliniques  de la CIN iodée </vt:lpstr>
      <vt:lpstr>Diagnostic de la CIN iodée</vt:lpstr>
      <vt:lpstr>Prise en charge de la CIN iodée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Injection intrathécale de gadolinium: un accident rare mais grave </vt:lpstr>
      <vt:lpstr> Manifestations cliniques  de la neurotoxicité du gado  intrathécal</vt:lpstr>
      <vt:lpstr>Diagnostic de la neurotoxicité du gado intrathécal</vt:lpstr>
      <vt:lpstr>Présentation PowerPoint</vt:lpstr>
      <vt:lpstr>Présentation PowerPoint</vt:lpstr>
      <vt:lpstr>Présentation PowerPoint</vt:lpstr>
      <vt:lpstr>Présentation PowerPoint</vt:lpstr>
      <vt:lpstr>Prise en charge  de la neurotoxicité du gado intrathécal </vt:lpstr>
      <vt:lpstr>Conclusion</vt:lpstr>
    </vt:vector>
  </TitlesOfParts>
  <Company>CHU-BREST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Encéphalopathie aux produits de contraste</dc:title>
  <dc:creator>BEN SALEM DOURAIED</dc:creator>
  <cp:lastModifiedBy>BEN SALEM DOURAIED</cp:lastModifiedBy>
  <cp:revision>36</cp:revision>
  <dcterms:created xsi:type="dcterms:W3CDTF">2024-06-27T06:38:02Z</dcterms:created>
  <dcterms:modified xsi:type="dcterms:W3CDTF">2024-06-27T11:15:42Z</dcterms:modified>
</cp:coreProperties>
</file>