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4"/>
  </p:notesMasterIdLst>
  <p:handoutMasterIdLst>
    <p:handoutMasterId r:id="rId45"/>
  </p:handoutMasterIdLst>
  <p:sldIdLst>
    <p:sldId id="1684" r:id="rId2"/>
    <p:sldId id="1683" r:id="rId3"/>
    <p:sldId id="497" r:id="rId4"/>
    <p:sldId id="1644" r:id="rId5"/>
    <p:sldId id="1645" r:id="rId6"/>
    <p:sldId id="1646" r:id="rId7"/>
    <p:sldId id="1648" r:id="rId8"/>
    <p:sldId id="1649" r:id="rId9"/>
    <p:sldId id="1650" r:id="rId10"/>
    <p:sldId id="1651" r:id="rId11"/>
    <p:sldId id="1652" r:id="rId12"/>
    <p:sldId id="1661" r:id="rId13"/>
    <p:sldId id="1653" r:id="rId14"/>
    <p:sldId id="1658" r:id="rId15"/>
    <p:sldId id="1666" r:id="rId16"/>
    <p:sldId id="1660" r:id="rId17"/>
    <p:sldId id="1665" r:id="rId18"/>
    <p:sldId id="1662" r:id="rId19"/>
    <p:sldId id="351" r:id="rId20"/>
    <p:sldId id="1673" r:id="rId21"/>
    <p:sldId id="1671" r:id="rId22"/>
    <p:sldId id="352" r:id="rId23"/>
    <p:sldId id="411" r:id="rId24"/>
    <p:sldId id="412" r:id="rId25"/>
    <p:sldId id="395" r:id="rId26"/>
    <p:sldId id="1678" r:id="rId27"/>
    <p:sldId id="1675" r:id="rId28"/>
    <p:sldId id="1676" r:id="rId29"/>
    <p:sldId id="1674" r:id="rId30"/>
    <p:sldId id="1680" r:id="rId31"/>
    <p:sldId id="1679" r:id="rId32"/>
    <p:sldId id="532" r:id="rId33"/>
    <p:sldId id="353" r:id="rId34"/>
    <p:sldId id="396" r:id="rId35"/>
    <p:sldId id="407" r:id="rId36"/>
    <p:sldId id="1677" r:id="rId37"/>
    <p:sldId id="1663" r:id="rId38"/>
    <p:sldId id="1669" r:id="rId39"/>
    <p:sldId id="1668" r:id="rId40"/>
    <p:sldId id="1670" r:id="rId41"/>
    <p:sldId id="500" r:id="rId42"/>
    <p:sldId id="361" r:id="rId43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ainik, Alexandre" initials="KA" lastIdx="2" clrIdx="0">
    <p:extLst>
      <p:ext uri="{19B8F6BF-5375-455C-9EA6-DF929625EA0E}">
        <p15:presenceInfo xmlns:p15="http://schemas.microsoft.com/office/powerpoint/2012/main" userId="S-1-5-21-1557681891-856716841-40651431-355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45" autoAdjust="0"/>
    <p:restoredTop sz="95267" autoAdjust="0"/>
  </p:normalViewPr>
  <p:slideViewPr>
    <p:cSldViewPr snapToGrid="0">
      <p:cViewPr varScale="1">
        <p:scale>
          <a:sx n="75" d="100"/>
          <a:sy n="75" d="100"/>
        </p:scale>
        <p:origin x="1066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666"/>
    </p:cViewPr>
  </p:sorterViewPr>
  <p:notesViewPr>
    <p:cSldViewPr snapToGrid="0">
      <p:cViewPr varScale="1">
        <p:scale>
          <a:sx n="140" d="100"/>
          <a:sy n="140" d="100"/>
        </p:scale>
        <p:origin x="-3084" y="-10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3AE6068-5018-4198-98D9-FBAF481BF89F}" type="datetimeFigureOut">
              <a:rPr lang="fr-FR" smtClean="0"/>
              <a:t>08/07/2024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9690D488-5498-4948-80A4-90630ABD43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748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F73F919-F849-4737-9A70-6E92990A17A0}" type="datetimeFigureOut">
              <a:rPr lang="fr-FR" smtClean="0"/>
              <a:t>08/07/2024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F2A338D-9EDF-4DBB-8B11-DD50B139E5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502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D0F2-548B-473E-907D-D97F299FD8DF}" type="datetime1">
              <a:rPr lang="fr-FR" smtClean="0"/>
              <a:t>08/07/2024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7EA3-A801-4936-858C-309DE9AF60FB}" type="datetime1">
              <a:rPr lang="fr-FR" smtClean="0"/>
              <a:t>08/07/2024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193" y="0"/>
            <a:ext cx="830809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0141-5016-4C56-8B9E-765D97D890D8}" type="datetime1">
              <a:rPr lang="fr-FR" smtClean="0"/>
              <a:t>08/07/2024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26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743077"/>
            <a:ext cx="4978400" cy="4905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743077"/>
            <a:ext cx="4978400" cy="4905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009652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009652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Titre 2"/>
          <p:cNvSpPr>
            <a:spLocks noGrp="1"/>
          </p:cNvSpPr>
          <p:nvPr>
            <p:ph type="title"/>
          </p:nvPr>
        </p:nvSpPr>
        <p:spPr>
          <a:xfrm>
            <a:off x="165100" y="274638"/>
            <a:ext cx="10566400" cy="4683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10747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104900"/>
            <a:ext cx="4978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104900"/>
            <a:ext cx="497840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itre 2"/>
          <p:cNvSpPr>
            <a:spLocks noGrp="1"/>
          </p:cNvSpPr>
          <p:nvPr>
            <p:ph type="title"/>
          </p:nvPr>
        </p:nvSpPr>
        <p:spPr>
          <a:xfrm>
            <a:off x="165100" y="274638"/>
            <a:ext cx="10566400" cy="4683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01171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AF9A-4E51-4F3A-8113-4EBDAEE1656D}" type="datetime1">
              <a:rPr lang="fr-FR" smtClean="0"/>
              <a:t>08/07/2024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A. KRAINIK, Grenoble -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372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2267" b="0" i="0" baseline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2267" b="0" i="0" baseline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74354-A79F-423C-ACAF-60F418193903}" type="datetime1">
              <a:rPr lang="fr-FR" smtClean="0"/>
              <a:t>08/07/2024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A. KRAINIK, Grenoble - France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513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C12A-7513-414B-BA15-A82FC7DEFDC4}" type="datetime1">
              <a:rPr lang="fr-FR" smtClean="0"/>
              <a:t>08/07/2024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193" y="0"/>
            <a:ext cx="830809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16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66DC-3346-4664-837C-FDBDC356CD18}" type="datetime1">
              <a:rPr lang="fr-FR" smtClean="0"/>
              <a:t>08/07/2024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773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6800" y="1600203"/>
            <a:ext cx="5486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13600" y="1600203"/>
            <a:ext cx="57955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79213"/>
            <a:ext cx="2844800" cy="365125"/>
          </a:xfrm>
        </p:spPr>
        <p:txBody>
          <a:bodyPr/>
          <a:lstStyle>
            <a:lvl1pPr>
              <a:defRPr sz="1000"/>
            </a:lvl1pPr>
          </a:lstStyle>
          <a:p>
            <a:fld id="{05A04404-8A59-4185-9208-651D7A460992}" type="datetime1">
              <a:rPr lang="fr-FR" smtClean="0"/>
              <a:pPr/>
              <a:t>08/07/2024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79213"/>
            <a:ext cx="38608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fr-FR"/>
              <a:t>akrainik.edu@gmail.com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79213"/>
            <a:ext cx="2844800" cy="365125"/>
          </a:xfrm>
        </p:spPr>
        <p:txBody>
          <a:bodyPr/>
          <a:lstStyle>
            <a:lvl1pPr>
              <a:defRPr sz="1000"/>
            </a:lvl1pPr>
          </a:lstStyle>
          <a:p>
            <a:fld id="{A46D1E68-5F12-409D-8441-33139AB684AD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193" y="0"/>
            <a:ext cx="830809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9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26D00-2982-426E-9949-23019F3D2613}" type="datetime1">
              <a:rPr lang="fr-FR" smtClean="0"/>
              <a:t>08/07/2024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24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5EE2-FF7D-45BF-AFB1-418657A5DAF8}" type="datetime1">
              <a:rPr lang="fr-FR" smtClean="0"/>
              <a:t>08/07/2024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8920" y="0"/>
            <a:ext cx="833080" cy="83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56B5-3213-465A-99FE-1315361A72E9}" type="datetime1">
              <a:rPr lang="fr-FR" smtClean="0"/>
              <a:t>08/07/2024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06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2EF7-621B-4B01-A748-F0DCE904873C}" type="datetime1">
              <a:rPr lang="fr-FR" smtClean="0"/>
              <a:t>08/07/2024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09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C1C8-C58A-486D-8BA6-A007440DD1A6}" type="datetime1">
              <a:rPr lang="fr-FR" smtClean="0"/>
              <a:t>08/07/2024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1E68-5F12-409D-8441-33139AB684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87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45038"/>
            <a:ext cx="105624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188001"/>
            <a:ext cx="10972800" cy="4938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15100"/>
            <a:ext cx="12192000" cy="342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1193" y="0"/>
            <a:ext cx="830809" cy="828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37160" y="6591300"/>
            <a:ext cx="2844800" cy="206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9D59638-7280-4B81-A0A1-F9F7DA8A23A9}" type="datetimeFigureOut">
              <a:rPr lang="fr-FR" smtClean="0"/>
              <a:pPr/>
              <a:t>08/07/2024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591300"/>
            <a:ext cx="3860800" cy="206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akrainik.edu@gmail.com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5740" y="6591300"/>
            <a:ext cx="2844800" cy="2063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46D1E68-5F12-409D-8441-33139AB684AD}" type="slidenum">
              <a:rPr lang="fr-FR" smtClean="0"/>
              <a:pPr/>
              <a:t>‹N°›</a:t>
            </a:fld>
            <a:r>
              <a:rPr lang="fr-FR"/>
              <a:t>/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495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0" r:id="rId12"/>
    <p:sldLayoutId id="2147483661" r:id="rId13"/>
    <p:sldLayoutId id="2147483674" r:id="rId14"/>
    <p:sldLayoutId id="2147483676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537CEEC3-5F05-4955-B72F-6EB4D93A8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090306"/>
            <a:ext cx="8534400" cy="1752600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48D16B-9C90-401B-8F61-64FD7FD9E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2474"/>
            <a:ext cx="12192000" cy="554126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2AF730D-066D-4B35-A489-466CFFA96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862474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Bienvenue aux Ateliers de Neuroradiologie Diagnostique de la SFNR</a:t>
            </a:r>
            <a:br>
              <a:rPr lang="fr-FR" sz="2800" dirty="0"/>
            </a:br>
            <a:r>
              <a:rPr lang="fr-FR" sz="2800" dirty="0"/>
              <a:t>Fondation Mérieux Les </a:t>
            </a:r>
            <a:r>
              <a:rPr lang="fr-FR" sz="2800" dirty="0" err="1"/>
              <a:t>Pensières</a:t>
            </a:r>
            <a:r>
              <a:rPr lang="fr-FR" sz="2800" dirty="0"/>
              <a:t> – Veyrier du Lac</a:t>
            </a:r>
            <a:br>
              <a:rPr lang="fr-FR" sz="2800" dirty="0"/>
            </a:br>
            <a:r>
              <a:rPr lang="fr-FR" sz="2800" dirty="0"/>
              <a:t>26-28 juin 2024</a:t>
            </a:r>
          </a:p>
        </p:txBody>
      </p:sp>
      <p:pic>
        <p:nvPicPr>
          <p:cNvPr id="1026" name="Picture 2" descr="Neuroradiologie.fr">
            <a:extLst>
              <a:ext uri="{FF2B5EF4-FFF2-40B4-BE49-F238E27FC236}">
                <a16:creationId xmlns:a16="http://schemas.microsoft.com/office/drawing/2014/main" id="{42780408-EDF6-4105-B8A9-E67FD88D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22" y="54937"/>
            <a:ext cx="1246777" cy="7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497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0F40CC-8823-4E80-B1CB-89D7561C4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Nigrosome</a:t>
            </a:r>
            <a:r>
              <a:rPr lang="fr-FR" dirty="0"/>
              <a:t>: i</a:t>
            </a:r>
            <a:r>
              <a:rPr lang="fr-FR" i="1" dirty="0"/>
              <a:t>n vivo </a:t>
            </a:r>
            <a:r>
              <a:rPr lang="fr-FR" dirty="0" err="1"/>
              <a:t>imaging</a:t>
            </a:r>
            <a:r>
              <a:rPr lang="fr-FR" dirty="0"/>
              <a:t> challenge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CF6E524-C78D-46AC-AB75-5BA40E719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455" y="1032587"/>
            <a:ext cx="3840859" cy="858418"/>
          </a:xfrm>
          <a:prstGeom prst="rect">
            <a:avLst/>
          </a:prstGeom>
        </p:spPr>
      </p:pic>
      <p:pic>
        <p:nvPicPr>
          <p:cNvPr id="4" name="Picture 5" descr="axT120">
            <a:extLst>
              <a:ext uri="{FF2B5EF4-FFF2-40B4-BE49-F238E27FC236}">
                <a16:creationId xmlns:a16="http://schemas.microsoft.com/office/drawing/2014/main" id="{099ED2D4-440F-48F9-B46E-79FFCBA68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2" y="2013760"/>
            <a:ext cx="371858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orostir0002">
            <a:extLst>
              <a:ext uri="{FF2B5EF4-FFF2-40B4-BE49-F238E27FC236}">
                <a16:creationId xmlns:a16="http://schemas.microsoft.com/office/drawing/2014/main" id="{6EE4B7D5-CDB8-4862-8DA9-56102728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3412" y="2013760"/>
            <a:ext cx="449364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Image1">
            <a:extLst>
              <a:ext uri="{FF2B5EF4-FFF2-40B4-BE49-F238E27FC236}">
                <a16:creationId xmlns:a16="http://schemas.microsoft.com/office/drawing/2014/main" id="{2C4787BA-7027-4E0A-91E6-65A80696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4471" y="2015347"/>
            <a:ext cx="371011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8CEE911E-1371-49D9-B7FE-EDB419FC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1288" y="5036773"/>
            <a:ext cx="1003300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79E8594B-B734-4A34-8745-127DB5F7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3632650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ED5C80C-180A-4BCF-9A84-9201A2ADD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MRI of </a:t>
            </a:r>
            <a:r>
              <a:rPr lang="fr-FR" dirty="0" err="1"/>
              <a:t>substantia</a:t>
            </a:r>
            <a:r>
              <a:rPr lang="fr-FR" dirty="0"/>
              <a:t> </a:t>
            </a:r>
            <a:r>
              <a:rPr lang="fr-FR" dirty="0" err="1"/>
              <a:t>nigra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ACC15C-521C-4E49-AA3B-97CA140B8C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altLang="fr-FR" sz="2000" dirty="0"/>
              <a:t>IRM 4T : </a:t>
            </a:r>
            <a:r>
              <a:rPr lang="fr-FR" altLang="fr-FR" sz="2000" dirty="0" err="1"/>
              <a:t>Substantia</a:t>
            </a:r>
            <a:r>
              <a:rPr lang="fr-FR" altLang="fr-FR" sz="2000" dirty="0"/>
              <a:t> </a:t>
            </a:r>
            <a:r>
              <a:rPr lang="fr-FR" altLang="fr-FR" sz="2000" dirty="0" err="1"/>
              <a:t>nigra</a:t>
            </a:r>
            <a:endParaRPr lang="fr-FR" altLang="fr-FR" sz="2000" dirty="0"/>
          </a:p>
          <a:p>
            <a:r>
              <a:rPr lang="fr-FR" altLang="fr-FR" sz="2000" dirty="0"/>
              <a:t>↓ T2ρ (</a:t>
            </a:r>
            <a:r>
              <a:rPr lang="fr-FR" altLang="fr-FR" sz="2000" dirty="0" err="1"/>
              <a:t>hS</a:t>
            </a:r>
            <a:r>
              <a:rPr lang="fr-FR" altLang="fr-FR" sz="2000" dirty="0"/>
              <a:t>): </a:t>
            </a:r>
            <a:r>
              <a:rPr lang="fr-FR" altLang="fr-FR" sz="2000" dirty="0" err="1"/>
              <a:t>iron</a:t>
            </a:r>
            <a:r>
              <a:rPr lang="fr-FR" altLang="fr-FR" sz="2000" dirty="0"/>
              <a:t> </a:t>
            </a:r>
            <a:r>
              <a:rPr lang="fr-FR" altLang="fr-FR" sz="2000" dirty="0" err="1"/>
              <a:t>depostion</a:t>
            </a:r>
            <a:endParaRPr lang="fr-FR" altLang="fr-FR" sz="2000" dirty="0"/>
          </a:p>
          <a:p>
            <a:r>
              <a:rPr lang="fr-FR" altLang="fr-FR" sz="2000" dirty="0"/>
              <a:t>↑ T1ρ (</a:t>
            </a:r>
            <a:r>
              <a:rPr lang="fr-FR" altLang="fr-FR" sz="2000" dirty="0" err="1"/>
              <a:t>hS</a:t>
            </a:r>
            <a:r>
              <a:rPr lang="fr-FR" altLang="fr-FR" sz="2000" dirty="0"/>
              <a:t>): neural </a:t>
            </a:r>
            <a:r>
              <a:rPr lang="fr-FR" altLang="fr-FR" sz="2000" dirty="0" err="1"/>
              <a:t>loss</a:t>
            </a:r>
            <a:r>
              <a:rPr lang="fr-FR" altLang="fr-FR" sz="2000" dirty="0"/>
              <a:t> &amp; </a:t>
            </a:r>
            <a:r>
              <a:rPr lang="fr-FR" altLang="fr-FR" sz="2000" dirty="0" err="1"/>
              <a:t>neuromelanin</a:t>
            </a:r>
            <a:r>
              <a:rPr lang="fr-FR" altLang="fr-FR" sz="2000" dirty="0"/>
              <a:t> </a:t>
            </a:r>
            <a:r>
              <a:rPr lang="fr-FR" altLang="fr-FR" sz="2000" dirty="0" err="1"/>
              <a:t>loss</a:t>
            </a:r>
            <a:endParaRPr lang="fr-FR" altLang="fr-FR" sz="2000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99E60DE-6A1C-4831-B8D3-073B2441EF5D}"/>
              </a:ext>
            </a:extLst>
          </p:cNvPr>
          <p:cNvGrpSpPr>
            <a:grpSpLocks/>
          </p:cNvGrpSpPr>
          <p:nvPr/>
        </p:nvGrpSpPr>
        <p:grpSpPr bwMode="auto">
          <a:xfrm>
            <a:off x="1741488" y="1484314"/>
            <a:ext cx="8731250" cy="4651375"/>
            <a:chOff x="137" y="864"/>
            <a:chExt cx="5500" cy="2930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AEDF0AD-E6BE-4AC8-B07C-C9EBB2725C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1963"/>
              <a:ext cx="2826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3A84592-C349-49F7-ABAE-2B3BB282A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" y="1944"/>
              <a:ext cx="2669" cy="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B3A9ED3F-4066-40F6-8B1E-2DD88B4CA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864"/>
              <a:ext cx="1514" cy="1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0F450130-E06F-48B8-8400-0F2A062B5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13"/>
            <a:stretch>
              <a:fillRect/>
            </a:stretch>
          </p:blipFill>
          <p:spPr bwMode="auto">
            <a:xfrm>
              <a:off x="4126" y="864"/>
              <a:ext cx="1511" cy="1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274F6AA1-AE74-4AE9-9334-438098A9A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" y="1949"/>
              <a:ext cx="2662" cy="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4FE68F8F-68EC-4A94-B775-0F0D3DD2C3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" y="1944"/>
              <a:ext cx="0" cy="18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C00F9F46-AB50-42DE-A3A6-840AB1DBDA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7" y="864"/>
              <a:ext cx="0" cy="29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2">
              <a:extLst>
                <a:ext uri="{FF2B5EF4-FFF2-40B4-BE49-F238E27FC236}">
                  <a16:creationId xmlns:a16="http://schemas.microsoft.com/office/drawing/2014/main" id="{FEE8BA4F-9EB8-4668-9B4A-5804C596F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" y="3789"/>
              <a:ext cx="5500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781218D8-0919-425A-8CE3-2A75BF3E2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7" y="1944"/>
              <a:ext cx="26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FE69BC5C-7936-4E1E-AB90-90A197F92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5" y="864"/>
              <a:ext cx="2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647E8B2C-4A5D-405F-B99E-56C1F9B6E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5" y="864"/>
              <a:ext cx="0" cy="10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Text Box 3">
            <a:extLst>
              <a:ext uri="{FF2B5EF4-FFF2-40B4-BE49-F238E27FC236}">
                <a16:creationId xmlns:a16="http://schemas.microsoft.com/office/drawing/2014/main" id="{C84A3A84-8359-4DF3-BFE2-DC545515E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909" y="6164264"/>
            <a:ext cx="17541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0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solidFill>
                  <a:schemeClr val="tx1"/>
                </a:solidFill>
              </a:rPr>
              <a:t>Michaeli</a:t>
            </a:r>
            <a:r>
              <a:rPr lang="fr-FR" altLang="fr-FR" sz="1200" dirty="0">
                <a:solidFill>
                  <a:schemeClr val="tx1"/>
                </a:solidFill>
              </a:rPr>
              <a:t>, </a:t>
            </a:r>
            <a:r>
              <a:rPr lang="fr-FR" altLang="fr-FR" sz="1200" i="1" dirty="0" err="1">
                <a:solidFill>
                  <a:schemeClr val="tx1"/>
                </a:solidFill>
              </a:rPr>
              <a:t>Mov</a:t>
            </a:r>
            <a:r>
              <a:rPr lang="fr-FR" altLang="fr-FR" sz="1200" i="1" dirty="0">
                <a:solidFill>
                  <a:schemeClr val="tx1"/>
                </a:solidFill>
              </a:rPr>
              <a:t> Dis 2007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84787511-AA5D-4181-A4C8-4349327F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1407813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50309A-BEBD-4983-B7F4-A71060BF0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MRI of </a:t>
            </a:r>
            <a:r>
              <a:rPr lang="fr-FR" dirty="0" err="1"/>
              <a:t>substantia</a:t>
            </a:r>
            <a:r>
              <a:rPr lang="fr-FR" dirty="0"/>
              <a:t> </a:t>
            </a:r>
            <a:r>
              <a:rPr lang="fr-FR" dirty="0" err="1"/>
              <a:t>nigra</a:t>
            </a:r>
            <a:r>
              <a:rPr lang="fr-FR" dirty="0"/>
              <a:t>: </a:t>
            </a:r>
            <a:r>
              <a:rPr lang="fr-FR" dirty="0" err="1"/>
              <a:t>Iron</a:t>
            </a:r>
            <a:r>
              <a:rPr lang="fr-FR" dirty="0"/>
              <a:t> </a:t>
            </a:r>
            <a:r>
              <a:rPr lang="fr-FR" dirty="0" err="1"/>
              <a:t>deposition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BE9AD-A971-4701-96F9-A17401B4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379" y="1506187"/>
            <a:ext cx="449494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E1135C3-09F3-47D1-A00F-69999E46E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599" y="1506187"/>
            <a:ext cx="4418733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573A3857-6D14-463F-A5E7-75C5E4972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4760" y="6204789"/>
            <a:ext cx="1476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0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tx1"/>
                </a:solidFill>
              </a:rPr>
              <a:t>Cho, </a:t>
            </a:r>
            <a:r>
              <a:rPr lang="fr-FR" altLang="fr-FR" sz="1200" i="1" dirty="0" err="1">
                <a:solidFill>
                  <a:schemeClr val="tx1"/>
                </a:solidFill>
              </a:rPr>
              <a:t>Mov</a:t>
            </a:r>
            <a:r>
              <a:rPr lang="fr-FR" altLang="fr-FR" sz="1200" i="1" dirty="0">
                <a:solidFill>
                  <a:schemeClr val="tx1"/>
                </a:solidFill>
              </a:rPr>
              <a:t> Dis 2011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1AC36FE-CBBC-49E7-BFCF-0EF064BBD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39230" y="365607"/>
            <a:ext cx="1658214" cy="760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894090-10AD-4BA0-BDC9-EA1FC666C675}"/>
              </a:ext>
            </a:extLst>
          </p:cNvPr>
          <p:cNvSpPr/>
          <p:nvPr/>
        </p:nvSpPr>
        <p:spPr>
          <a:xfrm>
            <a:off x="727786" y="95981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ct val="0"/>
              </a:spcBef>
            </a:pPr>
            <a:r>
              <a:rPr lang="fr-FR" altLang="fr-FR" dirty="0"/>
              <a:t>7T: 2D T2* EG </a:t>
            </a:r>
            <a:r>
              <a:rPr lang="fr-FR" altLang="fr-FR" dirty="0" err="1"/>
              <a:t>with</a:t>
            </a:r>
            <a:r>
              <a:rPr lang="fr-FR" altLang="fr-FR" dirty="0"/>
              <a:t> </a:t>
            </a:r>
            <a:r>
              <a:rPr lang="fr-FR" altLang="fr-FR" dirty="0" err="1"/>
              <a:t>specific</a:t>
            </a:r>
            <a:r>
              <a:rPr lang="fr-FR" altLang="fr-FR" dirty="0"/>
              <a:t> </a:t>
            </a:r>
            <a:r>
              <a:rPr lang="fr-FR" altLang="fr-FR" dirty="0" err="1"/>
              <a:t>coil</a:t>
            </a:r>
            <a:r>
              <a:rPr lang="fr-FR" altLang="fr-FR" dirty="0"/>
              <a:t> (12.5’)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99BAE7E-F328-43AA-894D-5779CEBC3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5511" y="1125895"/>
            <a:ext cx="12218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0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tx1"/>
                </a:solidFill>
              </a:rPr>
              <a:t>Richelieu </a:t>
            </a:r>
            <a:r>
              <a:rPr lang="fr-FR" altLang="fr-FR" sz="1200" dirty="0" err="1">
                <a:solidFill>
                  <a:schemeClr val="tx1"/>
                </a:solidFill>
              </a:rPr>
              <a:t>sign</a:t>
            </a:r>
            <a:r>
              <a:rPr lang="fr-FR" altLang="fr-FR" sz="1200" dirty="0">
                <a:solidFill>
                  <a:schemeClr val="tx1"/>
                </a:solidFill>
              </a:rPr>
              <a:t>?</a:t>
            </a:r>
            <a:endParaRPr lang="fr-FR" altLang="fr-FR" sz="1200" i="1" dirty="0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03BE250-F8E6-44E4-8912-47AD6F0E562D}"/>
              </a:ext>
            </a:extLst>
          </p:cNvPr>
          <p:cNvSpPr txBox="1"/>
          <p:nvPr/>
        </p:nvSpPr>
        <p:spPr>
          <a:xfrm>
            <a:off x="3402561" y="5973956"/>
            <a:ext cx="4570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/>
              <a:t>See</a:t>
            </a:r>
            <a:r>
              <a:rPr lang="fr-FR" sz="2400" i="1" dirty="0"/>
              <a:t> </a:t>
            </a:r>
            <a:r>
              <a:rPr lang="fr-FR" sz="2400" i="1" dirty="0" err="1"/>
              <a:t>further</a:t>
            </a:r>
            <a:r>
              <a:rPr lang="fr-FR" sz="2400" i="1" dirty="0"/>
              <a:t> </a:t>
            </a:r>
            <a:r>
              <a:rPr lang="fr-FR" sz="2400" i="1" dirty="0" err="1"/>
              <a:t>studies</a:t>
            </a:r>
            <a:r>
              <a:rPr lang="fr-FR" sz="2400" i="1" dirty="0"/>
              <a:t> in R2* and QSM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C5D07238-0ADB-4BE9-8E2E-5EBD0343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331748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FE35A4-DD52-413B-B20E-E895E9B90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MRI of </a:t>
            </a:r>
            <a:r>
              <a:rPr lang="fr-FR" dirty="0" err="1"/>
              <a:t>substantia</a:t>
            </a:r>
            <a:r>
              <a:rPr lang="fr-FR" dirty="0"/>
              <a:t> </a:t>
            </a:r>
            <a:r>
              <a:rPr lang="fr-FR" dirty="0" err="1"/>
              <a:t>nigra</a:t>
            </a:r>
            <a:r>
              <a:rPr lang="fr-FR" dirty="0"/>
              <a:t>: </a:t>
            </a:r>
            <a:r>
              <a:rPr lang="fr-FR" dirty="0" err="1"/>
              <a:t>Neuromelanin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C47C1B-173A-4D2D-8852-500D3DAAD9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2600" dirty="0"/>
              <a:t>NM pigment: </a:t>
            </a:r>
            <a:r>
              <a:rPr lang="fr-FR" sz="2600" dirty="0" err="1"/>
              <a:t>oxidized</a:t>
            </a:r>
            <a:r>
              <a:rPr lang="fr-FR" sz="2600" dirty="0"/>
              <a:t> </a:t>
            </a:r>
            <a:r>
              <a:rPr lang="fr-FR" sz="2600" dirty="0" err="1"/>
              <a:t>catecholamines</a:t>
            </a:r>
            <a:r>
              <a:rPr lang="fr-FR" sz="2600" dirty="0"/>
              <a:t> </a:t>
            </a:r>
            <a:r>
              <a:rPr lang="fr-FR" sz="2600" dirty="0" err="1"/>
              <a:t>trapped</a:t>
            </a:r>
            <a:r>
              <a:rPr lang="fr-FR" sz="2600" dirty="0"/>
              <a:t> </a:t>
            </a:r>
            <a:r>
              <a:rPr lang="fr-FR" sz="2600" dirty="0" err="1"/>
              <a:t>within</a:t>
            </a:r>
            <a:r>
              <a:rPr lang="fr-FR" sz="2600" dirty="0"/>
              <a:t> </a:t>
            </a:r>
            <a:r>
              <a:rPr lang="fr-FR" sz="2600" dirty="0" err="1"/>
              <a:t>autophagic</a:t>
            </a:r>
            <a:r>
              <a:rPr lang="fr-FR" sz="2600" dirty="0"/>
              <a:t> </a:t>
            </a:r>
            <a:r>
              <a:rPr lang="fr-FR" sz="2600" dirty="0" err="1"/>
              <a:t>intraneural</a:t>
            </a:r>
            <a:r>
              <a:rPr lang="fr-FR" sz="2600" dirty="0"/>
              <a:t> organelles</a:t>
            </a:r>
          </a:p>
          <a:p>
            <a:r>
              <a:rPr lang="fr-FR" sz="2600" dirty="0" err="1"/>
              <a:t>Colocalization</a:t>
            </a:r>
            <a:r>
              <a:rPr lang="fr-FR" sz="2600" dirty="0"/>
              <a:t> </a:t>
            </a:r>
            <a:r>
              <a:rPr lang="fr-FR" sz="2600" dirty="0" err="1"/>
              <a:t>with</a:t>
            </a:r>
            <a:r>
              <a:rPr lang="fr-FR" sz="2600" dirty="0"/>
              <a:t> </a:t>
            </a:r>
            <a:r>
              <a:rPr lang="fr-FR" sz="2600" dirty="0" err="1"/>
              <a:t>lipids</a:t>
            </a:r>
            <a:r>
              <a:rPr lang="fr-FR" sz="2600" dirty="0"/>
              <a:t>, </a:t>
            </a:r>
            <a:r>
              <a:rPr lang="fr-FR" sz="2600" dirty="0" err="1"/>
              <a:t>iron</a:t>
            </a:r>
            <a:r>
              <a:rPr lang="fr-FR" sz="2600" dirty="0"/>
              <a:t>, pesticides, </a:t>
            </a:r>
            <a:r>
              <a:rPr lang="fr-FR" sz="2600" dirty="0" err="1"/>
              <a:t>antipsychotic</a:t>
            </a:r>
            <a:r>
              <a:rPr lang="fr-FR" sz="2600" dirty="0"/>
              <a:t> </a:t>
            </a:r>
            <a:r>
              <a:rPr lang="fr-FR" sz="2600" dirty="0" err="1"/>
              <a:t>drugs</a:t>
            </a:r>
            <a:r>
              <a:rPr lang="fr-FR" sz="2600" dirty="0"/>
              <a:t>,… chloroquine</a:t>
            </a:r>
          </a:p>
          <a:p>
            <a:r>
              <a:rPr lang="fr-FR" sz="2600" dirty="0" err="1"/>
              <a:t>Dopaminergic</a:t>
            </a:r>
            <a:r>
              <a:rPr lang="fr-FR" sz="2600" dirty="0"/>
              <a:t> </a:t>
            </a:r>
            <a:r>
              <a:rPr lang="fr-FR" sz="2600" dirty="0" err="1"/>
              <a:t>neurons</a:t>
            </a:r>
            <a:r>
              <a:rPr lang="fr-FR" sz="2600" dirty="0"/>
              <a:t> of SN, ventral tegmental area</a:t>
            </a:r>
          </a:p>
          <a:p>
            <a:r>
              <a:rPr lang="fr-FR" sz="2600" dirty="0" err="1"/>
              <a:t>Noradrenergic</a:t>
            </a:r>
            <a:r>
              <a:rPr lang="fr-FR" sz="2600" dirty="0"/>
              <a:t> </a:t>
            </a:r>
            <a:r>
              <a:rPr lang="fr-FR" sz="2600" dirty="0" err="1"/>
              <a:t>neurons</a:t>
            </a:r>
            <a:r>
              <a:rPr lang="fr-FR" sz="2600" dirty="0"/>
              <a:t> of locus coeruleus (LC), </a:t>
            </a:r>
            <a:r>
              <a:rPr lang="fr-FR" sz="2600" dirty="0" err="1"/>
              <a:t>ventrolateral</a:t>
            </a:r>
            <a:r>
              <a:rPr lang="fr-FR" sz="2600" dirty="0"/>
              <a:t> </a:t>
            </a:r>
            <a:r>
              <a:rPr lang="fr-FR" sz="2600" dirty="0" err="1"/>
              <a:t>reticular</a:t>
            </a:r>
            <a:r>
              <a:rPr lang="fr-FR" sz="2600" dirty="0"/>
              <a:t> formation and nucleus of the </a:t>
            </a:r>
            <a:r>
              <a:rPr lang="fr-FR" sz="2600" dirty="0" err="1"/>
              <a:t>solitary</a:t>
            </a:r>
            <a:r>
              <a:rPr lang="fr-FR" sz="2600" dirty="0"/>
              <a:t> tract in the </a:t>
            </a:r>
            <a:r>
              <a:rPr lang="fr-FR" sz="2600" dirty="0" err="1"/>
              <a:t>medulla</a:t>
            </a:r>
            <a:r>
              <a:rPr lang="fr-FR" sz="2600" dirty="0"/>
              <a:t> </a:t>
            </a:r>
            <a:r>
              <a:rPr lang="fr-FR" sz="2600" dirty="0" err="1"/>
              <a:t>oblongata</a:t>
            </a:r>
            <a:endParaRPr lang="fr-FR" sz="2600" dirty="0"/>
          </a:p>
          <a:p>
            <a:r>
              <a:rPr lang="fr-FR" sz="2600" dirty="0"/>
              <a:t>Protective </a:t>
            </a:r>
            <a:r>
              <a:rPr lang="fr-FR" sz="2600" dirty="0" err="1"/>
              <a:t>antioxidative</a:t>
            </a:r>
            <a:r>
              <a:rPr lang="fr-FR" sz="2600" dirty="0"/>
              <a:t> </a:t>
            </a:r>
            <a:r>
              <a:rPr lang="fr-FR" sz="2600" dirty="0" err="1"/>
              <a:t>role</a:t>
            </a:r>
            <a:r>
              <a:rPr lang="fr-FR" sz="2600" dirty="0"/>
              <a:t> </a:t>
            </a:r>
            <a:r>
              <a:rPr lang="fr-FR" sz="2600" dirty="0" err="1"/>
              <a:t>against</a:t>
            </a:r>
            <a:r>
              <a:rPr lang="fr-FR" sz="2600" dirty="0"/>
              <a:t> </a:t>
            </a:r>
            <a:r>
              <a:rPr lang="fr-FR" sz="2600" dirty="0" err="1"/>
              <a:t>iron</a:t>
            </a:r>
            <a:r>
              <a:rPr lang="fr-FR" sz="2600" dirty="0"/>
              <a:t> </a:t>
            </a:r>
            <a:r>
              <a:rPr lang="fr-FR" sz="2600" dirty="0" err="1"/>
              <a:t>toxicity</a:t>
            </a:r>
            <a:endParaRPr lang="fr-FR" sz="2600" dirty="0"/>
          </a:p>
          <a:p>
            <a:endParaRPr lang="fr-FR" sz="1800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F8D32428-7187-48D7-9D05-02098750C8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In </a:t>
            </a:r>
            <a:r>
              <a:rPr lang="fr-FR" dirty="0" err="1"/>
              <a:t>Parkinson’s</a:t>
            </a:r>
            <a:r>
              <a:rPr lang="fr-FR" dirty="0"/>
              <a:t> </a:t>
            </a:r>
            <a:r>
              <a:rPr lang="fr-FR" dirty="0" err="1"/>
              <a:t>disease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Nigral</a:t>
            </a:r>
            <a:r>
              <a:rPr lang="fr-FR" dirty="0"/>
              <a:t> </a:t>
            </a:r>
            <a:r>
              <a:rPr lang="fr-FR" dirty="0" err="1"/>
              <a:t>degeneration</a:t>
            </a:r>
            <a:r>
              <a:rPr lang="fr-FR" dirty="0">
                <a:sym typeface="Wingdings" panose="05000000000000000000" pitchFamily="2" charset="2"/>
              </a:rPr>
              <a:t> NM release</a:t>
            </a:r>
          </a:p>
          <a:p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>
                <a:sym typeface="Wingdings" panose="05000000000000000000" pitchFamily="2" charset="2"/>
              </a:rPr>
              <a:t>Autoimmune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microglial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response</a:t>
            </a:r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 err="1">
                <a:sym typeface="Wingdings" panose="05000000000000000000" pitchFamily="2" charset="2"/>
              </a:rPr>
              <a:t>metals</a:t>
            </a:r>
            <a:r>
              <a:rPr lang="fr-FR" dirty="0">
                <a:sym typeface="Wingdings" panose="05000000000000000000" pitchFamily="2" charset="2"/>
              </a:rPr>
              <a:t> and </a:t>
            </a:r>
            <a:r>
              <a:rPr lang="fr-FR" dirty="0" err="1">
                <a:sym typeface="Wingdings" panose="05000000000000000000" pitchFamily="2" charset="2"/>
              </a:rPr>
              <a:t>toxic</a:t>
            </a:r>
            <a:r>
              <a:rPr lang="fr-FR" dirty="0">
                <a:sym typeface="Wingdings" panose="05000000000000000000" pitchFamily="2" charset="2"/>
              </a:rPr>
              <a:t> release: </a:t>
            </a:r>
            <a:r>
              <a:rPr lang="fr-FR" dirty="0" err="1">
                <a:sym typeface="Wingdings" panose="05000000000000000000" pitchFamily="2" charset="2"/>
              </a:rPr>
              <a:t>Oxidative</a:t>
            </a:r>
            <a:r>
              <a:rPr lang="fr-FR" dirty="0">
                <a:sym typeface="Wingdings" panose="05000000000000000000" pitchFamily="2" charset="2"/>
              </a:rPr>
              <a:t> stress</a:t>
            </a:r>
          </a:p>
          <a:p>
            <a:r>
              <a:rPr lang="fr-FR" dirty="0">
                <a:sym typeface="Wingdings" panose="05000000000000000000" pitchFamily="2" charset="2"/>
              </a:rPr>
              <a:t> alpha-</a:t>
            </a:r>
            <a:r>
              <a:rPr lang="fr-FR" dirty="0" err="1">
                <a:sym typeface="Wingdings" panose="05000000000000000000" pitchFamily="2" charset="2"/>
              </a:rPr>
              <a:t>synuclein</a:t>
            </a:r>
            <a:r>
              <a:rPr lang="fr-FR" dirty="0">
                <a:sym typeface="Wingdings" panose="05000000000000000000" pitchFamily="2" charset="2"/>
              </a:rPr>
              <a:t> accumulation</a:t>
            </a:r>
            <a:endParaRPr lang="fr-FR" dirty="0"/>
          </a:p>
          <a:p>
            <a:endParaRPr lang="fr-FR" dirty="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166158DE-89A7-4210-8197-C9FD03791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520" y="2440928"/>
            <a:ext cx="4613668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fr-FR" altLang="fr-FR" sz="1333" dirty="0"/>
              <a:t>Double </a:t>
            </a:r>
            <a:r>
              <a:rPr lang="fr-FR" altLang="fr-FR" sz="1333" i="1" dirty="0" err="1"/>
              <a:t>Biological</a:t>
            </a:r>
            <a:r>
              <a:rPr lang="fr-FR" altLang="fr-FR" sz="1333" i="1" dirty="0"/>
              <a:t> </a:t>
            </a:r>
            <a:r>
              <a:rPr lang="fr-FR" altLang="fr-FR" sz="1333" i="1" dirty="0" err="1"/>
              <a:t>Role</a:t>
            </a:r>
            <a:r>
              <a:rPr lang="fr-FR" altLang="fr-FR" sz="1333" i="1" dirty="0"/>
              <a:t> of </a:t>
            </a:r>
            <a:r>
              <a:rPr lang="fr-FR" altLang="fr-FR" sz="1333" i="1" dirty="0" err="1"/>
              <a:t>Neuromelanin</a:t>
            </a:r>
            <a:r>
              <a:rPr lang="fr-FR" altLang="fr-FR" sz="1333" i="1" dirty="0"/>
              <a:t> in the </a:t>
            </a:r>
            <a:r>
              <a:rPr lang="fr-FR" altLang="fr-FR" sz="1333" i="1" dirty="0" err="1"/>
              <a:t>Human</a:t>
            </a:r>
            <a:r>
              <a:rPr lang="fr-FR" altLang="fr-FR" sz="1333" i="1" dirty="0"/>
              <a:t> Brain and </a:t>
            </a:r>
            <a:r>
              <a:rPr lang="fr-FR" altLang="fr-FR" sz="1333" i="1" dirty="0" err="1"/>
              <a:t>Its</a:t>
            </a:r>
            <a:r>
              <a:rPr lang="fr-FR" altLang="fr-FR" sz="1333" i="1" dirty="0"/>
              <a:t> Importance in </a:t>
            </a:r>
            <a:r>
              <a:rPr lang="fr-FR" altLang="fr-FR" sz="1333" i="1" dirty="0" err="1"/>
              <a:t>Parkinson's</a:t>
            </a:r>
            <a:r>
              <a:rPr lang="fr-FR" altLang="fr-FR" sz="1333" i="1" dirty="0"/>
              <a:t> </a:t>
            </a:r>
            <a:r>
              <a:rPr lang="fr-FR" altLang="fr-FR" sz="1333" i="1" dirty="0" err="1"/>
              <a:t>Disease</a:t>
            </a:r>
            <a:r>
              <a:rPr lang="fr-FR" altLang="fr-FR" sz="1333" i="1" dirty="0"/>
              <a:t>, 2011</a:t>
            </a:r>
          </a:p>
        </p:txBody>
      </p:sp>
      <p:pic>
        <p:nvPicPr>
          <p:cNvPr id="10" name="Espace réservé du contenu 8">
            <a:extLst>
              <a:ext uri="{FF2B5EF4-FFF2-40B4-BE49-F238E27FC236}">
                <a16:creationId xmlns:a16="http://schemas.microsoft.com/office/drawing/2014/main" id="{E3C2250C-944E-4D8F-A275-B6BD084F1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948"/>
          <a:stretch/>
        </p:blipFill>
        <p:spPr>
          <a:xfrm flipV="1">
            <a:off x="6986424" y="899784"/>
            <a:ext cx="3993860" cy="1473995"/>
          </a:xfrm>
          <a:prstGeom prst="rect">
            <a:avLst/>
          </a:prstGeom>
        </p:spPr>
      </p:pic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0E9E2C24-5B20-4465-A1EF-CB4FD4DD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11135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C647ACE-4123-40CB-A3F1-843AB7B6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MRI of </a:t>
            </a:r>
            <a:r>
              <a:rPr lang="fr-FR" dirty="0" err="1"/>
              <a:t>substantia</a:t>
            </a:r>
            <a:r>
              <a:rPr lang="fr-FR" dirty="0"/>
              <a:t> </a:t>
            </a:r>
            <a:r>
              <a:rPr lang="fr-FR" dirty="0" err="1"/>
              <a:t>nigra</a:t>
            </a:r>
            <a:r>
              <a:rPr lang="fr-FR" dirty="0"/>
              <a:t>: </a:t>
            </a:r>
            <a:r>
              <a:rPr lang="fr-FR" dirty="0" err="1"/>
              <a:t>Neuromelanin</a:t>
            </a:r>
            <a:endParaRPr lang="fr-FR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9BF8E901-F359-4246-8CC7-BA570E768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3600" y="1057469"/>
            <a:ext cx="5795520" cy="5068697"/>
          </a:xfrm>
        </p:spPr>
        <p:txBody>
          <a:bodyPr>
            <a:normAutofit/>
          </a:bodyPr>
          <a:lstStyle/>
          <a:p>
            <a:r>
              <a:rPr lang="fr-FR" altLang="fr-FR" sz="1600" dirty="0">
                <a:latin typeface="Trebuchet MS" panose="020B0603020202020204" pitchFamily="34" charset="0"/>
              </a:rPr>
              <a:t>3T&gt;1.5T : </a:t>
            </a:r>
            <a:r>
              <a:rPr lang="en-US" altLang="fr-FR" sz="1600" dirty="0">
                <a:latin typeface="Trebuchet MS" panose="020B0603020202020204" pitchFamily="34" charset="0"/>
              </a:rPr>
              <a:t>FSE T1WI (600/14/90°nex=8; </a:t>
            </a:r>
            <a:r>
              <a:rPr lang="en-US" altLang="fr-FR" sz="1600" dirty="0" err="1">
                <a:latin typeface="Trebuchet MS" panose="020B0603020202020204" pitchFamily="34" charset="0"/>
              </a:rPr>
              <a:t>th</a:t>
            </a:r>
            <a:r>
              <a:rPr lang="en-US" altLang="fr-FR" sz="1600" dirty="0">
                <a:latin typeface="Trebuchet MS" panose="020B0603020202020204" pitchFamily="34" charset="0"/>
              </a:rPr>
              <a:t>=2,5); </a:t>
            </a:r>
            <a:r>
              <a:rPr lang="en-US" altLang="fr-FR" sz="1600" dirty="0" err="1">
                <a:latin typeface="Trebuchet MS" panose="020B0603020202020204" pitchFamily="34" charset="0"/>
              </a:rPr>
              <a:t>poss</a:t>
            </a:r>
            <a:r>
              <a:rPr lang="en-US" altLang="fr-FR" sz="1600" dirty="0">
                <a:latin typeface="Trebuchet MS" panose="020B0603020202020204" pitchFamily="34" charset="0"/>
              </a:rPr>
              <a:t> MT</a:t>
            </a:r>
          </a:p>
          <a:p>
            <a:r>
              <a:rPr lang="fr-FR" altLang="fr-FR" sz="1600" dirty="0" err="1">
                <a:latin typeface="Trebuchet MS" panose="020B0603020202020204" pitchFamily="34" charset="0"/>
              </a:rPr>
              <a:t>from</a:t>
            </a:r>
            <a:r>
              <a:rPr lang="fr-FR" altLang="fr-FR" sz="1600" dirty="0">
                <a:latin typeface="Trebuchet MS" panose="020B0603020202020204" pitchFamily="34" charset="0"/>
              </a:rPr>
              <a:t> 12’ to 2’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B475A-2BD7-4E2C-BEE0-7A41AE974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31" y="1136054"/>
            <a:ext cx="5552628" cy="253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6621AEB-626C-47CD-84E7-4080D8D1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880" y="4173538"/>
            <a:ext cx="5113337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B9648458-1D22-4E18-92C4-684E7EDFF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76" y="3673476"/>
            <a:ext cx="76245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spcBef>
                <a:spcPct val="5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  <a:buClr>
                <a:srgbClr val="000000"/>
              </a:buClr>
              <a:buNone/>
            </a:pPr>
            <a:r>
              <a:rPr lang="fr-FR" altLang="fr-FR" sz="1600" dirty="0">
                <a:solidFill>
                  <a:schemeClr val="tx1"/>
                </a:solidFill>
                <a:latin typeface="Trebuchet MS" panose="020B0603020202020204" pitchFamily="34" charset="0"/>
              </a:rPr>
              <a:t>HC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10599A2-6763-4D5D-ACED-01060E006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785" y="3671889"/>
            <a:ext cx="88035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spcBef>
                <a:spcPct val="5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  <a:buClr>
                <a:srgbClr val="000000"/>
              </a:buClr>
              <a:buNone/>
            </a:pPr>
            <a:r>
              <a:rPr lang="fr-FR" altLang="fr-FR" sz="1600" dirty="0">
                <a:solidFill>
                  <a:schemeClr val="tx1"/>
                </a:solidFill>
                <a:latin typeface="Trebuchet MS" panose="020B0603020202020204" pitchFamily="34" charset="0"/>
              </a:rPr>
              <a:t>PD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36ACE661-CDE8-43D1-931D-263805228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311" y="6270010"/>
            <a:ext cx="17541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0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solidFill>
                  <a:schemeClr val="tx1"/>
                </a:solidFill>
              </a:rPr>
              <a:t>Michaeli</a:t>
            </a:r>
            <a:r>
              <a:rPr lang="fr-FR" altLang="fr-FR" sz="1200" dirty="0">
                <a:solidFill>
                  <a:schemeClr val="tx1"/>
                </a:solidFill>
              </a:rPr>
              <a:t>, </a:t>
            </a:r>
            <a:r>
              <a:rPr lang="fr-FR" altLang="fr-FR" sz="1200" i="1" dirty="0" err="1">
                <a:solidFill>
                  <a:schemeClr val="tx1"/>
                </a:solidFill>
              </a:rPr>
              <a:t>Mov</a:t>
            </a:r>
            <a:r>
              <a:rPr lang="fr-FR" altLang="fr-FR" sz="1200" i="1" dirty="0">
                <a:solidFill>
                  <a:schemeClr val="tx1"/>
                </a:solidFill>
              </a:rPr>
              <a:t> Dis 2007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57BB126-3469-44A8-B8E5-98E5CB7F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101" y="1731132"/>
            <a:ext cx="154553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spcBef>
                <a:spcPct val="5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EAEAEA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EAEAEA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5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1600" dirty="0" err="1">
                <a:solidFill>
                  <a:schemeClr val="tx1"/>
                </a:solidFill>
                <a:latin typeface="Trebuchet MS" pitchFamily="34" charset="0"/>
              </a:rPr>
              <a:t>Controls</a:t>
            </a:r>
            <a:endParaRPr lang="fr-FR" altLang="fr-FR" sz="1600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4E152741-8CB6-4860-A604-A8E897E70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6982" y="1731132"/>
            <a:ext cx="146955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spcBef>
                <a:spcPct val="5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EAEAEA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EAEAEA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5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1600" dirty="0" err="1">
                <a:solidFill>
                  <a:schemeClr val="tx1"/>
                </a:solidFill>
                <a:latin typeface="Trebuchet MS" pitchFamily="34" charset="0"/>
              </a:rPr>
              <a:t>Early</a:t>
            </a:r>
            <a:r>
              <a:rPr lang="fr-FR" altLang="fr-FR" sz="1600" dirty="0">
                <a:solidFill>
                  <a:schemeClr val="tx1"/>
                </a:solidFill>
                <a:latin typeface="Trebuchet MS" pitchFamily="34" charset="0"/>
              </a:rPr>
              <a:t> PD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A435E41-F7D6-4C6C-8FDC-4F872213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52813"/>
            <a:ext cx="5978860" cy="364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C1682203-68D1-4AB2-B0D7-E73829327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4497" y="1731132"/>
            <a:ext cx="146955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spcBef>
                <a:spcPct val="5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EAEAEA"/>
                </a:solidFill>
                <a:latin typeface="Arial" charset="0"/>
                <a:cs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EAEAEA"/>
                </a:solidFill>
                <a:latin typeface="Arial" charset="0"/>
                <a:cs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EAEAEA"/>
                </a:solidFill>
                <a:latin typeface="Arial" charset="0"/>
                <a:cs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150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fr-FR" altLang="fr-FR" sz="1600" dirty="0" err="1">
                <a:solidFill>
                  <a:schemeClr val="tx1"/>
                </a:solidFill>
                <a:latin typeface="Trebuchet MS" pitchFamily="34" charset="0"/>
              </a:rPr>
              <a:t>Late</a:t>
            </a:r>
            <a:r>
              <a:rPr lang="fr-FR" altLang="fr-FR" sz="1600" dirty="0">
                <a:solidFill>
                  <a:schemeClr val="tx1"/>
                </a:solidFill>
                <a:latin typeface="Trebuchet MS" pitchFamily="34" charset="0"/>
              </a:rPr>
              <a:t> PD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F047DC58-C200-4F27-9812-DB48284DE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49" y="6217237"/>
            <a:ext cx="2160240" cy="2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buChar char="•"/>
              <a:defRPr sz="2000">
                <a:solidFill>
                  <a:srgbClr val="EAEAE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rgbClr val="EAEAEA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EAEAEA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EAEAEA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solidFill>
                  <a:schemeClr val="tx1"/>
                </a:solidFill>
              </a:rPr>
              <a:t>Ohtsuka</a:t>
            </a:r>
            <a:r>
              <a:rPr lang="fr-FR" altLang="fr-FR" sz="1200" dirty="0">
                <a:solidFill>
                  <a:schemeClr val="tx1"/>
                </a:solidFill>
              </a:rPr>
              <a:t>, </a:t>
            </a:r>
            <a:r>
              <a:rPr lang="fr-FR" altLang="fr-FR" sz="1200" i="1" dirty="0" err="1">
                <a:solidFill>
                  <a:schemeClr val="tx1"/>
                </a:solidFill>
              </a:rPr>
              <a:t>Neurosci</a:t>
            </a:r>
            <a:r>
              <a:rPr lang="fr-FR" altLang="fr-FR" sz="1200" i="1" dirty="0">
                <a:solidFill>
                  <a:schemeClr val="tx1"/>
                </a:solidFill>
              </a:rPr>
              <a:t> let 2013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5B0B46D8-51B0-4EDC-828B-6C9837EB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2396474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1787FF-93EA-4C45-93C9-77649C91F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MRI of </a:t>
            </a:r>
            <a:r>
              <a:rPr lang="fr-FR" dirty="0" err="1"/>
              <a:t>neuromelanin</a:t>
            </a:r>
            <a:r>
              <a:rPr lang="fr-FR" dirty="0"/>
              <a:t> in PD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D7F2AA-2812-49AF-8A26-4AEBC7D656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fr-FR" sz="2000" dirty="0" err="1"/>
              <a:t>See</a:t>
            </a:r>
            <a:r>
              <a:rPr lang="fr-FR" altLang="fr-FR" sz="2000" dirty="0"/>
              <a:t> </a:t>
            </a:r>
            <a:r>
              <a:rPr lang="fr-FR" altLang="fr-FR" sz="2000" dirty="0" err="1"/>
              <a:t>review</a:t>
            </a:r>
            <a:r>
              <a:rPr lang="fr-FR" altLang="fr-FR" sz="2000" dirty="0"/>
              <a:t> by </a:t>
            </a:r>
            <a:r>
              <a:rPr lang="fr-FR" altLang="fr-FR" sz="2000" dirty="0" err="1"/>
              <a:t>Bae</a:t>
            </a:r>
            <a:r>
              <a:rPr lang="fr-FR" altLang="fr-FR" sz="2000" dirty="0"/>
              <a:t> </a:t>
            </a:r>
            <a:r>
              <a:rPr lang="fr-FR" altLang="fr-FR" sz="2000" i="1" dirty="0"/>
              <a:t>et al. </a:t>
            </a:r>
            <a:r>
              <a:rPr lang="fr-FR" altLang="fr-FR" sz="2000" i="1" dirty="0" err="1"/>
              <a:t>Radiology</a:t>
            </a:r>
            <a:r>
              <a:rPr lang="fr-FR" altLang="fr-FR" sz="2000" i="1" dirty="0"/>
              <a:t> 2021</a:t>
            </a:r>
          </a:p>
          <a:p>
            <a:r>
              <a:rPr lang="fr-FR" dirty="0" err="1"/>
              <a:t>Lateral</a:t>
            </a:r>
            <a:r>
              <a:rPr lang="fr-FR" dirty="0"/>
              <a:t> to central and </a:t>
            </a:r>
            <a:r>
              <a:rPr lang="fr-FR" dirty="0" err="1"/>
              <a:t>medial</a:t>
            </a:r>
            <a:r>
              <a:rPr lang="fr-FR" dirty="0"/>
              <a:t> </a:t>
            </a:r>
            <a:r>
              <a:rPr lang="fr-FR" dirty="0" err="1"/>
              <a:t>depletion</a:t>
            </a:r>
            <a:endParaRPr lang="fr-FR" dirty="0"/>
          </a:p>
          <a:p>
            <a:r>
              <a:rPr lang="fr-FR" dirty="0"/>
              <a:t>NM </a:t>
            </a:r>
            <a:r>
              <a:rPr lang="fr-FR" dirty="0" err="1"/>
              <a:t>depletion</a:t>
            </a:r>
            <a:r>
              <a:rPr lang="fr-FR" dirty="0"/>
              <a:t> </a:t>
            </a:r>
            <a:r>
              <a:rPr lang="fr-FR" dirty="0" err="1"/>
              <a:t>correlated</a:t>
            </a:r>
            <a:r>
              <a:rPr lang="fr-FR" dirty="0"/>
              <a:t> to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symptoms</a:t>
            </a:r>
            <a:r>
              <a:rPr lang="fr-FR" dirty="0"/>
              <a:t> &amp; </a:t>
            </a:r>
            <a:r>
              <a:rPr lang="fr-FR" dirty="0" err="1"/>
              <a:t>severity</a:t>
            </a:r>
            <a:r>
              <a:rPr lang="fr-FR" dirty="0"/>
              <a:t>, PD duration</a:t>
            </a:r>
          </a:p>
          <a:p>
            <a:endParaRPr lang="fr-FR" dirty="0"/>
          </a:p>
          <a:p>
            <a:r>
              <a:rPr lang="fr-FR" dirty="0" err="1"/>
              <a:t>Metanalysis</a:t>
            </a:r>
            <a:r>
              <a:rPr lang="fr-FR" dirty="0"/>
              <a:t> </a:t>
            </a:r>
            <a:r>
              <a:rPr lang="fr-FR" sz="1400" dirty="0"/>
              <a:t>Wang et al </a:t>
            </a:r>
            <a:r>
              <a:rPr lang="fr-FR" sz="1400" dirty="0" err="1"/>
              <a:t>Neurol</a:t>
            </a:r>
            <a:r>
              <a:rPr lang="fr-FR" sz="1400" dirty="0"/>
              <a:t> </a:t>
            </a:r>
            <a:r>
              <a:rPr lang="fr-FR" sz="1400" dirty="0" err="1"/>
              <a:t>Sci</a:t>
            </a:r>
            <a:r>
              <a:rPr lang="fr-FR" sz="1400" dirty="0"/>
              <a:t> 2019</a:t>
            </a:r>
            <a:r>
              <a:rPr lang="fr-FR" dirty="0"/>
              <a:t> Se=82%; </a:t>
            </a:r>
            <a:r>
              <a:rPr lang="fr-FR" dirty="0" err="1"/>
              <a:t>Sp</a:t>
            </a:r>
            <a:r>
              <a:rPr lang="fr-FR" dirty="0"/>
              <a:t>=82%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ABCFAAB3-FF79-4E82-9430-C88F85A04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456" y="5046379"/>
            <a:ext cx="2932341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fr-FR" altLang="fr-FR" sz="1333" dirty="0"/>
              <a:t>Sulzer </a:t>
            </a:r>
            <a:r>
              <a:rPr lang="fr-FR" altLang="fr-FR" sz="1333" i="1" dirty="0" err="1"/>
              <a:t>npj</a:t>
            </a:r>
            <a:r>
              <a:rPr lang="fr-FR" altLang="fr-FR" sz="1333" i="1" dirty="0"/>
              <a:t> </a:t>
            </a:r>
            <a:r>
              <a:rPr lang="fr-FR" altLang="fr-FR" sz="1333" i="1" dirty="0" err="1"/>
              <a:t>Parkinson’s</a:t>
            </a:r>
            <a:r>
              <a:rPr lang="fr-FR" altLang="fr-FR" sz="1333" i="1" dirty="0"/>
              <a:t> </a:t>
            </a:r>
            <a:r>
              <a:rPr lang="fr-FR" altLang="fr-FR" sz="1333" i="1" dirty="0" err="1"/>
              <a:t>disease</a:t>
            </a:r>
            <a:r>
              <a:rPr lang="fr-FR" altLang="fr-FR" sz="1333" i="1" dirty="0"/>
              <a:t> 2018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3C12B049-A372-4527-8DE4-55579C9C18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475" y="2765285"/>
            <a:ext cx="5795963" cy="2195793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DBBE973-5D12-49E8-B8EF-6C425A3E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353742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11332-43F0-4676-B391-FAEB2154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MRI of </a:t>
            </a:r>
            <a:r>
              <a:rPr lang="fr-FR" dirty="0" err="1"/>
              <a:t>neuromelanin</a:t>
            </a:r>
            <a:r>
              <a:rPr lang="fr-FR" dirty="0"/>
              <a:t> in PD &amp; Park+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1635966-73C9-4954-AD89-29EB0C4DAC77}"/>
              </a:ext>
            </a:extLst>
          </p:cNvPr>
          <p:cNvSpPr txBox="1">
            <a:spLocks/>
          </p:cNvSpPr>
          <p:nvPr/>
        </p:nvSpPr>
        <p:spPr>
          <a:xfrm>
            <a:off x="812800" y="2209800"/>
            <a:ext cx="2763323" cy="3505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ym typeface="Wingdings" panose="05000000000000000000" pitchFamily="2" charset="2"/>
              </a:rPr>
              <a:t>HST1 in SN, LC</a:t>
            </a:r>
          </a:p>
          <a:p>
            <a:r>
              <a:rPr lang="fr-FR" dirty="0">
                <a:sym typeface="Wingdings" panose="05000000000000000000" pitchFamily="2" charset="2"/>
              </a:rPr>
              <a:t> </a:t>
            </a:r>
            <a:r>
              <a:rPr lang="fr-FR" dirty="0"/>
              <a:t>NM in PD, DLB, PSP, MSA</a:t>
            </a:r>
          </a:p>
          <a:p>
            <a:r>
              <a:rPr lang="fr-FR" dirty="0"/>
              <a:t>Normal NM in </a:t>
            </a:r>
            <a:r>
              <a:rPr lang="fr-FR" dirty="0" err="1"/>
              <a:t>VaP</a:t>
            </a:r>
            <a:r>
              <a:rPr lang="fr-FR" dirty="0"/>
              <a:t>, </a:t>
            </a:r>
            <a:r>
              <a:rPr lang="fr-FR" dirty="0" err="1"/>
              <a:t>DiP</a:t>
            </a:r>
            <a:r>
              <a:rPr lang="fr-FR" dirty="0"/>
              <a:t>, CBS, 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F1653E-B1F7-44D1-99FC-EB5B5A964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723" y="1537419"/>
            <a:ext cx="8262811" cy="47481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5F77366-C1DA-461A-A265-BEE2658569DF}"/>
              </a:ext>
            </a:extLst>
          </p:cNvPr>
          <p:cNvSpPr txBox="1"/>
          <p:nvPr/>
        </p:nvSpPr>
        <p:spPr>
          <a:xfrm>
            <a:off x="10906263" y="2276872"/>
            <a:ext cx="60625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>
                <a:solidFill>
                  <a:schemeClr val="bg1"/>
                </a:solidFill>
              </a:rPr>
              <a:t>PSP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930A2F-B02A-4A22-A7B4-224147F5BFD3}"/>
              </a:ext>
            </a:extLst>
          </p:cNvPr>
          <p:cNvSpPr txBox="1"/>
          <p:nvPr/>
        </p:nvSpPr>
        <p:spPr>
          <a:xfrm>
            <a:off x="9648395" y="2276872"/>
            <a:ext cx="57099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 err="1">
                <a:solidFill>
                  <a:schemeClr val="bg1"/>
                </a:solidFill>
              </a:rPr>
              <a:t>DiP</a:t>
            </a:r>
            <a:endParaRPr lang="fr-FR" sz="2133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B7DE24-0340-4426-B0D8-D2A370D94310}"/>
              </a:ext>
            </a:extLst>
          </p:cNvPr>
          <p:cNvSpPr txBox="1"/>
          <p:nvPr/>
        </p:nvSpPr>
        <p:spPr>
          <a:xfrm>
            <a:off x="4059457" y="2276872"/>
            <a:ext cx="50206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>
                <a:solidFill>
                  <a:schemeClr val="bg1"/>
                </a:solidFill>
              </a:rPr>
              <a:t>HC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A78F91-8A44-4F43-8D05-0C600C8887A6}"/>
              </a:ext>
            </a:extLst>
          </p:cNvPr>
          <p:cNvSpPr txBox="1"/>
          <p:nvPr/>
        </p:nvSpPr>
        <p:spPr>
          <a:xfrm>
            <a:off x="4009936" y="4581128"/>
            <a:ext cx="61266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>
                <a:solidFill>
                  <a:schemeClr val="bg1"/>
                </a:solidFill>
              </a:rPr>
              <a:t>CBS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1707C6-113E-4643-B28E-30956C5BF8E8}"/>
              </a:ext>
            </a:extLst>
          </p:cNvPr>
          <p:cNvSpPr txBox="1"/>
          <p:nvPr/>
        </p:nvSpPr>
        <p:spPr>
          <a:xfrm>
            <a:off x="5519936" y="2276872"/>
            <a:ext cx="50366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>
                <a:solidFill>
                  <a:schemeClr val="bg1"/>
                </a:solidFill>
              </a:rPr>
              <a:t>PD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0882BE-5514-4986-995D-A3108DDD869F}"/>
              </a:ext>
            </a:extLst>
          </p:cNvPr>
          <p:cNvSpPr txBox="1"/>
          <p:nvPr/>
        </p:nvSpPr>
        <p:spPr>
          <a:xfrm>
            <a:off x="6999769" y="2276872"/>
            <a:ext cx="62709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>
                <a:solidFill>
                  <a:schemeClr val="bg1"/>
                </a:solidFill>
              </a:rPr>
              <a:t>DLB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171D8F-8CB7-4873-9EC1-0D2CF378D401}"/>
              </a:ext>
            </a:extLst>
          </p:cNvPr>
          <p:cNvSpPr txBox="1"/>
          <p:nvPr/>
        </p:nvSpPr>
        <p:spPr>
          <a:xfrm>
            <a:off x="8400257" y="2276872"/>
            <a:ext cx="61202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 err="1">
                <a:solidFill>
                  <a:schemeClr val="bg1"/>
                </a:solidFill>
              </a:rPr>
              <a:t>VaP</a:t>
            </a:r>
            <a:endParaRPr lang="fr-FR" sz="2133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2D1FEE-F6A9-463E-BAEC-37F595AFF87A}"/>
              </a:ext>
            </a:extLst>
          </p:cNvPr>
          <p:cNvSpPr txBox="1"/>
          <p:nvPr/>
        </p:nvSpPr>
        <p:spPr>
          <a:xfrm>
            <a:off x="5438716" y="4581128"/>
            <a:ext cx="8626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 err="1">
                <a:solidFill>
                  <a:schemeClr val="bg1"/>
                </a:solidFill>
              </a:rPr>
              <a:t>MSAp</a:t>
            </a:r>
            <a:endParaRPr lang="fr-FR" sz="2133" b="1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6C97E93-53A5-4A19-AC8D-F159A1E060B2}"/>
              </a:ext>
            </a:extLst>
          </p:cNvPr>
          <p:cNvSpPr txBox="1"/>
          <p:nvPr/>
        </p:nvSpPr>
        <p:spPr>
          <a:xfrm>
            <a:off x="6891326" y="4581128"/>
            <a:ext cx="82894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 err="1">
                <a:solidFill>
                  <a:schemeClr val="bg1"/>
                </a:solidFill>
              </a:rPr>
              <a:t>MSAc</a:t>
            </a:r>
            <a:endParaRPr lang="fr-FR" sz="2133" b="1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FBB587-3932-4340-A183-A3B3C84884BD}"/>
              </a:ext>
            </a:extLst>
          </p:cNvPr>
          <p:cNvSpPr txBox="1"/>
          <p:nvPr/>
        </p:nvSpPr>
        <p:spPr>
          <a:xfrm>
            <a:off x="8421943" y="4581128"/>
            <a:ext cx="45236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>
                <a:solidFill>
                  <a:schemeClr val="bg1"/>
                </a:solidFill>
              </a:rPr>
              <a:t>ET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BCC575-5B19-4377-A06C-87C0F3C2E5FF}"/>
              </a:ext>
            </a:extLst>
          </p:cNvPr>
          <p:cNvSpPr txBox="1"/>
          <p:nvPr/>
        </p:nvSpPr>
        <p:spPr>
          <a:xfrm>
            <a:off x="9376952" y="4581128"/>
            <a:ext cx="107914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33" b="1" dirty="0">
                <a:solidFill>
                  <a:schemeClr val="bg1"/>
                </a:solidFill>
              </a:rPr>
              <a:t>SCA+PD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6764F62B-285D-417C-8D96-082730B17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831" y="5930826"/>
            <a:ext cx="2226892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fr-FR" altLang="fr-FR" sz="1333" dirty="0" err="1"/>
              <a:t>Matsura</a:t>
            </a:r>
            <a:r>
              <a:rPr lang="fr-FR" altLang="fr-FR" sz="1333" dirty="0"/>
              <a:t> </a:t>
            </a:r>
            <a:r>
              <a:rPr lang="fr-FR" altLang="fr-FR" sz="1333" i="1" dirty="0"/>
              <a:t>Park Rel Dis 2021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4974254B-6630-45FC-B74B-25F783F90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1632800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EEB871-A5A0-4AD8-901B-37BD42B5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5038"/>
            <a:ext cx="10562400" cy="639762"/>
          </a:xfrm>
        </p:spPr>
        <p:txBody>
          <a:bodyPr>
            <a:normAutofit fontScale="90000"/>
          </a:bodyPr>
          <a:lstStyle/>
          <a:p>
            <a:r>
              <a:rPr lang="fr-FR" dirty="0"/>
              <a:t>MRI of </a:t>
            </a:r>
            <a:r>
              <a:rPr lang="fr-FR" dirty="0" err="1"/>
              <a:t>substantia</a:t>
            </a:r>
            <a:r>
              <a:rPr lang="fr-FR" dirty="0"/>
              <a:t> </a:t>
            </a:r>
            <a:r>
              <a:rPr lang="fr-FR" dirty="0" err="1"/>
              <a:t>nigra</a:t>
            </a:r>
            <a:r>
              <a:rPr lang="fr-FR" dirty="0"/>
              <a:t>: </a:t>
            </a:r>
            <a:r>
              <a:rPr lang="fr-FR" dirty="0" err="1"/>
              <a:t>Neuromelanin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3888A2-8DC6-4F9B-ACCC-CD394D8BA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800" y="1600203"/>
            <a:ext cx="6787920" cy="4525963"/>
          </a:xfrm>
        </p:spPr>
        <p:txBody>
          <a:bodyPr/>
          <a:lstStyle/>
          <a:p>
            <a:r>
              <a:rPr lang="fr-FR" sz="2400" dirty="0"/>
              <a:t>Look for the </a:t>
            </a:r>
            <a:r>
              <a:rPr lang="fr-FR" sz="2400" dirty="0" err="1"/>
              <a:t>loss</a:t>
            </a:r>
            <a:r>
              <a:rPr lang="fr-FR" sz="2400" dirty="0"/>
              <a:t> of Mickey large white </a:t>
            </a:r>
            <a:r>
              <a:rPr lang="fr-FR" sz="2400" dirty="0" err="1"/>
              <a:t>eyebrows</a:t>
            </a:r>
            <a:r>
              <a:rPr lang="fr-FR" sz="2400" dirty="0"/>
              <a:t> !</a:t>
            </a:r>
          </a:p>
          <a:p>
            <a:endParaRPr lang="fr-FR" sz="2400" dirty="0"/>
          </a:p>
          <a:p>
            <a:r>
              <a:rPr lang="fr-FR" sz="2400" dirty="0"/>
              <a:t>Do NM MRI &amp; </a:t>
            </a:r>
            <a:r>
              <a:rPr lang="fr-FR" sz="2400" dirty="0" err="1"/>
              <a:t>get</a:t>
            </a:r>
            <a:r>
              <a:rPr lang="fr-FR" sz="2400" dirty="0"/>
              <a:t> </a:t>
            </a:r>
            <a:r>
              <a:rPr lang="fr-FR" sz="2400" dirty="0" err="1"/>
              <a:t>your</a:t>
            </a:r>
            <a:r>
              <a:rPr lang="fr-FR" sz="2400" dirty="0"/>
              <a:t> </a:t>
            </a:r>
            <a:r>
              <a:rPr lang="fr-FR" sz="2400" dirty="0" err="1"/>
              <a:t>own</a:t>
            </a:r>
            <a:r>
              <a:rPr lang="fr-FR" sz="2400" dirty="0"/>
              <a:t> </a:t>
            </a:r>
            <a:r>
              <a:rPr lang="fr-FR" sz="2400" dirty="0" err="1"/>
              <a:t>visual</a:t>
            </a:r>
            <a:r>
              <a:rPr lang="fr-FR" sz="2400" dirty="0"/>
              <a:t> </a:t>
            </a:r>
            <a:r>
              <a:rPr lang="fr-FR" sz="2400" dirty="0" err="1"/>
              <a:t>experience</a:t>
            </a:r>
            <a:r>
              <a:rPr lang="fr-FR" sz="2400" dirty="0"/>
              <a:t>+++</a:t>
            </a:r>
          </a:p>
          <a:p>
            <a:endParaRPr lang="fr-FR" dirty="0"/>
          </a:p>
        </p:txBody>
      </p:sp>
      <p:pic>
        <p:nvPicPr>
          <p:cNvPr id="8" name="Picture 2" descr="RIP Sir Bernard Ingham .... the most magnificent eyebrows to ever grace  this sub! : r/awfuleyebrows">
            <a:extLst>
              <a:ext uri="{FF2B5EF4-FFF2-40B4-BE49-F238E27FC236}">
                <a16:creationId xmlns:a16="http://schemas.microsoft.com/office/drawing/2014/main" id="{1500D27F-CE08-4FF1-845C-FB2D214F27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35" t="2737" r="21006" b="7844"/>
          <a:stretch/>
        </p:blipFill>
        <p:spPr bwMode="auto">
          <a:xfrm>
            <a:off x="7813040" y="1648996"/>
            <a:ext cx="4072874" cy="418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ickey Mouse | Cartoon All-Stars Universe Wiki | Fandom">
            <a:extLst>
              <a:ext uri="{FF2B5EF4-FFF2-40B4-BE49-F238E27FC236}">
                <a16:creationId xmlns:a16="http://schemas.microsoft.com/office/drawing/2014/main" id="{84C24796-57F4-4778-8523-12FFBB7C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099" y="1158033"/>
            <a:ext cx="1543220" cy="17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471DCD-420B-4D7A-A866-8CCFE35E78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03" y="3166915"/>
            <a:ext cx="4680185" cy="2569698"/>
          </a:xfrm>
          <a:prstGeom prst="rect">
            <a:avLst/>
          </a:prstGeom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1517D9E8-BCC9-48CD-BE78-1122AF1B9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276" y="5694865"/>
            <a:ext cx="29466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fr-FR" altLang="fr-FR" sz="1200" dirty="0" err="1"/>
              <a:t>See</a:t>
            </a:r>
            <a:r>
              <a:rPr lang="fr-FR" altLang="fr-FR" sz="1200" dirty="0"/>
              <a:t> </a:t>
            </a:r>
            <a:r>
              <a:rPr lang="fr-FR" altLang="fr-FR" sz="1200" dirty="0" err="1"/>
              <a:t>review</a:t>
            </a:r>
            <a:r>
              <a:rPr lang="fr-FR" altLang="fr-FR" sz="1200" dirty="0"/>
              <a:t> by </a:t>
            </a:r>
            <a:r>
              <a:rPr lang="fr-FR" altLang="fr-FR" sz="1200" dirty="0" err="1"/>
              <a:t>Bae</a:t>
            </a:r>
            <a:r>
              <a:rPr lang="fr-FR" altLang="fr-FR" sz="1200" dirty="0"/>
              <a:t> </a:t>
            </a:r>
            <a:r>
              <a:rPr lang="fr-FR" altLang="fr-FR" sz="1200" i="1" dirty="0"/>
              <a:t>et al. </a:t>
            </a:r>
            <a:r>
              <a:rPr lang="fr-FR" altLang="fr-FR" sz="1200" i="1" dirty="0" err="1"/>
              <a:t>Radiology</a:t>
            </a:r>
            <a:r>
              <a:rPr lang="fr-FR" altLang="fr-FR" sz="1200" i="1" dirty="0"/>
              <a:t> 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FAE6EC-E9F6-45C8-B867-0748C54DA5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436" y="3791261"/>
            <a:ext cx="2174324" cy="2040579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852B9E1D-524A-4484-8CE8-9B4E0451E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109" y="5857830"/>
            <a:ext cx="16069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fr-FR" altLang="fr-FR" sz="1200" dirty="0"/>
              <a:t>3T UH Grenoble: HC</a:t>
            </a:r>
            <a:endParaRPr lang="fr-FR" altLang="fr-FR" sz="1200" i="1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17B8E0BC-96B8-4076-9A28-65FD2FE2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2130808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AA26A897-EB83-45BE-910E-AB99CC57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 </a:t>
            </a:r>
            <a:r>
              <a:rPr lang="fr-FR" dirty="0" err="1"/>
              <a:t>Nigrosome</a:t>
            </a:r>
            <a:r>
              <a:rPr lang="fr-FR" dirty="0"/>
              <a:t> </a:t>
            </a:r>
            <a:r>
              <a:rPr lang="fr-FR" dirty="0" err="1"/>
              <a:t>yet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E7E7A45-FD96-4B0D-846D-787164762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366BD818-95C1-4AE3-A3C9-D3732F7F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463055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MRI of </a:t>
            </a:r>
            <a:r>
              <a:rPr lang="fr-FR" dirty="0" err="1"/>
              <a:t>Nigrosomes</a:t>
            </a:r>
            <a:r>
              <a:rPr lang="fr-FR" dirty="0"/>
              <a:t> 1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 err="1"/>
              <a:t>Conventional</a:t>
            </a:r>
            <a:r>
              <a:rPr lang="fr-FR" sz="2800" b="1" dirty="0"/>
              <a:t> 3T MR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7T 3DT2*</a:t>
            </a:r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" y="2213233"/>
            <a:ext cx="4978400" cy="3498335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487519" y="5925278"/>
            <a:ext cx="1920718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fr-FR" sz="1333" dirty="0"/>
              <a:t>Lehericy </a:t>
            </a:r>
            <a:r>
              <a:rPr lang="fr-FR" altLang="fr-FR" sz="1333" i="1" dirty="0" err="1"/>
              <a:t>Mov</a:t>
            </a:r>
            <a:r>
              <a:rPr lang="fr-FR" altLang="fr-FR" sz="1333" i="1" dirty="0"/>
              <a:t> Dis 2014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0"/>
          <a:stretch/>
        </p:blipFill>
        <p:spPr>
          <a:xfrm>
            <a:off x="8853180" y="87521"/>
            <a:ext cx="2208245" cy="1421399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8921122" y="1487141"/>
            <a:ext cx="2140330" cy="17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en-US" altLang="fr-FR" sz="533" dirty="0">
                <a:solidFill>
                  <a:srgbClr val="C0C0C0"/>
                </a:solidFill>
              </a:rPr>
              <a:t>Case courtesy of Dr. </a:t>
            </a:r>
            <a:r>
              <a:rPr lang="en-US" altLang="fr-FR" sz="533" dirty="0" err="1">
                <a:solidFill>
                  <a:srgbClr val="C0C0C0"/>
                </a:solidFill>
              </a:rPr>
              <a:t>Reem</a:t>
            </a:r>
            <a:r>
              <a:rPr lang="en-US" altLang="fr-FR" sz="533" dirty="0">
                <a:solidFill>
                  <a:srgbClr val="C0C0C0"/>
                </a:solidFill>
              </a:rPr>
              <a:t> </a:t>
            </a:r>
            <a:r>
              <a:rPr lang="en-US" altLang="fr-FR" sz="533" dirty="0" err="1">
                <a:solidFill>
                  <a:srgbClr val="C0C0C0"/>
                </a:solidFill>
              </a:rPr>
              <a:t>Alketbi</a:t>
            </a:r>
            <a:r>
              <a:rPr lang="en-US" altLang="fr-FR" sz="533" dirty="0">
                <a:solidFill>
                  <a:srgbClr val="C0C0C0"/>
                </a:solidFill>
              </a:rPr>
              <a:t>, Radiopaedia.org, </a:t>
            </a:r>
            <a:r>
              <a:rPr lang="en-US" altLang="fr-FR" sz="533" dirty="0" err="1">
                <a:solidFill>
                  <a:srgbClr val="C0C0C0"/>
                </a:solidFill>
              </a:rPr>
              <a:t>rID</a:t>
            </a:r>
            <a:r>
              <a:rPr lang="en-US" altLang="fr-FR" sz="533" dirty="0">
                <a:solidFill>
                  <a:srgbClr val="C0C0C0"/>
                </a:solidFill>
              </a:rPr>
              <a:t>: 54700</a:t>
            </a:r>
            <a:endParaRPr lang="fr-FR" altLang="fr-FR" sz="533" i="1" dirty="0">
              <a:solidFill>
                <a:srgbClr val="C0C0C0"/>
              </a:solidFill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136E517-1993-44FB-AFBF-E2ABC476067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038776"/>
            <a:ext cx="4978400" cy="1847248"/>
          </a:xfrm>
          <a:prstGeom prst="rect">
            <a:avLst/>
          </a:prstGeom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D431267C-28E5-44D7-B38D-1143751B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6644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A1F6C4F-0FD0-4BFE-B5FB-FFEC441DC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30" y="154298"/>
            <a:ext cx="4623606" cy="65494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3B5D53-292D-42B0-9F34-8F0DD2952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560" y="154299"/>
            <a:ext cx="4594772" cy="65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63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MRI of </a:t>
            </a:r>
            <a:r>
              <a:rPr lang="fr-FR" dirty="0" err="1"/>
              <a:t>Nigrosomes</a:t>
            </a:r>
            <a:r>
              <a:rPr lang="fr-FR" dirty="0"/>
              <a:t> 1: SWI !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SWI 3T MR: </a:t>
            </a:r>
            <a:r>
              <a:rPr lang="fr-FR" dirty="0" err="1"/>
              <a:t>swallow</a:t>
            </a:r>
            <a:r>
              <a:rPr lang="fr-FR" dirty="0"/>
              <a:t> </a:t>
            </a:r>
            <a:r>
              <a:rPr lang="fr-FR" dirty="0" err="1"/>
              <a:t>tail</a:t>
            </a:r>
            <a:endParaRPr lang="fr-FR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958989" y="5925278"/>
            <a:ext cx="218681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fr-FR" sz="1333" dirty="0"/>
              <a:t>Schwarz </a:t>
            </a:r>
            <a:r>
              <a:rPr lang="fr-FR" altLang="fr-FR" sz="1333" i="1" dirty="0"/>
              <a:t>PLOS ONE 2014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0"/>
          <a:stretch/>
        </p:blipFill>
        <p:spPr>
          <a:xfrm>
            <a:off x="8853180" y="87521"/>
            <a:ext cx="2208245" cy="1421399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C5F1E69-A740-4215-9BB0-B2D93980464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269" y="2209800"/>
            <a:ext cx="452652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C6D7B3F6-B518-46D0-88AD-2951FEC21B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697908" y="2209800"/>
            <a:ext cx="2681292" cy="3505200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3T, Philips HR-SWI</a:t>
            </a:r>
          </a:p>
          <a:p>
            <a:r>
              <a:rPr lang="fr-FR" dirty="0"/>
              <a:t>3D gradient </a:t>
            </a:r>
            <a:r>
              <a:rPr lang="fr-FR" dirty="0" err="1"/>
              <a:t>echo</a:t>
            </a:r>
            <a:r>
              <a:rPr lang="fr-FR" dirty="0"/>
              <a:t> (FEEPI, TR/TE 60/30, </a:t>
            </a:r>
            <a:r>
              <a:rPr lang="fr-FR" dirty="0" err="1"/>
              <a:t>echo</a:t>
            </a:r>
            <a:r>
              <a:rPr lang="fr-FR" dirty="0"/>
              <a:t> train </a:t>
            </a:r>
            <a:r>
              <a:rPr lang="fr-FR" dirty="0" err="1"/>
              <a:t>length</a:t>
            </a:r>
            <a:r>
              <a:rPr lang="fr-FR" dirty="0"/>
              <a:t> 5, Flip angle 19°</a:t>
            </a:r>
          </a:p>
          <a:p>
            <a:r>
              <a:rPr lang="fr-FR" dirty="0" err="1"/>
              <a:t>number</a:t>
            </a:r>
            <a:r>
              <a:rPr lang="fr-FR" dirty="0"/>
              <a:t> of slices: 70, voxel size0.55 x 0.55 x 0.7 mm</a:t>
            </a:r>
          </a:p>
          <a:p>
            <a:r>
              <a:rPr lang="fr-FR" dirty="0"/>
              <a:t>TA : 4 minutes 26 seconds, </a:t>
            </a:r>
            <a:r>
              <a:rPr lang="fr-FR" dirty="0" err="1"/>
              <a:t>only</a:t>
            </a:r>
            <a:r>
              <a:rPr lang="fr-FR" dirty="0"/>
              <a:t> magnitude image </a:t>
            </a:r>
            <a:r>
              <a:rPr lang="fr-FR" dirty="0" err="1"/>
              <a:t>used</a:t>
            </a:r>
            <a:endParaRPr lang="fr-FR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9E26E54-71FC-4273-8AFA-FB8FD157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108" y="2174875"/>
            <a:ext cx="3315487" cy="35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1">
            <a:extLst>
              <a:ext uri="{FF2B5EF4-FFF2-40B4-BE49-F238E27FC236}">
                <a16:creationId xmlns:a16="http://schemas.microsoft.com/office/drawing/2014/main" id="{68BF6DD2-A711-4366-ADB8-F32557C1C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588" y="2331987"/>
            <a:ext cx="40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PD</a:t>
            </a:r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3C1E4723-3440-4109-BBBD-016EC2B8A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588" y="4142235"/>
            <a:ext cx="40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PD</a:t>
            </a:r>
          </a:p>
        </p:txBody>
      </p:sp>
      <p:sp>
        <p:nvSpPr>
          <p:cNvPr id="23" name="ZoneTexte 2">
            <a:extLst>
              <a:ext uri="{FF2B5EF4-FFF2-40B4-BE49-F238E27FC236}">
                <a16:creationId xmlns:a16="http://schemas.microsoft.com/office/drawing/2014/main" id="{0167F58D-5BEB-45AF-BF12-0D28BA27A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4069" y="4088715"/>
            <a:ext cx="7947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24" name="ZoneTexte 8">
            <a:extLst>
              <a:ext uri="{FF2B5EF4-FFF2-40B4-BE49-F238E27FC236}">
                <a16:creationId xmlns:a16="http://schemas.microsoft.com/office/drawing/2014/main" id="{1996AECD-278B-4330-9790-B11D48CCF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796" y="2299104"/>
            <a:ext cx="7947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 dirty="0">
                <a:solidFill>
                  <a:schemeClr val="bg1"/>
                </a:solidFill>
              </a:rPr>
              <a:t>Control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5C7E9852-6D92-4A88-A491-66956C36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4059054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450A550-8327-4204-B300-6D23903A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Nigrosome</a:t>
            </a:r>
            <a:r>
              <a:rPr lang="fr-FR" dirty="0"/>
              <a:t> </a:t>
            </a:r>
            <a:r>
              <a:rPr lang="fr-FR" dirty="0" err="1"/>
              <a:t>shapes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32CC36-A8E3-47F9-B716-F2789E1D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205" y="1082351"/>
            <a:ext cx="8423590" cy="5265575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FE98083-3596-471E-A1B5-A4CBBD182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1893496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2800" dirty="0"/>
              <a:t>Visualisation of N1 (3T)</a:t>
            </a:r>
          </a:p>
          <a:p>
            <a:pPr lvl="1"/>
            <a:r>
              <a:rPr lang="fr-FR" sz="2400" dirty="0"/>
              <a:t>18 </a:t>
            </a:r>
            <a:r>
              <a:rPr lang="fr-FR" sz="2400" dirty="0" err="1"/>
              <a:t>months</a:t>
            </a:r>
            <a:r>
              <a:rPr lang="fr-FR" sz="2400" dirty="0"/>
              <a:t> 2020-2022</a:t>
            </a:r>
          </a:p>
          <a:p>
            <a:pPr lvl="1"/>
            <a:r>
              <a:rPr lang="fr-FR" sz="2400" dirty="0"/>
              <a:t>967 </a:t>
            </a:r>
            <a:r>
              <a:rPr lang="fr-FR" sz="2400" dirty="0" err="1"/>
              <a:t>controls</a:t>
            </a:r>
            <a:endParaRPr lang="fr-FR" sz="2400" dirty="0"/>
          </a:p>
          <a:p>
            <a:pPr lvl="1"/>
            <a:r>
              <a:rPr lang="fr-FR" sz="2400" dirty="0" err="1"/>
              <a:t>Bilateral</a:t>
            </a:r>
            <a:r>
              <a:rPr lang="fr-FR" sz="2400" dirty="0"/>
              <a:t> </a:t>
            </a:r>
            <a:r>
              <a:rPr lang="fr-FR" sz="2400" dirty="0" err="1"/>
              <a:t>visibility</a:t>
            </a:r>
            <a:endParaRPr lang="fr-FR" sz="2400" dirty="0"/>
          </a:p>
          <a:p>
            <a:pPr lvl="1"/>
            <a:r>
              <a:rPr lang="fr-FR" sz="2400" dirty="0"/>
              <a:t>&gt;3/4 </a:t>
            </a:r>
            <a:r>
              <a:rPr lang="fr-FR" sz="2400" dirty="0" err="1"/>
              <a:t>readers</a:t>
            </a:r>
            <a:r>
              <a:rPr lang="fr-FR" sz="2400" dirty="0"/>
              <a:t>’ agreement</a:t>
            </a:r>
          </a:p>
          <a:p>
            <a:pPr lvl="1"/>
            <a:r>
              <a:rPr lang="fr-FR" sz="2400" dirty="0" err="1"/>
              <a:t>Nigrosome</a:t>
            </a:r>
            <a:r>
              <a:rPr lang="fr-FR" sz="2400" dirty="0"/>
              <a:t> </a:t>
            </a:r>
            <a:r>
              <a:rPr lang="fr-FR" sz="2400" dirty="0" err="1"/>
              <a:t>loss</a:t>
            </a:r>
            <a:r>
              <a:rPr lang="fr-FR" sz="2400" dirty="0"/>
              <a:t> </a:t>
            </a:r>
            <a:r>
              <a:rPr lang="fr-FR" sz="2400" dirty="0" err="1"/>
              <a:t>sign</a:t>
            </a:r>
            <a:endParaRPr lang="fr-FR" sz="2400" dirty="0"/>
          </a:p>
          <a:p>
            <a:pPr lvl="2"/>
            <a:r>
              <a:rPr lang="fr-FR" sz="2000" dirty="0" err="1"/>
              <a:t>True</a:t>
            </a:r>
            <a:r>
              <a:rPr lang="fr-FR" sz="2000" dirty="0"/>
              <a:t> </a:t>
            </a:r>
            <a:r>
              <a:rPr lang="fr-FR" sz="2000" dirty="0" err="1"/>
              <a:t>Negative</a:t>
            </a:r>
            <a:r>
              <a:rPr lang="fr-FR" sz="2000" dirty="0"/>
              <a:t> 89% / FP 11%</a:t>
            </a:r>
          </a:p>
          <a:p>
            <a:pPr lvl="2"/>
            <a:r>
              <a:rPr lang="fr-FR" sz="2000" dirty="0"/>
              <a:t>FP </a:t>
            </a:r>
            <a:r>
              <a:rPr lang="fr-FR" sz="2000" dirty="0" err="1"/>
              <a:t>increases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endParaRPr lang="fr-FR" sz="2000" dirty="0"/>
          </a:p>
          <a:p>
            <a:pPr lvl="3"/>
            <a:r>
              <a:rPr lang="fr-FR" sz="1600" dirty="0" err="1"/>
              <a:t>Patient’s</a:t>
            </a:r>
            <a:r>
              <a:rPr lang="fr-FR" sz="1600" dirty="0"/>
              <a:t> </a:t>
            </a:r>
            <a:r>
              <a:rPr lang="fr-FR" sz="1600" dirty="0" err="1"/>
              <a:t>young</a:t>
            </a:r>
            <a:r>
              <a:rPr lang="fr-FR" sz="1600" dirty="0"/>
              <a:t> </a:t>
            </a:r>
            <a:r>
              <a:rPr lang="fr-FR" sz="1600" dirty="0" err="1"/>
              <a:t>age</a:t>
            </a:r>
            <a:endParaRPr lang="fr-FR" sz="1600" dirty="0"/>
          </a:p>
          <a:p>
            <a:pPr lvl="3"/>
            <a:r>
              <a:rPr lang="fr-FR" sz="1600" dirty="0" err="1"/>
              <a:t>Readers</a:t>
            </a:r>
            <a:r>
              <a:rPr lang="fr-FR" sz="1600" dirty="0"/>
              <a:t> </a:t>
            </a:r>
            <a:r>
              <a:rPr lang="fr-FR" sz="1600" dirty="0" err="1"/>
              <a:t>experience</a:t>
            </a:r>
            <a:endParaRPr lang="fr-FR" sz="1600" dirty="0"/>
          </a:p>
          <a:p>
            <a:pPr lvl="1"/>
            <a:endParaRPr lang="fr-FR" sz="24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Nigrosomes</a:t>
            </a:r>
            <a:r>
              <a:rPr lang="fr-FR" dirty="0"/>
              <a:t> 1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sz="3200" dirty="0"/>
              <a:t>HC UH Grenoble </a:t>
            </a:r>
            <a:r>
              <a:rPr lang="fr-FR" sz="3200" dirty="0" err="1"/>
              <a:t>experience</a:t>
            </a:r>
            <a:endParaRPr lang="fr-FR" sz="2400" i="1" dirty="0">
              <a:solidFill>
                <a:srgbClr val="C0C0C0"/>
              </a:solidFill>
              <a:latin typeface="Arial" charset="0"/>
            </a:endParaRPr>
          </a:p>
          <a:p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C. Bonardel MD </a:t>
            </a:r>
            <a:r>
              <a:rPr lang="fr-FR" sz="2400" i="1" dirty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thesis</a:t>
            </a:r>
            <a:r>
              <a:rPr lang="fr-FR" sz="2400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(SFNR 2023)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5437414" cy="574675"/>
          </a:xfrm>
        </p:spPr>
        <p:txBody>
          <a:bodyPr>
            <a:normAutofit fontScale="62500" lnSpcReduction="20000"/>
          </a:bodyPr>
          <a:lstStyle/>
          <a:p>
            <a:r>
              <a:rPr lang="fr-FR" sz="4500" dirty="0"/>
              <a:t>PD</a:t>
            </a:r>
            <a:endParaRPr lang="fr-FR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D9BFF3-89C7-4DAD-AA93-374B8F3A984A}"/>
              </a:ext>
            </a:extLst>
          </p:cNvPr>
          <p:cNvSpPr/>
          <p:nvPr/>
        </p:nvSpPr>
        <p:spPr>
          <a:xfrm>
            <a:off x="5476240" y="677922"/>
            <a:ext cx="574584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PPV 25%, NPV 97%  to diagnose PD or DLB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 Grenoble experience 1010 pts (30 PD, 14 DLB)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Bonardel MD Thesis SFNR 2023</a:t>
            </a:r>
            <a:endParaRPr lang="fr-FR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FB6EFAE-56D0-4104-A291-098C94BA92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5588000" cy="3505200"/>
          </a:xfrm>
        </p:spPr>
        <p:txBody>
          <a:bodyPr>
            <a:normAutofit/>
          </a:bodyPr>
          <a:lstStyle/>
          <a:p>
            <a:r>
              <a:rPr lang="fr-FR" sz="2800" dirty="0"/>
              <a:t>N1 </a:t>
            </a:r>
            <a:r>
              <a:rPr lang="fr-FR" sz="2800" dirty="0" err="1"/>
              <a:t>loss</a:t>
            </a:r>
            <a:r>
              <a:rPr lang="fr-FR" sz="2800" dirty="0"/>
              <a:t> (3T)</a:t>
            </a:r>
          </a:p>
          <a:p>
            <a:r>
              <a:rPr lang="fr-FR" sz="2800" dirty="0" err="1"/>
              <a:t>Stezin</a:t>
            </a:r>
            <a:r>
              <a:rPr lang="fr-FR" sz="2800" dirty="0"/>
              <a:t> </a:t>
            </a:r>
            <a:r>
              <a:rPr lang="fr-FR" sz="2800" dirty="0" err="1"/>
              <a:t>Eur</a:t>
            </a:r>
            <a:r>
              <a:rPr lang="fr-FR" sz="2800" dirty="0"/>
              <a:t> </a:t>
            </a:r>
            <a:r>
              <a:rPr lang="fr-FR" sz="2800" dirty="0" err="1"/>
              <a:t>Radiol</a:t>
            </a:r>
            <a:r>
              <a:rPr lang="fr-FR" sz="2800" dirty="0"/>
              <a:t> 2018</a:t>
            </a:r>
          </a:p>
          <a:p>
            <a:pPr lvl="1"/>
            <a:r>
              <a:rPr lang="fr-FR" sz="2400" dirty="0"/>
              <a:t>Se/</a:t>
            </a:r>
            <a:r>
              <a:rPr lang="fr-FR" sz="2400" dirty="0" err="1"/>
              <a:t>Sp</a:t>
            </a:r>
            <a:r>
              <a:rPr lang="fr-FR" sz="2400" dirty="0"/>
              <a:t>= 98/94%</a:t>
            </a:r>
          </a:p>
          <a:p>
            <a:pPr lvl="1"/>
            <a:r>
              <a:rPr lang="fr-FR" sz="2400" dirty="0"/>
              <a:t>PPV/NPV=94/98%</a:t>
            </a:r>
          </a:p>
          <a:p>
            <a:pPr lvl="1"/>
            <a:r>
              <a:rPr lang="fr-FR" sz="2400" dirty="0"/>
              <a:t>N1 </a:t>
            </a:r>
            <a:r>
              <a:rPr lang="fr-FR" sz="2400" dirty="0" err="1"/>
              <a:t>asym</a:t>
            </a:r>
            <a:r>
              <a:rPr lang="fr-FR" sz="2400" dirty="0"/>
              <a:t> = 65% </a:t>
            </a:r>
            <a:r>
              <a:rPr lang="fr-FR" sz="2400" dirty="0" err="1"/>
              <a:t>contro</a:t>
            </a:r>
            <a:r>
              <a:rPr lang="fr-FR" sz="2400" dirty="0"/>
              <a:t> </a:t>
            </a:r>
            <a:r>
              <a:rPr lang="fr-FR" sz="2400" dirty="0" err="1"/>
              <a:t>motor</a:t>
            </a:r>
            <a:r>
              <a:rPr lang="fr-FR" sz="2400" dirty="0"/>
              <a:t> </a:t>
            </a:r>
            <a:r>
              <a:rPr lang="fr-FR" sz="2400" dirty="0" err="1"/>
              <a:t>sev</a:t>
            </a:r>
            <a:endParaRPr lang="fr-FR" sz="2400" dirty="0"/>
          </a:p>
          <a:p>
            <a:r>
              <a:rPr lang="fr-FR" sz="2800" dirty="0"/>
              <a:t>UH Grenoble </a:t>
            </a:r>
            <a:r>
              <a:rPr lang="fr-FR" sz="2800" dirty="0" err="1"/>
              <a:t>experience</a:t>
            </a:r>
            <a:r>
              <a:rPr lang="fr-FR" sz="2800" dirty="0"/>
              <a:t> (30 PD)</a:t>
            </a:r>
          </a:p>
          <a:p>
            <a:pPr lvl="1"/>
            <a:r>
              <a:rPr lang="fr-FR" sz="2400" dirty="0"/>
              <a:t>Se/</a:t>
            </a:r>
            <a:r>
              <a:rPr lang="fr-FR" sz="2400" dirty="0" err="1"/>
              <a:t>Sp</a:t>
            </a:r>
            <a:r>
              <a:rPr lang="fr-FR" sz="2400" dirty="0"/>
              <a:t>= 93/88%</a:t>
            </a:r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73E992AB-CEFB-47DA-841C-D0C00415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3714971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C86314-EFA6-E606-1512-FD4EC13B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M61y, </a:t>
            </a:r>
            <a:r>
              <a:rPr lang="fr-FR" sz="3200" dirty="0" err="1"/>
              <a:t>atypical</a:t>
            </a:r>
            <a:r>
              <a:rPr lang="fr-FR" sz="3200" dirty="0"/>
              <a:t> EP </a:t>
            </a:r>
            <a:r>
              <a:rPr lang="fr-FR" sz="3200" dirty="0" err="1"/>
              <a:t>sd</a:t>
            </a:r>
            <a:r>
              <a:rPr lang="fr-FR" sz="3200" dirty="0"/>
              <a:t>. No cognitive dis</a:t>
            </a:r>
            <a:r>
              <a:rPr lang="fr-FR" sz="3600" dirty="0"/>
              <a:t>.</a:t>
            </a:r>
            <a:br>
              <a:rPr lang="fr-FR" sz="3600" dirty="0"/>
            </a:br>
            <a:r>
              <a:rPr lang="fr-FR" sz="2000" dirty="0"/>
              <a:t>72169896</a:t>
            </a:r>
            <a:endParaRPr lang="fr-FR" sz="3600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28FEE6E-1924-EF2F-321C-11CB883B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4C1A7E-B7E2-CCA3-ED2A-37785561F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581" y="1749000"/>
            <a:ext cx="2828355" cy="33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D2208E-881C-BD3B-8121-40EF9B81D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63" y="1749000"/>
            <a:ext cx="3880931" cy="336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8D75CB-A8B0-E55A-C99B-4B9D32444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058" y="1749000"/>
            <a:ext cx="3618461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4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C86314-EFA6-E606-1512-FD4EC13B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/>
              <a:t>M61y, </a:t>
            </a:r>
            <a:r>
              <a:rPr lang="fr-FR" sz="3600" dirty="0" err="1"/>
              <a:t>atypical</a:t>
            </a:r>
            <a:r>
              <a:rPr lang="fr-FR" sz="3600" dirty="0"/>
              <a:t> EP </a:t>
            </a:r>
            <a:r>
              <a:rPr lang="fr-FR" sz="3600" dirty="0" err="1"/>
              <a:t>sd</a:t>
            </a:r>
            <a:r>
              <a:rPr lang="fr-FR" sz="3600" dirty="0"/>
              <a:t>. No cognitive dis</a:t>
            </a:r>
            <a:r>
              <a:rPr lang="fr-FR" sz="4000" dirty="0"/>
              <a:t>.</a:t>
            </a:r>
            <a:br>
              <a:rPr lang="fr-FR" sz="4000" dirty="0"/>
            </a:br>
            <a:r>
              <a:rPr lang="fr-FR" sz="2400" dirty="0"/>
              <a:t>72169896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97B47C-2931-7A34-DCBA-805835790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51" y="1989000"/>
            <a:ext cx="3338760" cy="288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82E08F9-1F19-833D-B2DD-199010630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062" y="1989000"/>
            <a:ext cx="3542073" cy="288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FD358C-AE25-E483-70F1-4578E5C98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286" y="1989000"/>
            <a:ext cx="2750564" cy="2880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B3D2501-E06E-7547-82DF-74F8B6695F99}"/>
              </a:ext>
            </a:extLst>
          </p:cNvPr>
          <p:cNvSpPr/>
          <p:nvPr/>
        </p:nvSpPr>
        <p:spPr>
          <a:xfrm>
            <a:off x="3076575" y="5861595"/>
            <a:ext cx="6038851" cy="480671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/>
              <a:t>Parkinson’s</a:t>
            </a:r>
            <a:r>
              <a:rPr lang="fr-FR" sz="2800" b="1" dirty="0"/>
              <a:t> </a:t>
            </a:r>
            <a:r>
              <a:rPr lang="fr-FR" sz="2800" b="1" dirty="0" err="1"/>
              <a:t>disease</a:t>
            </a:r>
            <a:endParaRPr lang="fr-FR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C7CA054-677A-4026-BCDE-5D0EEC0CBD48}"/>
              </a:ext>
            </a:extLst>
          </p:cNvPr>
          <p:cNvSpPr/>
          <p:nvPr/>
        </p:nvSpPr>
        <p:spPr>
          <a:xfrm>
            <a:off x="3076575" y="5138221"/>
            <a:ext cx="6038851" cy="480671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DOPA-sensible</a:t>
            </a:r>
            <a:endParaRPr lang="fr-FR" b="1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70703910-BF84-4213-A394-74D5EFD35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26014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M61y. Cognitive </a:t>
            </a:r>
            <a:r>
              <a:rPr lang="fr-FR" sz="2800" dirty="0" err="1"/>
              <a:t>decline</a:t>
            </a:r>
            <a:r>
              <a:rPr lang="fr-FR" sz="2800" dirty="0"/>
              <a:t>. EP </a:t>
            </a:r>
            <a:r>
              <a:rPr lang="fr-FR" sz="2800" dirty="0" err="1"/>
              <a:t>sd</a:t>
            </a:r>
            <a:r>
              <a:rPr lang="fr-FR" sz="2800" dirty="0"/>
              <a:t>. </a:t>
            </a:r>
            <a:r>
              <a:rPr lang="fr-FR" sz="2800" dirty="0" err="1"/>
              <a:t>Hx</a:t>
            </a:r>
            <a:r>
              <a:rPr lang="fr-FR" sz="2800" dirty="0"/>
              <a:t> TBI and </a:t>
            </a:r>
            <a:r>
              <a:rPr lang="fr-FR" sz="2800" dirty="0" err="1"/>
              <a:t>carotid</a:t>
            </a:r>
            <a:r>
              <a:rPr lang="fr-FR" sz="2800" dirty="0"/>
              <a:t> dissection.</a:t>
            </a:r>
            <a:br>
              <a:rPr lang="fr-FR" sz="4000" dirty="0"/>
            </a:br>
            <a:r>
              <a:rPr lang="fr-FR" sz="2000" dirty="0"/>
              <a:t>72073659</a:t>
            </a:r>
            <a:endParaRPr lang="fr-FR" sz="1800" dirty="0"/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C0C89A43-FEE1-5CAE-3CAA-0F8B610B6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akrainik.edu@gmail.com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01" y="1188563"/>
            <a:ext cx="307147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079" y="1188563"/>
            <a:ext cx="209913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518" y="1188563"/>
            <a:ext cx="208430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930" y="3933825"/>
            <a:ext cx="245368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127" y="1188563"/>
            <a:ext cx="297557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2395" y="3933825"/>
            <a:ext cx="263067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 : coins arrondis 6">
            <a:extLst>
              <a:ext uri="{FF2B5EF4-FFF2-40B4-BE49-F238E27FC236}">
                <a16:creationId xmlns:a16="http://schemas.microsoft.com/office/drawing/2014/main" id="{AB3F4C6B-45CE-4B22-8C6A-08D08FC7D259}"/>
              </a:ext>
            </a:extLst>
          </p:cNvPr>
          <p:cNvSpPr/>
          <p:nvPr/>
        </p:nvSpPr>
        <p:spPr>
          <a:xfrm>
            <a:off x="4029607" y="5895051"/>
            <a:ext cx="3955796" cy="4806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/>
              <a:t>Vascular</a:t>
            </a:r>
            <a:r>
              <a:rPr lang="fr-FR" sz="2800" b="1" dirty="0"/>
              <a:t> </a:t>
            </a:r>
            <a:r>
              <a:rPr lang="fr-FR" sz="2800" b="1" dirty="0" err="1"/>
              <a:t>Parkinsonism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080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90BE8EF-4587-4B17-BC20-1C217C498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65" y="3600347"/>
            <a:ext cx="10501270" cy="25986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F2CFA7-1896-40D5-88DF-DB174DC32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58" y="41275"/>
            <a:ext cx="6314896" cy="3075080"/>
          </a:xfrm>
          <a:prstGeom prst="rect">
            <a:avLst/>
          </a:prstGeom>
        </p:spPr>
      </p:pic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1E11A72-6BE8-4F75-9BE2-B94D5E54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F0959-00F3-4CA6-B9E0-C240EFC96E78}"/>
              </a:ext>
            </a:extLst>
          </p:cNvPr>
          <p:cNvSpPr/>
          <p:nvPr/>
        </p:nvSpPr>
        <p:spPr>
          <a:xfrm>
            <a:off x="2773680" y="4602480"/>
            <a:ext cx="8412480" cy="680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4F733B-389B-4A2A-86B8-83CEA9AB1428}"/>
              </a:ext>
            </a:extLst>
          </p:cNvPr>
          <p:cNvSpPr/>
          <p:nvPr/>
        </p:nvSpPr>
        <p:spPr>
          <a:xfrm>
            <a:off x="6854642" y="1761489"/>
            <a:ext cx="5008880" cy="14465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diagnose PD or DLB among controls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84%, </a:t>
            </a:r>
            <a:r>
              <a:rPr lang="en-US" sz="2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89%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PPV 25%, NPV 97%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 Grenoble experience 1010 pts (30 PD, 13 DLB)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Bonardel MD Thesis SFNR 2023</a:t>
            </a:r>
            <a:endParaRPr lang="fr-FR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36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50FE28-5733-404F-86E2-5762184E5B3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2400" dirty="0" err="1"/>
              <a:t>Personal</a:t>
            </a:r>
            <a:r>
              <a:rPr lang="fr-FR" sz="2400" dirty="0"/>
              <a:t> </a:t>
            </a:r>
            <a:r>
              <a:rPr lang="fr-FR" sz="2400" dirty="0" err="1"/>
              <a:t>experience</a:t>
            </a:r>
            <a:r>
              <a:rPr lang="fr-FR" sz="2400" dirty="0"/>
              <a:t>  (&gt;2021)</a:t>
            </a:r>
          </a:p>
          <a:p>
            <a:r>
              <a:rPr lang="fr-FR" sz="2400" dirty="0"/>
              <a:t>N1 </a:t>
            </a:r>
            <a:r>
              <a:rPr lang="fr-FR" sz="2400" dirty="0" err="1"/>
              <a:t>loss</a:t>
            </a:r>
            <a:r>
              <a:rPr lang="fr-FR" sz="2400" dirty="0"/>
              <a:t> 6/6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2D265C8-2237-4B74-BD62-81B1B961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PSP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D877B4-2F57-4ABC-8020-9D1CFF2BE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dirty="0"/>
              <a:t>W80y </a:t>
            </a:r>
            <a:r>
              <a:rPr lang="fr-FR" dirty="0"/>
              <a:t>94090474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4525C8-67C3-4FD8-BE0D-DAB7D062F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604" y="530507"/>
            <a:ext cx="3600000" cy="28756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4CD1F5-EB11-4A78-8650-D909307E87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604" y="3478260"/>
            <a:ext cx="3600000" cy="28756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F8782F-F63C-4AFC-ADF0-316D6C522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680" y="3115177"/>
            <a:ext cx="2651990" cy="32387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EDADEE-15EB-4FC9-B4C2-47573B0B0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119" y="3115177"/>
            <a:ext cx="2432418" cy="32387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568BB17-1050-4700-8EC0-44CEC2656490}"/>
              </a:ext>
            </a:extLst>
          </p:cNvPr>
          <p:cNvSpPr txBox="1"/>
          <p:nvPr/>
        </p:nvSpPr>
        <p:spPr>
          <a:xfrm>
            <a:off x="5760720" y="5749925"/>
            <a:ext cx="732893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b="1" dirty="0"/>
              <a:t>0.12</a:t>
            </a:r>
            <a:endParaRPr lang="fr-FR" b="1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66618588-383B-4E5F-8DDE-E6752312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723552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0C0891-1A41-4D7D-92A5-970B47B3CF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No </a:t>
            </a:r>
            <a:r>
              <a:rPr lang="fr-FR" sz="2400" dirty="0" err="1"/>
              <a:t>reference</a:t>
            </a:r>
            <a:endParaRPr lang="fr-FR" sz="2400" dirty="0"/>
          </a:p>
          <a:p>
            <a:r>
              <a:rPr lang="fr-FR" sz="2400" dirty="0"/>
              <a:t>UH Grenoble </a:t>
            </a:r>
            <a:r>
              <a:rPr lang="fr-FR" sz="2400" dirty="0" err="1"/>
              <a:t>experience</a:t>
            </a:r>
            <a:r>
              <a:rPr lang="fr-FR" sz="2400" dirty="0"/>
              <a:t>  (&gt;2021)</a:t>
            </a:r>
          </a:p>
          <a:p>
            <a:r>
              <a:rPr lang="fr-FR" sz="2400" dirty="0"/>
              <a:t>N1 </a:t>
            </a:r>
            <a:r>
              <a:rPr lang="fr-FR" sz="2400" dirty="0" err="1"/>
              <a:t>loss</a:t>
            </a:r>
            <a:r>
              <a:rPr lang="fr-FR" sz="2400" dirty="0"/>
              <a:t> 4/4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029E5B2-3322-4519-B1E3-95028010F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CBD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09A8084-36DA-4451-A243-2010F637F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dirty="0"/>
              <a:t>M66y CB </a:t>
            </a:r>
            <a:r>
              <a:rPr lang="fr-FR" sz="3200" dirty="0" err="1"/>
              <a:t>Sd</a:t>
            </a:r>
            <a:r>
              <a:rPr lang="fr-FR" sz="3200" dirty="0"/>
              <a:t> L&gt;R </a:t>
            </a:r>
            <a:r>
              <a:rPr lang="fr-FR" dirty="0"/>
              <a:t>401576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943A31-089D-4966-8BE7-020DB5B5F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07" y="3764280"/>
            <a:ext cx="1889104" cy="25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BD757F-57E5-4BD9-A58D-B310BB4E2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717" y="394359"/>
            <a:ext cx="3021072" cy="288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749B52-DD44-4487-93D9-509CD0438D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717" y="3404280"/>
            <a:ext cx="3021072" cy="288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AED254-22CC-4486-975A-8DF7EF1854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407" y="3764280"/>
            <a:ext cx="1964919" cy="25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760085-E508-43A7-AE38-581B4B06E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980" y="1210704"/>
            <a:ext cx="1740817" cy="20614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8958D62-C7D7-4421-AC36-233271BAF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981" y="4702096"/>
            <a:ext cx="1737659" cy="15821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C1A367F-795E-4E41-9FFA-9DC85EF07B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822" y="3764280"/>
            <a:ext cx="1861403" cy="2520000"/>
          </a:xfrm>
          <a:prstGeom prst="rect">
            <a:avLst/>
          </a:prstGeom>
        </p:spPr>
      </p:pic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49DA65F5-4D71-4ADE-A063-3462B254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437444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8DED46-6608-426C-8E5F-FB019F4C61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2400" dirty="0"/>
              <a:t>UH Grenoble </a:t>
            </a:r>
            <a:r>
              <a:rPr lang="fr-FR" sz="2400" dirty="0" err="1"/>
              <a:t>experience</a:t>
            </a:r>
            <a:r>
              <a:rPr lang="fr-FR" sz="2400" dirty="0"/>
              <a:t>  (&gt;2021)</a:t>
            </a:r>
          </a:p>
          <a:p>
            <a:r>
              <a:rPr lang="fr-FR" sz="2400" dirty="0"/>
              <a:t>N1 </a:t>
            </a:r>
            <a:r>
              <a:rPr lang="fr-FR" sz="2400" dirty="0" err="1"/>
              <a:t>loss</a:t>
            </a:r>
            <a:r>
              <a:rPr lang="fr-FR" sz="2400" dirty="0"/>
              <a:t> in MSA 11/12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EA3A3B1-F04F-4013-B292-4C2B4DE6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MSAc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91AC2B1-8C94-4AF6-97FC-5C4283B01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dirty="0"/>
              <a:t>M50y </a:t>
            </a:r>
            <a:r>
              <a:rPr lang="fr-FR" dirty="0"/>
              <a:t>52038933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ABA8473-CE61-4F3A-BE2A-55B34975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390" y="288397"/>
            <a:ext cx="3332676" cy="29170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EF5EBC5-E220-47F5-9BE4-4057C335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602" y="274639"/>
            <a:ext cx="2690228" cy="20381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188AAD-E53C-40B4-8B59-A911D897C9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9390" y="3291851"/>
            <a:ext cx="3332676" cy="30104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64C798-7304-4DCD-8057-C923CCEFFB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716" y="3782347"/>
            <a:ext cx="2239620" cy="25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33F28B8-520E-4A6A-B51E-B373A1206A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574" y="3782347"/>
            <a:ext cx="2389868" cy="25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0B8776-981E-47B0-9C04-CD48378E1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3782347"/>
            <a:ext cx="2321700" cy="2520000"/>
          </a:xfrm>
          <a:prstGeom prst="rect">
            <a:avLst/>
          </a:prstGeom>
        </p:spPr>
      </p:pic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23B7DEBA-0AEE-4EEE-969A-D289BFE0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357347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MRI of </a:t>
            </a:r>
            <a:r>
              <a:rPr lang="fr-FR" dirty="0" err="1"/>
              <a:t>Nigrosomes</a:t>
            </a:r>
            <a:br>
              <a:rPr lang="fr-FR" dirty="0"/>
            </a:br>
            <a:r>
              <a:rPr lang="fr-FR" sz="3600" i="1" dirty="0"/>
              <a:t>Time of </a:t>
            </a:r>
            <a:r>
              <a:rPr lang="fr-FR" sz="3600" i="1" dirty="0" err="1"/>
              <a:t>truth</a:t>
            </a:r>
            <a:r>
              <a:rPr lang="fr-FR" sz="3600" i="1" dirty="0"/>
              <a:t> ?</a:t>
            </a:r>
            <a:endParaRPr lang="fr-FR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2800" dirty="0"/>
              <a:t>Prof. Dr Alexandre KRAINIK</a:t>
            </a:r>
          </a:p>
          <a:p>
            <a:r>
              <a:rPr lang="fr-FR" sz="2400" dirty="0" err="1"/>
              <a:t>University</a:t>
            </a:r>
            <a:r>
              <a:rPr lang="fr-FR" sz="2400" dirty="0"/>
              <a:t> Hospital of GRENOBLE</a:t>
            </a:r>
          </a:p>
          <a:p>
            <a:r>
              <a:rPr lang="fr-FR" sz="2400" dirty="0"/>
              <a:t>FRANCE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63" y="164638"/>
            <a:ext cx="138218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7" descr="\\exploitation.chug.alp\FLDRDR$\FRCHUG9\akrainik\My Documents\A_CHU\B_CHU-Grenoble\logoA CHU png 300dp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6895" y="164638"/>
            <a:ext cx="98848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\\exploitation.chug.alp\FLDRDR$\FRCHUG9\akrainik\My Documents\A_RECHERCHE\A_IRMaGe\A_Généralités\Logo_IRMaGe_Mail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611" y="164638"/>
            <a:ext cx="1365251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44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8DED46-6608-426C-8E5F-FB019F4C61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2400" dirty="0"/>
              <a:t>UH Grenoble </a:t>
            </a:r>
            <a:r>
              <a:rPr lang="fr-FR" sz="2400" dirty="0" err="1"/>
              <a:t>experience</a:t>
            </a:r>
            <a:r>
              <a:rPr lang="fr-FR" sz="2400" dirty="0"/>
              <a:t>  (&gt;2021)</a:t>
            </a:r>
          </a:p>
          <a:p>
            <a:r>
              <a:rPr lang="fr-FR" sz="2400" dirty="0"/>
              <a:t>N1 </a:t>
            </a:r>
            <a:r>
              <a:rPr lang="fr-FR" sz="2400" dirty="0" err="1"/>
              <a:t>loss</a:t>
            </a:r>
            <a:r>
              <a:rPr lang="fr-FR" sz="2400" dirty="0"/>
              <a:t> in MSA 11/12</a:t>
            </a: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EA3A3B1-F04F-4013-B292-4C2B4DE6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MSAp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91AC2B1-8C94-4AF6-97FC-5C4283B01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dirty="0"/>
              <a:t>M64y </a:t>
            </a:r>
            <a:r>
              <a:rPr lang="fr-FR" dirty="0"/>
              <a:t>94110080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23B8F14-3306-4AB5-A69F-5C091B0F9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827" y="3129136"/>
            <a:ext cx="4158118" cy="33226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5D043B-EAB5-4936-8821-E0BF009E4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672" y="3129136"/>
            <a:ext cx="3492417" cy="33226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40BEA3-E8D1-4A3D-942E-D0B23CB67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1" y="3129136"/>
            <a:ext cx="2958734" cy="3334705"/>
          </a:xfrm>
          <a:prstGeom prst="rect">
            <a:avLst/>
          </a:prstGeom>
        </p:spPr>
      </p:pic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7B7440F2-7DD3-4E84-AEBD-768C26D4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1764535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8DED46-6608-426C-8E5F-FB019F4C61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2400" dirty="0"/>
              <a:t>UH Grenoble </a:t>
            </a:r>
            <a:r>
              <a:rPr lang="fr-FR" sz="2400" dirty="0" err="1"/>
              <a:t>experience</a:t>
            </a:r>
            <a:r>
              <a:rPr lang="fr-FR" sz="2400" dirty="0"/>
              <a:t>  (&gt;2021)</a:t>
            </a:r>
          </a:p>
          <a:p>
            <a:r>
              <a:rPr lang="fr-FR" sz="2400" dirty="0"/>
              <a:t>N1 </a:t>
            </a:r>
            <a:r>
              <a:rPr lang="fr-FR" sz="2400" dirty="0" err="1"/>
              <a:t>loss</a:t>
            </a:r>
            <a:r>
              <a:rPr lang="fr-FR" sz="2400" dirty="0"/>
              <a:t> in MSA 11/12</a:t>
            </a: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EA3A3B1-F04F-4013-B292-4C2B4DE6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MSAp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91AC2B1-8C94-4AF6-97FC-5C4283B01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3200" dirty="0"/>
              <a:t>F75y </a:t>
            </a:r>
            <a:r>
              <a:rPr lang="fr-FR" dirty="0"/>
              <a:t>93028373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B8A571-2C99-4517-9998-70F3B534C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257" y="3129136"/>
            <a:ext cx="2801623" cy="33226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35CDD7-8963-4F09-8FF8-6650659F8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558" y="3129136"/>
            <a:ext cx="3645640" cy="33226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5A70BE-D511-40AB-B695-7FC4E0496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202" y="3129136"/>
            <a:ext cx="2743438" cy="3322608"/>
          </a:xfrm>
          <a:prstGeom prst="rect">
            <a:avLst/>
          </a:prstGeom>
        </p:spPr>
      </p:pic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A7CBE80D-DC9B-4B35-BCCA-43B39AE6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637898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12800" y="274639"/>
            <a:ext cx="3860800" cy="11430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Nigrosome</a:t>
            </a:r>
            <a:r>
              <a:rPr lang="fr-FR" dirty="0"/>
              <a:t> 1 in </a:t>
            </a:r>
            <a:r>
              <a:rPr lang="fr-FR" dirty="0" err="1"/>
              <a:t>dementia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884" y="548681"/>
            <a:ext cx="6612161" cy="5272252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789964" y="5930826"/>
            <a:ext cx="186461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fr-FR" altLang="fr-FR" sz="1333" dirty="0">
                <a:solidFill>
                  <a:srgbClr val="C0C0C0"/>
                </a:solidFill>
              </a:rPr>
              <a:t>Haller </a:t>
            </a:r>
            <a:r>
              <a:rPr lang="fr-FR" altLang="fr-FR" sz="1333" i="1" dirty="0" err="1">
                <a:solidFill>
                  <a:srgbClr val="C0C0C0"/>
                </a:solidFill>
              </a:rPr>
              <a:t>Radiology</a:t>
            </a:r>
            <a:r>
              <a:rPr lang="fr-FR" altLang="fr-FR" sz="1333" i="1" dirty="0">
                <a:solidFill>
                  <a:srgbClr val="C0C0C0"/>
                </a:solidFill>
              </a:rPr>
              <a:t> 2021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25AF725-8102-C863-28FD-32A1D476209D}"/>
              </a:ext>
            </a:extLst>
          </p:cNvPr>
          <p:cNvSpPr txBox="1"/>
          <p:nvPr/>
        </p:nvSpPr>
        <p:spPr>
          <a:xfrm>
            <a:off x="537423" y="2366629"/>
            <a:ext cx="3936436" cy="269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67" dirty="0" err="1">
                <a:latin typeface="Arial" panose="020B0604020202020204" pitchFamily="34" charset="0"/>
                <a:cs typeface="Arial" panose="020B0604020202020204" pitchFamily="34" charset="0"/>
              </a:rPr>
              <a:t>Nigrosome</a:t>
            </a:r>
            <a:r>
              <a:rPr lang="fr-FR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67" dirty="0" err="1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fr-FR" sz="2667" dirty="0">
                <a:latin typeface="Arial" panose="020B0604020202020204" pitchFamily="34" charset="0"/>
                <a:cs typeface="Arial" panose="020B0604020202020204" pitchFamily="34" charset="0"/>
              </a:rPr>
              <a:t> in DLB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Se 63%,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79%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PPV 44%, NPV 89%... </a:t>
            </a:r>
            <a:r>
              <a:rPr lang="fr-FR" sz="1467" dirty="0" err="1">
                <a:latin typeface="Arial" panose="020B0604020202020204" pitchFamily="34" charset="0"/>
                <a:cs typeface="Arial" panose="020B0604020202020204" pitchFamily="34" charset="0"/>
              </a:rPr>
              <a:t>Shams</a:t>
            </a:r>
            <a:r>
              <a:rPr lang="fr-FR" sz="1467" dirty="0">
                <a:latin typeface="Arial" panose="020B0604020202020204" pitchFamily="34" charset="0"/>
                <a:cs typeface="Arial" panose="020B0604020202020204" pitchFamily="34" charset="0"/>
              </a:rPr>
              <a:t> AJNR 2017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Se 80%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76%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Rizzo J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Alz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Dis 2019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25E4EE-2BBF-4D29-A6E8-F31ECA7E32B6}"/>
              </a:ext>
            </a:extLst>
          </p:cNvPr>
          <p:cNvSpPr/>
          <p:nvPr/>
        </p:nvSpPr>
        <p:spPr>
          <a:xfrm>
            <a:off x="537423" y="5128899"/>
            <a:ext cx="4152900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62%, </a:t>
            </a:r>
            <a:r>
              <a:rPr lang="en-US" sz="28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87% 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 Grenoble experience (13 DLB)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Sayilir MD Thesis ECR 2024</a:t>
            </a:r>
            <a:endParaRPr lang="fr-FR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B56E4F26-A634-48E2-9EDA-46D3A6DEA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817789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Nigrosomes</a:t>
            </a:r>
            <a:r>
              <a:rPr lang="fr-FR" dirty="0"/>
              <a:t> 1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713" y="2021032"/>
            <a:ext cx="8077140" cy="45193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108" y="68627"/>
            <a:ext cx="4798477" cy="1952405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00057" y="1692738"/>
            <a:ext cx="1744452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fr-FR" altLang="fr-FR" sz="1333" dirty="0" err="1">
                <a:solidFill>
                  <a:srgbClr val="C0C0C0"/>
                </a:solidFill>
              </a:rPr>
              <a:t>Rizzo</a:t>
            </a:r>
            <a:r>
              <a:rPr lang="fr-FR" altLang="fr-FR" sz="1333" dirty="0">
                <a:solidFill>
                  <a:srgbClr val="C0C0C0"/>
                </a:solidFill>
              </a:rPr>
              <a:t> </a:t>
            </a:r>
            <a:r>
              <a:rPr lang="fr-FR" altLang="fr-FR" sz="1333" i="1" dirty="0">
                <a:solidFill>
                  <a:srgbClr val="C0C0C0"/>
                </a:solidFill>
              </a:rPr>
              <a:t>J </a:t>
            </a:r>
            <a:r>
              <a:rPr lang="fr-FR" altLang="fr-FR" sz="1333" i="1" dirty="0" err="1">
                <a:solidFill>
                  <a:srgbClr val="C0C0C0"/>
                </a:solidFill>
              </a:rPr>
              <a:t>Alz</a:t>
            </a:r>
            <a:r>
              <a:rPr lang="fr-FR" altLang="fr-FR" sz="1333" i="1" dirty="0">
                <a:solidFill>
                  <a:srgbClr val="C0C0C0"/>
                </a:solidFill>
              </a:rPr>
              <a:t> Dis 2019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64976" y="4130536"/>
            <a:ext cx="7983185" cy="768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5430FEE-AEA3-42A1-B904-4B4FF0FD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4051125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r-FR" sz="3200" dirty="0"/>
              <a:t>F67a, Memory </a:t>
            </a:r>
            <a:r>
              <a:rPr lang="fr-FR" sz="3200" dirty="0" err="1"/>
              <a:t>decline</a:t>
            </a:r>
            <a:r>
              <a:rPr lang="fr-FR" sz="3200" dirty="0"/>
              <a:t> and </a:t>
            </a:r>
            <a:r>
              <a:rPr lang="fr-FR" sz="3200" dirty="0" err="1"/>
              <a:t>sleep</a:t>
            </a:r>
            <a:r>
              <a:rPr lang="fr-FR" sz="3200" dirty="0"/>
              <a:t> </a:t>
            </a:r>
            <a:r>
              <a:rPr lang="fr-FR" sz="3200" dirty="0" err="1"/>
              <a:t>disorders</a:t>
            </a:r>
            <a:br>
              <a:rPr lang="fr-FR" sz="2800" dirty="0"/>
            </a:br>
            <a:r>
              <a:rPr lang="fr-FR" sz="2000" dirty="0"/>
              <a:t>226055</a:t>
            </a:r>
            <a:endParaRPr lang="fr-FR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85" y="4125725"/>
            <a:ext cx="242254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375" y="4125725"/>
            <a:ext cx="250833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727" y="1168963"/>
            <a:ext cx="333671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9559" y="1168963"/>
            <a:ext cx="303971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2171" y="1168963"/>
            <a:ext cx="220466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 : coins arrondis 6">
            <a:extLst>
              <a:ext uri="{FF2B5EF4-FFF2-40B4-BE49-F238E27FC236}">
                <a16:creationId xmlns:a16="http://schemas.microsoft.com/office/drawing/2014/main" id="{AB3F4C6B-45CE-4B22-8C6A-08D08FC7D259}"/>
              </a:ext>
            </a:extLst>
          </p:cNvPr>
          <p:cNvSpPr/>
          <p:nvPr/>
        </p:nvSpPr>
        <p:spPr>
          <a:xfrm>
            <a:off x="5257801" y="5883901"/>
            <a:ext cx="1818234" cy="48304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Alzheimer</a:t>
            </a:r>
            <a:endParaRPr lang="fr-FR" b="1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19D14D7C-5DFF-4B3E-AE97-2ED6D4ED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25671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352112"/>
          </a:xfrm>
        </p:spPr>
        <p:txBody>
          <a:bodyPr anchor="t">
            <a:normAutofit/>
          </a:bodyPr>
          <a:lstStyle/>
          <a:p>
            <a:r>
              <a:rPr lang="fr-FR" sz="2800" dirty="0">
                <a:latin typeface="+mn-lt"/>
              </a:rPr>
              <a:t>M85a. </a:t>
            </a:r>
            <a:r>
              <a:rPr lang="fr-FR" sz="2800" dirty="0" err="1">
                <a:latin typeface="+mn-lt"/>
              </a:rPr>
              <a:t>Fluctuating</a:t>
            </a:r>
            <a:r>
              <a:rPr lang="fr-FR" sz="2800" dirty="0">
                <a:latin typeface="+mn-lt"/>
              </a:rPr>
              <a:t> c</a:t>
            </a:r>
            <a:r>
              <a:rPr lang="fr-FR" sz="2800" dirty="0"/>
              <a:t>ognitive </a:t>
            </a:r>
            <a:r>
              <a:rPr lang="fr-FR" sz="2800" dirty="0" err="1"/>
              <a:t>decline</a:t>
            </a:r>
            <a:r>
              <a:rPr lang="fr-FR" sz="2800" dirty="0"/>
              <a:t> (memory, </a:t>
            </a:r>
            <a:r>
              <a:rPr lang="fr-FR" sz="2800" dirty="0" err="1"/>
              <a:t>dysexecutive</a:t>
            </a:r>
            <a:r>
              <a:rPr lang="fr-FR" sz="2800" dirty="0"/>
              <a:t> </a:t>
            </a:r>
            <a:r>
              <a:rPr lang="fr-FR" sz="2800" dirty="0" err="1"/>
              <a:t>sd</a:t>
            </a:r>
            <a:r>
              <a:rPr lang="fr-FR" sz="2800" dirty="0"/>
              <a:t>, </a:t>
            </a:r>
            <a:r>
              <a:rPr lang="fr-FR" sz="2800" dirty="0" err="1"/>
              <a:t>behaviour</a:t>
            </a:r>
            <a:r>
              <a:rPr lang="fr-FR" sz="2800" dirty="0"/>
              <a:t>). Visual hallucinations. No EP </a:t>
            </a:r>
            <a:r>
              <a:rPr lang="fr-FR" sz="2800" dirty="0" err="1"/>
              <a:t>sd</a:t>
            </a:r>
            <a:r>
              <a:rPr lang="fr-FR" sz="2800" dirty="0">
                <a:latin typeface="+mn-lt"/>
              </a:rPr>
              <a:t>.</a:t>
            </a:r>
            <a:br>
              <a:rPr lang="fr-FR" sz="2400" dirty="0">
                <a:latin typeface="+mn-lt"/>
              </a:rPr>
            </a:br>
            <a:r>
              <a:rPr lang="fr-FR" sz="2000" dirty="0">
                <a:latin typeface="+mn-lt"/>
              </a:rPr>
              <a:t>747106</a:t>
            </a:r>
            <a:endParaRPr lang="fr-FR" sz="2400" dirty="0">
              <a:latin typeface="+mn-lt"/>
            </a:endParaRPr>
          </a:p>
        </p:txBody>
      </p:sp>
      <p:sp>
        <p:nvSpPr>
          <p:cNvPr id="13" name="Rectangle : coins arrondis 6">
            <a:extLst>
              <a:ext uri="{FF2B5EF4-FFF2-40B4-BE49-F238E27FC236}">
                <a16:creationId xmlns:a16="http://schemas.microsoft.com/office/drawing/2014/main" id="{AB3F4C6B-45CE-4B22-8C6A-08D08FC7D259}"/>
              </a:ext>
            </a:extLst>
          </p:cNvPr>
          <p:cNvSpPr/>
          <p:nvPr/>
        </p:nvSpPr>
        <p:spPr>
          <a:xfrm>
            <a:off x="9175452" y="6258415"/>
            <a:ext cx="2926039" cy="447185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DLB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277" y="1606541"/>
            <a:ext cx="3585568" cy="288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954" y="1606541"/>
            <a:ext cx="2349588" cy="288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961" y="1626751"/>
            <a:ext cx="2926039" cy="288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911" y="4631924"/>
            <a:ext cx="2415775" cy="19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125" y="4599477"/>
            <a:ext cx="2688000" cy="1920000"/>
          </a:xfrm>
          <a:prstGeom prst="rect">
            <a:avLst/>
          </a:prstGeom>
        </p:spPr>
      </p:pic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29F0C9B2-2C46-483E-8B14-D8DFB5B7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35529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7027F8C-F0D6-44B9-9239-A9AA458B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Few </a:t>
            </a:r>
            <a:r>
              <a:rPr lang="fr-FR" dirty="0" err="1"/>
              <a:t>tips</a:t>
            </a:r>
            <a:r>
              <a:rPr lang="fr-FR" dirty="0"/>
              <a:t> to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nigrosomes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107417F-AFD4-44C5-B5B2-B79BF3F1E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21E96C16-A51F-4E26-B3AB-6DA98F276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193368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D7CDC-FA81-4A30-B8EF-CF7D1B5DD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Acquisition plane and MPR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C7FA2A9-BA10-4627-857F-2C12AAA6A1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88" y="1969524"/>
            <a:ext cx="5486400" cy="3787315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5F8D09B-83EB-4DEE-BB82-141D1CC159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475" y="1857335"/>
            <a:ext cx="5795963" cy="4011693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A028BA5C-86CB-4284-9AFE-9AF92D106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9702" y="5930826"/>
            <a:ext cx="3284875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fr-FR" altLang="fr-FR" sz="1333" dirty="0" err="1"/>
              <a:t>Adapted</a:t>
            </a:r>
            <a:r>
              <a:rPr lang="fr-FR" altLang="fr-FR" sz="1333" dirty="0"/>
              <a:t> </a:t>
            </a:r>
            <a:r>
              <a:rPr lang="fr-FR" altLang="fr-FR" sz="1333" dirty="0" err="1"/>
              <a:t>from</a:t>
            </a:r>
            <a:r>
              <a:rPr lang="fr-FR" altLang="fr-FR" sz="1333" dirty="0"/>
              <a:t> Kim et al. Br J </a:t>
            </a:r>
            <a:r>
              <a:rPr lang="fr-FR" altLang="fr-FR" sz="1333" dirty="0" err="1"/>
              <a:t>Radiol</a:t>
            </a:r>
            <a:r>
              <a:rPr lang="fr-FR" altLang="fr-FR" sz="1333" dirty="0"/>
              <a:t> 2019</a:t>
            </a:r>
            <a:endParaRPr lang="fr-FR" altLang="fr-FR" sz="1333" i="1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FED7EC8D-0E5D-488D-A388-979B715D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1227537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83DC0F-BBE4-4C9A-B53F-334FEDE73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Not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thin</a:t>
            </a:r>
            <a:r>
              <a:rPr lang="fr-FR" dirty="0"/>
              <a:t> slices: 1-2mm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65F9CC-C222-4B95-98BA-91B9BBC84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6137"/>
            <a:ext cx="12192000" cy="529359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5349A0E-D183-424D-AD52-D138708FF19E}"/>
              </a:ext>
            </a:extLst>
          </p:cNvPr>
          <p:cNvSpPr/>
          <p:nvPr/>
        </p:nvSpPr>
        <p:spPr>
          <a:xfrm>
            <a:off x="9241971" y="5715000"/>
            <a:ext cx="824593" cy="351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EDACBAA-A769-42DF-96C4-95E373E5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3629680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692C5-5BB1-4D64-BFBA-25565C7E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Look at magnitude images </a:t>
            </a:r>
            <a:r>
              <a:rPr lang="fr-FR" dirty="0" err="1"/>
              <a:t>may</a:t>
            </a:r>
            <a:r>
              <a:rPr lang="fr-FR" dirty="0"/>
              <a:t> help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B75DFC-CF64-4D7B-83F3-80DBC3AC3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/>
              <a:t>SWI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955B002-3EE0-4302-B419-D00E14854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/>
              <a:t>Magnitude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37EF1A4-A304-493B-8B60-3EB5483D1B4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1101" y="2283358"/>
            <a:ext cx="4193036" cy="373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642B331-0C81-4B4B-A686-F8B6AA92F4D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413" y="2283358"/>
            <a:ext cx="4304762" cy="373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E06FEC0D-9FE4-4676-8E7B-A2FD7B7FC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3947" y="6126163"/>
            <a:ext cx="11384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fr-FR" altLang="fr-FR" sz="2000" b="1" dirty="0"/>
              <a:t>GE 1.5T</a:t>
            </a:r>
            <a:endParaRPr lang="fr-FR" altLang="fr-FR" sz="1333" b="1" i="1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24410DA5-694B-4EF0-BD3C-8833FC1FA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455633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3C6C4-E4D8-4203-A3D5-0818828B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err="1"/>
              <a:t>Nigrosome</a:t>
            </a:r>
            <a:r>
              <a:rPr lang="fr-FR" i="1" dirty="0"/>
              <a:t>: a 25 </a:t>
            </a:r>
            <a:r>
              <a:rPr lang="fr-FR" i="1" dirty="0" err="1"/>
              <a:t>years</a:t>
            </a:r>
            <a:r>
              <a:rPr lang="fr-FR" i="1" dirty="0"/>
              <a:t> long story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26223B-98B6-49E7-B676-DC89088DF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01" y="943906"/>
            <a:ext cx="10152000" cy="4970188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879324F-D1C7-4032-81B0-E51E65DA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2956137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DE15F-BFDE-4049-9C2F-FA9AF55E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AI…WIP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E0BB582-542C-4C16-B2DF-049D83B95F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08" y="1600200"/>
            <a:ext cx="4959960" cy="4525963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5015BBE-884F-4C9C-93C7-1B9555EC94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321" y="2143679"/>
            <a:ext cx="5344271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7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sz="2400" dirty="0">
                <a:sym typeface="Wingdings" panose="05000000000000000000" pitchFamily="2" charset="2"/>
              </a:rPr>
              <a:t> </a:t>
            </a:r>
            <a:r>
              <a:rPr lang="fr-FR" sz="2400" dirty="0"/>
              <a:t>SN </a:t>
            </a:r>
            <a:r>
              <a:rPr lang="fr-FR" sz="2400" dirty="0" err="1"/>
              <a:t>neuromelanine</a:t>
            </a:r>
            <a:endParaRPr lang="fr-FR" sz="2400" dirty="0"/>
          </a:p>
          <a:p>
            <a:r>
              <a:rPr lang="fr-FR" sz="2400" dirty="0"/>
              <a:t>BV changes</a:t>
            </a:r>
          </a:p>
          <a:p>
            <a:r>
              <a:rPr lang="fr-FR" sz="2400" dirty="0"/>
              <a:t>Perfusion changes (ASL)</a:t>
            </a:r>
          </a:p>
          <a:p>
            <a:r>
              <a:rPr lang="fr-FR" sz="2400" dirty="0" err="1"/>
              <a:t>DatScan</a:t>
            </a:r>
            <a:r>
              <a:rPr lang="fr-FR" sz="2400" dirty="0"/>
              <a:t> &amp; PET FDG</a:t>
            </a:r>
          </a:p>
          <a:p>
            <a:endParaRPr lang="fr-FR" sz="2400" dirty="0"/>
          </a:p>
          <a:p>
            <a:r>
              <a:rPr lang="fr-FR" sz="2400" dirty="0"/>
              <a:t>Segmentation &amp; AI…WIP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5171440" cy="3505200"/>
          </a:xfrm>
        </p:spPr>
        <p:txBody>
          <a:bodyPr>
            <a:normAutofit/>
          </a:bodyPr>
          <a:lstStyle/>
          <a:p>
            <a:r>
              <a:rPr lang="fr-FR" sz="2400" dirty="0"/>
              <a:t>SWI </a:t>
            </a:r>
            <a:r>
              <a:rPr lang="fr-FR" sz="2400" dirty="0" err="1"/>
              <a:t>quality</a:t>
            </a:r>
            <a:endParaRPr lang="fr-FR" sz="2400" dirty="0"/>
          </a:p>
          <a:p>
            <a:pPr lvl="1"/>
            <a:r>
              <a:rPr lang="fr-FR" sz="2000" dirty="0"/>
              <a:t>FP </a:t>
            </a:r>
            <a:r>
              <a:rPr lang="fr-FR" sz="2000" dirty="0">
                <a:sym typeface="Symbol" panose="05050102010706020507" pitchFamily="18" charset="2"/>
              </a:rPr>
              <a:t> 10% </a:t>
            </a:r>
            <a:r>
              <a:rPr lang="fr-FR" sz="2000" dirty="0">
                <a:sym typeface="Wingdings" panose="05000000000000000000" pitchFamily="2" charset="2"/>
              </a:rPr>
              <a:t> </a:t>
            </a:r>
            <a:r>
              <a:rPr lang="fr-FR" sz="2000" dirty="0">
                <a:sym typeface="Symbol" panose="05050102010706020507" pitchFamily="18" charset="2"/>
              </a:rPr>
              <a:t></a:t>
            </a:r>
            <a:r>
              <a:rPr lang="fr-FR" sz="2000" dirty="0">
                <a:sym typeface="Wingdings" panose="05000000000000000000" pitchFamily="2" charset="2"/>
              </a:rPr>
              <a:t>PPV </a:t>
            </a:r>
            <a:r>
              <a:rPr lang="fr-FR" sz="2000" dirty="0" err="1">
                <a:sym typeface="Wingdings" panose="05000000000000000000" pitchFamily="2" charset="2"/>
              </a:rPr>
              <a:t>when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err="1">
                <a:sym typeface="Wingdings" panose="05000000000000000000" pitchFamily="2" charset="2"/>
              </a:rPr>
              <a:t>low</a:t>
            </a:r>
            <a:r>
              <a:rPr lang="fr-FR" sz="2000" dirty="0">
                <a:sym typeface="Wingdings" panose="05000000000000000000" pitchFamily="2" charset="2"/>
              </a:rPr>
              <a:t> </a:t>
            </a:r>
            <a:r>
              <a:rPr lang="fr-FR" sz="2000" dirty="0" err="1">
                <a:sym typeface="Wingdings" panose="05000000000000000000" pitchFamily="2" charset="2"/>
              </a:rPr>
              <a:t>prevalence</a:t>
            </a:r>
            <a:endParaRPr lang="fr-FR" sz="2000" dirty="0"/>
          </a:p>
          <a:p>
            <a:r>
              <a:rPr lang="fr-FR" sz="2400" dirty="0" err="1"/>
              <a:t>Useful</a:t>
            </a:r>
            <a:r>
              <a:rPr lang="fr-FR" sz="2400" dirty="0"/>
              <a:t> in </a:t>
            </a:r>
            <a:r>
              <a:rPr lang="fr-FR" sz="2400" dirty="0" err="1"/>
              <a:t>NDs</a:t>
            </a:r>
            <a:r>
              <a:rPr lang="fr-FR" sz="2400" dirty="0"/>
              <a:t> and </a:t>
            </a:r>
            <a:r>
              <a:rPr lang="fr-FR" sz="2400" dirty="0" err="1"/>
              <a:t>DDx</a:t>
            </a:r>
            <a:endParaRPr lang="fr-FR" sz="2400" dirty="0"/>
          </a:p>
          <a:p>
            <a:pPr lvl="1"/>
            <a:r>
              <a:rPr lang="fr-FR" sz="2000" dirty="0" err="1"/>
              <a:t>Movements</a:t>
            </a:r>
            <a:r>
              <a:rPr lang="fr-FR" sz="2000" dirty="0"/>
              <a:t> </a:t>
            </a:r>
            <a:r>
              <a:rPr lang="fr-FR" sz="2000" dirty="0" err="1"/>
              <a:t>disorders</a:t>
            </a:r>
            <a:r>
              <a:rPr lang="fr-FR" sz="2000" dirty="0"/>
              <a:t> </a:t>
            </a:r>
          </a:p>
          <a:p>
            <a:pPr lvl="2"/>
            <a:r>
              <a:rPr lang="fr-FR" sz="1600" dirty="0"/>
              <a:t>Se </a:t>
            </a:r>
            <a:r>
              <a:rPr lang="fr-FR" sz="1600" dirty="0">
                <a:sym typeface="Symbol" panose="05050102010706020507" pitchFamily="18" charset="2"/>
              </a:rPr>
              <a:t></a:t>
            </a:r>
            <a:r>
              <a:rPr lang="fr-FR" sz="1600" dirty="0"/>
              <a:t> 90% </a:t>
            </a:r>
          </a:p>
          <a:p>
            <a:pPr lvl="2"/>
            <a:r>
              <a:rPr lang="fr-FR" sz="1600" dirty="0"/>
              <a:t>Rare FN </a:t>
            </a:r>
            <a:r>
              <a:rPr lang="fr-FR" sz="1600" dirty="0" err="1"/>
              <a:t>Sp</a:t>
            </a:r>
            <a:r>
              <a:rPr lang="fr-FR" sz="1600" dirty="0"/>
              <a:t> &gt;90</a:t>
            </a:r>
          </a:p>
          <a:p>
            <a:pPr lvl="1"/>
            <a:r>
              <a:rPr lang="fr-FR" sz="2000" dirty="0" err="1"/>
              <a:t>Dementia</a:t>
            </a:r>
            <a:endParaRPr lang="fr-FR" sz="2000" dirty="0"/>
          </a:p>
          <a:p>
            <a:pPr lvl="2"/>
            <a:r>
              <a:rPr lang="fr-FR" sz="1600" dirty="0"/>
              <a:t>FN 1/3 in DCL</a:t>
            </a:r>
            <a:endParaRPr lang="fr-FR" sz="1600" u="sng" dirty="0"/>
          </a:p>
          <a:p>
            <a:r>
              <a:rPr lang="fr-FR" sz="2400" u="sng" dirty="0" err="1"/>
              <a:t>Get</a:t>
            </a:r>
            <a:r>
              <a:rPr lang="fr-FR" sz="2400" u="sng" dirty="0"/>
              <a:t> </a:t>
            </a:r>
            <a:r>
              <a:rPr lang="fr-FR" sz="2400" u="sng" dirty="0" err="1"/>
              <a:t>trained</a:t>
            </a:r>
            <a:r>
              <a:rPr lang="fr-FR" sz="2400" u="sng" dirty="0"/>
              <a:t> &amp; </a:t>
            </a:r>
            <a:r>
              <a:rPr lang="fr-FR" sz="2400" u="sng" dirty="0" err="1"/>
              <a:t>experience</a:t>
            </a:r>
            <a:endParaRPr lang="fr-FR" sz="2400" u="sng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Take</a:t>
            </a:r>
            <a:r>
              <a:rPr lang="fr-FR" dirty="0"/>
              <a:t> home messages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2800" dirty="0" err="1"/>
              <a:t>Nigrosome</a:t>
            </a:r>
            <a:r>
              <a:rPr lang="fr-FR" sz="2800" dirty="0"/>
              <a:t> </a:t>
            </a:r>
            <a:r>
              <a:rPr lang="fr-FR" sz="2800" dirty="0" err="1"/>
              <a:t>loss</a:t>
            </a:r>
            <a:r>
              <a:rPr lang="fr-FR" sz="2800" dirty="0"/>
              <a:t> in MRI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In addition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A. KRAINIK, Grenoble - France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88DD79-E966-484C-959F-DF8303BD157B}"/>
              </a:ext>
            </a:extLst>
          </p:cNvPr>
          <p:cNvSpPr txBox="1"/>
          <p:nvPr/>
        </p:nvSpPr>
        <p:spPr>
          <a:xfrm>
            <a:off x="10309859" y="1887537"/>
            <a:ext cx="1551215" cy="286232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MR Protocol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r>
              <a:rPr lang="fr-FR" dirty="0">
                <a:solidFill>
                  <a:schemeClr val="tx1"/>
                </a:solidFill>
              </a:rPr>
              <a:t>SWI 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T1 NM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3DT1 GRE-IR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ASL 3D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3DFLAIR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DWI</a:t>
            </a:r>
          </a:p>
          <a:p>
            <a:pPr algn="ctr"/>
            <a:endParaRPr lang="fr-FR" dirty="0">
              <a:solidFill>
                <a:schemeClr val="tx1"/>
              </a:solidFill>
            </a:endParaRPr>
          </a:p>
          <a:p>
            <a:pPr algn="ctr"/>
            <a:r>
              <a:rPr lang="fr-FR" dirty="0" err="1">
                <a:solidFill>
                  <a:schemeClr val="tx1"/>
                </a:solidFill>
              </a:rPr>
              <a:t>Opt</a:t>
            </a:r>
            <a:r>
              <a:rPr lang="fr-FR" dirty="0">
                <a:solidFill>
                  <a:schemeClr val="tx1"/>
                </a:solidFill>
              </a:rPr>
              <a:t>: QSM; T2</a:t>
            </a:r>
          </a:p>
        </p:txBody>
      </p:sp>
    </p:spTree>
    <p:extLst>
      <p:ext uri="{BB962C8B-B14F-4D97-AF65-F5344CB8AC3E}">
        <p14:creationId xmlns:p14="http://schemas.microsoft.com/office/powerpoint/2010/main" val="1416215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518038" y="1528993"/>
            <a:ext cx="4517209" cy="4441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cap="all" dirty="0" err="1">
                <a:ea typeface="+mj-ea"/>
                <a:cs typeface="+mj-cs"/>
              </a:rPr>
              <a:t>Thank</a:t>
            </a:r>
            <a:r>
              <a:rPr lang="fr-FR" sz="3200" cap="all" dirty="0">
                <a:ea typeface="+mj-ea"/>
                <a:cs typeface="+mj-cs"/>
              </a:rPr>
              <a:t> </a:t>
            </a:r>
            <a:r>
              <a:rPr lang="fr-FR" sz="3200" cap="all" dirty="0" err="1">
                <a:ea typeface="+mj-ea"/>
                <a:cs typeface="+mj-cs"/>
              </a:rPr>
              <a:t>you</a:t>
            </a:r>
            <a:r>
              <a:rPr lang="fr-FR" sz="3200" cap="all" dirty="0">
                <a:ea typeface="+mj-ea"/>
                <a:cs typeface="+mj-cs"/>
              </a:rPr>
              <a:t> for </a:t>
            </a:r>
            <a:r>
              <a:rPr lang="fr-FR" sz="3200" cap="all" dirty="0" err="1">
                <a:ea typeface="+mj-ea"/>
                <a:cs typeface="+mj-cs"/>
              </a:rPr>
              <a:t>your</a:t>
            </a:r>
            <a:r>
              <a:rPr lang="fr-FR" sz="3200" cap="all" dirty="0">
                <a:ea typeface="+mj-ea"/>
                <a:cs typeface="+mj-cs"/>
              </a:rPr>
              <a:t> attention</a:t>
            </a:r>
          </a:p>
          <a:p>
            <a:pPr algn="r"/>
            <a:endParaRPr lang="fr-FR" sz="3600" cap="all" dirty="0">
              <a:ea typeface="+mj-ea"/>
              <a:cs typeface="+mj-cs"/>
            </a:endParaRPr>
          </a:p>
          <a:p>
            <a:pPr algn="r"/>
            <a:endParaRPr lang="fr-FR" sz="3600" cap="all" dirty="0">
              <a:ea typeface="+mj-ea"/>
              <a:cs typeface="+mj-cs"/>
            </a:endParaRPr>
          </a:p>
          <a:p>
            <a:pPr algn="r"/>
            <a:endParaRPr lang="fr-FR" sz="2400" cap="all" dirty="0">
              <a:ea typeface="+mj-ea"/>
              <a:cs typeface="+mj-cs"/>
            </a:endParaRPr>
          </a:p>
          <a:p>
            <a:pPr algn="r"/>
            <a:r>
              <a:rPr lang="fr-FR" sz="2133" cap="all" dirty="0" err="1">
                <a:ea typeface="+mj-ea"/>
                <a:cs typeface="+mj-cs"/>
              </a:rPr>
              <a:t>Neuroradiology</a:t>
            </a:r>
            <a:endParaRPr lang="fr-FR" sz="2133" cap="all" dirty="0">
              <a:ea typeface="+mj-ea"/>
              <a:cs typeface="+mj-cs"/>
            </a:endParaRPr>
          </a:p>
          <a:p>
            <a:pPr algn="r"/>
            <a:r>
              <a:rPr lang="fr-FR" sz="2133" cap="all" dirty="0">
                <a:ea typeface="+mj-ea"/>
                <a:cs typeface="+mj-cs"/>
              </a:rPr>
              <a:t>Grenoble</a:t>
            </a:r>
          </a:p>
          <a:p>
            <a:pPr algn="r"/>
            <a:r>
              <a:rPr lang="fr-FR" sz="2133" cap="all" dirty="0">
                <a:ea typeface="+mj-ea"/>
                <a:cs typeface="+mj-cs"/>
              </a:rPr>
              <a:t>France</a:t>
            </a:r>
          </a:p>
          <a:p>
            <a:pPr algn="r"/>
            <a:endParaRPr lang="fr-FR" sz="2133" cap="all" dirty="0">
              <a:ea typeface="+mj-ea"/>
              <a:cs typeface="+mj-cs"/>
            </a:endParaRPr>
          </a:p>
          <a:p>
            <a:pPr algn="r"/>
            <a:r>
              <a:rPr lang="fr-FR" sz="2133" cap="all" dirty="0">
                <a:ea typeface="+mj-ea"/>
                <a:cs typeface="+mj-cs"/>
              </a:rPr>
              <a:t>Akrainik.edu@gmail.com</a:t>
            </a:r>
          </a:p>
          <a:p>
            <a:pPr algn="r"/>
            <a:endParaRPr lang="fr-FR" sz="1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D12BA6-4218-4CD5-A9F9-76013F6E86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22" y="464904"/>
            <a:ext cx="6180364" cy="28089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776785-C17C-4FBB-8185-3898CA4FB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437" y="3584122"/>
            <a:ext cx="6114956" cy="281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7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E6C1D-C028-497A-BA57-03B71AA2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err="1"/>
              <a:t>Nigrosome</a:t>
            </a:r>
            <a:r>
              <a:rPr lang="fr-FR" i="1" dirty="0"/>
              <a:t>: an </a:t>
            </a:r>
            <a:r>
              <a:rPr lang="fr-FR" i="1" dirty="0" err="1"/>
              <a:t>immunohistochemical</a:t>
            </a:r>
            <a:r>
              <a:rPr lang="fr-FR" i="1" dirty="0"/>
              <a:t> </a:t>
            </a:r>
            <a:r>
              <a:rPr lang="fr-FR" i="1" dirty="0" err="1"/>
              <a:t>evidence</a:t>
            </a:r>
            <a:endParaRPr lang="fr-FR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0514CF-2218-4367-BF09-1924633B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638" y="724705"/>
            <a:ext cx="7415913" cy="28854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B8DF77-669A-4ECD-933D-B83285E27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997" y="3613268"/>
            <a:ext cx="7287587" cy="289946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505D21-5F8F-4CA8-8D32-ED3871C9A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3205829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C2827-3DDE-4207-8C09-53A1E4980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i="1" dirty="0" err="1"/>
              <a:t>Nigrosome</a:t>
            </a:r>
            <a:r>
              <a:rPr lang="fr-FR" i="1" dirty="0"/>
              <a:t>: an </a:t>
            </a:r>
            <a:r>
              <a:rPr lang="fr-FR" i="1" dirty="0" err="1"/>
              <a:t>immunohistochemical</a:t>
            </a:r>
            <a:r>
              <a:rPr lang="fr-FR" i="1" dirty="0"/>
              <a:t> </a:t>
            </a:r>
            <a:r>
              <a:rPr lang="fr-FR" i="1" dirty="0" err="1"/>
              <a:t>evidence</a:t>
            </a:r>
            <a:br>
              <a:rPr lang="fr-FR" i="1" dirty="0"/>
            </a:br>
            <a:r>
              <a:rPr lang="fr-FR" sz="2200" dirty="0"/>
              <a:t>Damier et al. Brain 1999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5CA56C-BFD2-43BF-B8DD-372BB6A280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To </a:t>
            </a:r>
            <a:r>
              <a:rPr lang="fr-FR" sz="2400" dirty="0" err="1"/>
              <a:t>better</a:t>
            </a:r>
            <a:r>
              <a:rPr lang="fr-FR" sz="2400" dirty="0"/>
              <a:t> </a:t>
            </a:r>
            <a:r>
              <a:rPr lang="fr-FR" sz="2400" dirty="0" err="1"/>
              <a:t>characterize</a:t>
            </a:r>
            <a:r>
              <a:rPr lang="fr-FR" sz="2400" dirty="0"/>
              <a:t> </a:t>
            </a:r>
            <a:r>
              <a:rPr lang="fr-FR" sz="2400" dirty="0" err="1"/>
              <a:t>neurodegeneration</a:t>
            </a:r>
            <a:r>
              <a:rPr lang="fr-FR" sz="2400" dirty="0"/>
              <a:t> of </a:t>
            </a:r>
            <a:r>
              <a:rPr lang="fr-FR" sz="2400" dirty="0" err="1"/>
              <a:t>dopaminergic</a:t>
            </a:r>
            <a:r>
              <a:rPr lang="fr-FR" sz="2400" dirty="0"/>
              <a:t> </a:t>
            </a:r>
            <a:r>
              <a:rPr lang="fr-FR" sz="2400" dirty="0" err="1"/>
              <a:t>neurons</a:t>
            </a:r>
            <a:r>
              <a:rPr lang="fr-FR" sz="2400" dirty="0"/>
              <a:t> (</a:t>
            </a:r>
            <a:r>
              <a:rPr lang="fr-FR" sz="2400" dirty="0" err="1"/>
              <a:t>Midbrain</a:t>
            </a:r>
            <a:r>
              <a:rPr lang="fr-FR" sz="2400" dirty="0"/>
              <a:t>/</a:t>
            </a:r>
            <a:r>
              <a:rPr lang="fr-FR" sz="2400" dirty="0" err="1"/>
              <a:t>SNc</a:t>
            </a:r>
            <a:r>
              <a:rPr lang="fr-FR" sz="2400" dirty="0"/>
              <a:t>) </a:t>
            </a:r>
            <a:r>
              <a:rPr lang="fr-FR" sz="2400" i="1" dirty="0"/>
              <a:t>TH+</a:t>
            </a:r>
          </a:p>
          <a:p>
            <a:r>
              <a:rPr lang="fr-FR" sz="2400" dirty="0"/>
              <a:t>7 post-mortem </a:t>
            </a:r>
            <a:r>
              <a:rPr lang="fr-FR" sz="2400" dirty="0" err="1"/>
              <a:t>human</a:t>
            </a:r>
            <a:r>
              <a:rPr lang="fr-FR" sz="2400" dirty="0"/>
              <a:t> </a:t>
            </a:r>
            <a:r>
              <a:rPr lang="fr-FR" sz="2400" dirty="0" err="1"/>
              <a:t>controls</a:t>
            </a:r>
            <a:endParaRPr lang="fr-FR" sz="2400" dirty="0"/>
          </a:p>
          <a:p>
            <a:r>
              <a:rPr lang="fr-FR" sz="2400" dirty="0" err="1"/>
              <a:t>Calbindin</a:t>
            </a:r>
            <a:r>
              <a:rPr lang="fr-FR" sz="2400" dirty="0"/>
              <a:t> D</a:t>
            </a:r>
            <a:r>
              <a:rPr lang="fr-FR" sz="2400" baseline="-25000" dirty="0"/>
              <a:t>28K</a:t>
            </a:r>
            <a:r>
              <a:rPr lang="fr-FR" sz="2400" dirty="0"/>
              <a:t> </a:t>
            </a:r>
            <a:r>
              <a:rPr lang="fr-FR" sz="2400" dirty="0" err="1"/>
              <a:t>staining</a:t>
            </a:r>
            <a:r>
              <a:rPr lang="fr-FR" sz="2400" dirty="0"/>
              <a:t> in ventral </a:t>
            </a:r>
            <a:r>
              <a:rPr lang="fr-FR" sz="2400" dirty="0" err="1"/>
              <a:t>midbrain</a:t>
            </a:r>
            <a:r>
              <a:rPr lang="fr-FR" sz="2400" dirty="0"/>
              <a:t> (</a:t>
            </a:r>
            <a:r>
              <a:rPr lang="fr-FR" sz="2400" dirty="0" err="1"/>
              <a:t>protein</a:t>
            </a:r>
            <a:r>
              <a:rPr lang="fr-FR" sz="2400" dirty="0"/>
              <a:t> in </a:t>
            </a:r>
            <a:r>
              <a:rPr lang="fr-FR" sz="2400" dirty="0" err="1"/>
              <a:t>striato-nigral</a:t>
            </a:r>
            <a:r>
              <a:rPr lang="fr-FR" sz="2400" dirty="0"/>
              <a:t> </a:t>
            </a:r>
            <a:r>
              <a:rPr lang="fr-FR" sz="2400" dirty="0" err="1"/>
              <a:t>afferent</a:t>
            </a:r>
            <a:r>
              <a:rPr lang="fr-FR" sz="2400" dirty="0"/>
              <a:t> </a:t>
            </a:r>
            <a:r>
              <a:rPr lang="fr-FR" sz="2400" dirty="0" err="1"/>
              <a:t>fibers</a:t>
            </a:r>
            <a:r>
              <a:rPr lang="fr-FR" sz="2400" dirty="0"/>
              <a:t>)</a:t>
            </a:r>
          </a:p>
          <a:p>
            <a:r>
              <a:rPr lang="fr-FR" sz="2400" dirty="0" err="1"/>
              <a:t>Calbindin</a:t>
            </a:r>
            <a:r>
              <a:rPr lang="fr-FR" sz="2400" dirty="0"/>
              <a:t>+ (60%): </a:t>
            </a:r>
            <a:r>
              <a:rPr lang="fr-FR" sz="2400" b="1" dirty="0" err="1"/>
              <a:t>Nigral</a:t>
            </a:r>
            <a:r>
              <a:rPr lang="fr-FR" sz="2400" b="1" dirty="0"/>
              <a:t> matrix </a:t>
            </a:r>
            <a:r>
              <a:rPr lang="fr-FR" sz="2400" dirty="0"/>
              <a:t>(</a:t>
            </a:r>
            <a:r>
              <a:rPr lang="fr-FR" sz="2400" dirty="0" err="1"/>
              <a:t>neuropils</a:t>
            </a:r>
            <a:r>
              <a:rPr lang="fr-FR" sz="2400" dirty="0"/>
              <a:t>)</a:t>
            </a:r>
            <a:endParaRPr lang="fr-FR" sz="2400" b="1" dirty="0"/>
          </a:p>
          <a:p>
            <a:r>
              <a:rPr lang="fr-FR" sz="2400" dirty="0" err="1"/>
              <a:t>Calbindin</a:t>
            </a:r>
            <a:r>
              <a:rPr lang="fr-FR" sz="2400" dirty="0"/>
              <a:t>- (40%): </a:t>
            </a:r>
            <a:r>
              <a:rPr lang="fr-FR" sz="2400" b="1" dirty="0" err="1"/>
              <a:t>Nigrosomes</a:t>
            </a:r>
            <a:r>
              <a:rPr lang="fr-FR" sz="2400" b="1" dirty="0"/>
              <a:t> </a:t>
            </a:r>
            <a:r>
              <a:rPr lang="fr-FR" sz="2400" i="1" dirty="0"/>
              <a:t>(</a:t>
            </a:r>
            <a:r>
              <a:rPr lang="fr-FR" sz="2400" i="1" dirty="0" err="1"/>
              <a:t>likely</a:t>
            </a:r>
            <a:r>
              <a:rPr lang="fr-FR" sz="2400" i="1" dirty="0"/>
              <a:t> </a:t>
            </a:r>
            <a:r>
              <a:rPr lang="fr-FR" sz="2400" i="1" dirty="0" err="1"/>
              <a:t>nigro-striatal</a:t>
            </a:r>
            <a:r>
              <a:rPr lang="fr-FR" sz="2400" i="1" dirty="0"/>
              <a:t> </a:t>
            </a:r>
            <a:r>
              <a:rPr lang="fr-FR" sz="2400" i="1" dirty="0" err="1"/>
              <a:t>afferents</a:t>
            </a:r>
            <a:r>
              <a:rPr lang="fr-FR" sz="2400" i="1" dirty="0"/>
              <a:t>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1C879E9-93F8-48B2-8960-5AC2769840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475" y="1996844"/>
            <a:ext cx="5795963" cy="3732675"/>
          </a:xfrm>
          <a:prstGeom prst="rect">
            <a:avLst/>
          </a:prstGeom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66EA9E99-581D-4C54-A3A5-443FF54A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615656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2838FC-CA6F-4EA6-86EA-AA23B8CA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5 </a:t>
            </a:r>
            <a:r>
              <a:rPr lang="fr-FR" dirty="0" err="1"/>
              <a:t>nigrosomes</a:t>
            </a:r>
            <a:r>
              <a:rPr lang="fr-FR" dirty="0"/>
              <a:t> &amp; </a:t>
            </a:r>
            <a:r>
              <a:rPr lang="fr-FR" dirty="0" err="1"/>
              <a:t>nigrosome</a:t>
            </a:r>
            <a:r>
              <a:rPr lang="fr-FR" dirty="0"/>
              <a:t> 1 the </a:t>
            </a:r>
            <a:r>
              <a:rPr lang="fr-FR" dirty="0" err="1"/>
              <a:t>largest</a:t>
            </a:r>
            <a:r>
              <a:rPr lang="fr-FR" dirty="0"/>
              <a:t> (60%)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41CD9E-6465-40E7-B653-4D9BFF2C7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487" y="925710"/>
            <a:ext cx="7141026" cy="5342474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AB86E872-15B3-414F-929F-1AFBA6A99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1775141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5A614-C1D0-4B4F-80D0-F808FC79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Nigrosome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: a </a:t>
            </a:r>
            <a:r>
              <a:rPr lang="fr-FR" dirty="0" err="1"/>
              <a:t>robust</a:t>
            </a:r>
            <a:r>
              <a:rPr lang="fr-FR" dirty="0"/>
              <a:t> </a:t>
            </a:r>
            <a:r>
              <a:rPr lang="fr-FR" dirty="0" err="1"/>
              <a:t>biomarker</a:t>
            </a:r>
            <a:r>
              <a:rPr lang="fr-FR" dirty="0"/>
              <a:t> in PD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DA1D0B1-3594-4DEE-929F-456641B82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Damier et al. Brain 1999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C2A98BF-FE2D-4307-8C77-8C3BD6150D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z="2400" dirty="0" err="1"/>
              <a:t>Nigrosomes</a:t>
            </a:r>
            <a:r>
              <a:rPr lang="fr-FR" sz="2400" dirty="0"/>
              <a:t> </a:t>
            </a:r>
            <a:r>
              <a:rPr lang="fr-FR" sz="2400" dirty="0" err="1"/>
              <a:t>loss</a:t>
            </a:r>
            <a:r>
              <a:rPr lang="fr-FR" sz="2400" dirty="0"/>
              <a:t> &gt; Matrix </a:t>
            </a:r>
            <a:r>
              <a:rPr lang="fr-FR" sz="2400" dirty="0" err="1"/>
              <a:t>loss</a:t>
            </a:r>
            <a:endParaRPr lang="fr-FR" sz="2400" dirty="0"/>
          </a:p>
          <a:p>
            <a:r>
              <a:rPr lang="fr-FR" sz="2400" dirty="0"/>
              <a:t>N1&gt;N2&gt;N3&gt;N4&gt;N5</a:t>
            </a:r>
          </a:p>
          <a:p>
            <a:r>
              <a:rPr lang="fr-FR" sz="2400" dirty="0">
                <a:sym typeface="Wingdings" panose="05000000000000000000" pitchFamily="2" charset="2"/>
              </a:rPr>
              <a:t> </a:t>
            </a:r>
            <a:r>
              <a:rPr lang="fr-FR" sz="2400" dirty="0" err="1">
                <a:sym typeface="Wingdings" panose="05000000000000000000" pitchFamily="2" charset="2"/>
              </a:rPr>
              <a:t>with</a:t>
            </a:r>
            <a:r>
              <a:rPr lang="fr-FR" sz="2400" dirty="0">
                <a:sym typeface="Wingdings" panose="05000000000000000000" pitchFamily="2" charset="2"/>
              </a:rPr>
              <a:t> PD duration</a:t>
            </a:r>
            <a:endParaRPr lang="fr-FR" sz="2400" dirty="0"/>
          </a:p>
          <a:p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B6FE3B4-6958-4B3C-9CED-DEBF61059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D6640EC7-D9D9-4F61-AD86-28EF9D0F9D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DF797D-97E5-414D-BA9A-5538C97349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6578" y="2566845"/>
            <a:ext cx="5294083" cy="36899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F7756C-5B42-42FE-8CE9-41F5C9907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40" y="2971339"/>
            <a:ext cx="5363898" cy="2880963"/>
          </a:xfrm>
          <a:prstGeom prst="rect">
            <a:avLst/>
          </a:prstGeom>
        </p:spPr>
      </p:pic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522B3AF4-9CC4-4351-9816-C1D2AFF5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4124171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D736A3B1-AF6E-4A97-922B-12DA216C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Nigrosome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in PD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262C22C-C762-452D-9924-155F185D6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564" y="867867"/>
            <a:ext cx="6536872" cy="5497824"/>
          </a:xfrm>
          <a:prstGeom prst="rect">
            <a:avLst/>
          </a:prstGeom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380A43D5-06C5-483C-8C9F-558B114B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591300"/>
            <a:ext cx="3860800" cy="206378"/>
          </a:xfrm>
        </p:spPr>
        <p:txBody>
          <a:bodyPr/>
          <a:lstStyle/>
          <a:p>
            <a:r>
              <a:rPr lang="fr-FR"/>
              <a:t>akrainik.edu@gmail.com</a:t>
            </a:r>
          </a:p>
        </p:txBody>
      </p:sp>
    </p:spTree>
    <p:extLst>
      <p:ext uri="{BB962C8B-B14F-4D97-AF65-F5344CB8AC3E}">
        <p14:creationId xmlns:p14="http://schemas.microsoft.com/office/powerpoint/2010/main" val="32776042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1400</Words>
  <Application>Microsoft Office PowerPoint</Application>
  <PresentationFormat>Grand écran</PresentationFormat>
  <Paragraphs>261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9" baseType="lpstr">
      <vt:lpstr>Arial</vt:lpstr>
      <vt:lpstr>Calibri</vt:lpstr>
      <vt:lpstr>Symbol</vt:lpstr>
      <vt:lpstr>Times New Roman</vt:lpstr>
      <vt:lpstr>Trebuchet MS</vt:lpstr>
      <vt:lpstr>Wingdings</vt:lpstr>
      <vt:lpstr>Thème Office</vt:lpstr>
      <vt:lpstr>Bienvenue aux Ateliers de Neuroradiologie Diagnostique de la SFNR Fondation Mérieux Les Pensières – Veyrier du Lac 26-28 juin 2024</vt:lpstr>
      <vt:lpstr>Présentation PowerPoint</vt:lpstr>
      <vt:lpstr>MRI of Nigrosomes Time of truth ?</vt:lpstr>
      <vt:lpstr>Nigrosome: a 25 years long story</vt:lpstr>
      <vt:lpstr>Nigrosome: an immunohistochemical evidence</vt:lpstr>
      <vt:lpstr>Nigrosome: an immunohistochemical evidence Damier et al. Brain 1999</vt:lpstr>
      <vt:lpstr>5 nigrosomes &amp; nigrosome 1 the largest (60%)</vt:lpstr>
      <vt:lpstr>Nigrosome loss: a robust biomarker in PD</vt:lpstr>
      <vt:lpstr>Nigrosome loss in PD</vt:lpstr>
      <vt:lpstr>Nigrosome: in vivo imaging challenge</vt:lpstr>
      <vt:lpstr>MRI of substantia nigra</vt:lpstr>
      <vt:lpstr>MRI of substantia nigra: Iron deposition</vt:lpstr>
      <vt:lpstr>MRI of substantia nigra: Neuromelanin</vt:lpstr>
      <vt:lpstr>MRI of substantia nigra: Neuromelanin</vt:lpstr>
      <vt:lpstr>MRI of neuromelanin in PD</vt:lpstr>
      <vt:lpstr>MRI of neuromelanin in PD &amp; Park+</vt:lpstr>
      <vt:lpstr>MRI of substantia nigra: Neuromelanin</vt:lpstr>
      <vt:lpstr>No Nigrosome yet</vt:lpstr>
      <vt:lpstr>MRI of Nigrosomes 1</vt:lpstr>
      <vt:lpstr>MRI of Nigrosomes 1: SWI !</vt:lpstr>
      <vt:lpstr>Nigrosome shapes</vt:lpstr>
      <vt:lpstr>Nigrosomes 1</vt:lpstr>
      <vt:lpstr>M61y, atypical EP sd. No cognitive dis. 72169896</vt:lpstr>
      <vt:lpstr>M61y, atypical EP sd. No cognitive dis. 72169896</vt:lpstr>
      <vt:lpstr>M61y. Cognitive decline. EP sd. Hx TBI and carotid dissection. 72073659</vt:lpstr>
      <vt:lpstr>Présentation PowerPoint</vt:lpstr>
      <vt:lpstr>PSP</vt:lpstr>
      <vt:lpstr>CBD</vt:lpstr>
      <vt:lpstr>MSAc</vt:lpstr>
      <vt:lpstr>MSAp</vt:lpstr>
      <vt:lpstr>MSAp</vt:lpstr>
      <vt:lpstr>Nigrosome 1 in dementia</vt:lpstr>
      <vt:lpstr>Nigrosomes 1</vt:lpstr>
      <vt:lpstr>F67a, Memory decline and sleep disorders 226055</vt:lpstr>
      <vt:lpstr>M85a. Fluctuating cognitive decline (memory, dysexecutive sd, behaviour). Visual hallucinations. No EP sd. 747106</vt:lpstr>
      <vt:lpstr>Few tips to see nigrosomes</vt:lpstr>
      <vt:lpstr>Acquisition plane and MPR</vt:lpstr>
      <vt:lpstr>Not too thin slices: 1-2mm</vt:lpstr>
      <vt:lpstr>Look at magnitude images may help</vt:lpstr>
      <vt:lpstr>AI…WIP</vt:lpstr>
      <vt:lpstr>Take home messages</vt:lpstr>
      <vt:lpstr>Présentation PowerPoint</vt:lpstr>
    </vt:vector>
  </TitlesOfParts>
  <Company>CHU Grenoble Alpes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Krainik, Alexandre</dc:creator>
  <cp:lastModifiedBy>Alexandre Krainik</cp:lastModifiedBy>
  <cp:revision>573</cp:revision>
  <cp:lastPrinted>2023-01-30T19:09:05Z</cp:lastPrinted>
  <dcterms:created xsi:type="dcterms:W3CDTF">2023-01-04T15:25:58Z</dcterms:created>
  <dcterms:modified xsi:type="dcterms:W3CDTF">2024-07-08T05:25:15Z</dcterms:modified>
</cp:coreProperties>
</file>