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7"/>
  </p:notesMasterIdLst>
  <p:sldIdLst>
    <p:sldId id="557" r:id="rId2"/>
    <p:sldId id="682" r:id="rId3"/>
    <p:sldId id="753" r:id="rId4"/>
    <p:sldId id="561" r:id="rId5"/>
    <p:sldId id="683" r:id="rId6"/>
    <p:sldId id="684" r:id="rId7"/>
    <p:sldId id="685" r:id="rId8"/>
    <p:sldId id="687" r:id="rId9"/>
    <p:sldId id="688" r:id="rId10"/>
    <p:sldId id="754" r:id="rId11"/>
    <p:sldId id="689" r:id="rId12"/>
    <p:sldId id="690" r:id="rId13"/>
    <p:sldId id="692" r:id="rId14"/>
    <p:sldId id="691" r:id="rId15"/>
    <p:sldId id="693" r:id="rId16"/>
    <p:sldId id="694" r:id="rId17"/>
    <p:sldId id="695" r:id="rId18"/>
    <p:sldId id="696" r:id="rId19"/>
    <p:sldId id="697" r:id="rId20"/>
    <p:sldId id="698" r:id="rId21"/>
    <p:sldId id="752" r:id="rId22"/>
    <p:sldId id="700" r:id="rId23"/>
    <p:sldId id="701" r:id="rId24"/>
    <p:sldId id="702" r:id="rId25"/>
    <p:sldId id="703" r:id="rId26"/>
    <p:sldId id="704" r:id="rId27"/>
    <p:sldId id="705" r:id="rId28"/>
    <p:sldId id="706" r:id="rId29"/>
    <p:sldId id="707" r:id="rId30"/>
    <p:sldId id="708" r:id="rId31"/>
    <p:sldId id="755" r:id="rId32"/>
    <p:sldId id="709" r:id="rId33"/>
    <p:sldId id="710" r:id="rId34"/>
    <p:sldId id="711" r:id="rId35"/>
    <p:sldId id="712" r:id="rId36"/>
    <p:sldId id="713" r:id="rId37"/>
    <p:sldId id="714" r:id="rId38"/>
    <p:sldId id="715" r:id="rId39"/>
    <p:sldId id="716" r:id="rId40"/>
    <p:sldId id="717" r:id="rId41"/>
    <p:sldId id="718" r:id="rId42"/>
    <p:sldId id="719" r:id="rId43"/>
    <p:sldId id="720" r:id="rId44"/>
    <p:sldId id="721" r:id="rId45"/>
    <p:sldId id="722" r:id="rId46"/>
    <p:sldId id="723" r:id="rId47"/>
    <p:sldId id="724" r:id="rId48"/>
    <p:sldId id="725" r:id="rId49"/>
    <p:sldId id="726" r:id="rId50"/>
    <p:sldId id="727" r:id="rId51"/>
    <p:sldId id="728" r:id="rId52"/>
    <p:sldId id="729" r:id="rId53"/>
    <p:sldId id="730" r:id="rId54"/>
    <p:sldId id="731" r:id="rId55"/>
    <p:sldId id="732" r:id="rId56"/>
    <p:sldId id="733" r:id="rId57"/>
    <p:sldId id="734" r:id="rId58"/>
    <p:sldId id="756" r:id="rId59"/>
    <p:sldId id="735" r:id="rId60"/>
    <p:sldId id="736" r:id="rId61"/>
    <p:sldId id="737" r:id="rId62"/>
    <p:sldId id="738" r:id="rId63"/>
    <p:sldId id="743" r:id="rId64"/>
    <p:sldId id="740" r:id="rId65"/>
    <p:sldId id="744" r:id="rId66"/>
    <p:sldId id="742" r:id="rId67"/>
    <p:sldId id="745" r:id="rId68"/>
    <p:sldId id="746" r:id="rId69"/>
    <p:sldId id="747" r:id="rId70"/>
    <p:sldId id="748" r:id="rId71"/>
    <p:sldId id="749" r:id="rId72"/>
    <p:sldId id="750" r:id="rId73"/>
    <p:sldId id="632" r:id="rId74"/>
    <p:sldId id="751" r:id="rId75"/>
    <p:sldId id="680" r:id="rId7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92D050"/>
    <a:srgbClr val="FFFFFF"/>
    <a:srgbClr val="FF6600"/>
    <a:srgbClr val="C0504D"/>
    <a:srgbClr val="CC0099"/>
    <a:srgbClr val="009900"/>
    <a:srgbClr val="4BACC6"/>
    <a:srgbClr val="3399FF"/>
    <a:srgbClr val="99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17" autoAdjust="0"/>
    <p:restoredTop sz="93425" autoAdjust="0"/>
  </p:normalViewPr>
  <p:slideViewPr>
    <p:cSldViewPr snapToGrid="0" snapToObjects="1">
      <p:cViewPr>
        <p:scale>
          <a:sx n="125" d="100"/>
          <a:sy n="125" d="100"/>
        </p:scale>
        <p:origin x="797" y="432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1004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BBC685-3893-431E-A398-13C7B088EE51}" type="datetimeFigureOut">
              <a:rPr lang="en-US" smtClean="0"/>
              <a:pPr/>
              <a:t>6/19/2024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288EA6-343A-41DE-A198-0F4B14636F13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299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DA7C63-A97C-4E11-881D-50E788989DA1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fr-FR" smtClean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fr-FR" smtClean="0"/>
          </a:p>
        </p:txBody>
      </p:sp>
    </p:spTree>
    <p:extLst>
      <p:ext uri="{BB962C8B-B14F-4D97-AF65-F5344CB8AC3E}">
        <p14:creationId xmlns:p14="http://schemas.microsoft.com/office/powerpoint/2010/main" val="5579849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139A22-7380-4F74-B075-A1DD0AECB99A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fr-FR" smtClean="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253043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139A22-7380-4F74-B075-A1DD0AECB99A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fr-FR" smtClean="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089420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139A22-7380-4F74-B075-A1DD0AECB99A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fr-FR" smtClean="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04782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139A22-7380-4F74-B075-A1DD0AECB99A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fr-FR" smtClean="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801146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139A22-7380-4F74-B075-A1DD0AECB99A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fr-FR" smtClean="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352247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139A22-7380-4F74-B075-A1DD0AECB99A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fr-FR" smtClean="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4549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139A22-7380-4F74-B075-A1DD0AECB99A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fr-FR" smtClean="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748356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139A22-7380-4F74-B075-A1DD0AECB99A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fr-FR" smtClean="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61002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139A22-7380-4F74-B075-A1DD0AECB99A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fr-FR" smtClean="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247052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139A22-7380-4F74-B075-A1DD0AECB99A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fr-FR" smtClean="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314332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139A22-7380-4F74-B075-A1DD0AECB99A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fr-FR" smtClean="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756482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139A22-7380-4F74-B075-A1DD0AECB99A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fr-FR" smtClean="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168690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139A22-7380-4F74-B075-A1DD0AECB99A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fr-FR" smtClean="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770932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139A22-7380-4F74-B075-A1DD0AECB99A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fr-FR" smtClean="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020121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139A22-7380-4F74-B075-A1DD0AECB99A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fr-FR" smtClean="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088666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139A22-7380-4F74-B075-A1DD0AECB99A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fr-FR" smtClean="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6492156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139A22-7380-4F74-B075-A1DD0AECB99A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fr-FR" smtClean="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889872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139A22-7380-4F74-B075-A1DD0AECB99A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fr-FR" smtClean="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070380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139A22-7380-4F74-B075-A1DD0AECB99A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fr-FR" smtClean="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06551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139A22-7380-4F74-B075-A1DD0AECB99A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fr-FR" smtClean="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529725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139A22-7380-4F74-B075-A1DD0AECB99A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fr-FR" smtClean="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258993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139A22-7380-4F74-B075-A1DD0AECB99A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fr-FR" smtClean="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806302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139A22-7380-4F74-B075-A1DD0AECB99A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fr-FR" smtClean="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0502916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139A22-7380-4F74-B075-A1DD0AECB99A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fr-FR" smtClean="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0973285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139A22-7380-4F74-B075-A1DD0AECB99A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fr-FR" smtClean="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0950437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139A22-7380-4F74-B075-A1DD0AECB99A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fr-FR" smtClean="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8040180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139A22-7380-4F74-B075-A1DD0AECB99A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fr-FR" smtClean="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8641384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139A22-7380-4F74-B075-A1DD0AECB99A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fr-FR" smtClean="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2654512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139A22-7380-4F74-B075-A1DD0AECB99A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fr-FR" smtClean="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7976725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139A22-7380-4F74-B075-A1DD0AECB99A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fr-FR" smtClean="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6093280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139A22-7380-4F74-B075-A1DD0AECB99A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</a:t>
            </a:fld>
            <a:endParaRPr lang="fr-FR" smtClean="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9182191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139A22-7380-4F74-B075-A1DD0AECB99A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lang="fr-FR" smtClean="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130582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139A22-7380-4F74-B075-A1DD0AECB99A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fr-FR" smtClean="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0352936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139A22-7380-4F74-B075-A1DD0AECB99A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</a:t>
            </a:fld>
            <a:endParaRPr lang="fr-FR" smtClean="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506126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139A22-7380-4F74-B075-A1DD0AECB99A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</a:t>
            </a:fld>
            <a:endParaRPr lang="fr-FR" smtClean="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97570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139A22-7380-4F74-B075-A1DD0AECB99A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42</a:t>
            </a:fld>
            <a:endParaRPr lang="fr-FR" smtClean="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7474790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139A22-7380-4F74-B075-A1DD0AECB99A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43</a:t>
            </a:fld>
            <a:endParaRPr lang="fr-FR" smtClean="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056230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139A22-7380-4F74-B075-A1DD0AECB99A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44</a:t>
            </a:fld>
            <a:endParaRPr lang="fr-FR" smtClean="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1514642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139A22-7380-4F74-B075-A1DD0AECB99A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45</a:t>
            </a:fld>
            <a:endParaRPr lang="fr-FR" smtClean="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0672786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139A22-7380-4F74-B075-A1DD0AECB99A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46</a:t>
            </a:fld>
            <a:endParaRPr lang="fr-FR" smtClean="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1117778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139A22-7380-4F74-B075-A1DD0AECB99A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47</a:t>
            </a:fld>
            <a:endParaRPr lang="fr-FR" smtClean="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8756453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139A22-7380-4F74-B075-A1DD0AECB99A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48</a:t>
            </a:fld>
            <a:endParaRPr lang="fr-FR" smtClean="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9984206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139A22-7380-4F74-B075-A1DD0AECB99A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49</a:t>
            </a:fld>
            <a:endParaRPr lang="fr-FR" smtClean="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402655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139A22-7380-4F74-B075-A1DD0AECB99A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fr-FR" smtClean="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1914365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139A22-7380-4F74-B075-A1DD0AECB99A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50</a:t>
            </a:fld>
            <a:endParaRPr lang="fr-FR" smtClean="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232147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139A22-7380-4F74-B075-A1DD0AECB99A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51</a:t>
            </a:fld>
            <a:endParaRPr lang="fr-FR" smtClean="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7887148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139A22-7380-4F74-B075-A1DD0AECB99A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52</a:t>
            </a:fld>
            <a:endParaRPr lang="fr-FR" smtClean="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087804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139A22-7380-4F74-B075-A1DD0AECB99A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53</a:t>
            </a:fld>
            <a:endParaRPr lang="fr-FR" smtClean="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8269675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139A22-7380-4F74-B075-A1DD0AECB99A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54</a:t>
            </a:fld>
            <a:endParaRPr lang="fr-FR" smtClean="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9888164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139A22-7380-4F74-B075-A1DD0AECB99A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55</a:t>
            </a:fld>
            <a:endParaRPr lang="fr-FR" smtClean="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5233999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139A22-7380-4F74-B075-A1DD0AECB99A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56</a:t>
            </a:fld>
            <a:endParaRPr lang="fr-FR" smtClean="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7934145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139A22-7380-4F74-B075-A1DD0AECB99A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57</a:t>
            </a:fld>
            <a:endParaRPr lang="fr-FR" smtClean="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9104678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139A22-7380-4F74-B075-A1DD0AECB99A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58</a:t>
            </a:fld>
            <a:endParaRPr lang="fr-FR" smtClean="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1287545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139A22-7380-4F74-B075-A1DD0AECB99A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59</a:t>
            </a:fld>
            <a:endParaRPr lang="fr-FR" smtClean="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104795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139A22-7380-4F74-B075-A1DD0AECB99A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fr-FR" smtClean="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8903837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139A22-7380-4F74-B075-A1DD0AECB99A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60</a:t>
            </a:fld>
            <a:endParaRPr lang="fr-FR" smtClean="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9324093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139A22-7380-4F74-B075-A1DD0AECB99A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61</a:t>
            </a:fld>
            <a:endParaRPr lang="fr-FR" smtClean="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4989066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139A22-7380-4F74-B075-A1DD0AECB99A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62</a:t>
            </a:fld>
            <a:endParaRPr lang="fr-FR" smtClean="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1878996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139A22-7380-4F74-B075-A1DD0AECB99A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63</a:t>
            </a:fld>
            <a:endParaRPr lang="fr-FR" smtClean="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6668127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139A22-7380-4F74-B075-A1DD0AECB99A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64</a:t>
            </a:fld>
            <a:endParaRPr lang="fr-FR" smtClean="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67005995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139A22-7380-4F74-B075-A1DD0AECB99A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65</a:t>
            </a:fld>
            <a:endParaRPr lang="fr-FR" smtClean="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5901712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139A22-7380-4F74-B075-A1DD0AECB99A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66</a:t>
            </a:fld>
            <a:endParaRPr lang="fr-FR" smtClean="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7711841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139A22-7380-4F74-B075-A1DD0AECB99A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67</a:t>
            </a:fld>
            <a:endParaRPr lang="fr-FR" smtClean="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2490898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139A22-7380-4F74-B075-A1DD0AECB99A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68</a:t>
            </a:fld>
            <a:endParaRPr lang="fr-FR" smtClean="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3574262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139A22-7380-4F74-B075-A1DD0AECB99A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69</a:t>
            </a:fld>
            <a:endParaRPr lang="fr-FR" smtClean="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296342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139A22-7380-4F74-B075-A1DD0AECB99A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fr-FR" smtClean="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6346246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139A22-7380-4F74-B075-A1DD0AECB99A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70</a:t>
            </a:fld>
            <a:endParaRPr lang="fr-FR" smtClean="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8078332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139A22-7380-4F74-B075-A1DD0AECB99A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71</a:t>
            </a:fld>
            <a:endParaRPr lang="fr-FR" smtClean="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0719629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139A22-7380-4F74-B075-A1DD0AECB99A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72</a:t>
            </a:fld>
            <a:endParaRPr lang="fr-FR" smtClean="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31514373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139A22-7380-4F74-B075-A1DD0AECB99A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73</a:t>
            </a:fld>
            <a:endParaRPr lang="fr-FR" smtClean="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7778007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139A22-7380-4F74-B075-A1DD0AECB99A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74</a:t>
            </a:fld>
            <a:endParaRPr lang="fr-FR" smtClean="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3354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139A22-7380-4F74-B075-A1DD0AECB99A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75</a:t>
            </a:fld>
            <a:endParaRPr lang="fr-FR" smtClean="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061472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139A22-7380-4F74-B075-A1DD0AECB99A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fr-FR" smtClean="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390598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139A22-7380-4F74-B075-A1DD0AECB99A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fr-FR" smtClean="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484192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42BE6-651A-4D51-AD5F-39E97FB03713}" type="datetimeFigureOut">
              <a:rPr lang="en-US" smtClean="0"/>
              <a:pPr/>
              <a:t>6/19/2024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E2A59-CF02-4A58-B0ED-E775FF3F2470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42BE6-651A-4D51-AD5F-39E97FB03713}" type="datetimeFigureOut">
              <a:rPr lang="en-US" smtClean="0"/>
              <a:pPr/>
              <a:t>6/19/2024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E2A59-CF02-4A58-B0ED-E775FF3F2470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42BE6-651A-4D51-AD5F-39E97FB03713}" type="datetimeFigureOut">
              <a:rPr lang="en-US" smtClean="0"/>
              <a:pPr/>
              <a:t>6/19/2024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E2A59-CF02-4A58-B0ED-E775FF3F2470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8200" y="1200150"/>
            <a:ext cx="4038600" cy="1639491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648200" y="2953942"/>
            <a:ext cx="4038600" cy="1640681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F301DE-20C0-45F5-B7D0-047A4327E44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42BE6-651A-4D51-AD5F-39E97FB03713}" type="datetimeFigureOut">
              <a:rPr lang="en-US" smtClean="0"/>
              <a:pPr/>
              <a:t>6/19/2024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E2A59-CF02-4A58-B0ED-E775FF3F2470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42BE6-651A-4D51-AD5F-39E97FB03713}" type="datetimeFigureOut">
              <a:rPr lang="en-US" smtClean="0"/>
              <a:pPr/>
              <a:t>6/19/2024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E2A59-CF02-4A58-B0ED-E775FF3F2470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42BE6-651A-4D51-AD5F-39E97FB03713}" type="datetimeFigureOut">
              <a:rPr lang="en-US" smtClean="0"/>
              <a:pPr/>
              <a:t>6/19/2024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E2A59-CF02-4A58-B0ED-E775FF3F2470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42BE6-651A-4D51-AD5F-39E97FB03713}" type="datetimeFigureOut">
              <a:rPr lang="en-US" smtClean="0"/>
              <a:pPr/>
              <a:t>6/19/2024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E2A59-CF02-4A58-B0ED-E775FF3F2470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42BE6-651A-4D51-AD5F-39E97FB03713}" type="datetimeFigureOut">
              <a:rPr lang="en-US" smtClean="0"/>
              <a:pPr/>
              <a:t>6/19/2024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E2A59-CF02-4A58-B0ED-E775FF3F2470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42BE6-651A-4D51-AD5F-39E97FB03713}" type="datetimeFigureOut">
              <a:rPr lang="en-US" smtClean="0"/>
              <a:pPr/>
              <a:t>6/19/2024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E2A59-CF02-4A58-B0ED-E775FF3F2470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42BE6-651A-4D51-AD5F-39E97FB03713}" type="datetimeFigureOut">
              <a:rPr lang="en-US" smtClean="0"/>
              <a:pPr/>
              <a:t>6/19/2024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E2A59-CF02-4A58-B0ED-E775FF3F2470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42BE6-651A-4D51-AD5F-39E97FB03713}" type="datetimeFigureOut">
              <a:rPr lang="en-US" smtClean="0"/>
              <a:pPr/>
              <a:t>6/19/2024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E2A59-CF02-4A58-B0ED-E775FF3F2470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C42BE6-651A-4D51-AD5F-39E97FB03713}" type="datetimeFigureOut">
              <a:rPr lang="en-US" smtClean="0"/>
              <a:pPr/>
              <a:t>6/19/2024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E2A59-CF02-4A58-B0ED-E775FF3F2470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58.png"/><Relationship Id="rId18" Type="http://schemas.microsoft.com/office/2007/relationships/hdphoto" Target="../media/hdphoto9.wdp"/><Relationship Id="rId3" Type="http://schemas.openxmlformats.org/officeDocument/2006/relationships/image" Target="../media/image53.png"/><Relationship Id="rId21" Type="http://schemas.openxmlformats.org/officeDocument/2006/relationships/image" Target="../media/image63.png"/><Relationship Id="rId7" Type="http://schemas.openxmlformats.org/officeDocument/2006/relationships/image" Target="../media/image55.png"/><Relationship Id="rId12" Type="http://schemas.microsoft.com/office/2007/relationships/hdphoto" Target="../media/hdphoto6.wdp"/><Relationship Id="rId17" Type="http://schemas.openxmlformats.org/officeDocument/2006/relationships/image" Target="../media/image60.png"/><Relationship Id="rId2" Type="http://schemas.openxmlformats.org/officeDocument/2006/relationships/notesSlide" Target="../notesSlides/notesSlide18.xml"/><Relationship Id="rId16" Type="http://schemas.microsoft.com/office/2007/relationships/hdphoto" Target="../media/hdphoto8.wdp"/><Relationship Id="rId20" Type="http://schemas.openxmlformats.org/officeDocument/2006/relationships/image" Target="../media/image62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11" Type="http://schemas.openxmlformats.org/officeDocument/2006/relationships/image" Target="../media/image57.png"/><Relationship Id="rId5" Type="http://schemas.openxmlformats.org/officeDocument/2006/relationships/image" Target="../media/image54.png"/><Relationship Id="rId15" Type="http://schemas.openxmlformats.org/officeDocument/2006/relationships/image" Target="../media/image59.png"/><Relationship Id="rId10" Type="http://schemas.microsoft.com/office/2007/relationships/hdphoto" Target="../media/hdphoto5.wdp"/><Relationship Id="rId19" Type="http://schemas.openxmlformats.org/officeDocument/2006/relationships/image" Target="../media/image61.png"/><Relationship Id="rId4" Type="http://schemas.microsoft.com/office/2007/relationships/hdphoto" Target="../media/hdphoto2.wdp"/><Relationship Id="rId9" Type="http://schemas.openxmlformats.org/officeDocument/2006/relationships/image" Target="../media/image56.png"/><Relationship Id="rId14" Type="http://schemas.microsoft.com/office/2007/relationships/hdphoto" Target="../media/hdphoto7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2.png"/><Relationship Id="rId5" Type="http://schemas.microsoft.com/office/2007/relationships/hdphoto" Target="../media/hdphoto10.wdp"/><Relationship Id="rId4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0.png"/><Relationship Id="rId7" Type="http://schemas.microsoft.com/office/2007/relationships/hdphoto" Target="../media/hdphoto10.wdp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1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Relationship Id="rId9" Type="http://schemas.microsoft.com/office/2007/relationships/hdphoto" Target="../media/hdphoto11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8.emf"/><Relationship Id="rId3" Type="http://schemas.openxmlformats.org/officeDocument/2006/relationships/image" Target="../media/image79.png"/><Relationship Id="rId7" Type="http://schemas.openxmlformats.org/officeDocument/2006/relationships/image" Target="../media/image82.png"/><Relationship Id="rId12" Type="http://schemas.openxmlformats.org/officeDocument/2006/relationships/image" Target="../media/image87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80.png"/><Relationship Id="rId10" Type="http://schemas.openxmlformats.org/officeDocument/2006/relationships/image" Target="../media/image85.png"/><Relationship Id="rId4" Type="http://schemas.microsoft.com/office/2007/relationships/hdphoto" Target="../media/hdphoto11.wdp"/><Relationship Id="rId9" Type="http://schemas.openxmlformats.org/officeDocument/2006/relationships/image" Target="../media/image8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microsoft.com/office/2007/relationships/hdphoto" Target="../media/hdphoto12.wdp"/><Relationship Id="rId3" Type="http://schemas.openxmlformats.org/officeDocument/2006/relationships/image" Target="../media/image80.png"/><Relationship Id="rId7" Type="http://schemas.openxmlformats.org/officeDocument/2006/relationships/image" Target="../media/image90.png"/><Relationship Id="rId12" Type="http://schemas.openxmlformats.org/officeDocument/2006/relationships/image" Target="../media/image9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9.png"/><Relationship Id="rId11" Type="http://schemas.openxmlformats.org/officeDocument/2006/relationships/image" Target="../media/image92.png"/><Relationship Id="rId5" Type="http://schemas.openxmlformats.org/officeDocument/2006/relationships/image" Target="../media/image72.png"/><Relationship Id="rId10" Type="http://schemas.openxmlformats.org/officeDocument/2006/relationships/image" Target="../media/image88.emf"/><Relationship Id="rId4" Type="http://schemas.openxmlformats.org/officeDocument/2006/relationships/image" Target="../media/image82.png"/><Relationship Id="rId9" Type="http://schemas.openxmlformats.org/officeDocument/2006/relationships/image" Target="../media/image87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88.emf"/><Relationship Id="rId3" Type="http://schemas.openxmlformats.org/officeDocument/2006/relationships/image" Target="../media/image94.png"/><Relationship Id="rId7" Type="http://schemas.microsoft.com/office/2007/relationships/hdphoto" Target="../media/hdphoto14.wdp"/><Relationship Id="rId12" Type="http://schemas.microsoft.com/office/2007/relationships/hdphoto" Target="../media/hdphoto16.wdp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6.png"/><Relationship Id="rId11" Type="http://schemas.openxmlformats.org/officeDocument/2006/relationships/image" Target="../media/image99.png"/><Relationship Id="rId5" Type="http://schemas.microsoft.com/office/2007/relationships/hdphoto" Target="../media/hdphoto13.wdp"/><Relationship Id="rId10" Type="http://schemas.openxmlformats.org/officeDocument/2006/relationships/image" Target="../media/image98.png"/><Relationship Id="rId4" Type="http://schemas.openxmlformats.org/officeDocument/2006/relationships/image" Target="../media/image95.png"/><Relationship Id="rId9" Type="http://schemas.microsoft.com/office/2007/relationships/hdphoto" Target="../media/hdphoto15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Relationship Id="rId9" Type="http://schemas.openxmlformats.org/officeDocument/2006/relationships/image" Target="../media/image11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7" Type="http://schemas.openxmlformats.org/officeDocument/2006/relationships/image" Target="../media/image12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6.png"/><Relationship Id="rId5" Type="http://schemas.openxmlformats.org/officeDocument/2006/relationships/image" Target="../media/image117.png"/><Relationship Id="rId4" Type="http://schemas.openxmlformats.org/officeDocument/2006/relationships/image" Target="../media/image119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121.png"/><Relationship Id="rId7" Type="http://schemas.openxmlformats.org/officeDocument/2006/relationships/image" Target="../media/image12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emf"/><Relationship Id="rId3" Type="http://schemas.openxmlformats.org/officeDocument/2006/relationships/image" Target="../media/image133.png"/><Relationship Id="rId7" Type="http://schemas.openxmlformats.org/officeDocument/2006/relationships/image" Target="../media/image137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6.emf"/><Relationship Id="rId11" Type="http://schemas.openxmlformats.org/officeDocument/2006/relationships/image" Target="../media/image141.emf"/><Relationship Id="rId5" Type="http://schemas.openxmlformats.org/officeDocument/2006/relationships/image" Target="../media/image135.emf"/><Relationship Id="rId10" Type="http://schemas.openxmlformats.org/officeDocument/2006/relationships/image" Target="../media/image140.emf"/><Relationship Id="rId4" Type="http://schemas.openxmlformats.org/officeDocument/2006/relationships/image" Target="../media/image134.png"/><Relationship Id="rId9" Type="http://schemas.openxmlformats.org/officeDocument/2006/relationships/image" Target="../media/image139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e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5.emf"/><Relationship Id="rId5" Type="http://schemas.openxmlformats.org/officeDocument/2006/relationships/image" Target="../media/image144.emf"/><Relationship Id="rId4" Type="http://schemas.openxmlformats.org/officeDocument/2006/relationships/image" Target="../media/image143.em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emf"/><Relationship Id="rId3" Type="http://schemas.openxmlformats.org/officeDocument/2006/relationships/image" Target="../media/image146.png"/><Relationship Id="rId7" Type="http://schemas.openxmlformats.org/officeDocument/2006/relationships/image" Target="../media/image150.e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4" Type="http://schemas.openxmlformats.org/officeDocument/2006/relationships/image" Target="../media/image147.png"/><Relationship Id="rId9" Type="http://schemas.openxmlformats.org/officeDocument/2006/relationships/image" Target="../media/image15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5.png"/><Relationship Id="rId4" Type="http://schemas.openxmlformats.org/officeDocument/2006/relationships/image" Target="../media/image15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emf"/><Relationship Id="rId3" Type="http://schemas.openxmlformats.org/officeDocument/2006/relationships/image" Target="../media/image156.emf"/><Relationship Id="rId7" Type="http://schemas.openxmlformats.org/officeDocument/2006/relationships/image" Target="../media/image160.e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9.emf"/><Relationship Id="rId5" Type="http://schemas.openxmlformats.org/officeDocument/2006/relationships/image" Target="../media/image158.emf"/><Relationship Id="rId4" Type="http://schemas.openxmlformats.org/officeDocument/2006/relationships/image" Target="../media/image157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4.png"/><Relationship Id="rId4" Type="http://schemas.openxmlformats.org/officeDocument/2006/relationships/image" Target="../media/image16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7.png"/><Relationship Id="rId4" Type="http://schemas.openxmlformats.org/officeDocument/2006/relationships/image" Target="../media/image16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0.jpeg"/><Relationship Id="rId4" Type="http://schemas.openxmlformats.org/officeDocument/2006/relationships/image" Target="../media/image16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emf"/><Relationship Id="rId7" Type="http://schemas.openxmlformats.org/officeDocument/2006/relationships/image" Target="../media/image17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7.png"/><Relationship Id="rId5" Type="http://schemas.openxmlformats.org/officeDocument/2006/relationships/image" Target="../media/image176.png"/><Relationship Id="rId4" Type="http://schemas.openxmlformats.org/officeDocument/2006/relationships/image" Target="../media/image175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png"/><Relationship Id="rId13" Type="http://schemas.openxmlformats.org/officeDocument/2006/relationships/image" Target="../media/image189.png"/><Relationship Id="rId3" Type="http://schemas.openxmlformats.org/officeDocument/2006/relationships/image" Target="../media/image179.png"/><Relationship Id="rId7" Type="http://schemas.openxmlformats.org/officeDocument/2006/relationships/image" Target="../media/image183.png"/><Relationship Id="rId12" Type="http://schemas.openxmlformats.org/officeDocument/2006/relationships/image" Target="../media/image18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2.png"/><Relationship Id="rId11" Type="http://schemas.openxmlformats.org/officeDocument/2006/relationships/image" Target="../media/image187.png"/><Relationship Id="rId5" Type="http://schemas.openxmlformats.org/officeDocument/2006/relationships/image" Target="../media/image181.png"/><Relationship Id="rId10" Type="http://schemas.openxmlformats.org/officeDocument/2006/relationships/image" Target="../media/image186.png"/><Relationship Id="rId4" Type="http://schemas.openxmlformats.org/officeDocument/2006/relationships/image" Target="../media/image180.png"/><Relationship Id="rId9" Type="http://schemas.openxmlformats.org/officeDocument/2006/relationships/image" Target="../media/image185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png"/><Relationship Id="rId13" Type="http://schemas.openxmlformats.org/officeDocument/2006/relationships/image" Target="../media/image200.png"/><Relationship Id="rId18" Type="http://schemas.openxmlformats.org/officeDocument/2006/relationships/image" Target="../media/image205.png"/><Relationship Id="rId3" Type="http://schemas.openxmlformats.org/officeDocument/2006/relationships/image" Target="../media/image190.png"/><Relationship Id="rId7" Type="http://schemas.openxmlformats.org/officeDocument/2006/relationships/image" Target="../media/image194.png"/><Relationship Id="rId12" Type="http://schemas.openxmlformats.org/officeDocument/2006/relationships/image" Target="../media/image199.png"/><Relationship Id="rId17" Type="http://schemas.openxmlformats.org/officeDocument/2006/relationships/image" Target="../media/image204.png"/><Relationship Id="rId2" Type="http://schemas.openxmlformats.org/officeDocument/2006/relationships/notesSlide" Target="../notesSlides/notesSlide52.xml"/><Relationship Id="rId16" Type="http://schemas.openxmlformats.org/officeDocument/2006/relationships/image" Target="../media/image20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3.png"/><Relationship Id="rId11" Type="http://schemas.openxmlformats.org/officeDocument/2006/relationships/image" Target="../media/image198.png"/><Relationship Id="rId5" Type="http://schemas.openxmlformats.org/officeDocument/2006/relationships/image" Target="../media/image192.png"/><Relationship Id="rId15" Type="http://schemas.openxmlformats.org/officeDocument/2006/relationships/image" Target="../media/image202.png"/><Relationship Id="rId10" Type="http://schemas.openxmlformats.org/officeDocument/2006/relationships/image" Target="../media/image197.png"/><Relationship Id="rId19" Type="http://schemas.openxmlformats.org/officeDocument/2006/relationships/image" Target="../media/image206.png"/><Relationship Id="rId4" Type="http://schemas.openxmlformats.org/officeDocument/2006/relationships/image" Target="../media/image191.png"/><Relationship Id="rId9" Type="http://schemas.openxmlformats.org/officeDocument/2006/relationships/image" Target="../media/image196.png"/><Relationship Id="rId14" Type="http://schemas.openxmlformats.org/officeDocument/2006/relationships/image" Target="../media/image201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png"/><Relationship Id="rId13" Type="http://schemas.openxmlformats.org/officeDocument/2006/relationships/image" Target="../media/image200.png"/><Relationship Id="rId18" Type="http://schemas.openxmlformats.org/officeDocument/2006/relationships/image" Target="../media/image205.png"/><Relationship Id="rId3" Type="http://schemas.openxmlformats.org/officeDocument/2006/relationships/image" Target="../media/image190.png"/><Relationship Id="rId21" Type="http://schemas.openxmlformats.org/officeDocument/2006/relationships/image" Target="../media/image208.png"/><Relationship Id="rId7" Type="http://schemas.openxmlformats.org/officeDocument/2006/relationships/image" Target="../media/image194.png"/><Relationship Id="rId12" Type="http://schemas.openxmlformats.org/officeDocument/2006/relationships/image" Target="../media/image199.png"/><Relationship Id="rId17" Type="http://schemas.openxmlformats.org/officeDocument/2006/relationships/image" Target="../media/image204.png"/><Relationship Id="rId2" Type="http://schemas.openxmlformats.org/officeDocument/2006/relationships/notesSlide" Target="../notesSlides/notesSlide53.xml"/><Relationship Id="rId16" Type="http://schemas.openxmlformats.org/officeDocument/2006/relationships/image" Target="../media/image203.png"/><Relationship Id="rId20" Type="http://schemas.openxmlformats.org/officeDocument/2006/relationships/image" Target="../media/image20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3.png"/><Relationship Id="rId11" Type="http://schemas.openxmlformats.org/officeDocument/2006/relationships/image" Target="../media/image198.png"/><Relationship Id="rId5" Type="http://schemas.openxmlformats.org/officeDocument/2006/relationships/image" Target="../media/image192.png"/><Relationship Id="rId15" Type="http://schemas.openxmlformats.org/officeDocument/2006/relationships/image" Target="../media/image202.png"/><Relationship Id="rId23" Type="http://schemas.openxmlformats.org/officeDocument/2006/relationships/image" Target="../media/image210.png"/><Relationship Id="rId10" Type="http://schemas.openxmlformats.org/officeDocument/2006/relationships/image" Target="../media/image197.png"/><Relationship Id="rId19" Type="http://schemas.openxmlformats.org/officeDocument/2006/relationships/image" Target="../media/image206.png"/><Relationship Id="rId4" Type="http://schemas.openxmlformats.org/officeDocument/2006/relationships/image" Target="../media/image191.png"/><Relationship Id="rId9" Type="http://schemas.openxmlformats.org/officeDocument/2006/relationships/image" Target="../media/image196.png"/><Relationship Id="rId14" Type="http://schemas.openxmlformats.org/officeDocument/2006/relationships/image" Target="../media/image201.png"/><Relationship Id="rId22" Type="http://schemas.openxmlformats.org/officeDocument/2006/relationships/image" Target="../media/image209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6.png"/><Relationship Id="rId3" Type="http://schemas.openxmlformats.org/officeDocument/2006/relationships/image" Target="../media/image211.png"/><Relationship Id="rId7" Type="http://schemas.openxmlformats.org/officeDocument/2006/relationships/image" Target="../media/image21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4.png"/><Relationship Id="rId5" Type="http://schemas.openxmlformats.org/officeDocument/2006/relationships/image" Target="../media/image213.png"/><Relationship Id="rId4" Type="http://schemas.openxmlformats.org/officeDocument/2006/relationships/image" Target="../media/image212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2.tiff"/><Relationship Id="rId3" Type="http://schemas.openxmlformats.org/officeDocument/2006/relationships/image" Target="../media/image217.png"/><Relationship Id="rId7" Type="http://schemas.openxmlformats.org/officeDocument/2006/relationships/image" Target="../media/image221.tif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0.tiff"/><Relationship Id="rId5" Type="http://schemas.openxmlformats.org/officeDocument/2006/relationships/image" Target="../media/image219.png"/><Relationship Id="rId10" Type="http://schemas.openxmlformats.org/officeDocument/2006/relationships/image" Target="../media/image224.png"/><Relationship Id="rId4" Type="http://schemas.openxmlformats.org/officeDocument/2006/relationships/image" Target="../media/image218.png"/><Relationship Id="rId9" Type="http://schemas.openxmlformats.org/officeDocument/2006/relationships/image" Target="../media/image223.tiff"/></Relationships>
</file>

<file path=ppt/slides/_rels/slide56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image" Target="../media/image225.png"/><Relationship Id="rId7" Type="http://schemas.openxmlformats.org/officeDocument/2006/relationships/image" Target="../media/image22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7.wdp"/><Relationship Id="rId5" Type="http://schemas.openxmlformats.org/officeDocument/2006/relationships/image" Target="../media/image226.png"/><Relationship Id="rId10" Type="http://schemas.microsoft.com/office/2007/relationships/hdphoto" Target="../media/hdphoto19.wdp"/><Relationship Id="rId4" Type="http://schemas.openxmlformats.org/officeDocument/2006/relationships/image" Target="../media/image190.png"/><Relationship Id="rId9" Type="http://schemas.openxmlformats.org/officeDocument/2006/relationships/image" Target="../media/image228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4.png"/><Relationship Id="rId3" Type="http://schemas.openxmlformats.org/officeDocument/2006/relationships/image" Target="../media/image229.png"/><Relationship Id="rId7" Type="http://schemas.openxmlformats.org/officeDocument/2006/relationships/image" Target="../media/image23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2.png"/><Relationship Id="rId5" Type="http://schemas.openxmlformats.org/officeDocument/2006/relationships/image" Target="../media/image231.png"/><Relationship Id="rId4" Type="http://schemas.openxmlformats.org/officeDocument/2006/relationships/image" Target="../media/image23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7.jpeg"/><Relationship Id="rId4" Type="http://schemas.openxmlformats.org/officeDocument/2006/relationships/image" Target="../media/image236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3.png"/><Relationship Id="rId3" Type="http://schemas.openxmlformats.org/officeDocument/2006/relationships/image" Target="../media/image238.png"/><Relationship Id="rId7" Type="http://schemas.openxmlformats.org/officeDocument/2006/relationships/image" Target="../media/image24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1.png"/><Relationship Id="rId11" Type="http://schemas.openxmlformats.org/officeDocument/2006/relationships/image" Target="../media/image246.png"/><Relationship Id="rId5" Type="http://schemas.openxmlformats.org/officeDocument/2006/relationships/image" Target="../media/image240.png"/><Relationship Id="rId10" Type="http://schemas.openxmlformats.org/officeDocument/2006/relationships/image" Target="../media/image245.png"/><Relationship Id="rId4" Type="http://schemas.openxmlformats.org/officeDocument/2006/relationships/image" Target="../media/image239.png"/><Relationship Id="rId9" Type="http://schemas.openxmlformats.org/officeDocument/2006/relationships/image" Target="../media/image24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png"/><Relationship Id="rId7" Type="http://schemas.openxmlformats.org/officeDocument/2006/relationships/image" Target="../media/image248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4.png"/><Relationship Id="rId5" Type="http://schemas.openxmlformats.org/officeDocument/2006/relationships/image" Target="../media/image240.png"/><Relationship Id="rId4" Type="http://schemas.openxmlformats.org/officeDocument/2006/relationships/image" Target="../media/image23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emf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1.jpeg"/><Relationship Id="rId4" Type="http://schemas.openxmlformats.org/officeDocument/2006/relationships/image" Target="../media/image250.jpe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3.png"/><Relationship Id="rId3" Type="http://schemas.openxmlformats.org/officeDocument/2006/relationships/image" Target="../media/image238.png"/><Relationship Id="rId7" Type="http://schemas.openxmlformats.org/officeDocument/2006/relationships/image" Target="../media/image24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1.png"/><Relationship Id="rId11" Type="http://schemas.openxmlformats.org/officeDocument/2006/relationships/image" Target="../media/image246.png"/><Relationship Id="rId5" Type="http://schemas.openxmlformats.org/officeDocument/2006/relationships/image" Target="../media/image240.png"/><Relationship Id="rId10" Type="http://schemas.openxmlformats.org/officeDocument/2006/relationships/image" Target="../media/image245.png"/><Relationship Id="rId4" Type="http://schemas.openxmlformats.org/officeDocument/2006/relationships/image" Target="../media/image239.png"/><Relationship Id="rId9" Type="http://schemas.openxmlformats.org/officeDocument/2006/relationships/image" Target="../media/image24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2.png"/><Relationship Id="rId5" Type="http://schemas.openxmlformats.org/officeDocument/2006/relationships/image" Target="../media/image243.png"/><Relationship Id="rId4" Type="http://schemas.openxmlformats.org/officeDocument/2006/relationships/image" Target="../media/image242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3.png"/><Relationship Id="rId3" Type="http://schemas.openxmlformats.org/officeDocument/2006/relationships/image" Target="../media/image238.png"/><Relationship Id="rId7" Type="http://schemas.openxmlformats.org/officeDocument/2006/relationships/image" Target="../media/image242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1.png"/><Relationship Id="rId11" Type="http://schemas.openxmlformats.org/officeDocument/2006/relationships/image" Target="../media/image246.png"/><Relationship Id="rId5" Type="http://schemas.openxmlformats.org/officeDocument/2006/relationships/image" Target="../media/image240.png"/><Relationship Id="rId10" Type="http://schemas.openxmlformats.org/officeDocument/2006/relationships/image" Target="../media/image245.png"/><Relationship Id="rId4" Type="http://schemas.openxmlformats.org/officeDocument/2006/relationships/image" Target="../media/image239.png"/><Relationship Id="rId9" Type="http://schemas.openxmlformats.org/officeDocument/2006/relationships/image" Target="../media/image244.png"/></Relationships>
</file>

<file path=ppt/slides/_rels/slide66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13" Type="http://schemas.openxmlformats.org/officeDocument/2006/relationships/image" Target="../media/image257.png"/><Relationship Id="rId3" Type="http://schemas.openxmlformats.org/officeDocument/2006/relationships/image" Target="../media/image238.png"/><Relationship Id="rId7" Type="http://schemas.openxmlformats.org/officeDocument/2006/relationships/image" Target="../media/image254.png"/><Relationship Id="rId12" Type="http://schemas.microsoft.com/office/2007/relationships/hdphoto" Target="../media/hdphoto22.wdp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3.png"/><Relationship Id="rId11" Type="http://schemas.openxmlformats.org/officeDocument/2006/relationships/image" Target="../media/image256.png"/><Relationship Id="rId5" Type="http://schemas.openxmlformats.org/officeDocument/2006/relationships/image" Target="../media/image246.png"/><Relationship Id="rId10" Type="http://schemas.microsoft.com/office/2007/relationships/hdphoto" Target="../media/hdphoto21.wdp"/><Relationship Id="rId4" Type="http://schemas.openxmlformats.org/officeDocument/2006/relationships/image" Target="../media/image245.png"/><Relationship Id="rId9" Type="http://schemas.openxmlformats.org/officeDocument/2006/relationships/image" Target="../media/image255.png"/><Relationship Id="rId14" Type="http://schemas.microsoft.com/office/2007/relationships/hdphoto" Target="../media/hdphoto23.wdp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emf"/><Relationship Id="rId3" Type="http://schemas.openxmlformats.org/officeDocument/2006/relationships/image" Target="../media/image253.png"/><Relationship Id="rId7" Type="http://schemas.microsoft.com/office/2007/relationships/hdphoto" Target="../media/hdphoto24.wdp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8.png"/><Relationship Id="rId5" Type="http://schemas.microsoft.com/office/2007/relationships/hdphoto" Target="../media/hdphoto23.wdp"/><Relationship Id="rId10" Type="http://schemas.microsoft.com/office/2007/relationships/hdphoto" Target="../media/hdphoto25.wdp"/><Relationship Id="rId4" Type="http://schemas.openxmlformats.org/officeDocument/2006/relationships/image" Target="../media/image257.png"/><Relationship Id="rId9" Type="http://schemas.openxmlformats.org/officeDocument/2006/relationships/image" Target="../media/image259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1.png"/><Relationship Id="rId3" Type="http://schemas.openxmlformats.org/officeDocument/2006/relationships/image" Target="../media/image238.png"/><Relationship Id="rId7" Type="http://schemas.openxmlformats.org/officeDocument/2006/relationships/image" Target="../media/image260.png"/><Relationship Id="rId12" Type="http://schemas.microsoft.com/office/2007/relationships/hdphoto" Target="../media/hdphoto27.wdp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3.png"/><Relationship Id="rId11" Type="http://schemas.openxmlformats.org/officeDocument/2006/relationships/image" Target="../media/image263.png"/><Relationship Id="rId5" Type="http://schemas.openxmlformats.org/officeDocument/2006/relationships/image" Target="../media/image246.png"/><Relationship Id="rId10" Type="http://schemas.openxmlformats.org/officeDocument/2006/relationships/image" Target="../media/image262.png"/><Relationship Id="rId4" Type="http://schemas.openxmlformats.org/officeDocument/2006/relationships/image" Target="../media/image245.png"/><Relationship Id="rId9" Type="http://schemas.microsoft.com/office/2007/relationships/hdphoto" Target="../media/hdphoto26.wdp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3.png"/><Relationship Id="rId3" Type="http://schemas.openxmlformats.org/officeDocument/2006/relationships/image" Target="../media/image238.png"/><Relationship Id="rId7" Type="http://schemas.openxmlformats.org/officeDocument/2006/relationships/image" Target="../media/image242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1.png"/><Relationship Id="rId11" Type="http://schemas.openxmlformats.org/officeDocument/2006/relationships/image" Target="../media/image246.png"/><Relationship Id="rId5" Type="http://schemas.openxmlformats.org/officeDocument/2006/relationships/image" Target="../media/image240.png"/><Relationship Id="rId10" Type="http://schemas.openxmlformats.org/officeDocument/2006/relationships/image" Target="../media/image245.png"/><Relationship Id="rId4" Type="http://schemas.openxmlformats.org/officeDocument/2006/relationships/image" Target="../media/image239.png"/><Relationship Id="rId9" Type="http://schemas.openxmlformats.org/officeDocument/2006/relationships/image" Target="../media/image24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9.png"/><Relationship Id="rId3" Type="http://schemas.openxmlformats.org/officeDocument/2006/relationships/image" Target="../media/image264.emf"/><Relationship Id="rId7" Type="http://schemas.openxmlformats.org/officeDocument/2006/relationships/image" Target="../media/image268.emf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7.emf"/><Relationship Id="rId5" Type="http://schemas.openxmlformats.org/officeDocument/2006/relationships/image" Target="../media/image266.png"/><Relationship Id="rId4" Type="http://schemas.openxmlformats.org/officeDocument/2006/relationships/image" Target="../media/image265.em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emf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2.emf"/><Relationship Id="rId4" Type="http://schemas.openxmlformats.org/officeDocument/2006/relationships/image" Target="../media/image27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3.png"/><Relationship Id="rId7" Type="http://schemas.openxmlformats.org/officeDocument/2006/relationships/image" Target="../media/image277.emf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6.png"/><Relationship Id="rId5" Type="http://schemas.openxmlformats.org/officeDocument/2006/relationships/image" Target="../media/image275.jpeg"/><Relationship Id="rId4" Type="http://schemas.openxmlformats.org/officeDocument/2006/relationships/image" Target="../media/image274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3.png"/><Relationship Id="rId13" Type="http://schemas.openxmlformats.org/officeDocument/2006/relationships/image" Target="../media/image287.png"/><Relationship Id="rId18" Type="http://schemas.openxmlformats.org/officeDocument/2006/relationships/image" Target="../media/image292.png"/><Relationship Id="rId3" Type="http://schemas.openxmlformats.org/officeDocument/2006/relationships/image" Target="../media/image278.jpeg"/><Relationship Id="rId7" Type="http://schemas.openxmlformats.org/officeDocument/2006/relationships/image" Target="../media/image282.png"/><Relationship Id="rId12" Type="http://schemas.openxmlformats.org/officeDocument/2006/relationships/image" Target="../media/image1.png"/><Relationship Id="rId17" Type="http://schemas.openxmlformats.org/officeDocument/2006/relationships/image" Target="../media/image291.jpeg"/><Relationship Id="rId2" Type="http://schemas.openxmlformats.org/officeDocument/2006/relationships/notesSlide" Target="../notesSlides/notesSlide75.xml"/><Relationship Id="rId16" Type="http://schemas.openxmlformats.org/officeDocument/2006/relationships/image" Target="../media/image29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1.png"/><Relationship Id="rId11" Type="http://schemas.openxmlformats.org/officeDocument/2006/relationships/image" Target="../media/image286.jpeg"/><Relationship Id="rId5" Type="http://schemas.openxmlformats.org/officeDocument/2006/relationships/image" Target="../media/image280.png"/><Relationship Id="rId15" Type="http://schemas.openxmlformats.org/officeDocument/2006/relationships/image" Target="../media/image289.jpeg"/><Relationship Id="rId10" Type="http://schemas.openxmlformats.org/officeDocument/2006/relationships/image" Target="../media/image285.png"/><Relationship Id="rId4" Type="http://schemas.openxmlformats.org/officeDocument/2006/relationships/image" Target="../media/image279.jpeg"/><Relationship Id="rId9" Type="http://schemas.openxmlformats.org/officeDocument/2006/relationships/image" Target="../media/image284.png"/><Relationship Id="rId14" Type="http://schemas.openxmlformats.org/officeDocument/2006/relationships/image" Target="../media/image28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202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Rectangle 16"/>
          <p:cNvSpPr/>
          <p:nvPr/>
        </p:nvSpPr>
        <p:spPr>
          <a:xfrm>
            <a:off x="0" y="4624387"/>
            <a:ext cx="9144000" cy="5191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078" name="ZoneTexte 7"/>
          <p:cNvSpPr txBox="1">
            <a:spLocks noChangeArrowheads="1"/>
          </p:cNvSpPr>
          <p:nvPr/>
        </p:nvSpPr>
        <p:spPr bwMode="auto">
          <a:xfrm>
            <a:off x="3125850" y="2183324"/>
            <a:ext cx="30576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fr-FR" altLang="fr-FR" sz="2000" b="1" dirty="0" smtClean="0">
                <a:solidFill>
                  <a:schemeClr val="bg1"/>
                </a:solidFill>
                <a:cs typeface="Arial" charset="0"/>
              </a:rPr>
              <a:t>Pr. Thomas </a:t>
            </a:r>
            <a:r>
              <a:rPr lang="fr-FR" altLang="fr-FR" sz="2000" b="1" dirty="0" err="1">
                <a:solidFill>
                  <a:schemeClr val="bg1"/>
                </a:solidFill>
                <a:cs typeface="Arial" charset="0"/>
              </a:rPr>
              <a:t>Tourdias</a:t>
            </a:r>
            <a:r>
              <a:rPr lang="fr-FR" altLang="fr-FR" sz="2000" b="1" dirty="0">
                <a:solidFill>
                  <a:schemeClr val="bg1"/>
                </a:solidFill>
                <a:cs typeface="Arial" charset="0"/>
              </a:rPr>
              <a:t> </a:t>
            </a:r>
            <a:r>
              <a:rPr lang="fr-FR" altLang="fr-FR" sz="2000" b="1" baseline="30000" dirty="0">
                <a:solidFill>
                  <a:schemeClr val="bg1"/>
                </a:solidFill>
                <a:cs typeface="Arial" charset="0"/>
              </a:rPr>
              <a:t>1, 2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33053" y="1116607"/>
            <a:ext cx="8640762" cy="86078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3515" y="1187726"/>
            <a:ext cx="8642350" cy="795021"/>
          </a:xfrm>
          <a:solidFill>
            <a:schemeClr val="bg1"/>
          </a:solidFill>
          <a:ln w="38100" cmpd="dbl">
            <a:solidFill>
              <a:schemeClr val="bg1">
                <a:lumMod val="50000"/>
              </a:schemeClr>
            </a:solidFill>
          </a:ln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fr-FR" sz="3600" b="1" i="1" dirty="0" smtClean="0">
                <a:solidFill>
                  <a:schemeClr val="accent1"/>
                </a:solidFill>
              </a:rPr>
              <a:t/>
            </a:r>
            <a:br>
              <a:rPr lang="fr-FR" sz="3600" b="1" i="1" dirty="0" smtClean="0">
                <a:solidFill>
                  <a:schemeClr val="accent1"/>
                </a:solidFill>
              </a:rPr>
            </a:br>
            <a:r>
              <a:rPr lang="fr-FR" sz="3600" b="1" i="1" dirty="0" smtClean="0">
                <a:solidFill>
                  <a:schemeClr val="accent1"/>
                </a:solidFill>
              </a:rPr>
              <a:t>Le fer dans le cerveau</a:t>
            </a:r>
            <a:br>
              <a:rPr lang="fr-FR" sz="3600" b="1" i="1" dirty="0" smtClean="0">
                <a:solidFill>
                  <a:schemeClr val="accent1"/>
                </a:solidFill>
              </a:rPr>
            </a:br>
            <a:endParaRPr lang="fr-FR" sz="3200" b="1" i="1" dirty="0" smtClean="0">
              <a:solidFill>
                <a:srgbClr val="FFC000"/>
              </a:solidFill>
            </a:endParaRPr>
          </a:p>
        </p:txBody>
      </p:sp>
      <p:pic>
        <p:nvPicPr>
          <p:cNvPr id="14" name="Picture 14" descr="http://www.iut.u-bordeaux1.fr/cred/images/Cred/Universite-Bordeaux-450x181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672" y="4660551"/>
            <a:ext cx="1135154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410" y="4664889"/>
            <a:ext cx="115040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ag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3607" y="4662010"/>
            <a:ext cx="908158" cy="443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Image 1" descr="Bx_Neurocampus_Magendie01_CMJN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CFB"/>
              </a:clrFrom>
              <a:clrTo>
                <a:srgbClr val="FFFC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546" y="4600893"/>
            <a:ext cx="836443" cy="587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ext Box 17"/>
          <p:cNvSpPr txBox="1">
            <a:spLocks noChangeArrowheads="1"/>
          </p:cNvSpPr>
          <p:nvPr/>
        </p:nvSpPr>
        <p:spPr bwMode="auto">
          <a:xfrm>
            <a:off x="-77474" y="4673186"/>
            <a:ext cx="5194154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fr-FR" sz="1050" b="1" i="1" dirty="0" smtClean="0">
                <a:cs typeface="Arial" charset="0"/>
              </a:rPr>
              <a:t>(1) Neuroimaging department, Bordeaux University Hospital, France</a:t>
            </a:r>
          </a:p>
          <a:p>
            <a:pPr eaLnBrk="1" hangingPunct="1"/>
            <a:r>
              <a:rPr lang="en-US" altLang="fr-FR" sz="1050" b="1" i="1" dirty="0" smtClean="0">
                <a:cs typeface="Arial" charset="0"/>
              </a:rPr>
              <a:t>(2) </a:t>
            </a:r>
            <a:r>
              <a:rPr lang="en-US" altLang="fr-FR" sz="1050" b="1" i="1" dirty="0" err="1" smtClean="0">
                <a:cs typeface="Arial" charset="0"/>
              </a:rPr>
              <a:t>Neurocentre</a:t>
            </a:r>
            <a:r>
              <a:rPr lang="en-US" altLang="fr-FR" sz="1050" b="1" i="1" dirty="0" smtClean="0">
                <a:cs typeface="Arial" charset="0"/>
              </a:rPr>
              <a:t> </a:t>
            </a:r>
            <a:r>
              <a:rPr lang="en-US" altLang="fr-FR" sz="1050" b="1" i="1" dirty="0" err="1" smtClean="0">
                <a:cs typeface="Arial" charset="0"/>
              </a:rPr>
              <a:t>Magendie</a:t>
            </a:r>
            <a:r>
              <a:rPr lang="en-US" altLang="fr-FR" sz="1050" b="1" i="1" dirty="0" smtClean="0">
                <a:cs typeface="Arial" charset="0"/>
              </a:rPr>
              <a:t>, INSERM  U1215, University of Bordeaux, France</a:t>
            </a:r>
            <a:endParaRPr lang="en-US" altLang="fr-FR" sz="1050" b="1" i="1" dirty="0">
              <a:cs typeface="Arial" charset="0"/>
            </a:endParaRPr>
          </a:p>
        </p:txBody>
      </p:sp>
      <p:pic>
        <p:nvPicPr>
          <p:cNvPr id="10" name="Picture 2" descr="Médiathèque - Société Française de Neuroradiologi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45086"/>
            <a:ext cx="1505585" cy="487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oneTexte 11"/>
          <p:cNvSpPr txBox="1"/>
          <p:nvPr/>
        </p:nvSpPr>
        <p:spPr>
          <a:xfrm>
            <a:off x="2519603" y="102555"/>
            <a:ext cx="4059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Ateliers de neuroradiologie diagnostique</a:t>
            </a:r>
            <a:endParaRPr lang="fr-FR" b="1" dirty="0"/>
          </a:p>
        </p:txBody>
      </p:sp>
      <p:sp>
        <p:nvSpPr>
          <p:cNvPr id="15" name="ZoneTexte 14"/>
          <p:cNvSpPr txBox="1"/>
          <p:nvPr/>
        </p:nvSpPr>
        <p:spPr>
          <a:xfrm>
            <a:off x="7730615" y="-50016"/>
            <a:ext cx="1413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27 et 28 </a:t>
            </a:r>
          </a:p>
          <a:p>
            <a:pPr algn="ctr"/>
            <a:r>
              <a:rPr lang="fr-FR" b="1" dirty="0" smtClean="0"/>
              <a:t>Juin 2024</a:t>
            </a:r>
            <a:endParaRPr lang="fr-FR" b="1" dirty="0"/>
          </a:p>
        </p:txBody>
      </p:sp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6" t="33037" r="20467" b="24490"/>
          <a:stretch>
            <a:fillRect/>
          </a:stretch>
        </p:blipFill>
        <p:spPr bwMode="auto">
          <a:xfrm>
            <a:off x="2832877" y="2787811"/>
            <a:ext cx="1476626" cy="1607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9"/>
          <a:srcRect l="35350" t="18183" r="31781" b="13891"/>
          <a:stretch/>
        </p:blipFill>
        <p:spPr>
          <a:xfrm>
            <a:off x="6500995" y="2661180"/>
            <a:ext cx="1574818" cy="173901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10"/>
          <a:srcRect l="36062" t="22592" r="33561" b="15313"/>
          <a:stretch/>
        </p:blipFill>
        <p:spPr>
          <a:xfrm>
            <a:off x="1024930" y="2696036"/>
            <a:ext cx="1528237" cy="166930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11"/>
          <a:srcRect l="34822" t="19005" r="34959" b="10112"/>
          <a:stretch/>
        </p:blipFill>
        <p:spPr>
          <a:xfrm>
            <a:off x="4645093" y="2596069"/>
            <a:ext cx="1520312" cy="190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921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 descr="Margaret Thatcher : retour sur la vie de la Dame de fer - El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161" y="945029"/>
            <a:ext cx="3089651" cy="215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0"/>
            <a:ext cx="9144000" cy="6965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fr-FR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>Interlude !!!</a:t>
            </a:r>
            <a: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/>
            </a:r>
            <a:b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</a:br>
            <a:r>
              <a:rPr lang="en-US" sz="20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Plan</a:t>
            </a:r>
            <a:endParaRPr lang="en-US" sz="3400" b="1" dirty="0" smtClean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62" name="ZoneTexte 61"/>
          <p:cNvSpPr txBox="1">
            <a:spLocks noChangeArrowheads="1"/>
          </p:cNvSpPr>
          <p:nvPr/>
        </p:nvSpPr>
        <p:spPr bwMode="auto">
          <a:xfrm>
            <a:off x="6106076" y="120060"/>
            <a:ext cx="227652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 sz="1400" b="1" i="1" dirty="0" smtClean="0">
                <a:solidFill>
                  <a:schemeClr val="bg1"/>
                </a:solidFill>
              </a:rPr>
              <a:t>DISABILITY / HANDICAP</a:t>
            </a:r>
            <a:endParaRPr lang="fr-FR" altLang="fr-FR" sz="1400" b="1" i="1" dirty="0">
              <a:solidFill>
                <a:schemeClr val="bg1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6990336" y="2762518"/>
            <a:ext cx="1581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La dame de </a:t>
            </a:r>
            <a:r>
              <a:rPr lang="fr-FR" dirty="0" smtClean="0">
                <a:solidFill>
                  <a:schemeClr val="accent5"/>
                </a:solidFill>
              </a:rPr>
              <a:t>fer</a:t>
            </a:r>
            <a:endParaRPr lang="fr-FR" dirty="0">
              <a:solidFill>
                <a:schemeClr val="accent5"/>
              </a:solidFill>
            </a:endParaRPr>
          </a:p>
        </p:txBody>
      </p:sp>
      <p:pic>
        <p:nvPicPr>
          <p:cNvPr id="15" name="Picture 10" descr="Comment se débarrasser de la procrastination même quand on a tout essayé  grâce à la Théorie du Diamant - Fabien Delcou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702" y="2113280"/>
            <a:ext cx="2278871" cy="274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2489200" y="4774168"/>
            <a:ext cx="3976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Une main de </a:t>
            </a:r>
            <a:r>
              <a:rPr lang="fr-FR" dirty="0" smtClean="0">
                <a:solidFill>
                  <a:schemeClr val="accent5"/>
                </a:solidFill>
              </a:rPr>
              <a:t>fer </a:t>
            </a:r>
            <a:r>
              <a:rPr lang="fr-FR" dirty="0" smtClean="0">
                <a:solidFill>
                  <a:schemeClr val="bg1"/>
                </a:solidFill>
              </a:rPr>
              <a:t>dans un gant de velours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16" name="Picture 10" descr="Iron Man (MCU) | Wiki VS battles fr | Fando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2" y="878610"/>
            <a:ext cx="1653347" cy="3444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ZoneTexte 16"/>
          <p:cNvSpPr txBox="1"/>
          <p:nvPr/>
        </p:nvSpPr>
        <p:spPr>
          <a:xfrm>
            <a:off x="1469565" y="1220232"/>
            <a:ext cx="1085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chemeClr val="accent5"/>
                </a:solidFill>
              </a:rPr>
              <a:t>Iron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smtClean="0">
                <a:solidFill>
                  <a:schemeClr val="bg1"/>
                </a:solidFill>
              </a:rPr>
              <a:t>man </a:t>
            </a:r>
            <a:endParaRPr lang="fr-FR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778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Ellipse 43"/>
          <p:cNvSpPr/>
          <p:nvPr/>
        </p:nvSpPr>
        <p:spPr>
          <a:xfrm>
            <a:off x="4221396" y="762000"/>
            <a:ext cx="3769360" cy="262128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965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fr-FR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>Contexte</a:t>
            </a:r>
            <a: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/>
            </a:r>
            <a:b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</a:br>
            <a:r>
              <a:rPr lang="en-US" sz="2000" b="1" dirty="0" smtClean="0">
                <a:solidFill>
                  <a:schemeClr val="accent1"/>
                </a:solidFill>
                <a:latin typeface="Arial" charset="0"/>
                <a:cs typeface="Arial" charset="0"/>
              </a:rPr>
              <a:t>Plan</a:t>
            </a:r>
            <a:endParaRPr lang="en-US" sz="3400" b="1" dirty="0" smtClean="0">
              <a:solidFill>
                <a:schemeClr val="accent1"/>
              </a:solidFill>
              <a:latin typeface="Arial" charset="0"/>
              <a:cs typeface="Arial" charset="0"/>
            </a:endParaRPr>
          </a:p>
        </p:txBody>
      </p:sp>
      <p:sp>
        <p:nvSpPr>
          <p:cNvPr id="62" name="ZoneTexte 61"/>
          <p:cNvSpPr txBox="1">
            <a:spLocks noChangeArrowheads="1"/>
          </p:cNvSpPr>
          <p:nvPr/>
        </p:nvSpPr>
        <p:spPr bwMode="auto">
          <a:xfrm>
            <a:off x="6106076" y="120060"/>
            <a:ext cx="227652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 sz="1400" b="1" i="1" dirty="0" smtClean="0">
                <a:solidFill>
                  <a:schemeClr val="bg1"/>
                </a:solidFill>
              </a:rPr>
              <a:t>DISABILITY / HANDICAP</a:t>
            </a:r>
            <a:endParaRPr lang="fr-FR" altLang="fr-FR" sz="1400" b="1" i="1" dirty="0">
              <a:solidFill>
                <a:schemeClr val="bg1"/>
              </a:solidFill>
            </a:endParaRPr>
          </a:p>
        </p:txBody>
      </p:sp>
      <p:sp>
        <p:nvSpPr>
          <p:cNvPr id="41" name="ZoneTexte 40"/>
          <p:cNvSpPr txBox="1"/>
          <p:nvPr/>
        </p:nvSpPr>
        <p:spPr>
          <a:xfrm>
            <a:off x="4753526" y="1091625"/>
            <a:ext cx="2705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Méthodes d’imagerie sensibles au fer</a:t>
            </a:r>
            <a:endParaRPr lang="fr-F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e 1"/>
          <p:cNvGrpSpPr/>
          <p:nvPr/>
        </p:nvGrpSpPr>
        <p:grpSpPr>
          <a:xfrm>
            <a:off x="858520" y="762000"/>
            <a:ext cx="5598160" cy="4381500"/>
            <a:chOff x="858520" y="762000"/>
            <a:chExt cx="5598160" cy="4381500"/>
          </a:xfrm>
        </p:grpSpPr>
        <p:sp>
          <p:nvSpPr>
            <p:cNvPr id="7" name="Ellipse 6"/>
            <p:cNvSpPr/>
            <p:nvPr/>
          </p:nvSpPr>
          <p:spPr>
            <a:xfrm>
              <a:off x="858520" y="762000"/>
              <a:ext cx="3769360" cy="2553871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0" name="ZoneTexte 39"/>
            <p:cNvSpPr txBox="1"/>
            <p:nvPr/>
          </p:nvSpPr>
          <p:spPr>
            <a:xfrm>
              <a:off x="1365250" y="1076385"/>
              <a:ext cx="27051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Physiologie du fer et son métabolisme</a:t>
              </a:r>
              <a:endParaRPr lang="fr-FR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Ellipse 45"/>
            <p:cNvSpPr/>
            <p:nvPr/>
          </p:nvSpPr>
          <p:spPr>
            <a:xfrm>
              <a:off x="2687320" y="2560320"/>
              <a:ext cx="3769360" cy="2583180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967740" y="1612483"/>
              <a:ext cx="3550920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 algn="ctr">
                <a:buFont typeface="Arial" panose="020B0604020202020204" pitchFamily="34" charset="0"/>
                <a:buChar char="•"/>
              </a:pPr>
              <a:r>
                <a:rPr lang="fr-FR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Présence majoritaire dans les globules rouges (</a:t>
              </a:r>
              <a:r>
                <a:rPr lang="fr-FR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Hb</a:t>
              </a:r>
              <a:r>
                <a:rPr lang="fr-FR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  <a:p>
              <a:pPr algn="ctr"/>
              <a:endParaRPr lang="fr-FR" sz="1000" b="1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1450" indent="-171450" algn="ctr">
                <a:buFont typeface="Arial" panose="020B0604020202020204" pitchFamily="34" charset="0"/>
                <a:buChar char="•"/>
              </a:pPr>
              <a:r>
                <a:rPr lang="fr-FR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Présence très régulée surtout dans certaines régions et certaines cellules</a:t>
              </a:r>
            </a:p>
            <a:p>
              <a:pPr marL="171450" indent="-171450" algn="ctr">
                <a:buFont typeface="Arial" panose="020B0604020202020204" pitchFamily="34" charset="0"/>
                <a:buChar char="•"/>
              </a:pPr>
              <a:endParaRPr lang="fr-FR" sz="1000" b="1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1450" indent="-171450" algn="ctr">
                <a:buFont typeface="Arial" panose="020B0604020202020204" pitchFamily="34" charset="0"/>
                <a:buChar char="•"/>
              </a:pPr>
              <a:r>
                <a:rPr lang="fr-FR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Indispensable au fonctionnement normal du cerveau</a:t>
              </a:r>
            </a:p>
            <a:p>
              <a:pPr marL="171450" indent="-171450" algn="ctr">
                <a:buFont typeface="Arial" panose="020B0604020202020204" pitchFamily="34" charset="0"/>
                <a:buChar char="•"/>
              </a:pPr>
              <a:r>
                <a:rPr lang="fr-FR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En excès </a:t>
              </a:r>
              <a:r>
                <a:rPr lang="fr-FR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ferroptose</a:t>
              </a:r>
              <a:r>
                <a:rPr lang="fr-FR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fr-FR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3086100" y="2900373"/>
              <a:ext cx="29337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Situations pathologiques associées à un excès de fer</a:t>
              </a:r>
              <a:endParaRPr lang="fr-FR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3427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965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fr-FR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>Méthodes d’imagerie du fer</a:t>
            </a:r>
            <a: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/>
            </a:r>
            <a:b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</a:br>
            <a:r>
              <a:rPr lang="fr-FR" sz="2000" b="1" dirty="0" smtClean="0">
                <a:solidFill>
                  <a:schemeClr val="accent1"/>
                </a:solidFill>
                <a:latin typeface="Arial" charset="0"/>
                <a:cs typeface="Arial" charset="0"/>
              </a:rPr>
              <a:t>Concept général</a:t>
            </a:r>
            <a:endParaRPr lang="fr-FR" sz="3400" b="1" dirty="0" smtClean="0">
              <a:solidFill>
                <a:schemeClr val="accent1"/>
              </a:solidFill>
              <a:latin typeface="Arial" charset="0"/>
              <a:cs typeface="Arial" charset="0"/>
            </a:endParaRPr>
          </a:p>
        </p:txBody>
      </p:sp>
      <p:sp>
        <p:nvSpPr>
          <p:cNvPr id="62" name="ZoneTexte 61"/>
          <p:cNvSpPr txBox="1">
            <a:spLocks noChangeArrowheads="1"/>
          </p:cNvSpPr>
          <p:nvPr/>
        </p:nvSpPr>
        <p:spPr bwMode="auto">
          <a:xfrm>
            <a:off x="6106076" y="120060"/>
            <a:ext cx="227652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 sz="1400" b="1" i="1" dirty="0" smtClean="0">
                <a:solidFill>
                  <a:schemeClr val="bg1"/>
                </a:solidFill>
              </a:rPr>
              <a:t>DISABILITY / HANDICAP</a:t>
            </a:r>
            <a:endParaRPr lang="fr-FR" altLang="fr-FR" sz="1400" b="1" i="1" dirty="0">
              <a:solidFill>
                <a:schemeClr val="bg1"/>
              </a:solidFill>
            </a:endParaRPr>
          </a:p>
        </p:txBody>
      </p:sp>
      <p:pic>
        <p:nvPicPr>
          <p:cNvPr id="12" name="Picture 2" descr="http://www.nobelprize.org/nobel_prizes/medicine/laureates/2003/mri_press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03" y="1430277"/>
            <a:ext cx="2459118" cy="1942704"/>
          </a:xfrm>
          <a:prstGeom prst="rect">
            <a:avLst/>
          </a:prstGeom>
          <a:noFill/>
        </p:spPr>
      </p:pic>
      <p:sp>
        <p:nvSpPr>
          <p:cNvPr id="13" name="Right Arrow 11"/>
          <p:cNvSpPr/>
          <p:nvPr/>
        </p:nvSpPr>
        <p:spPr>
          <a:xfrm rot="11785808">
            <a:off x="193777" y="3115026"/>
            <a:ext cx="2133600" cy="401087"/>
          </a:xfrm>
          <a:prstGeom prst="rightArrow">
            <a:avLst>
              <a:gd name="adj1" fmla="val 50000"/>
              <a:gd name="adj2" fmla="val 8815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2"/>
          <p:cNvSpPr txBox="1"/>
          <p:nvPr/>
        </p:nvSpPr>
        <p:spPr>
          <a:xfrm rot="915722">
            <a:off x="465659" y="3213077"/>
            <a:ext cx="2133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Champs principal B0</a:t>
            </a:r>
            <a:endParaRPr lang="en-US" sz="1600" b="1" dirty="0"/>
          </a:p>
        </p:txBody>
      </p:sp>
      <p:cxnSp>
        <p:nvCxnSpPr>
          <p:cNvPr id="15" name="Straight Arrow Connector 14"/>
          <p:cNvCxnSpPr/>
          <p:nvPr/>
        </p:nvCxnSpPr>
        <p:spPr>
          <a:xfrm rot="131609" flipH="1" flipV="1">
            <a:off x="2539329" y="3830908"/>
            <a:ext cx="304800" cy="76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4500000" flipH="1" flipV="1">
            <a:off x="2694160" y="3721206"/>
            <a:ext cx="304800" cy="76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7680000" flipH="1" flipV="1">
            <a:off x="2815579" y="3783958"/>
            <a:ext cx="304800" cy="76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 rot="131609">
            <a:off x="2367879" y="3659458"/>
            <a:ext cx="2455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schemeClr val="bg1"/>
                </a:solidFill>
              </a:rPr>
              <a:t>z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722374" y="3383233"/>
            <a:ext cx="2535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schemeClr val="bg1"/>
                </a:solidFill>
              </a:rPr>
              <a:t>y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998599" y="3535633"/>
            <a:ext cx="2519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schemeClr val="bg1"/>
                </a:solidFill>
              </a:rPr>
              <a:t>x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5" name="Groupe 4"/>
          <p:cNvGrpSpPr/>
          <p:nvPr/>
        </p:nvGrpSpPr>
        <p:grpSpPr>
          <a:xfrm>
            <a:off x="2948478" y="2263674"/>
            <a:ext cx="1685892" cy="895598"/>
            <a:chOff x="2948478" y="2263674"/>
            <a:chExt cx="1685892" cy="895598"/>
          </a:xfrm>
        </p:grpSpPr>
        <p:sp>
          <p:nvSpPr>
            <p:cNvPr id="4" name="Ellipse 3"/>
            <p:cNvSpPr/>
            <p:nvPr/>
          </p:nvSpPr>
          <p:spPr>
            <a:xfrm>
              <a:off x="2948478" y="2263674"/>
              <a:ext cx="1685892" cy="895598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" name="ZoneTexte 4"/>
            <p:cNvSpPr txBox="1">
              <a:spLocks noChangeArrowheads="1"/>
            </p:cNvSpPr>
            <p:nvPr/>
          </p:nvSpPr>
          <p:spPr bwMode="auto">
            <a:xfrm>
              <a:off x="3016601" y="2545767"/>
              <a:ext cx="149855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fr-FR" altLang="fr-FR" sz="1600" b="1" dirty="0">
                  <a:solidFill>
                    <a:srgbClr val="FFC000"/>
                  </a:solidFill>
                  <a:latin typeface="+mj-lt"/>
                </a:rPr>
                <a:t>SUSCEPTIBILITE</a:t>
              </a:r>
            </a:p>
          </p:txBody>
        </p:sp>
      </p:grpSp>
      <p:sp>
        <p:nvSpPr>
          <p:cNvPr id="51" name="ZoneTexte 19"/>
          <p:cNvSpPr txBox="1">
            <a:spLocks noChangeArrowheads="1"/>
          </p:cNvSpPr>
          <p:nvPr/>
        </p:nvSpPr>
        <p:spPr bwMode="auto">
          <a:xfrm>
            <a:off x="366712" y="4869091"/>
            <a:ext cx="4667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/>
              <a:t>B0</a:t>
            </a:r>
          </a:p>
        </p:txBody>
      </p:sp>
      <p:grpSp>
        <p:nvGrpSpPr>
          <p:cNvPr id="6" name="Groupe 5"/>
          <p:cNvGrpSpPr/>
          <p:nvPr/>
        </p:nvGrpSpPr>
        <p:grpSpPr>
          <a:xfrm>
            <a:off x="4634370" y="1331220"/>
            <a:ext cx="3650652" cy="1380253"/>
            <a:chOff x="4634370" y="1331220"/>
            <a:chExt cx="3650652" cy="1380253"/>
          </a:xfrm>
        </p:grpSpPr>
        <p:sp>
          <p:nvSpPr>
            <p:cNvPr id="38" name="ZoneTexte 5"/>
            <p:cNvSpPr txBox="1">
              <a:spLocks noChangeArrowheads="1"/>
            </p:cNvSpPr>
            <p:nvPr/>
          </p:nvSpPr>
          <p:spPr bwMode="auto">
            <a:xfrm>
              <a:off x="5035234" y="1377110"/>
              <a:ext cx="1617026" cy="369887"/>
            </a:xfrm>
            <a:prstGeom prst="rect">
              <a:avLst/>
            </a:prstGeom>
            <a:noFill/>
            <a:ln w="9525">
              <a:solidFill>
                <a:srgbClr val="FFC000"/>
              </a:solidFill>
              <a:prstDash val="sys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fr-FR" altLang="fr-FR" dirty="0">
                  <a:solidFill>
                    <a:schemeClr val="bg1"/>
                  </a:solidFill>
                  <a:latin typeface="+mj-lt"/>
                </a:rPr>
                <a:t>Diamagnétique</a:t>
              </a:r>
            </a:p>
          </p:txBody>
        </p:sp>
        <p:cxnSp>
          <p:nvCxnSpPr>
            <p:cNvPr id="43" name="Connecteur droit avec flèche 42"/>
            <p:cNvCxnSpPr>
              <a:stCxn id="4" idx="6"/>
              <a:endCxn id="38" idx="1"/>
            </p:cNvCxnSpPr>
            <p:nvPr/>
          </p:nvCxnSpPr>
          <p:spPr>
            <a:xfrm flipV="1">
              <a:off x="4634370" y="1562054"/>
              <a:ext cx="400864" cy="1149419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ZoneTexte 14"/>
            <p:cNvSpPr txBox="1">
              <a:spLocks noChangeArrowheads="1"/>
            </p:cNvSpPr>
            <p:nvPr/>
          </p:nvSpPr>
          <p:spPr bwMode="auto">
            <a:xfrm>
              <a:off x="6914134" y="1331220"/>
              <a:ext cx="137088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fr-FR" altLang="fr-FR" sz="1200" i="1" dirty="0">
                  <a:solidFill>
                    <a:schemeClr val="bg1"/>
                  </a:solidFill>
                  <a:latin typeface="+mj-lt"/>
                </a:rPr>
                <a:t>Plupart des tissus…</a:t>
              </a:r>
            </a:p>
            <a:p>
              <a:pPr eaLnBrk="1" hangingPunct="1"/>
              <a:r>
                <a:rPr lang="fr-FR" altLang="fr-FR" sz="1200" i="1" dirty="0">
                  <a:solidFill>
                    <a:schemeClr val="bg1"/>
                  </a:solidFill>
                  <a:latin typeface="+mj-lt"/>
                </a:rPr>
                <a:t>Oxyhémoglobine</a:t>
              </a:r>
            </a:p>
          </p:txBody>
        </p:sp>
      </p:grpSp>
      <p:grpSp>
        <p:nvGrpSpPr>
          <p:cNvPr id="8" name="Groupe 7"/>
          <p:cNvGrpSpPr/>
          <p:nvPr/>
        </p:nvGrpSpPr>
        <p:grpSpPr>
          <a:xfrm>
            <a:off x="4634370" y="2711473"/>
            <a:ext cx="3779339" cy="1535992"/>
            <a:chOff x="4634370" y="2711473"/>
            <a:chExt cx="3779339" cy="1535992"/>
          </a:xfrm>
        </p:grpSpPr>
        <p:sp>
          <p:nvSpPr>
            <p:cNvPr id="39" name="ZoneTexte 17"/>
            <p:cNvSpPr txBox="1">
              <a:spLocks noChangeArrowheads="1"/>
            </p:cNvSpPr>
            <p:nvPr/>
          </p:nvSpPr>
          <p:spPr bwMode="auto">
            <a:xfrm>
              <a:off x="5035233" y="3748916"/>
              <a:ext cx="1716087" cy="369887"/>
            </a:xfrm>
            <a:prstGeom prst="rect">
              <a:avLst/>
            </a:prstGeom>
            <a:noFill/>
            <a:ln w="9525">
              <a:solidFill>
                <a:srgbClr val="FFC000"/>
              </a:solidFill>
              <a:prstDash val="sys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fr-FR" altLang="fr-FR" dirty="0">
                  <a:solidFill>
                    <a:schemeClr val="bg1"/>
                  </a:solidFill>
                  <a:latin typeface="+mj-lt"/>
                </a:rPr>
                <a:t>Paramagnétique</a:t>
              </a:r>
            </a:p>
          </p:txBody>
        </p:sp>
        <p:cxnSp>
          <p:nvCxnSpPr>
            <p:cNvPr id="45" name="Connecteur droit avec flèche 44"/>
            <p:cNvCxnSpPr>
              <a:stCxn id="4" idx="6"/>
              <a:endCxn id="39" idx="1"/>
            </p:cNvCxnSpPr>
            <p:nvPr/>
          </p:nvCxnSpPr>
          <p:spPr>
            <a:xfrm>
              <a:off x="4634370" y="2711473"/>
              <a:ext cx="400863" cy="1222387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ZoneTexte 32"/>
            <p:cNvSpPr txBox="1">
              <a:spLocks noChangeArrowheads="1"/>
            </p:cNvSpPr>
            <p:nvPr/>
          </p:nvSpPr>
          <p:spPr bwMode="auto">
            <a:xfrm>
              <a:off x="6978636" y="3416468"/>
              <a:ext cx="1435073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fr-FR" altLang="fr-FR" sz="1200" i="1" dirty="0" err="1">
                  <a:solidFill>
                    <a:schemeClr val="bg1"/>
                  </a:solidFill>
                  <a:latin typeface="+mj-lt"/>
                </a:rPr>
                <a:t>Desoxyhémoglobine</a:t>
              </a:r>
              <a:endParaRPr lang="fr-FR" altLang="fr-FR" sz="1200" i="1" dirty="0">
                <a:solidFill>
                  <a:schemeClr val="bg1"/>
                </a:solidFill>
                <a:latin typeface="+mj-lt"/>
              </a:endParaRPr>
            </a:p>
            <a:p>
              <a:pPr eaLnBrk="1" hangingPunct="1"/>
              <a:r>
                <a:rPr lang="fr-FR" altLang="fr-FR" sz="1200" i="1" dirty="0">
                  <a:solidFill>
                    <a:schemeClr val="bg1"/>
                  </a:solidFill>
                  <a:latin typeface="+mj-lt"/>
                </a:rPr>
                <a:t>Méthémoglobine</a:t>
              </a:r>
            </a:p>
            <a:p>
              <a:pPr eaLnBrk="1" hangingPunct="1"/>
              <a:r>
                <a:rPr lang="fr-FR" altLang="fr-FR" sz="1200" i="1" dirty="0" smtClean="0">
                  <a:solidFill>
                    <a:schemeClr val="bg1"/>
                  </a:solidFill>
                  <a:latin typeface="+mj-lt"/>
                </a:rPr>
                <a:t>Hémosidérine</a:t>
              </a:r>
            </a:p>
            <a:p>
              <a:pPr eaLnBrk="1" hangingPunct="1"/>
              <a:r>
                <a:rPr lang="fr-FR" altLang="fr-FR" sz="1200" i="1" dirty="0">
                  <a:solidFill>
                    <a:schemeClr val="bg1"/>
                  </a:solidFill>
                  <a:latin typeface="+mj-lt"/>
                </a:rPr>
                <a:t>Ferritine</a:t>
              </a:r>
            </a:p>
          </p:txBody>
        </p:sp>
      </p:grpSp>
      <p:grpSp>
        <p:nvGrpSpPr>
          <p:cNvPr id="7" name="Groupe 6"/>
          <p:cNvGrpSpPr/>
          <p:nvPr/>
        </p:nvGrpSpPr>
        <p:grpSpPr>
          <a:xfrm>
            <a:off x="5313578" y="1968394"/>
            <a:ext cx="2405482" cy="481517"/>
            <a:chOff x="5313578" y="1968394"/>
            <a:chExt cx="2405482" cy="481517"/>
          </a:xfrm>
        </p:grpSpPr>
        <p:sp>
          <p:nvSpPr>
            <p:cNvPr id="52" name="Flèche vers le bas 51"/>
            <p:cNvSpPr/>
            <p:nvPr/>
          </p:nvSpPr>
          <p:spPr>
            <a:xfrm rot="16200000">
              <a:off x="7208617" y="2269730"/>
              <a:ext cx="71437" cy="288925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58" name="Right Arrow 11"/>
            <p:cNvSpPr/>
            <p:nvPr/>
          </p:nvSpPr>
          <p:spPr>
            <a:xfrm rot="10800000">
              <a:off x="5313578" y="1968394"/>
              <a:ext cx="2133600" cy="401087"/>
            </a:xfrm>
            <a:prstGeom prst="rightArrow">
              <a:avLst>
                <a:gd name="adj1" fmla="val 50000"/>
                <a:gd name="adj2" fmla="val 8815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TextBox 12"/>
            <p:cNvSpPr txBox="1"/>
            <p:nvPr/>
          </p:nvSpPr>
          <p:spPr>
            <a:xfrm>
              <a:off x="5585460" y="2013105"/>
              <a:ext cx="2133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Champs principal B0</a:t>
              </a:r>
              <a:endParaRPr lang="en-US" sz="1600" b="1" dirty="0"/>
            </a:p>
          </p:txBody>
        </p:sp>
      </p:grpSp>
      <p:grpSp>
        <p:nvGrpSpPr>
          <p:cNvPr id="11" name="Groupe 10"/>
          <p:cNvGrpSpPr/>
          <p:nvPr/>
        </p:nvGrpSpPr>
        <p:grpSpPr>
          <a:xfrm>
            <a:off x="5320040" y="4262891"/>
            <a:ext cx="2405482" cy="770852"/>
            <a:chOff x="5320040" y="4262891"/>
            <a:chExt cx="2405482" cy="770852"/>
          </a:xfrm>
        </p:grpSpPr>
        <p:sp>
          <p:nvSpPr>
            <p:cNvPr id="54" name="ZoneTexte 22"/>
            <p:cNvSpPr txBox="1">
              <a:spLocks noChangeArrowheads="1"/>
            </p:cNvSpPr>
            <p:nvPr/>
          </p:nvSpPr>
          <p:spPr bwMode="auto">
            <a:xfrm>
              <a:off x="5489687" y="4663856"/>
              <a:ext cx="466725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fr-FR" altLang="fr-FR"/>
                <a:t>B0</a:t>
              </a:r>
            </a:p>
          </p:txBody>
        </p:sp>
        <p:sp>
          <p:nvSpPr>
            <p:cNvPr id="55" name="Flèche droite 54"/>
            <p:cNvSpPr/>
            <p:nvPr/>
          </p:nvSpPr>
          <p:spPr>
            <a:xfrm rot="10800000">
              <a:off x="6885203" y="4623917"/>
              <a:ext cx="561975" cy="3683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63" name="Right Arrow 11"/>
            <p:cNvSpPr/>
            <p:nvPr/>
          </p:nvSpPr>
          <p:spPr>
            <a:xfrm rot="10800000">
              <a:off x="5320040" y="4262891"/>
              <a:ext cx="2133600" cy="401087"/>
            </a:xfrm>
            <a:prstGeom prst="rightArrow">
              <a:avLst>
                <a:gd name="adj1" fmla="val 50000"/>
                <a:gd name="adj2" fmla="val 8815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TextBox 12"/>
            <p:cNvSpPr txBox="1"/>
            <p:nvPr/>
          </p:nvSpPr>
          <p:spPr>
            <a:xfrm>
              <a:off x="5591922" y="4307602"/>
              <a:ext cx="2133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Champs principal B0</a:t>
              </a:r>
              <a:endParaRPr lang="en-US" sz="1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278606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75560" y="2255520"/>
            <a:ext cx="1836420" cy="6717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2575560" y="3183881"/>
            <a:ext cx="1836420" cy="6717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/>
          <p:cNvSpPr/>
          <p:nvPr/>
        </p:nvSpPr>
        <p:spPr>
          <a:xfrm>
            <a:off x="5270292" y="3201126"/>
            <a:ext cx="2677367" cy="6717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5270292" y="2254486"/>
            <a:ext cx="2677367" cy="6717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965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fr-FR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>Méthodes d’imagerie du fer</a:t>
            </a:r>
            <a: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/>
            </a:r>
            <a:b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</a:br>
            <a:r>
              <a:rPr lang="fr-FR" sz="2000" b="1" dirty="0" smtClean="0">
                <a:solidFill>
                  <a:schemeClr val="accent1"/>
                </a:solidFill>
                <a:latin typeface="Arial" charset="0"/>
                <a:cs typeface="Arial" charset="0"/>
              </a:rPr>
              <a:t>Concept général</a:t>
            </a:r>
            <a:endParaRPr lang="fr-FR" sz="3400" b="1" dirty="0" smtClean="0">
              <a:solidFill>
                <a:schemeClr val="accent1"/>
              </a:solidFill>
              <a:latin typeface="Arial" charset="0"/>
              <a:cs typeface="Arial" charset="0"/>
            </a:endParaRPr>
          </a:p>
        </p:txBody>
      </p:sp>
      <p:sp>
        <p:nvSpPr>
          <p:cNvPr id="62" name="ZoneTexte 61"/>
          <p:cNvSpPr txBox="1">
            <a:spLocks noChangeArrowheads="1"/>
          </p:cNvSpPr>
          <p:nvPr/>
        </p:nvSpPr>
        <p:spPr bwMode="auto">
          <a:xfrm>
            <a:off x="6106076" y="120060"/>
            <a:ext cx="227652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 sz="1400" b="1" i="1" dirty="0" smtClean="0">
                <a:solidFill>
                  <a:schemeClr val="bg1"/>
                </a:solidFill>
              </a:rPr>
              <a:t>DISABILITY / HANDICAP</a:t>
            </a:r>
            <a:endParaRPr lang="fr-FR" altLang="fr-FR" sz="1400" b="1" i="1" dirty="0">
              <a:solidFill>
                <a:schemeClr val="bg1"/>
              </a:solidFill>
            </a:endParaRPr>
          </a:p>
        </p:txBody>
      </p:sp>
      <p:sp>
        <p:nvSpPr>
          <p:cNvPr id="38" name="ZoneTexte 5"/>
          <p:cNvSpPr txBox="1">
            <a:spLocks noChangeArrowheads="1"/>
          </p:cNvSpPr>
          <p:nvPr/>
        </p:nvSpPr>
        <p:spPr bwMode="auto">
          <a:xfrm>
            <a:off x="2690888" y="1270683"/>
            <a:ext cx="1617026" cy="369887"/>
          </a:xfrm>
          <a:prstGeom prst="rect">
            <a:avLst/>
          </a:prstGeom>
          <a:solidFill>
            <a:srgbClr val="FFC000"/>
          </a:solidFill>
          <a:ln w="9525">
            <a:solidFill>
              <a:srgbClr val="FFC000"/>
            </a:solidFill>
            <a:prstDash val="sysDash"/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b="1" dirty="0" smtClean="0">
                <a:solidFill>
                  <a:schemeClr val="bg1"/>
                </a:solidFill>
                <a:latin typeface="+mj-lt"/>
              </a:rPr>
              <a:t>MAGNITUDE</a:t>
            </a:r>
            <a:endParaRPr lang="fr-FR" altLang="fr-FR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9" name="ZoneTexte 17"/>
          <p:cNvSpPr txBox="1">
            <a:spLocks noChangeArrowheads="1"/>
          </p:cNvSpPr>
          <p:nvPr/>
        </p:nvSpPr>
        <p:spPr bwMode="auto">
          <a:xfrm>
            <a:off x="88006" y="2390146"/>
            <a:ext cx="1716087" cy="369887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bg1"/>
            </a:solidFill>
            <a:prstDash val="sysDash"/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b="1" dirty="0" smtClean="0">
                <a:solidFill>
                  <a:schemeClr val="bg1"/>
                </a:solidFill>
                <a:latin typeface="+mj-lt"/>
              </a:rPr>
              <a:t>Qualitatif</a:t>
            </a:r>
            <a:endParaRPr lang="fr-FR" altLang="fr-FR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1" name="ZoneTexte 19"/>
          <p:cNvSpPr txBox="1">
            <a:spLocks noChangeArrowheads="1"/>
          </p:cNvSpPr>
          <p:nvPr/>
        </p:nvSpPr>
        <p:spPr bwMode="auto">
          <a:xfrm>
            <a:off x="366712" y="4869091"/>
            <a:ext cx="4667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/>
              <a:t>B0</a:t>
            </a:r>
          </a:p>
        </p:txBody>
      </p:sp>
      <p:sp>
        <p:nvSpPr>
          <p:cNvPr id="56" name="ZoneTexte 14"/>
          <p:cNvSpPr txBox="1">
            <a:spLocks noChangeArrowheads="1"/>
          </p:cNvSpPr>
          <p:nvPr/>
        </p:nvSpPr>
        <p:spPr bwMode="auto">
          <a:xfrm>
            <a:off x="2938970" y="2436589"/>
            <a:ext cx="93487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200" i="1" dirty="0" smtClean="0">
                <a:solidFill>
                  <a:schemeClr val="bg1"/>
                </a:solidFill>
                <a:latin typeface="+mj-lt"/>
              </a:rPr>
              <a:t>T2 GRE, T2*</a:t>
            </a:r>
            <a:endParaRPr lang="fr-FR" altLang="fr-FR" sz="12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0" name="ZoneTexte 5"/>
          <p:cNvSpPr txBox="1">
            <a:spLocks noChangeArrowheads="1"/>
          </p:cNvSpPr>
          <p:nvPr/>
        </p:nvSpPr>
        <p:spPr bwMode="auto">
          <a:xfrm>
            <a:off x="5489687" y="1271738"/>
            <a:ext cx="1617026" cy="369887"/>
          </a:xfrm>
          <a:prstGeom prst="rect">
            <a:avLst/>
          </a:prstGeom>
          <a:solidFill>
            <a:srgbClr val="FFC000"/>
          </a:solidFill>
          <a:ln w="9525">
            <a:solidFill>
              <a:srgbClr val="FFC000"/>
            </a:solidFill>
            <a:prstDash val="sysDash"/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b="1" dirty="0" smtClean="0">
                <a:solidFill>
                  <a:schemeClr val="bg1"/>
                </a:solidFill>
                <a:latin typeface="+mj-lt"/>
              </a:rPr>
              <a:t>PHASE</a:t>
            </a:r>
            <a:endParaRPr lang="fr-FR" altLang="fr-FR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1" name="ZoneTexte 17"/>
          <p:cNvSpPr txBox="1">
            <a:spLocks noChangeArrowheads="1"/>
          </p:cNvSpPr>
          <p:nvPr/>
        </p:nvSpPr>
        <p:spPr bwMode="auto">
          <a:xfrm>
            <a:off x="88006" y="3259731"/>
            <a:ext cx="1716087" cy="369887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bg1"/>
            </a:solidFill>
            <a:prstDash val="sysDash"/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b="1" dirty="0" smtClean="0">
                <a:solidFill>
                  <a:schemeClr val="bg1"/>
                </a:solidFill>
                <a:latin typeface="+mj-lt"/>
              </a:rPr>
              <a:t>Quantitatif</a:t>
            </a:r>
            <a:endParaRPr lang="fr-FR" altLang="fr-FR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2" name="ZoneTexte 14"/>
          <p:cNvSpPr txBox="1">
            <a:spLocks noChangeArrowheads="1"/>
          </p:cNvSpPr>
          <p:nvPr/>
        </p:nvSpPr>
        <p:spPr bwMode="auto">
          <a:xfrm>
            <a:off x="5591922" y="2383162"/>
            <a:ext cx="17939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200" i="1" dirty="0" smtClean="0">
                <a:solidFill>
                  <a:schemeClr val="bg1"/>
                </a:solidFill>
                <a:latin typeface="+mj-lt"/>
              </a:rPr>
              <a:t>SWI et SWI-</a:t>
            </a:r>
            <a:r>
              <a:rPr lang="fr-FR" altLang="fr-FR" sz="1200" i="1" dirty="0" err="1" smtClean="0">
                <a:solidFill>
                  <a:schemeClr val="bg1"/>
                </a:solidFill>
                <a:latin typeface="+mj-lt"/>
              </a:rPr>
              <a:t>like</a:t>
            </a:r>
            <a:r>
              <a:rPr lang="fr-FR" altLang="fr-FR" sz="1200" i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fr-FR" altLang="fr-FR" sz="1200" i="1" dirty="0" err="1" smtClean="0">
                <a:solidFill>
                  <a:schemeClr val="bg1"/>
                </a:solidFill>
                <a:latin typeface="+mj-lt"/>
              </a:rPr>
              <a:t>sequences</a:t>
            </a:r>
            <a:endParaRPr lang="fr-FR" altLang="fr-FR" sz="1200" i="1" dirty="0" smtClean="0">
              <a:solidFill>
                <a:schemeClr val="bg1"/>
              </a:solidFill>
              <a:latin typeface="+mj-lt"/>
            </a:endParaRPr>
          </a:p>
          <a:p>
            <a:pPr eaLnBrk="1" hangingPunct="1"/>
            <a:r>
              <a:rPr lang="fr-FR" altLang="fr-FR" sz="1200" i="1" dirty="0" smtClean="0">
                <a:solidFill>
                  <a:schemeClr val="bg1"/>
                </a:solidFill>
                <a:latin typeface="+mj-lt"/>
              </a:rPr>
              <a:t>Phase </a:t>
            </a:r>
            <a:r>
              <a:rPr lang="fr-FR" altLang="fr-FR" sz="1200" i="1" dirty="0" err="1" smtClean="0">
                <a:solidFill>
                  <a:schemeClr val="bg1"/>
                </a:solidFill>
                <a:latin typeface="+mj-lt"/>
              </a:rPr>
              <a:t>imaging</a:t>
            </a:r>
            <a:endParaRPr lang="fr-FR" altLang="fr-FR" sz="12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3" name="ZoneTexte 14"/>
          <p:cNvSpPr txBox="1">
            <a:spLocks noChangeArrowheads="1"/>
          </p:cNvSpPr>
          <p:nvPr/>
        </p:nvSpPr>
        <p:spPr bwMode="auto">
          <a:xfrm>
            <a:off x="2936617" y="3306174"/>
            <a:ext cx="103887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200" i="1" dirty="0" err="1" smtClean="0">
                <a:solidFill>
                  <a:schemeClr val="bg1"/>
                </a:solidFill>
                <a:latin typeface="+mj-lt"/>
              </a:rPr>
              <a:t>Relaxométrie</a:t>
            </a:r>
            <a:r>
              <a:rPr lang="fr-FR" altLang="fr-FR" sz="1200" i="1" dirty="0" smtClean="0">
                <a:solidFill>
                  <a:schemeClr val="bg1"/>
                </a:solidFill>
                <a:latin typeface="+mj-lt"/>
              </a:rPr>
              <a:t> </a:t>
            </a:r>
          </a:p>
          <a:p>
            <a:pPr eaLnBrk="1" hangingPunct="1"/>
            <a:r>
              <a:rPr lang="fr-FR" altLang="fr-FR" sz="1200" i="1" dirty="0" smtClean="0">
                <a:solidFill>
                  <a:schemeClr val="bg1"/>
                </a:solidFill>
                <a:latin typeface="+mj-lt"/>
              </a:rPr>
              <a:t>R2, R2*, R2’</a:t>
            </a:r>
            <a:endParaRPr lang="fr-FR" altLang="fr-FR" sz="12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4" name="ZoneTexte 14"/>
          <p:cNvSpPr txBox="1">
            <a:spLocks noChangeArrowheads="1"/>
          </p:cNvSpPr>
          <p:nvPr/>
        </p:nvSpPr>
        <p:spPr bwMode="auto">
          <a:xfrm>
            <a:off x="5270292" y="3394480"/>
            <a:ext cx="273619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fr-FR" sz="1200" i="1" dirty="0" smtClean="0">
                <a:solidFill>
                  <a:schemeClr val="bg1"/>
                </a:solidFill>
                <a:latin typeface="+mj-lt"/>
              </a:rPr>
              <a:t>Quantitative Susceptibility mapping QSM</a:t>
            </a:r>
            <a:endParaRPr lang="en-US" altLang="fr-FR" sz="1200" i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09270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965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fr-FR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>Méthodes d’imagerie du fer</a:t>
            </a:r>
            <a: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/>
            </a:r>
            <a:b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</a:br>
            <a:r>
              <a:rPr lang="fr-FR" sz="2000" b="1" dirty="0" smtClean="0">
                <a:solidFill>
                  <a:schemeClr val="accent1"/>
                </a:solidFill>
                <a:latin typeface="Arial" charset="0"/>
                <a:cs typeface="Arial" charset="0"/>
              </a:rPr>
              <a:t>Magnitude</a:t>
            </a:r>
            <a:endParaRPr lang="fr-FR" sz="3400" b="1" dirty="0" smtClean="0">
              <a:solidFill>
                <a:schemeClr val="accent1"/>
              </a:solidFill>
              <a:latin typeface="Arial" charset="0"/>
              <a:cs typeface="Arial" charset="0"/>
            </a:endParaRPr>
          </a:p>
        </p:txBody>
      </p:sp>
      <p:sp>
        <p:nvSpPr>
          <p:cNvPr id="62" name="ZoneTexte 61"/>
          <p:cNvSpPr txBox="1">
            <a:spLocks noChangeArrowheads="1"/>
          </p:cNvSpPr>
          <p:nvPr/>
        </p:nvSpPr>
        <p:spPr bwMode="auto">
          <a:xfrm>
            <a:off x="6106076" y="120060"/>
            <a:ext cx="227652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 sz="1400" b="1" i="1" dirty="0" smtClean="0">
                <a:solidFill>
                  <a:schemeClr val="bg1"/>
                </a:solidFill>
              </a:rPr>
              <a:t>DISABILITY / HANDICAP</a:t>
            </a:r>
            <a:endParaRPr lang="fr-FR" altLang="fr-FR" sz="1400" b="1" i="1" dirty="0">
              <a:solidFill>
                <a:schemeClr val="bg1"/>
              </a:solidFill>
            </a:endParaRPr>
          </a:p>
        </p:txBody>
      </p:sp>
      <p:grpSp>
        <p:nvGrpSpPr>
          <p:cNvPr id="31" name="Groupe 2"/>
          <p:cNvGrpSpPr>
            <a:grpSpLocks/>
          </p:cNvGrpSpPr>
          <p:nvPr/>
        </p:nvGrpSpPr>
        <p:grpSpPr bwMode="auto">
          <a:xfrm>
            <a:off x="646067" y="1052511"/>
            <a:ext cx="3087052" cy="3915727"/>
            <a:chOff x="395288" y="1052513"/>
            <a:chExt cx="4104704" cy="5676900"/>
          </a:xfrm>
        </p:grpSpPr>
        <p:sp>
          <p:nvSpPr>
            <p:cNvPr id="32" name="Rectangle 31"/>
            <p:cNvSpPr/>
            <p:nvPr/>
          </p:nvSpPr>
          <p:spPr>
            <a:xfrm>
              <a:off x="395288" y="1052513"/>
              <a:ext cx="4104704" cy="56769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pic>
          <p:nvPicPr>
            <p:cNvPr id="33" name="Picture 4" descr="http://irmanevrisme.files.wordpress.com/2011/02/relaxation-t2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96"/>
            <a:stretch>
              <a:fillRect/>
            </a:stretch>
          </p:blipFill>
          <p:spPr bwMode="auto">
            <a:xfrm>
              <a:off x="395288" y="1052513"/>
              <a:ext cx="4006850" cy="5676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5" name="Forme libre 34"/>
          <p:cNvSpPr/>
          <p:nvPr/>
        </p:nvSpPr>
        <p:spPr>
          <a:xfrm>
            <a:off x="1295601" y="3432693"/>
            <a:ext cx="1970386" cy="1269461"/>
          </a:xfrm>
          <a:custGeom>
            <a:avLst/>
            <a:gdLst>
              <a:gd name="connsiteX0" fmla="*/ 3789 w 2270033"/>
              <a:gd name="connsiteY0" fmla="*/ 0 h 1755043"/>
              <a:gd name="connsiteX1" fmla="*/ 29189 w 2270033"/>
              <a:gd name="connsiteY1" fmla="*/ 330200 h 1755043"/>
              <a:gd name="connsiteX2" fmla="*/ 219689 w 2270033"/>
              <a:gd name="connsiteY2" fmla="*/ 927100 h 1755043"/>
              <a:gd name="connsiteX3" fmla="*/ 537189 w 2270033"/>
              <a:gd name="connsiteY3" fmla="*/ 1397000 h 1755043"/>
              <a:gd name="connsiteX4" fmla="*/ 1057889 w 2270033"/>
              <a:gd name="connsiteY4" fmla="*/ 1625600 h 1755043"/>
              <a:gd name="connsiteX5" fmla="*/ 1857989 w 2270033"/>
              <a:gd name="connsiteY5" fmla="*/ 1727200 h 1755043"/>
              <a:gd name="connsiteX6" fmla="*/ 2213589 w 2270033"/>
              <a:gd name="connsiteY6" fmla="*/ 1752600 h 1755043"/>
              <a:gd name="connsiteX7" fmla="*/ 2264389 w 2270033"/>
              <a:gd name="connsiteY7" fmla="*/ 1752600 h 1755043"/>
              <a:gd name="connsiteX0" fmla="*/ 2464 w 2268708"/>
              <a:gd name="connsiteY0" fmla="*/ 0 h 1755043"/>
              <a:gd name="connsiteX1" fmla="*/ 27864 w 2268708"/>
              <a:gd name="connsiteY1" fmla="*/ 330200 h 1755043"/>
              <a:gd name="connsiteX2" fmla="*/ 180266 w 2268708"/>
              <a:gd name="connsiteY2" fmla="*/ 721446 h 1755043"/>
              <a:gd name="connsiteX3" fmla="*/ 535864 w 2268708"/>
              <a:gd name="connsiteY3" fmla="*/ 1397000 h 1755043"/>
              <a:gd name="connsiteX4" fmla="*/ 1056564 w 2268708"/>
              <a:gd name="connsiteY4" fmla="*/ 1625600 h 1755043"/>
              <a:gd name="connsiteX5" fmla="*/ 1856664 w 2268708"/>
              <a:gd name="connsiteY5" fmla="*/ 1727200 h 1755043"/>
              <a:gd name="connsiteX6" fmla="*/ 2212264 w 2268708"/>
              <a:gd name="connsiteY6" fmla="*/ 1752600 h 1755043"/>
              <a:gd name="connsiteX7" fmla="*/ 2263064 w 2268708"/>
              <a:gd name="connsiteY7" fmla="*/ 1752600 h 1755043"/>
              <a:gd name="connsiteX0" fmla="*/ 2464 w 2263188"/>
              <a:gd name="connsiteY0" fmla="*/ 0 h 1752606"/>
              <a:gd name="connsiteX1" fmla="*/ 27864 w 2263188"/>
              <a:gd name="connsiteY1" fmla="*/ 330200 h 1752606"/>
              <a:gd name="connsiteX2" fmla="*/ 180266 w 2263188"/>
              <a:gd name="connsiteY2" fmla="*/ 721446 h 1752606"/>
              <a:gd name="connsiteX3" fmla="*/ 535864 w 2263188"/>
              <a:gd name="connsiteY3" fmla="*/ 1397000 h 1752606"/>
              <a:gd name="connsiteX4" fmla="*/ 1056564 w 2263188"/>
              <a:gd name="connsiteY4" fmla="*/ 1625600 h 1752606"/>
              <a:gd name="connsiteX5" fmla="*/ 1856664 w 2263188"/>
              <a:gd name="connsiteY5" fmla="*/ 1727200 h 1752606"/>
              <a:gd name="connsiteX6" fmla="*/ 1777942 w 2263188"/>
              <a:gd name="connsiteY6" fmla="*/ 1257507 h 1752606"/>
              <a:gd name="connsiteX7" fmla="*/ 2263064 w 2263188"/>
              <a:gd name="connsiteY7" fmla="*/ 1752600 h 1752606"/>
              <a:gd name="connsiteX0" fmla="*/ 2464 w 1958697"/>
              <a:gd name="connsiteY0" fmla="*/ 0 h 1745513"/>
              <a:gd name="connsiteX1" fmla="*/ 27864 w 1958697"/>
              <a:gd name="connsiteY1" fmla="*/ 330200 h 1745513"/>
              <a:gd name="connsiteX2" fmla="*/ 180266 w 1958697"/>
              <a:gd name="connsiteY2" fmla="*/ 721446 h 1745513"/>
              <a:gd name="connsiteX3" fmla="*/ 535864 w 1958697"/>
              <a:gd name="connsiteY3" fmla="*/ 1397000 h 1745513"/>
              <a:gd name="connsiteX4" fmla="*/ 1056564 w 1958697"/>
              <a:gd name="connsiteY4" fmla="*/ 1625600 h 1745513"/>
              <a:gd name="connsiteX5" fmla="*/ 1856664 w 1958697"/>
              <a:gd name="connsiteY5" fmla="*/ 1727200 h 1745513"/>
              <a:gd name="connsiteX6" fmla="*/ 1777942 w 1958697"/>
              <a:gd name="connsiteY6" fmla="*/ 1257507 h 1745513"/>
              <a:gd name="connsiteX7" fmla="*/ 1958276 w 1958697"/>
              <a:gd name="connsiteY7" fmla="*/ 1295591 h 1745513"/>
              <a:gd name="connsiteX0" fmla="*/ 2464 w 1958697"/>
              <a:gd name="connsiteY0" fmla="*/ 0 h 1738661"/>
              <a:gd name="connsiteX1" fmla="*/ 27864 w 1958697"/>
              <a:gd name="connsiteY1" fmla="*/ 330200 h 1738661"/>
              <a:gd name="connsiteX2" fmla="*/ 180266 w 1958697"/>
              <a:gd name="connsiteY2" fmla="*/ 721446 h 1738661"/>
              <a:gd name="connsiteX3" fmla="*/ 535864 w 1958697"/>
              <a:gd name="connsiteY3" fmla="*/ 1397000 h 1738661"/>
              <a:gd name="connsiteX4" fmla="*/ 1056564 w 1958697"/>
              <a:gd name="connsiteY4" fmla="*/ 1625600 h 1738661"/>
              <a:gd name="connsiteX5" fmla="*/ 1864284 w 1958697"/>
              <a:gd name="connsiteY5" fmla="*/ 1719583 h 1738661"/>
              <a:gd name="connsiteX6" fmla="*/ 1777942 w 1958697"/>
              <a:gd name="connsiteY6" fmla="*/ 1257507 h 1738661"/>
              <a:gd name="connsiteX7" fmla="*/ 1958276 w 1958697"/>
              <a:gd name="connsiteY7" fmla="*/ 1295591 h 1738661"/>
              <a:gd name="connsiteX0" fmla="*/ 2464 w 1958697"/>
              <a:gd name="connsiteY0" fmla="*/ 0 h 1629023"/>
              <a:gd name="connsiteX1" fmla="*/ 27864 w 1958697"/>
              <a:gd name="connsiteY1" fmla="*/ 330200 h 1629023"/>
              <a:gd name="connsiteX2" fmla="*/ 180266 w 1958697"/>
              <a:gd name="connsiteY2" fmla="*/ 721446 h 1629023"/>
              <a:gd name="connsiteX3" fmla="*/ 535864 w 1958697"/>
              <a:gd name="connsiteY3" fmla="*/ 1397000 h 1629023"/>
              <a:gd name="connsiteX4" fmla="*/ 1056564 w 1958697"/>
              <a:gd name="connsiteY4" fmla="*/ 1625600 h 1629023"/>
              <a:gd name="connsiteX5" fmla="*/ 1269948 w 1958697"/>
              <a:gd name="connsiteY5" fmla="*/ 1254957 h 1629023"/>
              <a:gd name="connsiteX6" fmla="*/ 1777942 w 1958697"/>
              <a:gd name="connsiteY6" fmla="*/ 1257507 h 1629023"/>
              <a:gd name="connsiteX7" fmla="*/ 1958276 w 1958697"/>
              <a:gd name="connsiteY7" fmla="*/ 1295591 h 1629023"/>
              <a:gd name="connsiteX0" fmla="*/ 2464 w 1958697"/>
              <a:gd name="connsiteY0" fmla="*/ 0 h 1408386"/>
              <a:gd name="connsiteX1" fmla="*/ 27864 w 1958697"/>
              <a:gd name="connsiteY1" fmla="*/ 330200 h 1408386"/>
              <a:gd name="connsiteX2" fmla="*/ 180266 w 1958697"/>
              <a:gd name="connsiteY2" fmla="*/ 721446 h 1408386"/>
              <a:gd name="connsiteX3" fmla="*/ 535864 w 1958697"/>
              <a:gd name="connsiteY3" fmla="*/ 1397000 h 1408386"/>
              <a:gd name="connsiteX4" fmla="*/ 713678 w 1958697"/>
              <a:gd name="connsiteY4" fmla="*/ 1153357 h 1408386"/>
              <a:gd name="connsiteX5" fmla="*/ 1269948 w 1958697"/>
              <a:gd name="connsiteY5" fmla="*/ 1254957 h 1408386"/>
              <a:gd name="connsiteX6" fmla="*/ 1777942 w 1958697"/>
              <a:gd name="connsiteY6" fmla="*/ 1257507 h 1408386"/>
              <a:gd name="connsiteX7" fmla="*/ 1958276 w 1958697"/>
              <a:gd name="connsiteY7" fmla="*/ 1295591 h 1408386"/>
              <a:gd name="connsiteX0" fmla="*/ 2464 w 1958697"/>
              <a:gd name="connsiteY0" fmla="*/ 0 h 1295680"/>
              <a:gd name="connsiteX1" fmla="*/ 27864 w 1958697"/>
              <a:gd name="connsiteY1" fmla="*/ 330200 h 1295680"/>
              <a:gd name="connsiteX2" fmla="*/ 180266 w 1958697"/>
              <a:gd name="connsiteY2" fmla="*/ 721446 h 1295680"/>
              <a:gd name="connsiteX3" fmla="*/ 383470 w 1958697"/>
              <a:gd name="connsiteY3" fmla="*/ 932373 h 1295680"/>
              <a:gd name="connsiteX4" fmla="*/ 713678 w 1958697"/>
              <a:gd name="connsiteY4" fmla="*/ 1153357 h 1295680"/>
              <a:gd name="connsiteX5" fmla="*/ 1269948 w 1958697"/>
              <a:gd name="connsiteY5" fmla="*/ 1254957 h 1295680"/>
              <a:gd name="connsiteX6" fmla="*/ 1777942 w 1958697"/>
              <a:gd name="connsiteY6" fmla="*/ 1257507 h 1295680"/>
              <a:gd name="connsiteX7" fmla="*/ 1958276 w 1958697"/>
              <a:gd name="connsiteY7" fmla="*/ 1295591 h 1295680"/>
              <a:gd name="connsiteX0" fmla="*/ 2464 w 1951104"/>
              <a:gd name="connsiteY0" fmla="*/ 0 h 1262395"/>
              <a:gd name="connsiteX1" fmla="*/ 27864 w 1951104"/>
              <a:gd name="connsiteY1" fmla="*/ 330200 h 1262395"/>
              <a:gd name="connsiteX2" fmla="*/ 180266 w 1951104"/>
              <a:gd name="connsiteY2" fmla="*/ 721446 h 1262395"/>
              <a:gd name="connsiteX3" fmla="*/ 383470 w 1951104"/>
              <a:gd name="connsiteY3" fmla="*/ 932373 h 1262395"/>
              <a:gd name="connsiteX4" fmla="*/ 713678 w 1951104"/>
              <a:gd name="connsiteY4" fmla="*/ 1153357 h 1262395"/>
              <a:gd name="connsiteX5" fmla="*/ 1269948 w 1951104"/>
              <a:gd name="connsiteY5" fmla="*/ 1254957 h 1262395"/>
              <a:gd name="connsiteX6" fmla="*/ 1777942 w 1951104"/>
              <a:gd name="connsiteY6" fmla="*/ 1257507 h 1262395"/>
              <a:gd name="connsiteX7" fmla="*/ 1950656 w 1951104"/>
              <a:gd name="connsiteY7" fmla="*/ 1242273 h 1262395"/>
              <a:gd name="connsiteX0" fmla="*/ 2464 w 1973891"/>
              <a:gd name="connsiteY0" fmla="*/ 0 h 1288086"/>
              <a:gd name="connsiteX1" fmla="*/ 27864 w 1973891"/>
              <a:gd name="connsiteY1" fmla="*/ 330200 h 1288086"/>
              <a:gd name="connsiteX2" fmla="*/ 180266 w 1973891"/>
              <a:gd name="connsiteY2" fmla="*/ 721446 h 1288086"/>
              <a:gd name="connsiteX3" fmla="*/ 383470 w 1973891"/>
              <a:gd name="connsiteY3" fmla="*/ 932373 h 1288086"/>
              <a:gd name="connsiteX4" fmla="*/ 713678 w 1973891"/>
              <a:gd name="connsiteY4" fmla="*/ 1153357 h 1288086"/>
              <a:gd name="connsiteX5" fmla="*/ 1269948 w 1973891"/>
              <a:gd name="connsiteY5" fmla="*/ 1254957 h 1288086"/>
              <a:gd name="connsiteX6" fmla="*/ 1777942 w 1973891"/>
              <a:gd name="connsiteY6" fmla="*/ 1257507 h 1288086"/>
              <a:gd name="connsiteX7" fmla="*/ 1973515 w 1973891"/>
              <a:gd name="connsiteY7" fmla="*/ 1287974 h 1288086"/>
              <a:gd name="connsiteX0" fmla="*/ 2464 w 1970092"/>
              <a:gd name="connsiteY0" fmla="*/ 0 h 1262395"/>
              <a:gd name="connsiteX1" fmla="*/ 27864 w 1970092"/>
              <a:gd name="connsiteY1" fmla="*/ 330200 h 1262395"/>
              <a:gd name="connsiteX2" fmla="*/ 180266 w 1970092"/>
              <a:gd name="connsiteY2" fmla="*/ 721446 h 1262395"/>
              <a:gd name="connsiteX3" fmla="*/ 383470 w 1970092"/>
              <a:gd name="connsiteY3" fmla="*/ 932373 h 1262395"/>
              <a:gd name="connsiteX4" fmla="*/ 713678 w 1970092"/>
              <a:gd name="connsiteY4" fmla="*/ 1153357 h 1262395"/>
              <a:gd name="connsiteX5" fmla="*/ 1269948 w 1970092"/>
              <a:gd name="connsiteY5" fmla="*/ 1254957 h 1262395"/>
              <a:gd name="connsiteX6" fmla="*/ 1777942 w 1970092"/>
              <a:gd name="connsiteY6" fmla="*/ 1257507 h 1262395"/>
              <a:gd name="connsiteX7" fmla="*/ 1969705 w 1970092"/>
              <a:gd name="connsiteY7" fmla="*/ 1249890 h 1262395"/>
              <a:gd name="connsiteX0" fmla="*/ 2464 w 1969705"/>
              <a:gd name="connsiteY0" fmla="*/ 0 h 1268932"/>
              <a:gd name="connsiteX1" fmla="*/ 27864 w 1969705"/>
              <a:gd name="connsiteY1" fmla="*/ 330200 h 1268932"/>
              <a:gd name="connsiteX2" fmla="*/ 180266 w 1969705"/>
              <a:gd name="connsiteY2" fmla="*/ 721446 h 1268932"/>
              <a:gd name="connsiteX3" fmla="*/ 383470 w 1969705"/>
              <a:gd name="connsiteY3" fmla="*/ 932373 h 1268932"/>
              <a:gd name="connsiteX4" fmla="*/ 713678 w 1969705"/>
              <a:gd name="connsiteY4" fmla="*/ 1153357 h 1268932"/>
              <a:gd name="connsiteX5" fmla="*/ 1269948 w 1969705"/>
              <a:gd name="connsiteY5" fmla="*/ 1254957 h 1268932"/>
              <a:gd name="connsiteX6" fmla="*/ 1777942 w 1969705"/>
              <a:gd name="connsiteY6" fmla="*/ 1257507 h 1268932"/>
              <a:gd name="connsiteX7" fmla="*/ 1969705 w 1969705"/>
              <a:gd name="connsiteY7" fmla="*/ 1268932 h 1268932"/>
              <a:gd name="connsiteX0" fmla="*/ 3064 w 1970305"/>
              <a:gd name="connsiteY0" fmla="*/ 0 h 1268932"/>
              <a:gd name="connsiteX1" fmla="*/ 28464 w 1970305"/>
              <a:gd name="connsiteY1" fmla="*/ 330200 h 1268932"/>
              <a:gd name="connsiteX2" fmla="*/ 199915 w 1970305"/>
              <a:gd name="connsiteY2" fmla="*/ 698596 h 1268932"/>
              <a:gd name="connsiteX3" fmla="*/ 384070 w 1970305"/>
              <a:gd name="connsiteY3" fmla="*/ 932373 h 1268932"/>
              <a:gd name="connsiteX4" fmla="*/ 714278 w 1970305"/>
              <a:gd name="connsiteY4" fmla="*/ 1153357 h 1268932"/>
              <a:gd name="connsiteX5" fmla="*/ 1270548 w 1970305"/>
              <a:gd name="connsiteY5" fmla="*/ 1254957 h 1268932"/>
              <a:gd name="connsiteX6" fmla="*/ 1778542 w 1970305"/>
              <a:gd name="connsiteY6" fmla="*/ 1257507 h 1268932"/>
              <a:gd name="connsiteX7" fmla="*/ 1970305 w 1970305"/>
              <a:gd name="connsiteY7" fmla="*/ 1268932 h 1268932"/>
              <a:gd name="connsiteX0" fmla="*/ 3064 w 1970305"/>
              <a:gd name="connsiteY0" fmla="*/ 0 h 1268932"/>
              <a:gd name="connsiteX1" fmla="*/ 28464 w 1970305"/>
              <a:gd name="connsiteY1" fmla="*/ 330200 h 1268932"/>
              <a:gd name="connsiteX2" fmla="*/ 199915 w 1970305"/>
              <a:gd name="connsiteY2" fmla="*/ 698596 h 1268932"/>
              <a:gd name="connsiteX3" fmla="*/ 384070 w 1970305"/>
              <a:gd name="connsiteY3" fmla="*/ 932373 h 1268932"/>
              <a:gd name="connsiteX4" fmla="*/ 687609 w 1970305"/>
              <a:gd name="connsiteY4" fmla="*/ 1160974 h 1268932"/>
              <a:gd name="connsiteX5" fmla="*/ 1270548 w 1970305"/>
              <a:gd name="connsiteY5" fmla="*/ 1254957 h 1268932"/>
              <a:gd name="connsiteX6" fmla="*/ 1778542 w 1970305"/>
              <a:gd name="connsiteY6" fmla="*/ 1257507 h 1268932"/>
              <a:gd name="connsiteX7" fmla="*/ 1970305 w 1970305"/>
              <a:gd name="connsiteY7" fmla="*/ 1268932 h 1268932"/>
              <a:gd name="connsiteX0" fmla="*/ 3064 w 1970305"/>
              <a:gd name="connsiteY0" fmla="*/ 0 h 1268932"/>
              <a:gd name="connsiteX1" fmla="*/ 28464 w 1970305"/>
              <a:gd name="connsiteY1" fmla="*/ 330200 h 1268932"/>
              <a:gd name="connsiteX2" fmla="*/ 199915 w 1970305"/>
              <a:gd name="connsiteY2" fmla="*/ 698596 h 1268932"/>
              <a:gd name="connsiteX3" fmla="*/ 384070 w 1970305"/>
              <a:gd name="connsiteY3" fmla="*/ 932373 h 1268932"/>
              <a:gd name="connsiteX4" fmla="*/ 687609 w 1970305"/>
              <a:gd name="connsiteY4" fmla="*/ 1160974 h 1268932"/>
              <a:gd name="connsiteX5" fmla="*/ 1270548 w 1970305"/>
              <a:gd name="connsiteY5" fmla="*/ 1254957 h 1268932"/>
              <a:gd name="connsiteX6" fmla="*/ 1767112 w 1970305"/>
              <a:gd name="connsiteY6" fmla="*/ 1268932 h 1268932"/>
              <a:gd name="connsiteX7" fmla="*/ 1970305 w 1970305"/>
              <a:gd name="connsiteY7" fmla="*/ 1268932 h 1268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70305" h="1268932">
                <a:moveTo>
                  <a:pt x="3064" y="0"/>
                </a:moveTo>
                <a:cubicBezTo>
                  <a:pt x="-2228" y="87841"/>
                  <a:pt x="-4344" y="213767"/>
                  <a:pt x="28464" y="330200"/>
                </a:cubicBezTo>
                <a:cubicBezTo>
                  <a:pt x="61272" y="446633"/>
                  <a:pt x="140647" y="598234"/>
                  <a:pt x="199915" y="698596"/>
                </a:cubicBezTo>
                <a:cubicBezTo>
                  <a:pt x="259183" y="798958"/>
                  <a:pt x="302788" y="855310"/>
                  <a:pt x="384070" y="932373"/>
                </a:cubicBezTo>
                <a:cubicBezTo>
                  <a:pt x="465352" y="1009436"/>
                  <a:pt x="539863" y="1107210"/>
                  <a:pt x="687609" y="1160974"/>
                </a:cubicBezTo>
                <a:cubicBezTo>
                  <a:pt x="835355" y="1214738"/>
                  <a:pt x="1090631" y="1236964"/>
                  <a:pt x="1270548" y="1254957"/>
                </a:cubicBezTo>
                <a:cubicBezTo>
                  <a:pt x="1450465" y="1272950"/>
                  <a:pt x="1699379" y="1264699"/>
                  <a:pt x="1767112" y="1268932"/>
                </a:cubicBezTo>
                <a:lnTo>
                  <a:pt x="1970305" y="1268932"/>
                </a:lnTo>
              </a:path>
            </a:pathLst>
          </a:cu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6" name="ZoneTexte 35"/>
          <p:cNvSpPr txBox="1">
            <a:spLocks noChangeArrowheads="1"/>
          </p:cNvSpPr>
          <p:nvPr/>
        </p:nvSpPr>
        <p:spPr bwMode="auto">
          <a:xfrm>
            <a:off x="1221283" y="4217754"/>
            <a:ext cx="54373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400" b="1" i="1" dirty="0"/>
              <a:t>FER</a:t>
            </a:r>
          </a:p>
        </p:txBody>
      </p:sp>
      <p:sp>
        <p:nvSpPr>
          <p:cNvPr id="40" name="Forme libre 39"/>
          <p:cNvSpPr/>
          <p:nvPr/>
        </p:nvSpPr>
        <p:spPr>
          <a:xfrm>
            <a:off x="1294877" y="3432695"/>
            <a:ext cx="2010791" cy="1201166"/>
          </a:xfrm>
          <a:custGeom>
            <a:avLst/>
            <a:gdLst>
              <a:gd name="connsiteX0" fmla="*/ 0 w 2644140"/>
              <a:gd name="connsiteY0" fmla="*/ 0 h 1684020"/>
              <a:gd name="connsiteX1" fmla="*/ 137160 w 2644140"/>
              <a:gd name="connsiteY1" fmla="*/ 327660 h 1684020"/>
              <a:gd name="connsiteX2" fmla="*/ 335280 w 2644140"/>
              <a:gd name="connsiteY2" fmla="*/ 731520 h 1684020"/>
              <a:gd name="connsiteX3" fmla="*/ 617220 w 2644140"/>
              <a:gd name="connsiteY3" fmla="*/ 1043940 h 1684020"/>
              <a:gd name="connsiteX4" fmla="*/ 876300 w 2644140"/>
              <a:gd name="connsiteY4" fmla="*/ 1234440 h 1684020"/>
              <a:gd name="connsiteX5" fmla="*/ 1363980 w 2644140"/>
              <a:gd name="connsiteY5" fmla="*/ 1455420 h 1684020"/>
              <a:gd name="connsiteX6" fmla="*/ 1935480 w 2644140"/>
              <a:gd name="connsiteY6" fmla="*/ 1600200 h 1684020"/>
              <a:gd name="connsiteX7" fmla="*/ 2316480 w 2644140"/>
              <a:gd name="connsiteY7" fmla="*/ 1661160 h 1684020"/>
              <a:gd name="connsiteX8" fmla="*/ 2644140 w 2644140"/>
              <a:gd name="connsiteY8" fmla="*/ 1684020 h 1684020"/>
              <a:gd name="connsiteX0" fmla="*/ 0 w 2337244"/>
              <a:gd name="connsiteY0" fmla="*/ 0 h 1661463"/>
              <a:gd name="connsiteX1" fmla="*/ 137160 w 2337244"/>
              <a:gd name="connsiteY1" fmla="*/ 327660 h 1661463"/>
              <a:gd name="connsiteX2" fmla="*/ 335280 w 2337244"/>
              <a:gd name="connsiteY2" fmla="*/ 731520 h 1661463"/>
              <a:gd name="connsiteX3" fmla="*/ 617220 w 2337244"/>
              <a:gd name="connsiteY3" fmla="*/ 1043940 h 1661463"/>
              <a:gd name="connsiteX4" fmla="*/ 876300 w 2337244"/>
              <a:gd name="connsiteY4" fmla="*/ 1234440 h 1661463"/>
              <a:gd name="connsiteX5" fmla="*/ 1363980 w 2337244"/>
              <a:gd name="connsiteY5" fmla="*/ 1455420 h 1661463"/>
              <a:gd name="connsiteX6" fmla="*/ 1935480 w 2337244"/>
              <a:gd name="connsiteY6" fmla="*/ 1600200 h 1661463"/>
              <a:gd name="connsiteX7" fmla="*/ 2316480 w 2337244"/>
              <a:gd name="connsiteY7" fmla="*/ 1661160 h 1661463"/>
              <a:gd name="connsiteX8" fmla="*/ 2010308 w 2337244"/>
              <a:gd name="connsiteY8" fmla="*/ 1202073 h 1661463"/>
              <a:gd name="connsiteX0" fmla="*/ 0 w 2010308"/>
              <a:gd name="connsiteY0" fmla="*/ 0 h 1610202"/>
              <a:gd name="connsiteX1" fmla="*/ 137160 w 2010308"/>
              <a:gd name="connsiteY1" fmla="*/ 327660 h 1610202"/>
              <a:gd name="connsiteX2" fmla="*/ 335280 w 2010308"/>
              <a:gd name="connsiteY2" fmla="*/ 731520 h 1610202"/>
              <a:gd name="connsiteX3" fmla="*/ 617220 w 2010308"/>
              <a:gd name="connsiteY3" fmla="*/ 1043940 h 1610202"/>
              <a:gd name="connsiteX4" fmla="*/ 876300 w 2010308"/>
              <a:gd name="connsiteY4" fmla="*/ 1234440 h 1610202"/>
              <a:gd name="connsiteX5" fmla="*/ 1363980 w 2010308"/>
              <a:gd name="connsiteY5" fmla="*/ 1455420 h 1610202"/>
              <a:gd name="connsiteX6" fmla="*/ 1935480 w 2010308"/>
              <a:gd name="connsiteY6" fmla="*/ 1600200 h 1610202"/>
              <a:gd name="connsiteX7" fmla="*/ 1767972 w 2010308"/>
              <a:gd name="connsiteY7" fmla="*/ 1173112 h 1610202"/>
              <a:gd name="connsiteX8" fmla="*/ 2010308 w 2010308"/>
              <a:gd name="connsiteY8" fmla="*/ 1202073 h 1610202"/>
              <a:gd name="connsiteX0" fmla="*/ 0 w 2010308"/>
              <a:gd name="connsiteY0" fmla="*/ 0 h 1456172"/>
              <a:gd name="connsiteX1" fmla="*/ 137160 w 2010308"/>
              <a:gd name="connsiteY1" fmla="*/ 327660 h 1456172"/>
              <a:gd name="connsiteX2" fmla="*/ 335280 w 2010308"/>
              <a:gd name="connsiteY2" fmla="*/ 731520 h 1456172"/>
              <a:gd name="connsiteX3" fmla="*/ 617220 w 2010308"/>
              <a:gd name="connsiteY3" fmla="*/ 1043940 h 1456172"/>
              <a:gd name="connsiteX4" fmla="*/ 876300 w 2010308"/>
              <a:gd name="connsiteY4" fmla="*/ 1234440 h 1456172"/>
              <a:gd name="connsiteX5" fmla="*/ 1363980 w 2010308"/>
              <a:gd name="connsiteY5" fmla="*/ 1455420 h 1456172"/>
              <a:gd name="connsiteX6" fmla="*/ 1393066 w 2010308"/>
              <a:gd name="connsiteY6" fmla="*/ 1154857 h 1456172"/>
              <a:gd name="connsiteX7" fmla="*/ 1767972 w 2010308"/>
              <a:gd name="connsiteY7" fmla="*/ 1173112 h 1456172"/>
              <a:gd name="connsiteX8" fmla="*/ 2010308 w 2010308"/>
              <a:gd name="connsiteY8" fmla="*/ 1202073 h 1456172"/>
              <a:gd name="connsiteX0" fmla="*/ 0 w 2010308"/>
              <a:gd name="connsiteY0" fmla="*/ 0 h 1234467"/>
              <a:gd name="connsiteX1" fmla="*/ 137160 w 2010308"/>
              <a:gd name="connsiteY1" fmla="*/ 327660 h 1234467"/>
              <a:gd name="connsiteX2" fmla="*/ 335280 w 2010308"/>
              <a:gd name="connsiteY2" fmla="*/ 731520 h 1234467"/>
              <a:gd name="connsiteX3" fmla="*/ 617220 w 2010308"/>
              <a:gd name="connsiteY3" fmla="*/ 1043940 h 1234467"/>
              <a:gd name="connsiteX4" fmla="*/ 876300 w 2010308"/>
              <a:gd name="connsiteY4" fmla="*/ 1234440 h 1234467"/>
              <a:gd name="connsiteX5" fmla="*/ 1114104 w 2010308"/>
              <a:gd name="connsiteY5" fmla="*/ 1058881 h 1234467"/>
              <a:gd name="connsiteX6" fmla="*/ 1393066 w 2010308"/>
              <a:gd name="connsiteY6" fmla="*/ 1154857 h 1234467"/>
              <a:gd name="connsiteX7" fmla="*/ 1767972 w 2010308"/>
              <a:gd name="connsiteY7" fmla="*/ 1173112 h 1234467"/>
              <a:gd name="connsiteX8" fmla="*/ 2010308 w 2010308"/>
              <a:gd name="connsiteY8" fmla="*/ 1202073 h 1234467"/>
              <a:gd name="connsiteX0" fmla="*/ 0 w 2010308"/>
              <a:gd name="connsiteY0" fmla="*/ 0 h 1202073"/>
              <a:gd name="connsiteX1" fmla="*/ 137160 w 2010308"/>
              <a:gd name="connsiteY1" fmla="*/ 327660 h 1202073"/>
              <a:gd name="connsiteX2" fmla="*/ 335280 w 2010308"/>
              <a:gd name="connsiteY2" fmla="*/ 731520 h 1202073"/>
              <a:gd name="connsiteX3" fmla="*/ 617220 w 2010308"/>
              <a:gd name="connsiteY3" fmla="*/ 1043940 h 1202073"/>
              <a:gd name="connsiteX4" fmla="*/ 778788 w 2010308"/>
              <a:gd name="connsiteY4" fmla="*/ 959913 h 1202073"/>
              <a:gd name="connsiteX5" fmla="*/ 1114104 w 2010308"/>
              <a:gd name="connsiteY5" fmla="*/ 1058881 h 1202073"/>
              <a:gd name="connsiteX6" fmla="*/ 1393066 w 2010308"/>
              <a:gd name="connsiteY6" fmla="*/ 1154857 h 1202073"/>
              <a:gd name="connsiteX7" fmla="*/ 1767972 w 2010308"/>
              <a:gd name="connsiteY7" fmla="*/ 1173112 h 1202073"/>
              <a:gd name="connsiteX8" fmla="*/ 2010308 w 2010308"/>
              <a:gd name="connsiteY8" fmla="*/ 1202073 h 1202073"/>
              <a:gd name="connsiteX0" fmla="*/ 0 w 2010308"/>
              <a:gd name="connsiteY0" fmla="*/ 0 h 1202073"/>
              <a:gd name="connsiteX1" fmla="*/ 137160 w 2010308"/>
              <a:gd name="connsiteY1" fmla="*/ 327660 h 1202073"/>
              <a:gd name="connsiteX2" fmla="*/ 335280 w 2010308"/>
              <a:gd name="connsiteY2" fmla="*/ 731520 h 1202073"/>
              <a:gd name="connsiteX3" fmla="*/ 537991 w 2010308"/>
              <a:gd name="connsiteY3" fmla="*/ 812117 h 1202073"/>
              <a:gd name="connsiteX4" fmla="*/ 778788 w 2010308"/>
              <a:gd name="connsiteY4" fmla="*/ 959913 h 1202073"/>
              <a:gd name="connsiteX5" fmla="*/ 1114104 w 2010308"/>
              <a:gd name="connsiteY5" fmla="*/ 1058881 h 1202073"/>
              <a:gd name="connsiteX6" fmla="*/ 1393066 w 2010308"/>
              <a:gd name="connsiteY6" fmla="*/ 1154857 h 1202073"/>
              <a:gd name="connsiteX7" fmla="*/ 1767972 w 2010308"/>
              <a:gd name="connsiteY7" fmla="*/ 1173112 h 1202073"/>
              <a:gd name="connsiteX8" fmla="*/ 2010308 w 2010308"/>
              <a:gd name="connsiteY8" fmla="*/ 1202073 h 1202073"/>
              <a:gd name="connsiteX0" fmla="*/ 0 w 2010308"/>
              <a:gd name="connsiteY0" fmla="*/ 0 h 1202073"/>
              <a:gd name="connsiteX1" fmla="*/ 137160 w 2010308"/>
              <a:gd name="connsiteY1" fmla="*/ 327660 h 1202073"/>
              <a:gd name="connsiteX2" fmla="*/ 310902 w 2010308"/>
              <a:gd name="connsiteY2" fmla="*/ 572904 h 1202073"/>
              <a:gd name="connsiteX3" fmla="*/ 537991 w 2010308"/>
              <a:gd name="connsiteY3" fmla="*/ 812117 h 1202073"/>
              <a:gd name="connsiteX4" fmla="*/ 778788 w 2010308"/>
              <a:gd name="connsiteY4" fmla="*/ 959913 h 1202073"/>
              <a:gd name="connsiteX5" fmla="*/ 1114104 w 2010308"/>
              <a:gd name="connsiteY5" fmla="*/ 1058881 h 1202073"/>
              <a:gd name="connsiteX6" fmla="*/ 1393066 w 2010308"/>
              <a:gd name="connsiteY6" fmla="*/ 1154857 h 1202073"/>
              <a:gd name="connsiteX7" fmla="*/ 1767972 w 2010308"/>
              <a:gd name="connsiteY7" fmla="*/ 1173112 h 1202073"/>
              <a:gd name="connsiteX8" fmla="*/ 2010308 w 2010308"/>
              <a:gd name="connsiteY8" fmla="*/ 1202073 h 1202073"/>
              <a:gd name="connsiteX0" fmla="*/ 0 w 2010308"/>
              <a:gd name="connsiteY0" fmla="*/ 0 h 1202073"/>
              <a:gd name="connsiteX1" fmla="*/ 137160 w 2010308"/>
              <a:gd name="connsiteY1" fmla="*/ 327660 h 1202073"/>
              <a:gd name="connsiteX2" fmla="*/ 310902 w 2010308"/>
              <a:gd name="connsiteY2" fmla="*/ 572904 h 1202073"/>
              <a:gd name="connsiteX3" fmla="*/ 537991 w 2010308"/>
              <a:gd name="connsiteY3" fmla="*/ 812117 h 1202073"/>
              <a:gd name="connsiteX4" fmla="*/ 778788 w 2010308"/>
              <a:gd name="connsiteY4" fmla="*/ 959913 h 1202073"/>
              <a:gd name="connsiteX5" fmla="*/ 1114104 w 2010308"/>
              <a:gd name="connsiteY5" fmla="*/ 1058881 h 1202073"/>
              <a:gd name="connsiteX6" fmla="*/ 1386972 w 2010308"/>
              <a:gd name="connsiteY6" fmla="*/ 1112153 h 1202073"/>
              <a:gd name="connsiteX7" fmla="*/ 1767972 w 2010308"/>
              <a:gd name="connsiteY7" fmla="*/ 1173112 h 1202073"/>
              <a:gd name="connsiteX8" fmla="*/ 2010308 w 2010308"/>
              <a:gd name="connsiteY8" fmla="*/ 1202073 h 1202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10308" h="1202073">
                <a:moveTo>
                  <a:pt x="0" y="0"/>
                </a:moveTo>
                <a:cubicBezTo>
                  <a:pt x="40640" y="102870"/>
                  <a:pt x="85343" y="232176"/>
                  <a:pt x="137160" y="327660"/>
                </a:cubicBezTo>
                <a:cubicBezTo>
                  <a:pt x="188977" y="423144"/>
                  <a:pt x="244097" y="492161"/>
                  <a:pt x="310902" y="572904"/>
                </a:cubicBezTo>
                <a:cubicBezTo>
                  <a:pt x="377707" y="653647"/>
                  <a:pt x="460010" y="747616"/>
                  <a:pt x="537991" y="812117"/>
                </a:cubicBezTo>
                <a:cubicBezTo>
                  <a:pt x="615972" y="876618"/>
                  <a:pt x="682769" y="918786"/>
                  <a:pt x="778788" y="959913"/>
                </a:cubicBezTo>
                <a:cubicBezTo>
                  <a:pt x="874807" y="1001040"/>
                  <a:pt x="1012740" y="1033508"/>
                  <a:pt x="1114104" y="1058881"/>
                </a:cubicBezTo>
                <a:cubicBezTo>
                  <a:pt x="1215468" y="1084254"/>
                  <a:pt x="1277994" y="1093115"/>
                  <a:pt x="1386972" y="1112153"/>
                </a:cubicBezTo>
                <a:cubicBezTo>
                  <a:pt x="1495950" y="1131192"/>
                  <a:pt x="1649862" y="1159142"/>
                  <a:pt x="1767972" y="1173112"/>
                </a:cubicBezTo>
                <a:lnTo>
                  <a:pt x="2010308" y="1202073"/>
                </a:ln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41" name="ZoneTexte 40"/>
          <p:cNvSpPr txBox="1"/>
          <p:nvPr/>
        </p:nvSpPr>
        <p:spPr>
          <a:xfrm>
            <a:off x="6985645" y="2467010"/>
            <a:ext cx="1944687" cy="922337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b="1" dirty="0">
                <a:solidFill>
                  <a:schemeClr val="accent5"/>
                </a:solidFill>
                <a:latin typeface="Arial" charset="0"/>
              </a:rPr>
              <a:t>FER</a:t>
            </a:r>
          </a:p>
          <a:p>
            <a:pPr marL="285750" indent="-285750">
              <a:buFont typeface="Wingdings" pitchFamily="2" charset="2"/>
              <a:buChar char="Ø"/>
              <a:defRPr/>
            </a:pPr>
            <a:r>
              <a:rPr lang="fr-FR" dirty="0" err="1">
                <a:latin typeface="Arial" charset="0"/>
              </a:rPr>
              <a:t>Hyposignal</a:t>
            </a:r>
            <a:r>
              <a:rPr lang="fr-FR" dirty="0">
                <a:latin typeface="Arial" charset="0"/>
              </a:rPr>
              <a:t> T2</a:t>
            </a:r>
          </a:p>
          <a:p>
            <a:pPr marL="285750" indent="-285750">
              <a:buFont typeface="Wingdings" pitchFamily="2" charset="2"/>
              <a:buChar char="Ø"/>
              <a:defRPr/>
            </a:pPr>
            <a:r>
              <a:rPr lang="fr-FR" dirty="0" err="1">
                <a:latin typeface="Arial" charset="0"/>
              </a:rPr>
              <a:t>Isosignal</a:t>
            </a:r>
            <a:r>
              <a:rPr lang="fr-FR" dirty="0">
                <a:latin typeface="Arial" charset="0"/>
              </a:rPr>
              <a:t> T1</a:t>
            </a:r>
          </a:p>
        </p:txBody>
      </p:sp>
      <p:grpSp>
        <p:nvGrpSpPr>
          <p:cNvPr id="2" name="Groupe 1"/>
          <p:cNvGrpSpPr/>
          <p:nvPr/>
        </p:nvGrpSpPr>
        <p:grpSpPr>
          <a:xfrm>
            <a:off x="4452349" y="1052511"/>
            <a:ext cx="2270437" cy="4027198"/>
            <a:chOff x="4452349" y="1052511"/>
            <a:chExt cx="2270437" cy="4027198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 rotWithShape="1">
            <a:blip r:embed="rId4"/>
            <a:srcRect l="28441" t="24652" r="26105" b="6845"/>
            <a:stretch/>
          </p:blipFill>
          <p:spPr>
            <a:xfrm>
              <a:off x="4452349" y="3152672"/>
              <a:ext cx="2270437" cy="1927037"/>
            </a:xfrm>
            <a:prstGeom prst="rect">
              <a:avLst/>
            </a:prstGeom>
          </p:spPr>
        </p:pic>
        <p:pic>
          <p:nvPicPr>
            <p:cNvPr id="7" name="Image 6"/>
            <p:cNvPicPr>
              <a:picLocks noChangeAspect="1"/>
            </p:cNvPicPr>
            <p:nvPr/>
          </p:nvPicPr>
          <p:blipFill rotWithShape="1">
            <a:blip r:embed="rId5"/>
            <a:srcRect l="31845" t="36267" r="33781" b="6489"/>
            <a:stretch/>
          </p:blipFill>
          <p:spPr>
            <a:xfrm>
              <a:off x="4502625" y="1052511"/>
              <a:ext cx="2075560" cy="1946593"/>
            </a:xfrm>
            <a:prstGeom prst="rect">
              <a:avLst/>
            </a:prstGeom>
          </p:spPr>
        </p:pic>
        <p:cxnSp>
          <p:nvCxnSpPr>
            <p:cNvPr id="11" name="Connecteur droit avec flèche 10"/>
            <p:cNvCxnSpPr/>
            <p:nvPr/>
          </p:nvCxnSpPr>
          <p:spPr>
            <a:xfrm flipV="1">
              <a:off x="5085920" y="2302418"/>
              <a:ext cx="273461" cy="164592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avec flèche 27"/>
            <p:cNvCxnSpPr/>
            <p:nvPr/>
          </p:nvCxnSpPr>
          <p:spPr>
            <a:xfrm flipH="1" flipV="1">
              <a:off x="5886487" y="2314040"/>
              <a:ext cx="219591" cy="197512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25264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4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965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fr-FR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>Méthodes d’imagerie du fer</a:t>
            </a:r>
            <a: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/>
            </a:r>
            <a:b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</a:br>
            <a:r>
              <a:rPr lang="fr-FR" sz="2000" b="1" smtClean="0">
                <a:solidFill>
                  <a:schemeClr val="accent1"/>
                </a:solidFill>
                <a:latin typeface="Arial" charset="0"/>
                <a:cs typeface="Arial" charset="0"/>
              </a:rPr>
              <a:t>Magnitude</a:t>
            </a:r>
            <a:endParaRPr lang="fr-FR" sz="3400" b="1" dirty="0" smtClean="0">
              <a:solidFill>
                <a:schemeClr val="accent1"/>
              </a:solidFill>
              <a:latin typeface="Arial" charset="0"/>
              <a:cs typeface="Arial" charset="0"/>
            </a:endParaRPr>
          </a:p>
        </p:txBody>
      </p:sp>
      <p:sp>
        <p:nvSpPr>
          <p:cNvPr id="62" name="ZoneTexte 61"/>
          <p:cNvSpPr txBox="1">
            <a:spLocks noChangeArrowheads="1"/>
          </p:cNvSpPr>
          <p:nvPr/>
        </p:nvSpPr>
        <p:spPr bwMode="auto">
          <a:xfrm>
            <a:off x="6106076" y="120060"/>
            <a:ext cx="227652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 sz="1400" b="1" i="1" dirty="0" smtClean="0">
                <a:solidFill>
                  <a:schemeClr val="bg1"/>
                </a:solidFill>
              </a:rPr>
              <a:t>DISABILITY / HANDICAP</a:t>
            </a:r>
            <a:endParaRPr lang="fr-FR" altLang="fr-FR" sz="1400" b="1" i="1" dirty="0">
              <a:solidFill>
                <a:schemeClr val="bg1"/>
              </a:solidFill>
            </a:endParaRPr>
          </a:p>
        </p:txBody>
      </p:sp>
      <p:sp>
        <p:nvSpPr>
          <p:cNvPr id="14" name="ZoneTexte 4"/>
          <p:cNvSpPr txBox="1">
            <a:spLocks noChangeArrowheads="1"/>
          </p:cNvSpPr>
          <p:nvPr/>
        </p:nvSpPr>
        <p:spPr bwMode="auto">
          <a:xfrm>
            <a:off x="1179513" y="925513"/>
            <a:ext cx="838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b="1" dirty="0">
                <a:solidFill>
                  <a:schemeClr val="bg1"/>
                </a:solidFill>
              </a:rPr>
              <a:t>T1-SE</a:t>
            </a:r>
          </a:p>
        </p:txBody>
      </p:sp>
      <p:sp>
        <p:nvSpPr>
          <p:cNvPr id="15" name="ZoneTexte 15"/>
          <p:cNvSpPr txBox="1">
            <a:spLocks noChangeArrowheads="1"/>
          </p:cNvSpPr>
          <p:nvPr/>
        </p:nvSpPr>
        <p:spPr bwMode="auto">
          <a:xfrm>
            <a:off x="3897313" y="946150"/>
            <a:ext cx="8397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b="1">
                <a:solidFill>
                  <a:schemeClr val="bg1"/>
                </a:solidFill>
              </a:rPr>
              <a:t>T2-SE</a:t>
            </a:r>
          </a:p>
        </p:txBody>
      </p:sp>
      <p:sp>
        <p:nvSpPr>
          <p:cNvPr id="16" name="ZoneTexte 16"/>
          <p:cNvSpPr txBox="1">
            <a:spLocks noChangeArrowheads="1"/>
          </p:cNvSpPr>
          <p:nvPr/>
        </p:nvSpPr>
        <p:spPr bwMode="auto">
          <a:xfrm>
            <a:off x="7064376" y="966788"/>
            <a:ext cx="10318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b="1">
                <a:solidFill>
                  <a:schemeClr val="bg1"/>
                </a:solidFill>
              </a:rPr>
              <a:t>T2-GRE</a:t>
            </a:r>
          </a:p>
        </p:txBody>
      </p:sp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9" t="23470" r="15097" b="22282"/>
          <a:stretch>
            <a:fillRect/>
          </a:stretch>
        </p:blipFill>
        <p:spPr bwMode="auto">
          <a:xfrm>
            <a:off x="6436404" y="1839432"/>
            <a:ext cx="2287817" cy="2742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4" t="19363" r="10930" b="15849"/>
          <a:stretch>
            <a:fillRect/>
          </a:stretch>
        </p:blipFill>
        <p:spPr bwMode="auto">
          <a:xfrm>
            <a:off x="3444027" y="1807186"/>
            <a:ext cx="2255946" cy="2968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2" t="19116" r="13654" b="15231"/>
          <a:stretch>
            <a:fillRect/>
          </a:stretch>
        </p:blipFill>
        <p:spPr bwMode="auto">
          <a:xfrm>
            <a:off x="296863" y="1830743"/>
            <a:ext cx="2409761" cy="2944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oneTexte 20"/>
          <p:cNvSpPr txBox="1">
            <a:spLocks noChangeArrowheads="1"/>
          </p:cNvSpPr>
          <p:nvPr/>
        </p:nvSpPr>
        <p:spPr bwMode="auto">
          <a:xfrm>
            <a:off x="2668588" y="847408"/>
            <a:ext cx="3952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800" b="1" dirty="0">
                <a:solidFill>
                  <a:srgbClr val="FFC000"/>
                </a:solidFill>
                <a:latin typeface="Arial" panose="020B0604020202020204" pitchFamily="34" charset="0"/>
              </a:rPr>
              <a:t>&lt;</a:t>
            </a:r>
          </a:p>
        </p:txBody>
      </p:sp>
      <p:sp>
        <p:nvSpPr>
          <p:cNvPr id="12" name="ZoneTexte 20"/>
          <p:cNvSpPr txBox="1">
            <a:spLocks noChangeArrowheads="1"/>
          </p:cNvSpPr>
          <p:nvPr/>
        </p:nvSpPr>
        <p:spPr bwMode="auto">
          <a:xfrm>
            <a:off x="5622927" y="868362"/>
            <a:ext cx="3952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800" b="1" dirty="0">
                <a:solidFill>
                  <a:srgbClr val="FFC000"/>
                </a:solidFill>
                <a:latin typeface="Arial" panose="020B0604020202020204" pitchFamily="34" charset="0"/>
              </a:rPr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3251753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965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fr-FR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>Méthodes d’imagerie du fer</a:t>
            </a:r>
            <a: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/>
            </a:r>
            <a:b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</a:br>
            <a:r>
              <a:rPr lang="fr-FR" sz="2000" b="1" smtClean="0">
                <a:solidFill>
                  <a:schemeClr val="accent1"/>
                </a:solidFill>
                <a:latin typeface="Arial" charset="0"/>
                <a:cs typeface="Arial" charset="0"/>
              </a:rPr>
              <a:t>Magnitude</a:t>
            </a:r>
            <a:endParaRPr lang="fr-FR" sz="3400" b="1" dirty="0" smtClean="0">
              <a:solidFill>
                <a:schemeClr val="accent1"/>
              </a:solidFill>
              <a:latin typeface="Arial" charset="0"/>
              <a:cs typeface="Arial" charset="0"/>
            </a:endParaRPr>
          </a:p>
        </p:txBody>
      </p:sp>
      <p:sp>
        <p:nvSpPr>
          <p:cNvPr id="62" name="ZoneTexte 61"/>
          <p:cNvSpPr txBox="1">
            <a:spLocks noChangeArrowheads="1"/>
          </p:cNvSpPr>
          <p:nvPr/>
        </p:nvSpPr>
        <p:spPr bwMode="auto">
          <a:xfrm>
            <a:off x="6106076" y="120060"/>
            <a:ext cx="227652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 sz="1400" b="1" i="1" dirty="0" smtClean="0">
                <a:solidFill>
                  <a:schemeClr val="bg1"/>
                </a:solidFill>
              </a:rPr>
              <a:t>DISABILITY / HANDICAP</a:t>
            </a:r>
            <a:endParaRPr lang="fr-FR" altLang="fr-FR" sz="1400" b="1" i="1" dirty="0">
              <a:solidFill>
                <a:schemeClr val="bg1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/>
          <a:srcRect l="30976" t="9045" r="30979" b="12141"/>
          <a:stretch/>
        </p:blipFill>
        <p:spPr>
          <a:xfrm>
            <a:off x="1633026" y="1030708"/>
            <a:ext cx="1623448" cy="189402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/>
          <a:srcRect l="30976" t="9045" r="31974" b="11943"/>
          <a:stretch/>
        </p:blipFill>
        <p:spPr>
          <a:xfrm>
            <a:off x="3486404" y="1033674"/>
            <a:ext cx="1581025" cy="189876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5"/>
          <a:srcRect l="31310" t="9045" r="30868" b="12141"/>
          <a:stretch/>
        </p:blipFill>
        <p:spPr>
          <a:xfrm>
            <a:off x="5338030" y="1041387"/>
            <a:ext cx="1613954" cy="189402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6"/>
          <a:srcRect l="31310" t="9045" r="31091" b="11746"/>
          <a:stretch/>
        </p:blipFill>
        <p:spPr>
          <a:xfrm>
            <a:off x="7210150" y="1041387"/>
            <a:ext cx="1604460" cy="190351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7"/>
          <a:srcRect l="31199" t="9243" r="31202" b="12140"/>
          <a:stretch/>
        </p:blipFill>
        <p:spPr>
          <a:xfrm>
            <a:off x="1647770" y="3066304"/>
            <a:ext cx="1604460" cy="188927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8"/>
          <a:srcRect l="31310" t="9440" r="31423" b="12339"/>
          <a:stretch/>
        </p:blipFill>
        <p:spPr>
          <a:xfrm>
            <a:off x="3485700" y="3075798"/>
            <a:ext cx="1590219" cy="187978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9"/>
          <a:srcRect l="31199" t="9440" r="31313" b="12339"/>
          <a:stretch/>
        </p:blipFill>
        <p:spPr>
          <a:xfrm>
            <a:off x="5336877" y="3075798"/>
            <a:ext cx="1599712" cy="187978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10"/>
          <a:srcRect l="31199" t="9242" r="31423" b="12339"/>
          <a:stretch/>
        </p:blipFill>
        <p:spPr>
          <a:xfrm>
            <a:off x="7217077" y="3075798"/>
            <a:ext cx="1594966" cy="188452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0" name="ZoneTexte 13"/>
          <p:cNvSpPr txBox="1">
            <a:spLocks noChangeArrowheads="1"/>
          </p:cNvSpPr>
          <p:nvPr/>
        </p:nvSpPr>
        <p:spPr bwMode="auto">
          <a:xfrm>
            <a:off x="2027681" y="2630609"/>
            <a:ext cx="990977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200" b="1" dirty="0" smtClean="0"/>
              <a:t>TE=4 </a:t>
            </a:r>
            <a:r>
              <a:rPr lang="fr-FR" altLang="fr-FR" sz="1200" b="1" dirty="0"/>
              <a:t>msec</a:t>
            </a:r>
          </a:p>
        </p:txBody>
      </p:sp>
      <p:sp>
        <p:nvSpPr>
          <p:cNvPr id="21" name="ZoneTexte 13"/>
          <p:cNvSpPr txBox="1">
            <a:spLocks noChangeArrowheads="1"/>
          </p:cNvSpPr>
          <p:nvPr/>
        </p:nvSpPr>
        <p:spPr bwMode="auto">
          <a:xfrm>
            <a:off x="3856344" y="2630609"/>
            <a:ext cx="990977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200" b="1" dirty="0"/>
              <a:t>TE=8 msec</a:t>
            </a:r>
          </a:p>
        </p:txBody>
      </p:sp>
      <p:sp>
        <p:nvSpPr>
          <p:cNvPr id="22" name="ZoneTexte 13"/>
          <p:cNvSpPr txBox="1">
            <a:spLocks noChangeArrowheads="1"/>
          </p:cNvSpPr>
          <p:nvPr/>
        </p:nvSpPr>
        <p:spPr bwMode="auto">
          <a:xfrm>
            <a:off x="5689007" y="2632925"/>
            <a:ext cx="1075936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200" b="1" dirty="0" smtClean="0"/>
              <a:t>TE=12 </a:t>
            </a:r>
            <a:r>
              <a:rPr lang="fr-FR" altLang="fr-FR" sz="1200" b="1" dirty="0"/>
              <a:t>msec</a:t>
            </a:r>
          </a:p>
        </p:txBody>
      </p:sp>
      <p:sp>
        <p:nvSpPr>
          <p:cNvPr id="23" name="ZoneTexte 13"/>
          <p:cNvSpPr txBox="1">
            <a:spLocks noChangeArrowheads="1"/>
          </p:cNvSpPr>
          <p:nvPr/>
        </p:nvSpPr>
        <p:spPr bwMode="auto">
          <a:xfrm>
            <a:off x="7536142" y="2650783"/>
            <a:ext cx="1075936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200" b="1" dirty="0" smtClean="0"/>
              <a:t>TE=18 </a:t>
            </a:r>
            <a:r>
              <a:rPr lang="fr-FR" altLang="fr-FR" sz="1200" b="1" dirty="0"/>
              <a:t>msec</a:t>
            </a:r>
          </a:p>
        </p:txBody>
      </p:sp>
      <p:sp>
        <p:nvSpPr>
          <p:cNvPr id="24" name="ZoneTexte 13"/>
          <p:cNvSpPr txBox="1">
            <a:spLocks noChangeArrowheads="1"/>
          </p:cNvSpPr>
          <p:nvPr/>
        </p:nvSpPr>
        <p:spPr bwMode="auto">
          <a:xfrm>
            <a:off x="2027681" y="4661458"/>
            <a:ext cx="1075936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200" b="1" dirty="0" smtClean="0"/>
              <a:t>TE=22 </a:t>
            </a:r>
            <a:r>
              <a:rPr lang="fr-FR" altLang="fr-FR" sz="1200" b="1" dirty="0"/>
              <a:t>msec</a:t>
            </a:r>
          </a:p>
        </p:txBody>
      </p:sp>
      <p:sp>
        <p:nvSpPr>
          <p:cNvPr id="25" name="ZoneTexte 13"/>
          <p:cNvSpPr txBox="1">
            <a:spLocks noChangeArrowheads="1"/>
          </p:cNvSpPr>
          <p:nvPr/>
        </p:nvSpPr>
        <p:spPr bwMode="auto">
          <a:xfrm>
            <a:off x="3856344" y="4661457"/>
            <a:ext cx="1075936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200" b="1" dirty="0" smtClean="0"/>
              <a:t>TE=26 </a:t>
            </a:r>
            <a:r>
              <a:rPr lang="fr-FR" altLang="fr-FR" sz="1200" b="1" dirty="0"/>
              <a:t>msec</a:t>
            </a:r>
          </a:p>
        </p:txBody>
      </p:sp>
      <p:sp>
        <p:nvSpPr>
          <p:cNvPr id="26" name="ZoneTexte 13"/>
          <p:cNvSpPr txBox="1">
            <a:spLocks noChangeArrowheads="1"/>
          </p:cNvSpPr>
          <p:nvPr/>
        </p:nvSpPr>
        <p:spPr bwMode="auto">
          <a:xfrm>
            <a:off x="5673516" y="4661456"/>
            <a:ext cx="1075936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200" b="1" dirty="0" smtClean="0"/>
              <a:t>TE=30 </a:t>
            </a:r>
            <a:r>
              <a:rPr lang="fr-FR" altLang="fr-FR" sz="1200" b="1" dirty="0"/>
              <a:t>msec</a:t>
            </a:r>
          </a:p>
        </p:txBody>
      </p:sp>
      <p:sp>
        <p:nvSpPr>
          <p:cNvPr id="27" name="ZoneTexte 13"/>
          <p:cNvSpPr txBox="1">
            <a:spLocks noChangeArrowheads="1"/>
          </p:cNvSpPr>
          <p:nvPr/>
        </p:nvSpPr>
        <p:spPr bwMode="auto">
          <a:xfrm>
            <a:off x="7536142" y="4666205"/>
            <a:ext cx="1075936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200" b="1" dirty="0" smtClean="0"/>
              <a:t>TE=34 </a:t>
            </a:r>
            <a:r>
              <a:rPr lang="fr-FR" altLang="fr-FR" sz="1200" b="1" dirty="0"/>
              <a:t>msec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11"/>
          <a:srcRect l="7843" t="58427" r="35050" b="2297"/>
          <a:stretch/>
        </p:blipFill>
        <p:spPr>
          <a:xfrm>
            <a:off x="73435" y="2466198"/>
            <a:ext cx="1399484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128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965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fr-FR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>Méthodes d’imagerie du fer</a:t>
            </a:r>
            <a: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/>
            </a:r>
            <a:b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</a:br>
            <a:r>
              <a:rPr lang="fr-FR" sz="2000" b="1" smtClean="0">
                <a:solidFill>
                  <a:schemeClr val="accent1"/>
                </a:solidFill>
                <a:latin typeface="Arial" charset="0"/>
                <a:cs typeface="Arial" charset="0"/>
              </a:rPr>
              <a:t>Magnitude</a:t>
            </a:r>
            <a:endParaRPr lang="fr-FR" sz="3400" b="1" dirty="0" smtClean="0">
              <a:solidFill>
                <a:schemeClr val="accent1"/>
              </a:solidFill>
              <a:latin typeface="Arial" charset="0"/>
              <a:cs typeface="Arial" charset="0"/>
            </a:endParaRPr>
          </a:p>
        </p:txBody>
      </p:sp>
      <p:sp>
        <p:nvSpPr>
          <p:cNvPr id="62" name="ZoneTexte 61"/>
          <p:cNvSpPr txBox="1">
            <a:spLocks noChangeArrowheads="1"/>
          </p:cNvSpPr>
          <p:nvPr/>
        </p:nvSpPr>
        <p:spPr bwMode="auto">
          <a:xfrm>
            <a:off x="6106076" y="120060"/>
            <a:ext cx="227652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 sz="1400" b="1" i="1" dirty="0" smtClean="0">
                <a:solidFill>
                  <a:schemeClr val="bg1"/>
                </a:solidFill>
              </a:rPr>
              <a:t>DISABILITY / HANDICAP</a:t>
            </a:r>
            <a:endParaRPr lang="fr-FR" altLang="fr-FR" sz="1400" b="1" i="1" dirty="0">
              <a:solidFill>
                <a:schemeClr val="bg1"/>
              </a:solidFill>
            </a:endParaRPr>
          </a:p>
        </p:txBody>
      </p:sp>
      <p:sp>
        <p:nvSpPr>
          <p:cNvPr id="28" name="ZoneTexte 4"/>
          <p:cNvSpPr txBox="1">
            <a:spLocks noChangeArrowheads="1"/>
          </p:cNvSpPr>
          <p:nvPr/>
        </p:nvSpPr>
        <p:spPr bwMode="auto">
          <a:xfrm>
            <a:off x="995363" y="839470"/>
            <a:ext cx="7064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chemeClr val="bg1"/>
                </a:solidFill>
                <a:latin typeface="Arial" panose="020B0604020202020204" pitchFamily="34" charset="0"/>
              </a:rPr>
              <a:t>1.5 T</a:t>
            </a:r>
          </a:p>
        </p:txBody>
      </p:sp>
      <p:sp>
        <p:nvSpPr>
          <p:cNvPr id="29" name="ZoneTexte 15"/>
          <p:cNvSpPr txBox="1">
            <a:spLocks noChangeArrowheads="1"/>
          </p:cNvSpPr>
          <p:nvPr/>
        </p:nvSpPr>
        <p:spPr bwMode="auto">
          <a:xfrm>
            <a:off x="4200525" y="842645"/>
            <a:ext cx="454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chemeClr val="bg1"/>
                </a:solidFill>
                <a:latin typeface="Arial" panose="020B0604020202020204" pitchFamily="34" charset="0"/>
              </a:rPr>
              <a:t>3T</a:t>
            </a:r>
          </a:p>
        </p:txBody>
      </p:sp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19" t="40553" r="31931" b="37489"/>
          <a:stretch>
            <a:fillRect/>
          </a:stretch>
        </p:blipFill>
        <p:spPr bwMode="auto">
          <a:xfrm>
            <a:off x="698756" y="1276350"/>
            <a:ext cx="1631532" cy="148486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21" t="39273" r="33083" b="39273"/>
          <a:stretch>
            <a:fillRect/>
          </a:stretch>
        </p:blipFill>
        <p:spPr bwMode="auto">
          <a:xfrm>
            <a:off x="3508213" y="1292268"/>
            <a:ext cx="1640627" cy="146894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6" t="18642" r="14734" b="19763"/>
          <a:stretch>
            <a:fillRect/>
          </a:stretch>
        </p:blipFill>
        <p:spPr bwMode="auto">
          <a:xfrm>
            <a:off x="672195" y="2872511"/>
            <a:ext cx="1715667" cy="2270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3" t="18137" r="10648" b="17667"/>
          <a:stretch>
            <a:fillRect/>
          </a:stretch>
        </p:blipFill>
        <p:spPr bwMode="auto">
          <a:xfrm>
            <a:off x="3477733" y="2875273"/>
            <a:ext cx="1804349" cy="2268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ZoneTexte 20"/>
          <p:cNvSpPr txBox="1">
            <a:spLocks noChangeArrowheads="1"/>
          </p:cNvSpPr>
          <p:nvPr/>
        </p:nvSpPr>
        <p:spPr bwMode="auto">
          <a:xfrm>
            <a:off x="2668588" y="847408"/>
            <a:ext cx="3952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800" b="1" dirty="0">
                <a:solidFill>
                  <a:srgbClr val="FFC000"/>
                </a:solidFill>
                <a:latin typeface="Arial" panose="020B0604020202020204" pitchFamily="34" charset="0"/>
              </a:rPr>
              <a:t>&lt;</a:t>
            </a:r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3" r="12776"/>
          <a:stretch>
            <a:fillRect/>
          </a:stretch>
        </p:blipFill>
        <p:spPr bwMode="auto">
          <a:xfrm>
            <a:off x="6464315" y="2909948"/>
            <a:ext cx="1720215" cy="2198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58" t="39458" r="35834" b="33820"/>
          <a:stretch>
            <a:fillRect/>
          </a:stretch>
        </p:blipFill>
        <p:spPr bwMode="auto">
          <a:xfrm>
            <a:off x="6413221" y="1350115"/>
            <a:ext cx="1662230" cy="147008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ZoneTexte 15"/>
          <p:cNvSpPr txBox="1">
            <a:spLocks noChangeArrowheads="1"/>
          </p:cNvSpPr>
          <p:nvPr/>
        </p:nvSpPr>
        <p:spPr bwMode="auto">
          <a:xfrm>
            <a:off x="7286625" y="839470"/>
            <a:ext cx="454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chemeClr val="bg1"/>
                </a:solidFill>
                <a:latin typeface="Arial" panose="020B0604020202020204" pitchFamily="34" charset="0"/>
              </a:rPr>
              <a:t>7T</a:t>
            </a:r>
          </a:p>
        </p:txBody>
      </p:sp>
      <p:sp>
        <p:nvSpPr>
          <p:cNvPr id="38" name="ZoneTexte 20"/>
          <p:cNvSpPr txBox="1">
            <a:spLocks noChangeArrowheads="1"/>
          </p:cNvSpPr>
          <p:nvPr/>
        </p:nvSpPr>
        <p:spPr bwMode="auto">
          <a:xfrm>
            <a:off x="5832475" y="848995"/>
            <a:ext cx="3952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800" b="1">
                <a:solidFill>
                  <a:srgbClr val="FFC000"/>
                </a:solidFill>
                <a:latin typeface="Arial" panose="020B0604020202020204" pitchFamily="34" charset="0"/>
              </a:rPr>
              <a:t>&lt;</a:t>
            </a:r>
          </a:p>
        </p:txBody>
      </p:sp>
      <p:sp>
        <p:nvSpPr>
          <p:cNvPr id="39" name="Rectangle 38"/>
          <p:cNvSpPr/>
          <p:nvPr/>
        </p:nvSpPr>
        <p:spPr>
          <a:xfrm>
            <a:off x="5808663" y="3573463"/>
            <a:ext cx="142119" cy="1368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0917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965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fr-FR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>Méthodes d’imagerie du fer</a:t>
            </a:r>
            <a: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/>
            </a:r>
            <a:b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</a:br>
            <a:r>
              <a:rPr lang="fr-FR" sz="2000" b="1" dirty="0" smtClean="0">
                <a:solidFill>
                  <a:schemeClr val="accent1"/>
                </a:solidFill>
                <a:latin typeface="Arial" charset="0"/>
                <a:cs typeface="Arial" charset="0"/>
              </a:rPr>
              <a:t>Magnitude - </a:t>
            </a:r>
            <a:r>
              <a:rPr lang="fr-FR" sz="2000" b="1" dirty="0" err="1" smtClean="0">
                <a:solidFill>
                  <a:schemeClr val="accent1"/>
                </a:solidFill>
                <a:latin typeface="Arial" charset="0"/>
                <a:cs typeface="Arial" charset="0"/>
              </a:rPr>
              <a:t>Relaxométrie</a:t>
            </a:r>
            <a:endParaRPr lang="fr-FR" sz="3400" b="1" dirty="0" smtClean="0">
              <a:solidFill>
                <a:schemeClr val="accent1"/>
              </a:solidFill>
              <a:latin typeface="Arial" charset="0"/>
              <a:cs typeface="Arial" charset="0"/>
            </a:endParaRPr>
          </a:p>
        </p:txBody>
      </p:sp>
      <p:sp>
        <p:nvSpPr>
          <p:cNvPr id="62" name="ZoneTexte 61"/>
          <p:cNvSpPr txBox="1">
            <a:spLocks noChangeArrowheads="1"/>
          </p:cNvSpPr>
          <p:nvPr/>
        </p:nvSpPr>
        <p:spPr bwMode="auto">
          <a:xfrm>
            <a:off x="6106076" y="120060"/>
            <a:ext cx="227652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 sz="1400" b="1" i="1" dirty="0" smtClean="0">
                <a:solidFill>
                  <a:schemeClr val="bg1"/>
                </a:solidFill>
              </a:rPr>
              <a:t>DISABILITY / HANDICAP</a:t>
            </a:r>
            <a:endParaRPr lang="fr-FR" altLang="fr-FR" sz="1400" b="1" i="1" dirty="0">
              <a:solidFill>
                <a:schemeClr val="bg1"/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03" b="98129" l="9662" r="896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683014"/>
            <a:ext cx="1560657" cy="1787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91" b="96559" l="9856" r="899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3856" y="1716175"/>
            <a:ext cx="1600305" cy="1763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0" b="944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5100" y="1610749"/>
            <a:ext cx="1679526" cy="1928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738" b="97541" l="9926" r="895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3782" y="1665784"/>
            <a:ext cx="1574072" cy="1878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113" b="98485" l="9955" r="895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07474" y="1718158"/>
            <a:ext cx="1726377" cy="177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802" b="96767" l="8491" r="89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30993" y="1683909"/>
            <a:ext cx="1656085" cy="1786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8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119" b="97246" l="6083" r="975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69166" y="1682867"/>
            <a:ext cx="1605317" cy="181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9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840" b="98739" l="72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91869" y="1676145"/>
            <a:ext cx="1620922" cy="1832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e 2"/>
          <p:cNvGrpSpPr/>
          <p:nvPr/>
        </p:nvGrpSpPr>
        <p:grpSpPr>
          <a:xfrm>
            <a:off x="7303421" y="927030"/>
            <a:ext cx="2103424" cy="3480086"/>
            <a:chOff x="7303421" y="927030"/>
            <a:chExt cx="2103424" cy="3480086"/>
          </a:xfrm>
        </p:grpSpPr>
        <p:pic>
          <p:nvPicPr>
            <p:cNvPr id="27" name="Picture 2"/>
            <p:cNvPicPr>
              <a:picLocks noChangeAspect="1" noChangeArrowheads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24" t="10196" r="14275" b="7554"/>
            <a:stretch/>
          </p:blipFill>
          <p:spPr bwMode="auto">
            <a:xfrm rot="21419182">
              <a:off x="7349002" y="927030"/>
              <a:ext cx="1531943" cy="1774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0" name="Picture 3"/>
            <p:cNvPicPr>
              <a:picLocks noChangeAspect="1" noChangeArrowheads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00" t="9500" r="14750" b="9375"/>
            <a:stretch/>
          </p:blipFill>
          <p:spPr bwMode="auto">
            <a:xfrm rot="21360489">
              <a:off x="7390308" y="2362414"/>
              <a:ext cx="1558728" cy="1774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1" name="Rectangle 40"/>
            <p:cNvSpPr/>
            <p:nvPr/>
          </p:nvSpPr>
          <p:spPr>
            <a:xfrm>
              <a:off x="7303421" y="4130117"/>
              <a:ext cx="2103424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altLang="fr-FR" sz="1200" b="1" dirty="0" smtClean="0">
                  <a:solidFill>
                    <a:schemeClr val="bg1"/>
                  </a:solidFill>
                </a:rPr>
                <a:t>Cartes paramétriques R2*</a:t>
              </a:r>
              <a:endParaRPr lang="fr-FR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42" name="Rectangle 41"/>
          <p:cNvSpPr/>
          <p:nvPr/>
        </p:nvSpPr>
        <p:spPr>
          <a:xfrm>
            <a:off x="1371171" y="3383560"/>
            <a:ext cx="14070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fr-FR" sz="1200" b="1" dirty="0">
                <a:solidFill>
                  <a:schemeClr val="bg1"/>
                </a:solidFill>
              </a:rPr>
              <a:t>T2</a:t>
            </a:r>
            <a:r>
              <a:rPr lang="en-US" altLang="fr-FR" sz="1200" b="1" dirty="0" smtClean="0">
                <a:solidFill>
                  <a:schemeClr val="bg1"/>
                </a:solidFill>
              </a:rPr>
              <a:t>* multi echoes</a:t>
            </a:r>
            <a:endParaRPr lang="fr-FR" sz="1200" dirty="0">
              <a:solidFill>
                <a:schemeClr val="bg1"/>
              </a:solidFill>
            </a:endParaRPr>
          </a:p>
        </p:txBody>
      </p:sp>
      <p:grpSp>
        <p:nvGrpSpPr>
          <p:cNvPr id="2" name="Groupe 1"/>
          <p:cNvGrpSpPr/>
          <p:nvPr/>
        </p:nvGrpSpPr>
        <p:grpSpPr>
          <a:xfrm>
            <a:off x="4159235" y="1665784"/>
            <a:ext cx="3015079" cy="2206942"/>
            <a:chOff x="4159235" y="1665784"/>
            <a:chExt cx="3015079" cy="2206942"/>
          </a:xfrm>
        </p:grpSpPr>
        <p:pic>
          <p:nvPicPr>
            <p:cNvPr id="26" name="Picture 11"/>
            <p:cNvPicPr>
              <a:picLocks noChangeAspect="1" noChangeArrowheads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49" r="4170"/>
            <a:stretch/>
          </p:blipFill>
          <p:spPr bwMode="auto">
            <a:xfrm>
              <a:off x="4159235" y="1665784"/>
              <a:ext cx="3015079" cy="1692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Zone de texte 2">
              <a:extLst>
                <a:ext uri="{FF2B5EF4-FFF2-40B4-BE49-F238E27FC236}">
                  <a16:creationId xmlns:a16="http://schemas.microsoft.com/office/drawing/2014/main" xmlns="" id="{ED897E19-7FDA-4F48-AB67-6ADF08B84D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59992" y="3516176"/>
              <a:ext cx="1823247" cy="35655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fr-FR" dirty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Cambria Math" panose="02040503050406030204" pitchFamily="18" charset="0"/>
                </a:rPr>
                <a:t>S (t) = S</a:t>
              </a:r>
              <a:r>
                <a:rPr lang="fr-FR" baseline="-25000" dirty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Cambria Math" panose="02040503050406030204" pitchFamily="18" charset="0"/>
                </a:rPr>
                <a:t>0</a:t>
              </a:r>
              <a:r>
                <a:rPr lang="fr-FR" dirty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Cambria Math" panose="02040503050406030204" pitchFamily="18" charset="0"/>
                </a:rPr>
                <a:t>. e</a:t>
              </a:r>
              <a:r>
                <a:rPr lang="fr-FR" baseline="30000" dirty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Cambria Math" panose="02040503050406030204" pitchFamily="18" charset="0"/>
                </a:rPr>
                <a:t>−t/T2</a:t>
              </a:r>
              <a:r>
                <a:rPr lang="fr-FR" b="1" baseline="30000" dirty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Cambria Math" panose="02040503050406030204" pitchFamily="18" charset="0"/>
                </a:rPr>
                <a:t>*</a:t>
              </a:r>
              <a:endParaRPr lang="fr-FR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3527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965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fr-FR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>Méthodes d’imagerie du fer</a:t>
            </a:r>
            <a: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/>
            </a:r>
            <a:b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</a:br>
            <a:r>
              <a:rPr lang="fr-FR" sz="2000" b="1" dirty="0" smtClean="0">
                <a:solidFill>
                  <a:schemeClr val="accent1"/>
                </a:solidFill>
                <a:latin typeface="Arial" charset="0"/>
                <a:cs typeface="Arial" charset="0"/>
              </a:rPr>
              <a:t>Magnitude - </a:t>
            </a:r>
            <a:r>
              <a:rPr lang="fr-FR" sz="2000" b="1" dirty="0" err="1" smtClean="0">
                <a:solidFill>
                  <a:schemeClr val="accent1"/>
                </a:solidFill>
                <a:latin typeface="Arial" charset="0"/>
                <a:cs typeface="Arial" charset="0"/>
              </a:rPr>
              <a:t>Relaxométrie</a:t>
            </a:r>
            <a:endParaRPr lang="fr-FR" sz="3400" b="1" dirty="0" smtClean="0">
              <a:solidFill>
                <a:schemeClr val="accent1"/>
              </a:solidFill>
              <a:latin typeface="Arial" charset="0"/>
              <a:cs typeface="Arial" charset="0"/>
            </a:endParaRPr>
          </a:p>
        </p:txBody>
      </p:sp>
      <p:sp>
        <p:nvSpPr>
          <p:cNvPr id="62" name="ZoneTexte 61"/>
          <p:cNvSpPr txBox="1">
            <a:spLocks noChangeArrowheads="1"/>
          </p:cNvSpPr>
          <p:nvPr/>
        </p:nvSpPr>
        <p:spPr bwMode="auto">
          <a:xfrm>
            <a:off x="6106076" y="120060"/>
            <a:ext cx="227652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 sz="1400" b="1" i="1" dirty="0" smtClean="0">
                <a:solidFill>
                  <a:schemeClr val="bg1"/>
                </a:solidFill>
              </a:rPr>
              <a:t>DISABILITY / HANDICAP</a:t>
            </a:r>
            <a:endParaRPr lang="fr-FR" altLang="fr-FR" sz="1400" b="1" i="1" dirty="0">
              <a:solidFill>
                <a:schemeClr val="bg1"/>
              </a:solidFill>
            </a:endParaRPr>
          </a:p>
        </p:txBody>
      </p:sp>
      <p:grpSp>
        <p:nvGrpSpPr>
          <p:cNvPr id="28" name="Groupe 27"/>
          <p:cNvGrpSpPr/>
          <p:nvPr/>
        </p:nvGrpSpPr>
        <p:grpSpPr>
          <a:xfrm>
            <a:off x="512300" y="1232807"/>
            <a:ext cx="2910895" cy="3301092"/>
            <a:chOff x="3666582" y="3388103"/>
            <a:chExt cx="2668913" cy="2661345"/>
          </a:xfrm>
        </p:grpSpPr>
        <p:pic>
          <p:nvPicPr>
            <p:cNvPr id="29" name="Picture 3" descr="Figure_fantôme_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29" b="71588"/>
            <a:stretch/>
          </p:blipFill>
          <p:spPr bwMode="auto">
            <a:xfrm>
              <a:off x="3666582" y="3388103"/>
              <a:ext cx="2668913" cy="1186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4" descr="Figure_fantôme_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0" t="31741" b="35393"/>
            <a:stretch>
              <a:fillRect/>
            </a:stretch>
          </p:blipFill>
          <p:spPr bwMode="auto">
            <a:xfrm>
              <a:off x="3866896" y="4794240"/>
              <a:ext cx="2468599" cy="1255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985" y="1575195"/>
            <a:ext cx="3209925" cy="280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ZoneTexte 1"/>
          <p:cNvSpPr txBox="1">
            <a:spLocks noChangeArrowheads="1"/>
          </p:cNvSpPr>
          <p:nvPr/>
        </p:nvSpPr>
        <p:spPr bwMode="auto">
          <a:xfrm>
            <a:off x="328128" y="4856500"/>
            <a:ext cx="293221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100" b="1" dirty="0" err="1" smtClean="0">
                <a:solidFill>
                  <a:schemeClr val="accent5"/>
                </a:solidFill>
              </a:rPr>
              <a:t>Kuchcinski</a:t>
            </a:r>
            <a:r>
              <a:rPr lang="fr-FR" altLang="fr-FR" sz="1100" b="1" dirty="0" smtClean="0">
                <a:solidFill>
                  <a:schemeClr val="accent5"/>
                </a:solidFill>
              </a:rPr>
              <a:t> </a:t>
            </a:r>
            <a:r>
              <a:rPr lang="fr-FR" altLang="fr-FR" sz="1100" b="1" i="1" dirty="0" smtClean="0">
                <a:solidFill>
                  <a:schemeClr val="accent5"/>
                </a:solidFill>
              </a:rPr>
              <a:t>et </a:t>
            </a:r>
            <a:r>
              <a:rPr lang="fr-FR" altLang="fr-FR" sz="1100" b="1" i="1" dirty="0">
                <a:solidFill>
                  <a:schemeClr val="accent5"/>
                </a:solidFill>
              </a:rPr>
              <a:t>al. </a:t>
            </a:r>
            <a:r>
              <a:rPr lang="fr-FR" altLang="fr-FR" sz="1100" b="1" dirty="0" smtClean="0">
                <a:solidFill>
                  <a:schemeClr val="accent5"/>
                </a:solidFill>
              </a:rPr>
              <a:t>Brain 2017; 140:1932-46</a:t>
            </a:r>
            <a:endParaRPr lang="fr-FR" altLang="fr-FR" sz="1100" b="1" dirty="0">
              <a:solidFill>
                <a:schemeClr val="accent5"/>
              </a:solidFill>
            </a:endParaRPr>
          </a:p>
        </p:txBody>
      </p:sp>
      <p:sp>
        <p:nvSpPr>
          <p:cNvPr id="33" name="ZoneTexte 1"/>
          <p:cNvSpPr txBox="1">
            <a:spLocks noChangeArrowheads="1"/>
          </p:cNvSpPr>
          <p:nvPr/>
        </p:nvSpPr>
        <p:spPr bwMode="auto">
          <a:xfrm>
            <a:off x="5557737" y="4878095"/>
            <a:ext cx="330090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100" b="1" dirty="0" err="1" smtClean="0">
                <a:solidFill>
                  <a:schemeClr val="accent5"/>
                </a:solidFill>
              </a:rPr>
              <a:t>Langkammer</a:t>
            </a:r>
            <a:r>
              <a:rPr lang="fr-FR" altLang="fr-FR" sz="1100" b="1" dirty="0" smtClean="0">
                <a:solidFill>
                  <a:schemeClr val="accent5"/>
                </a:solidFill>
              </a:rPr>
              <a:t> </a:t>
            </a:r>
            <a:r>
              <a:rPr lang="fr-FR" altLang="fr-FR" sz="1100" b="1" i="1" dirty="0" smtClean="0">
                <a:solidFill>
                  <a:schemeClr val="accent5"/>
                </a:solidFill>
              </a:rPr>
              <a:t>et </a:t>
            </a:r>
            <a:r>
              <a:rPr lang="fr-FR" altLang="fr-FR" sz="1100" b="1" i="1" dirty="0">
                <a:solidFill>
                  <a:schemeClr val="accent5"/>
                </a:solidFill>
              </a:rPr>
              <a:t>al. </a:t>
            </a:r>
            <a:r>
              <a:rPr lang="fr-FR" altLang="fr-FR" sz="1100" b="1" dirty="0" err="1" smtClean="0">
                <a:solidFill>
                  <a:schemeClr val="accent5"/>
                </a:solidFill>
              </a:rPr>
              <a:t>Radiology</a:t>
            </a:r>
            <a:r>
              <a:rPr lang="fr-FR" altLang="fr-FR" sz="1100" b="1" dirty="0" smtClean="0">
                <a:solidFill>
                  <a:schemeClr val="accent5"/>
                </a:solidFill>
              </a:rPr>
              <a:t> 2010; 257:455-61</a:t>
            </a:r>
            <a:endParaRPr lang="fr-FR" altLang="fr-FR" sz="1100" b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671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965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fr-FR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>Contexte</a:t>
            </a:r>
            <a: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/>
            </a:r>
            <a:b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</a:br>
            <a:r>
              <a:rPr lang="en-US" sz="2000" b="1" dirty="0" smtClean="0">
                <a:solidFill>
                  <a:schemeClr val="accent1"/>
                </a:solidFill>
                <a:latin typeface="Arial" charset="0"/>
                <a:cs typeface="Arial" charset="0"/>
              </a:rPr>
              <a:t>Plan</a:t>
            </a:r>
            <a:endParaRPr lang="en-US" sz="3400" b="1" dirty="0" smtClean="0">
              <a:solidFill>
                <a:schemeClr val="accent1"/>
              </a:solidFill>
              <a:latin typeface="Arial" charset="0"/>
              <a:cs typeface="Arial" charset="0"/>
            </a:endParaRPr>
          </a:p>
        </p:txBody>
      </p:sp>
      <p:sp>
        <p:nvSpPr>
          <p:cNvPr id="62" name="ZoneTexte 61"/>
          <p:cNvSpPr txBox="1">
            <a:spLocks noChangeArrowheads="1"/>
          </p:cNvSpPr>
          <p:nvPr/>
        </p:nvSpPr>
        <p:spPr bwMode="auto">
          <a:xfrm>
            <a:off x="6106076" y="120060"/>
            <a:ext cx="227652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 sz="1400" b="1" i="1" dirty="0" smtClean="0">
                <a:solidFill>
                  <a:schemeClr val="bg1"/>
                </a:solidFill>
              </a:rPr>
              <a:t>DISABILITY / HANDICAP</a:t>
            </a:r>
            <a:endParaRPr lang="fr-FR" altLang="fr-FR" sz="1400" b="1" i="1" dirty="0">
              <a:solidFill>
                <a:schemeClr val="bg1"/>
              </a:solidFill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3"/>
          <a:srcRect l="19422" t="17369" r="14911" b="26630"/>
          <a:stretch/>
        </p:blipFill>
        <p:spPr>
          <a:xfrm>
            <a:off x="101516" y="773401"/>
            <a:ext cx="6004560" cy="288036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/>
          <a:srcRect l="19750" t="26666" r="14917" b="26669"/>
          <a:stretch/>
        </p:blipFill>
        <p:spPr>
          <a:xfrm>
            <a:off x="2966636" y="2613660"/>
            <a:ext cx="5974080" cy="24003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2" name="Ellipse 1"/>
          <p:cNvSpPr/>
          <p:nvPr/>
        </p:nvSpPr>
        <p:spPr>
          <a:xfrm>
            <a:off x="1485900" y="2308860"/>
            <a:ext cx="693420" cy="1981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/>
          <p:cNvSpPr/>
          <p:nvPr/>
        </p:nvSpPr>
        <p:spPr>
          <a:xfrm>
            <a:off x="4305300" y="3661381"/>
            <a:ext cx="693420" cy="1981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7146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965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fr-FR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>Méthodes d’imagerie du fer</a:t>
            </a:r>
            <a: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/>
            </a:r>
            <a:b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</a:br>
            <a:r>
              <a:rPr lang="fr-FR" sz="2000" b="1" dirty="0" smtClean="0">
                <a:solidFill>
                  <a:schemeClr val="accent1"/>
                </a:solidFill>
                <a:latin typeface="Arial" charset="0"/>
                <a:cs typeface="Arial" charset="0"/>
              </a:rPr>
              <a:t>Magnitude - </a:t>
            </a:r>
            <a:r>
              <a:rPr lang="fr-FR" sz="2000" b="1" dirty="0" err="1" smtClean="0">
                <a:solidFill>
                  <a:schemeClr val="accent1"/>
                </a:solidFill>
                <a:latin typeface="Arial" charset="0"/>
                <a:cs typeface="Arial" charset="0"/>
              </a:rPr>
              <a:t>Relaxométrie</a:t>
            </a:r>
            <a:endParaRPr lang="fr-FR" sz="3400" b="1" dirty="0" smtClean="0">
              <a:solidFill>
                <a:schemeClr val="accent1"/>
              </a:solidFill>
              <a:latin typeface="Arial" charset="0"/>
              <a:cs typeface="Arial" charset="0"/>
            </a:endParaRPr>
          </a:p>
        </p:txBody>
      </p:sp>
      <p:sp>
        <p:nvSpPr>
          <p:cNvPr id="62" name="ZoneTexte 61"/>
          <p:cNvSpPr txBox="1">
            <a:spLocks noChangeArrowheads="1"/>
          </p:cNvSpPr>
          <p:nvPr/>
        </p:nvSpPr>
        <p:spPr bwMode="auto">
          <a:xfrm>
            <a:off x="6106076" y="120060"/>
            <a:ext cx="227652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 sz="1400" b="1" i="1" dirty="0" smtClean="0">
                <a:solidFill>
                  <a:schemeClr val="bg1"/>
                </a:solidFill>
              </a:rPr>
              <a:t>DISABILITY / HANDICAP</a:t>
            </a:r>
            <a:endParaRPr lang="fr-FR" altLang="fr-FR" sz="1400" b="1" i="1" dirty="0">
              <a:solidFill>
                <a:schemeClr val="bg1"/>
              </a:solidFill>
            </a:endParaRPr>
          </a:p>
        </p:txBody>
      </p:sp>
      <p:grpSp>
        <p:nvGrpSpPr>
          <p:cNvPr id="12" name="Groupe 11"/>
          <p:cNvGrpSpPr>
            <a:grpSpLocks/>
          </p:cNvGrpSpPr>
          <p:nvPr/>
        </p:nvGrpSpPr>
        <p:grpSpPr bwMode="auto">
          <a:xfrm>
            <a:off x="105410" y="2489835"/>
            <a:ext cx="4960938" cy="2603500"/>
            <a:chOff x="234950" y="4138613"/>
            <a:chExt cx="4960938" cy="2603500"/>
          </a:xfrm>
        </p:grpSpPr>
        <p:cxnSp>
          <p:nvCxnSpPr>
            <p:cNvPr id="13" name="Connecteur droit avec flèche 12"/>
            <p:cNvCxnSpPr/>
            <p:nvPr/>
          </p:nvCxnSpPr>
          <p:spPr>
            <a:xfrm>
              <a:off x="900113" y="6429375"/>
              <a:ext cx="4248150" cy="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Forme libre 13"/>
            <p:cNvSpPr/>
            <p:nvPr/>
          </p:nvSpPr>
          <p:spPr>
            <a:xfrm>
              <a:off x="906463" y="4521200"/>
              <a:ext cx="4002087" cy="1854200"/>
            </a:xfrm>
            <a:custGeom>
              <a:avLst/>
              <a:gdLst>
                <a:gd name="connsiteX0" fmla="*/ 0 w 4146003"/>
                <a:gd name="connsiteY0" fmla="*/ 0 h 1830150"/>
                <a:gd name="connsiteX1" fmla="*/ 787400 w 4146003"/>
                <a:gd name="connsiteY1" fmla="*/ 1155700 h 1830150"/>
                <a:gd name="connsiteX2" fmla="*/ 3644900 w 4146003"/>
                <a:gd name="connsiteY2" fmla="*/ 1778000 h 1830150"/>
                <a:gd name="connsiteX3" fmla="*/ 4127500 w 4146003"/>
                <a:gd name="connsiteY3" fmla="*/ 1752600 h 1830150"/>
                <a:gd name="connsiteX0" fmla="*/ 0 w 4003314"/>
                <a:gd name="connsiteY0" fmla="*/ 0 h 1854612"/>
                <a:gd name="connsiteX1" fmla="*/ 787400 w 4003314"/>
                <a:gd name="connsiteY1" fmla="*/ 1155700 h 1854612"/>
                <a:gd name="connsiteX2" fmla="*/ 3644900 w 4003314"/>
                <a:gd name="connsiteY2" fmla="*/ 1778000 h 1854612"/>
                <a:gd name="connsiteX3" fmla="*/ 3937000 w 4003314"/>
                <a:gd name="connsiteY3" fmla="*/ 1803400 h 1854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03314" h="1854612">
                  <a:moveTo>
                    <a:pt x="0" y="0"/>
                  </a:moveTo>
                  <a:cubicBezTo>
                    <a:pt x="89958" y="429683"/>
                    <a:pt x="179917" y="859367"/>
                    <a:pt x="787400" y="1155700"/>
                  </a:cubicBezTo>
                  <a:cubicBezTo>
                    <a:pt x="1394883" y="1452033"/>
                    <a:pt x="3119967" y="1670050"/>
                    <a:pt x="3644900" y="1778000"/>
                  </a:cubicBezTo>
                  <a:cubicBezTo>
                    <a:pt x="4169833" y="1885950"/>
                    <a:pt x="3974041" y="1865841"/>
                    <a:pt x="3937000" y="180340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5" name="Forme libre 14"/>
            <p:cNvSpPr/>
            <p:nvPr/>
          </p:nvSpPr>
          <p:spPr>
            <a:xfrm>
              <a:off x="919163" y="4559300"/>
              <a:ext cx="3890962" cy="887413"/>
            </a:xfrm>
            <a:custGeom>
              <a:avLst/>
              <a:gdLst>
                <a:gd name="connsiteX0" fmla="*/ 0 w 3892287"/>
                <a:gd name="connsiteY0" fmla="*/ 0 h 888040"/>
                <a:gd name="connsiteX1" fmla="*/ 508000 w 3892287"/>
                <a:gd name="connsiteY1" fmla="*/ 381000 h 888040"/>
                <a:gd name="connsiteX2" fmla="*/ 1130300 w 3892287"/>
                <a:gd name="connsiteY2" fmla="*/ 609600 h 888040"/>
                <a:gd name="connsiteX3" fmla="*/ 3594100 w 3892287"/>
                <a:gd name="connsiteY3" fmla="*/ 863600 h 888040"/>
                <a:gd name="connsiteX4" fmla="*/ 3759200 w 3892287"/>
                <a:gd name="connsiteY4" fmla="*/ 863600 h 888040"/>
                <a:gd name="connsiteX0" fmla="*/ 0 w 3892287"/>
                <a:gd name="connsiteY0" fmla="*/ 0 h 888040"/>
                <a:gd name="connsiteX1" fmla="*/ 444500 w 3892287"/>
                <a:gd name="connsiteY1" fmla="*/ 419100 h 888040"/>
                <a:gd name="connsiteX2" fmla="*/ 1130300 w 3892287"/>
                <a:gd name="connsiteY2" fmla="*/ 609600 h 888040"/>
                <a:gd name="connsiteX3" fmla="*/ 3594100 w 3892287"/>
                <a:gd name="connsiteY3" fmla="*/ 863600 h 888040"/>
                <a:gd name="connsiteX4" fmla="*/ 3759200 w 3892287"/>
                <a:gd name="connsiteY4" fmla="*/ 863600 h 888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2287" h="888040">
                  <a:moveTo>
                    <a:pt x="0" y="0"/>
                  </a:moveTo>
                  <a:cubicBezTo>
                    <a:pt x="159808" y="139700"/>
                    <a:pt x="256117" y="317500"/>
                    <a:pt x="444500" y="419100"/>
                  </a:cubicBezTo>
                  <a:cubicBezTo>
                    <a:pt x="632883" y="520700"/>
                    <a:pt x="605367" y="535517"/>
                    <a:pt x="1130300" y="609600"/>
                  </a:cubicBezTo>
                  <a:cubicBezTo>
                    <a:pt x="1655233" y="683683"/>
                    <a:pt x="3155950" y="821267"/>
                    <a:pt x="3594100" y="863600"/>
                  </a:cubicBezTo>
                  <a:cubicBezTo>
                    <a:pt x="4032250" y="905933"/>
                    <a:pt x="3895725" y="884766"/>
                    <a:pt x="3759200" y="863600"/>
                  </a:cubicBezTo>
                </a:path>
              </a:pathLst>
            </a:cu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cxnSp>
          <p:nvCxnSpPr>
            <p:cNvPr id="16" name="Connecteur droit avec flèche 15"/>
            <p:cNvCxnSpPr/>
            <p:nvPr/>
          </p:nvCxnSpPr>
          <p:spPr>
            <a:xfrm flipV="1">
              <a:off x="900113" y="4230688"/>
              <a:ext cx="0" cy="2198687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4600575" y="5227638"/>
              <a:ext cx="307975" cy="114776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8" name="ZoneTexte 10"/>
            <p:cNvSpPr txBox="1">
              <a:spLocks noChangeArrowheads="1"/>
            </p:cNvSpPr>
            <p:nvPr/>
          </p:nvSpPr>
          <p:spPr bwMode="auto">
            <a:xfrm>
              <a:off x="4481513" y="6434138"/>
              <a:ext cx="714375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fr-FR" altLang="fr-FR" sz="1400" i="1">
                  <a:solidFill>
                    <a:schemeClr val="bg1"/>
                  </a:solidFill>
                </a:rPr>
                <a:t>Temps</a:t>
              </a:r>
            </a:p>
          </p:txBody>
        </p:sp>
        <p:sp>
          <p:nvSpPr>
            <p:cNvPr id="19" name="ZoneTexte 18"/>
            <p:cNvSpPr txBox="1">
              <a:spLocks noChangeArrowheads="1"/>
            </p:cNvSpPr>
            <p:nvPr/>
          </p:nvSpPr>
          <p:spPr bwMode="auto">
            <a:xfrm>
              <a:off x="234950" y="4138613"/>
              <a:ext cx="682625" cy="306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fr-FR" altLang="fr-FR" sz="1400" i="1">
                  <a:solidFill>
                    <a:schemeClr val="bg1"/>
                  </a:solidFill>
                </a:rPr>
                <a:t>Signal</a:t>
              </a:r>
            </a:p>
          </p:txBody>
        </p:sp>
        <p:sp>
          <p:nvSpPr>
            <p:cNvPr id="20" name="ZoneTexte 11"/>
            <p:cNvSpPr txBox="1">
              <a:spLocks noChangeArrowheads="1"/>
            </p:cNvSpPr>
            <p:nvPr/>
          </p:nvSpPr>
          <p:spPr bwMode="auto">
            <a:xfrm>
              <a:off x="4076700" y="5070475"/>
              <a:ext cx="454025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fr-FR" altLang="fr-FR">
                  <a:solidFill>
                    <a:srgbClr val="FFC000"/>
                  </a:solidFill>
                </a:rPr>
                <a:t>T2</a:t>
              </a:r>
            </a:p>
          </p:txBody>
        </p:sp>
        <p:sp>
          <p:nvSpPr>
            <p:cNvPr id="21" name="ZoneTexte 19"/>
            <p:cNvSpPr txBox="1">
              <a:spLocks noChangeArrowheads="1"/>
            </p:cNvSpPr>
            <p:nvPr/>
          </p:nvSpPr>
          <p:spPr bwMode="auto">
            <a:xfrm>
              <a:off x="4067175" y="5919788"/>
              <a:ext cx="544513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fr-FR" altLang="fr-FR">
                  <a:solidFill>
                    <a:schemeClr val="accent1"/>
                  </a:solidFill>
                </a:rPr>
                <a:t>T2*</a:t>
              </a:r>
            </a:p>
          </p:txBody>
        </p:sp>
      </p:grpSp>
      <p:grpSp>
        <p:nvGrpSpPr>
          <p:cNvPr id="3" name="Groupe 2"/>
          <p:cNvGrpSpPr/>
          <p:nvPr/>
        </p:nvGrpSpPr>
        <p:grpSpPr>
          <a:xfrm>
            <a:off x="4701223" y="3916997"/>
            <a:ext cx="1900237" cy="539750"/>
            <a:chOff x="4701223" y="3916997"/>
            <a:chExt cx="1900237" cy="539750"/>
          </a:xfrm>
        </p:grpSpPr>
        <p:cxnSp>
          <p:nvCxnSpPr>
            <p:cNvPr id="22" name="Connecteur droit avec flèche 21"/>
            <p:cNvCxnSpPr/>
            <p:nvPr/>
          </p:nvCxnSpPr>
          <p:spPr>
            <a:xfrm>
              <a:off x="4701223" y="3916997"/>
              <a:ext cx="0" cy="539750"/>
            </a:xfrm>
            <a:prstGeom prst="straightConnector1">
              <a:avLst/>
            </a:prstGeom>
            <a:ln w="28575">
              <a:solidFill>
                <a:schemeClr val="bg1"/>
              </a:solidFill>
              <a:prstDash val="sysDot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ZoneTexte 16"/>
            <p:cNvSpPr txBox="1">
              <a:spLocks noChangeArrowheads="1"/>
            </p:cNvSpPr>
            <p:nvPr/>
          </p:nvSpPr>
          <p:spPr bwMode="auto">
            <a:xfrm>
              <a:off x="4874260" y="4001135"/>
              <a:ext cx="1727200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fr-FR" altLang="fr-FR" dirty="0">
                  <a:solidFill>
                    <a:schemeClr val="bg1"/>
                  </a:solidFill>
                </a:rPr>
                <a:t>R2’ = R2 + R2*</a:t>
              </a:r>
            </a:p>
          </p:txBody>
        </p:sp>
      </p:grpSp>
      <p:sp>
        <p:nvSpPr>
          <p:cNvPr id="24" name="ZoneTexte 23"/>
          <p:cNvSpPr txBox="1">
            <a:spLocks noChangeArrowheads="1"/>
          </p:cNvSpPr>
          <p:nvPr/>
        </p:nvSpPr>
        <p:spPr bwMode="auto">
          <a:xfrm>
            <a:off x="2054860" y="1158875"/>
            <a:ext cx="571823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fr-FR" altLang="fr-FR" i="1" dirty="0" smtClean="0">
                <a:solidFill>
                  <a:schemeClr val="bg1"/>
                </a:solidFill>
              </a:rPr>
              <a:t>R2* = reflet du contenu en fer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fr-FR" altLang="fr-FR" i="1" dirty="0" smtClean="0">
                <a:solidFill>
                  <a:schemeClr val="bg1"/>
                </a:solidFill>
              </a:rPr>
              <a:t>Sensibilité dépendante du degré de pondération T2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fr-FR" altLang="fr-FR" i="1" dirty="0" smtClean="0">
                <a:solidFill>
                  <a:schemeClr val="bg1"/>
                </a:solidFill>
              </a:rPr>
              <a:t>Spécificité imparfaite</a:t>
            </a:r>
            <a:endParaRPr lang="fr-FR" altLang="fr-FR" i="1" dirty="0">
              <a:solidFill>
                <a:schemeClr val="bg1"/>
              </a:solidFill>
            </a:endParaRPr>
          </a:p>
        </p:txBody>
      </p:sp>
      <p:grpSp>
        <p:nvGrpSpPr>
          <p:cNvPr id="2" name="Groupe 1"/>
          <p:cNvGrpSpPr/>
          <p:nvPr/>
        </p:nvGrpSpPr>
        <p:grpSpPr>
          <a:xfrm>
            <a:off x="5501179" y="2178763"/>
            <a:ext cx="3422040" cy="1579335"/>
            <a:chOff x="5501179" y="2178763"/>
            <a:chExt cx="3422040" cy="1579335"/>
          </a:xfrm>
        </p:grpSpPr>
        <p:pic>
          <p:nvPicPr>
            <p:cNvPr id="2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747" b="23698"/>
            <a:stretch>
              <a:fillRect/>
            </a:stretch>
          </p:blipFill>
          <p:spPr bwMode="auto">
            <a:xfrm>
              <a:off x="6949874" y="2278088"/>
              <a:ext cx="1973345" cy="13806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Image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05" t="27728" r="15562" b="22411"/>
            <a:stretch>
              <a:fillRect/>
            </a:stretch>
          </p:blipFill>
          <p:spPr bwMode="auto">
            <a:xfrm>
              <a:off x="5501179" y="2178763"/>
              <a:ext cx="1444339" cy="15793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65635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75560" y="2255520"/>
            <a:ext cx="1836420" cy="6717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2575560" y="3183881"/>
            <a:ext cx="1836420" cy="6717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/>
          <p:cNvSpPr/>
          <p:nvPr/>
        </p:nvSpPr>
        <p:spPr>
          <a:xfrm>
            <a:off x="5270292" y="3201126"/>
            <a:ext cx="2677367" cy="6717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5270292" y="2254486"/>
            <a:ext cx="2677367" cy="6717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965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fr-FR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>Méthodes d’imagerie du fer</a:t>
            </a:r>
            <a: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/>
            </a:r>
            <a:b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</a:br>
            <a:r>
              <a:rPr lang="fr-FR" sz="2000" b="1" dirty="0" smtClean="0">
                <a:solidFill>
                  <a:schemeClr val="accent1"/>
                </a:solidFill>
                <a:latin typeface="Arial" charset="0"/>
                <a:cs typeface="Arial" charset="0"/>
              </a:rPr>
              <a:t>Concept général</a:t>
            </a:r>
            <a:endParaRPr lang="fr-FR" sz="3400" b="1" dirty="0" smtClean="0">
              <a:solidFill>
                <a:schemeClr val="accent1"/>
              </a:solidFill>
              <a:latin typeface="Arial" charset="0"/>
              <a:cs typeface="Arial" charset="0"/>
            </a:endParaRPr>
          </a:p>
        </p:txBody>
      </p:sp>
      <p:sp>
        <p:nvSpPr>
          <p:cNvPr id="62" name="ZoneTexte 61"/>
          <p:cNvSpPr txBox="1">
            <a:spLocks noChangeArrowheads="1"/>
          </p:cNvSpPr>
          <p:nvPr/>
        </p:nvSpPr>
        <p:spPr bwMode="auto">
          <a:xfrm>
            <a:off x="6106076" y="120060"/>
            <a:ext cx="227652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 sz="1400" b="1" i="1" dirty="0" smtClean="0">
                <a:solidFill>
                  <a:schemeClr val="bg1"/>
                </a:solidFill>
              </a:rPr>
              <a:t>DISABILITY / HANDICAP</a:t>
            </a:r>
            <a:endParaRPr lang="fr-FR" altLang="fr-FR" sz="1400" b="1" i="1" dirty="0">
              <a:solidFill>
                <a:schemeClr val="bg1"/>
              </a:solidFill>
            </a:endParaRPr>
          </a:p>
        </p:txBody>
      </p:sp>
      <p:sp>
        <p:nvSpPr>
          <p:cNvPr id="38" name="ZoneTexte 5"/>
          <p:cNvSpPr txBox="1">
            <a:spLocks noChangeArrowheads="1"/>
          </p:cNvSpPr>
          <p:nvPr/>
        </p:nvSpPr>
        <p:spPr bwMode="auto">
          <a:xfrm>
            <a:off x="2690888" y="1270683"/>
            <a:ext cx="1617026" cy="369887"/>
          </a:xfrm>
          <a:prstGeom prst="rect">
            <a:avLst/>
          </a:prstGeom>
          <a:solidFill>
            <a:srgbClr val="FFC000"/>
          </a:solidFill>
          <a:ln w="9525">
            <a:solidFill>
              <a:srgbClr val="FFC000"/>
            </a:solidFill>
            <a:prstDash val="sysDash"/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b="1" dirty="0" smtClean="0">
                <a:solidFill>
                  <a:schemeClr val="bg1"/>
                </a:solidFill>
                <a:latin typeface="+mj-lt"/>
              </a:rPr>
              <a:t>MAGNITUDE</a:t>
            </a:r>
            <a:endParaRPr lang="fr-FR" altLang="fr-FR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9" name="ZoneTexte 17"/>
          <p:cNvSpPr txBox="1">
            <a:spLocks noChangeArrowheads="1"/>
          </p:cNvSpPr>
          <p:nvPr/>
        </p:nvSpPr>
        <p:spPr bwMode="auto">
          <a:xfrm>
            <a:off x="88006" y="2390146"/>
            <a:ext cx="1716087" cy="369887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bg1"/>
            </a:solidFill>
            <a:prstDash val="sysDash"/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b="1" dirty="0" smtClean="0">
                <a:solidFill>
                  <a:schemeClr val="bg1"/>
                </a:solidFill>
                <a:latin typeface="+mj-lt"/>
              </a:rPr>
              <a:t>Qualitatif</a:t>
            </a:r>
            <a:endParaRPr lang="fr-FR" altLang="fr-FR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1" name="ZoneTexte 19"/>
          <p:cNvSpPr txBox="1">
            <a:spLocks noChangeArrowheads="1"/>
          </p:cNvSpPr>
          <p:nvPr/>
        </p:nvSpPr>
        <p:spPr bwMode="auto">
          <a:xfrm>
            <a:off x="366712" y="4869091"/>
            <a:ext cx="4667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/>
              <a:t>B0</a:t>
            </a:r>
          </a:p>
        </p:txBody>
      </p:sp>
      <p:sp>
        <p:nvSpPr>
          <p:cNvPr id="56" name="ZoneTexte 14"/>
          <p:cNvSpPr txBox="1">
            <a:spLocks noChangeArrowheads="1"/>
          </p:cNvSpPr>
          <p:nvPr/>
        </p:nvSpPr>
        <p:spPr bwMode="auto">
          <a:xfrm>
            <a:off x="2938970" y="2436589"/>
            <a:ext cx="93487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200" i="1" dirty="0" smtClean="0">
                <a:solidFill>
                  <a:schemeClr val="bg1"/>
                </a:solidFill>
                <a:latin typeface="+mj-lt"/>
              </a:rPr>
              <a:t>T2 GRE, T2*</a:t>
            </a:r>
            <a:endParaRPr lang="fr-FR" altLang="fr-FR" sz="12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0" name="ZoneTexte 5"/>
          <p:cNvSpPr txBox="1">
            <a:spLocks noChangeArrowheads="1"/>
          </p:cNvSpPr>
          <p:nvPr/>
        </p:nvSpPr>
        <p:spPr bwMode="auto">
          <a:xfrm>
            <a:off x="5489687" y="1271738"/>
            <a:ext cx="1617026" cy="369887"/>
          </a:xfrm>
          <a:prstGeom prst="rect">
            <a:avLst/>
          </a:prstGeom>
          <a:solidFill>
            <a:srgbClr val="FFC000"/>
          </a:solidFill>
          <a:ln w="9525">
            <a:solidFill>
              <a:srgbClr val="FFC000"/>
            </a:solidFill>
            <a:prstDash val="sysDash"/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b="1" dirty="0" smtClean="0">
                <a:solidFill>
                  <a:schemeClr val="bg1"/>
                </a:solidFill>
                <a:latin typeface="+mj-lt"/>
              </a:rPr>
              <a:t>PHASE</a:t>
            </a:r>
            <a:endParaRPr lang="fr-FR" altLang="fr-FR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1" name="ZoneTexte 17"/>
          <p:cNvSpPr txBox="1">
            <a:spLocks noChangeArrowheads="1"/>
          </p:cNvSpPr>
          <p:nvPr/>
        </p:nvSpPr>
        <p:spPr bwMode="auto">
          <a:xfrm>
            <a:off x="88006" y="3259731"/>
            <a:ext cx="1716087" cy="369887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bg1"/>
            </a:solidFill>
            <a:prstDash val="sysDash"/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b="1" dirty="0" smtClean="0">
                <a:solidFill>
                  <a:schemeClr val="bg1"/>
                </a:solidFill>
                <a:latin typeface="+mj-lt"/>
              </a:rPr>
              <a:t>Quantitatif</a:t>
            </a:r>
            <a:endParaRPr lang="fr-FR" altLang="fr-FR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2" name="ZoneTexte 14"/>
          <p:cNvSpPr txBox="1">
            <a:spLocks noChangeArrowheads="1"/>
          </p:cNvSpPr>
          <p:nvPr/>
        </p:nvSpPr>
        <p:spPr bwMode="auto">
          <a:xfrm>
            <a:off x="5591922" y="2383162"/>
            <a:ext cx="17939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200" i="1" dirty="0" smtClean="0">
                <a:solidFill>
                  <a:schemeClr val="bg1"/>
                </a:solidFill>
                <a:latin typeface="+mj-lt"/>
              </a:rPr>
              <a:t>SWI et SWI-</a:t>
            </a:r>
            <a:r>
              <a:rPr lang="fr-FR" altLang="fr-FR" sz="1200" i="1" dirty="0" err="1" smtClean="0">
                <a:solidFill>
                  <a:schemeClr val="bg1"/>
                </a:solidFill>
                <a:latin typeface="+mj-lt"/>
              </a:rPr>
              <a:t>like</a:t>
            </a:r>
            <a:r>
              <a:rPr lang="fr-FR" altLang="fr-FR" sz="1200" i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fr-FR" altLang="fr-FR" sz="1200" i="1" dirty="0" err="1" smtClean="0">
                <a:solidFill>
                  <a:schemeClr val="bg1"/>
                </a:solidFill>
                <a:latin typeface="+mj-lt"/>
              </a:rPr>
              <a:t>sequences</a:t>
            </a:r>
            <a:endParaRPr lang="fr-FR" altLang="fr-FR" sz="1200" i="1" dirty="0" smtClean="0">
              <a:solidFill>
                <a:schemeClr val="bg1"/>
              </a:solidFill>
              <a:latin typeface="+mj-lt"/>
            </a:endParaRPr>
          </a:p>
          <a:p>
            <a:pPr eaLnBrk="1" hangingPunct="1"/>
            <a:r>
              <a:rPr lang="fr-FR" altLang="fr-FR" sz="1200" i="1" dirty="0" smtClean="0">
                <a:solidFill>
                  <a:schemeClr val="bg1"/>
                </a:solidFill>
                <a:latin typeface="+mj-lt"/>
              </a:rPr>
              <a:t>Phase </a:t>
            </a:r>
            <a:r>
              <a:rPr lang="fr-FR" altLang="fr-FR" sz="1200" i="1" dirty="0" err="1" smtClean="0">
                <a:solidFill>
                  <a:schemeClr val="bg1"/>
                </a:solidFill>
                <a:latin typeface="+mj-lt"/>
              </a:rPr>
              <a:t>imaging</a:t>
            </a:r>
            <a:endParaRPr lang="fr-FR" altLang="fr-FR" sz="12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3" name="ZoneTexte 14"/>
          <p:cNvSpPr txBox="1">
            <a:spLocks noChangeArrowheads="1"/>
          </p:cNvSpPr>
          <p:nvPr/>
        </p:nvSpPr>
        <p:spPr bwMode="auto">
          <a:xfrm>
            <a:off x="2936617" y="3306174"/>
            <a:ext cx="103887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200" i="1" dirty="0" err="1" smtClean="0">
                <a:solidFill>
                  <a:schemeClr val="bg1"/>
                </a:solidFill>
                <a:latin typeface="+mj-lt"/>
              </a:rPr>
              <a:t>Relaxométrie</a:t>
            </a:r>
            <a:r>
              <a:rPr lang="fr-FR" altLang="fr-FR" sz="1200" i="1" dirty="0" smtClean="0">
                <a:solidFill>
                  <a:schemeClr val="bg1"/>
                </a:solidFill>
                <a:latin typeface="+mj-lt"/>
              </a:rPr>
              <a:t> </a:t>
            </a:r>
          </a:p>
          <a:p>
            <a:pPr eaLnBrk="1" hangingPunct="1"/>
            <a:r>
              <a:rPr lang="fr-FR" altLang="fr-FR" sz="1200" i="1" dirty="0" smtClean="0">
                <a:solidFill>
                  <a:schemeClr val="bg1"/>
                </a:solidFill>
                <a:latin typeface="+mj-lt"/>
              </a:rPr>
              <a:t>R2, R2*, R2’</a:t>
            </a:r>
            <a:endParaRPr lang="fr-FR" altLang="fr-FR" sz="12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4" name="ZoneTexte 14"/>
          <p:cNvSpPr txBox="1">
            <a:spLocks noChangeArrowheads="1"/>
          </p:cNvSpPr>
          <p:nvPr/>
        </p:nvSpPr>
        <p:spPr bwMode="auto">
          <a:xfrm>
            <a:off x="5270292" y="3394480"/>
            <a:ext cx="273619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fr-FR" sz="1200" i="1" dirty="0" smtClean="0">
                <a:solidFill>
                  <a:schemeClr val="bg1"/>
                </a:solidFill>
                <a:latin typeface="+mj-lt"/>
              </a:rPr>
              <a:t>Quantitative Susceptibility mapping QSM</a:t>
            </a:r>
            <a:endParaRPr lang="en-US" altLang="fr-FR" sz="1200" i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28032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965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fr-FR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>Méthodes d’imagerie du fer</a:t>
            </a:r>
            <a: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/>
            </a:r>
            <a:b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</a:br>
            <a:r>
              <a:rPr lang="fr-FR" sz="2000" b="1" dirty="0" smtClean="0">
                <a:solidFill>
                  <a:schemeClr val="accent1"/>
                </a:solidFill>
                <a:latin typeface="Arial" charset="0"/>
                <a:cs typeface="Arial" charset="0"/>
              </a:rPr>
              <a:t>Imagerie de phase</a:t>
            </a:r>
            <a:endParaRPr lang="fr-FR" sz="3400" b="1" dirty="0" smtClean="0">
              <a:solidFill>
                <a:schemeClr val="accent1"/>
              </a:solidFill>
              <a:latin typeface="Arial" charset="0"/>
              <a:cs typeface="Arial" charset="0"/>
            </a:endParaRPr>
          </a:p>
        </p:txBody>
      </p:sp>
      <p:sp>
        <p:nvSpPr>
          <p:cNvPr id="62" name="ZoneTexte 61"/>
          <p:cNvSpPr txBox="1">
            <a:spLocks noChangeArrowheads="1"/>
          </p:cNvSpPr>
          <p:nvPr/>
        </p:nvSpPr>
        <p:spPr bwMode="auto">
          <a:xfrm>
            <a:off x="6106076" y="120060"/>
            <a:ext cx="227652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 sz="1400" b="1" i="1" dirty="0" smtClean="0">
                <a:solidFill>
                  <a:schemeClr val="bg1"/>
                </a:solidFill>
              </a:rPr>
              <a:t>DISABILITY / HANDICAP</a:t>
            </a:r>
            <a:endParaRPr lang="fr-FR" altLang="fr-FR" sz="1400" b="1" i="1" dirty="0">
              <a:solidFill>
                <a:schemeClr val="bg1"/>
              </a:solidFill>
            </a:endParaRPr>
          </a:p>
        </p:txBody>
      </p:sp>
      <p:pic>
        <p:nvPicPr>
          <p:cNvPr id="14" name="Picture 2" descr="http://www.dossier-irm.fr/fichiers/temps%20de%20relaxation,%20sch%E9ma%20explicati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424"/>
          <a:stretch>
            <a:fillRect/>
          </a:stretch>
        </p:blipFill>
        <p:spPr bwMode="auto">
          <a:xfrm>
            <a:off x="250825" y="851853"/>
            <a:ext cx="8675688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22969"/>
          <a:stretch>
            <a:fillRect/>
          </a:stretch>
        </p:blipFill>
        <p:spPr bwMode="auto">
          <a:xfrm>
            <a:off x="250825" y="2870915"/>
            <a:ext cx="2350135" cy="2022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ZoneTexte 15"/>
          <p:cNvSpPr txBox="1"/>
          <p:nvPr/>
        </p:nvSpPr>
        <p:spPr>
          <a:xfrm>
            <a:off x="3479800" y="3041015"/>
            <a:ext cx="4833374" cy="181588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600" b="1" dirty="0">
                <a:solidFill>
                  <a:srgbClr val="FFC000"/>
                </a:solidFill>
                <a:latin typeface="Arial" charset="0"/>
              </a:rPr>
              <a:t>Magnitude</a:t>
            </a:r>
            <a:r>
              <a:rPr lang="fr-FR" sz="1600" b="1" dirty="0">
                <a:solidFill>
                  <a:schemeClr val="bg1"/>
                </a:solidFill>
                <a:latin typeface="Arial" charset="0"/>
              </a:rPr>
              <a:t>: « longueur »du vecteur </a:t>
            </a:r>
            <a:r>
              <a:rPr lang="fr-FR" sz="1600" b="1" dirty="0">
                <a:solidFill>
                  <a:schemeClr val="bg1"/>
                </a:solidFill>
                <a:latin typeface="Arial" charset="0"/>
                <a:sym typeface="Wingdings" pitchFamily="2" charset="2"/>
              </a:rPr>
              <a:t> T2 ou T2*</a:t>
            </a:r>
          </a:p>
          <a:p>
            <a:pPr>
              <a:defRPr/>
            </a:pPr>
            <a:endParaRPr lang="fr-FR" sz="1600" b="1" dirty="0">
              <a:solidFill>
                <a:schemeClr val="bg1"/>
              </a:solidFill>
              <a:latin typeface="Arial" charset="0"/>
              <a:sym typeface="Wingdings" pitchFamily="2" charset="2"/>
            </a:endParaRPr>
          </a:p>
          <a:p>
            <a:pPr>
              <a:defRPr/>
            </a:pPr>
            <a:r>
              <a:rPr lang="fr-FR" sz="1600" b="1" dirty="0">
                <a:solidFill>
                  <a:srgbClr val="FFC000"/>
                </a:solidFill>
                <a:latin typeface="Arial" charset="0"/>
                <a:sym typeface="Wingdings" pitchFamily="2" charset="2"/>
              </a:rPr>
              <a:t>Phase</a:t>
            </a:r>
            <a:r>
              <a:rPr lang="fr-FR" sz="1600" b="1" dirty="0">
                <a:solidFill>
                  <a:schemeClr val="bg1"/>
                </a:solidFill>
                <a:latin typeface="Arial" charset="0"/>
                <a:sym typeface="Wingdings" pitchFamily="2" charset="2"/>
              </a:rPr>
              <a:t>: Angle par rapport au repère tournant</a:t>
            </a:r>
          </a:p>
          <a:p>
            <a:pPr>
              <a:defRPr/>
            </a:pPr>
            <a:endParaRPr lang="fr-FR" sz="1600" b="1" dirty="0">
              <a:solidFill>
                <a:schemeClr val="bg1"/>
              </a:solidFill>
              <a:latin typeface="Arial" charset="0"/>
              <a:sym typeface="Wingdings" pitchFamily="2" charset="2"/>
            </a:endParaRPr>
          </a:p>
          <a:p>
            <a:pPr marL="285750" indent="-285750">
              <a:buFont typeface="Wingdings" pitchFamily="2" charset="2"/>
              <a:buChar char="Ø"/>
              <a:defRPr/>
            </a:pPr>
            <a:r>
              <a:rPr lang="fr-FR" sz="1600" b="1" dirty="0">
                <a:solidFill>
                  <a:schemeClr val="bg1"/>
                </a:solidFill>
                <a:latin typeface="Arial" charset="0"/>
                <a:sym typeface="Wingdings" pitchFamily="2" charset="2"/>
              </a:rPr>
              <a:t>Diamagnétique: phase positive (0 et +</a:t>
            </a:r>
            <a:r>
              <a:rPr lang="el-GR" sz="1600" b="1" dirty="0">
                <a:solidFill>
                  <a:schemeClr val="bg1"/>
                </a:solidFill>
                <a:latin typeface="Arial" charset="0"/>
                <a:sym typeface="Wingdings" pitchFamily="2" charset="2"/>
              </a:rPr>
              <a:t>π</a:t>
            </a:r>
            <a:r>
              <a:rPr lang="fr-FR" sz="1600" b="1" dirty="0">
                <a:solidFill>
                  <a:schemeClr val="bg1"/>
                </a:solidFill>
                <a:latin typeface="Arial" charset="0"/>
                <a:sym typeface="Wingdings" pitchFamily="2" charset="2"/>
              </a:rPr>
              <a:t>)</a:t>
            </a:r>
          </a:p>
          <a:p>
            <a:pPr marL="285750" indent="-285750">
              <a:buFont typeface="Wingdings" pitchFamily="2" charset="2"/>
              <a:buChar char="Ø"/>
              <a:defRPr/>
            </a:pPr>
            <a:r>
              <a:rPr lang="fr-FR" sz="1600" b="1" dirty="0">
                <a:solidFill>
                  <a:schemeClr val="bg1"/>
                </a:solidFill>
                <a:latin typeface="Arial" charset="0"/>
                <a:sym typeface="Wingdings" pitchFamily="2" charset="2"/>
              </a:rPr>
              <a:t>Paramagnétique: phase négative (0 et –</a:t>
            </a:r>
            <a:r>
              <a:rPr lang="el-GR" sz="1600" b="1" dirty="0">
                <a:solidFill>
                  <a:schemeClr val="bg1"/>
                </a:solidFill>
                <a:latin typeface="Arial" charset="0"/>
                <a:sym typeface="Wingdings" pitchFamily="2" charset="2"/>
              </a:rPr>
              <a:t> π</a:t>
            </a:r>
            <a:r>
              <a:rPr lang="fr-FR" sz="1600" b="1" dirty="0">
                <a:solidFill>
                  <a:schemeClr val="bg1"/>
                </a:solidFill>
                <a:latin typeface="Arial" charset="0"/>
                <a:sym typeface="Wingdings" pitchFamily="2" charset="2"/>
              </a:rPr>
              <a:t>)</a:t>
            </a:r>
          </a:p>
          <a:p>
            <a:pPr>
              <a:defRPr/>
            </a:pPr>
            <a:endParaRPr lang="fr-FR" sz="1600" b="1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17" name="Connecteur droit avec flèche 16"/>
          <p:cNvCxnSpPr/>
          <p:nvPr/>
        </p:nvCxnSpPr>
        <p:spPr>
          <a:xfrm flipV="1">
            <a:off x="1185990" y="3881960"/>
            <a:ext cx="345309" cy="382459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 flipV="1">
            <a:off x="1185990" y="4145510"/>
            <a:ext cx="690619" cy="137122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lèche droite 18"/>
          <p:cNvSpPr/>
          <p:nvPr/>
        </p:nvSpPr>
        <p:spPr>
          <a:xfrm>
            <a:off x="1258888" y="2193290"/>
            <a:ext cx="971550" cy="2159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0" name="Flèche droite 19"/>
          <p:cNvSpPr/>
          <p:nvPr/>
        </p:nvSpPr>
        <p:spPr>
          <a:xfrm>
            <a:off x="3479800" y="2193290"/>
            <a:ext cx="684213" cy="2159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1" name="Flèche droite 20"/>
          <p:cNvSpPr/>
          <p:nvPr/>
        </p:nvSpPr>
        <p:spPr>
          <a:xfrm>
            <a:off x="5759450" y="2193290"/>
            <a:ext cx="431800" cy="2159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2" name="Flèche droite 21"/>
          <p:cNvSpPr/>
          <p:nvPr/>
        </p:nvSpPr>
        <p:spPr>
          <a:xfrm>
            <a:off x="7954963" y="2193290"/>
            <a:ext cx="252412" cy="2159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9969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965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fr-FR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>Méthodes d’imagerie du fer</a:t>
            </a:r>
            <a: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/>
            </a:r>
            <a:b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</a:br>
            <a:r>
              <a:rPr lang="fr-FR" sz="2000" b="1" dirty="0" smtClean="0">
                <a:solidFill>
                  <a:schemeClr val="accent1"/>
                </a:solidFill>
                <a:latin typeface="Arial" charset="0"/>
                <a:cs typeface="Arial" charset="0"/>
              </a:rPr>
              <a:t>SWI</a:t>
            </a:r>
            <a:endParaRPr lang="fr-FR" sz="3400" b="1" dirty="0" smtClean="0">
              <a:solidFill>
                <a:schemeClr val="accent1"/>
              </a:solidFill>
              <a:latin typeface="Arial" charset="0"/>
              <a:cs typeface="Arial" charset="0"/>
            </a:endParaRPr>
          </a:p>
        </p:txBody>
      </p:sp>
      <p:sp>
        <p:nvSpPr>
          <p:cNvPr id="62" name="ZoneTexte 61"/>
          <p:cNvSpPr txBox="1">
            <a:spLocks noChangeArrowheads="1"/>
          </p:cNvSpPr>
          <p:nvPr/>
        </p:nvSpPr>
        <p:spPr bwMode="auto">
          <a:xfrm>
            <a:off x="6106076" y="120060"/>
            <a:ext cx="227652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 sz="1400" b="1" i="1" dirty="0" smtClean="0">
                <a:solidFill>
                  <a:schemeClr val="bg1"/>
                </a:solidFill>
              </a:rPr>
              <a:t>DISABILITY / HANDICAP</a:t>
            </a:r>
            <a:endParaRPr lang="fr-FR" altLang="fr-FR" sz="1400" b="1" i="1" dirty="0">
              <a:solidFill>
                <a:schemeClr val="bg1"/>
              </a:solidFill>
            </a:endParaRPr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3"/>
          <a:srcRect l="36324" t="17467" r="35755" b="9466"/>
          <a:stretch/>
        </p:blipFill>
        <p:spPr>
          <a:xfrm>
            <a:off x="202853" y="749803"/>
            <a:ext cx="1520393" cy="1700357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500" b="90000" l="37821" r="62073">
                        <a14:foregroundMark x1="54594" y1="42250" x2="54594" y2="42250"/>
                        <a14:foregroundMark x1="50641" y1="62000" x2="50641" y2="62000"/>
                        <a14:foregroundMark x1="49786" y1="71250" x2="49786" y2="71250"/>
                        <a14:foregroundMark x1="46047" y1="64750" x2="46047" y2="64750"/>
                        <a14:foregroundMark x1="52564" y1="21750" x2="52564" y2="21750"/>
                        <a14:foregroundMark x1="37927" y1="58750" x2="37927" y2="58750"/>
                        <a14:foregroundMark x1="51282" y1="87250" x2="51282" y2="87250"/>
                        <a14:foregroundMark x1="49359" y1="85750" x2="49359" y2="85750"/>
                        <a14:foregroundMark x1="62073" y1="61750" x2="62073" y2="61750"/>
                        <a14:foregroundMark x1="52030" y1="90000" x2="52030" y2="90000"/>
                        <a14:foregroundMark x1="49893" y1="59000" x2="49893" y2="59000"/>
                        <a14:foregroundMark x1="51923" y1="19500" x2="51923" y2="19500"/>
                      </a14:backgroundRemoval>
                    </a14:imgEffect>
                  </a14:imgLayer>
                </a14:imgProps>
              </a:ext>
            </a:extLst>
          </a:blip>
          <a:srcRect l="36268" t="18268" r="35584" b="8400"/>
          <a:stretch/>
        </p:blipFill>
        <p:spPr>
          <a:xfrm>
            <a:off x="190442" y="2980126"/>
            <a:ext cx="1532804" cy="1706563"/>
          </a:xfrm>
          <a:prstGeom prst="rect">
            <a:avLst/>
          </a:prstGeom>
        </p:spPr>
      </p:pic>
      <p:sp>
        <p:nvSpPr>
          <p:cNvPr id="29" name="ZoneTexte 14"/>
          <p:cNvSpPr txBox="1">
            <a:spLocks noChangeArrowheads="1"/>
          </p:cNvSpPr>
          <p:nvPr/>
        </p:nvSpPr>
        <p:spPr bwMode="auto">
          <a:xfrm>
            <a:off x="460822" y="2438369"/>
            <a:ext cx="1000595" cy="307777"/>
          </a:xfrm>
          <a:prstGeom prst="rect">
            <a:avLst/>
          </a:prstGeom>
          <a:solidFill>
            <a:schemeClr val="accent5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400" b="1" dirty="0" smtClean="0">
                <a:solidFill>
                  <a:schemeClr val="bg1"/>
                </a:solidFill>
                <a:latin typeface="+mj-lt"/>
              </a:rPr>
              <a:t>Magnitude</a:t>
            </a:r>
            <a:endParaRPr lang="fr-FR" altLang="fr-FR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0" name="ZoneTexte 14"/>
          <p:cNvSpPr txBox="1">
            <a:spLocks noChangeArrowheads="1"/>
          </p:cNvSpPr>
          <p:nvPr/>
        </p:nvSpPr>
        <p:spPr bwMode="auto">
          <a:xfrm>
            <a:off x="125669" y="4702306"/>
            <a:ext cx="2077428" cy="307777"/>
          </a:xfrm>
          <a:prstGeom prst="rect">
            <a:avLst/>
          </a:prstGeom>
          <a:solidFill>
            <a:schemeClr val="accent5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400" b="1" dirty="0" smtClean="0">
                <a:solidFill>
                  <a:schemeClr val="bg1"/>
                </a:solidFill>
                <a:latin typeface="+mj-lt"/>
              </a:rPr>
              <a:t>Phase (filtrée + masquée)</a:t>
            </a:r>
            <a:endParaRPr lang="fr-FR" altLang="fr-FR" sz="140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2" name="Groupe 1"/>
          <p:cNvGrpSpPr/>
          <p:nvPr/>
        </p:nvGrpSpPr>
        <p:grpSpPr>
          <a:xfrm>
            <a:off x="1882226" y="1245143"/>
            <a:ext cx="3913838" cy="2841252"/>
            <a:chOff x="1882226" y="1245143"/>
            <a:chExt cx="3913838" cy="2841252"/>
          </a:xfrm>
        </p:grpSpPr>
        <p:pic>
          <p:nvPicPr>
            <p:cNvPr id="25" name="Image 24"/>
            <p:cNvPicPr>
              <a:picLocks noChangeAspect="1"/>
            </p:cNvPicPr>
            <p:nvPr/>
          </p:nvPicPr>
          <p:blipFill rotWithShape="1">
            <a:blip r:embed="rId6"/>
            <a:srcRect l="36496" t="16400" r="36154" b="9200"/>
            <a:stretch/>
          </p:blipFill>
          <p:spPr>
            <a:xfrm>
              <a:off x="4306701" y="1464998"/>
              <a:ext cx="1489363" cy="1731385"/>
            </a:xfrm>
            <a:prstGeom prst="rect">
              <a:avLst/>
            </a:prstGeom>
          </p:spPr>
        </p:pic>
        <p:cxnSp>
          <p:nvCxnSpPr>
            <p:cNvPr id="3" name="Connecteur droit avec flèche 2"/>
            <p:cNvCxnSpPr/>
            <p:nvPr/>
          </p:nvCxnSpPr>
          <p:spPr>
            <a:xfrm>
              <a:off x="1882226" y="1686761"/>
              <a:ext cx="2252894" cy="643929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avec flèche 30"/>
            <p:cNvCxnSpPr/>
            <p:nvPr/>
          </p:nvCxnSpPr>
          <p:spPr>
            <a:xfrm flipV="1">
              <a:off x="2225040" y="2592258"/>
              <a:ext cx="1910080" cy="1494137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ZoneTexte 14"/>
            <p:cNvSpPr txBox="1">
              <a:spLocks noChangeArrowheads="1"/>
            </p:cNvSpPr>
            <p:nvPr/>
          </p:nvSpPr>
          <p:spPr bwMode="auto">
            <a:xfrm>
              <a:off x="4550072" y="1245143"/>
              <a:ext cx="974882" cy="30777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fr-FR" altLang="fr-FR" sz="1400" b="1" dirty="0" smtClean="0">
                  <a:solidFill>
                    <a:schemeClr val="bg1"/>
                  </a:solidFill>
                  <a:latin typeface="+mj-lt"/>
                </a:rPr>
                <a:t>Image SWI</a:t>
              </a:r>
              <a:endParaRPr lang="fr-FR" altLang="fr-FR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4" name="ZoneTexte 14"/>
            <p:cNvSpPr txBox="1">
              <a:spLocks noChangeArrowheads="1"/>
            </p:cNvSpPr>
            <p:nvPr/>
          </p:nvSpPr>
          <p:spPr bwMode="auto">
            <a:xfrm>
              <a:off x="2522851" y="3077781"/>
              <a:ext cx="37542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fr-FR" altLang="fr-FR" sz="1400" b="1" dirty="0" smtClean="0">
                  <a:solidFill>
                    <a:schemeClr val="bg1"/>
                  </a:solidFill>
                  <a:latin typeface="+mj-lt"/>
                </a:rPr>
                <a:t>X4</a:t>
              </a:r>
              <a:endParaRPr lang="fr-FR" altLang="fr-FR" sz="14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35" name="ZoneTexte 34"/>
          <p:cNvSpPr txBox="1">
            <a:spLocks noChangeArrowheads="1"/>
          </p:cNvSpPr>
          <p:nvPr/>
        </p:nvSpPr>
        <p:spPr bwMode="auto">
          <a:xfrm>
            <a:off x="2422281" y="3954272"/>
            <a:ext cx="2638634" cy="954107"/>
          </a:xfrm>
          <a:prstGeom prst="rect">
            <a:avLst/>
          </a:prstGeom>
          <a:noFill/>
          <a:ln w="9525">
            <a:solidFill>
              <a:schemeClr val="bg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Ø"/>
            </a:pPr>
            <a:r>
              <a:rPr lang="fr-FR" altLang="fr-FR" sz="1400" i="1" dirty="0">
                <a:solidFill>
                  <a:schemeClr val="bg1"/>
                </a:solidFill>
                <a:latin typeface="+mj-lt"/>
              </a:rPr>
              <a:t>Phase + : 1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fr-FR" altLang="fr-FR" sz="1400" i="1" dirty="0">
                <a:solidFill>
                  <a:schemeClr val="bg1"/>
                </a:solidFill>
                <a:latin typeface="+mj-lt"/>
              </a:rPr>
              <a:t>Phase - : valeur entre 1 et 0 d’autant plus proche de 0 que la phase est plus -</a:t>
            </a:r>
          </a:p>
        </p:txBody>
      </p:sp>
      <p:grpSp>
        <p:nvGrpSpPr>
          <p:cNvPr id="4" name="Groupe 3"/>
          <p:cNvGrpSpPr/>
          <p:nvPr/>
        </p:nvGrpSpPr>
        <p:grpSpPr>
          <a:xfrm>
            <a:off x="5963920" y="1252259"/>
            <a:ext cx="2657902" cy="1938961"/>
            <a:chOff x="5963920" y="1252259"/>
            <a:chExt cx="2657902" cy="1938961"/>
          </a:xfrm>
        </p:grpSpPr>
        <p:pic>
          <p:nvPicPr>
            <p:cNvPr id="26" name="Image 25"/>
            <p:cNvPicPr>
              <a:picLocks noChangeAspect="1"/>
            </p:cNvPicPr>
            <p:nvPr/>
          </p:nvPicPr>
          <p:blipFill rotWithShape="1">
            <a:blip r:embed="rId7"/>
            <a:srcRect l="37066" t="19333" r="36382" b="10267"/>
            <a:stretch/>
          </p:blipFill>
          <p:spPr>
            <a:xfrm>
              <a:off x="7175898" y="1552920"/>
              <a:ext cx="1445924" cy="1638300"/>
            </a:xfrm>
            <a:prstGeom prst="rect">
              <a:avLst/>
            </a:prstGeom>
          </p:spPr>
        </p:pic>
        <p:sp>
          <p:nvSpPr>
            <p:cNvPr id="33" name="ZoneTexte 14"/>
            <p:cNvSpPr txBox="1">
              <a:spLocks noChangeArrowheads="1"/>
            </p:cNvSpPr>
            <p:nvPr/>
          </p:nvSpPr>
          <p:spPr bwMode="auto">
            <a:xfrm>
              <a:off x="7332839" y="1252259"/>
              <a:ext cx="1204432" cy="30777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fr-FR" altLang="fr-FR" sz="1400" b="1" dirty="0" smtClean="0">
                  <a:solidFill>
                    <a:schemeClr val="bg1"/>
                  </a:solidFill>
                  <a:latin typeface="+mj-lt"/>
                </a:rPr>
                <a:t>Mini MIP SWI</a:t>
              </a:r>
              <a:endParaRPr lang="fr-FR" altLang="fr-FR" sz="1400" b="1" dirty="0">
                <a:solidFill>
                  <a:schemeClr val="bg1"/>
                </a:solidFill>
                <a:latin typeface="+mj-lt"/>
              </a:endParaRPr>
            </a:p>
          </p:txBody>
        </p:sp>
        <p:cxnSp>
          <p:nvCxnSpPr>
            <p:cNvPr id="40" name="Connecteur droit avec flèche 39"/>
            <p:cNvCxnSpPr/>
            <p:nvPr/>
          </p:nvCxnSpPr>
          <p:spPr>
            <a:xfrm>
              <a:off x="5963920" y="2365105"/>
              <a:ext cx="1084869" cy="11767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e 4"/>
          <p:cNvGrpSpPr/>
          <p:nvPr/>
        </p:nvGrpSpPr>
        <p:grpSpPr>
          <a:xfrm>
            <a:off x="8261474" y="2450160"/>
            <a:ext cx="923073" cy="2135053"/>
            <a:chOff x="8261474" y="2450160"/>
            <a:chExt cx="923073" cy="2135053"/>
          </a:xfrm>
        </p:grpSpPr>
        <p:pic>
          <p:nvPicPr>
            <p:cNvPr id="38" name="Image 37"/>
            <p:cNvPicPr>
              <a:picLocks noChangeAspect="1"/>
            </p:cNvPicPr>
            <p:nvPr/>
          </p:nvPicPr>
          <p:blipFill rotWithShape="1">
            <a:blip r:embed="rId7"/>
            <a:srcRect l="58631" t="56116" r="36382" b="28387"/>
            <a:stretch/>
          </p:blipFill>
          <p:spPr>
            <a:xfrm>
              <a:off x="8322358" y="3320668"/>
              <a:ext cx="742075" cy="9855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</p:pic>
        <p:sp>
          <p:nvSpPr>
            <p:cNvPr id="41" name="ZoneTexte 2"/>
            <p:cNvSpPr txBox="1">
              <a:spLocks noChangeArrowheads="1"/>
            </p:cNvSpPr>
            <p:nvPr/>
          </p:nvSpPr>
          <p:spPr bwMode="auto">
            <a:xfrm>
              <a:off x="8261474" y="4277436"/>
              <a:ext cx="92307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fr-FR" altLang="fr-FR" sz="1400" b="1" i="1" dirty="0" err="1" smtClean="0">
                  <a:solidFill>
                    <a:schemeClr val="accent5"/>
                  </a:solidFill>
                  <a:latin typeface="+mj-lt"/>
                </a:rPr>
                <a:t>DesoxyHb</a:t>
              </a:r>
              <a:endParaRPr lang="fr-FR" altLang="fr-FR" sz="1400" b="1" i="1" dirty="0">
                <a:solidFill>
                  <a:schemeClr val="accent5"/>
                </a:solidFill>
                <a:latin typeface="+mj-lt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426507" y="2450160"/>
              <a:ext cx="161837" cy="350548"/>
            </a:xfrm>
            <a:prstGeom prst="rect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6" name="Groupe 5"/>
          <p:cNvGrpSpPr/>
          <p:nvPr/>
        </p:nvGrpSpPr>
        <p:grpSpPr>
          <a:xfrm>
            <a:off x="6208667" y="1957145"/>
            <a:ext cx="1636885" cy="2638240"/>
            <a:chOff x="6208667" y="1957145"/>
            <a:chExt cx="1636885" cy="2638240"/>
          </a:xfrm>
        </p:grpSpPr>
        <p:pic>
          <p:nvPicPr>
            <p:cNvPr id="37" name="Image 36"/>
            <p:cNvPicPr>
              <a:picLocks noChangeAspect="1"/>
            </p:cNvPicPr>
            <p:nvPr/>
          </p:nvPicPr>
          <p:blipFill rotWithShape="1">
            <a:blip r:embed="rId7"/>
            <a:srcRect l="44362" t="34115" r="50722" b="46874"/>
            <a:stretch/>
          </p:blipFill>
          <p:spPr>
            <a:xfrm>
              <a:off x="6248884" y="3081144"/>
              <a:ext cx="731520" cy="120904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43" name="ZoneTexte 2"/>
            <p:cNvSpPr txBox="1">
              <a:spLocks noChangeArrowheads="1"/>
            </p:cNvSpPr>
            <p:nvPr/>
          </p:nvSpPr>
          <p:spPr bwMode="auto">
            <a:xfrm>
              <a:off x="6208667" y="4287608"/>
              <a:ext cx="81195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fr-FR" altLang="fr-FR" sz="1400" b="1" i="1" dirty="0" smtClean="0">
                  <a:solidFill>
                    <a:schemeClr val="accent5"/>
                  </a:solidFill>
                  <a:latin typeface="+mj-lt"/>
                </a:rPr>
                <a:t>Ferritine</a:t>
              </a:r>
              <a:endParaRPr lang="fr-FR" altLang="fr-FR" sz="1400" b="1" i="1" dirty="0">
                <a:solidFill>
                  <a:schemeClr val="accent5"/>
                </a:solidFill>
                <a:latin typeface="+mj-lt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7529898" y="1957145"/>
              <a:ext cx="315654" cy="350548"/>
            </a:xfrm>
            <a:prstGeom prst="rect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7" name="Groupe 6"/>
          <p:cNvGrpSpPr/>
          <p:nvPr/>
        </p:nvGrpSpPr>
        <p:grpSpPr>
          <a:xfrm>
            <a:off x="7108564" y="2555519"/>
            <a:ext cx="1283147" cy="2042442"/>
            <a:chOff x="7108564" y="2555519"/>
            <a:chExt cx="1283147" cy="2042442"/>
          </a:xfrm>
        </p:grpSpPr>
        <p:pic>
          <p:nvPicPr>
            <p:cNvPr id="39" name="Image 38"/>
            <p:cNvPicPr>
              <a:picLocks noChangeAspect="1"/>
            </p:cNvPicPr>
            <p:nvPr/>
          </p:nvPicPr>
          <p:blipFill rotWithShape="1">
            <a:blip r:embed="rId7"/>
            <a:srcRect l="56448" t="58398" r="39523" b="29140"/>
            <a:stretch/>
          </p:blipFill>
          <p:spPr>
            <a:xfrm>
              <a:off x="7349791" y="3497704"/>
              <a:ext cx="599440" cy="79248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42" name="ZoneTexte 2"/>
            <p:cNvSpPr txBox="1">
              <a:spLocks noChangeArrowheads="1"/>
            </p:cNvSpPr>
            <p:nvPr/>
          </p:nvSpPr>
          <p:spPr bwMode="auto">
            <a:xfrm>
              <a:off x="7108564" y="4290184"/>
              <a:ext cx="121379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fr-FR" altLang="fr-FR" sz="1400" b="1" i="1" dirty="0" smtClean="0">
                  <a:solidFill>
                    <a:schemeClr val="accent5"/>
                  </a:solidFill>
                  <a:latin typeface="+mj-lt"/>
                </a:rPr>
                <a:t>Hémosidérine</a:t>
              </a:r>
              <a:endParaRPr lang="fr-FR" altLang="fr-FR" sz="1400" b="1" i="1" dirty="0">
                <a:solidFill>
                  <a:schemeClr val="accent5"/>
                </a:solidFill>
                <a:latin typeface="+mj-lt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8241444" y="2555519"/>
              <a:ext cx="150267" cy="190627"/>
            </a:xfrm>
            <a:prstGeom prst="rect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793785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965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fr-FR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>Méthodes d’imagerie du fer</a:t>
            </a:r>
            <a: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/>
            </a:r>
            <a:b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</a:br>
            <a:r>
              <a:rPr lang="fr-FR" sz="2000" b="1" dirty="0" smtClean="0">
                <a:solidFill>
                  <a:schemeClr val="accent1"/>
                </a:solidFill>
                <a:latin typeface="Arial" charset="0"/>
                <a:cs typeface="Arial" charset="0"/>
              </a:rPr>
              <a:t>SWI</a:t>
            </a:r>
            <a:endParaRPr lang="fr-FR" sz="3400" b="1" dirty="0" smtClean="0">
              <a:solidFill>
                <a:schemeClr val="accent1"/>
              </a:solidFill>
              <a:latin typeface="Arial" charset="0"/>
              <a:cs typeface="Arial" charset="0"/>
            </a:endParaRPr>
          </a:p>
        </p:txBody>
      </p:sp>
      <p:sp>
        <p:nvSpPr>
          <p:cNvPr id="62" name="ZoneTexte 61"/>
          <p:cNvSpPr txBox="1">
            <a:spLocks noChangeArrowheads="1"/>
          </p:cNvSpPr>
          <p:nvPr/>
        </p:nvSpPr>
        <p:spPr bwMode="auto">
          <a:xfrm>
            <a:off x="6106076" y="120060"/>
            <a:ext cx="227652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 sz="1400" b="1" i="1" dirty="0" smtClean="0">
                <a:solidFill>
                  <a:schemeClr val="bg1"/>
                </a:solidFill>
              </a:rPr>
              <a:t>DISABILITY / HANDICAP</a:t>
            </a:r>
            <a:endParaRPr lang="fr-FR" altLang="fr-FR" sz="1400" b="1" i="1" dirty="0">
              <a:solidFill>
                <a:schemeClr val="bg1"/>
              </a:solidFill>
            </a:endParaRPr>
          </a:p>
        </p:txBody>
      </p:sp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2" t="21252" r="13586" b="22461"/>
          <a:stretch>
            <a:fillRect/>
          </a:stretch>
        </p:blipFill>
        <p:spPr bwMode="auto">
          <a:xfrm>
            <a:off x="290829" y="1041091"/>
            <a:ext cx="1634720" cy="1903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6" t="18346" r="12189" b="22424"/>
          <a:stretch>
            <a:fillRect/>
          </a:stretch>
        </p:blipFill>
        <p:spPr bwMode="auto">
          <a:xfrm>
            <a:off x="3538632" y="880012"/>
            <a:ext cx="1533718" cy="1831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8" t="43217" r="21632" b="31671"/>
          <a:stretch>
            <a:fillRect/>
          </a:stretch>
        </p:blipFill>
        <p:spPr bwMode="auto">
          <a:xfrm>
            <a:off x="1267782" y="1720850"/>
            <a:ext cx="1532776" cy="129075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17" t="42372" r="17906" b="30090"/>
          <a:stretch>
            <a:fillRect/>
          </a:stretch>
        </p:blipFill>
        <p:spPr bwMode="auto">
          <a:xfrm>
            <a:off x="4413641" y="1720850"/>
            <a:ext cx="1540110" cy="129442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ZoneTexte 1"/>
          <p:cNvSpPr txBox="1">
            <a:spLocks noChangeArrowheads="1"/>
          </p:cNvSpPr>
          <p:nvPr/>
        </p:nvSpPr>
        <p:spPr bwMode="auto">
          <a:xfrm>
            <a:off x="9525" y="990600"/>
            <a:ext cx="544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b="1" i="1">
                <a:solidFill>
                  <a:schemeClr val="bg1"/>
                </a:solidFill>
              </a:rPr>
              <a:t>T2*</a:t>
            </a:r>
          </a:p>
        </p:txBody>
      </p:sp>
      <p:sp>
        <p:nvSpPr>
          <p:cNvPr id="49" name="ZoneTexte 14"/>
          <p:cNvSpPr txBox="1">
            <a:spLocks noChangeArrowheads="1"/>
          </p:cNvSpPr>
          <p:nvPr/>
        </p:nvSpPr>
        <p:spPr bwMode="auto">
          <a:xfrm>
            <a:off x="3113088" y="989013"/>
            <a:ext cx="7477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b="1" i="1" dirty="0">
                <a:solidFill>
                  <a:schemeClr val="bg1"/>
                </a:solidFill>
              </a:rPr>
              <a:t>SWI</a:t>
            </a:r>
          </a:p>
        </p:txBody>
      </p:sp>
      <p:sp>
        <p:nvSpPr>
          <p:cNvPr id="50" name="ZoneTexte 1"/>
          <p:cNvSpPr txBox="1">
            <a:spLocks noChangeArrowheads="1"/>
          </p:cNvSpPr>
          <p:nvPr/>
        </p:nvSpPr>
        <p:spPr bwMode="auto">
          <a:xfrm>
            <a:off x="6537325" y="2619375"/>
            <a:ext cx="2316163" cy="1200150"/>
          </a:xfrm>
          <a:prstGeom prst="rect">
            <a:avLst/>
          </a:prstGeom>
          <a:noFill/>
          <a:ln w="9525">
            <a:solidFill>
              <a:schemeClr val="bg1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2400">
                <a:solidFill>
                  <a:schemeClr val="bg1"/>
                </a:solidFill>
              </a:rPr>
              <a:t>µbleed en SWI </a:t>
            </a:r>
          </a:p>
          <a:p>
            <a:pPr algn="ctr" eaLnBrk="1" hangingPunct="1"/>
            <a:r>
              <a:rPr lang="fr-FR" altLang="fr-FR" sz="2400">
                <a:solidFill>
                  <a:schemeClr val="bg1"/>
                </a:solidFill>
              </a:rPr>
              <a:t>≈ 4 x </a:t>
            </a:r>
          </a:p>
          <a:p>
            <a:pPr algn="ctr" eaLnBrk="1" hangingPunct="1"/>
            <a:r>
              <a:rPr lang="fr-FR" altLang="fr-FR" sz="2400">
                <a:solidFill>
                  <a:schemeClr val="bg1"/>
                </a:solidFill>
              </a:rPr>
              <a:t>µbleed en T2*</a:t>
            </a:r>
          </a:p>
        </p:txBody>
      </p:sp>
      <p:sp>
        <p:nvSpPr>
          <p:cNvPr id="51" name="ZoneTexte 38"/>
          <p:cNvSpPr txBox="1">
            <a:spLocks noChangeArrowheads="1"/>
          </p:cNvSpPr>
          <p:nvPr/>
        </p:nvSpPr>
        <p:spPr bwMode="auto">
          <a:xfrm>
            <a:off x="6353175" y="3943350"/>
            <a:ext cx="254268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100" b="1">
                <a:solidFill>
                  <a:schemeClr val="accent5"/>
                </a:solidFill>
                <a:cs typeface="Arial" panose="020B0604020202020204" pitchFamily="34" charset="0"/>
              </a:rPr>
              <a:t>Haacke </a:t>
            </a:r>
            <a:r>
              <a:rPr lang="fr-FR" altLang="fr-FR" sz="1100" b="1" i="1">
                <a:solidFill>
                  <a:schemeClr val="accent5"/>
                </a:solidFill>
                <a:cs typeface="Arial" panose="020B0604020202020204" pitchFamily="34" charset="0"/>
              </a:rPr>
              <a:t>et al. </a:t>
            </a:r>
            <a:r>
              <a:rPr lang="fr-FR" altLang="fr-FR" sz="1100" b="1">
                <a:solidFill>
                  <a:schemeClr val="accent5"/>
                </a:solidFill>
                <a:cs typeface="Arial" panose="020B0604020202020204" pitchFamily="34" charset="0"/>
              </a:rPr>
              <a:t>AJNR 2007; 28:316-17</a:t>
            </a:r>
          </a:p>
        </p:txBody>
      </p:sp>
      <p:pic>
        <p:nvPicPr>
          <p:cNvPr id="52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2" t="25133" r="19547" b="18333"/>
          <a:stretch>
            <a:fillRect/>
          </a:stretch>
        </p:blipFill>
        <p:spPr bwMode="auto">
          <a:xfrm>
            <a:off x="321618" y="3066874"/>
            <a:ext cx="1544696" cy="2056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66" t="53400" r="23273" b="24522"/>
          <a:stretch>
            <a:fillRect/>
          </a:stretch>
        </p:blipFill>
        <p:spPr bwMode="auto">
          <a:xfrm>
            <a:off x="814823" y="3688042"/>
            <a:ext cx="2060814" cy="14288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6" t="23576" r="20361" b="18373"/>
          <a:stretch>
            <a:fillRect/>
          </a:stretch>
        </p:blipFill>
        <p:spPr bwMode="auto">
          <a:xfrm>
            <a:off x="3505147" y="3003748"/>
            <a:ext cx="1600687" cy="2111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5" t="53358" r="20361" b="24562"/>
          <a:stretch>
            <a:fillRect/>
          </a:stretch>
        </p:blipFill>
        <p:spPr bwMode="auto">
          <a:xfrm>
            <a:off x="3961752" y="3642214"/>
            <a:ext cx="2288163" cy="142887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1132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965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fr-FR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>Méthodes d’imagerie du fer</a:t>
            </a:r>
            <a: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/>
            </a:r>
            <a:b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</a:br>
            <a:r>
              <a:rPr lang="fr-FR" sz="2000" b="1" dirty="0" smtClean="0">
                <a:solidFill>
                  <a:schemeClr val="accent1"/>
                </a:solidFill>
                <a:latin typeface="Arial" charset="0"/>
                <a:cs typeface="Arial" charset="0"/>
              </a:rPr>
              <a:t>SWI</a:t>
            </a:r>
            <a:endParaRPr lang="fr-FR" sz="3400" b="1" dirty="0" smtClean="0">
              <a:solidFill>
                <a:schemeClr val="accent1"/>
              </a:solidFill>
              <a:latin typeface="Arial" charset="0"/>
              <a:cs typeface="Arial" charset="0"/>
            </a:endParaRPr>
          </a:p>
        </p:txBody>
      </p:sp>
      <p:sp>
        <p:nvSpPr>
          <p:cNvPr id="62" name="ZoneTexte 61"/>
          <p:cNvSpPr txBox="1">
            <a:spLocks noChangeArrowheads="1"/>
          </p:cNvSpPr>
          <p:nvPr/>
        </p:nvSpPr>
        <p:spPr bwMode="auto">
          <a:xfrm>
            <a:off x="6106076" y="120060"/>
            <a:ext cx="227652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 sz="1400" b="1" i="1" dirty="0" smtClean="0">
                <a:solidFill>
                  <a:schemeClr val="bg1"/>
                </a:solidFill>
              </a:rPr>
              <a:t>DISABILITY / HANDICAP</a:t>
            </a:r>
            <a:endParaRPr lang="fr-FR" altLang="fr-FR" sz="1400" b="1" i="1" dirty="0">
              <a:solidFill>
                <a:schemeClr val="bg1"/>
              </a:solidFill>
            </a:endParaRPr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3"/>
          <a:srcRect l="36324" t="17467" r="35755" b="9466"/>
          <a:stretch/>
        </p:blipFill>
        <p:spPr>
          <a:xfrm>
            <a:off x="202853" y="749803"/>
            <a:ext cx="1520393" cy="1700357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 rotWithShape="1">
          <a:blip r:embed="rId4"/>
          <a:srcRect l="36496" t="16400" r="36154" b="9200"/>
          <a:stretch/>
        </p:blipFill>
        <p:spPr>
          <a:xfrm>
            <a:off x="4306701" y="1464998"/>
            <a:ext cx="1489363" cy="1731385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 rotWithShape="1">
          <a:blip r:embed="rId5"/>
          <a:srcRect l="37066" t="19333" r="36382" b="10267"/>
          <a:stretch/>
        </p:blipFill>
        <p:spPr>
          <a:xfrm>
            <a:off x="7175898" y="1552920"/>
            <a:ext cx="1445924" cy="1638300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500" b="90000" l="37821" r="62073">
                        <a14:foregroundMark x1="54594" y1="42250" x2="54594" y2="42250"/>
                        <a14:foregroundMark x1="50641" y1="62000" x2="50641" y2="62000"/>
                        <a14:foregroundMark x1="49786" y1="71250" x2="49786" y2="71250"/>
                        <a14:foregroundMark x1="46047" y1="64750" x2="46047" y2="64750"/>
                        <a14:foregroundMark x1="52564" y1="21750" x2="52564" y2="21750"/>
                        <a14:foregroundMark x1="37927" y1="58750" x2="37927" y2="58750"/>
                        <a14:foregroundMark x1="51282" y1="87250" x2="51282" y2="87250"/>
                        <a14:foregroundMark x1="49359" y1="85750" x2="49359" y2="85750"/>
                        <a14:foregroundMark x1="62073" y1="61750" x2="62073" y2="61750"/>
                        <a14:foregroundMark x1="52030" y1="90000" x2="52030" y2="90000"/>
                        <a14:foregroundMark x1="49893" y1="59000" x2="49893" y2="59000"/>
                        <a14:foregroundMark x1="51923" y1="19500" x2="51923" y2="19500"/>
                      </a14:backgroundRemoval>
                    </a14:imgEffect>
                  </a14:imgLayer>
                </a14:imgProps>
              </a:ext>
            </a:extLst>
          </a:blip>
          <a:srcRect l="36268" t="18268" r="35584" b="8400"/>
          <a:stretch/>
        </p:blipFill>
        <p:spPr>
          <a:xfrm>
            <a:off x="190442" y="2980126"/>
            <a:ext cx="1532804" cy="1706563"/>
          </a:xfrm>
          <a:prstGeom prst="rect">
            <a:avLst/>
          </a:prstGeom>
        </p:spPr>
      </p:pic>
      <p:sp>
        <p:nvSpPr>
          <p:cNvPr id="29" name="ZoneTexte 14"/>
          <p:cNvSpPr txBox="1">
            <a:spLocks noChangeArrowheads="1"/>
          </p:cNvSpPr>
          <p:nvPr/>
        </p:nvSpPr>
        <p:spPr bwMode="auto">
          <a:xfrm>
            <a:off x="460822" y="2438369"/>
            <a:ext cx="1000595" cy="307777"/>
          </a:xfrm>
          <a:prstGeom prst="rect">
            <a:avLst/>
          </a:prstGeom>
          <a:solidFill>
            <a:schemeClr val="accent5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400" b="1" dirty="0" smtClean="0">
                <a:solidFill>
                  <a:schemeClr val="bg1"/>
                </a:solidFill>
                <a:latin typeface="+mj-lt"/>
              </a:rPr>
              <a:t>Magnitude</a:t>
            </a:r>
            <a:endParaRPr lang="fr-FR" altLang="fr-FR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0" name="ZoneTexte 14"/>
          <p:cNvSpPr txBox="1">
            <a:spLocks noChangeArrowheads="1"/>
          </p:cNvSpPr>
          <p:nvPr/>
        </p:nvSpPr>
        <p:spPr bwMode="auto">
          <a:xfrm>
            <a:off x="125669" y="4702306"/>
            <a:ext cx="2077428" cy="307777"/>
          </a:xfrm>
          <a:prstGeom prst="rect">
            <a:avLst/>
          </a:prstGeom>
          <a:solidFill>
            <a:schemeClr val="accent5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400" b="1" dirty="0" smtClean="0">
                <a:solidFill>
                  <a:schemeClr val="bg1"/>
                </a:solidFill>
                <a:latin typeface="+mj-lt"/>
              </a:rPr>
              <a:t>Phase (filtrée + masquée)</a:t>
            </a:r>
            <a:endParaRPr lang="fr-FR" altLang="fr-FR" sz="14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3" name="Connecteur droit avec flèche 2"/>
          <p:cNvCxnSpPr/>
          <p:nvPr/>
        </p:nvCxnSpPr>
        <p:spPr>
          <a:xfrm>
            <a:off x="1882226" y="1686761"/>
            <a:ext cx="2252894" cy="643929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/>
          <p:nvPr/>
        </p:nvCxnSpPr>
        <p:spPr>
          <a:xfrm flipV="1">
            <a:off x="2225040" y="2592258"/>
            <a:ext cx="1910080" cy="1494137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ZoneTexte 14"/>
          <p:cNvSpPr txBox="1">
            <a:spLocks noChangeArrowheads="1"/>
          </p:cNvSpPr>
          <p:nvPr/>
        </p:nvSpPr>
        <p:spPr bwMode="auto">
          <a:xfrm>
            <a:off x="4550072" y="1245143"/>
            <a:ext cx="974882" cy="307777"/>
          </a:xfrm>
          <a:prstGeom prst="rect">
            <a:avLst/>
          </a:prstGeom>
          <a:solidFill>
            <a:schemeClr val="accent5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400" b="1" dirty="0" smtClean="0">
                <a:solidFill>
                  <a:schemeClr val="bg1"/>
                </a:solidFill>
                <a:latin typeface="+mj-lt"/>
              </a:rPr>
              <a:t>Image SWI</a:t>
            </a:r>
            <a:endParaRPr lang="fr-FR" altLang="fr-FR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3" name="ZoneTexte 14"/>
          <p:cNvSpPr txBox="1">
            <a:spLocks noChangeArrowheads="1"/>
          </p:cNvSpPr>
          <p:nvPr/>
        </p:nvSpPr>
        <p:spPr bwMode="auto">
          <a:xfrm>
            <a:off x="7332839" y="1252259"/>
            <a:ext cx="1204432" cy="307777"/>
          </a:xfrm>
          <a:prstGeom prst="rect">
            <a:avLst/>
          </a:prstGeom>
          <a:solidFill>
            <a:schemeClr val="accent5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400" b="1" dirty="0" smtClean="0">
                <a:solidFill>
                  <a:schemeClr val="bg1"/>
                </a:solidFill>
                <a:latin typeface="+mj-lt"/>
              </a:rPr>
              <a:t>Mini MIP SWI</a:t>
            </a:r>
            <a:endParaRPr lang="fr-FR" altLang="fr-FR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4" name="ZoneTexte 14"/>
          <p:cNvSpPr txBox="1">
            <a:spLocks noChangeArrowheads="1"/>
          </p:cNvSpPr>
          <p:nvPr/>
        </p:nvSpPr>
        <p:spPr bwMode="auto">
          <a:xfrm>
            <a:off x="2522851" y="3077781"/>
            <a:ext cx="37542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400" b="1" dirty="0" smtClean="0">
                <a:solidFill>
                  <a:schemeClr val="bg1"/>
                </a:solidFill>
                <a:latin typeface="+mj-lt"/>
              </a:rPr>
              <a:t>X4</a:t>
            </a:r>
            <a:endParaRPr lang="fr-FR" altLang="fr-FR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ZoneTexte 34"/>
          <p:cNvSpPr txBox="1">
            <a:spLocks noChangeArrowheads="1"/>
          </p:cNvSpPr>
          <p:nvPr/>
        </p:nvSpPr>
        <p:spPr bwMode="auto">
          <a:xfrm>
            <a:off x="2422281" y="3954272"/>
            <a:ext cx="2638634" cy="954107"/>
          </a:xfrm>
          <a:prstGeom prst="rect">
            <a:avLst/>
          </a:prstGeom>
          <a:noFill/>
          <a:ln w="9525">
            <a:solidFill>
              <a:schemeClr val="bg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Ø"/>
            </a:pPr>
            <a:r>
              <a:rPr lang="fr-FR" altLang="fr-FR" sz="1400" i="1" dirty="0">
                <a:solidFill>
                  <a:schemeClr val="bg1"/>
                </a:solidFill>
                <a:latin typeface="+mj-lt"/>
              </a:rPr>
              <a:t>Phase + : 1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fr-FR" altLang="fr-FR" sz="1400" i="1" dirty="0">
                <a:solidFill>
                  <a:schemeClr val="bg1"/>
                </a:solidFill>
                <a:latin typeface="+mj-lt"/>
              </a:rPr>
              <a:t>Phase - : valeur entre 1 et 0 d’autant plus proche de 0 que la phase est plus -</a:t>
            </a:r>
          </a:p>
        </p:txBody>
      </p:sp>
      <p:cxnSp>
        <p:nvCxnSpPr>
          <p:cNvPr id="40" name="Connecteur droit avec flèche 39"/>
          <p:cNvCxnSpPr/>
          <p:nvPr/>
        </p:nvCxnSpPr>
        <p:spPr>
          <a:xfrm>
            <a:off x="5963920" y="2365105"/>
            <a:ext cx="1084869" cy="11767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8426507" y="2450160"/>
            <a:ext cx="161837" cy="350548"/>
          </a:xfrm>
          <a:prstGeom prst="rect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Rectangle 43"/>
          <p:cNvSpPr/>
          <p:nvPr/>
        </p:nvSpPr>
        <p:spPr>
          <a:xfrm>
            <a:off x="7529898" y="1957145"/>
            <a:ext cx="315654" cy="350548"/>
          </a:xfrm>
          <a:prstGeom prst="rect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Rectangle 44"/>
          <p:cNvSpPr/>
          <p:nvPr/>
        </p:nvSpPr>
        <p:spPr>
          <a:xfrm>
            <a:off x="8241444" y="2555519"/>
            <a:ext cx="150267" cy="190627"/>
          </a:xfrm>
          <a:prstGeom prst="rect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750" b="90000" l="9936" r="89957">
                        <a14:foregroundMark x1="49893" y1="8750" x2="49893" y2="8750"/>
                        <a14:foregroundMark x1="51923" y1="14500" x2="51923" y2="14500"/>
                        <a14:foregroundMark x1="44872" y1="15000" x2="44872" y2="15000"/>
                        <a14:foregroundMark x1="39957" y1="14000" x2="39957" y2="14000"/>
                        <a14:foregroundMark x1="39103" y1="17000" x2="39103" y2="17000"/>
                        <a14:foregroundMark x1="56624" y1="13250" x2="56624" y2="13250"/>
                        <a14:foregroundMark x1="58226" y1="18000" x2="58226" y2="18000"/>
                        <a14:foregroundMark x1="64209" y1="58750" x2="64209" y2="58750"/>
                      </a14:backgroundRemoval>
                    </a14:imgEffect>
                  </a14:imgLayer>
                </a14:imgProps>
              </a:ext>
            </a:extLst>
          </a:blip>
          <a:srcRect l="34208" t="5767" r="35091" b="6873"/>
          <a:stretch/>
        </p:blipFill>
        <p:spPr>
          <a:xfrm>
            <a:off x="5796064" y="3028665"/>
            <a:ext cx="1468072" cy="1785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567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965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fr-FR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>Méthodes d’imagerie du fer</a:t>
            </a:r>
            <a: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/>
            </a:r>
            <a:b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</a:br>
            <a:r>
              <a:rPr lang="fr-FR" sz="2000" b="1" dirty="0" smtClean="0">
                <a:solidFill>
                  <a:schemeClr val="accent1"/>
                </a:solidFill>
                <a:latin typeface="Arial" charset="0"/>
                <a:cs typeface="Arial" charset="0"/>
              </a:rPr>
              <a:t>Imagerie de phase</a:t>
            </a:r>
            <a:endParaRPr lang="fr-FR" sz="3400" b="1" dirty="0" smtClean="0">
              <a:solidFill>
                <a:schemeClr val="accent1"/>
              </a:solidFill>
              <a:latin typeface="Arial" charset="0"/>
              <a:cs typeface="Arial" charset="0"/>
            </a:endParaRPr>
          </a:p>
        </p:txBody>
      </p:sp>
      <p:pic>
        <p:nvPicPr>
          <p:cNvPr id="37" name="Image 3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750" b="90000" l="9936" r="89957">
                        <a14:foregroundMark x1="49893" y1="8750" x2="49893" y2="8750"/>
                        <a14:foregroundMark x1="51923" y1="14500" x2="51923" y2="14500"/>
                        <a14:foregroundMark x1="44872" y1="15000" x2="44872" y2="15000"/>
                        <a14:foregroundMark x1="39957" y1="14000" x2="39957" y2="14000"/>
                        <a14:foregroundMark x1="39103" y1="17000" x2="39103" y2="17000"/>
                        <a14:foregroundMark x1="56624" y1="13250" x2="56624" y2="13250"/>
                        <a14:foregroundMark x1="58226" y1="18000" x2="58226" y2="18000"/>
                        <a14:foregroundMark x1="64209" y1="58750" x2="64209" y2="58750"/>
                      </a14:backgroundRemoval>
                    </a14:imgEffect>
                  </a14:imgLayer>
                </a14:imgProps>
              </a:ext>
            </a:extLst>
          </a:blip>
          <a:srcRect l="34208" t="5767" r="35091" b="6873"/>
          <a:stretch/>
        </p:blipFill>
        <p:spPr>
          <a:xfrm>
            <a:off x="158749" y="706832"/>
            <a:ext cx="1686139" cy="2050404"/>
          </a:xfrm>
          <a:prstGeom prst="rect">
            <a:avLst/>
          </a:prstGeom>
        </p:spPr>
      </p:pic>
      <p:pic>
        <p:nvPicPr>
          <p:cNvPr id="38" name="Image 37"/>
          <p:cNvPicPr>
            <a:picLocks noChangeAspect="1"/>
          </p:cNvPicPr>
          <p:nvPr/>
        </p:nvPicPr>
        <p:blipFill rotWithShape="1">
          <a:blip r:embed="rId5"/>
          <a:srcRect l="47849" t="30192" r="37263" b="26256"/>
          <a:stretch/>
        </p:blipFill>
        <p:spPr>
          <a:xfrm>
            <a:off x="7272624" y="3168219"/>
            <a:ext cx="1327317" cy="1659336"/>
          </a:xfrm>
          <a:prstGeom prst="rect">
            <a:avLst/>
          </a:prstGeom>
          <a:ln w="19050">
            <a:solidFill>
              <a:srgbClr val="FFC000"/>
            </a:solidFill>
          </a:ln>
        </p:spPr>
      </p:pic>
      <p:pic>
        <p:nvPicPr>
          <p:cNvPr id="39" name="Image 38"/>
          <p:cNvPicPr>
            <a:picLocks noChangeAspect="1"/>
          </p:cNvPicPr>
          <p:nvPr/>
        </p:nvPicPr>
        <p:blipFill rotWithShape="1">
          <a:blip r:embed="rId6"/>
          <a:srcRect l="47621" t="28592" r="36162" b="23310"/>
          <a:stretch/>
        </p:blipFill>
        <p:spPr>
          <a:xfrm>
            <a:off x="4917535" y="3183279"/>
            <a:ext cx="1320800" cy="1674235"/>
          </a:xfrm>
          <a:prstGeom prst="rect">
            <a:avLst/>
          </a:prstGeom>
          <a:ln w="28575">
            <a:solidFill>
              <a:schemeClr val="accent5"/>
            </a:solidFill>
          </a:ln>
        </p:spPr>
      </p:pic>
      <p:pic>
        <p:nvPicPr>
          <p:cNvPr id="46" name="Image 45"/>
          <p:cNvPicPr>
            <a:picLocks noChangeAspect="1"/>
          </p:cNvPicPr>
          <p:nvPr/>
        </p:nvPicPr>
        <p:blipFill rotWithShape="1">
          <a:blip r:embed="rId7"/>
          <a:srcRect l="36274" t="19241" r="36202" b="11190"/>
          <a:stretch/>
        </p:blipFill>
        <p:spPr>
          <a:xfrm>
            <a:off x="7225331" y="816576"/>
            <a:ext cx="1694998" cy="1830916"/>
          </a:xfrm>
          <a:prstGeom prst="rect">
            <a:avLst/>
          </a:prstGeom>
        </p:spPr>
      </p:pic>
      <p:pic>
        <p:nvPicPr>
          <p:cNvPr id="47" name="Image 46"/>
          <p:cNvPicPr>
            <a:picLocks noChangeAspect="1"/>
          </p:cNvPicPr>
          <p:nvPr/>
        </p:nvPicPr>
        <p:blipFill rotWithShape="1">
          <a:blip r:embed="rId8"/>
          <a:srcRect l="37354" t="22498" r="36290" b="11488"/>
          <a:stretch/>
        </p:blipFill>
        <p:spPr>
          <a:xfrm>
            <a:off x="2582317" y="864462"/>
            <a:ext cx="1623040" cy="1737360"/>
          </a:xfrm>
          <a:prstGeom prst="rect">
            <a:avLst/>
          </a:prstGeom>
        </p:spPr>
      </p:pic>
      <p:pic>
        <p:nvPicPr>
          <p:cNvPr id="48" name="Image 47"/>
          <p:cNvPicPr>
            <a:picLocks noChangeAspect="1"/>
          </p:cNvPicPr>
          <p:nvPr/>
        </p:nvPicPr>
        <p:blipFill rotWithShape="1">
          <a:blip r:embed="rId9"/>
          <a:srcRect l="36534" t="19967" r="36073" b="11124"/>
          <a:stretch/>
        </p:blipFill>
        <p:spPr>
          <a:xfrm>
            <a:off x="4851523" y="818742"/>
            <a:ext cx="1687002" cy="1813560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3588274" y="1888686"/>
            <a:ext cx="441085" cy="214987"/>
          </a:xfrm>
          <a:prstGeom prst="rect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Rectangle 49"/>
          <p:cNvSpPr/>
          <p:nvPr/>
        </p:nvSpPr>
        <p:spPr>
          <a:xfrm>
            <a:off x="5921587" y="1893517"/>
            <a:ext cx="441085" cy="214987"/>
          </a:xfrm>
          <a:prstGeom prst="rect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Rectangle 50"/>
          <p:cNvSpPr/>
          <p:nvPr/>
        </p:nvSpPr>
        <p:spPr>
          <a:xfrm>
            <a:off x="8271602" y="1905910"/>
            <a:ext cx="441085" cy="214987"/>
          </a:xfrm>
          <a:prstGeom prst="rect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Rectangle 51"/>
          <p:cNvSpPr/>
          <p:nvPr/>
        </p:nvSpPr>
        <p:spPr>
          <a:xfrm>
            <a:off x="1150480" y="1933592"/>
            <a:ext cx="441085" cy="214987"/>
          </a:xfrm>
          <a:prstGeom prst="rect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 rotWithShape="1">
          <a:blip r:embed="rId8"/>
          <a:srcRect l="53461" t="59219" r="38611" b="29255"/>
          <a:stretch/>
        </p:blipFill>
        <p:spPr>
          <a:xfrm>
            <a:off x="3152647" y="2200655"/>
            <a:ext cx="1046480" cy="65024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2" name="Image 21"/>
          <p:cNvPicPr>
            <a:picLocks noChangeAspect="1"/>
          </p:cNvPicPr>
          <p:nvPr/>
        </p:nvPicPr>
        <p:blipFill rotWithShape="1">
          <a:blip r:embed="rId7"/>
          <a:srcRect l="53495" t="60190" r="38424" b="28644"/>
          <a:stretch/>
        </p:blipFill>
        <p:spPr>
          <a:xfrm>
            <a:off x="7861923" y="2200394"/>
            <a:ext cx="1066800" cy="629921"/>
          </a:xfrm>
          <a:prstGeom prst="rect">
            <a:avLst/>
          </a:prstGeom>
          <a:ln>
            <a:solidFill>
              <a:schemeClr val="bg1"/>
            </a:solidFill>
          </a:ln>
        </p:spPr>
      </p:pic>
      <p:grpSp>
        <p:nvGrpSpPr>
          <p:cNvPr id="2" name="Groupe 1"/>
          <p:cNvGrpSpPr/>
          <p:nvPr/>
        </p:nvGrpSpPr>
        <p:grpSpPr>
          <a:xfrm>
            <a:off x="129278" y="3117520"/>
            <a:ext cx="3991969" cy="1936152"/>
            <a:chOff x="129278" y="3117520"/>
            <a:chExt cx="3991969" cy="1936152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29278" y="3117520"/>
              <a:ext cx="2305824" cy="1936152"/>
            </a:xfrm>
            <a:prstGeom prst="rect">
              <a:avLst/>
            </a:prstGeom>
          </p:spPr>
        </p:pic>
        <p:sp>
          <p:nvSpPr>
            <p:cNvPr id="6" name="Flèche droite 5"/>
            <p:cNvSpPr/>
            <p:nvPr/>
          </p:nvSpPr>
          <p:spPr>
            <a:xfrm rot="11871665">
              <a:off x="1245499" y="4814176"/>
              <a:ext cx="360348" cy="19051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5" name="Groupe 14"/>
            <p:cNvGrpSpPr>
              <a:grpSpLocks noChangeAspect="1"/>
            </p:cNvGrpSpPr>
            <p:nvPr/>
          </p:nvGrpSpPr>
          <p:grpSpPr>
            <a:xfrm>
              <a:off x="2494941" y="3546480"/>
              <a:ext cx="1626306" cy="704762"/>
              <a:chOff x="2494935" y="3546479"/>
              <a:chExt cx="2258758" cy="978829"/>
            </a:xfrm>
          </p:grpSpPr>
          <p:sp>
            <p:nvSpPr>
              <p:cNvPr id="12" name="Ellipse 11"/>
              <p:cNvSpPr/>
              <p:nvPr/>
            </p:nvSpPr>
            <p:spPr>
              <a:xfrm rot="17582750">
                <a:off x="2792612" y="3248802"/>
                <a:ext cx="497840" cy="109319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5" name="Ellipse 64"/>
              <p:cNvSpPr/>
              <p:nvPr/>
            </p:nvSpPr>
            <p:spPr>
              <a:xfrm rot="17582750">
                <a:off x="3958176" y="3729791"/>
                <a:ext cx="497840" cy="109319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6" name="Ellipse 65"/>
              <p:cNvSpPr/>
              <p:nvPr/>
            </p:nvSpPr>
            <p:spPr>
              <a:xfrm rot="17582750">
                <a:off x="3559842" y="3657242"/>
                <a:ext cx="264161" cy="29970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" name="Ellipse 66"/>
              <p:cNvSpPr/>
              <p:nvPr/>
            </p:nvSpPr>
            <p:spPr>
              <a:xfrm rot="17582750">
                <a:off x="3405414" y="4082300"/>
                <a:ext cx="264161" cy="29970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2050" name="Picture 2" descr="Noyau atomique illustration stock. Illustration du gravitationnel - 70233024"/>
              <p:cNvPicPr>
                <a:picLocks noChangeAspect="1" noChangeArrowheads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825" t="5949" r="15175" b="26207"/>
              <a:stretch/>
            </p:blipFill>
            <p:spPr bwMode="auto">
              <a:xfrm>
                <a:off x="3482680" y="3847320"/>
                <a:ext cx="312440" cy="3229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6" name="Groupe 15"/>
          <p:cNvGrpSpPr/>
          <p:nvPr/>
        </p:nvGrpSpPr>
        <p:grpSpPr>
          <a:xfrm>
            <a:off x="7484939" y="3746892"/>
            <a:ext cx="1708349" cy="1381757"/>
            <a:chOff x="7484939" y="3746892"/>
            <a:chExt cx="1708349" cy="1381757"/>
          </a:xfrm>
        </p:grpSpPr>
        <p:pic>
          <p:nvPicPr>
            <p:cNvPr id="13" name="Image 12"/>
            <p:cNvPicPr>
              <a:picLocks noChangeAspect="1"/>
            </p:cNvPicPr>
            <p:nvPr/>
          </p:nvPicPr>
          <p:blipFill rotWithShape="1">
            <a:blip r:embed="rId12"/>
            <a:srcRect l="4061" t="1310" r="4429"/>
            <a:stretch/>
          </p:blipFill>
          <p:spPr>
            <a:xfrm>
              <a:off x="8668409" y="3746892"/>
              <a:ext cx="524879" cy="1073980"/>
            </a:xfrm>
            <a:prstGeom prst="rect">
              <a:avLst/>
            </a:prstGeom>
          </p:spPr>
        </p:pic>
        <p:sp>
          <p:nvSpPr>
            <p:cNvPr id="74" name="ZoneTexte 73"/>
            <p:cNvSpPr txBox="1">
              <a:spLocks noChangeArrowheads="1"/>
            </p:cNvSpPr>
            <p:nvPr/>
          </p:nvSpPr>
          <p:spPr bwMode="auto">
            <a:xfrm>
              <a:off x="7484939" y="4820872"/>
              <a:ext cx="1544760" cy="307777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marL="2857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eaLnBrk="1" hangingPunct="1"/>
              <a:r>
                <a:rPr lang="fr-FR" altLang="fr-FR" sz="1400" i="1" dirty="0" smtClean="0">
                  <a:solidFill>
                    <a:schemeClr val="bg1"/>
                  </a:solidFill>
                  <a:latin typeface="+mj-lt"/>
                </a:rPr>
                <a:t>Paramagnétique</a:t>
              </a:r>
              <a:endParaRPr lang="fr-FR" altLang="fr-FR" sz="1400" i="1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11" name="Groupe 10"/>
          <p:cNvGrpSpPr/>
          <p:nvPr/>
        </p:nvGrpSpPr>
        <p:grpSpPr>
          <a:xfrm>
            <a:off x="5165698" y="3799288"/>
            <a:ext cx="1664003" cy="1327210"/>
            <a:chOff x="5165698" y="3799288"/>
            <a:chExt cx="1664003" cy="1327210"/>
          </a:xfrm>
        </p:grpSpPr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303138" y="3799288"/>
              <a:ext cx="526563" cy="1067622"/>
            </a:xfrm>
            <a:prstGeom prst="rect">
              <a:avLst/>
            </a:prstGeom>
          </p:spPr>
        </p:pic>
        <p:sp>
          <p:nvSpPr>
            <p:cNvPr id="75" name="ZoneTexte 74"/>
            <p:cNvSpPr txBox="1">
              <a:spLocks noChangeArrowheads="1"/>
            </p:cNvSpPr>
            <p:nvPr/>
          </p:nvSpPr>
          <p:spPr bwMode="auto">
            <a:xfrm>
              <a:off x="5165698" y="4818721"/>
              <a:ext cx="1544760" cy="307777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marL="2857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eaLnBrk="1" hangingPunct="1"/>
              <a:r>
                <a:rPr lang="fr-FR" altLang="fr-FR" sz="1400" i="1" dirty="0" smtClean="0">
                  <a:solidFill>
                    <a:schemeClr val="bg1"/>
                  </a:solidFill>
                  <a:latin typeface="+mj-lt"/>
                </a:rPr>
                <a:t>Diamagnétique</a:t>
              </a:r>
              <a:endParaRPr lang="fr-FR" altLang="fr-FR" sz="1400" i="1" dirty="0">
                <a:solidFill>
                  <a:schemeClr val="bg1"/>
                </a:solidFill>
                <a:latin typeface="+mj-lt"/>
              </a:endParaRPr>
            </a:p>
          </p:txBody>
        </p:sp>
      </p:grpSp>
      <p:cxnSp>
        <p:nvCxnSpPr>
          <p:cNvPr id="4" name="Connecteur droit avec flèche 3"/>
          <p:cNvCxnSpPr/>
          <p:nvPr/>
        </p:nvCxnSpPr>
        <p:spPr>
          <a:xfrm>
            <a:off x="6025445" y="864462"/>
            <a:ext cx="0" cy="1737360"/>
          </a:xfrm>
          <a:prstGeom prst="straightConnector1">
            <a:avLst/>
          </a:prstGeom>
          <a:ln w="28575">
            <a:solidFill>
              <a:schemeClr val="accent5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/>
          <p:cNvCxnSpPr/>
          <p:nvPr/>
        </p:nvCxnSpPr>
        <p:spPr>
          <a:xfrm>
            <a:off x="6191110" y="864462"/>
            <a:ext cx="0" cy="1737360"/>
          </a:xfrm>
          <a:prstGeom prst="straightConnector1">
            <a:avLst/>
          </a:prstGeom>
          <a:ln w="28575">
            <a:solidFill>
              <a:srgbClr val="FFC000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Image 35"/>
          <p:cNvPicPr>
            <a:picLocks noChangeAspect="1"/>
          </p:cNvPicPr>
          <p:nvPr/>
        </p:nvPicPr>
        <p:blipFill rotWithShape="1">
          <a:blip r:embed="rId9"/>
          <a:srcRect l="53584" t="59070" r="38412" b="29584"/>
          <a:stretch/>
        </p:blipFill>
        <p:spPr>
          <a:xfrm>
            <a:off x="5481885" y="2195315"/>
            <a:ext cx="1056640" cy="64008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00091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965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fr-FR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>Méthodes d’imagerie du fer</a:t>
            </a:r>
            <a: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/>
            </a:r>
            <a:b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</a:br>
            <a:r>
              <a:rPr lang="fr-FR" sz="2000" b="1" dirty="0" smtClean="0">
                <a:solidFill>
                  <a:schemeClr val="accent1"/>
                </a:solidFill>
                <a:latin typeface="Arial" charset="0"/>
                <a:cs typeface="Arial" charset="0"/>
              </a:rPr>
              <a:t>Imagerie de phase</a:t>
            </a:r>
            <a:endParaRPr lang="fr-FR" sz="3400" b="1" dirty="0" smtClean="0">
              <a:solidFill>
                <a:schemeClr val="accent1"/>
              </a:solidFill>
              <a:latin typeface="Arial" charset="0"/>
              <a:cs typeface="Arial" charset="0"/>
            </a:endParaRPr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 rotWithShape="1">
          <a:blip r:embed="rId3"/>
          <a:srcRect l="47849" t="30192" r="37263" b="26256"/>
          <a:stretch/>
        </p:blipFill>
        <p:spPr>
          <a:xfrm>
            <a:off x="1701539" y="3333487"/>
            <a:ext cx="1327317" cy="1659336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 rotWithShape="1">
          <a:blip r:embed="rId4"/>
          <a:srcRect l="36274" t="19241" r="36202" b="11190"/>
          <a:stretch/>
        </p:blipFill>
        <p:spPr>
          <a:xfrm>
            <a:off x="1677971" y="1167039"/>
            <a:ext cx="1694998" cy="1830916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 rotWithShape="1">
          <a:blip r:embed="rId4"/>
          <a:srcRect l="55495" t="60190" r="39656" b="28644"/>
          <a:stretch/>
        </p:blipFill>
        <p:spPr>
          <a:xfrm>
            <a:off x="2732888" y="2563847"/>
            <a:ext cx="640081" cy="62992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2" name="Image 31"/>
          <p:cNvPicPr>
            <a:picLocks noChangeAspect="1"/>
          </p:cNvPicPr>
          <p:nvPr/>
        </p:nvPicPr>
        <p:blipFill rotWithShape="1">
          <a:blip r:embed="rId5"/>
          <a:srcRect l="36496" t="16400" r="36154" b="9200"/>
          <a:stretch/>
        </p:blipFill>
        <p:spPr>
          <a:xfrm>
            <a:off x="0" y="1167039"/>
            <a:ext cx="1584960" cy="1842517"/>
          </a:xfrm>
          <a:prstGeom prst="rect">
            <a:avLst/>
          </a:prstGeom>
        </p:spPr>
      </p:pic>
      <p:pic>
        <p:nvPicPr>
          <p:cNvPr id="33" name="Image 32"/>
          <p:cNvPicPr>
            <a:picLocks noChangeAspect="1"/>
          </p:cNvPicPr>
          <p:nvPr/>
        </p:nvPicPr>
        <p:blipFill rotWithShape="1">
          <a:blip r:embed="rId6"/>
          <a:srcRect l="34295" t="26081" r="33340" b="1576"/>
          <a:stretch/>
        </p:blipFill>
        <p:spPr>
          <a:xfrm>
            <a:off x="4950620" y="1400335"/>
            <a:ext cx="1843719" cy="1778799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 rotWithShape="1">
          <a:blip r:embed="rId7"/>
          <a:srcRect l="33895" t="27269" r="34297" b="1745"/>
          <a:stretch/>
        </p:blipFill>
        <p:spPr>
          <a:xfrm>
            <a:off x="6944809" y="1417016"/>
            <a:ext cx="1811998" cy="1745436"/>
          </a:xfrm>
          <a:prstGeom prst="rect">
            <a:avLst/>
          </a:prstGeom>
        </p:spPr>
      </p:pic>
      <p:pic>
        <p:nvPicPr>
          <p:cNvPr id="35" name="Image 34"/>
          <p:cNvPicPr>
            <a:picLocks noChangeAspect="1"/>
          </p:cNvPicPr>
          <p:nvPr/>
        </p:nvPicPr>
        <p:blipFill rotWithShape="1">
          <a:blip r:embed="rId8"/>
          <a:srcRect l="32159" t="5289" r="31699" b="15904"/>
          <a:stretch/>
        </p:blipFill>
        <p:spPr>
          <a:xfrm>
            <a:off x="6937248" y="3270051"/>
            <a:ext cx="1828800" cy="1721128"/>
          </a:xfrm>
          <a:prstGeom prst="rect">
            <a:avLst/>
          </a:prstGeom>
        </p:spPr>
      </p:pic>
      <p:pic>
        <p:nvPicPr>
          <p:cNvPr id="40" name="Image 39"/>
          <p:cNvPicPr>
            <a:picLocks noChangeAspect="1"/>
          </p:cNvPicPr>
          <p:nvPr/>
        </p:nvPicPr>
        <p:blipFill rotWithShape="1">
          <a:blip r:embed="rId7"/>
          <a:srcRect l="52202" t="37839" r="41194" b="51103"/>
          <a:stretch/>
        </p:blipFill>
        <p:spPr>
          <a:xfrm>
            <a:off x="8092343" y="2725663"/>
            <a:ext cx="738368" cy="53367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1" name="Rectangle 40"/>
          <p:cNvSpPr/>
          <p:nvPr/>
        </p:nvSpPr>
        <p:spPr>
          <a:xfrm>
            <a:off x="7999290" y="1696716"/>
            <a:ext cx="315654" cy="194743"/>
          </a:xfrm>
          <a:prstGeom prst="rect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Rectangle 41"/>
          <p:cNvSpPr/>
          <p:nvPr/>
        </p:nvSpPr>
        <p:spPr>
          <a:xfrm>
            <a:off x="5993706" y="1666860"/>
            <a:ext cx="315654" cy="194743"/>
          </a:xfrm>
          <a:prstGeom prst="rect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Rectangle 42"/>
          <p:cNvSpPr/>
          <p:nvPr/>
        </p:nvSpPr>
        <p:spPr>
          <a:xfrm>
            <a:off x="2895101" y="2291378"/>
            <a:ext cx="267510" cy="194743"/>
          </a:xfrm>
          <a:prstGeom prst="rect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Rectangle 43"/>
          <p:cNvSpPr/>
          <p:nvPr/>
        </p:nvSpPr>
        <p:spPr>
          <a:xfrm>
            <a:off x="1139453" y="2289735"/>
            <a:ext cx="267510" cy="194743"/>
          </a:xfrm>
          <a:prstGeom prst="rect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5" name="Image 44"/>
          <p:cNvPicPr>
            <a:picLocks noChangeAspect="1"/>
          </p:cNvPicPr>
          <p:nvPr/>
        </p:nvPicPr>
        <p:blipFill rotWithShape="1">
          <a:blip r:embed="rId9"/>
          <a:srcRect l="4061" t="1310" r="4429"/>
          <a:stretch/>
        </p:blipFill>
        <p:spPr>
          <a:xfrm>
            <a:off x="2848401" y="3610460"/>
            <a:ext cx="524879" cy="107398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3" name="Image 5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37248" y="3627700"/>
            <a:ext cx="526563" cy="106762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4" name="ZoneTexte 53"/>
          <p:cNvSpPr txBox="1"/>
          <p:nvPr/>
        </p:nvSpPr>
        <p:spPr>
          <a:xfrm>
            <a:off x="843198" y="779062"/>
            <a:ext cx="1784463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Ø"/>
              <a:defRPr/>
            </a:pPr>
            <a:r>
              <a:rPr lang="fr-FR" sz="1600" b="1" dirty="0" smtClean="0">
                <a:solidFill>
                  <a:schemeClr val="bg1"/>
                </a:solidFill>
                <a:latin typeface="Arial" charset="0"/>
                <a:sym typeface="Wingdings" pitchFamily="2" charset="2"/>
              </a:rPr>
              <a:t>Siemens 1.5T</a:t>
            </a:r>
            <a:endParaRPr lang="fr-FR" sz="1600" b="1" dirty="0">
              <a:solidFill>
                <a:schemeClr val="bg1"/>
              </a:solidFill>
              <a:latin typeface="Arial" charset="0"/>
              <a:sym typeface="Wingdings" pitchFamily="2" charset="2"/>
            </a:endParaRPr>
          </a:p>
        </p:txBody>
      </p:sp>
      <p:sp>
        <p:nvSpPr>
          <p:cNvPr id="55" name="ZoneTexte 54"/>
          <p:cNvSpPr txBox="1"/>
          <p:nvPr/>
        </p:nvSpPr>
        <p:spPr>
          <a:xfrm>
            <a:off x="5780958" y="779062"/>
            <a:ext cx="2334293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Ø"/>
              <a:defRPr/>
            </a:pPr>
            <a:r>
              <a:rPr lang="fr-FR" sz="1600" b="1" dirty="0" smtClean="0">
                <a:solidFill>
                  <a:schemeClr val="bg1"/>
                </a:solidFill>
                <a:latin typeface="Arial" charset="0"/>
                <a:sym typeface="Wingdings" pitchFamily="2" charset="2"/>
              </a:rPr>
              <a:t>General Electric 3T</a:t>
            </a:r>
            <a:endParaRPr lang="fr-FR" sz="1600" b="1" dirty="0">
              <a:solidFill>
                <a:schemeClr val="bg1"/>
              </a:solidFill>
              <a:latin typeface="Arial" charset="0"/>
              <a:sym typeface="Wingdings" pitchFamily="2" charset="2"/>
            </a:endParaRPr>
          </a:p>
        </p:txBody>
      </p:sp>
      <p:pic>
        <p:nvPicPr>
          <p:cNvPr id="56" name="Image 55"/>
          <p:cNvPicPr>
            <a:picLocks noChangeAspect="1"/>
          </p:cNvPicPr>
          <p:nvPr/>
        </p:nvPicPr>
        <p:blipFill rotWithShape="1">
          <a:blip r:embed="rId11"/>
          <a:srcRect l="34672" t="8366" r="34388" b="5693"/>
          <a:stretch/>
        </p:blipFill>
        <p:spPr>
          <a:xfrm>
            <a:off x="5179035" y="3231228"/>
            <a:ext cx="1516244" cy="1817817"/>
          </a:xfrm>
          <a:prstGeom prst="rect">
            <a:avLst/>
          </a:prstGeom>
        </p:spPr>
      </p:pic>
      <p:pic>
        <p:nvPicPr>
          <p:cNvPr id="57" name="Image 56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500" b="83500" l="35791" r="62821">
                        <a14:foregroundMark x1="45192" y1="8750" x2="45192" y2="8750"/>
                        <a14:foregroundMark x1="62927" y1="44250" x2="62927" y2="44250"/>
                        <a14:foregroundMark x1="35897" y1="52500" x2="35897" y2="52500"/>
                        <a14:foregroundMark x1="46474" y1="83500" x2="46474" y2="83500"/>
                        <a14:foregroundMark x1="59509" y1="77000" x2="59509" y2="77000"/>
                        <a14:foregroundMark x1="50000" y1="81000" x2="50000" y2="81000"/>
                        <a14:foregroundMark x1="52564" y1="6500" x2="52564" y2="6500"/>
                        <a14:foregroundMark x1="59081" y1="19750" x2="59081" y2="19750"/>
                        <a14:foregroundMark x1="58226" y1="19250" x2="58226" y2="19250"/>
                        <a14:foregroundMark x1="62073" y1="35750" x2="62073" y2="35750"/>
                        <a14:foregroundMark x1="57479" y1="79750" x2="57479" y2="79750"/>
                        <a14:foregroundMark x1="51282" y1="82250" x2="51282" y2="82250"/>
                        <a14:foregroundMark x1="38782" y1="23500" x2="38782" y2="23500"/>
                      </a14:backgroundRemoval>
                    </a14:imgEffect>
                  </a14:imgLayer>
                </a14:imgProps>
              </a:ext>
            </a:extLst>
          </a:blip>
          <a:srcRect l="34530" t="5818" r="35641" b="12581"/>
          <a:stretch/>
        </p:blipFill>
        <p:spPr>
          <a:xfrm>
            <a:off x="121133" y="3302913"/>
            <a:ext cx="1444129" cy="1688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430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965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fr-FR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>Méthodes d’imagerie du fer</a:t>
            </a:r>
            <a: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/>
            </a:r>
            <a:b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</a:br>
            <a:r>
              <a:rPr lang="fr-FR" sz="2000" b="1" dirty="0" smtClean="0">
                <a:solidFill>
                  <a:schemeClr val="accent1"/>
                </a:solidFill>
                <a:latin typeface="Arial" charset="0"/>
                <a:cs typeface="Arial" charset="0"/>
              </a:rPr>
              <a:t>Imagerie de phase</a:t>
            </a:r>
            <a:endParaRPr lang="fr-FR" sz="3400" b="1" dirty="0" smtClean="0">
              <a:solidFill>
                <a:schemeClr val="accent1"/>
              </a:solidFill>
              <a:latin typeface="Arial" charset="0"/>
              <a:cs typeface="Arial" charset="0"/>
            </a:endParaRP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 rotWithShape="1">
          <a:blip r:embed="rId3"/>
          <a:srcRect l="39094" t="20594" r="38965" b="18951"/>
          <a:stretch/>
        </p:blipFill>
        <p:spPr>
          <a:xfrm>
            <a:off x="0" y="888597"/>
            <a:ext cx="1751295" cy="2062175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250" b="77500" l="40171" r="59509">
                        <a14:foregroundMark x1="53739" y1="27000" x2="53739" y2="27000"/>
                        <a14:foregroundMark x1="59829" y1="57250" x2="59829" y2="57250"/>
                        <a14:foregroundMark x1="56624" y1="64250" x2="56624" y2="64250"/>
                        <a14:foregroundMark x1="40171" y1="58250" x2="40171" y2="58250"/>
                        <a14:foregroundMark x1="51603" y1="24250" x2="51603" y2="24250"/>
                        <a14:foregroundMark x1="51068" y1="77500" x2="51068" y2="77500"/>
                        <a14:foregroundMark x1="56944" y1="64000" x2="56944" y2="64000"/>
                      </a14:backgroundRemoval>
                    </a14:imgEffect>
                  </a14:imgLayer>
                </a14:imgProps>
              </a:ext>
            </a:extLst>
          </a:blip>
          <a:srcRect l="39195" t="22862" r="38604" b="17897"/>
          <a:stretch/>
        </p:blipFill>
        <p:spPr>
          <a:xfrm>
            <a:off x="3502590" y="1047657"/>
            <a:ext cx="1772020" cy="2020725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500" b="79750" l="39744" r="60150">
                        <a14:foregroundMark x1="56410" y1="64250" x2="56410" y2="64250"/>
                        <a14:foregroundMark x1="53419" y1="25500" x2="53419" y2="25500"/>
                        <a14:foregroundMark x1="39850" y1="53250" x2="39850" y2="53250"/>
                        <a14:foregroundMark x1="48291" y1="79750" x2="48291" y2="79750"/>
                        <a14:foregroundMark x1="60256" y1="62250" x2="60256" y2="62250"/>
                        <a14:foregroundMark x1="56090" y1="77750" x2="56090" y2="77750"/>
                        <a14:foregroundMark x1="51175" y1="23500" x2="51175" y2="23500"/>
                        <a14:foregroundMark x1="53205" y1="78250" x2="53205" y2="78250"/>
                        <a14:foregroundMark x1="51282" y1="79000" x2="51282" y2="79000"/>
                      </a14:backgroundRemoval>
                    </a14:imgEffect>
                  </a14:imgLayer>
                </a14:imgProps>
              </a:ext>
            </a:extLst>
          </a:blip>
          <a:srcRect l="38843" t="21399" r="38137" b="15934"/>
          <a:stretch/>
        </p:blipFill>
        <p:spPr>
          <a:xfrm>
            <a:off x="5347668" y="1048400"/>
            <a:ext cx="1837420" cy="2137592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4750" b="77500" l="40171" r="59509">
                        <a14:foregroundMark x1="47436" y1="26000" x2="47436" y2="26000"/>
                        <a14:foregroundMark x1="59615" y1="49000" x2="59615" y2="49000"/>
                        <a14:foregroundMark x1="54274" y1="75500" x2="54274" y2="75500"/>
                        <a14:foregroundMark x1="49145" y1="77500" x2="49145" y2="77500"/>
                        <a14:foregroundMark x1="58120" y1="60000" x2="58120" y2="60000"/>
                        <a14:foregroundMark x1="52350" y1="24750" x2="52350" y2="24750"/>
                        <a14:foregroundMark x1="40812" y1="43500" x2="40812" y2="43500"/>
                        <a14:foregroundMark x1="40171" y1="57750" x2="40171" y2="57750"/>
                        <a14:foregroundMark x1="51816" y1="76250" x2="51816" y2="76250"/>
                        <a14:foregroundMark x1="50962" y1="76250" x2="50962" y2="76250"/>
                        <a14:foregroundMark x1="58226" y1="37000" x2="58226" y2="37000"/>
                      </a14:backgroundRemoval>
                    </a14:imgEffect>
                  </a14:imgLayer>
                </a14:imgProps>
              </a:ext>
            </a:extLst>
          </a:blip>
          <a:srcRect l="39806" t="23439" r="39168" b="20561"/>
          <a:stretch/>
        </p:blipFill>
        <p:spPr>
          <a:xfrm>
            <a:off x="1751295" y="1040583"/>
            <a:ext cx="1678237" cy="1910189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 rotWithShape="1">
          <a:blip r:embed="rId10"/>
          <a:srcRect l="37656" t="24366" r="35563" b="21767"/>
          <a:stretch/>
        </p:blipFill>
        <p:spPr>
          <a:xfrm>
            <a:off x="3474637" y="3068382"/>
            <a:ext cx="2137593" cy="1837420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1000" l="9936" r="89957">
                        <a14:foregroundMark x1="42842" y1="91000" x2="42842" y2="91000"/>
                      </a14:backgroundRemoval>
                    </a14:imgEffect>
                  </a14:imgLayer>
                </a14:imgProps>
              </a:ext>
            </a:extLst>
          </a:blip>
          <a:srcRect l="28123" t="15367" r="43964" b="4734"/>
          <a:stretch/>
        </p:blipFill>
        <p:spPr>
          <a:xfrm rot="21373721">
            <a:off x="7258146" y="971787"/>
            <a:ext cx="1872721" cy="2290817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12230" y="3068382"/>
            <a:ext cx="526563" cy="106762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6" name="ZoneTexte 35"/>
          <p:cNvSpPr txBox="1">
            <a:spLocks noChangeArrowheads="1"/>
          </p:cNvSpPr>
          <p:nvPr/>
        </p:nvSpPr>
        <p:spPr bwMode="auto">
          <a:xfrm>
            <a:off x="4067470" y="4853844"/>
            <a:ext cx="1544760" cy="307777"/>
          </a:xfrm>
          <a:prstGeom prst="rect">
            <a:avLst/>
          </a:prstGeom>
          <a:noFill/>
          <a:ln w="9525">
            <a:noFill/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/>
            <a:r>
              <a:rPr lang="fr-FR" altLang="fr-FR" sz="1400" i="1" dirty="0" smtClean="0">
                <a:solidFill>
                  <a:schemeClr val="bg1"/>
                </a:solidFill>
                <a:latin typeface="+mj-lt"/>
              </a:rPr>
              <a:t>Diamagnétique</a:t>
            </a:r>
            <a:endParaRPr lang="fr-FR" altLang="fr-FR" sz="1400" i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68297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965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fr-FR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>Méthodes d’imagerie du fer</a:t>
            </a:r>
            <a: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/>
            </a:r>
            <a:b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</a:br>
            <a:r>
              <a:rPr lang="fr-FR" sz="2000" b="1" dirty="0" smtClean="0">
                <a:solidFill>
                  <a:schemeClr val="accent1"/>
                </a:solidFill>
                <a:latin typeface="Arial" charset="0"/>
                <a:cs typeface="Arial" charset="0"/>
              </a:rPr>
              <a:t>QSM</a:t>
            </a:r>
            <a:endParaRPr lang="fr-FR" sz="3400" b="1" dirty="0" smtClean="0">
              <a:solidFill>
                <a:schemeClr val="accent1"/>
              </a:solidFill>
              <a:latin typeface="Arial" charset="0"/>
              <a:cs typeface="Arial" charset="0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4058" y="755093"/>
            <a:ext cx="6937803" cy="4107179"/>
          </a:xfrm>
          <a:prstGeom prst="rect">
            <a:avLst/>
          </a:prstGeom>
        </p:spPr>
      </p:pic>
      <p:sp>
        <p:nvSpPr>
          <p:cNvPr id="13" name="ZoneTexte 38"/>
          <p:cNvSpPr txBox="1">
            <a:spLocks noChangeArrowheads="1"/>
          </p:cNvSpPr>
          <p:nvPr/>
        </p:nvSpPr>
        <p:spPr bwMode="auto">
          <a:xfrm>
            <a:off x="6487504" y="4872988"/>
            <a:ext cx="265649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100" b="1" dirty="0" smtClean="0">
                <a:solidFill>
                  <a:schemeClr val="accent5"/>
                </a:solidFill>
                <a:cs typeface="Arial" panose="020B0604020202020204" pitchFamily="34" charset="0"/>
              </a:rPr>
              <a:t>Haller </a:t>
            </a:r>
            <a:r>
              <a:rPr lang="fr-FR" altLang="fr-FR" sz="1100" b="1" i="1" dirty="0" smtClean="0">
                <a:solidFill>
                  <a:schemeClr val="accent5"/>
                </a:solidFill>
                <a:cs typeface="Arial" panose="020B0604020202020204" pitchFamily="34" charset="0"/>
              </a:rPr>
              <a:t>et </a:t>
            </a:r>
            <a:r>
              <a:rPr lang="fr-FR" altLang="fr-FR" sz="1100" b="1" i="1" dirty="0">
                <a:solidFill>
                  <a:schemeClr val="accent5"/>
                </a:solidFill>
                <a:cs typeface="Arial" panose="020B0604020202020204" pitchFamily="34" charset="0"/>
              </a:rPr>
              <a:t>al. </a:t>
            </a:r>
            <a:r>
              <a:rPr lang="fr-FR" altLang="fr-FR" sz="1100" b="1" dirty="0" err="1" smtClean="0">
                <a:solidFill>
                  <a:schemeClr val="accent5"/>
                </a:solidFill>
                <a:cs typeface="Arial" panose="020B0604020202020204" pitchFamily="34" charset="0"/>
              </a:rPr>
              <a:t>Radiology</a:t>
            </a:r>
            <a:r>
              <a:rPr lang="fr-FR" altLang="fr-FR" sz="1100" b="1" dirty="0" smtClean="0">
                <a:solidFill>
                  <a:schemeClr val="accent5"/>
                </a:solidFill>
                <a:cs typeface="Arial" panose="020B0604020202020204" pitchFamily="34" charset="0"/>
              </a:rPr>
              <a:t> 2021; 299:3-26</a:t>
            </a:r>
            <a:endParaRPr lang="fr-FR" altLang="fr-FR" sz="1100" b="1" dirty="0">
              <a:solidFill>
                <a:schemeClr val="accent5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331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965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fr-FR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>Interlude !!!</a:t>
            </a:r>
            <a: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/>
            </a:r>
            <a:b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</a:br>
            <a:r>
              <a:rPr lang="en-US" sz="20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Plan</a:t>
            </a:r>
            <a:endParaRPr lang="en-US" sz="3400" b="1" dirty="0" smtClean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62" name="ZoneTexte 61"/>
          <p:cNvSpPr txBox="1">
            <a:spLocks noChangeArrowheads="1"/>
          </p:cNvSpPr>
          <p:nvPr/>
        </p:nvSpPr>
        <p:spPr bwMode="auto">
          <a:xfrm>
            <a:off x="6106076" y="120060"/>
            <a:ext cx="227652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 sz="1400" b="1" i="1" dirty="0" smtClean="0">
                <a:solidFill>
                  <a:schemeClr val="bg1"/>
                </a:solidFill>
              </a:rPr>
              <a:t>DISABILITY / HANDICAP</a:t>
            </a:r>
            <a:endParaRPr lang="fr-FR" altLang="fr-FR" sz="1400" b="1" i="1" dirty="0">
              <a:solidFill>
                <a:schemeClr val="bg1"/>
              </a:solidFill>
            </a:endParaRPr>
          </a:p>
        </p:txBody>
      </p:sp>
      <p:pic>
        <p:nvPicPr>
          <p:cNvPr id="12" name="Picture 2" descr="World Armwrestling League : la compétition de bras de fer la plus intense  au mond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73" y="945029"/>
            <a:ext cx="3148134" cy="1768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La Tour Eiffel, la Dame de F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578" y="2534029"/>
            <a:ext cx="5412234" cy="2609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741680" y="2697264"/>
            <a:ext cx="1188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Bras de </a:t>
            </a:r>
            <a:r>
              <a:rPr lang="fr-FR" dirty="0" smtClean="0">
                <a:solidFill>
                  <a:schemeClr val="accent5"/>
                </a:solidFill>
              </a:rPr>
              <a:t>fer</a:t>
            </a:r>
            <a:endParaRPr lang="fr-FR" dirty="0">
              <a:solidFill>
                <a:schemeClr val="accent5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4572000" y="2554419"/>
            <a:ext cx="1581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La dame de </a:t>
            </a:r>
            <a:r>
              <a:rPr lang="fr-FR" dirty="0" smtClean="0">
                <a:solidFill>
                  <a:schemeClr val="accent5"/>
                </a:solidFill>
              </a:rPr>
              <a:t>fer</a:t>
            </a:r>
            <a:endParaRPr lang="fr-FR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432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965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fr-FR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>Méthodes d’imagerie du fer</a:t>
            </a:r>
            <a: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/>
            </a:r>
            <a:b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</a:br>
            <a:r>
              <a:rPr lang="fr-FR" sz="2000" b="1" dirty="0" smtClean="0">
                <a:solidFill>
                  <a:schemeClr val="accent1"/>
                </a:solidFill>
                <a:latin typeface="Arial" charset="0"/>
                <a:cs typeface="Arial" charset="0"/>
              </a:rPr>
              <a:t>QSM</a:t>
            </a:r>
            <a:endParaRPr lang="fr-FR" sz="3400" b="1" dirty="0" smtClean="0">
              <a:solidFill>
                <a:schemeClr val="accent1"/>
              </a:solidFill>
              <a:latin typeface="Arial" charset="0"/>
              <a:cs typeface="Arial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/>
          <a:srcRect l="35670" t="21691" r="35246" b="14015"/>
          <a:stretch/>
        </p:blipFill>
        <p:spPr>
          <a:xfrm>
            <a:off x="3878580" y="1581150"/>
            <a:ext cx="2087880" cy="25527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/>
          <a:srcRect l="32592" t="25146" r="33547" b="8066"/>
          <a:stretch/>
        </p:blipFill>
        <p:spPr>
          <a:xfrm>
            <a:off x="1165859" y="1531620"/>
            <a:ext cx="2430781" cy="265176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5"/>
          <a:srcRect l="38217" t="26105" r="38961" b="24378"/>
          <a:stretch/>
        </p:blipFill>
        <p:spPr>
          <a:xfrm>
            <a:off x="6248400" y="1813560"/>
            <a:ext cx="1638301" cy="196596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6"/>
          <a:srcRect l="51167" b="98197"/>
          <a:stretch/>
        </p:blipFill>
        <p:spPr>
          <a:xfrm rot="16200000">
            <a:off x="-1046653" y="2702384"/>
            <a:ext cx="2651760" cy="310230"/>
          </a:xfrm>
          <a:prstGeom prst="rect">
            <a:avLst/>
          </a:prstGeom>
        </p:spPr>
      </p:pic>
      <p:sp>
        <p:nvSpPr>
          <p:cNvPr id="14" name="ZoneTexte 14"/>
          <p:cNvSpPr txBox="1">
            <a:spLocks noChangeArrowheads="1"/>
          </p:cNvSpPr>
          <p:nvPr/>
        </p:nvSpPr>
        <p:spPr bwMode="auto">
          <a:xfrm>
            <a:off x="434342" y="2703610"/>
            <a:ext cx="2760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400" b="1" dirty="0" smtClean="0">
                <a:solidFill>
                  <a:schemeClr val="bg1"/>
                </a:solidFill>
                <a:latin typeface="+mj-lt"/>
              </a:rPr>
              <a:t>0</a:t>
            </a:r>
            <a:endParaRPr lang="fr-FR" altLang="fr-FR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ZoneTexte 14"/>
          <p:cNvSpPr txBox="1">
            <a:spLocks noChangeArrowheads="1"/>
          </p:cNvSpPr>
          <p:nvPr/>
        </p:nvSpPr>
        <p:spPr bwMode="auto">
          <a:xfrm>
            <a:off x="434341" y="1863980"/>
            <a:ext cx="50526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400" b="1" dirty="0" smtClean="0">
                <a:solidFill>
                  <a:schemeClr val="bg1"/>
                </a:solidFill>
                <a:latin typeface="+mj-lt"/>
              </a:rPr>
              <a:t>+0.2</a:t>
            </a:r>
            <a:endParaRPr lang="fr-FR" altLang="fr-FR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ZoneTexte 15"/>
          <p:cNvSpPr txBox="1">
            <a:spLocks noChangeArrowheads="1"/>
          </p:cNvSpPr>
          <p:nvPr/>
        </p:nvSpPr>
        <p:spPr bwMode="auto">
          <a:xfrm>
            <a:off x="421736" y="3639440"/>
            <a:ext cx="470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400" b="1" dirty="0">
                <a:solidFill>
                  <a:schemeClr val="bg1"/>
                </a:solidFill>
                <a:latin typeface="+mj-lt"/>
              </a:rPr>
              <a:t>-</a:t>
            </a:r>
            <a:r>
              <a:rPr lang="fr-FR" altLang="fr-FR" sz="1400" b="1" dirty="0" smtClean="0">
                <a:solidFill>
                  <a:schemeClr val="bg1"/>
                </a:solidFill>
                <a:latin typeface="+mj-lt"/>
              </a:rPr>
              <a:t>0.2</a:t>
            </a:r>
            <a:endParaRPr lang="fr-FR" altLang="fr-FR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ZoneTexte 16"/>
          <p:cNvSpPr txBox="1">
            <a:spLocks noChangeArrowheads="1"/>
          </p:cNvSpPr>
          <p:nvPr/>
        </p:nvSpPr>
        <p:spPr bwMode="auto">
          <a:xfrm>
            <a:off x="81474" y="1178238"/>
            <a:ext cx="77457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l-GR" altLang="fr-FR" sz="1400" b="1" dirty="0" smtClean="0">
                <a:solidFill>
                  <a:schemeClr val="bg1"/>
                </a:solidFill>
                <a:latin typeface="+mj-lt"/>
              </a:rPr>
              <a:t>Χ</a:t>
            </a:r>
            <a:r>
              <a:rPr lang="fr-FR" altLang="fr-FR" sz="1400" b="1" dirty="0" smtClean="0">
                <a:solidFill>
                  <a:schemeClr val="bg1"/>
                </a:solidFill>
                <a:latin typeface="+mj-lt"/>
              </a:rPr>
              <a:t> (ppm)</a:t>
            </a:r>
            <a:endParaRPr lang="fr-FR" altLang="fr-FR" sz="14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1" name="Connecteur droit avec flèche 10"/>
          <p:cNvCxnSpPr/>
          <p:nvPr/>
        </p:nvCxnSpPr>
        <p:spPr>
          <a:xfrm flipH="1" flipV="1">
            <a:off x="5383530" y="3572320"/>
            <a:ext cx="281940" cy="134240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 flipV="1">
            <a:off x="4267200" y="3528191"/>
            <a:ext cx="224790" cy="222497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/>
          <p:cNvSpPr txBox="1">
            <a:spLocks noChangeArrowheads="1"/>
          </p:cNvSpPr>
          <p:nvPr/>
        </p:nvSpPr>
        <p:spPr bwMode="auto">
          <a:xfrm>
            <a:off x="2458720" y="4220170"/>
            <a:ext cx="510267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fr-FR" altLang="fr-FR" i="1" dirty="0" smtClean="0">
                <a:solidFill>
                  <a:schemeClr val="bg1"/>
                </a:solidFill>
              </a:rPr>
              <a:t>Plus sensible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fr-FR" altLang="fr-FR" i="1" dirty="0" smtClean="0">
                <a:solidFill>
                  <a:schemeClr val="bg1"/>
                </a:solidFill>
              </a:rPr>
              <a:t>Pas de dépendance du champs ni du TE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fr-FR" altLang="fr-FR" i="1" dirty="0" smtClean="0">
                <a:solidFill>
                  <a:schemeClr val="bg1"/>
                </a:solidFill>
              </a:rPr>
              <a:t>Distingue </a:t>
            </a:r>
            <a:r>
              <a:rPr lang="fr-FR" altLang="fr-FR" i="1" dirty="0" smtClean="0">
                <a:solidFill>
                  <a:schemeClr val="accent6"/>
                </a:solidFill>
              </a:rPr>
              <a:t>diamagnétique</a:t>
            </a:r>
            <a:r>
              <a:rPr lang="fr-FR" altLang="fr-FR" i="1" dirty="0" smtClean="0">
                <a:solidFill>
                  <a:schemeClr val="bg1"/>
                </a:solidFill>
              </a:rPr>
              <a:t> vs. </a:t>
            </a:r>
            <a:r>
              <a:rPr lang="fr-FR" altLang="fr-FR" i="1" dirty="0" smtClean="0">
                <a:solidFill>
                  <a:schemeClr val="accent5"/>
                </a:solidFill>
              </a:rPr>
              <a:t>paramagnétique</a:t>
            </a:r>
            <a:endParaRPr lang="fr-FR" altLang="fr-FR" i="1" dirty="0">
              <a:solidFill>
                <a:schemeClr val="accent5"/>
              </a:solidFill>
            </a:endParaRPr>
          </a:p>
        </p:txBody>
      </p:sp>
      <p:cxnSp>
        <p:nvCxnSpPr>
          <p:cNvPr id="22" name="Connecteur droit avec flèche 21"/>
          <p:cNvCxnSpPr/>
          <p:nvPr/>
        </p:nvCxnSpPr>
        <p:spPr>
          <a:xfrm flipH="1" flipV="1">
            <a:off x="5330190" y="2703610"/>
            <a:ext cx="281940" cy="134240"/>
          </a:xfrm>
          <a:prstGeom prst="straightConnector1">
            <a:avLst/>
          </a:prstGeom>
          <a:ln w="28575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/>
          <p:nvPr/>
        </p:nvCxnSpPr>
        <p:spPr>
          <a:xfrm flipV="1">
            <a:off x="4267200" y="2705258"/>
            <a:ext cx="224790" cy="222497"/>
          </a:xfrm>
          <a:prstGeom prst="straightConnector1">
            <a:avLst/>
          </a:prstGeom>
          <a:ln w="28575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/>
          <p:nvPr/>
        </p:nvCxnSpPr>
        <p:spPr>
          <a:xfrm flipV="1">
            <a:off x="2216190" y="2759555"/>
            <a:ext cx="112395" cy="230647"/>
          </a:xfrm>
          <a:prstGeom prst="straightConnector1">
            <a:avLst/>
          </a:prstGeom>
          <a:ln w="28575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/>
          <p:nvPr/>
        </p:nvCxnSpPr>
        <p:spPr>
          <a:xfrm flipH="1" flipV="1">
            <a:off x="2556325" y="2796540"/>
            <a:ext cx="85725" cy="245489"/>
          </a:xfrm>
          <a:prstGeom prst="straightConnector1">
            <a:avLst/>
          </a:prstGeom>
          <a:ln w="28575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7458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965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fr-FR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>Interlude !!!</a:t>
            </a:r>
            <a: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/>
            </a:r>
            <a:b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</a:br>
            <a:r>
              <a:rPr lang="en-US" sz="20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Plan</a:t>
            </a:r>
            <a:endParaRPr lang="en-US" sz="3400" b="1" dirty="0" smtClean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62" name="ZoneTexte 61"/>
          <p:cNvSpPr txBox="1">
            <a:spLocks noChangeArrowheads="1"/>
          </p:cNvSpPr>
          <p:nvPr/>
        </p:nvSpPr>
        <p:spPr bwMode="auto">
          <a:xfrm>
            <a:off x="6106076" y="120060"/>
            <a:ext cx="227652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 sz="1400" b="1" i="1" dirty="0" smtClean="0">
                <a:solidFill>
                  <a:schemeClr val="bg1"/>
                </a:solidFill>
              </a:rPr>
              <a:t>DISABILITY / HANDICAP</a:t>
            </a:r>
            <a:endParaRPr lang="fr-FR" altLang="fr-FR" sz="1400" b="1" i="1" dirty="0">
              <a:solidFill>
                <a:schemeClr val="bg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7297676" y="2312231"/>
            <a:ext cx="1324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accent5"/>
                </a:solidFill>
              </a:rPr>
              <a:t>Fer </a:t>
            </a:r>
            <a:r>
              <a:rPr lang="fr-FR" dirty="0" smtClean="0">
                <a:solidFill>
                  <a:schemeClr val="bg1"/>
                </a:solidFill>
              </a:rPr>
              <a:t>de lance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12" name="Picture 12" descr="Cheval de fer (Le) (par Jean-Michel Charlier et Moebius / Jean Giraud) Tome  7 d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482"/>
          <a:stretch/>
        </p:blipFill>
        <p:spPr bwMode="auto">
          <a:xfrm>
            <a:off x="115435" y="914549"/>
            <a:ext cx="2201045" cy="578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4" descr="serpent fer de lance | Maître Renar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237" y="957528"/>
            <a:ext cx="1818724" cy="1364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Judo: Teddy Riner et Clarisse Agbégnénou en têtes d'affiche pour les JO 202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507" y="2692279"/>
            <a:ext cx="3190338" cy="179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irons in the fire | Firehouse Glass, Vancouver WA, 8/7/2008 | jill,  jellidonut... whatever | Flick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334" y="2709411"/>
            <a:ext cx="2643654" cy="234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oneTexte 13"/>
          <p:cNvSpPr txBox="1"/>
          <p:nvPr/>
        </p:nvSpPr>
        <p:spPr>
          <a:xfrm>
            <a:off x="2656658" y="4548401"/>
            <a:ext cx="2704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Avoir plusieurs </a:t>
            </a:r>
            <a:r>
              <a:rPr lang="fr-FR" dirty="0" smtClean="0">
                <a:solidFill>
                  <a:schemeClr val="accent5"/>
                </a:solidFill>
              </a:rPr>
              <a:t>fers </a:t>
            </a:r>
            <a:r>
              <a:rPr lang="fr-FR" dirty="0" smtClean="0">
                <a:solidFill>
                  <a:schemeClr val="bg1"/>
                </a:solidFill>
              </a:rPr>
              <a:t>au feux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20" name="Picture 12" descr="Cheval de fer (Le) (par Jean-Michel Charlier et Moebius / Jean Giraud) Tome  7 d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60"/>
          <a:stretch/>
        </p:blipFill>
        <p:spPr bwMode="auto">
          <a:xfrm>
            <a:off x="115434" y="1503680"/>
            <a:ext cx="2201045" cy="237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7969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965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fr-FR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>Contexte</a:t>
            </a:r>
            <a: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/>
            </a:r>
            <a:b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</a:br>
            <a:r>
              <a:rPr lang="en-US" sz="2000" b="1" dirty="0" smtClean="0">
                <a:solidFill>
                  <a:schemeClr val="accent1"/>
                </a:solidFill>
                <a:latin typeface="Arial" charset="0"/>
                <a:cs typeface="Arial" charset="0"/>
              </a:rPr>
              <a:t>Plan</a:t>
            </a:r>
            <a:endParaRPr lang="en-US" sz="3400" b="1" dirty="0" smtClean="0">
              <a:solidFill>
                <a:schemeClr val="accent1"/>
              </a:solidFill>
              <a:latin typeface="Arial" charset="0"/>
              <a:cs typeface="Arial" charset="0"/>
            </a:endParaRPr>
          </a:p>
        </p:txBody>
      </p:sp>
      <p:sp>
        <p:nvSpPr>
          <p:cNvPr id="62" name="ZoneTexte 61"/>
          <p:cNvSpPr txBox="1">
            <a:spLocks noChangeArrowheads="1"/>
          </p:cNvSpPr>
          <p:nvPr/>
        </p:nvSpPr>
        <p:spPr bwMode="auto">
          <a:xfrm>
            <a:off x="6106076" y="120060"/>
            <a:ext cx="227652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 sz="1400" b="1" i="1" dirty="0" smtClean="0">
                <a:solidFill>
                  <a:schemeClr val="bg1"/>
                </a:solidFill>
              </a:rPr>
              <a:t>DISABILITY / HANDICAP</a:t>
            </a:r>
            <a:endParaRPr lang="fr-FR" altLang="fr-FR" sz="1400" b="1" i="1" dirty="0">
              <a:solidFill>
                <a:schemeClr val="bg1"/>
              </a:solidFill>
            </a:endParaRPr>
          </a:p>
        </p:txBody>
      </p:sp>
      <p:grpSp>
        <p:nvGrpSpPr>
          <p:cNvPr id="2" name="Groupe 1"/>
          <p:cNvGrpSpPr/>
          <p:nvPr/>
        </p:nvGrpSpPr>
        <p:grpSpPr>
          <a:xfrm>
            <a:off x="858520" y="762000"/>
            <a:ext cx="7211060" cy="2621280"/>
            <a:chOff x="858520" y="762000"/>
            <a:chExt cx="7211060" cy="2621280"/>
          </a:xfrm>
        </p:grpSpPr>
        <p:sp>
          <p:nvSpPr>
            <p:cNvPr id="44" name="Ellipse 43"/>
            <p:cNvSpPr/>
            <p:nvPr/>
          </p:nvSpPr>
          <p:spPr>
            <a:xfrm>
              <a:off x="4221396" y="762000"/>
              <a:ext cx="3769360" cy="262128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Ellipse 6"/>
            <p:cNvSpPr/>
            <p:nvPr/>
          </p:nvSpPr>
          <p:spPr>
            <a:xfrm>
              <a:off x="858520" y="762000"/>
              <a:ext cx="3769360" cy="2553871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0" name="ZoneTexte 39"/>
            <p:cNvSpPr txBox="1"/>
            <p:nvPr/>
          </p:nvSpPr>
          <p:spPr>
            <a:xfrm>
              <a:off x="1365250" y="1076385"/>
              <a:ext cx="27051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Physiologie du fer et son métabolisme</a:t>
              </a:r>
              <a:endParaRPr lang="fr-FR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ZoneTexte 40"/>
            <p:cNvSpPr txBox="1"/>
            <p:nvPr/>
          </p:nvSpPr>
          <p:spPr>
            <a:xfrm>
              <a:off x="4753526" y="1091625"/>
              <a:ext cx="27051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Méthodes d’imagerie sensibles au fer</a:t>
              </a:r>
              <a:endParaRPr lang="fr-FR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967740" y="1612483"/>
              <a:ext cx="3550920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 algn="ctr">
                <a:buFont typeface="Arial" panose="020B0604020202020204" pitchFamily="34" charset="0"/>
                <a:buChar char="•"/>
              </a:pPr>
              <a:r>
                <a:rPr lang="fr-FR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Présence majoritaire dans les globules rouges (</a:t>
              </a:r>
              <a:r>
                <a:rPr lang="fr-FR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Hb</a:t>
              </a:r>
              <a:r>
                <a:rPr lang="fr-FR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  <a:p>
              <a:pPr algn="ctr"/>
              <a:endParaRPr lang="fr-FR" sz="1000" b="1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1450" indent="-171450" algn="ctr">
                <a:buFont typeface="Arial" panose="020B0604020202020204" pitchFamily="34" charset="0"/>
                <a:buChar char="•"/>
              </a:pPr>
              <a:r>
                <a:rPr lang="fr-FR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Présence très régulée surtout dans certaines régions et certaines cellules</a:t>
              </a:r>
            </a:p>
            <a:p>
              <a:pPr marL="171450" indent="-171450" algn="ctr">
                <a:buFont typeface="Arial" panose="020B0604020202020204" pitchFamily="34" charset="0"/>
                <a:buChar char="•"/>
              </a:pPr>
              <a:endParaRPr lang="fr-FR" sz="1000" b="1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1450" indent="-171450" algn="ctr">
                <a:buFont typeface="Arial" panose="020B0604020202020204" pitchFamily="34" charset="0"/>
                <a:buChar char="•"/>
              </a:pPr>
              <a:r>
                <a:rPr lang="fr-FR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Indispensable au fonctionnement normal du cerveau</a:t>
              </a:r>
            </a:p>
            <a:p>
              <a:pPr marL="171450" indent="-171450" algn="ctr">
                <a:buFont typeface="Arial" panose="020B0604020202020204" pitchFamily="34" charset="0"/>
                <a:buChar char="•"/>
              </a:pPr>
              <a:r>
                <a:rPr lang="fr-FR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En excès </a:t>
              </a:r>
              <a:r>
                <a:rPr lang="fr-FR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ferroptose</a:t>
              </a:r>
              <a:r>
                <a:rPr lang="fr-FR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fr-FR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4518660" y="1754276"/>
              <a:ext cx="355092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 algn="ctr">
                <a:buFont typeface="Arial" panose="020B0604020202020204" pitchFamily="34" charset="0"/>
                <a:buChar char="•"/>
              </a:pPr>
              <a:r>
                <a:rPr lang="fr-FR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Magnitude et phase</a:t>
              </a:r>
            </a:p>
            <a:p>
              <a:pPr marL="171450" indent="-171450" algn="ctr">
                <a:buFont typeface="Arial" panose="020B0604020202020204" pitchFamily="34" charset="0"/>
                <a:buChar char="•"/>
              </a:pPr>
              <a:endParaRPr lang="fr-FR" sz="1000" b="1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1450" indent="-171450" algn="ctr">
                <a:buFont typeface="Arial" panose="020B0604020202020204" pitchFamily="34" charset="0"/>
                <a:buChar char="•"/>
              </a:pPr>
              <a:r>
                <a:rPr lang="fr-FR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Evaluation qualitative (T2*, SWI, phase)</a:t>
              </a:r>
            </a:p>
            <a:p>
              <a:pPr marL="171450" indent="-171450" algn="ctr">
                <a:buFont typeface="Arial" panose="020B0604020202020204" pitchFamily="34" charset="0"/>
                <a:buChar char="•"/>
              </a:pPr>
              <a:endParaRPr lang="fr-FR" sz="1000" b="1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1450" indent="-171450" algn="ctr">
                <a:buFont typeface="Arial" panose="020B0604020202020204" pitchFamily="34" charset="0"/>
                <a:buChar char="•"/>
              </a:pPr>
              <a:r>
                <a:rPr lang="fr-FR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Evaluation quantitative (R2*, R2’, QSM)</a:t>
              </a:r>
              <a:endParaRPr lang="fr-FR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6" name="Ellipse 45"/>
          <p:cNvSpPr/>
          <p:nvPr/>
        </p:nvSpPr>
        <p:spPr>
          <a:xfrm>
            <a:off x="2687320" y="2560320"/>
            <a:ext cx="3769360" cy="258318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ZoneTexte 41"/>
          <p:cNvSpPr txBox="1"/>
          <p:nvPr/>
        </p:nvSpPr>
        <p:spPr>
          <a:xfrm>
            <a:off x="3086100" y="2900373"/>
            <a:ext cx="2933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Situations pathologiques associées à un excès de fer</a:t>
            </a:r>
            <a:endParaRPr lang="fr-F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872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965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fr-FR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>Un excès de fer</a:t>
            </a:r>
            <a: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/>
            </a:r>
            <a:b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</a:br>
            <a:r>
              <a:rPr lang="en-US" sz="20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Plan</a:t>
            </a:r>
            <a:endParaRPr lang="en-US" sz="3400" b="1" dirty="0" smtClean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62" name="ZoneTexte 61"/>
          <p:cNvSpPr txBox="1">
            <a:spLocks noChangeArrowheads="1"/>
          </p:cNvSpPr>
          <p:nvPr/>
        </p:nvSpPr>
        <p:spPr bwMode="auto">
          <a:xfrm>
            <a:off x="6106076" y="120060"/>
            <a:ext cx="227652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 sz="1400" b="1" i="1" dirty="0" smtClean="0">
                <a:solidFill>
                  <a:schemeClr val="bg1"/>
                </a:solidFill>
              </a:rPr>
              <a:t>DISABILITY / HANDICAP</a:t>
            </a:r>
            <a:endParaRPr lang="fr-FR" altLang="fr-FR" sz="1400" b="1" i="1" dirty="0">
              <a:solidFill>
                <a:schemeClr val="bg1"/>
              </a:solidFill>
            </a:endParaRPr>
          </a:p>
        </p:txBody>
      </p:sp>
      <p:sp>
        <p:nvSpPr>
          <p:cNvPr id="14" name="Espace réservé du texte 7"/>
          <p:cNvSpPr txBox="1">
            <a:spLocks/>
          </p:cNvSpPr>
          <p:nvPr/>
        </p:nvSpPr>
        <p:spPr>
          <a:xfrm>
            <a:off x="0" y="696516"/>
            <a:ext cx="9144000" cy="63904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457200" indent="-457200" algn="l" defTabSz="914400" rtl="0" eaLnBrk="1" latinLnBrk="0" hangingPunct="1">
              <a:spcBef>
                <a:spcPct val="20000"/>
              </a:spcBef>
              <a:buFont typeface="+mj-lt"/>
              <a:buAutoNum type="alphaUcPeriod"/>
              <a:defRPr sz="1800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00052" indent="-342900" algn="l" defTabSz="914400" rtl="0" eaLnBrk="1" latinLnBrk="0" hangingPunct="1">
              <a:spcBef>
                <a:spcPct val="20000"/>
              </a:spcBef>
              <a:buFont typeface="+mj-lt"/>
              <a:buAutoNum type="alphaUcPeriod"/>
              <a:defRPr sz="1600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57207" indent="-342900" algn="l" defTabSz="914400" rtl="0" eaLnBrk="1" latinLnBrk="0" hangingPunct="1">
              <a:spcBef>
                <a:spcPct val="20000"/>
              </a:spcBef>
              <a:buFont typeface="+mj-lt"/>
              <a:buAutoNum type="alphaUcPeriod"/>
              <a:defRPr sz="1400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714360" indent="-342900" algn="l" defTabSz="914400" rtl="0" eaLnBrk="1" latinLnBrk="0" hangingPunct="1">
              <a:spcBef>
                <a:spcPct val="20000"/>
              </a:spcBef>
              <a:buFont typeface="+mj-lt"/>
              <a:buAutoNum type="alphaUcPeriod"/>
              <a:defRPr sz="1200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71514" indent="-342900" algn="l" defTabSz="914400" rtl="0" eaLnBrk="1" latinLnBrk="0" hangingPunct="1">
              <a:spcBef>
                <a:spcPct val="20000"/>
              </a:spcBef>
              <a:buFont typeface="+mj-lt"/>
              <a:buAutoNum type="alphaUcPeriod"/>
              <a:defRPr sz="1200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r-FR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Patient de 72 ans, troubles de la marche d’aggravation progressive depuis plusieurs années.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r-FR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A l’examen, marche avec léger fauchage, ataxie +++ aux manœuvres talon/genou et doigt/nez.</a:t>
            </a:r>
          </a:p>
        </p:txBody>
      </p:sp>
      <p:pic>
        <p:nvPicPr>
          <p:cNvPr id="15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3" t="19206" r="11874" b="19783"/>
          <a:stretch/>
        </p:blipFill>
        <p:spPr bwMode="auto">
          <a:xfrm>
            <a:off x="2797291" y="3185341"/>
            <a:ext cx="1772736" cy="1925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7" t="21714" r="8304" b="16408"/>
          <a:stretch/>
        </p:blipFill>
        <p:spPr bwMode="auto">
          <a:xfrm>
            <a:off x="390799" y="3171630"/>
            <a:ext cx="1855187" cy="195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7" t="18665" r="7528" b="16709"/>
          <a:stretch/>
        </p:blipFill>
        <p:spPr bwMode="auto">
          <a:xfrm>
            <a:off x="2653000" y="1200157"/>
            <a:ext cx="1917027" cy="2040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8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9" t="27426" r="7744" b="13699"/>
          <a:stretch/>
        </p:blipFill>
        <p:spPr bwMode="auto">
          <a:xfrm>
            <a:off x="359879" y="1290926"/>
            <a:ext cx="1886107" cy="1858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3" t="25536" r="24034" b="35921"/>
          <a:stretch>
            <a:fillRect/>
          </a:stretch>
        </p:blipFill>
        <p:spPr bwMode="auto">
          <a:xfrm>
            <a:off x="4977041" y="1335560"/>
            <a:ext cx="2135383" cy="19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4" t="37721" r="55138" b="35757"/>
          <a:stretch/>
        </p:blipFill>
        <p:spPr bwMode="auto">
          <a:xfrm>
            <a:off x="4945541" y="3352800"/>
            <a:ext cx="2121781" cy="1737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8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86" t="4390" r="43444" b="51088"/>
          <a:stretch/>
        </p:blipFill>
        <p:spPr bwMode="auto">
          <a:xfrm>
            <a:off x="7519438" y="1335560"/>
            <a:ext cx="1339850" cy="3744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6588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965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fr-FR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>Un excès de fer</a:t>
            </a:r>
            <a: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/>
            </a:r>
            <a:b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</a:br>
            <a:r>
              <a:rPr lang="fr-FR" sz="2000" b="1" dirty="0" err="1" smtClean="0">
                <a:solidFill>
                  <a:schemeClr val="accent1"/>
                </a:solidFill>
                <a:latin typeface="Arial" charset="0"/>
                <a:cs typeface="Arial" charset="0"/>
              </a:rPr>
              <a:t>Hémosidérose</a:t>
            </a:r>
            <a:r>
              <a:rPr lang="fr-FR" sz="2000" b="1" dirty="0" smtClean="0">
                <a:solidFill>
                  <a:schemeClr val="accent1"/>
                </a:solidFill>
                <a:latin typeface="Arial" charset="0"/>
                <a:cs typeface="Arial" charset="0"/>
              </a:rPr>
              <a:t> superficielle du SNC</a:t>
            </a:r>
            <a:endParaRPr lang="fr-FR" sz="3400" b="1" dirty="0" smtClean="0">
              <a:solidFill>
                <a:schemeClr val="accent1"/>
              </a:solidFill>
              <a:latin typeface="Arial" charset="0"/>
              <a:cs typeface="Arial" charset="0"/>
            </a:endParaRPr>
          </a:p>
        </p:txBody>
      </p:sp>
      <p:sp>
        <p:nvSpPr>
          <p:cNvPr id="62" name="ZoneTexte 61"/>
          <p:cNvSpPr txBox="1">
            <a:spLocks noChangeArrowheads="1"/>
          </p:cNvSpPr>
          <p:nvPr/>
        </p:nvSpPr>
        <p:spPr bwMode="auto">
          <a:xfrm>
            <a:off x="6106076" y="120060"/>
            <a:ext cx="227652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 sz="1400" b="1" i="1" dirty="0" smtClean="0">
                <a:solidFill>
                  <a:schemeClr val="bg1"/>
                </a:solidFill>
              </a:rPr>
              <a:t>DISABILITY / HANDICAP</a:t>
            </a:r>
            <a:endParaRPr lang="fr-FR" altLang="fr-FR" sz="1400" b="1" i="1" dirty="0">
              <a:solidFill>
                <a:schemeClr val="bg1"/>
              </a:solidFill>
            </a:endParaRPr>
          </a:p>
        </p:txBody>
      </p: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" r="61462" b="50000"/>
          <a:stretch>
            <a:fillRect/>
          </a:stretch>
        </p:blipFill>
        <p:spPr bwMode="auto">
          <a:xfrm>
            <a:off x="6336031" y="2524125"/>
            <a:ext cx="1997075" cy="1101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82" r="61620"/>
          <a:stretch>
            <a:fillRect/>
          </a:stretch>
        </p:blipFill>
        <p:spPr bwMode="auto">
          <a:xfrm>
            <a:off x="6343969" y="4048126"/>
            <a:ext cx="1989137" cy="1070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45" t="50000" r="26076"/>
          <a:stretch>
            <a:fillRect/>
          </a:stretch>
        </p:blipFill>
        <p:spPr bwMode="auto">
          <a:xfrm>
            <a:off x="6323649" y="1006079"/>
            <a:ext cx="1755775" cy="1107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ZoneTexte 2"/>
          <p:cNvSpPr txBox="1">
            <a:spLocks noChangeArrowheads="1"/>
          </p:cNvSpPr>
          <p:nvPr/>
        </p:nvSpPr>
        <p:spPr bwMode="auto">
          <a:xfrm>
            <a:off x="91767" y="1168004"/>
            <a:ext cx="3642344" cy="338554"/>
          </a:xfrm>
          <a:prstGeom prst="rect">
            <a:avLst/>
          </a:prstGeom>
          <a:noFill/>
          <a:ln w="9525">
            <a:solidFill>
              <a:sysClr val="window" lastClr="FFFFFF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</a:rPr>
              <a:t>Saignement chronique, intermittent</a:t>
            </a:r>
          </a:p>
        </p:txBody>
      </p:sp>
      <p:sp>
        <p:nvSpPr>
          <p:cNvPr id="43" name="ZoneTexte 5"/>
          <p:cNvSpPr txBox="1">
            <a:spLocks noChangeArrowheads="1"/>
          </p:cNvSpPr>
          <p:nvPr/>
        </p:nvSpPr>
        <p:spPr bwMode="auto">
          <a:xfrm>
            <a:off x="22225" y="1869281"/>
            <a:ext cx="3771900" cy="338554"/>
          </a:xfrm>
          <a:prstGeom prst="rect">
            <a:avLst/>
          </a:prstGeom>
          <a:noFill/>
          <a:ln w="9525">
            <a:solidFill>
              <a:sysClr val="window" lastClr="FFFFFF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</a:rPr>
              <a:t>Hémolyse</a:t>
            </a:r>
          </a:p>
        </p:txBody>
      </p:sp>
      <p:sp>
        <p:nvSpPr>
          <p:cNvPr id="44" name="ZoneTexte 6"/>
          <p:cNvSpPr txBox="1">
            <a:spLocks noChangeArrowheads="1"/>
          </p:cNvSpPr>
          <p:nvPr/>
        </p:nvSpPr>
        <p:spPr bwMode="auto">
          <a:xfrm>
            <a:off x="20639" y="2557463"/>
            <a:ext cx="3773487" cy="338554"/>
          </a:xfrm>
          <a:prstGeom prst="rect">
            <a:avLst/>
          </a:prstGeom>
          <a:noFill/>
          <a:ln w="9525">
            <a:solidFill>
              <a:sysClr val="window" lastClr="FFFFFF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</a:rPr>
              <a:t>Entrée de l’Hème dans les tissus</a:t>
            </a:r>
          </a:p>
        </p:txBody>
      </p:sp>
      <p:sp>
        <p:nvSpPr>
          <p:cNvPr id="45" name="ZoneTexte 7"/>
          <p:cNvSpPr txBox="1">
            <a:spLocks noChangeArrowheads="1"/>
          </p:cNvSpPr>
          <p:nvPr/>
        </p:nvSpPr>
        <p:spPr bwMode="auto">
          <a:xfrm>
            <a:off x="20639" y="3259932"/>
            <a:ext cx="3773487" cy="584775"/>
          </a:xfrm>
          <a:prstGeom prst="rect">
            <a:avLst/>
          </a:prstGeom>
          <a:noFill/>
          <a:ln w="9525">
            <a:solidFill>
              <a:sysClr val="window" lastClr="FFFFFF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</a:rPr>
              <a:t>Conversion </a:t>
            </a:r>
            <a:r>
              <a:rPr kumimoji="0" lang="fr-FR" altLang="fr-FR" sz="16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sym typeface="Wingdings" pitchFamily="2" charset="2"/>
              </a:rPr>
              <a:t> fer libre  ferritine  hémosidérine</a:t>
            </a:r>
            <a:endParaRPr kumimoji="0" lang="fr-FR" altLang="fr-FR" sz="16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46" name="ZoneTexte 8"/>
          <p:cNvSpPr txBox="1">
            <a:spLocks noChangeArrowheads="1"/>
          </p:cNvSpPr>
          <p:nvPr/>
        </p:nvSpPr>
        <p:spPr bwMode="auto">
          <a:xfrm>
            <a:off x="20639" y="4131469"/>
            <a:ext cx="3773487" cy="338554"/>
          </a:xfrm>
          <a:prstGeom prst="rect">
            <a:avLst/>
          </a:prstGeom>
          <a:noFill/>
          <a:ln w="9525">
            <a:solidFill>
              <a:sysClr val="window" lastClr="FFFFFF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</a:rPr>
              <a:t>Dommages tissulaires</a:t>
            </a:r>
          </a:p>
        </p:txBody>
      </p:sp>
      <p:sp>
        <p:nvSpPr>
          <p:cNvPr id="47" name="ZoneTexte 1"/>
          <p:cNvSpPr txBox="1">
            <a:spLocks noChangeArrowheads="1"/>
          </p:cNvSpPr>
          <p:nvPr/>
        </p:nvSpPr>
        <p:spPr bwMode="auto">
          <a:xfrm>
            <a:off x="6636069" y="803197"/>
            <a:ext cx="11464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Arial" pitchFamily="34" charset="0"/>
              </a:rPr>
              <a:t>MOELLE</a:t>
            </a:r>
          </a:p>
        </p:txBody>
      </p:sp>
      <p:sp>
        <p:nvSpPr>
          <p:cNvPr id="48" name="ZoneTexte 11"/>
          <p:cNvSpPr txBox="1">
            <a:spLocks noChangeArrowheads="1"/>
          </p:cNvSpPr>
          <p:nvPr/>
        </p:nvSpPr>
        <p:spPr bwMode="auto">
          <a:xfrm>
            <a:off x="6577609" y="2217420"/>
            <a:ext cx="141577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Arial" pitchFamily="34" charset="0"/>
              </a:rPr>
              <a:t>CERVELET</a:t>
            </a:r>
          </a:p>
        </p:txBody>
      </p:sp>
      <p:sp>
        <p:nvSpPr>
          <p:cNvPr id="49" name="ZoneTexte 16"/>
          <p:cNvSpPr txBox="1">
            <a:spLocks noChangeArrowheads="1"/>
          </p:cNvSpPr>
          <p:nvPr/>
        </p:nvSpPr>
        <p:spPr bwMode="auto">
          <a:xfrm>
            <a:off x="6219577" y="3756264"/>
            <a:ext cx="21595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1" i="0" u="none" strike="noStrike" kern="0" cap="none" spc="0" normalizeH="0" baseline="0" noProof="0" smtClean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Arial" pitchFamily="34" charset="0"/>
              </a:rPr>
              <a:t>Paires crâniennes</a:t>
            </a:r>
          </a:p>
        </p:txBody>
      </p:sp>
      <p:sp>
        <p:nvSpPr>
          <p:cNvPr id="50" name="ZoneTexte 38"/>
          <p:cNvSpPr txBox="1">
            <a:spLocks noChangeArrowheads="1"/>
          </p:cNvSpPr>
          <p:nvPr/>
        </p:nvSpPr>
        <p:spPr bwMode="auto">
          <a:xfrm>
            <a:off x="0" y="4851401"/>
            <a:ext cx="297719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Arial" pitchFamily="34" charset="0"/>
              </a:rPr>
              <a:t>Koeppen</a:t>
            </a:r>
            <a:r>
              <a:rPr kumimoji="0" lang="fr-FR" altLang="fr-FR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Arial" pitchFamily="34" charset="0"/>
              </a:rPr>
              <a:t> </a:t>
            </a:r>
            <a:r>
              <a:rPr kumimoji="0" lang="fr-FR" altLang="fr-FR" sz="1200" b="1" i="1" u="none" strike="noStrike" kern="0" cap="none" spc="0" normalizeH="0" baseline="0" noProof="0" dirty="0" smtClean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Arial" pitchFamily="34" charset="0"/>
              </a:rPr>
              <a:t>et al. </a:t>
            </a:r>
            <a:r>
              <a:rPr kumimoji="0" lang="fr-FR" altLang="fr-FR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Arial" pitchFamily="34" charset="0"/>
              </a:rPr>
              <a:t>Acta </a:t>
            </a:r>
            <a:r>
              <a:rPr kumimoji="0" lang="fr-FR" altLang="fr-FR" sz="1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Arial" pitchFamily="34" charset="0"/>
              </a:rPr>
              <a:t>Neuropathol</a:t>
            </a:r>
            <a:r>
              <a:rPr kumimoji="0" lang="fr-FR" altLang="fr-FR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Arial" pitchFamily="34" charset="0"/>
              </a:rPr>
              <a:t> 2008</a:t>
            </a:r>
          </a:p>
        </p:txBody>
      </p:sp>
      <p:cxnSp>
        <p:nvCxnSpPr>
          <p:cNvPr id="51" name="Connecteur droit avec flèche 50"/>
          <p:cNvCxnSpPr>
            <a:stCxn id="42" idx="2"/>
            <a:endCxn id="43" idx="0"/>
          </p:cNvCxnSpPr>
          <p:nvPr/>
        </p:nvCxnSpPr>
        <p:spPr>
          <a:xfrm flipH="1">
            <a:off x="1908175" y="1506558"/>
            <a:ext cx="4764" cy="362723"/>
          </a:xfrm>
          <a:prstGeom prst="straightConnector1">
            <a:avLst/>
          </a:prstGeom>
          <a:noFill/>
          <a:ln w="19050" cap="flat" cmpd="sng" algn="ctr">
            <a:solidFill>
              <a:srgbClr val="4BACC6"/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52" name="Connecteur droit avec flèche 51"/>
          <p:cNvCxnSpPr/>
          <p:nvPr/>
        </p:nvCxnSpPr>
        <p:spPr>
          <a:xfrm flipH="1">
            <a:off x="1908176" y="2238534"/>
            <a:ext cx="4763" cy="320279"/>
          </a:xfrm>
          <a:prstGeom prst="straightConnector1">
            <a:avLst/>
          </a:prstGeom>
          <a:noFill/>
          <a:ln w="19050" cap="flat" cmpd="sng" algn="ctr">
            <a:solidFill>
              <a:srgbClr val="4BACC6"/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53" name="Connecteur droit avec flèche 52"/>
          <p:cNvCxnSpPr/>
          <p:nvPr/>
        </p:nvCxnSpPr>
        <p:spPr>
          <a:xfrm flipH="1">
            <a:off x="1908176" y="2941002"/>
            <a:ext cx="4763" cy="319088"/>
          </a:xfrm>
          <a:prstGeom prst="straightConnector1">
            <a:avLst/>
          </a:prstGeom>
          <a:noFill/>
          <a:ln w="19050" cap="flat" cmpd="sng" algn="ctr">
            <a:solidFill>
              <a:srgbClr val="4BACC6"/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54" name="Connecteur droit avec flèche 53"/>
          <p:cNvCxnSpPr/>
          <p:nvPr/>
        </p:nvCxnSpPr>
        <p:spPr>
          <a:xfrm flipH="1">
            <a:off x="1908176" y="3844131"/>
            <a:ext cx="4763" cy="290513"/>
          </a:xfrm>
          <a:prstGeom prst="straightConnector1">
            <a:avLst/>
          </a:prstGeom>
          <a:noFill/>
          <a:ln w="19050" cap="flat" cmpd="sng" algn="ctr">
            <a:solidFill>
              <a:srgbClr val="4BACC6"/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55" name="Rectangle 54"/>
          <p:cNvSpPr/>
          <p:nvPr/>
        </p:nvSpPr>
        <p:spPr>
          <a:xfrm>
            <a:off x="6343969" y="1869281"/>
            <a:ext cx="233640" cy="169277"/>
          </a:xfrm>
          <a:prstGeom prst="rect">
            <a:avLst/>
          </a:prstGeom>
          <a:solidFill>
            <a:sysClr val="windowText" lastClr="00000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6378578" y="3383042"/>
            <a:ext cx="233640" cy="169277"/>
          </a:xfrm>
          <a:prstGeom prst="rect">
            <a:avLst/>
          </a:prstGeom>
          <a:solidFill>
            <a:sysClr val="windowText" lastClr="00000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6785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5" grpId="0" animBg="1"/>
      <p:bldP spid="46" grpId="0" animBg="1"/>
      <p:bldP spid="47" grpId="0"/>
      <p:bldP spid="48" grpId="0"/>
      <p:bldP spid="49" grpId="0"/>
      <p:bldP spid="5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965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fr-FR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>Un excès de fer</a:t>
            </a:r>
            <a: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/>
            </a:r>
            <a:b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</a:br>
            <a:r>
              <a:rPr lang="fr-FR" sz="2000" b="1" dirty="0" err="1" smtClean="0">
                <a:solidFill>
                  <a:schemeClr val="accent1"/>
                </a:solidFill>
                <a:latin typeface="Arial" charset="0"/>
                <a:cs typeface="Arial" charset="0"/>
              </a:rPr>
              <a:t>Hémosidérose</a:t>
            </a:r>
            <a:r>
              <a:rPr lang="fr-FR" sz="2000" b="1" dirty="0" smtClean="0">
                <a:solidFill>
                  <a:schemeClr val="accent1"/>
                </a:solidFill>
                <a:latin typeface="Arial" charset="0"/>
                <a:cs typeface="Arial" charset="0"/>
              </a:rPr>
              <a:t> superficielle du SNC</a:t>
            </a:r>
            <a:endParaRPr lang="fr-FR" sz="3400" b="1" dirty="0" smtClean="0">
              <a:solidFill>
                <a:schemeClr val="accent1"/>
              </a:solidFill>
              <a:latin typeface="Arial" charset="0"/>
              <a:cs typeface="Arial" charset="0"/>
            </a:endParaRPr>
          </a:p>
        </p:txBody>
      </p:sp>
      <p:sp>
        <p:nvSpPr>
          <p:cNvPr id="62" name="ZoneTexte 61"/>
          <p:cNvSpPr txBox="1">
            <a:spLocks noChangeArrowheads="1"/>
          </p:cNvSpPr>
          <p:nvPr/>
        </p:nvSpPr>
        <p:spPr bwMode="auto">
          <a:xfrm>
            <a:off x="6106076" y="120060"/>
            <a:ext cx="227652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 sz="1400" b="1" i="1" dirty="0" smtClean="0">
                <a:solidFill>
                  <a:schemeClr val="bg1"/>
                </a:solidFill>
              </a:rPr>
              <a:t>DISABILITY / HANDICAP</a:t>
            </a:r>
            <a:endParaRPr lang="fr-FR" altLang="fr-FR" sz="1400" b="1" i="1" dirty="0">
              <a:solidFill>
                <a:schemeClr val="bg1"/>
              </a:solidFill>
            </a:endParaRPr>
          </a:p>
        </p:txBody>
      </p:sp>
      <p:pic>
        <p:nvPicPr>
          <p:cNvPr id="38" name="Picture 4" descr="2469136"/>
          <p:cNvPicPr>
            <a:picLocks noChangeAspect="1" noChangeArrowheads="1"/>
          </p:cNvPicPr>
          <p:nvPr/>
        </p:nvPicPr>
        <p:blipFill>
          <a:blip r:embed="rId3" cstate="print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1" t="29234" r="19936" b="25386"/>
          <a:stretch>
            <a:fillRect/>
          </a:stretch>
        </p:blipFill>
        <p:spPr bwMode="auto">
          <a:xfrm>
            <a:off x="6522720" y="788194"/>
            <a:ext cx="2441894" cy="2046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7" descr="2469392"/>
          <p:cNvPicPr>
            <a:picLocks noChangeAspect="1" noChangeArrowheads="1"/>
          </p:cNvPicPr>
          <p:nvPr/>
        </p:nvPicPr>
        <p:blipFill rotWithShape="1">
          <a:blip r:embed="rId4" cstate="print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35" t="26315" r="24767" b="7072"/>
          <a:stretch/>
        </p:blipFill>
        <p:spPr bwMode="auto">
          <a:xfrm>
            <a:off x="4868054" y="1487776"/>
            <a:ext cx="1469074" cy="3189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ZoneTexte 11"/>
          <p:cNvSpPr txBox="1">
            <a:spLocks noChangeArrowheads="1"/>
          </p:cNvSpPr>
          <p:nvPr/>
        </p:nvSpPr>
        <p:spPr bwMode="auto">
          <a:xfrm>
            <a:off x="322541" y="2259330"/>
            <a:ext cx="141577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Arial" pitchFamily="34" charset="0"/>
              </a:rPr>
              <a:t>CERVELET</a:t>
            </a:r>
          </a:p>
        </p:txBody>
      </p:sp>
      <p:pic>
        <p:nvPicPr>
          <p:cNvPr id="5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45" t="50000" r="26076"/>
          <a:stretch>
            <a:fillRect/>
          </a:stretch>
        </p:blipFill>
        <p:spPr bwMode="auto">
          <a:xfrm>
            <a:off x="88901" y="1006079"/>
            <a:ext cx="1755775" cy="1107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7" r="61462" b="50000"/>
          <a:stretch>
            <a:fillRect/>
          </a:stretch>
        </p:blipFill>
        <p:spPr bwMode="auto">
          <a:xfrm>
            <a:off x="80964" y="2539604"/>
            <a:ext cx="199707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82" r="61620"/>
          <a:stretch>
            <a:fillRect/>
          </a:stretch>
        </p:blipFill>
        <p:spPr bwMode="auto">
          <a:xfrm>
            <a:off x="88900" y="4048126"/>
            <a:ext cx="1989138" cy="1070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" name="ZoneTexte 16"/>
          <p:cNvSpPr txBox="1">
            <a:spLocks noChangeArrowheads="1"/>
          </p:cNvSpPr>
          <p:nvPr/>
        </p:nvSpPr>
        <p:spPr bwMode="auto">
          <a:xfrm>
            <a:off x="-26917" y="3735944"/>
            <a:ext cx="21595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Arial" pitchFamily="34" charset="0"/>
              </a:rPr>
              <a:t>Paires crâniennes</a:t>
            </a:r>
          </a:p>
        </p:txBody>
      </p:sp>
      <p:sp>
        <p:nvSpPr>
          <p:cNvPr id="64" name="ZoneTexte 3"/>
          <p:cNvSpPr txBox="1">
            <a:spLocks noChangeArrowheads="1"/>
          </p:cNvSpPr>
          <p:nvPr/>
        </p:nvSpPr>
        <p:spPr bwMode="auto">
          <a:xfrm>
            <a:off x="2185988" y="1420417"/>
            <a:ext cx="13708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1" i="1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</a:rPr>
              <a:t>Myélopathie</a:t>
            </a:r>
          </a:p>
        </p:txBody>
      </p:sp>
      <p:sp>
        <p:nvSpPr>
          <p:cNvPr id="65" name="ZoneTexte 17"/>
          <p:cNvSpPr txBox="1">
            <a:spLocks noChangeArrowheads="1"/>
          </p:cNvSpPr>
          <p:nvPr/>
        </p:nvSpPr>
        <p:spPr bwMode="auto">
          <a:xfrm>
            <a:off x="2184401" y="2834879"/>
            <a:ext cx="11993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1" i="1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</a:rPr>
              <a:t>Ataxie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1" i="1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</a:rPr>
              <a:t>Dysarthrie</a:t>
            </a:r>
          </a:p>
        </p:txBody>
      </p:sp>
      <p:sp>
        <p:nvSpPr>
          <p:cNvPr id="66" name="ZoneTexte 18"/>
          <p:cNvSpPr txBox="1">
            <a:spLocks noChangeArrowheads="1"/>
          </p:cNvSpPr>
          <p:nvPr/>
        </p:nvSpPr>
        <p:spPr bwMode="auto">
          <a:xfrm>
            <a:off x="2174875" y="4192191"/>
            <a:ext cx="189186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1" i="1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</a:rPr>
              <a:t>Perte auditive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1" i="1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</a:rPr>
              <a:t>+/-Anosmie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1" i="1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</a:rPr>
              <a:t>+/-Vision centrale</a:t>
            </a:r>
          </a:p>
        </p:txBody>
      </p:sp>
      <p:pic>
        <p:nvPicPr>
          <p:cNvPr id="67" name="Picture 10" descr="2469615"/>
          <p:cNvPicPr>
            <a:picLocks noChangeAspect="1" noChangeArrowheads="1"/>
          </p:cNvPicPr>
          <p:nvPr/>
        </p:nvPicPr>
        <p:blipFill>
          <a:blip r:embed="rId7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15" t="40697" r="31656" b="29639"/>
          <a:stretch>
            <a:fillRect/>
          </a:stretch>
        </p:blipFill>
        <p:spPr bwMode="auto">
          <a:xfrm>
            <a:off x="6522720" y="3143251"/>
            <a:ext cx="2451419" cy="1899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ZoneTexte 67"/>
          <p:cNvSpPr txBox="1">
            <a:spLocks noChangeArrowheads="1"/>
          </p:cNvSpPr>
          <p:nvPr/>
        </p:nvSpPr>
        <p:spPr bwMode="auto">
          <a:xfrm>
            <a:off x="6384911" y="2835474"/>
            <a:ext cx="275908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400" b="0" i="1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</a:rPr>
              <a:t>Ependymome</a:t>
            </a:r>
            <a:r>
              <a:rPr kumimoji="0" lang="fr-FR" altLang="fr-FR" sz="1400" b="0" i="1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</a:rPr>
              <a:t> opéré à 3 reprises</a:t>
            </a:r>
          </a:p>
        </p:txBody>
      </p:sp>
      <p:sp>
        <p:nvSpPr>
          <p:cNvPr id="69" name="Rectangle 68"/>
          <p:cNvSpPr/>
          <p:nvPr/>
        </p:nvSpPr>
        <p:spPr>
          <a:xfrm>
            <a:off x="140413" y="1831840"/>
            <a:ext cx="233640" cy="169277"/>
          </a:xfrm>
          <a:prstGeom prst="rect">
            <a:avLst/>
          </a:prstGeom>
          <a:solidFill>
            <a:sysClr val="windowText" lastClr="00000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113145" y="3382828"/>
            <a:ext cx="233640" cy="169277"/>
          </a:xfrm>
          <a:prstGeom prst="rect">
            <a:avLst/>
          </a:prstGeom>
          <a:solidFill>
            <a:sysClr val="windowText" lastClr="00000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ZoneTexte 1"/>
          <p:cNvSpPr txBox="1">
            <a:spLocks noChangeArrowheads="1"/>
          </p:cNvSpPr>
          <p:nvPr/>
        </p:nvSpPr>
        <p:spPr bwMode="auto">
          <a:xfrm>
            <a:off x="381001" y="791766"/>
            <a:ext cx="11464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Arial" pitchFamily="34" charset="0"/>
              </a:rPr>
              <a:t>MOELLE</a:t>
            </a:r>
          </a:p>
        </p:txBody>
      </p:sp>
    </p:spTree>
    <p:extLst>
      <p:ext uri="{BB962C8B-B14F-4D97-AF65-F5344CB8AC3E}">
        <p14:creationId xmlns:p14="http://schemas.microsoft.com/office/powerpoint/2010/main" val="1785018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965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fr-FR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>Un excès de fer</a:t>
            </a:r>
            <a: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/>
            </a:r>
            <a:b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</a:br>
            <a:r>
              <a:rPr lang="fr-FR" sz="2000" b="1" dirty="0" err="1" smtClean="0">
                <a:solidFill>
                  <a:schemeClr val="accent1"/>
                </a:solidFill>
                <a:latin typeface="Arial" charset="0"/>
                <a:cs typeface="Arial" charset="0"/>
              </a:rPr>
              <a:t>Hémosidérose</a:t>
            </a:r>
            <a:r>
              <a:rPr lang="fr-FR" sz="2000" b="1" dirty="0" smtClean="0">
                <a:solidFill>
                  <a:schemeClr val="accent1"/>
                </a:solidFill>
                <a:latin typeface="Arial" charset="0"/>
                <a:cs typeface="Arial" charset="0"/>
              </a:rPr>
              <a:t> superficielle du SNC</a:t>
            </a:r>
            <a:endParaRPr lang="fr-FR" sz="3400" b="1" dirty="0" smtClean="0">
              <a:solidFill>
                <a:schemeClr val="accent1"/>
              </a:solidFill>
              <a:latin typeface="Arial" charset="0"/>
              <a:cs typeface="Arial" charset="0"/>
            </a:endParaRPr>
          </a:p>
        </p:txBody>
      </p:sp>
      <p:sp>
        <p:nvSpPr>
          <p:cNvPr id="62" name="ZoneTexte 61"/>
          <p:cNvSpPr txBox="1">
            <a:spLocks noChangeArrowheads="1"/>
          </p:cNvSpPr>
          <p:nvPr/>
        </p:nvSpPr>
        <p:spPr bwMode="auto">
          <a:xfrm>
            <a:off x="6106076" y="120060"/>
            <a:ext cx="227652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 sz="1400" b="1" i="1" dirty="0" smtClean="0">
                <a:solidFill>
                  <a:schemeClr val="bg1"/>
                </a:solidFill>
              </a:rPr>
              <a:t>DISABILITY / HANDICAP</a:t>
            </a:r>
            <a:endParaRPr lang="fr-FR" altLang="fr-FR" sz="1400" b="1" i="1" dirty="0">
              <a:solidFill>
                <a:schemeClr val="bg1"/>
              </a:solidFill>
            </a:endParaRPr>
          </a:p>
        </p:txBody>
      </p:sp>
      <p:pic>
        <p:nvPicPr>
          <p:cNvPr id="20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2" t="5206" r="14993" b="15767"/>
          <a:stretch/>
        </p:blipFill>
        <p:spPr bwMode="auto">
          <a:xfrm>
            <a:off x="162560" y="999657"/>
            <a:ext cx="2578264" cy="3653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81" t="40809" r="39962" b="33365"/>
          <a:stretch/>
        </p:blipFill>
        <p:spPr bwMode="auto">
          <a:xfrm>
            <a:off x="2790782" y="990302"/>
            <a:ext cx="1730948" cy="1657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77" t="41527" r="39210" b="32647"/>
          <a:stretch/>
        </p:blipFill>
        <p:spPr bwMode="auto">
          <a:xfrm>
            <a:off x="2902013" y="2995363"/>
            <a:ext cx="1794052" cy="1657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97" t="14917" r="34424" b="4701"/>
          <a:stretch/>
        </p:blipFill>
        <p:spPr bwMode="auto">
          <a:xfrm>
            <a:off x="5049471" y="990302"/>
            <a:ext cx="1883345" cy="3807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21" t="56745" r="37514" b="19109"/>
          <a:stretch/>
        </p:blipFill>
        <p:spPr bwMode="auto">
          <a:xfrm>
            <a:off x="7027162" y="1144480"/>
            <a:ext cx="1913638" cy="150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8" t="49727" r="37755" b="26129"/>
          <a:stretch/>
        </p:blipFill>
        <p:spPr bwMode="auto">
          <a:xfrm>
            <a:off x="7027162" y="3097530"/>
            <a:ext cx="1978057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1585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965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fr-FR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>Un excès de fer</a:t>
            </a:r>
            <a: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/>
            </a:r>
            <a:b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</a:br>
            <a:r>
              <a:rPr lang="fr-FR" sz="2000" b="1" dirty="0" err="1" smtClean="0">
                <a:solidFill>
                  <a:schemeClr val="accent1"/>
                </a:solidFill>
                <a:latin typeface="Arial" charset="0"/>
                <a:cs typeface="Arial" charset="0"/>
              </a:rPr>
              <a:t>Hémosidérose</a:t>
            </a:r>
            <a:r>
              <a:rPr lang="fr-FR" sz="2000" b="1" dirty="0" smtClean="0">
                <a:solidFill>
                  <a:schemeClr val="accent1"/>
                </a:solidFill>
                <a:latin typeface="Arial" charset="0"/>
                <a:cs typeface="Arial" charset="0"/>
              </a:rPr>
              <a:t> superficielle du SNC</a:t>
            </a:r>
            <a:endParaRPr lang="fr-FR" sz="3400" b="1" dirty="0" smtClean="0">
              <a:solidFill>
                <a:schemeClr val="accent1"/>
              </a:solidFill>
              <a:latin typeface="Arial" charset="0"/>
              <a:cs typeface="Arial" charset="0"/>
            </a:endParaRPr>
          </a:p>
        </p:txBody>
      </p:sp>
      <p:sp>
        <p:nvSpPr>
          <p:cNvPr id="62" name="ZoneTexte 61"/>
          <p:cNvSpPr txBox="1">
            <a:spLocks noChangeArrowheads="1"/>
          </p:cNvSpPr>
          <p:nvPr/>
        </p:nvSpPr>
        <p:spPr bwMode="auto">
          <a:xfrm>
            <a:off x="6106076" y="120060"/>
            <a:ext cx="227652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 sz="1400" b="1" i="1" dirty="0" smtClean="0">
                <a:solidFill>
                  <a:schemeClr val="bg1"/>
                </a:solidFill>
              </a:rPr>
              <a:t>DISABILITY / HANDICAP</a:t>
            </a:r>
            <a:endParaRPr lang="fr-FR" altLang="fr-FR" sz="1400" b="1" i="1" dirty="0">
              <a:solidFill>
                <a:schemeClr val="bg1"/>
              </a:solidFill>
            </a:endParaRPr>
          </a:p>
        </p:txBody>
      </p:sp>
      <p:sp>
        <p:nvSpPr>
          <p:cNvPr id="11" name="ZoneTexte 1"/>
          <p:cNvSpPr txBox="1">
            <a:spLocks noChangeArrowheads="1"/>
          </p:cNvSpPr>
          <p:nvPr/>
        </p:nvSpPr>
        <p:spPr bwMode="auto">
          <a:xfrm>
            <a:off x="233462" y="1069418"/>
            <a:ext cx="5461752" cy="1754326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charset="0"/>
              </a:rPr>
              <a:t>CAUSES</a:t>
            </a:r>
          </a:p>
          <a:p>
            <a:pPr marL="285750" marR="0" lvl="0" indent="-28575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t>ATCD chirurgicaux</a:t>
            </a:r>
          </a:p>
          <a:p>
            <a:pPr marL="285750" marR="0" lvl="0" indent="-28575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t>Tumeurs</a:t>
            </a:r>
          </a:p>
          <a:p>
            <a:pPr marL="285750" marR="0" lvl="0" indent="-28575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t>Malformations vasculaires</a:t>
            </a:r>
          </a:p>
          <a:p>
            <a:pPr marL="285750" marR="0" lvl="0" indent="-28575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t>Traumatisme, avulsion radiculaire, brèche durale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25080" y="2930767"/>
            <a:ext cx="2043529" cy="1585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ZoneTexte 38"/>
          <p:cNvSpPr txBox="1">
            <a:spLocks noChangeArrowheads="1"/>
          </p:cNvSpPr>
          <p:nvPr/>
        </p:nvSpPr>
        <p:spPr bwMode="auto">
          <a:xfrm>
            <a:off x="0" y="4826002"/>
            <a:ext cx="321056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2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</a:rPr>
              <a:t>Schievink</a:t>
            </a:r>
            <a:r>
              <a:rPr kumimoji="0" lang="fr-FR" altLang="fr-FR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</a:rPr>
              <a:t> </a:t>
            </a:r>
            <a:r>
              <a:rPr kumimoji="0" lang="fr-FR" altLang="fr-FR" sz="1200" b="1" i="1" u="none" strike="noStrike" kern="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</a:rPr>
              <a:t>et al. </a:t>
            </a:r>
            <a:r>
              <a:rPr kumimoji="0" lang="fr-FR" altLang="fr-FR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</a:rPr>
              <a:t>J </a:t>
            </a:r>
            <a:r>
              <a:rPr kumimoji="0" lang="fr-FR" altLang="fr-FR" sz="12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</a:rPr>
              <a:t>Neurosurg</a:t>
            </a:r>
            <a:r>
              <a:rPr kumimoji="0" lang="fr-FR" altLang="fr-FR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</a:rPr>
              <a:t> </a:t>
            </a:r>
            <a:r>
              <a:rPr kumimoji="0" lang="fr-FR" altLang="fr-FR" sz="12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</a:rPr>
              <a:t>Spine</a:t>
            </a:r>
            <a:r>
              <a:rPr kumimoji="0" lang="fr-FR" altLang="fr-FR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</a:rPr>
              <a:t> 2016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210560" y="3744226"/>
            <a:ext cx="3724275" cy="7529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3210559" y="3299725"/>
            <a:ext cx="4044073" cy="3146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560" y="3299725"/>
            <a:ext cx="4394044" cy="31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560" y="3723588"/>
            <a:ext cx="4394044" cy="777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8832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965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fr-FR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>Un excès de fer</a:t>
            </a:r>
            <a: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/>
            </a:r>
            <a:b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</a:br>
            <a:r>
              <a:rPr lang="fr-FR" sz="2000" b="1" dirty="0" smtClean="0">
                <a:solidFill>
                  <a:schemeClr val="accent1"/>
                </a:solidFill>
                <a:latin typeface="Arial" charset="0"/>
                <a:cs typeface="Arial" charset="0"/>
              </a:rPr>
              <a:t>Tout saignement</a:t>
            </a:r>
            <a:endParaRPr lang="fr-FR" sz="3400" b="1" dirty="0" smtClean="0">
              <a:solidFill>
                <a:schemeClr val="accent1"/>
              </a:solidFill>
              <a:latin typeface="Arial" charset="0"/>
              <a:cs typeface="Arial" charset="0"/>
            </a:endParaRPr>
          </a:p>
        </p:txBody>
      </p:sp>
      <p:sp>
        <p:nvSpPr>
          <p:cNvPr id="62" name="ZoneTexte 61"/>
          <p:cNvSpPr txBox="1">
            <a:spLocks noChangeArrowheads="1"/>
          </p:cNvSpPr>
          <p:nvPr/>
        </p:nvSpPr>
        <p:spPr bwMode="auto">
          <a:xfrm>
            <a:off x="6106076" y="120060"/>
            <a:ext cx="227652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 sz="1400" b="1" i="1" dirty="0" smtClean="0">
                <a:solidFill>
                  <a:schemeClr val="bg1"/>
                </a:solidFill>
              </a:rPr>
              <a:t>DISABILITY / HANDICAP</a:t>
            </a:r>
            <a:endParaRPr lang="fr-FR" altLang="fr-FR" sz="1400" b="1" i="1" dirty="0">
              <a:solidFill>
                <a:schemeClr val="bg1"/>
              </a:solidFill>
            </a:endParaRPr>
          </a:p>
        </p:txBody>
      </p:sp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6" t="33037" r="20467" b="24490"/>
          <a:stretch>
            <a:fillRect/>
          </a:stretch>
        </p:blipFill>
        <p:spPr bwMode="auto">
          <a:xfrm>
            <a:off x="592405" y="973035"/>
            <a:ext cx="1476626" cy="1607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5" t="10893" r="11386" b="5009"/>
          <a:stretch>
            <a:fillRect/>
          </a:stretch>
        </p:blipFill>
        <p:spPr bwMode="auto">
          <a:xfrm>
            <a:off x="3434398" y="869968"/>
            <a:ext cx="2099627" cy="173917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ZoneTexte 38"/>
          <p:cNvSpPr txBox="1">
            <a:spLocks noChangeArrowheads="1"/>
          </p:cNvSpPr>
          <p:nvPr/>
        </p:nvSpPr>
        <p:spPr bwMode="auto">
          <a:xfrm>
            <a:off x="5553710" y="4881890"/>
            <a:ext cx="345799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100" b="1">
                <a:solidFill>
                  <a:schemeClr val="accent5"/>
                </a:solidFill>
              </a:rPr>
              <a:t>Schrag </a:t>
            </a:r>
            <a:r>
              <a:rPr lang="fr-FR" altLang="fr-FR" sz="1100" b="1" i="1">
                <a:solidFill>
                  <a:schemeClr val="accent5"/>
                </a:solidFill>
              </a:rPr>
              <a:t>et al. </a:t>
            </a:r>
            <a:r>
              <a:rPr lang="fr-FR" altLang="fr-FR" sz="1100" b="1">
                <a:solidFill>
                  <a:schemeClr val="accent5"/>
                </a:solidFill>
              </a:rPr>
              <a:t>Acta neuroapthol 2010; 119:291-302</a:t>
            </a:r>
          </a:p>
        </p:txBody>
      </p:sp>
      <p:pic>
        <p:nvPicPr>
          <p:cNvPr id="21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98" t="67329" r="40163" b="26236"/>
          <a:stretch/>
        </p:blipFill>
        <p:spPr bwMode="auto">
          <a:xfrm>
            <a:off x="2206383" y="1766207"/>
            <a:ext cx="800977" cy="8429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6" t="35672" r="60394" b="3943"/>
          <a:stretch/>
        </p:blipFill>
        <p:spPr bwMode="auto">
          <a:xfrm>
            <a:off x="693102" y="2857295"/>
            <a:ext cx="2314258" cy="194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92" t="26698" r="4999" b="6061"/>
          <a:stretch>
            <a:fillRect/>
          </a:stretch>
        </p:blipFill>
        <p:spPr bwMode="auto">
          <a:xfrm>
            <a:off x="3434398" y="2857295"/>
            <a:ext cx="2119312" cy="197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89"/>
          <a:stretch/>
        </p:blipFill>
        <p:spPr bwMode="auto">
          <a:xfrm>
            <a:off x="5861050" y="2875280"/>
            <a:ext cx="2613025" cy="1952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ZoneTexte 3"/>
          <p:cNvSpPr txBox="1">
            <a:spLocks noChangeArrowheads="1"/>
          </p:cNvSpPr>
          <p:nvPr/>
        </p:nvSpPr>
        <p:spPr bwMode="auto">
          <a:xfrm>
            <a:off x="6325197" y="2186088"/>
            <a:ext cx="2057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b="1" dirty="0">
                <a:solidFill>
                  <a:srgbClr val="FFC000"/>
                </a:solidFill>
              </a:rPr>
              <a:t>Blooming </a:t>
            </a:r>
            <a:r>
              <a:rPr lang="fr-FR" altLang="fr-FR" b="1" dirty="0" err="1">
                <a:solidFill>
                  <a:srgbClr val="FFC000"/>
                </a:solidFill>
              </a:rPr>
              <a:t>effect</a:t>
            </a:r>
            <a:endParaRPr lang="fr-FR" altLang="fr-FR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14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Ellipse 43"/>
          <p:cNvSpPr/>
          <p:nvPr/>
        </p:nvSpPr>
        <p:spPr>
          <a:xfrm>
            <a:off x="4221396" y="762000"/>
            <a:ext cx="3769360" cy="262128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/>
          <p:cNvSpPr/>
          <p:nvPr/>
        </p:nvSpPr>
        <p:spPr>
          <a:xfrm>
            <a:off x="858520" y="762000"/>
            <a:ext cx="3769360" cy="2553871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965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fr-FR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>Contexte</a:t>
            </a:r>
            <a: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/>
            </a:r>
            <a:b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</a:br>
            <a:r>
              <a:rPr lang="en-US" sz="2000" b="1" dirty="0" smtClean="0">
                <a:solidFill>
                  <a:schemeClr val="accent1"/>
                </a:solidFill>
                <a:latin typeface="Arial" charset="0"/>
                <a:cs typeface="Arial" charset="0"/>
              </a:rPr>
              <a:t>Plan</a:t>
            </a:r>
            <a:endParaRPr lang="en-US" sz="3400" b="1" dirty="0" smtClean="0">
              <a:solidFill>
                <a:schemeClr val="accent1"/>
              </a:solidFill>
              <a:latin typeface="Arial" charset="0"/>
              <a:cs typeface="Arial" charset="0"/>
            </a:endParaRPr>
          </a:p>
        </p:txBody>
      </p:sp>
      <p:sp>
        <p:nvSpPr>
          <p:cNvPr id="62" name="ZoneTexte 61"/>
          <p:cNvSpPr txBox="1">
            <a:spLocks noChangeArrowheads="1"/>
          </p:cNvSpPr>
          <p:nvPr/>
        </p:nvSpPr>
        <p:spPr bwMode="auto">
          <a:xfrm>
            <a:off x="6106076" y="120060"/>
            <a:ext cx="227652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 sz="1400" b="1" i="1" dirty="0" smtClean="0">
                <a:solidFill>
                  <a:schemeClr val="bg1"/>
                </a:solidFill>
              </a:rPr>
              <a:t>DISABILITY / HANDICAP</a:t>
            </a:r>
            <a:endParaRPr lang="fr-FR" altLang="fr-FR" sz="1400" b="1" i="1" dirty="0">
              <a:solidFill>
                <a:schemeClr val="bg1"/>
              </a:solidFill>
            </a:endParaRPr>
          </a:p>
        </p:txBody>
      </p:sp>
      <p:sp>
        <p:nvSpPr>
          <p:cNvPr id="40" name="ZoneTexte 39"/>
          <p:cNvSpPr txBox="1"/>
          <p:nvPr/>
        </p:nvSpPr>
        <p:spPr>
          <a:xfrm>
            <a:off x="1365250" y="1076385"/>
            <a:ext cx="2705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Physiologie du fer et son métabolisme</a:t>
            </a:r>
            <a:endParaRPr lang="fr-F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ZoneTexte 40"/>
          <p:cNvSpPr txBox="1"/>
          <p:nvPr/>
        </p:nvSpPr>
        <p:spPr>
          <a:xfrm>
            <a:off x="4753526" y="1091625"/>
            <a:ext cx="2705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Méthodes d’imagerie sensibles au fer</a:t>
            </a:r>
            <a:endParaRPr lang="fr-F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Ellipse 45"/>
          <p:cNvSpPr/>
          <p:nvPr/>
        </p:nvSpPr>
        <p:spPr>
          <a:xfrm>
            <a:off x="2687320" y="2560320"/>
            <a:ext cx="3769360" cy="258318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ZoneTexte 41"/>
          <p:cNvSpPr txBox="1"/>
          <p:nvPr/>
        </p:nvSpPr>
        <p:spPr>
          <a:xfrm>
            <a:off x="3086100" y="2900373"/>
            <a:ext cx="2933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Situations pathologiques associées à un excès de fer</a:t>
            </a:r>
            <a:endParaRPr lang="fr-F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967740" y="1612483"/>
            <a:ext cx="355092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fr-FR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Présence majoritaire dans les globules rouges (</a:t>
            </a:r>
            <a:r>
              <a:rPr lang="fr-FR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Hb</a:t>
            </a:r>
            <a:r>
              <a:rPr lang="fr-FR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endParaRPr lang="fr-FR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fr-FR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Présence très régulée surtout dans certaines régions et certaines cellules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fr-FR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fr-FR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Indispensable au fonctionnement normal du cerveau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fr-FR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En excès </a:t>
            </a:r>
            <a:r>
              <a:rPr lang="fr-FR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ferroptose</a:t>
            </a:r>
            <a:r>
              <a:rPr lang="fr-FR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FR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4518660" y="1754276"/>
            <a:ext cx="35509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fr-FR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Magnitude et phase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fr-FR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fr-FR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Evaluation qualitative (T2*, SWI, phase)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fr-FR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fr-FR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Evaluation quantitative (R2*, R2’, QSM)</a:t>
            </a:r>
            <a:endParaRPr lang="fr-FR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2777490" y="3530003"/>
            <a:ext cx="3550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fr-FR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Tout saignement (fer de l’Hémoglobine)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fr-FR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63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lipse 6"/>
          <p:cNvSpPr/>
          <p:nvPr/>
        </p:nvSpPr>
        <p:spPr>
          <a:xfrm>
            <a:off x="858520" y="762000"/>
            <a:ext cx="3769360" cy="2553871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965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fr-FR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>Contexte</a:t>
            </a:r>
            <a: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/>
            </a:r>
            <a:b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</a:br>
            <a:r>
              <a:rPr lang="en-US" sz="2000" b="1" dirty="0" smtClean="0">
                <a:solidFill>
                  <a:schemeClr val="accent1"/>
                </a:solidFill>
                <a:latin typeface="Arial" charset="0"/>
                <a:cs typeface="Arial" charset="0"/>
              </a:rPr>
              <a:t>Plan</a:t>
            </a:r>
            <a:endParaRPr lang="en-US" sz="3400" b="1" dirty="0" smtClean="0">
              <a:solidFill>
                <a:schemeClr val="accent1"/>
              </a:solidFill>
              <a:latin typeface="Arial" charset="0"/>
              <a:cs typeface="Arial" charset="0"/>
            </a:endParaRPr>
          </a:p>
        </p:txBody>
      </p:sp>
      <p:sp>
        <p:nvSpPr>
          <p:cNvPr id="62" name="ZoneTexte 61"/>
          <p:cNvSpPr txBox="1">
            <a:spLocks noChangeArrowheads="1"/>
          </p:cNvSpPr>
          <p:nvPr/>
        </p:nvSpPr>
        <p:spPr bwMode="auto">
          <a:xfrm>
            <a:off x="6106076" y="120060"/>
            <a:ext cx="227652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 sz="1400" b="1" i="1" dirty="0" smtClean="0">
                <a:solidFill>
                  <a:schemeClr val="bg1"/>
                </a:solidFill>
              </a:rPr>
              <a:t>DISABILITY / HANDICAP</a:t>
            </a:r>
            <a:endParaRPr lang="fr-FR" altLang="fr-FR" sz="1400" b="1" i="1" dirty="0">
              <a:solidFill>
                <a:schemeClr val="bg1"/>
              </a:solidFill>
            </a:endParaRPr>
          </a:p>
        </p:txBody>
      </p:sp>
      <p:sp>
        <p:nvSpPr>
          <p:cNvPr id="40" name="ZoneTexte 39"/>
          <p:cNvSpPr txBox="1"/>
          <p:nvPr/>
        </p:nvSpPr>
        <p:spPr>
          <a:xfrm>
            <a:off x="1365250" y="1076385"/>
            <a:ext cx="2705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Physiologie du fer et son métabolisme</a:t>
            </a:r>
            <a:endParaRPr lang="fr-F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e 1"/>
          <p:cNvGrpSpPr/>
          <p:nvPr/>
        </p:nvGrpSpPr>
        <p:grpSpPr>
          <a:xfrm>
            <a:off x="2687320" y="762000"/>
            <a:ext cx="5303436" cy="4381500"/>
            <a:chOff x="2687320" y="762000"/>
            <a:chExt cx="5303436" cy="4381500"/>
          </a:xfrm>
        </p:grpSpPr>
        <p:sp>
          <p:nvSpPr>
            <p:cNvPr id="44" name="Ellipse 43"/>
            <p:cNvSpPr/>
            <p:nvPr/>
          </p:nvSpPr>
          <p:spPr>
            <a:xfrm>
              <a:off x="4221396" y="762000"/>
              <a:ext cx="3769360" cy="262128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1" name="ZoneTexte 40"/>
            <p:cNvSpPr txBox="1"/>
            <p:nvPr/>
          </p:nvSpPr>
          <p:spPr>
            <a:xfrm>
              <a:off x="4753526" y="1091625"/>
              <a:ext cx="27051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Méthodes d’imagerie sensibles au fer</a:t>
              </a:r>
              <a:endParaRPr lang="fr-FR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Ellipse 45"/>
            <p:cNvSpPr/>
            <p:nvPr/>
          </p:nvSpPr>
          <p:spPr>
            <a:xfrm>
              <a:off x="2687320" y="2560320"/>
              <a:ext cx="3769360" cy="2583180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3086100" y="2900373"/>
              <a:ext cx="29337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Situations pathologiques associées à un excès de fer</a:t>
              </a:r>
              <a:endParaRPr lang="fr-FR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5855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965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fr-FR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>Un excès de fer</a:t>
            </a:r>
            <a: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/>
            </a:r>
            <a:b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</a:br>
            <a:r>
              <a:rPr lang="fr-FR" sz="2000" b="1" dirty="0" smtClean="0">
                <a:solidFill>
                  <a:schemeClr val="accent1"/>
                </a:solidFill>
                <a:latin typeface="Arial" charset="0"/>
                <a:cs typeface="Arial" charset="0"/>
              </a:rPr>
              <a:t>Fer et lésion de SEP active/inactive</a:t>
            </a:r>
            <a:endParaRPr lang="fr-FR" sz="3400" b="1" dirty="0" smtClean="0">
              <a:solidFill>
                <a:schemeClr val="accent1"/>
              </a:solidFill>
              <a:latin typeface="Arial" charset="0"/>
              <a:cs typeface="Arial" charset="0"/>
            </a:endParaRPr>
          </a:p>
        </p:txBody>
      </p:sp>
      <p:sp>
        <p:nvSpPr>
          <p:cNvPr id="62" name="ZoneTexte 61"/>
          <p:cNvSpPr txBox="1">
            <a:spLocks noChangeArrowheads="1"/>
          </p:cNvSpPr>
          <p:nvPr/>
        </p:nvSpPr>
        <p:spPr bwMode="auto">
          <a:xfrm>
            <a:off x="6106076" y="120060"/>
            <a:ext cx="227652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 sz="1400" b="1" i="1" dirty="0" smtClean="0">
                <a:solidFill>
                  <a:schemeClr val="bg1"/>
                </a:solidFill>
              </a:rPr>
              <a:t>DISABILITY / HANDICAP</a:t>
            </a:r>
            <a:endParaRPr lang="fr-FR" altLang="fr-FR" sz="1400" b="1" i="1" dirty="0">
              <a:solidFill>
                <a:schemeClr val="bg1"/>
              </a:solidFill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3"/>
          <a:srcRect l="32450" r="33134"/>
          <a:stretch/>
        </p:blipFill>
        <p:spPr>
          <a:xfrm>
            <a:off x="150122" y="3152428"/>
            <a:ext cx="1354921" cy="169926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4"/>
          <a:srcRect l="30954" r="28704"/>
          <a:stretch/>
        </p:blipFill>
        <p:spPr>
          <a:xfrm>
            <a:off x="103248" y="1044304"/>
            <a:ext cx="1588219" cy="169926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3"/>
          <a:srcRect l="49708" t="44077" r="33134" b="18728"/>
          <a:stretch/>
        </p:blipFill>
        <p:spPr>
          <a:xfrm>
            <a:off x="1484108" y="3439069"/>
            <a:ext cx="1737359" cy="16256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4"/>
          <a:srcRect l="50219" t="44077" r="32422" b="18728"/>
          <a:stretch/>
        </p:blipFill>
        <p:spPr>
          <a:xfrm>
            <a:off x="1484108" y="1361248"/>
            <a:ext cx="1757680" cy="16256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5" name="Triangle isocèle 24"/>
          <p:cNvSpPr>
            <a:spLocks noChangeAspect="1"/>
          </p:cNvSpPr>
          <p:nvPr/>
        </p:nvSpPr>
        <p:spPr>
          <a:xfrm rot="14232893">
            <a:off x="2370525" y="4024594"/>
            <a:ext cx="154305" cy="22792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Triangle isocèle 26"/>
          <p:cNvSpPr>
            <a:spLocks noChangeAspect="1"/>
          </p:cNvSpPr>
          <p:nvPr/>
        </p:nvSpPr>
        <p:spPr>
          <a:xfrm rot="15902976">
            <a:off x="2471246" y="4319908"/>
            <a:ext cx="154305" cy="22792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Triangle isocèle 27"/>
          <p:cNvSpPr>
            <a:spLocks noChangeAspect="1"/>
          </p:cNvSpPr>
          <p:nvPr/>
        </p:nvSpPr>
        <p:spPr>
          <a:xfrm rot="17971812">
            <a:off x="2241317" y="4661812"/>
            <a:ext cx="154305" cy="22792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Triangle isocèle 28"/>
          <p:cNvSpPr>
            <a:spLocks noChangeAspect="1"/>
          </p:cNvSpPr>
          <p:nvPr/>
        </p:nvSpPr>
        <p:spPr>
          <a:xfrm rot="21420000">
            <a:off x="1962213" y="4922495"/>
            <a:ext cx="154305" cy="22792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Triangle isocèle 29"/>
          <p:cNvSpPr>
            <a:spLocks noChangeAspect="1"/>
          </p:cNvSpPr>
          <p:nvPr/>
        </p:nvSpPr>
        <p:spPr>
          <a:xfrm rot="3542100">
            <a:off x="1661583" y="4632080"/>
            <a:ext cx="154305" cy="22792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テキスト ボックス 10"/>
          <p:cNvSpPr txBox="1"/>
          <p:nvPr/>
        </p:nvSpPr>
        <p:spPr>
          <a:xfrm>
            <a:off x="1455013" y="1094664"/>
            <a:ext cx="18158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kumimoji="1" lang="en-US" altLang="ja-JP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Tesla FLAIR</a:t>
            </a:r>
          </a:p>
        </p:txBody>
      </p:sp>
      <p:sp>
        <p:nvSpPr>
          <p:cNvPr id="32" name="テキスト ボックス 10"/>
          <p:cNvSpPr txBox="1"/>
          <p:nvPr/>
        </p:nvSpPr>
        <p:spPr>
          <a:xfrm>
            <a:off x="1465173" y="3218104"/>
            <a:ext cx="18158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kumimoji="1" lang="en-US" altLang="ja-JP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Tesla QSM</a:t>
            </a:r>
          </a:p>
        </p:txBody>
      </p:sp>
      <p:sp>
        <p:nvSpPr>
          <p:cNvPr id="33" name="Rectangle 32"/>
          <p:cNvSpPr/>
          <p:nvPr/>
        </p:nvSpPr>
        <p:spPr>
          <a:xfrm>
            <a:off x="27561" y="762000"/>
            <a:ext cx="3243321" cy="4343309"/>
          </a:xfrm>
          <a:prstGeom prst="rect">
            <a:avLst/>
          </a:prstGeom>
          <a:noFill/>
          <a:ln w="1905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TextBox 44"/>
          <p:cNvSpPr txBox="1">
            <a:spLocks noChangeArrowheads="1"/>
          </p:cNvSpPr>
          <p:nvPr/>
        </p:nvSpPr>
        <p:spPr bwMode="auto">
          <a:xfrm>
            <a:off x="27561" y="751284"/>
            <a:ext cx="325348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fr-FR" sz="1600" b="1" dirty="0" smtClean="0">
                <a:solidFill>
                  <a:schemeClr val="accent5"/>
                </a:solidFill>
              </a:rPr>
              <a:t>3T MRI</a:t>
            </a:r>
            <a:endParaRPr lang="en-US" altLang="fr-FR" sz="1200" b="1" dirty="0" smtClean="0">
              <a:solidFill>
                <a:schemeClr val="accent5"/>
              </a:solidFill>
            </a:endParaRPr>
          </a:p>
        </p:txBody>
      </p:sp>
      <p:grpSp>
        <p:nvGrpSpPr>
          <p:cNvPr id="36" name="Groupe 35"/>
          <p:cNvGrpSpPr/>
          <p:nvPr/>
        </p:nvGrpSpPr>
        <p:grpSpPr>
          <a:xfrm>
            <a:off x="3443627" y="751284"/>
            <a:ext cx="3577220" cy="4354025"/>
            <a:chOff x="1740957" y="751284"/>
            <a:chExt cx="3577220" cy="4354025"/>
          </a:xfrm>
        </p:grpSpPr>
        <p:pic>
          <p:nvPicPr>
            <p:cNvPr id="37" name="Image 3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70629" y="2588241"/>
              <a:ext cx="1627336" cy="2153920"/>
            </a:xfrm>
            <a:prstGeom prst="rect">
              <a:avLst/>
            </a:prstGeom>
          </p:spPr>
        </p:pic>
        <p:pic>
          <p:nvPicPr>
            <p:cNvPr id="38" name="Image 3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77320" y="2841049"/>
              <a:ext cx="1760019" cy="1753446"/>
            </a:xfrm>
            <a:prstGeom prst="rect">
              <a:avLst/>
            </a:prstGeom>
          </p:spPr>
        </p:pic>
        <p:sp>
          <p:nvSpPr>
            <p:cNvPr id="39" name="テキスト ボックス 10"/>
            <p:cNvSpPr txBox="1"/>
            <p:nvPr/>
          </p:nvSpPr>
          <p:spPr>
            <a:xfrm>
              <a:off x="1740957" y="2563463"/>
              <a:ext cx="181586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7Tesla T2*</a:t>
              </a:r>
              <a:r>
                <a:rPr kumimoji="1" lang="en-US" altLang="ja-JP" sz="11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</a:t>
              </a:r>
              <a:r>
                <a:rPr kumimoji="1" lang="en-US" altLang="ja-JP" sz="11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magnitude</a:t>
              </a:r>
            </a:p>
          </p:txBody>
        </p:sp>
        <p:sp>
          <p:nvSpPr>
            <p:cNvPr id="40" name="テキスト ボックス 10"/>
            <p:cNvSpPr txBox="1"/>
            <p:nvPr/>
          </p:nvSpPr>
          <p:spPr>
            <a:xfrm>
              <a:off x="3502308" y="2588241"/>
              <a:ext cx="181586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7Tesla T2*</a:t>
              </a:r>
              <a:r>
                <a:rPr kumimoji="1" lang="en-US" altLang="ja-JP" sz="11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</a:t>
              </a:r>
              <a:r>
                <a:rPr kumimoji="1" lang="en-US" altLang="ja-JP" sz="11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phase</a:t>
              </a: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2459642" y="4637274"/>
              <a:ext cx="2175596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1000" b="1" dirty="0" err="1" smtClean="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Ineichen</a:t>
              </a:r>
              <a:r>
                <a:rPr lang="fr-FR" sz="1000" b="1" dirty="0" smtClean="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et </a:t>
              </a:r>
              <a:r>
                <a:rPr lang="fr-FR" sz="1000" b="1" dirty="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al. </a:t>
              </a:r>
              <a:r>
                <a:rPr lang="fr-FR" sz="1000" b="1" dirty="0" smtClean="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Invest </a:t>
              </a:r>
              <a:r>
                <a:rPr lang="fr-FR" sz="1000" b="1" dirty="0" err="1" smtClean="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Radiol</a:t>
              </a:r>
              <a:r>
                <a:rPr lang="fr-FR" sz="1000" b="1" dirty="0" smtClean="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2021</a:t>
              </a:r>
            </a:p>
          </p:txBody>
        </p:sp>
        <p:grpSp>
          <p:nvGrpSpPr>
            <p:cNvPr id="42" name="Groupe 41"/>
            <p:cNvGrpSpPr/>
            <p:nvPr/>
          </p:nvGrpSpPr>
          <p:grpSpPr>
            <a:xfrm>
              <a:off x="1813551" y="1262707"/>
              <a:ext cx="3421691" cy="1077406"/>
              <a:chOff x="4370832" y="921141"/>
              <a:chExt cx="4492752" cy="1235380"/>
            </a:xfrm>
          </p:grpSpPr>
          <p:pic>
            <p:nvPicPr>
              <p:cNvPr id="45" name="Image 44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370832" y="921141"/>
                <a:ext cx="4492752" cy="1235380"/>
              </a:xfrm>
              <a:prstGeom prst="rect">
                <a:avLst/>
              </a:prstGeom>
            </p:spPr>
          </p:pic>
          <p:pic>
            <p:nvPicPr>
              <p:cNvPr id="46" name="Image 45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363969" y="2044934"/>
                <a:ext cx="1499615" cy="111587"/>
              </a:xfrm>
              <a:prstGeom prst="rect">
                <a:avLst/>
              </a:prstGeom>
            </p:spPr>
          </p:pic>
        </p:grpSp>
        <p:sp>
          <p:nvSpPr>
            <p:cNvPr id="43" name="Rectangle 42"/>
            <p:cNvSpPr/>
            <p:nvPr/>
          </p:nvSpPr>
          <p:spPr>
            <a:xfrm>
              <a:off x="1756077" y="762000"/>
              <a:ext cx="3503728" cy="4343309"/>
            </a:xfrm>
            <a:prstGeom prst="rect">
              <a:avLst/>
            </a:prstGeom>
            <a:noFill/>
            <a:ln w="19050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4" name="TextBox 44"/>
            <p:cNvSpPr txBox="1">
              <a:spLocks noChangeArrowheads="1"/>
            </p:cNvSpPr>
            <p:nvPr/>
          </p:nvSpPr>
          <p:spPr bwMode="auto">
            <a:xfrm>
              <a:off x="1770630" y="751284"/>
              <a:ext cx="346671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altLang="fr-FR" sz="1600" b="1" dirty="0" smtClean="0">
                  <a:solidFill>
                    <a:schemeClr val="accent5"/>
                  </a:solidFill>
                </a:rPr>
                <a:t>Ultra-high field MRI</a:t>
              </a:r>
              <a:endParaRPr lang="en-US" altLang="fr-FR" sz="1200" b="1" dirty="0" smtClean="0">
                <a:solidFill>
                  <a:schemeClr val="accent5"/>
                </a:solidFill>
              </a:endParaRPr>
            </a:p>
          </p:txBody>
        </p:sp>
      </p:grpSp>
      <p:grpSp>
        <p:nvGrpSpPr>
          <p:cNvPr id="2" name="Groupe 1"/>
          <p:cNvGrpSpPr/>
          <p:nvPr/>
        </p:nvGrpSpPr>
        <p:grpSpPr>
          <a:xfrm>
            <a:off x="6899921" y="758535"/>
            <a:ext cx="2229597" cy="4354025"/>
            <a:chOff x="6899921" y="758535"/>
            <a:chExt cx="2229597" cy="4354025"/>
          </a:xfrm>
        </p:grpSpPr>
        <p:pic>
          <p:nvPicPr>
            <p:cNvPr id="48" name="Image 47"/>
            <p:cNvPicPr>
              <a:picLocks noChangeAspect="1"/>
            </p:cNvPicPr>
            <p:nvPr/>
          </p:nvPicPr>
          <p:blipFill rotWithShape="1">
            <a:blip r:embed="rId9"/>
            <a:srcRect t="-1" b="1133"/>
            <a:stretch/>
          </p:blipFill>
          <p:spPr>
            <a:xfrm>
              <a:off x="7408175" y="3672803"/>
              <a:ext cx="1456685" cy="1376411"/>
            </a:xfrm>
            <a:prstGeom prst="rect">
              <a:avLst/>
            </a:prstGeom>
            <a:ln>
              <a:noFill/>
            </a:ln>
          </p:spPr>
        </p:pic>
        <p:sp>
          <p:nvSpPr>
            <p:cNvPr id="50" name="Rectangle 49"/>
            <p:cNvSpPr/>
            <p:nvPr/>
          </p:nvSpPr>
          <p:spPr>
            <a:xfrm>
              <a:off x="7132320" y="769251"/>
              <a:ext cx="1997198" cy="4343309"/>
            </a:xfrm>
            <a:prstGeom prst="rect">
              <a:avLst/>
            </a:prstGeom>
            <a:noFill/>
            <a:ln w="19050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1" name="TextBox 44"/>
            <p:cNvSpPr txBox="1">
              <a:spLocks noChangeArrowheads="1"/>
            </p:cNvSpPr>
            <p:nvPr/>
          </p:nvSpPr>
          <p:spPr bwMode="auto">
            <a:xfrm>
              <a:off x="6899921" y="758535"/>
              <a:ext cx="2229597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altLang="fr-FR" sz="1600" b="1" dirty="0" smtClean="0">
                  <a:solidFill>
                    <a:schemeClr val="accent5"/>
                  </a:solidFill>
                </a:rPr>
                <a:t>Pathology</a:t>
              </a:r>
              <a:endParaRPr lang="en-US" altLang="fr-FR" sz="1200" b="1" dirty="0" smtClean="0">
                <a:solidFill>
                  <a:schemeClr val="accent5"/>
                </a:solidFill>
              </a:endParaRPr>
            </a:p>
          </p:txBody>
        </p:sp>
        <p:pic>
          <p:nvPicPr>
            <p:cNvPr id="52" name="Image 5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401917" y="1089838"/>
              <a:ext cx="1462942" cy="1233969"/>
            </a:xfrm>
            <a:prstGeom prst="rect">
              <a:avLst/>
            </a:prstGeom>
          </p:spPr>
        </p:pic>
        <p:pic>
          <p:nvPicPr>
            <p:cNvPr id="53" name="Image 5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401917" y="2409229"/>
              <a:ext cx="1462943" cy="1215688"/>
            </a:xfrm>
            <a:prstGeom prst="rect">
              <a:avLst/>
            </a:prstGeom>
          </p:spPr>
        </p:pic>
        <p:sp>
          <p:nvSpPr>
            <p:cNvPr id="54" name="テキスト ボックス 10"/>
            <p:cNvSpPr txBox="1"/>
            <p:nvPr/>
          </p:nvSpPr>
          <p:spPr>
            <a:xfrm>
              <a:off x="7401917" y="1075201"/>
              <a:ext cx="1462943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05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Myelin (MBP)</a:t>
              </a:r>
            </a:p>
          </p:txBody>
        </p:sp>
        <p:sp>
          <p:nvSpPr>
            <p:cNvPr id="55" name="テキスト ボックス 10"/>
            <p:cNvSpPr txBox="1"/>
            <p:nvPr/>
          </p:nvSpPr>
          <p:spPr>
            <a:xfrm>
              <a:off x="7401917" y="2396542"/>
              <a:ext cx="1462943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Macrophages/microglia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27561" y="427837"/>
            <a:ext cx="3904359" cy="2579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1163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965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 fontScale="90000"/>
          </a:bodyPr>
          <a:lstStyle/>
          <a:p>
            <a:pPr algn="l"/>
            <a:r>
              <a:rPr lang="fr-FR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>Un excès de fer</a:t>
            </a:r>
            <a: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/>
            </a:r>
            <a:b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</a:br>
            <a:r>
              <a:rPr lang="fr-FR" sz="2000" b="1" dirty="0">
                <a:solidFill>
                  <a:schemeClr val="accent1"/>
                </a:solidFill>
                <a:latin typeface="Arial" charset="0"/>
                <a:cs typeface="Arial" charset="0"/>
              </a:rPr>
              <a:t>Fer et lésion de SEP active/inactive</a:t>
            </a:r>
            <a:endParaRPr lang="fr-FR" sz="3400" b="1" dirty="0" smtClean="0">
              <a:solidFill>
                <a:schemeClr val="accent1"/>
              </a:solidFill>
              <a:latin typeface="Arial" charset="0"/>
              <a:cs typeface="Arial" charset="0"/>
            </a:endParaRPr>
          </a:p>
        </p:txBody>
      </p:sp>
      <p:sp>
        <p:nvSpPr>
          <p:cNvPr id="62" name="ZoneTexte 61"/>
          <p:cNvSpPr txBox="1">
            <a:spLocks noChangeArrowheads="1"/>
          </p:cNvSpPr>
          <p:nvPr/>
        </p:nvSpPr>
        <p:spPr bwMode="auto">
          <a:xfrm>
            <a:off x="6106076" y="120060"/>
            <a:ext cx="227652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 sz="1400" b="1" i="1" dirty="0" smtClean="0">
                <a:solidFill>
                  <a:schemeClr val="bg1"/>
                </a:solidFill>
              </a:rPr>
              <a:t>DISABILITY / HANDICAP</a:t>
            </a:r>
            <a:endParaRPr lang="fr-FR" altLang="fr-FR" sz="1400" b="1" i="1" dirty="0">
              <a:solidFill>
                <a:schemeClr val="bg1"/>
              </a:solidFill>
            </a:endParaRPr>
          </a:p>
        </p:txBody>
      </p:sp>
      <p:sp>
        <p:nvSpPr>
          <p:cNvPr id="47" name="テキスト ボックス 10"/>
          <p:cNvSpPr txBox="1"/>
          <p:nvPr/>
        </p:nvSpPr>
        <p:spPr>
          <a:xfrm>
            <a:off x="1548407" y="984868"/>
            <a:ext cx="58035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Mixed active / inactive = </a:t>
            </a:r>
            <a:r>
              <a:rPr kumimoji="1" lang="en-US" altLang="ja-JP" sz="16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SELs</a:t>
            </a:r>
            <a:r>
              <a:rPr kumimoji="1" lang="en-US" altLang="ja-JP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(Slowly expanding lesions)</a:t>
            </a:r>
          </a:p>
        </p:txBody>
      </p:sp>
      <p:sp>
        <p:nvSpPr>
          <p:cNvPr id="49" name="テキスト ボックス 10"/>
          <p:cNvSpPr txBox="1"/>
          <p:nvPr/>
        </p:nvSpPr>
        <p:spPr>
          <a:xfrm>
            <a:off x="348617" y="1512464"/>
            <a:ext cx="619370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8588" indent="-128588">
              <a:buFont typeface="Arial" panose="020B0604020202020204" pitchFamily="34" charset="0"/>
              <a:buChar char="•"/>
            </a:pPr>
            <a:r>
              <a:rPr kumimoji="1" lang="fr-FR" altLang="ja-JP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Lésions qui s’étendent durant la première année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kumimoji="1" lang="fr-FR" altLang="ja-JP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Lésions qui évoluent vers l’hypo T1 signal 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endParaRPr kumimoji="1" lang="fr-FR" altLang="ja-JP" sz="14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8588" indent="-128588">
              <a:buFont typeface="Arial" panose="020B0604020202020204" pitchFamily="34" charset="0"/>
              <a:buChar char="•"/>
            </a:pPr>
            <a:endParaRPr kumimoji="1" lang="fr-FR" altLang="ja-JP" sz="14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8588" indent="-128588">
              <a:buFont typeface="Arial" panose="020B0604020202020204" pitchFamily="34" charset="0"/>
              <a:buChar char="•"/>
            </a:pPr>
            <a:endParaRPr kumimoji="1" lang="fr-FR" altLang="ja-JP" sz="14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8588" indent="-128588">
              <a:buFont typeface="Arial" panose="020B0604020202020204" pitchFamily="34" charset="0"/>
              <a:buChar char="•"/>
            </a:pPr>
            <a:endParaRPr kumimoji="1" lang="fr-FR" altLang="ja-JP" sz="14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8588" indent="-128588">
              <a:buFont typeface="Arial" panose="020B0604020202020204" pitchFamily="34" charset="0"/>
              <a:buChar char="•"/>
            </a:pPr>
            <a:endParaRPr kumimoji="1" lang="fr-FR" altLang="ja-JP" sz="14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1" lang="fr-FR" altLang="ja-JP" sz="14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8588" indent="-128588">
              <a:buFont typeface="Arial" panose="020B0604020202020204" pitchFamily="34" charset="0"/>
              <a:buChar char="•"/>
            </a:pPr>
            <a:endParaRPr kumimoji="1" lang="fr-FR" altLang="ja-JP" sz="14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kumimoji="1" lang="fr-FR" altLang="ja-JP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Patients avec ≥ 4 lésions en anneau: Handicap moteur et cognitive plus précoce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endParaRPr kumimoji="1" lang="fr-FR" altLang="ja-JP" sz="14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kumimoji="1" lang="fr-FR" altLang="ja-JP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Performances diagnostiques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endParaRPr kumimoji="1" lang="fr-FR" altLang="ja-JP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6211040" y="3585846"/>
            <a:ext cx="249780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100" b="1" dirty="0">
                <a:solidFill>
                  <a:schemeClr val="accent5"/>
                </a:solidFill>
              </a:rPr>
              <a:t>Dal-Bianco et al. Brain 2021;144:833-47</a:t>
            </a:r>
          </a:p>
        </p:txBody>
      </p:sp>
      <p:pic>
        <p:nvPicPr>
          <p:cNvPr id="57" name="Image 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008" y="2090498"/>
            <a:ext cx="7759983" cy="897319"/>
          </a:xfrm>
          <a:prstGeom prst="rect">
            <a:avLst/>
          </a:prstGeom>
        </p:spPr>
      </p:pic>
      <p:pic>
        <p:nvPicPr>
          <p:cNvPr id="58" name="Image 57"/>
          <p:cNvPicPr>
            <a:picLocks noChangeAspect="1"/>
          </p:cNvPicPr>
          <p:nvPr/>
        </p:nvPicPr>
        <p:blipFill rotWithShape="1">
          <a:blip r:embed="rId4"/>
          <a:srcRect t="16428"/>
          <a:stretch/>
        </p:blipFill>
        <p:spPr>
          <a:xfrm>
            <a:off x="913045" y="2439956"/>
            <a:ext cx="1007785" cy="79946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9" name="Rectangle 58"/>
          <p:cNvSpPr/>
          <p:nvPr/>
        </p:nvSpPr>
        <p:spPr>
          <a:xfrm>
            <a:off x="6203235" y="2990341"/>
            <a:ext cx="277832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100" b="1" dirty="0" err="1">
                <a:solidFill>
                  <a:schemeClr val="accent5"/>
                </a:solidFill>
              </a:rPr>
              <a:t>Absinta</a:t>
            </a:r>
            <a:r>
              <a:rPr lang="fr-FR" sz="1100" b="1" dirty="0">
                <a:solidFill>
                  <a:schemeClr val="accent5"/>
                </a:solidFill>
              </a:rPr>
              <a:t> et al. JAMA </a:t>
            </a:r>
            <a:r>
              <a:rPr lang="fr-FR" sz="1100" b="1" dirty="0" err="1">
                <a:solidFill>
                  <a:schemeClr val="accent5"/>
                </a:solidFill>
              </a:rPr>
              <a:t>Neurol</a:t>
            </a:r>
            <a:r>
              <a:rPr lang="fr-FR" sz="1100" b="1" dirty="0">
                <a:solidFill>
                  <a:schemeClr val="accent5"/>
                </a:solidFill>
              </a:rPr>
              <a:t> 2019;76:1474-83</a:t>
            </a:r>
          </a:p>
        </p:txBody>
      </p:sp>
      <p:grpSp>
        <p:nvGrpSpPr>
          <p:cNvPr id="60" name="Groupe 59"/>
          <p:cNvGrpSpPr/>
          <p:nvPr/>
        </p:nvGrpSpPr>
        <p:grpSpPr>
          <a:xfrm>
            <a:off x="3858124" y="4144321"/>
            <a:ext cx="2335546" cy="843031"/>
            <a:chOff x="572827" y="3972442"/>
            <a:chExt cx="3114061" cy="1124041"/>
          </a:xfrm>
        </p:grpSpPr>
        <p:grpSp>
          <p:nvGrpSpPr>
            <p:cNvPr id="61" name="Groupe 60"/>
            <p:cNvGrpSpPr/>
            <p:nvPr/>
          </p:nvGrpSpPr>
          <p:grpSpPr>
            <a:xfrm>
              <a:off x="572827" y="3972442"/>
              <a:ext cx="3114061" cy="1124041"/>
              <a:chOff x="147299" y="997116"/>
              <a:chExt cx="8849401" cy="3149267"/>
            </a:xfrm>
          </p:grpSpPr>
          <p:pic>
            <p:nvPicPr>
              <p:cNvPr id="64" name="Image 6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7299" y="997116"/>
                <a:ext cx="8849401" cy="3149267"/>
              </a:xfrm>
              <a:prstGeom prst="rect">
                <a:avLst/>
              </a:prstGeom>
            </p:spPr>
          </p:pic>
          <p:pic>
            <p:nvPicPr>
              <p:cNvPr id="65" name="Image 64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673880" y="3810554"/>
                <a:ext cx="3322820" cy="293440"/>
              </a:xfrm>
              <a:prstGeom prst="rect">
                <a:avLst/>
              </a:prstGeom>
            </p:spPr>
          </p:pic>
        </p:grpSp>
        <p:cxnSp>
          <p:nvCxnSpPr>
            <p:cNvPr id="63" name="Connecteur droit 62"/>
            <p:cNvCxnSpPr/>
            <p:nvPr/>
          </p:nvCxnSpPr>
          <p:spPr>
            <a:xfrm>
              <a:off x="754380" y="4443355"/>
              <a:ext cx="2598420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854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965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 fontScale="90000"/>
          </a:bodyPr>
          <a:lstStyle/>
          <a:p>
            <a:pPr algn="l"/>
            <a:r>
              <a:rPr lang="fr-FR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>Un excès de fer</a:t>
            </a:r>
            <a: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/>
            </a:r>
            <a:b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</a:br>
            <a:r>
              <a:rPr lang="fr-FR" sz="2000" b="1" dirty="0">
                <a:solidFill>
                  <a:schemeClr val="accent1"/>
                </a:solidFill>
                <a:latin typeface="Arial" charset="0"/>
                <a:cs typeface="Arial" charset="0"/>
              </a:rPr>
              <a:t>Fer et </a:t>
            </a:r>
            <a:r>
              <a:rPr lang="fr-FR" sz="2000" b="1" dirty="0" smtClean="0">
                <a:solidFill>
                  <a:schemeClr val="accent1"/>
                </a:solidFill>
                <a:latin typeface="Arial" charset="0"/>
                <a:cs typeface="Arial" charset="0"/>
              </a:rPr>
              <a:t>LEMP</a:t>
            </a:r>
            <a:endParaRPr lang="fr-FR" sz="3400" b="1" dirty="0" smtClean="0">
              <a:solidFill>
                <a:schemeClr val="accent5"/>
              </a:solidFill>
              <a:latin typeface="Arial" charset="0"/>
              <a:cs typeface="Arial" charset="0"/>
            </a:endParaRPr>
          </a:p>
        </p:txBody>
      </p:sp>
      <p:sp>
        <p:nvSpPr>
          <p:cNvPr id="62" name="ZoneTexte 61"/>
          <p:cNvSpPr txBox="1">
            <a:spLocks noChangeArrowheads="1"/>
          </p:cNvSpPr>
          <p:nvPr/>
        </p:nvSpPr>
        <p:spPr bwMode="auto">
          <a:xfrm>
            <a:off x="6106076" y="120060"/>
            <a:ext cx="227652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 sz="1400" b="1" i="1" dirty="0" smtClean="0">
                <a:solidFill>
                  <a:schemeClr val="bg1"/>
                </a:solidFill>
              </a:rPr>
              <a:t>DISABILITY / HANDICAP</a:t>
            </a:r>
            <a:endParaRPr lang="fr-FR" altLang="fr-FR" sz="1400" b="1" i="1" dirty="0">
              <a:solidFill>
                <a:schemeClr val="bg1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793" y="784358"/>
            <a:ext cx="1818093" cy="2142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205" y="3017758"/>
            <a:ext cx="1702896" cy="2077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60"/>
          <a:stretch>
            <a:fillRect/>
          </a:stretch>
        </p:blipFill>
        <p:spPr bwMode="auto">
          <a:xfrm>
            <a:off x="463931" y="2994725"/>
            <a:ext cx="1731518" cy="1984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Groupe 22"/>
          <p:cNvGrpSpPr/>
          <p:nvPr/>
        </p:nvGrpSpPr>
        <p:grpSpPr>
          <a:xfrm>
            <a:off x="7353782" y="893949"/>
            <a:ext cx="1311447" cy="1753632"/>
            <a:chOff x="152401" y="890509"/>
            <a:chExt cx="1311447" cy="1753632"/>
          </a:xfrm>
        </p:grpSpPr>
        <p:pic>
          <p:nvPicPr>
            <p:cNvPr id="26" name="Picture 8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81" t="28472" r="23161" b="23536"/>
            <a:stretch/>
          </p:blipFill>
          <p:spPr bwMode="auto">
            <a:xfrm>
              <a:off x="152401" y="890509"/>
              <a:ext cx="1311447" cy="17536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7" name="Connecteur droit avec flèche 26"/>
            <p:cNvCxnSpPr/>
            <p:nvPr/>
          </p:nvCxnSpPr>
          <p:spPr>
            <a:xfrm flipH="1" flipV="1">
              <a:off x="1114883" y="2156419"/>
              <a:ext cx="190703" cy="112466"/>
            </a:xfrm>
            <a:prstGeom prst="straightConnector1">
              <a:avLst/>
            </a:prstGeom>
            <a:ln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avec flèche 27"/>
            <p:cNvCxnSpPr/>
            <p:nvPr/>
          </p:nvCxnSpPr>
          <p:spPr>
            <a:xfrm flipH="1" flipV="1">
              <a:off x="1228100" y="1946957"/>
              <a:ext cx="190703" cy="112466"/>
            </a:xfrm>
            <a:prstGeom prst="straightConnector1">
              <a:avLst/>
            </a:prstGeom>
            <a:ln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avec flèche 28"/>
            <p:cNvCxnSpPr/>
            <p:nvPr/>
          </p:nvCxnSpPr>
          <p:spPr>
            <a:xfrm flipV="1">
              <a:off x="316997" y="2070817"/>
              <a:ext cx="152401" cy="154059"/>
            </a:xfrm>
            <a:prstGeom prst="straightConnector1">
              <a:avLst/>
            </a:prstGeom>
            <a:ln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e 1"/>
          <p:cNvGrpSpPr/>
          <p:nvPr/>
        </p:nvGrpSpPr>
        <p:grpSpPr>
          <a:xfrm>
            <a:off x="5345285" y="3046851"/>
            <a:ext cx="3099384" cy="2049352"/>
            <a:chOff x="5345285" y="3046851"/>
            <a:chExt cx="3099384" cy="2049352"/>
          </a:xfrm>
        </p:grpSpPr>
        <p:pic>
          <p:nvPicPr>
            <p:cNvPr id="20" name="Image 1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96928" y="3278228"/>
              <a:ext cx="1109400" cy="1513200"/>
            </a:xfrm>
            <a:prstGeom prst="rect">
              <a:avLst/>
            </a:prstGeom>
          </p:spPr>
        </p:pic>
        <p:pic>
          <p:nvPicPr>
            <p:cNvPr id="21" name="Image 2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847070" y="3257570"/>
              <a:ext cx="1597599" cy="1533858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5607739" y="4849982"/>
              <a:ext cx="1636987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1000" b="1" dirty="0" err="1" smtClean="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Mahajan</a:t>
              </a:r>
              <a:r>
                <a:rPr lang="fr-FR" sz="1000" b="1" dirty="0" smtClean="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1000" b="1" i="1" dirty="0" smtClean="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et </a:t>
              </a:r>
              <a:r>
                <a:rPr lang="fr-FR" sz="1000" b="1" i="1" dirty="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al. </a:t>
              </a:r>
              <a:r>
                <a:rPr lang="fr-FR" sz="1000" b="1" dirty="0" smtClean="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MSJ 2021</a:t>
              </a:r>
            </a:p>
          </p:txBody>
        </p:sp>
        <p:sp>
          <p:nvSpPr>
            <p:cNvPr id="24" name="Text Box 24"/>
            <p:cNvSpPr txBox="1">
              <a:spLocks noChangeArrowheads="1"/>
            </p:cNvSpPr>
            <p:nvPr/>
          </p:nvSpPr>
          <p:spPr bwMode="auto">
            <a:xfrm>
              <a:off x="5345285" y="3046851"/>
              <a:ext cx="2857500" cy="24622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>
                <a:buClr>
                  <a:schemeClr val="accent6">
                    <a:lumMod val="40000"/>
                    <a:lumOff val="60000"/>
                  </a:schemeClr>
                </a:buClr>
                <a:defRPr/>
              </a:pPr>
              <a:r>
                <a:rPr lang="en-US" sz="1000" b="1" i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itchFamily="2" charset="2"/>
                </a:rPr>
                <a:t>Iron-enriched macrophages</a:t>
              </a:r>
            </a:p>
          </p:txBody>
        </p:sp>
      </p:grpSp>
      <p:pic>
        <p:nvPicPr>
          <p:cNvPr id="25" name="Image 24"/>
          <p:cNvPicPr>
            <a:picLocks noChangeAspect="1"/>
          </p:cNvPicPr>
          <p:nvPr/>
        </p:nvPicPr>
        <p:blipFill rotWithShape="1">
          <a:blip r:embed="rId9"/>
          <a:srcRect l="34677" t="21457" r="34430" b="16231"/>
          <a:stretch/>
        </p:blipFill>
        <p:spPr>
          <a:xfrm>
            <a:off x="5060371" y="784358"/>
            <a:ext cx="1583806" cy="2039942"/>
          </a:xfrm>
          <a:prstGeom prst="rect">
            <a:avLst/>
          </a:prstGeom>
        </p:spPr>
      </p:pic>
      <p:sp>
        <p:nvSpPr>
          <p:cNvPr id="30" name="Espace réservé du texte 7"/>
          <p:cNvSpPr txBox="1">
            <a:spLocks/>
          </p:cNvSpPr>
          <p:nvPr/>
        </p:nvSpPr>
        <p:spPr>
          <a:xfrm>
            <a:off x="0" y="1265747"/>
            <a:ext cx="2811780" cy="104744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457200" indent="-457200" algn="l" defTabSz="914400" rtl="0" eaLnBrk="1" latinLnBrk="0" hangingPunct="1">
              <a:spcBef>
                <a:spcPct val="20000"/>
              </a:spcBef>
              <a:buFont typeface="+mj-lt"/>
              <a:buAutoNum type="alphaUcPeriod"/>
              <a:defRPr sz="1800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00052" indent="-342900" algn="l" defTabSz="914400" rtl="0" eaLnBrk="1" latinLnBrk="0" hangingPunct="1">
              <a:spcBef>
                <a:spcPct val="20000"/>
              </a:spcBef>
              <a:buFont typeface="+mj-lt"/>
              <a:buAutoNum type="alphaUcPeriod"/>
              <a:defRPr sz="1600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57207" indent="-342900" algn="l" defTabSz="914400" rtl="0" eaLnBrk="1" latinLnBrk="0" hangingPunct="1">
              <a:spcBef>
                <a:spcPct val="20000"/>
              </a:spcBef>
              <a:buFont typeface="+mj-lt"/>
              <a:buAutoNum type="alphaUcPeriod"/>
              <a:defRPr sz="1400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714360" indent="-342900" algn="l" defTabSz="914400" rtl="0" eaLnBrk="1" latinLnBrk="0" hangingPunct="1">
              <a:spcBef>
                <a:spcPct val="20000"/>
              </a:spcBef>
              <a:buFont typeface="+mj-lt"/>
              <a:buAutoNum type="alphaUcPeriod"/>
              <a:defRPr sz="1200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71514" indent="-342900" algn="l" defTabSz="914400" rtl="0" eaLnBrk="1" latinLnBrk="0" hangingPunct="1">
              <a:spcBef>
                <a:spcPct val="20000"/>
              </a:spcBef>
              <a:buFont typeface="+mj-lt"/>
              <a:buAutoNum type="alphaUcPeriod"/>
              <a:defRPr sz="1200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r-FR" sz="1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Patient de 47 ans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fr-FR" sz="1400" b="1" dirty="0" smtClean="0">
                <a:solidFill>
                  <a:sysClr val="window" lastClr="FFFFFF"/>
                </a:solidFill>
                <a:latin typeface="Calibri"/>
                <a:cs typeface="Times New Roman" panose="02020603050405020304" pitchFamily="18" charset="0"/>
              </a:rPr>
              <a:t>SEP sous </a:t>
            </a:r>
            <a:r>
              <a:rPr lang="fr-FR" sz="1400" b="1" dirty="0" err="1" smtClean="0">
                <a:solidFill>
                  <a:sysClr val="window" lastClr="FFFFFF"/>
                </a:solidFill>
                <a:latin typeface="Calibri"/>
                <a:cs typeface="Times New Roman" panose="02020603050405020304" pitchFamily="18" charset="0"/>
              </a:rPr>
              <a:t>Tysabri</a:t>
            </a:r>
            <a:endParaRPr lang="fr-FR" sz="1400" b="1" dirty="0" smtClean="0">
              <a:solidFill>
                <a:sysClr val="window" lastClr="FFFFFF"/>
              </a:solidFill>
              <a:latin typeface="Calibri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fr-FR" sz="1400" b="1" dirty="0" smtClean="0">
                <a:solidFill>
                  <a:sysClr val="window" lastClr="FFFFFF"/>
                </a:solidFill>
                <a:latin typeface="Calibri"/>
                <a:cs typeface="Times New Roman" panose="02020603050405020304" pitchFamily="18" charset="0"/>
              </a:rPr>
              <a:t>Détérioration cognitive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r-FR" sz="1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Troubles du comportement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fr-FR" sz="1400" b="1" dirty="0">
              <a:solidFill>
                <a:sysClr val="window" lastClr="FFFFFF"/>
              </a:solidFill>
              <a:latin typeface="Calibri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r-FR" sz="1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PCR JC+</a:t>
            </a:r>
            <a:r>
              <a:rPr kumimoji="0" lang="fr-FR" sz="1400" b="1" i="0" u="none" strike="noStrike" kern="1200" cap="none" spc="0" normalizeH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dans la LCR</a:t>
            </a:r>
            <a:endParaRPr kumimoji="0" lang="fr-FR" sz="1400" b="1" i="0" u="none" strike="noStrike" kern="120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7561" y="427837"/>
            <a:ext cx="3904359" cy="2579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7392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965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 fontScale="90000"/>
          </a:bodyPr>
          <a:lstStyle/>
          <a:p>
            <a:pPr algn="l"/>
            <a:r>
              <a:rPr lang="fr-FR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>Un excès de fer</a:t>
            </a:r>
            <a: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/>
            </a:r>
            <a:b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</a:br>
            <a:r>
              <a:rPr lang="fr-FR" sz="2000" b="1" dirty="0">
                <a:solidFill>
                  <a:schemeClr val="accent1"/>
                </a:solidFill>
                <a:latin typeface="Arial" charset="0"/>
                <a:cs typeface="Arial" charset="0"/>
              </a:rPr>
              <a:t>Fer et </a:t>
            </a:r>
            <a:r>
              <a:rPr lang="fr-FR" sz="2000" b="1" dirty="0" smtClean="0">
                <a:solidFill>
                  <a:schemeClr val="accent1"/>
                </a:solidFill>
                <a:latin typeface="Arial" charset="0"/>
                <a:cs typeface="Arial" charset="0"/>
              </a:rPr>
              <a:t>SLA</a:t>
            </a:r>
            <a:endParaRPr lang="fr-FR" sz="3400" b="1" dirty="0" smtClean="0">
              <a:solidFill>
                <a:schemeClr val="accent5"/>
              </a:solidFill>
              <a:latin typeface="Arial" charset="0"/>
              <a:cs typeface="Arial" charset="0"/>
            </a:endParaRPr>
          </a:p>
        </p:txBody>
      </p:sp>
      <p:sp>
        <p:nvSpPr>
          <p:cNvPr id="62" name="ZoneTexte 61"/>
          <p:cNvSpPr txBox="1">
            <a:spLocks noChangeArrowheads="1"/>
          </p:cNvSpPr>
          <p:nvPr/>
        </p:nvSpPr>
        <p:spPr bwMode="auto">
          <a:xfrm>
            <a:off x="6106076" y="120060"/>
            <a:ext cx="227652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 sz="1400" b="1" i="1" dirty="0" smtClean="0">
                <a:solidFill>
                  <a:schemeClr val="bg1"/>
                </a:solidFill>
              </a:rPr>
              <a:t>DISABILITY / HANDICAP</a:t>
            </a:r>
            <a:endParaRPr lang="fr-FR" altLang="fr-FR" sz="1400" b="1" i="1" dirty="0">
              <a:solidFill>
                <a:schemeClr val="bg1"/>
              </a:solidFill>
            </a:endParaRPr>
          </a:p>
        </p:txBody>
      </p:sp>
      <p:sp>
        <p:nvSpPr>
          <p:cNvPr id="30" name="Espace réservé du texte 7"/>
          <p:cNvSpPr txBox="1">
            <a:spLocks/>
          </p:cNvSpPr>
          <p:nvPr/>
        </p:nvSpPr>
        <p:spPr>
          <a:xfrm>
            <a:off x="0" y="805860"/>
            <a:ext cx="7139940" cy="104744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457200" indent="-457200" algn="l" defTabSz="914400" rtl="0" eaLnBrk="1" latinLnBrk="0" hangingPunct="1">
              <a:spcBef>
                <a:spcPct val="20000"/>
              </a:spcBef>
              <a:buFont typeface="+mj-lt"/>
              <a:buAutoNum type="alphaUcPeriod"/>
              <a:defRPr sz="1800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00052" indent="-342900" algn="l" defTabSz="914400" rtl="0" eaLnBrk="1" latinLnBrk="0" hangingPunct="1">
              <a:spcBef>
                <a:spcPct val="20000"/>
              </a:spcBef>
              <a:buFont typeface="+mj-lt"/>
              <a:buAutoNum type="alphaUcPeriod"/>
              <a:defRPr sz="1600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57207" indent="-342900" algn="l" defTabSz="914400" rtl="0" eaLnBrk="1" latinLnBrk="0" hangingPunct="1">
              <a:spcBef>
                <a:spcPct val="20000"/>
              </a:spcBef>
              <a:buFont typeface="+mj-lt"/>
              <a:buAutoNum type="alphaUcPeriod"/>
              <a:defRPr sz="1400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714360" indent="-342900" algn="l" defTabSz="914400" rtl="0" eaLnBrk="1" latinLnBrk="0" hangingPunct="1">
              <a:spcBef>
                <a:spcPct val="20000"/>
              </a:spcBef>
              <a:buFont typeface="+mj-lt"/>
              <a:buAutoNum type="alphaUcPeriod"/>
              <a:defRPr sz="1200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71514" indent="-342900" algn="l" defTabSz="914400" rtl="0" eaLnBrk="1" latinLnBrk="0" hangingPunct="1">
              <a:spcBef>
                <a:spcPct val="20000"/>
              </a:spcBef>
              <a:buFont typeface="+mj-lt"/>
              <a:buAutoNum type="alphaUcPeriod"/>
              <a:defRPr sz="1200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r-FR" sz="1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Patient de 55 ans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fr-FR" sz="1400" b="1" dirty="0" smtClean="0">
                <a:solidFill>
                  <a:sysClr val="window" lastClr="FFFFFF"/>
                </a:solidFill>
                <a:latin typeface="Calibri"/>
                <a:cs typeface="Times New Roman" panose="02020603050405020304" pitchFamily="18" charset="0"/>
              </a:rPr>
              <a:t>Diminution de force musculaire des 2 MS progressive depuis plusieurs mois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fr-FR" sz="1400" b="1" dirty="0" smtClean="0">
                <a:solidFill>
                  <a:sysClr val="window" lastClr="FFFFFF"/>
                </a:solidFill>
                <a:latin typeface="Calibri"/>
                <a:cs typeface="Times New Roman" panose="02020603050405020304" pitchFamily="18" charset="0"/>
              </a:rPr>
              <a:t>Troubles de l’élocution débutants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fr-FR" sz="1400" b="1" i="0" u="none" strike="noStrike" kern="120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fr-FR" sz="1400" b="1" dirty="0">
              <a:solidFill>
                <a:sysClr val="window" lastClr="FFFFFF"/>
              </a:solidFill>
              <a:latin typeface="Calibri"/>
              <a:cs typeface="Times New Roman" panose="02020603050405020304" pitchFamily="18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/>
          <a:srcRect l="27920" t="26800" r="29003" b="13200"/>
          <a:stretch/>
        </p:blipFill>
        <p:spPr>
          <a:xfrm>
            <a:off x="3093655" y="2162084"/>
            <a:ext cx="2286000" cy="272142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/>
          <a:srcRect l="29886" t="26000" r="30285" b="23000"/>
          <a:stretch/>
        </p:blipFill>
        <p:spPr>
          <a:xfrm>
            <a:off x="350520" y="2456906"/>
            <a:ext cx="2113643" cy="231321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5"/>
          <a:srcRect l="27493" t="16200" r="27208" b="36800"/>
          <a:stretch/>
        </p:blipFill>
        <p:spPr>
          <a:xfrm>
            <a:off x="6042371" y="2456905"/>
            <a:ext cx="2403929" cy="213178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7561" y="427837"/>
            <a:ext cx="3904359" cy="2579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6346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2096" y="427837"/>
            <a:ext cx="1715879" cy="203256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9144000" cy="6965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 fontScale="90000"/>
          </a:bodyPr>
          <a:lstStyle/>
          <a:p>
            <a:pPr algn="l"/>
            <a:r>
              <a:rPr lang="fr-FR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>Un excès de fer</a:t>
            </a:r>
            <a: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/>
            </a:r>
            <a:b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</a:br>
            <a:r>
              <a:rPr lang="fr-FR" sz="2000" b="1" dirty="0">
                <a:solidFill>
                  <a:schemeClr val="accent1"/>
                </a:solidFill>
                <a:latin typeface="Arial" charset="0"/>
                <a:cs typeface="Arial" charset="0"/>
              </a:rPr>
              <a:t>Fer et </a:t>
            </a:r>
            <a:r>
              <a:rPr lang="fr-FR" sz="2000" b="1" dirty="0" smtClean="0">
                <a:solidFill>
                  <a:schemeClr val="accent1"/>
                </a:solidFill>
                <a:latin typeface="Arial" charset="0"/>
                <a:cs typeface="Arial" charset="0"/>
              </a:rPr>
              <a:t>SLA</a:t>
            </a:r>
            <a:endParaRPr lang="fr-FR" sz="3400" b="1" dirty="0" smtClean="0">
              <a:solidFill>
                <a:schemeClr val="accent5"/>
              </a:solidFill>
              <a:latin typeface="Arial" charset="0"/>
              <a:cs typeface="Arial" charset="0"/>
            </a:endParaRPr>
          </a:p>
        </p:txBody>
      </p:sp>
      <p:sp>
        <p:nvSpPr>
          <p:cNvPr id="62" name="ZoneTexte 61"/>
          <p:cNvSpPr txBox="1">
            <a:spLocks noChangeArrowheads="1"/>
          </p:cNvSpPr>
          <p:nvPr/>
        </p:nvSpPr>
        <p:spPr bwMode="auto">
          <a:xfrm>
            <a:off x="6106076" y="120060"/>
            <a:ext cx="227652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 sz="1400" b="1" i="1" dirty="0" smtClean="0">
                <a:solidFill>
                  <a:schemeClr val="bg1"/>
                </a:solidFill>
              </a:rPr>
              <a:t>DISABILITY / HANDICAP</a:t>
            </a:r>
            <a:endParaRPr lang="fr-FR" altLang="fr-FR" sz="1400" b="1" i="1" dirty="0">
              <a:solidFill>
                <a:schemeClr val="bg1"/>
              </a:solidFill>
            </a:endParaRPr>
          </a:p>
        </p:txBody>
      </p:sp>
      <p:grpSp>
        <p:nvGrpSpPr>
          <p:cNvPr id="8" name="Groupe 7"/>
          <p:cNvGrpSpPr/>
          <p:nvPr/>
        </p:nvGrpSpPr>
        <p:grpSpPr>
          <a:xfrm>
            <a:off x="88060" y="2736860"/>
            <a:ext cx="4402954" cy="1892152"/>
            <a:chOff x="88060" y="2736860"/>
            <a:chExt cx="4402954" cy="1892152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061" y="2736860"/>
              <a:ext cx="1037968" cy="1564640"/>
            </a:xfrm>
            <a:prstGeom prst="rect">
              <a:avLst/>
            </a:prstGeom>
          </p:spPr>
        </p:pic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62521" y="2736860"/>
              <a:ext cx="1142513" cy="1564640"/>
            </a:xfrm>
            <a:prstGeom prst="rect">
              <a:avLst/>
            </a:prstGeom>
          </p:spPr>
        </p:pic>
        <p:pic>
          <p:nvPicPr>
            <p:cNvPr id="4" name="Image 3"/>
            <p:cNvPicPr>
              <a:picLocks noChangeAspect="1"/>
            </p:cNvPicPr>
            <p:nvPr/>
          </p:nvPicPr>
          <p:blipFill rotWithShape="1">
            <a:blip r:embed="rId6"/>
            <a:srcRect l="15851"/>
            <a:stretch/>
          </p:blipFill>
          <p:spPr>
            <a:xfrm>
              <a:off x="2541527" y="2736860"/>
              <a:ext cx="1949487" cy="156464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88060" y="4367402"/>
              <a:ext cx="2525050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1100" b="1" dirty="0" smtClean="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Kwan </a:t>
              </a:r>
              <a:r>
                <a:rPr lang="fr-FR" sz="1100" b="1" i="1" dirty="0" smtClean="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et </a:t>
              </a:r>
              <a:r>
                <a:rPr lang="fr-FR" sz="1100" b="1" i="1" dirty="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al. </a:t>
              </a:r>
              <a:r>
                <a:rPr lang="fr-FR" sz="1100" b="1" dirty="0" err="1" smtClean="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PlosOne</a:t>
              </a:r>
              <a:r>
                <a:rPr lang="fr-FR" sz="1100" b="1" dirty="0" smtClean="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2012;7:e35241</a:t>
              </a:r>
            </a:p>
          </p:txBody>
        </p:sp>
      </p:grpSp>
      <p:grpSp>
        <p:nvGrpSpPr>
          <p:cNvPr id="13" name="Groupe 12"/>
          <p:cNvGrpSpPr/>
          <p:nvPr/>
        </p:nvGrpSpPr>
        <p:grpSpPr>
          <a:xfrm>
            <a:off x="5293360" y="2666680"/>
            <a:ext cx="3753713" cy="1936970"/>
            <a:chOff x="5293360" y="2666680"/>
            <a:chExt cx="3753713" cy="1936970"/>
          </a:xfrm>
        </p:grpSpPr>
        <p:sp>
          <p:nvSpPr>
            <p:cNvPr id="30" name="Espace réservé du texte 7"/>
            <p:cNvSpPr txBox="1">
              <a:spLocks/>
            </p:cNvSpPr>
            <p:nvPr/>
          </p:nvSpPr>
          <p:spPr>
            <a:xfrm>
              <a:off x="5293360" y="2666680"/>
              <a:ext cx="3524615" cy="1599883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457200" indent="-457200" algn="l" defTabSz="914400" rtl="0" eaLnBrk="1" latinLnBrk="0" hangingPunct="1">
                <a:spcBef>
                  <a:spcPct val="20000"/>
                </a:spcBef>
                <a:buFont typeface="+mj-lt"/>
                <a:buAutoNum type="alphaUcPeriod"/>
                <a:defRPr sz="1800" kern="1200">
                  <a:solidFill>
                    <a:schemeClr val="bg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800052" indent="-342900" algn="l" defTabSz="914400" rtl="0" eaLnBrk="1" latinLnBrk="0" hangingPunct="1">
                <a:spcBef>
                  <a:spcPct val="20000"/>
                </a:spcBef>
                <a:buFont typeface="+mj-lt"/>
                <a:buAutoNum type="alphaUcPeriod"/>
                <a:defRPr sz="1600" kern="1200">
                  <a:solidFill>
                    <a:schemeClr val="bg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257207" indent="-342900" algn="l" defTabSz="914400" rtl="0" eaLnBrk="1" latinLnBrk="0" hangingPunct="1">
                <a:spcBef>
                  <a:spcPct val="20000"/>
                </a:spcBef>
                <a:buFont typeface="+mj-lt"/>
                <a:buAutoNum type="alphaUcPeriod"/>
                <a:defRPr sz="1400" kern="1200">
                  <a:solidFill>
                    <a:schemeClr val="bg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714360" indent="-342900" algn="l" defTabSz="914400" rtl="0" eaLnBrk="1" latinLnBrk="0" hangingPunct="1">
                <a:spcBef>
                  <a:spcPct val="20000"/>
                </a:spcBef>
                <a:buFont typeface="+mj-lt"/>
                <a:buAutoNum type="alphaUcPeriod"/>
                <a:defRPr sz="1200" kern="1200">
                  <a:solidFill>
                    <a:schemeClr val="bg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171514" indent="-342900" algn="l" defTabSz="914400" rtl="0" eaLnBrk="1" latinLnBrk="0" hangingPunct="1">
                <a:spcBef>
                  <a:spcPct val="20000"/>
                </a:spcBef>
                <a:buFont typeface="+mj-lt"/>
                <a:buAutoNum type="alphaUcPeriod"/>
                <a:defRPr sz="1200" kern="1200">
                  <a:solidFill>
                    <a:schemeClr val="bg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fr-FR" sz="1400" b="1" dirty="0">
                  <a:solidFill>
                    <a:sysClr val="window" lastClr="FFFFFF"/>
                  </a:solidFill>
                  <a:latin typeface="Calibri"/>
                  <a:cs typeface="Times New Roman" panose="02020603050405020304" pitchFamily="18" charset="0"/>
                </a:rPr>
                <a:t>n</a:t>
              </a:r>
              <a:r>
                <a:rPr kumimoji="0" lang="fr-FR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cs typeface="Times New Roman" panose="02020603050405020304" pitchFamily="18" charset="0"/>
                </a:rPr>
                <a:t>=114 patients</a:t>
              </a:r>
              <a:r>
                <a:rPr kumimoji="0" lang="fr-FR" sz="1400" b="1" i="0" u="none" strike="noStrike" kern="1200" cap="none" spc="0" normalizeH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cs typeface="Times New Roman" panose="02020603050405020304" pitchFamily="18" charset="0"/>
                </a:rPr>
                <a:t> ALS </a:t>
              </a:r>
            </a:p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FR" sz="1400" b="1" i="0" u="none" strike="noStrike" kern="1200" cap="none" spc="0" normalizeH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cs typeface="Times New Roman" panose="02020603050405020304" pitchFamily="18" charset="0"/>
                </a:rPr>
                <a:t>n=79 « </a:t>
              </a:r>
              <a:r>
                <a:rPr kumimoji="0" lang="fr-FR" sz="1400" b="1" i="0" u="none" strike="noStrike" kern="1200" cap="none" spc="0" normalizeH="0" noProof="0" dirty="0" err="1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cs typeface="Times New Roman" panose="02020603050405020304" pitchFamily="18" charset="0"/>
                </a:rPr>
                <a:t>mimics</a:t>
              </a:r>
              <a:r>
                <a:rPr kumimoji="0" lang="fr-FR" sz="1400" b="1" i="0" u="none" strike="noStrike" kern="1200" cap="none" spc="0" normalizeH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cs typeface="Times New Roman" panose="02020603050405020304" pitchFamily="18" charset="0"/>
                </a:rPr>
                <a:t> » </a:t>
              </a:r>
            </a:p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FR" sz="1400" b="1" i="0" u="none" strike="noStrike" kern="1200" cap="none" spc="0" normalizeH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cs typeface="Times New Roman" panose="02020603050405020304" pitchFamily="18" charset="0"/>
                </a:rPr>
                <a:t>n=31 contrôles sains</a:t>
              </a:r>
            </a:p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fr-FR" sz="1400" b="1" dirty="0" smtClean="0">
                  <a:solidFill>
                    <a:sysClr val="window" lastClr="FFFFFF"/>
                  </a:solidFill>
                  <a:latin typeface="Calibri"/>
                  <a:cs typeface="Times New Roman" panose="02020603050405020304" pitchFamily="18" charset="0"/>
                </a:rPr>
                <a:t>Sensibilité = 59.6%</a:t>
              </a:r>
            </a:p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fr-FR" sz="1400" b="1" dirty="0" smtClean="0">
                  <a:solidFill>
                    <a:sysClr val="window" lastClr="FFFFFF"/>
                  </a:solidFill>
                  <a:latin typeface="Calibri"/>
                  <a:cs typeface="Times New Roman" panose="02020603050405020304" pitchFamily="18" charset="0"/>
                </a:rPr>
                <a:t>Spécificité = 96.8% versus contrôles</a:t>
              </a:r>
            </a:p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fr-FR" sz="1400" b="1" dirty="0" smtClean="0">
                  <a:solidFill>
                    <a:sysClr val="window" lastClr="FFFFFF"/>
                  </a:solidFill>
                  <a:latin typeface="Calibri"/>
                  <a:cs typeface="Times New Roman" panose="02020603050405020304" pitchFamily="18" charset="0"/>
                </a:rPr>
                <a:t>Spécificité = 91.1% versus « </a:t>
              </a:r>
              <a:r>
                <a:rPr lang="fr-FR" sz="1400" b="1" dirty="0" err="1" smtClean="0">
                  <a:solidFill>
                    <a:sysClr val="window" lastClr="FFFFFF"/>
                  </a:solidFill>
                  <a:latin typeface="Calibri"/>
                  <a:cs typeface="Times New Roman" panose="02020603050405020304" pitchFamily="18" charset="0"/>
                </a:rPr>
                <a:t>mimics</a:t>
              </a:r>
              <a:r>
                <a:rPr lang="fr-FR" sz="1400" b="1" dirty="0" smtClean="0">
                  <a:solidFill>
                    <a:sysClr val="window" lastClr="FFFFFF"/>
                  </a:solidFill>
                  <a:latin typeface="Calibri"/>
                  <a:cs typeface="Times New Roman" panose="02020603050405020304" pitchFamily="18" charset="0"/>
                </a:rPr>
                <a:t> »</a:t>
              </a:r>
            </a:p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fr-FR" sz="1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endParaRPr>
            </a:p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lang="fr-FR" sz="1400" b="1" dirty="0">
                <a:solidFill>
                  <a:sysClr val="window" lastClr="FFFFFF"/>
                </a:solidFill>
                <a:latin typeface="Calibri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441599" y="4342040"/>
              <a:ext cx="3605474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1100" b="1" dirty="0" err="1" smtClean="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Zejlon</a:t>
              </a:r>
              <a:r>
                <a:rPr lang="fr-FR" sz="1100" b="1" dirty="0" smtClean="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1100" b="1" i="1" dirty="0" smtClean="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et </a:t>
              </a:r>
              <a:r>
                <a:rPr lang="fr-FR" sz="1100" b="1" i="1" dirty="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al. </a:t>
              </a:r>
              <a:r>
                <a:rPr lang="fr-FR" sz="1100" b="1" dirty="0" smtClean="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Ann Clin Trans </a:t>
              </a:r>
              <a:r>
                <a:rPr lang="fr-FR" sz="1100" b="1" dirty="0" err="1" smtClean="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Neurol</a:t>
              </a:r>
              <a:r>
                <a:rPr lang="fr-FR" sz="1100" b="1" dirty="0" smtClean="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2024;11:1280-89</a:t>
              </a:r>
            </a:p>
          </p:txBody>
        </p:sp>
      </p:grpSp>
      <p:pic>
        <p:nvPicPr>
          <p:cNvPr id="5" name="Imag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220" y="865763"/>
            <a:ext cx="6739460" cy="114763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20059" y="1802814"/>
            <a:ext cx="2917621" cy="183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302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965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fr-FR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>Un excès de fer</a:t>
            </a:r>
            <a: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/>
            </a:r>
            <a:b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</a:br>
            <a:r>
              <a:rPr lang="fr-FR" sz="20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SLA et inflammation</a:t>
            </a:r>
            <a:endParaRPr lang="fr-FR" sz="3400" b="1" dirty="0" smtClean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62" name="ZoneTexte 61"/>
          <p:cNvSpPr txBox="1">
            <a:spLocks noChangeArrowheads="1"/>
          </p:cNvSpPr>
          <p:nvPr/>
        </p:nvSpPr>
        <p:spPr bwMode="auto">
          <a:xfrm>
            <a:off x="6106076" y="120060"/>
            <a:ext cx="227652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 sz="1400" b="1" i="1" dirty="0" smtClean="0">
                <a:solidFill>
                  <a:schemeClr val="bg1"/>
                </a:solidFill>
              </a:rPr>
              <a:t>DISABILITY / HANDICAP</a:t>
            </a:r>
            <a:endParaRPr lang="fr-FR" altLang="fr-FR" sz="1400" b="1" i="1" dirty="0">
              <a:solidFill>
                <a:schemeClr val="bg1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3" t="17816" r="9419" b="19496"/>
          <a:stretch>
            <a:fillRect/>
          </a:stretch>
        </p:blipFill>
        <p:spPr bwMode="auto">
          <a:xfrm>
            <a:off x="351790" y="1402101"/>
            <a:ext cx="2139469" cy="2506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3" t="18738" r="11778" b="20096"/>
          <a:stretch>
            <a:fillRect/>
          </a:stretch>
        </p:blipFill>
        <p:spPr bwMode="auto">
          <a:xfrm>
            <a:off x="3015616" y="1450490"/>
            <a:ext cx="2091660" cy="2444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5" t="18661" r="13264" b="19559"/>
          <a:stretch>
            <a:fillRect/>
          </a:stretch>
        </p:blipFill>
        <p:spPr bwMode="auto">
          <a:xfrm>
            <a:off x="5625466" y="1391920"/>
            <a:ext cx="1964168" cy="247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36" t="38583" r="28171" b="36671"/>
          <a:stretch>
            <a:fillRect/>
          </a:stretch>
        </p:blipFill>
        <p:spPr bwMode="auto">
          <a:xfrm>
            <a:off x="6818388" y="3032443"/>
            <a:ext cx="2229775" cy="206908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6295836" y="2286086"/>
            <a:ext cx="688084" cy="74635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19" name="TextBox 15"/>
          <p:cNvSpPr txBox="1">
            <a:spLocks noChangeArrowheads="1"/>
          </p:cNvSpPr>
          <p:nvPr/>
        </p:nvSpPr>
        <p:spPr bwMode="auto">
          <a:xfrm>
            <a:off x="193040" y="800184"/>
            <a:ext cx="85328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fr-FR" altLang="fr-FR" sz="1800" b="1" dirty="0">
                <a:solidFill>
                  <a:schemeClr val="bg1"/>
                </a:solidFill>
                <a:latin typeface="Arial" panose="020B0604020202020204" pitchFamily="34" charset="0"/>
              </a:rPr>
              <a:t>Homme, 49 ans,</a:t>
            </a:r>
          </a:p>
          <a:p>
            <a:pPr eaLnBrk="1" hangingPunct="1">
              <a:spcBef>
                <a:spcPct val="0"/>
              </a:spcBef>
            </a:pPr>
            <a:r>
              <a:rPr lang="fr-FR" altLang="fr-FR" sz="1800" b="1" dirty="0">
                <a:solidFill>
                  <a:schemeClr val="bg1"/>
                </a:solidFill>
                <a:latin typeface="Arial" panose="020B0604020202020204" pitchFamily="34" charset="0"/>
              </a:rPr>
              <a:t>IRM de contrôle à distance d’un infarctus thalamique gauche</a:t>
            </a:r>
          </a:p>
        </p:txBody>
      </p:sp>
    </p:spTree>
    <p:extLst>
      <p:ext uri="{BB962C8B-B14F-4D97-AF65-F5344CB8AC3E}">
        <p14:creationId xmlns:p14="http://schemas.microsoft.com/office/powerpoint/2010/main" val="2756655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965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fr-FR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>Un excès de fer</a:t>
            </a:r>
            <a: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/>
            </a:r>
            <a:b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</a:br>
            <a:r>
              <a:rPr lang="fr-FR" sz="20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SLA et inflammation</a:t>
            </a:r>
            <a:endParaRPr lang="fr-FR" sz="3400" b="1" dirty="0" smtClean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62" name="ZoneTexte 61"/>
          <p:cNvSpPr txBox="1">
            <a:spLocks noChangeArrowheads="1"/>
          </p:cNvSpPr>
          <p:nvPr/>
        </p:nvSpPr>
        <p:spPr bwMode="auto">
          <a:xfrm>
            <a:off x="6106076" y="120060"/>
            <a:ext cx="227652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 sz="1400" b="1" i="1" dirty="0" smtClean="0">
                <a:solidFill>
                  <a:schemeClr val="bg1"/>
                </a:solidFill>
              </a:rPr>
              <a:t>DISABILITY / HANDICAP</a:t>
            </a:r>
            <a:endParaRPr lang="fr-FR" altLang="fr-FR" sz="1400" b="1" i="1" dirty="0">
              <a:solidFill>
                <a:schemeClr val="bg1"/>
              </a:solidFill>
            </a:endParaRPr>
          </a:p>
        </p:txBody>
      </p:sp>
      <p:sp>
        <p:nvSpPr>
          <p:cNvPr id="19" name="TextBox 15"/>
          <p:cNvSpPr txBox="1">
            <a:spLocks noChangeArrowheads="1"/>
          </p:cNvSpPr>
          <p:nvPr/>
        </p:nvSpPr>
        <p:spPr bwMode="auto">
          <a:xfrm>
            <a:off x="193040" y="800184"/>
            <a:ext cx="85328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fr-FR" altLang="fr-FR" sz="1800" b="1" dirty="0">
                <a:solidFill>
                  <a:schemeClr val="bg1"/>
                </a:solidFill>
                <a:latin typeface="Arial" panose="020B0604020202020204" pitchFamily="34" charset="0"/>
              </a:rPr>
              <a:t>Homme, </a:t>
            </a:r>
            <a:r>
              <a:rPr lang="fr-FR" altLang="fr-FR" sz="18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65 </a:t>
            </a:r>
            <a:r>
              <a:rPr lang="fr-FR" altLang="fr-FR" sz="1800" b="1" dirty="0">
                <a:solidFill>
                  <a:schemeClr val="bg1"/>
                </a:solidFill>
                <a:latin typeface="Arial" panose="020B0604020202020204" pitchFamily="34" charset="0"/>
              </a:rPr>
              <a:t>ans,</a:t>
            </a:r>
          </a:p>
          <a:p>
            <a:pPr eaLnBrk="1" hangingPunct="1">
              <a:spcBef>
                <a:spcPct val="0"/>
              </a:spcBef>
            </a:pPr>
            <a:r>
              <a:rPr lang="fr-FR" altLang="fr-FR" sz="1800" b="1" dirty="0">
                <a:solidFill>
                  <a:schemeClr val="bg1"/>
                </a:solidFill>
                <a:latin typeface="Arial" panose="020B0604020202020204" pitchFamily="34" charset="0"/>
              </a:rPr>
              <a:t>IRM de contrôle à distance d’un infarctus </a:t>
            </a:r>
            <a:r>
              <a:rPr lang="fr-FR" altLang="fr-FR" sz="1800" b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sylvien</a:t>
            </a:r>
            <a:r>
              <a:rPr lang="fr-FR" altLang="fr-FR" sz="18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 droit</a:t>
            </a:r>
            <a:endParaRPr lang="fr-FR" altLang="fr-FR" sz="18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3"/>
          <a:srcRect l="37578" t="1400" r="36439" b="22600"/>
          <a:stretch/>
        </p:blipFill>
        <p:spPr>
          <a:xfrm>
            <a:off x="538480" y="1808480"/>
            <a:ext cx="2316480" cy="289560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4"/>
          <a:srcRect l="38262" t="11267" r="35185" b="13800"/>
          <a:stretch/>
        </p:blipFill>
        <p:spPr>
          <a:xfrm>
            <a:off x="3200400" y="1808480"/>
            <a:ext cx="2367280" cy="2854960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5"/>
          <a:srcRect l="37009" t="7966" r="37123" b="17633"/>
          <a:stretch/>
        </p:blipFill>
        <p:spPr>
          <a:xfrm>
            <a:off x="6076277" y="1737360"/>
            <a:ext cx="2306320" cy="2834640"/>
          </a:xfrm>
          <a:prstGeom prst="rect">
            <a:avLst/>
          </a:prstGeom>
        </p:spPr>
      </p:pic>
      <p:cxnSp>
        <p:nvCxnSpPr>
          <p:cNvPr id="22" name="Connecteur droit avec flèche 21"/>
          <p:cNvCxnSpPr/>
          <p:nvPr/>
        </p:nvCxnSpPr>
        <p:spPr>
          <a:xfrm flipV="1">
            <a:off x="3992858" y="3190240"/>
            <a:ext cx="152401" cy="154059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7145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965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 fontScale="90000"/>
          </a:bodyPr>
          <a:lstStyle/>
          <a:p>
            <a:pPr algn="l"/>
            <a:r>
              <a:rPr lang="fr-FR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>Un excès de fer</a:t>
            </a:r>
            <a: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/>
            </a:r>
            <a:b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</a:br>
            <a:r>
              <a:rPr lang="fr-FR" sz="2000" b="1" dirty="0">
                <a:solidFill>
                  <a:schemeClr val="accent1"/>
                </a:solidFill>
                <a:latin typeface="Arial" charset="0"/>
                <a:cs typeface="Arial" charset="0"/>
              </a:rPr>
              <a:t>Fer et </a:t>
            </a:r>
            <a:r>
              <a:rPr lang="fr-FR" sz="2000" b="1" dirty="0" smtClean="0">
                <a:solidFill>
                  <a:schemeClr val="accent1"/>
                </a:solidFill>
                <a:latin typeface="Arial" charset="0"/>
                <a:cs typeface="Arial" charset="0"/>
              </a:rPr>
              <a:t>déconnection</a:t>
            </a:r>
            <a:endParaRPr lang="fr-FR" sz="3400" b="1" dirty="0" smtClean="0">
              <a:solidFill>
                <a:schemeClr val="accent5"/>
              </a:solidFill>
              <a:latin typeface="Arial" charset="0"/>
              <a:cs typeface="Arial" charset="0"/>
            </a:endParaRPr>
          </a:p>
        </p:txBody>
      </p:sp>
      <p:sp>
        <p:nvSpPr>
          <p:cNvPr id="62" name="ZoneTexte 61"/>
          <p:cNvSpPr txBox="1">
            <a:spLocks noChangeArrowheads="1"/>
          </p:cNvSpPr>
          <p:nvPr/>
        </p:nvSpPr>
        <p:spPr bwMode="auto">
          <a:xfrm>
            <a:off x="6106076" y="120060"/>
            <a:ext cx="227652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 sz="1400" b="1" i="1" dirty="0" smtClean="0">
                <a:solidFill>
                  <a:schemeClr val="bg1"/>
                </a:solidFill>
              </a:rPr>
              <a:t>DISABILITY / HANDICAP</a:t>
            </a:r>
            <a:endParaRPr lang="fr-FR" altLang="fr-FR" sz="1400" b="1" i="1" dirty="0">
              <a:solidFill>
                <a:schemeClr val="bg1"/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304" y="816576"/>
            <a:ext cx="5101272" cy="2335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4" r="7191"/>
          <a:stretch>
            <a:fillRect/>
          </a:stretch>
        </p:blipFill>
        <p:spPr bwMode="auto">
          <a:xfrm>
            <a:off x="414140" y="2345293"/>
            <a:ext cx="2093913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Forme libre 14"/>
          <p:cNvSpPr/>
          <p:nvPr/>
        </p:nvSpPr>
        <p:spPr>
          <a:xfrm>
            <a:off x="1228528" y="3654980"/>
            <a:ext cx="215900" cy="355600"/>
          </a:xfrm>
          <a:custGeom>
            <a:avLst/>
            <a:gdLst>
              <a:gd name="connsiteX0" fmla="*/ 214457 w 216503"/>
              <a:gd name="connsiteY0" fmla="*/ 61062 h 356977"/>
              <a:gd name="connsiteX1" fmla="*/ 148417 w 216503"/>
              <a:gd name="connsiteY1" fmla="*/ 102 h 356977"/>
              <a:gd name="connsiteX2" fmla="*/ 67137 w 216503"/>
              <a:gd name="connsiteY2" fmla="*/ 50902 h 356977"/>
              <a:gd name="connsiteX3" fmla="*/ 6177 w 216503"/>
              <a:gd name="connsiteY3" fmla="*/ 198222 h 356977"/>
              <a:gd name="connsiteX4" fmla="*/ 11257 w 216503"/>
              <a:gd name="connsiteY4" fmla="*/ 315062 h 356977"/>
              <a:gd name="connsiteX5" fmla="*/ 87457 w 216503"/>
              <a:gd name="connsiteY5" fmla="*/ 355702 h 356977"/>
              <a:gd name="connsiteX6" fmla="*/ 173817 w 216503"/>
              <a:gd name="connsiteY6" fmla="*/ 274422 h 356977"/>
              <a:gd name="connsiteX7" fmla="*/ 199217 w 216503"/>
              <a:gd name="connsiteY7" fmla="*/ 193142 h 356977"/>
              <a:gd name="connsiteX8" fmla="*/ 214457 w 216503"/>
              <a:gd name="connsiteY8" fmla="*/ 61062 h 356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6503" h="356977">
                <a:moveTo>
                  <a:pt x="214457" y="61062"/>
                </a:moveTo>
                <a:cubicBezTo>
                  <a:pt x="205990" y="28889"/>
                  <a:pt x="172970" y="1795"/>
                  <a:pt x="148417" y="102"/>
                </a:cubicBezTo>
                <a:cubicBezTo>
                  <a:pt x="123864" y="-1591"/>
                  <a:pt x="90844" y="17882"/>
                  <a:pt x="67137" y="50902"/>
                </a:cubicBezTo>
                <a:cubicBezTo>
                  <a:pt x="43430" y="83922"/>
                  <a:pt x="15490" y="154195"/>
                  <a:pt x="6177" y="198222"/>
                </a:cubicBezTo>
                <a:cubicBezTo>
                  <a:pt x="-3136" y="242249"/>
                  <a:pt x="-2290" y="288815"/>
                  <a:pt x="11257" y="315062"/>
                </a:cubicBezTo>
                <a:cubicBezTo>
                  <a:pt x="24804" y="341309"/>
                  <a:pt x="60364" y="362475"/>
                  <a:pt x="87457" y="355702"/>
                </a:cubicBezTo>
                <a:cubicBezTo>
                  <a:pt x="114550" y="348929"/>
                  <a:pt x="155190" y="301515"/>
                  <a:pt x="173817" y="274422"/>
                </a:cubicBezTo>
                <a:cubicBezTo>
                  <a:pt x="192444" y="247329"/>
                  <a:pt x="195830" y="228702"/>
                  <a:pt x="199217" y="193142"/>
                </a:cubicBezTo>
                <a:cubicBezTo>
                  <a:pt x="202604" y="157582"/>
                  <a:pt x="222924" y="93235"/>
                  <a:pt x="214457" y="61062"/>
                </a:cubicBezTo>
                <a:close/>
              </a:path>
            </a:pathLst>
          </a:custGeom>
          <a:solidFill>
            <a:srgbClr val="92D050">
              <a:alpha val="40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16" name="Forme libre 15"/>
          <p:cNvSpPr/>
          <p:nvPr/>
        </p:nvSpPr>
        <p:spPr>
          <a:xfrm flipV="1">
            <a:off x="1499990" y="3651805"/>
            <a:ext cx="215900" cy="357188"/>
          </a:xfrm>
          <a:custGeom>
            <a:avLst/>
            <a:gdLst>
              <a:gd name="connsiteX0" fmla="*/ 214457 w 216503"/>
              <a:gd name="connsiteY0" fmla="*/ 61062 h 356977"/>
              <a:gd name="connsiteX1" fmla="*/ 148417 w 216503"/>
              <a:gd name="connsiteY1" fmla="*/ 102 h 356977"/>
              <a:gd name="connsiteX2" fmla="*/ 67137 w 216503"/>
              <a:gd name="connsiteY2" fmla="*/ 50902 h 356977"/>
              <a:gd name="connsiteX3" fmla="*/ 6177 w 216503"/>
              <a:gd name="connsiteY3" fmla="*/ 198222 h 356977"/>
              <a:gd name="connsiteX4" fmla="*/ 11257 w 216503"/>
              <a:gd name="connsiteY4" fmla="*/ 315062 h 356977"/>
              <a:gd name="connsiteX5" fmla="*/ 87457 w 216503"/>
              <a:gd name="connsiteY5" fmla="*/ 355702 h 356977"/>
              <a:gd name="connsiteX6" fmla="*/ 173817 w 216503"/>
              <a:gd name="connsiteY6" fmla="*/ 274422 h 356977"/>
              <a:gd name="connsiteX7" fmla="*/ 199217 w 216503"/>
              <a:gd name="connsiteY7" fmla="*/ 193142 h 356977"/>
              <a:gd name="connsiteX8" fmla="*/ 214457 w 216503"/>
              <a:gd name="connsiteY8" fmla="*/ 61062 h 356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6503" h="356977">
                <a:moveTo>
                  <a:pt x="214457" y="61062"/>
                </a:moveTo>
                <a:cubicBezTo>
                  <a:pt x="205990" y="28889"/>
                  <a:pt x="172970" y="1795"/>
                  <a:pt x="148417" y="102"/>
                </a:cubicBezTo>
                <a:cubicBezTo>
                  <a:pt x="123864" y="-1591"/>
                  <a:pt x="90844" y="17882"/>
                  <a:pt x="67137" y="50902"/>
                </a:cubicBezTo>
                <a:cubicBezTo>
                  <a:pt x="43430" y="83922"/>
                  <a:pt x="15490" y="154195"/>
                  <a:pt x="6177" y="198222"/>
                </a:cubicBezTo>
                <a:cubicBezTo>
                  <a:pt x="-3136" y="242249"/>
                  <a:pt x="-2290" y="288815"/>
                  <a:pt x="11257" y="315062"/>
                </a:cubicBezTo>
                <a:cubicBezTo>
                  <a:pt x="24804" y="341309"/>
                  <a:pt x="60364" y="362475"/>
                  <a:pt x="87457" y="355702"/>
                </a:cubicBezTo>
                <a:cubicBezTo>
                  <a:pt x="114550" y="348929"/>
                  <a:pt x="155190" y="301515"/>
                  <a:pt x="173817" y="274422"/>
                </a:cubicBezTo>
                <a:cubicBezTo>
                  <a:pt x="192444" y="247329"/>
                  <a:pt x="195830" y="228702"/>
                  <a:pt x="199217" y="193142"/>
                </a:cubicBezTo>
                <a:cubicBezTo>
                  <a:pt x="202604" y="157582"/>
                  <a:pt x="222924" y="93235"/>
                  <a:pt x="214457" y="61062"/>
                </a:cubicBezTo>
                <a:close/>
              </a:path>
            </a:pathLst>
          </a:custGeom>
          <a:solidFill>
            <a:srgbClr val="92D050">
              <a:alpha val="40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17" name="Forme libre 16"/>
          <p:cNvSpPr/>
          <p:nvPr/>
        </p:nvSpPr>
        <p:spPr>
          <a:xfrm>
            <a:off x="1111053" y="2905680"/>
            <a:ext cx="187325" cy="768350"/>
          </a:xfrm>
          <a:custGeom>
            <a:avLst/>
            <a:gdLst>
              <a:gd name="connsiteX0" fmla="*/ 185969 w 185969"/>
              <a:gd name="connsiteY0" fmla="*/ 769620 h 769620"/>
              <a:gd name="connsiteX1" fmla="*/ 10709 w 185969"/>
              <a:gd name="connsiteY1" fmla="*/ 541020 h 769620"/>
              <a:gd name="connsiteX2" fmla="*/ 18329 w 185969"/>
              <a:gd name="connsiteY2" fmla="*/ 0 h 769620"/>
              <a:gd name="connsiteX3" fmla="*/ 18329 w 185969"/>
              <a:gd name="connsiteY3" fmla="*/ 0 h 769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969" h="769620">
                <a:moveTo>
                  <a:pt x="185969" y="769620"/>
                </a:moveTo>
                <a:cubicBezTo>
                  <a:pt x="112309" y="719455"/>
                  <a:pt x="38649" y="669290"/>
                  <a:pt x="10709" y="541020"/>
                </a:cubicBezTo>
                <a:cubicBezTo>
                  <a:pt x="-17231" y="412750"/>
                  <a:pt x="18329" y="0"/>
                  <a:pt x="18329" y="0"/>
                </a:cubicBezTo>
                <a:lnTo>
                  <a:pt x="18329" y="0"/>
                </a:lnTo>
              </a:path>
            </a:pathLst>
          </a:custGeom>
          <a:noFill/>
          <a:ln>
            <a:solidFill>
              <a:srgbClr val="92D05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18" name="Forme libre 17"/>
          <p:cNvSpPr/>
          <p:nvPr/>
        </p:nvSpPr>
        <p:spPr>
          <a:xfrm>
            <a:off x="931665" y="3553380"/>
            <a:ext cx="373063" cy="212725"/>
          </a:xfrm>
          <a:custGeom>
            <a:avLst/>
            <a:gdLst>
              <a:gd name="connsiteX0" fmla="*/ 373380 w 373380"/>
              <a:gd name="connsiteY0" fmla="*/ 182880 h 212810"/>
              <a:gd name="connsiteX1" fmla="*/ 198120 w 373380"/>
              <a:gd name="connsiteY1" fmla="*/ 198120 h 212810"/>
              <a:gd name="connsiteX2" fmla="*/ 0 w 373380"/>
              <a:gd name="connsiteY2" fmla="*/ 0 h 212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3380" h="212810">
                <a:moveTo>
                  <a:pt x="373380" y="182880"/>
                </a:moveTo>
                <a:cubicBezTo>
                  <a:pt x="316865" y="205740"/>
                  <a:pt x="260350" y="228600"/>
                  <a:pt x="198120" y="198120"/>
                </a:cubicBezTo>
                <a:cubicBezTo>
                  <a:pt x="135890" y="167640"/>
                  <a:pt x="67945" y="83820"/>
                  <a:pt x="0" y="0"/>
                </a:cubicBezTo>
              </a:path>
            </a:pathLst>
          </a:custGeom>
          <a:noFill/>
          <a:ln>
            <a:solidFill>
              <a:srgbClr val="92D05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20" name="Forme libre 19"/>
          <p:cNvSpPr/>
          <p:nvPr/>
        </p:nvSpPr>
        <p:spPr>
          <a:xfrm>
            <a:off x="931665" y="3864530"/>
            <a:ext cx="320675" cy="55563"/>
          </a:xfrm>
          <a:custGeom>
            <a:avLst/>
            <a:gdLst>
              <a:gd name="connsiteX0" fmla="*/ 320040 w 320040"/>
              <a:gd name="connsiteY0" fmla="*/ 0 h 54406"/>
              <a:gd name="connsiteX1" fmla="*/ 205740 w 320040"/>
              <a:gd name="connsiteY1" fmla="*/ 53340 h 54406"/>
              <a:gd name="connsiteX2" fmla="*/ 0 w 320040"/>
              <a:gd name="connsiteY2" fmla="*/ 30480 h 54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0040" h="54406">
                <a:moveTo>
                  <a:pt x="320040" y="0"/>
                </a:moveTo>
                <a:cubicBezTo>
                  <a:pt x="289560" y="24130"/>
                  <a:pt x="259080" y="48260"/>
                  <a:pt x="205740" y="53340"/>
                </a:cubicBezTo>
                <a:cubicBezTo>
                  <a:pt x="152400" y="58420"/>
                  <a:pt x="76200" y="44450"/>
                  <a:pt x="0" y="30480"/>
                </a:cubicBezTo>
              </a:path>
            </a:pathLst>
          </a:custGeom>
          <a:noFill/>
          <a:ln>
            <a:solidFill>
              <a:srgbClr val="92D05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23" name="Forme libre 22"/>
          <p:cNvSpPr/>
          <p:nvPr/>
        </p:nvSpPr>
        <p:spPr>
          <a:xfrm>
            <a:off x="969765" y="3940730"/>
            <a:ext cx="282575" cy="838200"/>
          </a:xfrm>
          <a:custGeom>
            <a:avLst/>
            <a:gdLst>
              <a:gd name="connsiteX0" fmla="*/ 282653 w 282653"/>
              <a:gd name="connsiteY0" fmla="*/ 0 h 838200"/>
              <a:gd name="connsiteX1" fmla="*/ 115013 w 282653"/>
              <a:gd name="connsiteY1" fmla="*/ 106680 h 838200"/>
              <a:gd name="connsiteX2" fmla="*/ 713 w 282653"/>
              <a:gd name="connsiteY2" fmla="*/ 327660 h 838200"/>
              <a:gd name="connsiteX3" fmla="*/ 168353 w 282653"/>
              <a:gd name="connsiteY3" fmla="*/ 838200 h 83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653" h="838200">
                <a:moveTo>
                  <a:pt x="282653" y="0"/>
                </a:moveTo>
                <a:cubicBezTo>
                  <a:pt x="222328" y="26035"/>
                  <a:pt x="162003" y="52070"/>
                  <a:pt x="115013" y="106680"/>
                </a:cubicBezTo>
                <a:cubicBezTo>
                  <a:pt x="68023" y="161290"/>
                  <a:pt x="-8177" y="205740"/>
                  <a:pt x="713" y="327660"/>
                </a:cubicBezTo>
                <a:cubicBezTo>
                  <a:pt x="9603" y="449580"/>
                  <a:pt x="88978" y="643890"/>
                  <a:pt x="168353" y="838200"/>
                </a:cubicBezTo>
              </a:path>
            </a:pathLst>
          </a:custGeom>
          <a:noFill/>
          <a:ln>
            <a:solidFill>
              <a:srgbClr val="92D05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24" name="Forme libre 23"/>
          <p:cNvSpPr/>
          <p:nvPr/>
        </p:nvSpPr>
        <p:spPr>
          <a:xfrm>
            <a:off x="877690" y="3948668"/>
            <a:ext cx="374650" cy="815975"/>
          </a:xfrm>
          <a:custGeom>
            <a:avLst/>
            <a:gdLst>
              <a:gd name="connsiteX0" fmla="*/ 442139 w 442139"/>
              <a:gd name="connsiteY0" fmla="*/ 0 h 815340"/>
              <a:gd name="connsiteX1" fmla="*/ 160199 w 442139"/>
              <a:gd name="connsiteY1" fmla="*/ 76200 h 815340"/>
              <a:gd name="connsiteX2" fmla="*/ 179 w 442139"/>
              <a:gd name="connsiteY2" fmla="*/ 304800 h 815340"/>
              <a:gd name="connsiteX3" fmla="*/ 129719 w 442139"/>
              <a:gd name="connsiteY3" fmla="*/ 701040 h 815340"/>
              <a:gd name="connsiteX4" fmla="*/ 183059 w 442139"/>
              <a:gd name="connsiteY4" fmla="*/ 815340 h 815340"/>
              <a:gd name="connsiteX0" fmla="*/ 373559 w 373559"/>
              <a:gd name="connsiteY0" fmla="*/ 0 h 815340"/>
              <a:gd name="connsiteX1" fmla="*/ 160199 w 373559"/>
              <a:gd name="connsiteY1" fmla="*/ 76200 h 815340"/>
              <a:gd name="connsiteX2" fmla="*/ 179 w 373559"/>
              <a:gd name="connsiteY2" fmla="*/ 304800 h 815340"/>
              <a:gd name="connsiteX3" fmla="*/ 129719 w 373559"/>
              <a:gd name="connsiteY3" fmla="*/ 701040 h 815340"/>
              <a:gd name="connsiteX4" fmla="*/ 183059 w 373559"/>
              <a:gd name="connsiteY4" fmla="*/ 815340 h 815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3559" h="815340">
                <a:moveTo>
                  <a:pt x="373559" y="0"/>
                </a:moveTo>
                <a:cubicBezTo>
                  <a:pt x="269419" y="12700"/>
                  <a:pt x="222429" y="25400"/>
                  <a:pt x="160199" y="76200"/>
                </a:cubicBezTo>
                <a:cubicBezTo>
                  <a:pt x="97969" y="127000"/>
                  <a:pt x="5259" y="200660"/>
                  <a:pt x="179" y="304800"/>
                </a:cubicBezTo>
                <a:cubicBezTo>
                  <a:pt x="-4901" y="408940"/>
                  <a:pt x="99239" y="615950"/>
                  <a:pt x="129719" y="701040"/>
                </a:cubicBezTo>
                <a:cubicBezTo>
                  <a:pt x="160199" y="786130"/>
                  <a:pt x="171629" y="800735"/>
                  <a:pt x="183059" y="815340"/>
                </a:cubicBezTo>
              </a:path>
            </a:pathLst>
          </a:custGeom>
          <a:noFill/>
          <a:ln>
            <a:solidFill>
              <a:srgbClr val="92D05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25" name="Forme libre 24"/>
          <p:cNvSpPr/>
          <p:nvPr/>
        </p:nvSpPr>
        <p:spPr>
          <a:xfrm>
            <a:off x="985640" y="2805668"/>
            <a:ext cx="280988" cy="930275"/>
          </a:xfrm>
          <a:custGeom>
            <a:avLst/>
            <a:gdLst>
              <a:gd name="connsiteX0" fmla="*/ 281754 w 281754"/>
              <a:gd name="connsiteY0" fmla="*/ 929640 h 929640"/>
              <a:gd name="connsiteX1" fmla="*/ 37914 w 281754"/>
              <a:gd name="connsiteY1" fmla="*/ 723900 h 929640"/>
              <a:gd name="connsiteX2" fmla="*/ 7434 w 281754"/>
              <a:gd name="connsiteY2" fmla="*/ 381000 h 929640"/>
              <a:gd name="connsiteX3" fmla="*/ 106494 w 281754"/>
              <a:gd name="connsiteY3" fmla="*/ 0 h 92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1754" h="929640">
                <a:moveTo>
                  <a:pt x="281754" y="929640"/>
                </a:moveTo>
                <a:cubicBezTo>
                  <a:pt x="182694" y="872490"/>
                  <a:pt x="83634" y="815340"/>
                  <a:pt x="37914" y="723900"/>
                </a:cubicBezTo>
                <a:cubicBezTo>
                  <a:pt x="-7806" y="632460"/>
                  <a:pt x="-3996" y="501650"/>
                  <a:pt x="7434" y="381000"/>
                </a:cubicBezTo>
                <a:cubicBezTo>
                  <a:pt x="18864" y="260350"/>
                  <a:pt x="62679" y="130175"/>
                  <a:pt x="106494" y="0"/>
                </a:cubicBezTo>
              </a:path>
            </a:pathLst>
          </a:custGeom>
          <a:noFill/>
          <a:ln>
            <a:solidFill>
              <a:srgbClr val="92D05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26" name="Forme libre 25"/>
          <p:cNvSpPr/>
          <p:nvPr/>
        </p:nvSpPr>
        <p:spPr>
          <a:xfrm>
            <a:off x="847528" y="3774043"/>
            <a:ext cx="412750" cy="106362"/>
          </a:xfrm>
          <a:custGeom>
            <a:avLst/>
            <a:gdLst>
              <a:gd name="connsiteX0" fmla="*/ 411480 w 411480"/>
              <a:gd name="connsiteY0" fmla="*/ 76631 h 107111"/>
              <a:gd name="connsiteX1" fmla="*/ 167640 w 411480"/>
              <a:gd name="connsiteY1" fmla="*/ 431 h 107111"/>
              <a:gd name="connsiteX2" fmla="*/ 0 w 411480"/>
              <a:gd name="connsiteY2" fmla="*/ 107111 h 107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1480" h="107111">
                <a:moveTo>
                  <a:pt x="411480" y="76631"/>
                </a:moveTo>
                <a:cubicBezTo>
                  <a:pt x="323850" y="35991"/>
                  <a:pt x="236220" y="-4649"/>
                  <a:pt x="167640" y="431"/>
                </a:cubicBezTo>
                <a:cubicBezTo>
                  <a:pt x="99060" y="5511"/>
                  <a:pt x="0" y="107111"/>
                  <a:pt x="0" y="107111"/>
                </a:cubicBezTo>
              </a:path>
            </a:pathLst>
          </a:custGeom>
          <a:noFill/>
          <a:ln>
            <a:solidFill>
              <a:srgbClr val="92D05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27" name="Forme libre 26"/>
          <p:cNvSpPr/>
          <p:nvPr/>
        </p:nvSpPr>
        <p:spPr>
          <a:xfrm>
            <a:off x="657028" y="3821668"/>
            <a:ext cx="420687" cy="371475"/>
          </a:xfrm>
          <a:custGeom>
            <a:avLst/>
            <a:gdLst>
              <a:gd name="connsiteX0" fmla="*/ 150187 w 419763"/>
              <a:gd name="connsiteY0" fmla="*/ 12263 h 370677"/>
              <a:gd name="connsiteX1" fmla="*/ 137487 w 419763"/>
              <a:gd name="connsiteY1" fmla="*/ 63063 h 370677"/>
              <a:gd name="connsiteX2" fmla="*/ 96847 w 419763"/>
              <a:gd name="connsiteY2" fmla="*/ 57983 h 370677"/>
              <a:gd name="connsiteX3" fmla="*/ 68907 w 419763"/>
              <a:gd name="connsiteY3" fmla="*/ 91003 h 370677"/>
              <a:gd name="connsiteX4" fmla="*/ 53667 w 419763"/>
              <a:gd name="connsiteY4" fmla="*/ 141803 h 370677"/>
              <a:gd name="connsiteX5" fmla="*/ 327 w 419763"/>
              <a:gd name="connsiteY5" fmla="*/ 149423 h 370677"/>
              <a:gd name="connsiteX6" fmla="*/ 33347 w 419763"/>
              <a:gd name="connsiteY6" fmla="*/ 210383 h 370677"/>
              <a:gd name="connsiteX7" fmla="*/ 76527 w 419763"/>
              <a:gd name="connsiteY7" fmla="*/ 299283 h 370677"/>
              <a:gd name="connsiteX8" fmla="*/ 137487 w 419763"/>
              <a:gd name="connsiteY8" fmla="*/ 278963 h 370677"/>
              <a:gd name="connsiteX9" fmla="*/ 231467 w 419763"/>
              <a:gd name="connsiteY9" fmla="*/ 329763 h 370677"/>
              <a:gd name="connsiteX10" fmla="*/ 264487 w 419763"/>
              <a:gd name="connsiteY10" fmla="*/ 370403 h 370677"/>
              <a:gd name="connsiteX11" fmla="*/ 340687 w 419763"/>
              <a:gd name="connsiteY11" fmla="*/ 309443 h 370677"/>
              <a:gd name="connsiteX12" fmla="*/ 373707 w 419763"/>
              <a:gd name="connsiteY12" fmla="*/ 253563 h 370677"/>
              <a:gd name="connsiteX13" fmla="*/ 419427 w 419763"/>
              <a:gd name="connsiteY13" fmla="*/ 118943 h 370677"/>
              <a:gd name="connsiteX14" fmla="*/ 348307 w 419763"/>
              <a:gd name="connsiteY14" fmla="*/ 45283 h 370677"/>
              <a:gd name="connsiteX15" fmla="*/ 317827 w 419763"/>
              <a:gd name="connsiteY15" fmla="*/ 52903 h 370677"/>
              <a:gd name="connsiteX16" fmla="*/ 317827 w 419763"/>
              <a:gd name="connsiteY16" fmla="*/ 118943 h 370677"/>
              <a:gd name="connsiteX17" fmla="*/ 289887 w 419763"/>
              <a:gd name="connsiteY17" fmla="*/ 141803 h 370677"/>
              <a:gd name="connsiteX18" fmla="*/ 251787 w 419763"/>
              <a:gd name="connsiteY18" fmla="*/ 88463 h 370677"/>
              <a:gd name="connsiteX19" fmla="*/ 213687 w 419763"/>
              <a:gd name="connsiteY19" fmla="*/ 7183 h 370677"/>
              <a:gd name="connsiteX20" fmla="*/ 150187 w 419763"/>
              <a:gd name="connsiteY20" fmla="*/ 12263 h 370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19763" h="370677">
                <a:moveTo>
                  <a:pt x="150187" y="12263"/>
                </a:moveTo>
                <a:cubicBezTo>
                  <a:pt x="137487" y="21576"/>
                  <a:pt x="146377" y="55443"/>
                  <a:pt x="137487" y="63063"/>
                </a:cubicBezTo>
                <a:cubicBezTo>
                  <a:pt x="128597" y="70683"/>
                  <a:pt x="108277" y="53326"/>
                  <a:pt x="96847" y="57983"/>
                </a:cubicBezTo>
                <a:cubicBezTo>
                  <a:pt x="85417" y="62640"/>
                  <a:pt x="76104" y="77033"/>
                  <a:pt x="68907" y="91003"/>
                </a:cubicBezTo>
                <a:cubicBezTo>
                  <a:pt x="61710" y="104973"/>
                  <a:pt x="65097" y="132066"/>
                  <a:pt x="53667" y="141803"/>
                </a:cubicBezTo>
                <a:cubicBezTo>
                  <a:pt x="42237" y="151540"/>
                  <a:pt x="3714" y="137993"/>
                  <a:pt x="327" y="149423"/>
                </a:cubicBezTo>
                <a:cubicBezTo>
                  <a:pt x="-3060" y="160853"/>
                  <a:pt x="20647" y="185406"/>
                  <a:pt x="33347" y="210383"/>
                </a:cubicBezTo>
                <a:cubicBezTo>
                  <a:pt x="46047" y="235360"/>
                  <a:pt x="59170" y="287853"/>
                  <a:pt x="76527" y="299283"/>
                </a:cubicBezTo>
                <a:cubicBezTo>
                  <a:pt x="93884" y="310713"/>
                  <a:pt x="111664" y="273883"/>
                  <a:pt x="137487" y="278963"/>
                </a:cubicBezTo>
                <a:cubicBezTo>
                  <a:pt x="163310" y="284043"/>
                  <a:pt x="210300" y="314523"/>
                  <a:pt x="231467" y="329763"/>
                </a:cubicBezTo>
                <a:cubicBezTo>
                  <a:pt x="252634" y="345003"/>
                  <a:pt x="246284" y="373790"/>
                  <a:pt x="264487" y="370403"/>
                </a:cubicBezTo>
                <a:cubicBezTo>
                  <a:pt x="282690" y="367016"/>
                  <a:pt x="322484" y="328916"/>
                  <a:pt x="340687" y="309443"/>
                </a:cubicBezTo>
                <a:cubicBezTo>
                  <a:pt x="358890" y="289970"/>
                  <a:pt x="360584" y="285313"/>
                  <a:pt x="373707" y="253563"/>
                </a:cubicBezTo>
                <a:cubicBezTo>
                  <a:pt x="386830" y="221813"/>
                  <a:pt x="423660" y="153656"/>
                  <a:pt x="419427" y="118943"/>
                </a:cubicBezTo>
                <a:cubicBezTo>
                  <a:pt x="415194" y="84230"/>
                  <a:pt x="365240" y="56290"/>
                  <a:pt x="348307" y="45283"/>
                </a:cubicBezTo>
                <a:cubicBezTo>
                  <a:pt x="331374" y="34276"/>
                  <a:pt x="322907" y="40626"/>
                  <a:pt x="317827" y="52903"/>
                </a:cubicBezTo>
                <a:cubicBezTo>
                  <a:pt x="312747" y="65180"/>
                  <a:pt x="322484" y="104126"/>
                  <a:pt x="317827" y="118943"/>
                </a:cubicBezTo>
                <a:cubicBezTo>
                  <a:pt x="313170" y="133760"/>
                  <a:pt x="300894" y="146883"/>
                  <a:pt x="289887" y="141803"/>
                </a:cubicBezTo>
                <a:cubicBezTo>
                  <a:pt x="278880" y="136723"/>
                  <a:pt x="264487" y="110900"/>
                  <a:pt x="251787" y="88463"/>
                </a:cubicBezTo>
                <a:cubicBezTo>
                  <a:pt x="239087" y="66026"/>
                  <a:pt x="229350" y="21576"/>
                  <a:pt x="213687" y="7183"/>
                </a:cubicBezTo>
                <a:cubicBezTo>
                  <a:pt x="198024" y="-7210"/>
                  <a:pt x="162887" y="2950"/>
                  <a:pt x="150187" y="12263"/>
                </a:cubicBezTo>
                <a:close/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28" name="Forme libre 27"/>
          <p:cNvSpPr/>
          <p:nvPr/>
        </p:nvSpPr>
        <p:spPr>
          <a:xfrm>
            <a:off x="914203" y="4297918"/>
            <a:ext cx="101600" cy="174625"/>
          </a:xfrm>
          <a:custGeom>
            <a:avLst/>
            <a:gdLst>
              <a:gd name="connsiteX0" fmla="*/ 33020 w 102014"/>
              <a:gd name="connsiteY0" fmla="*/ 3320 h 173630"/>
              <a:gd name="connsiteX1" fmla="*/ 15240 w 102014"/>
              <a:gd name="connsiteY1" fmla="*/ 69360 h 173630"/>
              <a:gd name="connsiteX2" fmla="*/ 0 w 102014"/>
              <a:gd name="connsiteY2" fmla="*/ 117620 h 173630"/>
              <a:gd name="connsiteX3" fmla="*/ 15240 w 102014"/>
              <a:gd name="connsiteY3" fmla="*/ 173500 h 173630"/>
              <a:gd name="connsiteX4" fmla="*/ 68580 w 102014"/>
              <a:gd name="connsiteY4" fmla="*/ 130320 h 173630"/>
              <a:gd name="connsiteX5" fmla="*/ 88900 w 102014"/>
              <a:gd name="connsiteY5" fmla="*/ 46500 h 173630"/>
              <a:gd name="connsiteX6" fmla="*/ 101600 w 102014"/>
              <a:gd name="connsiteY6" fmla="*/ 16020 h 173630"/>
              <a:gd name="connsiteX7" fmla="*/ 33020 w 102014"/>
              <a:gd name="connsiteY7" fmla="*/ 3320 h 173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2014" h="173630">
                <a:moveTo>
                  <a:pt x="33020" y="3320"/>
                </a:moveTo>
                <a:cubicBezTo>
                  <a:pt x="18627" y="12210"/>
                  <a:pt x="20743" y="50310"/>
                  <a:pt x="15240" y="69360"/>
                </a:cubicBezTo>
                <a:cubicBezTo>
                  <a:pt x="9737" y="88410"/>
                  <a:pt x="0" y="100263"/>
                  <a:pt x="0" y="117620"/>
                </a:cubicBezTo>
                <a:cubicBezTo>
                  <a:pt x="0" y="134977"/>
                  <a:pt x="3810" y="171383"/>
                  <a:pt x="15240" y="173500"/>
                </a:cubicBezTo>
                <a:cubicBezTo>
                  <a:pt x="26670" y="175617"/>
                  <a:pt x="56303" y="151487"/>
                  <a:pt x="68580" y="130320"/>
                </a:cubicBezTo>
                <a:cubicBezTo>
                  <a:pt x="80857" y="109153"/>
                  <a:pt x="83397" y="65550"/>
                  <a:pt x="88900" y="46500"/>
                </a:cubicBezTo>
                <a:cubicBezTo>
                  <a:pt x="94403" y="27450"/>
                  <a:pt x="104140" y="27027"/>
                  <a:pt x="101600" y="16020"/>
                </a:cubicBezTo>
                <a:cubicBezTo>
                  <a:pt x="99060" y="5013"/>
                  <a:pt x="47413" y="-5570"/>
                  <a:pt x="33020" y="3320"/>
                </a:cubicBezTo>
                <a:close/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29" name="Forme libre 28"/>
          <p:cNvSpPr/>
          <p:nvPr/>
        </p:nvSpPr>
        <p:spPr>
          <a:xfrm>
            <a:off x="526853" y="3851830"/>
            <a:ext cx="60325" cy="76200"/>
          </a:xfrm>
          <a:custGeom>
            <a:avLst/>
            <a:gdLst>
              <a:gd name="connsiteX0" fmla="*/ 59659 w 60682"/>
              <a:gd name="connsiteY0" fmla="*/ 20335 h 76316"/>
              <a:gd name="connsiteX1" fmla="*/ 13939 w 60682"/>
              <a:gd name="connsiteY1" fmla="*/ 15 h 76316"/>
              <a:gd name="connsiteX2" fmla="*/ 1239 w 60682"/>
              <a:gd name="connsiteY2" fmla="*/ 22875 h 76316"/>
              <a:gd name="connsiteX3" fmla="*/ 39339 w 60682"/>
              <a:gd name="connsiteY3" fmla="*/ 76215 h 76316"/>
              <a:gd name="connsiteX4" fmla="*/ 59659 w 60682"/>
              <a:gd name="connsiteY4" fmla="*/ 20335 h 76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82" h="76316">
                <a:moveTo>
                  <a:pt x="59659" y="20335"/>
                </a:moveTo>
                <a:cubicBezTo>
                  <a:pt x="55426" y="7635"/>
                  <a:pt x="23676" y="-408"/>
                  <a:pt x="13939" y="15"/>
                </a:cubicBezTo>
                <a:cubicBezTo>
                  <a:pt x="4202" y="438"/>
                  <a:pt x="-2994" y="10175"/>
                  <a:pt x="1239" y="22875"/>
                </a:cubicBezTo>
                <a:cubicBezTo>
                  <a:pt x="5472" y="35575"/>
                  <a:pt x="24099" y="73675"/>
                  <a:pt x="39339" y="76215"/>
                </a:cubicBezTo>
                <a:cubicBezTo>
                  <a:pt x="54579" y="78755"/>
                  <a:pt x="63892" y="33035"/>
                  <a:pt x="59659" y="20335"/>
                </a:cubicBezTo>
                <a:close/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grpSp>
        <p:nvGrpSpPr>
          <p:cNvPr id="30" name="Groupe 29"/>
          <p:cNvGrpSpPr>
            <a:grpSpLocks/>
          </p:cNvGrpSpPr>
          <p:nvPr/>
        </p:nvGrpSpPr>
        <p:grpSpPr bwMode="auto">
          <a:xfrm>
            <a:off x="1352352" y="3880407"/>
            <a:ext cx="3190875" cy="731243"/>
            <a:chOff x="1401564" y="3928023"/>
            <a:chExt cx="3190876" cy="731246"/>
          </a:xfrm>
        </p:grpSpPr>
        <p:grpSp>
          <p:nvGrpSpPr>
            <p:cNvPr id="31" name="Groupe 22"/>
            <p:cNvGrpSpPr>
              <a:grpSpLocks/>
            </p:cNvGrpSpPr>
            <p:nvPr/>
          </p:nvGrpSpPr>
          <p:grpSpPr bwMode="auto">
            <a:xfrm>
              <a:off x="1401564" y="3928024"/>
              <a:ext cx="3190876" cy="731245"/>
              <a:chOff x="1023780" y="4486648"/>
              <a:chExt cx="3190241" cy="730149"/>
            </a:xfrm>
          </p:grpSpPr>
          <p:pic>
            <p:nvPicPr>
              <p:cNvPr id="33" name="Picture 5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453" r="13821"/>
              <a:stretch>
                <a:fillRect/>
              </a:stretch>
            </p:blipFill>
            <p:spPr bwMode="auto">
              <a:xfrm>
                <a:off x="3421933" y="4590277"/>
                <a:ext cx="792088" cy="626520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cxnSp>
            <p:nvCxnSpPr>
              <p:cNvPr id="34" name="Connecteur droit 33"/>
              <p:cNvCxnSpPr>
                <a:endCxn id="15" idx="6"/>
              </p:cNvCxnSpPr>
              <p:nvPr/>
            </p:nvCxnSpPr>
            <p:spPr>
              <a:xfrm flipH="1" flipV="1">
                <a:off x="1023780" y="4486648"/>
                <a:ext cx="2379190" cy="694286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necteur droit 34"/>
              <p:cNvCxnSpPr>
                <a:endCxn id="15" idx="6"/>
              </p:cNvCxnSpPr>
              <p:nvPr/>
            </p:nvCxnSpPr>
            <p:spPr>
              <a:xfrm flipH="1" flipV="1">
                <a:off x="1023780" y="4486648"/>
                <a:ext cx="3190241" cy="68161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2" name="Connecteur droit 31"/>
            <p:cNvCxnSpPr>
              <a:endCxn id="15" idx="6"/>
            </p:cNvCxnSpPr>
            <p:nvPr/>
          </p:nvCxnSpPr>
          <p:spPr>
            <a:xfrm flipH="1" flipV="1">
              <a:off x="1401565" y="3928023"/>
              <a:ext cx="2378076" cy="8255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ZoneTexte 35"/>
          <p:cNvSpPr txBox="1">
            <a:spLocks noChangeArrowheads="1"/>
          </p:cNvSpPr>
          <p:nvPr/>
        </p:nvSpPr>
        <p:spPr bwMode="auto">
          <a:xfrm>
            <a:off x="4679753" y="4113768"/>
            <a:ext cx="3352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b="1" i="1">
                <a:solidFill>
                  <a:schemeClr val="bg1"/>
                </a:solidFill>
                <a:latin typeface="Arial" panose="020B0604020202020204" pitchFamily="34" charset="0"/>
              </a:rPr>
              <a:t>Microglie activée riche en fer</a:t>
            </a:r>
          </a:p>
        </p:txBody>
      </p:sp>
    </p:spTree>
    <p:extLst>
      <p:ext uri="{BB962C8B-B14F-4D97-AF65-F5344CB8AC3E}">
        <p14:creationId xmlns:p14="http://schemas.microsoft.com/office/powerpoint/2010/main" val="2891717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965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 fontScale="90000"/>
          </a:bodyPr>
          <a:lstStyle/>
          <a:p>
            <a:pPr algn="l"/>
            <a:r>
              <a:rPr lang="fr-FR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>Un excès de fer</a:t>
            </a:r>
            <a: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/>
            </a:r>
            <a:b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</a:br>
            <a:r>
              <a:rPr lang="fr-FR" sz="2000" b="1" dirty="0">
                <a:solidFill>
                  <a:schemeClr val="accent1"/>
                </a:solidFill>
                <a:latin typeface="Arial" charset="0"/>
                <a:cs typeface="Arial" charset="0"/>
              </a:rPr>
              <a:t>Fer et </a:t>
            </a:r>
            <a:r>
              <a:rPr lang="fr-FR" sz="2000" b="1" dirty="0" smtClean="0">
                <a:solidFill>
                  <a:schemeClr val="accent1"/>
                </a:solidFill>
                <a:latin typeface="Arial" charset="0"/>
                <a:cs typeface="Arial" charset="0"/>
              </a:rPr>
              <a:t>déconnection</a:t>
            </a:r>
            <a:endParaRPr lang="fr-FR" sz="3400" b="1" dirty="0" smtClean="0">
              <a:solidFill>
                <a:schemeClr val="accent5"/>
              </a:solidFill>
              <a:latin typeface="Arial" charset="0"/>
              <a:cs typeface="Arial" charset="0"/>
            </a:endParaRPr>
          </a:p>
        </p:txBody>
      </p:sp>
      <p:sp>
        <p:nvSpPr>
          <p:cNvPr id="62" name="ZoneTexte 61"/>
          <p:cNvSpPr txBox="1">
            <a:spLocks noChangeArrowheads="1"/>
          </p:cNvSpPr>
          <p:nvPr/>
        </p:nvSpPr>
        <p:spPr bwMode="auto">
          <a:xfrm>
            <a:off x="6106076" y="120060"/>
            <a:ext cx="227652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 sz="1400" b="1" i="1" dirty="0" smtClean="0">
                <a:solidFill>
                  <a:schemeClr val="bg1"/>
                </a:solidFill>
              </a:rPr>
              <a:t>DISABILITY / HANDICAP</a:t>
            </a:r>
            <a:endParaRPr lang="fr-FR" altLang="fr-FR" sz="1400" b="1" i="1" dirty="0">
              <a:solidFill>
                <a:schemeClr val="bg1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7269896" y="4889659"/>
            <a:ext cx="187102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000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Kuchcinski</a:t>
            </a:r>
            <a:r>
              <a:rPr lang="fr-FR" sz="10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000" b="1" i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</a:t>
            </a:r>
            <a:r>
              <a:rPr lang="fr-FR" sz="1000" b="1" i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al. </a:t>
            </a:r>
            <a:r>
              <a:rPr lang="fr-FR" sz="10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Brain 2017</a:t>
            </a:r>
            <a:endParaRPr lang="fr-FR" sz="1000" b="1" dirty="0">
              <a:solidFill>
                <a:schemeClr val="accent5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150" y="1154860"/>
            <a:ext cx="4777342" cy="1556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012" y="2798911"/>
            <a:ext cx="4777342" cy="1600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Rectangle 39"/>
          <p:cNvSpPr>
            <a:spLocks noChangeAspect="1"/>
          </p:cNvSpPr>
          <p:nvPr/>
        </p:nvSpPr>
        <p:spPr>
          <a:xfrm>
            <a:off x="1422155" y="4585050"/>
            <a:ext cx="1751236" cy="29266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Rectangle 40"/>
          <p:cNvSpPr>
            <a:spLocks noChangeAspect="1"/>
          </p:cNvSpPr>
          <p:nvPr/>
        </p:nvSpPr>
        <p:spPr>
          <a:xfrm>
            <a:off x="3737337" y="4573096"/>
            <a:ext cx="1981663" cy="29266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ZoneTexte 41"/>
          <p:cNvSpPr txBox="1">
            <a:spLocks noChangeAspect="1"/>
          </p:cNvSpPr>
          <p:nvPr/>
        </p:nvSpPr>
        <p:spPr>
          <a:xfrm>
            <a:off x="1835186" y="4585050"/>
            <a:ext cx="967777" cy="236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24-72H</a:t>
            </a:r>
            <a:endParaRPr kumimoji="0" lang="en-US" sz="18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43" name="ZoneTexte 42"/>
          <p:cNvSpPr txBox="1">
            <a:spLocks noChangeAspect="1"/>
          </p:cNvSpPr>
          <p:nvPr/>
        </p:nvSpPr>
        <p:spPr>
          <a:xfrm>
            <a:off x="4298089" y="4585049"/>
            <a:ext cx="967777" cy="236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M12</a:t>
            </a:r>
            <a:endParaRPr kumimoji="0" lang="en-US" sz="18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44" name="ZoneTexte 43"/>
          <p:cNvSpPr txBox="1">
            <a:spLocks noChangeAspect="1"/>
          </p:cNvSpPr>
          <p:nvPr/>
        </p:nvSpPr>
        <p:spPr>
          <a:xfrm>
            <a:off x="150481" y="1842786"/>
            <a:ext cx="887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</a:rPr>
              <a:t>Ex-1</a:t>
            </a:r>
            <a:endParaRPr kumimoji="0" lang="en-US" sz="1800" b="1" i="0" u="none" strike="noStrike" kern="0" cap="none" spc="0" normalizeH="0" baseline="0" noProof="0" dirty="0" smtClean="0">
              <a:ln>
                <a:noFill/>
              </a:ln>
              <a:solidFill>
                <a:schemeClr val="accent5"/>
              </a:solidFill>
              <a:effectLst/>
              <a:uLnTx/>
              <a:uFillTx/>
            </a:endParaRPr>
          </a:p>
        </p:txBody>
      </p:sp>
      <p:sp>
        <p:nvSpPr>
          <p:cNvPr id="45" name="ZoneTexte 44"/>
          <p:cNvSpPr txBox="1">
            <a:spLocks noChangeAspect="1"/>
          </p:cNvSpPr>
          <p:nvPr/>
        </p:nvSpPr>
        <p:spPr>
          <a:xfrm>
            <a:off x="1302482" y="842657"/>
            <a:ext cx="644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DWI</a:t>
            </a:r>
            <a:endParaRPr kumimoji="0" lang="en-US" sz="18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46" name="ZoneTexte 45"/>
          <p:cNvSpPr txBox="1">
            <a:spLocks noChangeAspect="1"/>
          </p:cNvSpPr>
          <p:nvPr/>
        </p:nvSpPr>
        <p:spPr>
          <a:xfrm>
            <a:off x="2510608" y="816617"/>
            <a:ext cx="568352" cy="236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R2*</a:t>
            </a:r>
            <a:endParaRPr kumimoji="0" lang="en-US" sz="18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47" name="ZoneTexte 46"/>
          <p:cNvSpPr txBox="1">
            <a:spLocks noChangeAspect="1"/>
          </p:cNvSpPr>
          <p:nvPr/>
        </p:nvSpPr>
        <p:spPr>
          <a:xfrm>
            <a:off x="3744522" y="815133"/>
            <a:ext cx="568352" cy="236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R2*</a:t>
            </a:r>
            <a:endParaRPr kumimoji="0" lang="en-US" sz="18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48" name="ZoneTexte 47"/>
          <p:cNvSpPr txBox="1">
            <a:spLocks noChangeAspect="1"/>
          </p:cNvSpPr>
          <p:nvPr/>
        </p:nvSpPr>
        <p:spPr>
          <a:xfrm>
            <a:off x="4781978" y="810000"/>
            <a:ext cx="937022" cy="236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R2* (zoom)</a:t>
            </a:r>
            <a:endParaRPr kumimoji="0" lang="en-US" sz="18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49" name="ZoneTexte 48"/>
          <p:cNvSpPr txBox="1">
            <a:spLocks noChangeAspect="1"/>
          </p:cNvSpPr>
          <p:nvPr/>
        </p:nvSpPr>
        <p:spPr>
          <a:xfrm>
            <a:off x="166026" y="3364602"/>
            <a:ext cx="887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</a:rPr>
              <a:t>Ex-2</a:t>
            </a:r>
            <a:endParaRPr kumimoji="0" lang="en-US" sz="1800" b="1" i="0" u="none" strike="noStrike" kern="0" cap="none" spc="0" normalizeH="0" baseline="0" noProof="0" dirty="0" smtClean="0">
              <a:ln>
                <a:noFill/>
              </a:ln>
              <a:solidFill>
                <a:schemeClr val="accent5"/>
              </a:solidFill>
              <a:effectLst/>
              <a:uLnTx/>
              <a:uFillTx/>
            </a:endParaRPr>
          </a:p>
        </p:txBody>
      </p:sp>
      <p:sp>
        <p:nvSpPr>
          <p:cNvPr id="50" name="ZoneTexte 49"/>
          <p:cNvSpPr txBox="1"/>
          <p:nvPr/>
        </p:nvSpPr>
        <p:spPr>
          <a:xfrm>
            <a:off x="6347460" y="2295855"/>
            <a:ext cx="2705100" cy="830997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delayed increased of R2*, focally located within specific thalamic nuclei.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3973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965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 fontScale="90000"/>
          </a:bodyPr>
          <a:lstStyle/>
          <a:p>
            <a:pPr algn="l"/>
            <a:r>
              <a:rPr lang="fr-FR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>Un excès de fer</a:t>
            </a:r>
            <a: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/>
            </a:r>
            <a:b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</a:br>
            <a:r>
              <a:rPr lang="fr-FR" sz="2000" b="1" dirty="0">
                <a:solidFill>
                  <a:schemeClr val="accent1"/>
                </a:solidFill>
                <a:latin typeface="Arial" charset="0"/>
                <a:cs typeface="Arial" charset="0"/>
              </a:rPr>
              <a:t>Fer et </a:t>
            </a:r>
            <a:r>
              <a:rPr lang="fr-FR" sz="2000" b="1" dirty="0" smtClean="0">
                <a:solidFill>
                  <a:schemeClr val="accent1"/>
                </a:solidFill>
                <a:latin typeface="Arial" charset="0"/>
                <a:cs typeface="Arial" charset="0"/>
              </a:rPr>
              <a:t>déconnection</a:t>
            </a:r>
            <a:endParaRPr lang="fr-FR" sz="3400" b="1" dirty="0" smtClean="0">
              <a:solidFill>
                <a:schemeClr val="accent5"/>
              </a:solidFill>
              <a:latin typeface="Arial" charset="0"/>
              <a:cs typeface="Arial" charset="0"/>
            </a:endParaRPr>
          </a:p>
        </p:txBody>
      </p:sp>
      <p:sp>
        <p:nvSpPr>
          <p:cNvPr id="62" name="ZoneTexte 61"/>
          <p:cNvSpPr txBox="1">
            <a:spLocks noChangeArrowheads="1"/>
          </p:cNvSpPr>
          <p:nvPr/>
        </p:nvSpPr>
        <p:spPr bwMode="auto">
          <a:xfrm>
            <a:off x="6106076" y="120060"/>
            <a:ext cx="227652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 sz="1400" b="1" i="1" dirty="0" smtClean="0">
                <a:solidFill>
                  <a:schemeClr val="bg1"/>
                </a:solidFill>
              </a:rPr>
              <a:t>DISABILITY / HANDICAP</a:t>
            </a:r>
            <a:endParaRPr lang="fr-FR" altLang="fr-FR" sz="1400" b="1" i="1" dirty="0">
              <a:solidFill>
                <a:schemeClr val="bg1"/>
              </a:solidFill>
            </a:endParaRPr>
          </a:p>
        </p:txBody>
      </p:sp>
      <p:grpSp>
        <p:nvGrpSpPr>
          <p:cNvPr id="19" name="Groupe 18"/>
          <p:cNvGrpSpPr/>
          <p:nvPr/>
        </p:nvGrpSpPr>
        <p:grpSpPr>
          <a:xfrm>
            <a:off x="1234843" y="649914"/>
            <a:ext cx="7040073" cy="4469782"/>
            <a:chOff x="95098" y="660455"/>
            <a:chExt cx="7040073" cy="4469782"/>
          </a:xfrm>
        </p:grpSpPr>
        <p:sp>
          <p:nvSpPr>
            <p:cNvPr id="20" name="ZoneTexte 19"/>
            <p:cNvSpPr txBox="1"/>
            <p:nvPr/>
          </p:nvSpPr>
          <p:spPr>
            <a:xfrm>
              <a:off x="4557700" y="3780911"/>
              <a:ext cx="10801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2800" dirty="0" smtClean="0">
                  <a:solidFill>
                    <a:schemeClr val="bg1"/>
                  </a:solidFill>
                  <a:cs typeface="Arial" charset="0"/>
                </a:rPr>
                <a:t>M12</a:t>
              </a:r>
              <a:endParaRPr lang="fr-FR" sz="2800" dirty="0">
                <a:solidFill>
                  <a:schemeClr val="bg1"/>
                </a:solidFill>
                <a:cs typeface="Arial" charset="0"/>
              </a:endParaRPr>
            </a:p>
          </p:txBody>
        </p:sp>
        <p:pic>
          <p:nvPicPr>
            <p:cNvPr id="21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42" b="10847"/>
            <a:stretch/>
          </p:blipFill>
          <p:spPr bwMode="auto">
            <a:xfrm>
              <a:off x="95098" y="833120"/>
              <a:ext cx="7040073" cy="4297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Rectangle 21"/>
            <p:cNvSpPr/>
            <p:nvPr/>
          </p:nvSpPr>
          <p:spPr>
            <a:xfrm>
              <a:off x="5080000" y="2733875"/>
              <a:ext cx="1752600" cy="3048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5098" y="2808606"/>
              <a:ext cx="2333142" cy="298027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967434" y="2970716"/>
              <a:ext cx="1295400" cy="3048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/>
            <p:cNvSpPr txBox="1"/>
            <p:nvPr/>
          </p:nvSpPr>
          <p:spPr>
            <a:xfrm>
              <a:off x="156058" y="2768079"/>
              <a:ext cx="23130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 smtClean="0">
                  <a:solidFill>
                    <a:srgbClr val="FFFF00"/>
                  </a:solidFill>
                </a:rPr>
                <a:t>Temporo-</a:t>
              </a:r>
              <a:r>
                <a:rPr lang="fr-FR" sz="1600" b="1" dirty="0" err="1" smtClean="0">
                  <a:solidFill>
                    <a:srgbClr val="FFFF00"/>
                  </a:solidFill>
                </a:rPr>
                <a:t>parietal</a:t>
              </a:r>
              <a:r>
                <a:rPr lang="fr-FR" sz="1600" b="1" dirty="0" smtClean="0">
                  <a:solidFill>
                    <a:srgbClr val="FFFF00"/>
                  </a:solidFill>
                </a:rPr>
                <a:t> stroke</a:t>
              </a:r>
              <a:endParaRPr lang="fr-FR" sz="1600" b="1" dirty="0">
                <a:solidFill>
                  <a:srgbClr val="FFFF00"/>
                </a:solidFill>
              </a:endParaRPr>
            </a:p>
          </p:txBody>
        </p:sp>
        <p:sp>
          <p:nvSpPr>
            <p:cNvPr id="26" name="ZoneTexte 25"/>
            <p:cNvSpPr txBox="1"/>
            <p:nvPr/>
          </p:nvSpPr>
          <p:spPr>
            <a:xfrm>
              <a:off x="5153871" y="2784562"/>
              <a:ext cx="167872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 err="1" smtClean="0">
                  <a:solidFill>
                    <a:srgbClr val="00B0F0"/>
                  </a:solidFill>
                </a:rPr>
                <a:t>Pre-frontal</a:t>
              </a:r>
              <a:r>
                <a:rPr lang="fr-FR" sz="1600" b="1" dirty="0" smtClean="0">
                  <a:solidFill>
                    <a:srgbClr val="00B0F0"/>
                  </a:solidFill>
                </a:rPr>
                <a:t> stroke</a:t>
              </a:r>
              <a:endParaRPr lang="fr-FR" sz="1600" b="1" dirty="0">
                <a:solidFill>
                  <a:srgbClr val="00B0F0"/>
                </a:solidFill>
              </a:endParaRPr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2418080" y="660455"/>
              <a:ext cx="24618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 err="1" smtClean="0">
                  <a:solidFill>
                    <a:schemeClr val="accent6">
                      <a:lumMod val="75000"/>
                    </a:schemeClr>
                  </a:solidFill>
                </a:rPr>
                <a:t>Pre</a:t>
              </a:r>
              <a:r>
                <a:rPr lang="fr-FR" sz="1600" b="1" dirty="0" smtClean="0">
                  <a:solidFill>
                    <a:schemeClr val="accent6">
                      <a:lumMod val="75000"/>
                    </a:schemeClr>
                  </a:solidFill>
                </a:rPr>
                <a:t> and post central stroke</a:t>
              </a:r>
              <a:endParaRPr lang="fr-FR" sz="16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221480" y="2768079"/>
              <a:ext cx="513080" cy="11672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869440" y="4940106"/>
              <a:ext cx="558800" cy="11672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4823440" y="4942840"/>
              <a:ext cx="561360" cy="11907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4106877" y="2722631"/>
              <a:ext cx="513282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700" b="1" dirty="0" smtClean="0">
                  <a:solidFill>
                    <a:schemeClr val="bg1"/>
                  </a:solidFill>
                </a:rPr>
                <a:t>R2* </a:t>
              </a:r>
              <a:r>
                <a:rPr lang="fr-FR" sz="700" b="1" dirty="0" err="1" smtClean="0">
                  <a:solidFill>
                    <a:schemeClr val="bg1"/>
                  </a:solidFill>
                </a:rPr>
                <a:t>map</a:t>
              </a:r>
              <a:endParaRPr lang="fr-FR" sz="700" b="1" dirty="0">
                <a:solidFill>
                  <a:schemeClr val="bg1"/>
                </a:solidFill>
              </a:endParaRPr>
            </a:p>
          </p:txBody>
        </p:sp>
        <p:sp>
          <p:nvSpPr>
            <p:cNvPr id="32" name="ZoneTexte 31"/>
            <p:cNvSpPr txBox="1"/>
            <p:nvPr/>
          </p:nvSpPr>
          <p:spPr>
            <a:xfrm>
              <a:off x="1795477" y="4898441"/>
              <a:ext cx="513282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700" b="1" dirty="0" smtClean="0">
                  <a:solidFill>
                    <a:schemeClr val="bg1"/>
                  </a:solidFill>
                </a:rPr>
                <a:t>R2* </a:t>
              </a:r>
              <a:r>
                <a:rPr lang="fr-FR" sz="700" b="1" dirty="0" err="1" smtClean="0">
                  <a:solidFill>
                    <a:schemeClr val="bg1"/>
                  </a:solidFill>
                </a:rPr>
                <a:t>map</a:t>
              </a:r>
              <a:endParaRPr lang="fr-FR" sz="700" b="1" dirty="0">
                <a:solidFill>
                  <a:schemeClr val="bg1"/>
                </a:solidFill>
              </a:endParaRPr>
            </a:p>
          </p:txBody>
        </p:sp>
        <p:sp>
          <p:nvSpPr>
            <p:cNvPr id="33" name="ZoneTexte 32"/>
            <p:cNvSpPr txBox="1"/>
            <p:nvPr/>
          </p:nvSpPr>
          <p:spPr>
            <a:xfrm>
              <a:off x="4943177" y="4878585"/>
              <a:ext cx="513282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700" b="1" dirty="0" smtClean="0">
                  <a:solidFill>
                    <a:schemeClr val="bg1"/>
                  </a:solidFill>
                </a:rPr>
                <a:t>R2* </a:t>
              </a:r>
              <a:r>
                <a:rPr lang="fr-FR" sz="700" b="1" dirty="0" err="1" smtClean="0">
                  <a:solidFill>
                    <a:schemeClr val="bg1"/>
                  </a:solidFill>
                </a:rPr>
                <a:t>map</a:t>
              </a:r>
              <a:endParaRPr lang="fr-FR" sz="7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4204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llipse 13"/>
          <p:cNvSpPr/>
          <p:nvPr/>
        </p:nvSpPr>
        <p:spPr>
          <a:xfrm>
            <a:off x="5495689" y="1195817"/>
            <a:ext cx="805031" cy="776344"/>
          </a:xfrm>
          <a:prstGeom prst="ellipse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965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fr-FR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>Physiologie du fer</a:t>
            </a:r>
            <a: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/>
            </a:r>
            <a:b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</a:br>
            <a:r>
              <a:rPr lang="fr-FR" sz="2000" b="1" dirty="0" smtClean="0">
                <a:solidFill>
                  <a:schemeClr val="accent1"/>
                </a:solidFill>
                <a:latin typeface="Arial" charset="0"/>
                <a:cs typeface="Arial" charset="0"/>
              </a:rPr>
              <a:t>Propriétés physico-chimiques</a:t>
            </a:r>
            <a:endParaRPr lang="fr-FR" sz="3400" b="1" dirty="0" smtClean="0">
              <a:solidFill>
                <a:schemeClr val="accent1"/>
              </a:solidFill>
              <a:latin typeface="Arial" charset="0"/>
              <a:cs typeface="Arial" charset="0"/>
            </a:endParaRPr>
          </a:p>
        </p:txBody>
      </p:sp>
      <p:sp>
        <p:nvSpPr>
          <p:cNvPr id="62" name="ZoneTexte 61"/>
          <p:cNvSpPr txBox="1">
            <a:spLocks noChangeArrowheads="1"/>
          </p:cNvSpPr>
          <p:nvPr/>
        </p:nvSpPr>
        <p:spPr bwMode="auto">
          <a:xfrm>
            <a:off x="6106076" y="120060"/>
            <a:ext cx="227652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 sz="1400" b="1" i="1" dirty="0" smtClean="0">
                <a:solidFill>
                  <a:schemeClr val="bg1"/>
                </a:solidFill>
              </a:rPr>
              <a:t>DISABILITY / HANDICAP</a:t>
            </a:r>
            <a:endParaRPr lang="fr-FR" altLang="fr-FR" sz="1400" b="1" i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Le Fer | Superpro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96" y="778486"/>
            <a:ext cx="3613785" cy="240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lipse 1"/>
          <p:cNvSpPr/>
          <p:nvPr/>
        </p:nvSpPr>
        <p:spPr>
          <a:xfrm>
            <a:off x="5650779" y="1326703"/>
            <a:ext cx="505610" cy="489473"/>
          </a:xfrm>
          <a:prstGeom prst="ellipse">
            <a:avLst/>
          </a:prstGeom>
          <a:solidFill>
            <a:schemeClr val="accent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Ellipse 14"/>
          <p:cNvSpPr>
            <a:spLocks noChangeAspect="1"/>
          </p:cNvSpPr>
          <p:nvPr/>
        </p:nvSpPr>
        <p:spPr>
          <a:xfrm>
            <a:off x="5350783" y="1056350"/>
            <a:ext cx="1094843" cy="1055828"/>
          </a:xfrm>
          <a:prstGeom prst="ellipse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/>
          <p:cNvSpPr>
            <a:spLocks noChangeAspect="1"/>
          </p:cNvSpPr>
          <p:nvPr/>
        </p:nvSpPr>
        <p:spPr>
          <a:xfrm>
            <a:off x="5197600" y="913538"/>
            <a:ext cx="1390451" cy="1340902"/>
          </a:xfrm>
          <a:prstGeom prst="ellipse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/>
          <p:cNvSpPr>
            <a:spLocks noChangeAspect="1"/>
          </p:cNvSpPr>
          <p:nvPr/>
        </p:nvSpPr>
        <p:spPr>
          <a:xfrm>
            <a:off x="5016835" y="739220"/>
            <a:ext cx="1751980" cy="1689537"/>
          </a:xfrm>
          <a:prstGeom prst="ellipse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/>
          <p:cNvSpPr/>
          <p:nvPr/>
        </p:nvSpPr>
        <p:spPr>
          <a:xfrm>
            <a:off x="6231112" y="1407384"/>
            <a:ext cx="105035" cy="107577"/>
          </a:xfrm>
          <a:prstGeom prst="ellipse">
            <a:avLst/>
          </a:prstGeom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/>
          <p:cNvSpPr/>
          <p:nvPr/>
        </p:nvSpPr>
        <p:spPr>
          <a:xfrm>
            <a:off x="6041548" y="1861875"/>
            <a:ext cx="105035" cy="107577"/>
          </a:xfrm>
          <a:prstGeom prst="ellipse">
            <a:avLst/>
          </a:prstGeom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/>
          <p:cNvSpPr/>
          <p:nvPr/>
        </p:nvSpPr>
        <p:spPr>
          <a:xfrm>
            <a:off x="5470015" y="1613572"/>
            <a:ext cx="105035" cy="107577"/>
          </a:xfrm>
          <a:prstGeom prst="ellipse">
            <a:avLst/>
          </a:prstGeom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/>
          <p:cNvSpPr/>
          <p:nvPr/>
        </p:nvSpPr>
        <p:spPr>
          <a:xfrm>
            <a:off x="5460262" y="1195817"/>
            <a:ext cx="105035" cy="107577"/>
          </a:xfrm>
          <a:prstGeom prst="ellipse">
            <a:avLst/>
          </a:prstGeom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/>
          <p:cNvSpPr/>
          <p:nvPr/>
        </p:nvSpPr>
        <p:spPr>
          <a:xfrm>
            <a:off x="5989030" y="1039832"/>
            <a:ext cx="105035" cy="107577"/>
          </a:xfrm>
          <a:prstGeom prst="ellipse">
            <a:avLst/>
          </a:prstGeom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/>
          <p:cNvSpPr/>
          <p:nvPr/>
        </p:nvSpPr>
        <p:spPr>
          <a:xfrm>
            <a:off x="6383512" y="1553506"/>
            <a:ext cx="105035" cy="107577"/>
          </a:xfrm>
          <a:prstGeom prst="ellipse">
            <a:avLst/>
          </a:prstGeom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/>
          <p:cNvSpPr/>
          <p:nvPr/>
        </p:nvSpPr>
        <p:spPr>
          <a:xfrm>
            <a:off x="5987238" y="2021713"/>
            <a:ext cx="105035" cy="107577"/>
          </a:xfrm>
          <a:prstGeom prst="ellipse">
            <a:avLst/>
          </a:prstGeom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/>
          <p:cNvSpPr/>
          <p:nvPr/>
        </p:nvSpPr>
        <p:spPr>
          <a:xfrm>
            <a:off x="5443171" y="1855598"/>
            <a:ext cx="105035" cy="107577"/>
          </a:xfrm>
          <a:prstGeom prst="ellipse">
            <a:avLst/>
          </a:prstGeom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/>
          <p:cNvSpPr/>
          <p:nvPr/>
        </p:nvSpPr>
        <p:spPr>
          <a:xfrm>
            <a:off x="5162956" y="1517650"/>
            <a:ext cx="105035" cy="107577"/>
          </a:xfrm>
          <a:prstGeom prst="ellipse">
            <a:avLst/>
          </a:prstGeom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/>
          <p:cNvSpPr/>
          <p:nvPr/>
        </p:nvSpPr>
        <p:spPr>
          <a:xfrm>
            <a:off x="5459203" y="985449"/>
            <a:ext cx="105035" cy="107577"/>
          </a:xfrm>
          <a:prstGeom prst="ellipse">
            <a:avLst/>
          </a:prstGeom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/>
          <p:cNvSpPr/>
          <p:nvPr/>
        </p:nvSpPr>
        <p:spPr>
          <a:xfrm>
            <a:off x="6206645" y="967711"/>
            <a:ext cx="105035" cy="107577"/>
          </a:xfrm>
          <a:prstGeom prst="ellipse">
            <a:avLst/>
          </a:prstGeom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/>
          <p:cNvSpPr/>
          <p:nvPr/>
        </p:nvSpPr>
        <p:spPr>
          <a:xfrm>
            <a:off x="6512546" y="1353595"/>
            <a:ext cx="105035" cy="107577"/>
          </a:xfrm>
          <a:prstGeom prst="ellipse">
            <a:avLst/>
          </a:prstGeom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/>
          <p:cNvSpPr/>
          <p:nvPr/>
        </p:nvSpPr>
        <p:spPr>
          <a:xfrm>
            <a:off x="6387995" y="1909386"/>
            <a:ext cx="105035" cy="107577"/>
          </a:xfrm>
          <a:prstGeom prst="ellipse">
            <a:avLst/>
          </a:prstGeom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/>
          <p:cNvSpPr/>
          <p:nvPr/>
        </p:nvSpPr>
        <p:spPr>
          <a:xfrm>
            <a:off x="5851066" y="2178918"/>
            <a:ext cx="105035" cy="107577"/>
          </a:xfrm>
          <a:prstGeom prst="ellipse">
            <a:avLst/>
          </a:prstGeom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/>
          <p:cNvSpPr/>
          <p:nvPr/>
        </p:nvSpPr>
        <p:spPr>
          <a:xfrm>
            <a:off x="5350780" y="1985163"/>
            <a:ext cx="105035" cy="107577"/>
          </a:xfrm>
          <a:prstGeom prst="ellipse">
            <a:avLst/>
          </a:prstGeom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/>
          <p:cNvSpPr/>
          <p:nvPr/>
        </p:nvSpPr>
        <p:spPr>
          <a:xfrm>
            <a:off x="5245361" y="905035"/>
            <a:ext cx="105035" cy="107577"/>
          </a:xfrm>
          <a:prstGeom prst="ellipse">
            <a:avLst/>
          </a:prstGeom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/>
          <p:cNvSpPr/>
          <p:nvPr/>
        </p:nvSpPr>
        <p:spPr>
          <a:xfrm>
            <a:off x="5773323" y="877257"/>
            <a:ext cx="105035" cy="107577"/>
          </a:xfrm>
          <a:prstGeom prst="ellipse">
            <a:avLst/>
          </a:prstGeom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/>
          <p:cNvSpPr/>
          <p:nvPr/>
        </p:nvSpPr>
        <p:spPr>
          <a:xfrm>
            <a:off x="5803406" y="1165337"/>
            <a:ext cx="105035" cy="107577"/>
          </a:xfrm>
          <a:prstGeom prst="ellipse">
            <a:avLst/>
          </a:prstGeom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/>
          <p:cNvSpPr/>
          <p:nvPr/>
        </p:nvSpPr>
        <p:spPr>
          <a:xfrm>
            <a:off x="5092563" y="1980072"/>
            <a:ext cx="105035" cy="107577"/>
          </a:xfrm>
          <a:prstGeom prst="ellipse">
            <a:avLst/>
          </a:prstGeom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/>
          <p:cNvSpPr/>
          <p:nvPr/>
        </p:nvSpPr>
        <p:spPr>
          <a:xfrm>
            <a:off x="6619515" y="1887289"/>
            <a:ext cx="105035" cy="107577"/>
          </a:xfrm>
          <a:prstGeom prst="ellipse">
            <a:avLst/>
          </a:prstGeom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/>
          <p:cNvSpPr/>
          <p:nvPr/>
        </p:nvSpPr>
        <p:spPr>
          <a:xfrm>
            <a:off x="6678545" y="1272914"/>
            <a:ext cx="105035" cy="107577"/>
          </a:xfrm>
          <a:prstGeom prst="ellipse">
            <a:avLst/>
          </a:prstGeom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/>
          <p:cNvSpPr/>
          <p:nvPr/>
        </p:nvSpPr>
        <p:spPr>
          <a:xfrm>
            <a:off x="6054414" y="724448"/>
            <a:ext cx="105035" cy="107577"/>
          </a:xfrm>
          <a:prstGeom prst="ellipse">
            <a:avLst/>
          </a:prstGeom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7344539" y="984834"/>
            <a:ext cx="11269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smtClean="0">
                <a:solidFill>
                  <a:schemeClr val="bg1"/>
                </a:solidFill>
              </a:rPr>
              <a:t>n=26 protons</a:t>
            </a:r>
          </a:p>
          <a:p>
            <a:r>
              <a:rPr lang="fr-FR" sz="1200" b="1" dirty="0" smtClean="0">
                <a:solidFill>
                  <a:schemeClr val="bg1"/>
                </a:solidFill>
              </a:rPr>
              <a:t>n=26 électrons</a:t>
            </a:r>
            <a:endParaRPr lang="fr-FR" sz="1200" b="1" dirty="0">
              <a:solidFill>
                <a:schemeClr val="bg1"/>
              </a:solidFill>
            </a:endParaRPr>
          </a:p>
        </p:txBody>
      </p:sp>
      <p:grpSp>
        <p:nvGrpSpPr>
          <p:cNvPr id="8" name="Groupe 7"/>
          <p:cNvGrpSpPr/>
          <p:nvPr/>
        </p:nvGrpSpPr>
        <p:grpSpPr>
          <a:xfrm>
            <a:off x="7056893" y="2451606"/>
            <a:ext cx="1843129" cy="664004"/>
            <a:chOff x="7056893" y="2451606"/>
            <a:chExt cx="1843129" cy="664004"/>
          </a:xfrm>
        </p:grpSpPr>
        <p:sp>
          <p:nvSpPr>
            <p:cNvPr id="12" name="Accolade fermante 11"/>
            <p:cNvSpPr/>
            <p:nvPr/>
          </p:nvSpPr>
          <p:spPr>
            <a:xfrm>
              <a:off x="7056893" y="2451606"/>
              <a:ext cx="287646" cy="664004"/>
            </a:xfrm>
            <a:prstGeom prst="rightBrac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7" name="ZoneTexte 56"/>
            <p:cNvSpPr txBox="1"/>
            <p:nvPr/>
          </p:nvSpPr>
          <p:spPr>
            <a:xfrm>
              <a:off x="7470913" y="2636882"/>
              <a:ext cx="142910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u="sng" dirty="0" smtClean="0">
                  <a:solidFill>
                    <a:schemeClr val="accent5"/>
                  </a:solidFill>
                </a:rPr>
                <a:t>PARAMAGNETIQUE</a:t>
              </a:r>
              <a:endParaRPr lang="fr-FR" sz="1200" b="1" u="sng" dirty="0">
                <a:solidFill>
                  <a:schemeClr val="accent5"/>
                </a:solidFill>
              </a:endParaRPr>
            </a:p>
          </p:txBody>
        </p:sp>
      </p:grpSp>
      <p:sp>
        <p:nvSpPr>
          <p:cNvPr id="38" name="Ellipse 37"/>
          <p:cNvSpPr/>
          <p:nvPr/>
        </p:nvSpPr>
        <p:spPr>
          <a:xfrm>
            <a:off x="6051354" y="2344029"/>
            <a:ext cx="105035" cy="107577"/>
          </a:xfrm>
          <a:prstGeom prst="ellipse">
            <a:avLst/>
          </a:prstGeom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0" name="Groupe 39"/>
          <p:cNvGrpSpPr/>
          <p:nvPr/>
        </p:nvGrpSpPr>
        <p:grpSpPr>
          <a:xfrm>
            <a:off x="4909715" y="2455709"/>
            <a:ext cx="1750060" cy="597979"/>
            <a:chOff x="4909715" y="2455709"/>
            <a:chExt cx="1750060" cy="597979"/>
          </a:xfrm>
        </p:grpSpPr>
        <p:sp>
          <p:nvSpPr>
            <p:cNvPr id="5" name="Rectangle 4"/>
            <p:cNvSpPr/>
            <p:nvPr/>
          </p:nvSpPr>
          <p:spPr>
            <a:xfrm>
              <a:off x="5290715" y="2801000"/>
              <a:ext cx="274320" cy="25141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5565035" y="2801746"/>
              <a:ext cx="274320" cy="25141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5841895" y="2800966"/>
              <a:ext cx="274320" cy="25141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6113675" y="2802273"/>
              <a:ext cx="274320" cy="25141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6385455" y="2801000"/>
              <a:ext cx="274320" cy="25141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1" name="ZoneTexte 50"/>
            <p:cNvSpPr txBox="1"/>
            <p:nvPr/>
          </p:nvSpPr>
          <p:spPr>
            <a:xfrm>
              <a:off x="4996235" y="2455709"/>
              <a:ext cx="15263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dirty="0" smtClean="0">
                  <a:solidFill>
                    <a:schemeClr val="bg1"/>
                  </a:solidFill>
                </a:rPr>
                <a:t>Couche périphérique</a:t>
              </a:r>
              <a:endParaRPr lang="fr-FR" sz="1200" b="1" dirty="0">
                <a:solidFill>
                  <a:schemeClr val="bg1"/>
                </a:solidFill>
              </a:endParaRPr>
            </a:p>
          </p:txBody>
        </p:sp>
        <p:cxnSp>
          <p:nvCxnSpPr>
            <p:cNvPr id="11" name="Connecteur droit avec flèche 10"/>
            <p:cNvCxnSpPr/>
            <p:nvPr/>
          </p:nvCxnSpPr>
          <p:spPr>
            <a:xfrm flipV="1">
              <a:off x="5377075" y="2826400"/>
              <a:ext cx="0" cy="18000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cteur droit avec flèche 51"/>
            <p:cNvCxnSpPr/>
            <p:nvPr/>
          </p:nvCxnSpPr>
          <p:spPr>
            <a:xfrm flipV="1">
              <a:off x="5641154" y="2826400"/>
              <a:ext cx="0" cy="18000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cteur droit avec flèche 52"/>
            <p:cNvCxnSpPr/>
            <p:nvPr/>
          </p:nvCxnSpPr>
          <p:spPr>
            <a:xfrm flipV="1">
              <a:off x="5912380" y="2826400"/>
              <a:ext cx="0" cy="18000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eur droit avec flèche 53"/>
            <p:cNvCxnSpPr/>
            <p:nvPr/>
          </p:nvCxnSpPr>
          <p:spPr>
            <a:xfrm flipV="1">
              <a:off x="6193958" y="2823881"/>
              <a:ext cx="0" cy="18000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cteur droit avec flèche 54"/>
            <p:cNvCxnSpPr/>
            <p:nvPr/>
          </p:nvCxnSpPr>
          <p:spPr>
            <a:xfrm flipV="1">
              <a:off x="6465819" y="2823881"/>
              <a:ext cx="0" cy="18000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cteur droit avec flèche 55"/>
            <p:cNvCxnSpPr/>
            <p:nvPr/>
          </p:nvCxnSpPr>
          <p:spPr>
            <a:xfrm>
              <a:off x="5483218" y="2826400"/>
              <a:ext cx="0" cy="18000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Rectangle 72"/>
            <p:cNvSpPr/>
            <p:nvPr/>
          </p:nvSpPr>
          <p:spPr>
            <a:xfrm>
              <a:off x="4909715" y="2801000"/>
              <a:ext cx="274320" cy="25141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74" name="Connecteur droit avec flèche 73"/>
            <p:cNvCxnSpPr/>
            <p:nvPr/>
          </p:nvCxnSpPr>
          <p:spPr>
            <a:xfrm flipV="1">
              <a:off x="4996075" y="2826400"/>
              <a:ext cx="0" cy="18000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necteur droit avec flèche 74"/>
            <p:cNvCxnSpPr/>
            <p:nvPr/>
          </p:nvCxnSpPr>
          <p:spPr>
            <a:xfrm>
              <a:off x="5102218" y="2826400"/>
              <a:ext cx="0" cy="18000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e 17"/>
          <p:cNvGrpSpPr/>
          <p:nvPr/>
        </p:nvGrpSpPr>
        <p:grpSpPr>
          <a:xfrm>
            <a:off x="132696" y="3299460"/>
            <a:ext cx="8912244" cy="1752600"/>
            <a:chOff x="132696" y="3299460"/>
            <a:chExt cx="8912244" cy="1752600"/>
          </a:xfrm>
        </p:grpSpPr>
        <p:sp>
          <p:nvSpPr>
            <p:cNvPr id="58" name="ZoneTexte 57"/>
            <p:cNvSpPr txBox="1"/>
            <p:nvPr/>
          </p:nvSpPr>
          <p:spPr>
            <a:xfrm>
              <a:off x="1165813" y="3491440"/>
              <a:ext cx="116320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b="1" dirty="0" smtClean="0">
                  <a:solidFill>
                    <a:schemeClr val="accent2"/>
                  </a:solidFill>
                </a:rPr>
                <a:t>Fer ferreux Fe</a:t>
              </a:r>
              <a:r>
                <a:rPr lang="fr-FR" sz="1200" b="1" baseline="30000" dirty="0" smtClean="0">
                  <a:solidFill>
                    <a:schemeClr val="accent2"/>
                  </a:solidFill>
                </a:rPr>
                <a:t>2+</a:t>
              </a:r>
            </a:p>
            <a:p>
              <a:pPr algn="ctr"/>
              <a:r>
                <a:rPr lang="fr-FR" sz="1200" b="1" dirty="0" smtClean="0">
                  <a:solidFill>
                    <a:schemeClr val="accent2"/>
                  </a:solidFill>
                </a:rPr>
                <a:t>Forme réduite</a:t>
              </a:r>
              <a:endParaRPr lang="fr-FR" sz="1200" b="1" dirty="0">
                <a:solidFill>
                  <a:schemeClr val="accent2"/>
                </a:solidFill>
              </a:endParaRPr>
            </a:p>
          </p:txBody>
        </p:sp>
        <p:sp>
          <p:nvSpPr>
            <p:cNvPr id="59" name="ZoneTexte 58"/>
            <p:cNvSpPr txBox="1"/>
            <p:nvPr/>
          </p:nvSpPr>
          <p:spPr>
            <a:xfrm>
              <a:off x="5296845" y="3530775"/>
              <a:ext cx="12162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b="1" dirty="0" smtClean="0">
                  <a:solidFill>
                    <a:srgbClr val="92D050"/>
                  </a:solidFill>
                </a:rPr>
                <a:t>Fer ferrique Fe</a:t>
              </a:r>
              <a:r>
                <a:rPr lang="fr-FR" sz="1200" b="1" baseline="30000" dirty="0" smtClean="0">
                  <a:solidFill>
                    <a:srgbClr val="92D050"/>
                  </a:solidFill>
                </a:rPr>
                <a:t>3+</a:t>
              </a:r>
            </a:p>
            <a:p>
              <a:pPr algn="ctr"/>
              <a:r>
                <a:rPr lang="fr-FR" sz="1200" b="1" dirty="0" smtClean="0">
                  <a:solidFill>
                    <a:srgbClr val="92D050"/>
                  </a:solidFill>
                </a:rPr>
                <a:t>Forme oxydée</a:t>
              </a:r>
              <a:endParaRPr lang="fr-FR" sz="1200" b="1" dirty="0">
                <a:solidFill>
                  <a:srgbClr val="92D050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32696" y="3299460"/>
              <a:ext cx="8912244" cy="17526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6" name="Rectangle 75"/>
            <p:cNvSpPr/>
            <p:nvPr/>
          </p:nvSpPr>
          <p:spPr>
            <a:xfrm>
              <a:off x="1198775" y="4022149"/>
              <a:ext cx="274320" cy="25141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7" name="Rectangle 76"/>
            <p:cNvSpPr/>
            <p:nvPr/>
          </p:nvSpPr>
          <p:spPr>
            <a:xfrm>
              <a:off x="1473095" y="4022895"/>
              <a:ext cx="274320" cy="25141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1749955" y="4022115"/>
              <a:ext cx="274320" cy="25141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2021735" y="4023422"/>
              <a:ext cx="274320" cy="25141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2293515" y="4022149"/>
              <a:ext cx="274320" cy="25141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81" name="Connecteur droit avec flèche 80"/>
            <p:cNvCxnSpPr/>
            <p:nvPr/>
          </p:nvCxnSpPr>
          <p:spPr>
            <a:xfrm flipV="1">
              <a:off x="1285135" y="4047549"/>
              <a:ext cx="0" cy="18000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necteur droit avec flèche 81"/>
            <p:cNvCxnSpPr/>
            <p:nvPr/>
          </p:nvCxnSpPr>
          <p:spPr>
            <a:xfrm flipV="1">
              <a:off x="1549214" y="4047549"/>
              <a:ext cx="0" cy="18000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onnecteur droit avec flèche 82"/>
            <p:cNvCxnSpPr/>
            <p:nvPr/>
          </p:nvCxnSpPr>
          <p:spPr>
            <a:xfrm flipV="1">
              <a:off x="1820440" y="4047549"/>
              <a:ext cx="0" cy="18000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onnecteur droit avec flèche 83"/>
            <p:cNvCxnSpPr/>
            <p:nvPr/>
          </p:nvCxnSpPr>
          <p:spPr>
            <a:xfrm flipV="1">
              <a:off x="2102018" y="4045030"/>
              <a:ext cx="0" cy="18000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necteur droit avec flèche 84"/>
            <p:cNvCxnSpPr/>
            <p:nvPr/>
          </p:nvCxnSpPr>
          <p:spPr>
            <a:xfrm flipV="1">
              <a:off x="2373879" y="4045030"/>
              <a:ext cx="0" cy="18000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necteur droit avec flèche 85"/>
            <p:cNvCxnSpPr/>
            <p:nvPr/>
          </p:nvCxnSpPr>
          <p:spPr>
            <a:xfrm>
              <a:off x="1391278" y="4047549"/>
              <a:ext cx="0" cy="18000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Rectangle 86"/>
            <p:cNvSpPr/>
            <p:nvPr/>
          </p:nvSpPr>
          <p:spPr>
            <a:xfrm>
              <a:off x="817775" y="4022149"/>
              <a:ext cx="274320" cy="25141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5317740" y="4022149"/>
              <a:ext cx="274320" cy="25141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1" name="Rectangle 90"/>
            <p:cNvSpPr/>
            <p:nvPr/>
          </p:nvSpPr>
          <p:spPr>
            <a:xfrm>
              <a:off x="5592060" y="4022895"/>
              <a:ext cx="274320" cy="25141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2" name="Rectangle 91"/>
            <p:cNvSpPr/>
            <p:nvPr/>
          </p:nvSpPr>
          <p:spPr>
            <a:xfrm>
              <a:off x="5868920" y="4022115"/>
              <a:ext cx="274320" cy="25141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3" name="Rectangle 92"/>
            <p:cNvSpPr/>
            <p:nvPr/>
          </p:nvSpPr>
          <p:spPr>
            <a:xfrm>
              <a:off x="6140700" y="4023422"/>
              <a:ext cx="274320" cy="25141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4" name="Rectangle 93"/>
            <p:cNvSpPr/>
            <p:nvPr/>
          </p:nvSpPr>
          <p:spPr>
            <a:xfrm>
              <a:off x="6412480" y="4022149"/>
              <a:ext cx="274320" cy="25141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95" name="Connecteur droit avec flèche 94"/>
            <p:cNvCxnSpPr/>
            <p:nvPr/>
          </p:nvCxnSpPr>
          <p:spPr>
            <a:xfrm flipV="1">
              <a:off x="5404100" y="4047549"/>
              <a:ext cx="0" cy="18000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necteur droit avec flèche 95"/>
            <p:cNvCxnSpPr/>
            <p:nvPr/>
          </p:nvCxnSpPr>
          <p:spPr>
            <a:xfrm flipV="1">
              <a:off x="5668179" y="4047549"/>
              <a:ext cx="0" cy="18000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onnecteur droit avec flèche 96"/>
            <p:cNvCxnSpPr/>
            <p:nvPr/>
          </p:nvCxnSpPr>
          <p:spPr>
            <a:xfrm flipV="1">
              <a:off x="5939405" y="4047549"/>
              <a:ext cx="0" cy="18000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necteur droit avec flèche 97"/>
            <p:cNvCxnSpPr/>
            <p:nvPr/>
          </p:nvCxnSpPr>
          <p:spPr>
            <a:xfrm flipV="1">
              <a:off x="6220983" y="4045030"/>
              <a:ext cx="0" cy="18000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Connecteur droit avec flèche 98"/>
            <p:cNvCxnSpPr/>
            <p:nvPr/>
          </p:nvCxnSpPr>
          <p:spPr>
            <a:xfrm flipV="1">
              <a:off x="6492844" y="4045030"/>
              <a:ext cx="0" cy="18000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Rectangle 100"/>
            <p:cNvSpPr/>
            <p:nvPr/>
          </p:nvSpPr>
          <p:spPr>
            <a:xfrm>
              <a:off x="4936740" y="4022149"/>
              <a:ext cx="274320" cy="25141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9" name="Connecteur droit avec flèche 18"/>
            <p:cNvCxnSpPr/>
            <p:nvPr/>
          </p:nvCxnSpPr>
          <p:spPr>
            <a:xfrm flipV="1">
              <a:off x="3241943" y="4144012"/>
              <a:ext cx="1132895" cy="762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ZoneTexte 104"/>
            <p:cNvSpPr txBox="1"/>
            <p:nvPr/>
          </p:nvSpPr>
          <p:spPr>
            <a:xfrm>
              <a:off x="7344660" y="3997838"/>
              <a:ext cx="9394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dirty="0" smtClean="0">
                  <a:solidFill>
                    <a:schemeClr val="bg1"/>
                  </a:solidFill>
                </a:rPr>
                <a:t>+ 1 électron</a:t>
              </a:r>
              <a:endParaRPr lang="fr-FR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106" name="ZoneTexte 105"/>
            <p:cNvSpPr txBox="1"/>
            <p:nvPr/>
          </p:nvSpPr>
          <p:spPr>
            <a:xfrm>
              <a:off x="5391923" y="4585669"/>
              <a:ext cx="99283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dirty="0" smtClean="0">
                  <a:solidFill>
                    <a:schemeClr val="bg1"/>
                  </a:solidFill>
                </a:rPr>
                <a:t>PLUS STABLE</a:t>
              </a:r>
              <a:endParaRPr lang="fr-FR" sz="1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88" name="Ellipse 87"/>
          <p:cNvSpPr/>
          <p:nvPr/>
        </p:nvSpPr>
        <p:spPr>
          <a:xfrm>
            <a:off x="5889395" y="1613572"/>
            <a:ext cx="105035" cy="107577"/>
          </a:xfrm>
          <a:prstGeom prst="ellipse">
            <a:avLst/>
          </a:prstGeom>
          <a:noFill/>
          <a:ln w="952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9" name="Ellipse 88"/>
          <p:cNvSpPr/>
          <p:nvPr/>
        </p:nvSpPr>
        <p:spPr>
          <a:xfrm>
            <a:off x="5996075" y="1621192"/>
            <a:ext cx="105035" cy="107577"/>
          </a:xfrm>
          <a:prstGeom prst="ellipse">
            <a:avLst/>
          </a:prstGeom>
          <a:noFill/>
          <a:ln w="952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0" name="Ellipse 99"/>
          <p:cNvSpPr/>
          <p:nvPr/>
        </p:nvSpPr>
        <p:spPr>
          <a:xfrm>
            <a:off x="5897015" y="1666912"/>
            <a:ext cx="105035" cy="107577"/>
          </a:xfrm>
          <a:prstGeom prst="ellipse">
            <a:avLst/>
          </a:prstGeom>
          <a:noFill/>
          <a:ln w="952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2" name="Ellipse 101"/>
          <p:cNvSpPr/>
          <p:nvPr/>
        </p:nvSpPr>
        <p:spPr>
          <a:xfrm>
            <a:off x="5963373" y="1674980"/>
            <a:ext cx="105035" cy="107577"/>
          </a:xfrm>
          <a:prstGeom prst="ellipse">
            <a:avLst/>
          </a:prstGeom>
          <a:noFill/>
          <a:ln w="952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3" name="Ellipse 102"/>
          <p:cNvSpPr/>
          <p:nvPr/>
        </p:nvSpPr>
        <p:spPr>
          <a:xfrm>
            <a:off x="6053558" y="1549263"/>
            <a:ext cx="105035" cy="107577"/>
          </a:xfrm>
          <a:prstGeom prst="ellipse">
            <a:avLst/>
          </a:prstGeom>
          <a:noFill/>
          <a:ln w="952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4" name="Ellipse 103"/>
          <p:cNvSpPr/>
          <p:nvPr/>
        </p:nvSpPr>
        <p:spPr>
          <a:xfrm>
            <a:off x="5969552" y="1560269"/>
            <a:ext cx="105035" cy="107577"/>
          </a:xfrm>
          <a:prstGeom prst="ellipse">
            <a:avLst/>
          </a:prstGeom>
          <a:noFill/>
          <a:ln w="952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7" name="Ellipse 106"/>
          <p:cNvSpPr/>
          <p:nvPr/>
        </p:nvSpPr>
        <p:spPr>
          <a:xfrm>
            <a:off x="5905114" y="1550291"/>
            <a:ext cx="105035" cy="107577"/>
          </a:xfrm>
          <a:prstGeom prst="ellipse">
            <a:avLst/>
          </a:prstGeom>
          <a:noFill/>
          <a:ln w="952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8" name="Ellipse 107"/>
          <p:cNvSpPr/>
          <p:nvPr/>
        </p:nvSpPr>
        <p:spPr>
          <a:xfrm>
            <a:off x="5965613" y="1481976"/>
            <a:ext cx="105035" cy="107577"/>
          </a:xfrm>
          <a:prstGeom prst="ellipse">
            <a:avLst/>
          </a:prstGeom>
          <a:noFill/>
          <a:ln w="952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" name="Ellipse 108"/>
          <p:cNvSpPr/>
          <p:nvPr/>
        </p:nvSpPr>
        <p:spPr>
          <a:xfrm>
            <a:off x="6018130" y="1461172"/>
            <a:ext cx="105035" cy="107577"/>
          </a:xfrm>
          <a:prstGeom prst="ellipse">
            <a:avLst/>
          </a:prstGeom>
          <a:noFill/>
          <a:ln w="952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0" name="Ellipse 109"/>
          <p:cNvSpPr/>
          <p:nvPr/>
        </p:nvSpPr>
        <p:spPr>
          <a:xfrm>
            <a:off x="5912380" y="1422875"/>
            <a:ext cx="105035" cy="107577"/>
          </a:xfrm>
          <a:prstGeom prst="ellipse">
            <a:avLst/>
          </a:prstGeom>
          <a:noFill/>
          <a:ln w="952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1" name="Ellipse 110"/>
          <p:cNvSpPr/>
          <p:nvPr/>
        </p:nvSpPr>
        <p:spPr>
          <a:xfrm>
            <a:off x="5965612" y="1381202"/>
            <a:ext cx="105035" cy="107577"/>
          </a:xfrm>
          <a:prstGeom prst="ellipse">
            <a:avLst/>
          </a:prstGeom>
          <a:noFill/>
          <a:ln w="952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2" name="Ellipse 111"/>
          <p:cNvSpPr/>
          <p:nvPr/>
        </p:nvSpPr>
        <p:spPr>
          <a:xfrm>
            <a:off x="5858914" y="1476663"/>
            <a:ext cx="105035" cy="107577"/>
          </a:xfrm>
          <a:prstGeom prst="ellipse">
            <a:avLst/>
          </a:prstGeom>
          <a:noFill/>
          <a:ln w="952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3" name="Ellipse 112"/>
          <p:cNvSpPr/>
          <p:nvPr/>
        </p:nvSpPr>
        <p:spPr>
          <a:xfrm>
            <a:off x="5825840" y="1604079"/>
            <a:ext cx="105035" cy="107577"/>
          </a:xfrm>
          <a:prstGeom prst="ellipse">
            <a:avLst/>
          </a:prstGeom>
          <a:noFill/>
          <a:ln w="952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4" name="Ellipse 113"/>
          <p:cNvSpPr/>
          <p:nvPr/>
        </p:nvSpPr>
        <p:spPr>
          <a:xfrm>
            <a:off x="5825159" y="1694031"/>
            <a:ext cx="105035" cy="107577"/>
          </a:xfrm>
          <a:prstGeom prst="ellipse">
            <a:avLst/>
          </a:prstGeom>
          <a:noFill/>
          <a:ln w="952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5" name="Ellipse 114"/>
          <p:cNvSpPr/>
          <p:nvPr/>
        </p:nvSpPr>
        <p:spPr>
          <a:xfrm>
            <a:off x="5740620" y="1649087"/>
            <a:ext cx="105035" cy="107577"/>
          </a:xfrm>
          <a:prstGeom prst="ellipse">
            <a:avLst/>
          </a:prstGeom>
          <a:noFill/>
          <a:ln w="952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6" name="Ellipse 115"/>
          <p:cNvSpPr/>
          <p:nvPr/>
        </p:nvSpPr>
        <p:spPr>
          <a:xfrm>
            <a:off x="5756922" y="1589544"/>
            <a:ext cx="105035" cy="107577"/>
          </a:xfrm>
          <a:prstGeom prst="ellipse">
            <a:avLst/>
          </a:prstGeom>
          <a:noFill/>
          <a:ln w="952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7" name="Ellipse 116"/>
          <p:cNvSpPr/>
          <p:nvPr/>
        </p:nvSpPr>
        <p:spPr>
          <a:xfrm>
            <a:off x="5811238" y="1537452"/>
            <a:ext cx="105035" cy="107577"/>
          </a:xfrm>
          <a:prstGeom prst="ellipse">
            <a:avLst/>
          </a:prstGeom>
          <a:noFill/>
          <a:ln w="952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8" name="Ellipse 117"/>
          <p:cNvSpPr/>
          <p:nvPr/>
        </p:nvSpPr>
        <p:spPr>
          <a:xfrm>
            <a:off x="5757889" y="1494005"/>
            <a:ext cx="105035" cy="107577"/>
          </a:xfrm>
          <a:prstGeom prst="ellipse">
            <a:avLst/>
          </a:prstGeom>
          <a:noFill/>
          <a:ln w="952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9" name="Ellipse 118"/>
          <p:cNvSpPr/>
          <p:nvPr/>
        </p:nvSpPr>
        <p:spPr>
          <a:xfrm>
            <a:off x="5796360" y="1422875"/>
            <a:ext cx="105035" cy="107577"/>
          </a:xfrm>
          <a:prstGeom prst="ellipse">
            <a:avLst/>
          </a:prstGeom>
          <a:noFill/>
          <a:ln w="952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0" name="Ellipse 119"/>
          <p:cNvSpPr/>
          <p:nvPr/>
        </p:nvSpPr>
        <p:spPr>
          <a:xfrm>
            <a:off x="5858914" y="1391029"/>
            <a:ext cx="105035" cy="107577"/>
          </a:xfrm>
          <a:prstGeom prst="ellipse">
            <a:avLst/>
          </a:prstGeom>
          <a:noFill/>
          <a:ln w="952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1" name="Ellipse 120"/>
          <p:cNvSpPr/>
          <p:nvPr/>
        </p:nvSpPr>
        <p:spPr>
          <a:xfrm>
            <a:off x="5903300" y="1346992"/>
            <a:ext cx="105035" cy="107577"/>
          </a:xfrm>
          <a:prstGeom prst="ellipse">
            <a:avLst/>
          </a:prstGeom>
          <a:noFill/>
          <a:ln w="952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2" name="Ellipse 121"/>
          <p:cNvSpPr/>
          <p:nvPr/>
        </p:nvSpPr>
        <p:spPr>
          <a:xfrm>
            <a:off x="5811238" y="1354708"/>
            <a:ext cx="105035" cy="107577"/>
          </a:xfrm>
          <a:prstGeom prst="ellipse">
            <a:avLst/>
          </a:prstGeom>
          <a:noFill/>
          <a:ln w="952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3" name="Ellipse 122"/>
          <p:cNvSpPr/>
          <p:nvPr/>
        </p:nvSpPr>
        <p:spPr>
          <a:xfrm>
            <a:off x="5750888" y="1399248"/>
            <a:ext cx="105035" cy="107577"/>
          </a:xfrm>
          <a:prstGeom prst="ellipse">
            <a:avLst/>
          </a:prstGeom>
          <a:noFill/>
          <a:ln w="952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4" name="Ellipse 123"/>
          <p:cNvSpPr/>
          <p:nvPr/>
        </p:nvSpPr>
        <p:spPr>
          <a:xfrm>
            <a:off x="5693368" y="1450115"/>
            <a:ext cx="105035" cy="107577"/>
          </a:xfrm>
          <a:prstGeom prst="ellipse">
            <a:avLst/>
          </a:prstGeom>
          <a:noFill/>
          <a:ln w="952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5" name="Ellipse 124"/>
          <p:cNvSpPr/>
          <p:nvPr/>
        </p:nvSpPr>
        <p:spPr>
          <a:xfrm>
            <a:off x="5706324" y="1515716"/>
            <a:ext cx="105035" cy="107577"/>
          </a:xfrm>
          <a:prstGeom prst="ellipse">
            <a:avLst/>
          </a:prstGeom>
          <a:noFill/>
          <a:ln w="952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6" name="Ellipse 125"/>
          <p:cNvSpPr/>
          <p:nvPr/>
        </p:nvSpPr>
        <p:spPr>
          <a:xfrm>
            <a:off x="5688319" y="1592211"/>
            <a:ext cx="105035" cy="107577"/>
          </a:xfrm>
          <a:prstGeom prst="ellipse">
            <a:avLst/>
          </a:prstGeom>
          <a:noFill/>
          <a:ln w="952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7" name="Ellipse 126"/>
          <p:cNvSpPr/>
          <p:nvPr/>
        </p:nvSpPr>
        <p:spPr>
          <a:xfrm>
            <a:off x="5708212" y="1399175"/>
            <a:ext cx="105035" cy="107577"/>
          </a:xfrm>
          <a:prstGeom prst="ellipse">
            <a:avLst/>
          </a:prstGeom>
          <a:noFill/>
          <a:ln w="952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8" name="Ellipse 127"/>
          <p:cNvSpPr/>
          <p:nvPr/>
        </p:nvSpPr>
        <p:spPr>
          <a:xfrm>
            <a:off x="5656180" y="1499309"/>
            <a:ext cx="105035" cy="107577"/>
          </a:xfrm>
          <a:prstGeom prst="ellipse">
            <a:avLst/>
          </a:prstGeom>
          <a:noFill/>
          <a:ln w="952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5703873" y="1375790"/>
            <a:ext cx="402482" cy="369332"/>
          </a:xfrm>
          <a:prstGeom prst="rect">
            <a:avLst/>
          </a:prstGeom>
          <a:noFill/>
          <a:ln w="9525">
            <a:noFill/>
          </a:ln>
        </p:spPr>
        <p:txBody>
          <a:bodyPr wrap="none" rtlCol="0">
            <a:spAutoFit/>
          </a:bodyPr>
          <a:lstStyle/>
          <a:p>
            <a:r>
              <a:rPr lang="fr-FR" b="1" dirty="0" smtClean="0"/>
              <a:t>Fe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2818699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965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 fontScale="90000"/>
          </a:bodyPr>
          <a:lstStyle/>
          <a:p>
            <a:pPr algn="l"/>
            <a:r>
              <a:rPr lang="fr-FR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>Un excès de fer</a:t>
            </a:r>
            <a: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/>
            </a:r>
            <a:b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</a:br>
            <a:r>
              <a:rPr lang="fr-FR" sz="2000" b="1" dirty="0">
                <a:solidFill>
                  <a:schemeClr val="accent1"/>
                </a:solidFill>
                <a:latin typeface="Arial" charset="0"/>
                <a:cs typeface="Arial" charset="0"/>
              </a:rPr>
              <a:t>Fer et </a:t>
            </a:r>
            <a:r>
              <a:rPr lang="fr-FR" sz="2000" b="1" dirty="0" smtClean="0">
                <a:solidFill>
                  <a:schemeClr val="accent1"/>
                </a:solidFill>
                <a:latin typeface="Arial" charset="0"/>
                <a:cs typeface="Arial" charset="0"/>
              </a:rPr>
              <a:t>déconnection</a:t>
            </a:r>
            <a:endParaRPr lang="fr-FR" sz="3400" b="1" dirty="0" smtClean="0">
              <a:solidFill>
                <a:schemeClr val="accent5"/>
              </a:solidFill>
              <a:latin typeface="Arial" charset="0"/>
              <a:cs typeface="Arial" charset="0"/>
            </a:endParaRPr>
          </a:p>
        </p:txBody>
      </p:sp>
      <p:sp>
        <p:nvSpPr>
          <p:cNvPr id="62" name="ZoneTexte 61"/>
          <p:cNvSpPr txBox="1">
            <a:spLocks noChangeArrowheads="1"/>
          </p:cNvSpPr>
          <p:nvPr/>
        </p:nvSpPr>
        <p:spPr bwMode="auto">
          <a:xfrm>
            <a:off x="6106076" y="120060"/>
            <a:ext cx="227652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 sz="1400" b="1" i="1" dirty="0" smtClean="0">
                <a:solidFill>
                  <a:schemeClr val="bg1"/>
                </a:solidFill>
              </a:rPr>
              <a:t>DISABILITY / HANDICAP</a:t>
            </a:r>
            <a:endParaRPr lang="fr-FR" altLang="fr-FR" sz="1400" b="1" i="1" dirty="0">
              <a:solidFill>
                <a:schemeClr val="bg1"/>
              </a:solidFill>
            </a:endParaRPr>
          </a:p>
        </p:txBody>
      </p:sp>
      <p:pic>
        <p:nvPicPr>
          <p:cNvPr id="34" name="Image 24">
            <a:extLst>
              <a:ext uri="{FF2B5EF4-FFF2-40B4-BE49-F238E27FC236}">
                <a16:creationId xmlns:a16="http://schemas.microsoft.com/office/drawing/2014/main" xmlns="" id="{AA03A32B-A063-AC41-AEB6-6F7139146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41" y="1948624"/>
            <a:ext cx="1657350" cy="1182688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pic>
        <p:nvPicPr>
          <p:cNvPr id="35" name="Image 34"/>
          <p:cNvPicPr>
            <a:picLocks noChangeAspect="1"/>
          </p:cNvPicPr>
          <p:nvPr/>
        </p:nvPicPr>
        <p:blipFill rotWithShape="1">
          <a:blip r:embed="rId4"/>
          <a:srcRect l="27925" t="39040" r="28506" b="15263"/>
          <a:stretch/>
        </p:blipFill>
        <p:spPr>
          <a:xfrm flipV="1">
            <a:off x="2083006" y="3442582"/>
            <a:ext cx="2154923" cy="1393517"/>
          </a:xfrm>
          <a:prstGeom prst="rect">
            <a:avLst/>
          </a:prstGeom>
        </p:spPr>
      </p:pic>
      <p:grpSp>
        <p:nvGrpSpPr>
          <p:cNvPr id="36" name="Groupe 35"/>
          <p:cNvGrpSpPr/>
          <p:nvPr/>
        </p:nvGrpSpPr>
        <p:grpSpPr>
          <a:xfrm>
            <a:off x="2005616" y="1786269"/>
            <a:ext cx="2123440" cy="1415627"/>
            <a:chOff x="2153723" y="1093327"/>
            <a:chExt cx="2123440" cy="1415627"/>
          </a:xfrm>
        </p:grpSpPr>
        <p:pic>
          <p:nvPicPr>
            <p:cNvPr id="37" name="Image 36"/>
            <p:cNvPicPr>
              <a:picLocks noChangeAspect="1"/>
            </p:cNvPicPr>
            <p:nvPr/>
          </p:nvPicPr>
          <p:blipFill rotWithShape="1">
            <a:blip r:embed="rId5"/>
            <a:srcRect l="28215" t="15963" r="22116" b="30331"/>
            <a:stretch/>
          </p:blipFill>
          <p:spPr>
            <a:xfrm>
              <a:off x="2153723" y="1093327"/>
              <a:ext cx="2123440" cy="1415627"/>
            </a:xfrm>
            <a:prstGeom prst="rect">
              <a:avLst/>
            </a:prstGeom>
          </p:spPr>
        </p:pic>
        <p:cxnSp>
          <p:nvCxnSpPr>
            <p:cNvPr id="38" name="Connecteur droit avec flèche 37"/>
            <p:cNvCxnSpPr/>
            <p:nvPr/>
          </p:nvCxnSpPr>
          <p:spPr>
            <a:xfrm flipV="1">
              <a:off x="2441590" y="1503114"/>
              <a:ext cx="121920" cy="17610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avec flèche 38"/>
            <p:cNvCxnSpPr/>
            <p:nvPr/>
          </p:nvCxnSpPr>
          <p:spPr>
            <a:xfrm flipV="1">
              <a:off x="2702166" y="1608100"/>
              <a:ext cx="3387" cy="19304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avec flèche 39"/>
            <p:cNvCxnSpPr/>
            <p:nvPr/>
          </p:nvCxnSpPr>
          <p:spPr>
            <a:xfrm flipH="1" flipV="1">
              <a:off x="2915329" y="1556735"/>
              <a:ext cx="114753" cy="17610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avec flèche 40"/>
            <p:cNvCxnSpPr/>
            <p:nvPr/>
          </p:nvCxnSpPr>
          <p:spPr>
            <a:xfrm flipH="1" flipV="1">
              <a:off x="3122309" y="1457112"/>
              <a:ext cx="186266" cy="9200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eur droit avec flèche 41"/>
            <p:cNvCxnSpPr/>
            <p:nvPr/>
          </p:nvCxnSpPr>
          <p:spPr>
            <a:xfrm flipH="1" flipV="1">
              <a:off x="3122309" y="1275828"/>
              <a:ext cx="247227" cy="1053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e 42"/>
          <p:cNvGrpSpPr/>
          <p:nvPr/>
        </p:nvGrpSpPr>
        <p:grpSpPr>
          <a:xfrm>
            <a:off x="7304581" y="1391440"/>
            <a:ext cx="1726071" cy="2092396"/>
            <a:chOff x="7227344" y="1286367"/>
            <a:chExt cx="1726071" cy="2092396"/>
          </a:xfrm>
        </p:grpSpPr>
        <p:pic>
          <p:nvPicPr>
            <p:cNvPr id="44" name="Image 43"/>
            <p:cNvPicPr>
              <a:picLocks noChangeAspect="1"/>
            </p:cNvPicPr>
            <p:nvPr/>
          </p:nvPicPr>
          <p:blipFill rotWithShape="1">
            <a:blip r:embed="rId6"/>
            <a:srcRect l="33299" t="1359" r="26328" b="19261"/>
            <a:stretch/>
          </p:blipFill>
          <p:spPr>
            <a:xfrm>
              <a:off x="7227344" y="1286367"/>
              <a:ext cx="1726071" cy="2092396"/>
            </a:xfrm>
            <a:prstGeom prst="rect">
              <a:avLst/>
            </a:prstGeom>
          </p:spPr>
        </p:pic>
        <p:cxnSp>
          <p:nvCxnSpPr>
            <p:cNvPr id="45" name="Connecteur droit avec flèche 44"/>
            <p:cNvCxnSpPr/>
            <p:nvPr/>
          </p:nvCxnSpPr>
          <p:spPr>
            <a:xfrm flipH="1" flipV="1">
              <a:off x="7754509" y="2455420"/>
              <a:ext cx="150510" cy="17808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cteur droit avec flèche 45"/>
            <p:cNvCxnSpPr/>
            <p:nvPr/>
          </p:nvCxnSpPr>
          <p:spPr>
            <a:xfrm flipH="1">
              <a:off x="7965459" y="2274515"/>
              <a:ext cx="218053" cy="282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cteur droit avec flèche 46"/>
            <p:cNvCxnSpPr/>
            <p:nvPr/>
          </p:nvCxnSpPr>
          <p:spPr>
            <a:xfrm flipH="1">
              <a:off x="7894858" y="1877711"/>
              <a:ext cx="179627" cy="8696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avec flèche 47"/>
            <p:cNvCxnSpPr/>
            <p:nvPr/>
          </p:nvCxnSpPr>
          <p:spPr>
            <a:xfrm flipV="1">
              <a:off x="7377487" y="2455421"/>
              <a:ext cx="89111" cy="17808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droit avec flèche 48"/>
            <p:cNvCxnSpPr/>
            <p:nvPr/>
          </p:nvCxnSpPr>
          <p:spPr>
            <a:xfrm>
              <a:off x="7682287" y="1691682"/>
              <a:ext cx="8426" cy="22046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e 49"/>
          <p:cNvGrpSpPr/>
          <p:nvPr/>
        </p:nvGrpSpPr>
        <p:grpSpPr>
          <a:xfrm>
            <a:off x="4400516" y="1922865"/>
            <a:ext cx="2495973" cy="1279031"/>
            <a:chOff x="4476583" y="1181378"/>
            <a:chExt cx="2495973" cy="1279031"/>
          </a:xfrm>
        </p:grpSpPr>
        <p:pic>
          <p:nvPicPr>
            <p:cNvPr id="51" name="Image 50"/>
            <p:cNvPicPr>
              <a:picLocks noChangeAspect="1"/>
            </p:cNvPicPr>
            <p:nvPr/>
          </p:nvPicPr>
          <p:blipFill rotWithShape="1">
            <a:blip r:embed="rId7"/>
            <a:srcRect l="16928" t="19079" r="24690" b="32397"/>
            <a:stretch/>
          </p:blipFill>
          <p:spPr>
            <a:xfrm>
              <a:off x="4476583" y="1181378"/>
              <a:ext cx="2495973" cy="1279031"/>
            </a:xfrm>
            <a:prstGeom prst="rect">
              <a:avLst/>
            </a:prstGeom>
          </p:spPr>
        </p:pic>
        <p:cxnSp>
          <p:nvCxnSpPr>
            <p:cNvPr id="52" name="Connecteur droit avec flèche 51"/>
            <p:cNvCxnSpPr/>
            <p:nvPr/>
          </p:nvCxnSpPr>
          <p:spPr>
            <a:xfrm flipH="1" flipV="1">
              <a:off x="5724569" y="1518069"/>
              <a:ext cx="110461" cy="17808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cteur droit avec flèche 52"/>
            <p:cNvCxnSpPr/>
            <p:nvPr/>
          </p:nvCxnSpPr>
          <p:spPr>
            <a:xfrm flipH="1" flipV="1">
              <a:off x="5510106" y="1554757"/>
              <a:ext cx="5632" cy="21251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eur droit avec flèche 53"/>
            <p:cNvCxnSpPr/>
            <p:nvPr/>
          </p:nvCxnSpPr>
          <p:spPr>
            <a:xfrm flipV="1">
              <a:off x="5100713" y="1493000"/>
              <a:ext cx="154605" cy="10432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cteur droit avec flèche 54"/>
            <p:cNvCxnSpPr/>
            <p:nvPr/>
          </p:nvCxnSpPr>
          <p:spPr>
            <a:xfrm flipH="1" flipV="1">
              <a:off x="5835030" y="1374418"/>
              <a:ext cx="267153" cy="88618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ZoneTexte 55"/>
          <p:cNvSpPr txBox="1"/>
          <p:nvPr/>
        </p:nvSpPr>
        <p:spPr>
          <a:xfrm>
            <a:off x="2554059" y="373817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*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57" name="ZoneTexte 56"/>
          <p:cNvSpPr txBox="1"/>
          <p:nvPr/>
        </p:nvSpPr>
        <p:spPr>
          <a:xfrm>
            <a:off x="103604" y="890013"/>
            <a:ext cx="1667388" cy="101566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Photo-thrombosis</a:t>
            </a:r>
          </a:p>
          <a:p>
            <a:pPr algn="ctr"/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  <a:p>
            <a:pPr algn="ctr"/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Rose Bengal </a:t>
            </a:r>
          </a:p>
          <a:p>
            <a:pPr algn="ctr"/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  <a:p>
            <a:pPr algn="ctr"/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illumination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6716640" y="4884281"/>
            <a:ext cx="247856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Tible</a:t>
            </a:r>
            <a:r>
              <a:rPr lang="en-US" sz="10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1000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Koubiyr</a:t>
            </a:r>
            <a:r>
              <a:rPr lang="en-US" sz="10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i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en-US" sz="10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preparation</a:t>
            </a:r>
            <a:endParaRPr lang="en-US" sz="1000" b="1" dirty="0">
              <a:solidFill>
                <a:schemeClr val="accent5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ZoneTexte 58"/>
          <p:cNvSpPr txBox="1"/>
          <p:nvPr/>
        </p:nvSpPr>
        <p:spPr>
          <a:xfrm>
            <a:off x="2655087" y="3160330"/>
            <a:ext cx="10275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Coronal T2wi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60" name="ZoneTexte 59"/>
          <p:cNvSpPr txBox="1"/>
          <p:nvPr/>
        </p:nvSpPr>
        <p:spPr>
          <a:xfrm>
            <a:off x="5223027" y="3153670"/>
            <a:ext cx="10053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Sagittal T2wi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61" name="ZoneTexte 60"/>
          <p:cNvSpPr txBox="1"/>
          <p:nvPr/>
        </p:nvSpPr>
        <p:spPr>
          <a:xfrm>
            <a:off x="7777434" y="3452206"/>
            <a:ext cx="8451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Axial T2wi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63" name="ZoneTexte 62"/>
          <p:cNvSpPr txBox="1"/>
          <p:nvPr/>
        </p:nvSpPr>
        <p:spPr>
          <a:xfrm>
            <a:off x="2555432" y="4676710"/>
            <a:ext cx="13097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Coronal ADC map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03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965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 fontScale="90000"/>
          </a:bodyPr>
          <a:lstStyle/>
          <a:p>
            <a:pPr algn="l"/>
            <a:r>
              <a:rPr lang="fr-FR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>Un excès de fer</a:t>
            </a:r>
            <a: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/>
            </a:r>
            <a:b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</a:br>
            <a:r>
              <a:rPr lang="fr-FR" sz="2000" b="1" dirty="0">
                <a:solidFill>
                  <a:schemeClr val="accent1"/>
                </a:solidFill>
                <a:latin typeface="Arial" charset="0"/>
                <a:cs typeface="Arial" charset="0"/>
              </a:rPr>
              <a:t>Fer et </a:t>
            </a:r>
            <a:r>
              <a:rPr lang="fr-FR" sz="2000" b="1" dirty="0" smtClean="0">
                <a:solidFill>
                  <a:schemeClr val="accent1"/>
                </a:solidFill>
                <a:latin typeface="Arial" charset="0"/>
                <a:cs typeface="Arial" charset="0"/>
              </a:rPr>
              <a:t>déconnection</a:t>
            </a:r>
            <a:endParaRPr lang="fr-FR" sz="3400" b="1" dirty="0" smtClean="0">
              <a:solidFill>
                <a:schemeClr val="accent5"/>
              </a:solidFill>
              <a:latin typeface="Arial" charset="0"/>
              <a:cs typeface="Arial" charset="0"/>
            </a:endParaRPr>
          </a:p>
        </p:txBody>
      </p:sp>
      <p:sp>
        <p:nvSpPr>
          <p:cNvPr id="62" name="ZoneTexte 61"/>
          <p:cNvSpPr txBox="1">
            <a:spLocks noChangeArrowheads="1"/>
          </p:cNvSpPr>
          <p:nvPr/>
        </p:nvSpPr>
        <p:spPr bwMode="auto">
          <a:xfrm>
            <a:off x="6106076" y="120060"/>
            <a:ext cx="227652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 sz="1400" b="1" i="1" dirty="0" smtClean="0">
                <a:solidFill>
                  <a:schemeClr val="bg1"/>
                </a:solidFill>
              </a:rPr>
              <a:t>DISABILITY / HANDICAP</a:t>
            </a:r>
            <a:endParaRPr lang="fr-FR" altLang="fr-FR" sz="1400" b="1" i="1" dirty="0">
              <a:solidFill>
                <a:schemeClr val="bg1"/>
              </a:solidFill>
            </a:endParaRPr>
          </a:p>
        </p:txBody>
      </p:sp>
      <p:pic>
        <p:nvPicPr>
          <p:cNvPr id="64" name="Image 63"/>
          <p:cNvPicPr>
            <a:picLocks noChangeAspect="1"/>
          </p:cNvPicPr>
          <p:nvPr/>
        </p:nvPicPr>
        <p:blipFill rotWithShape="1">
          <a:blip r:embed="rId3"/>
          <a:srcRect l="29264" t="9619" r="30610" b="40213"/>
          <a:stretch/>
        </p:blipFill>
        <p:spPr>
          <a:xfrm>
            <a:off x="493566" y="1416860"/>
            <a:ext cx="1423905" cy="1099088"/>
          </a:xfrm>
          <a:prstGeom prst="rect">
            <a:avLst/>
          </a:prstGeom>
        </p:spPr>
      </p:pic>
      <p:sp>
        <p:nvSpPr>
          <p:cNvPr id="65" name="Rectangle 64"/>
          <p:cNvSpPr/>
          <p:nvPr/>
        </p:nvSpPr>
        <p:spPr>
          <a:xfrm>
            <a:off x="5661256" y="2251163"/>
            <a:ext cx="1700261" cy="14100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66" name="Rectangle 65"/>
          <p:cNvSpPr/>
          <p:nvPr/>
        </p:nvSpPr>
        <p:spPr>
          <a:xfrm rot="5400000">
            <a:off x="6870635" y="1706203"/>
            <a:ext cx="901072" cy="12720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67" name="Rectangle 66"/>
          <p:cNvSpPr/>
          <p:nvPr/>
        </p:nvSpPr>
        <p:spPr>
          <a:xfrm rot="5400000">
            <a:off x="5244461" y="1810500"/>
            <a:ext cx="901072" cy="12720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pic>
        <p:nvPicPr>
          <p:cNvPr id="68" name="Image 6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1117" y="1284957"/>
            <a:ext cx="1698842" cy="1469888"/>
          </a:xfrm>
          <a:prstGeom prst="rect">
            <a:avLst/>
          </a:prstGeom>
        </p:spPr>
      </p:pic>
      <p:pic>
        <p:nvPicPr>
          <p:cNvPr id="69" name="Image 6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7845" y="1418648"/>
            <a:ext cx="1577477" cy="1111092"/>
          </a:xfrm>
          <a:prstGeom prst="rect">
            <a:avLst/>
          </a:prstGeom>
        </p:spPr>
      </p:pic>
      <p:pic>
        <p:nvPicPr>
          <p:cNvPr id="70" name="Image 6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39096" y="1343689"/>
            <a:ext cx="1623201" cy="1211685"/>
          </a:xfrm>
          <a:prstGeom prst="rect">
            <a:avLst/>
          </a:prstGeom>
        </p:spPr>
      </p:pic>
      <p:pic>
        <p:nvPicPr>
          <p:cNvPr id="71" name="Image 7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26070" y="1424745"/>
            <a:ext cx="1609484" cy="1129382"/>
          </a:xfrm>
          <a:prstGeom prst="rect">
            <a:avLst/>
          </a:prstGeom>
        </p:spPr>
      </p:pic>
      <p:sp>
        <p:nvSpPr>
          <p:cNvPr id="72" name="ZoneTexte 71"/>
          <p:cNvSpPr txBox="1"/>
          <p:nvPr/>
        </p:nvSpPr>
        <p:spPr>
          <a:xfrm>
            <a:off x="2495277" y="923274"/>
            <a:ext cx="7406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accent6">
                    <a:lumMod val="75000"/>
                  </a:schemeClr>
                </a:solidFill>
              </a:rPr>
              <a:t>Stroke</a:t>
            </a:r>
          </a:p>
          <a:p>
            <a:pPr algn="ctr"/>
            <a:r>
              <a:rPr lang="en-US" sz="1200" b="1" dirty="0" smtClean="0">
                <a:solidFill>
                  <a:schemeClr val="accent6">
                    <a:lumMod val="75000"/>
                  </a:schemeClr>
                </a:solidFill>
              </a:rPr>
              <a:t>72 hours</a:t>
            </a:r>
          </a:p>
          <a:p>
            <a:pPr algn="ctr"/>
            <a:r>
              <a:rPr lang="en-US" sz="1200" b="1" dirty="0" smtClean="0">
                <a:solidFill>
                  <a:schemeClr val="accent6">
                    <a:lumMod val="75000"/>
                  </a:schemeClr>
                </a:solidFill>
              </a:rPr>
              <a:t>n=17</a:t>
            </a:r>
            <a:endParaRPr lang="en-US" sz="1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3" name="ZoneTexte 72"/>
          <p:cNvSpPr txBox="1"/>
          <p:nvPr/>
        </p:nvSpPr>
        <p:spPr>
          <a:xfrm>
            <a:off x="-8879" y="1869866"/>
            <a:ext cx="4940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T2wi</a:t>
            </a:r>
          </a:p>
        </p:txBody>
      </p:sp>
      <p:sp>
        <p:nvSpPr>
          <p:cNvPr id="74" name="ZoneTexte 73"/>
          <p:cNvSpPr txBox="1"/>
          <p:nvPr/>
        </p:nvSpPr>
        <p:spPr>
          <a:xfrm>
            <a:off x="2368094" y="1615624"/>
            <a:ext cx="27122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75" name="Rectangle 74"/>
          <p:cNvSpPr/>
          <p:nvPr/>
        </p:nvSpPr>
        <p:spPr>
          <a:xfrm>
            <a:off x="6716640" y="4884281"/>
            <a:ext cx="247856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Tible</a:t>
            </a:r>
            <a:r>
              <a:rPr lang="en-US" sz="10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1000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Koubiyr</a:t>
            </a:r>
            <a:r>
              <a:rPr lang="en-US" sz="10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i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en-US" sz="10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preparation</a:t>
            </a:r>
            <a:endParaRPr lang="en-US" sz="1000" b="1" dirty="0">
              <a:solidFill>
                <a:schemeClr val="accent5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ZoneTexte 75"/>
          <p:cNvSpPr txBox="1"/>
          <p:nvPr/>
        </p:nvSpPr>
        <p:spPr>
          <a:xfrm>
            <a:off x="4194537" y="923274"/>
            <a:ext cx="740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accent6">
                    <a:lumMod val="75000"/>
                  </a:schemeClr>
                </a:solidFill>
              </a:rPr>
              <a:t>Stroke</a:t>
            </a:r>
          </a:p>
          <a:p>
            <a:pPr algn="ctr"/>
            <a:r>
              <a:rPr lang="en-US" sz="1200" b="1" dirty="0" smtClean="0">
                <a:solidFill>
                  <a:schemeClr val="accent6">
                    <a:lumMod val="75000"/>
                  </a:schemeClr>
                </a:solidFill>
              </a:rPr>
              <a:t>2 weeks</a:t>
            </a:r>
          </a:p>
          <a:p>
            <a:pPr algn="ctr"/>
            <a:r>
              <a:rPr lang="en-US" sz="1200" b="1" dirty="0">
                <a:solidFill>
                  <a:schemeClr val="accent6">
                    <a:lumMod val="75000"/>
                  </a:schemeClr>
                </a:solidFill>
              </a:rPr>
              <a:t>n</a:t>
            </a:r>
            <a:r>
              <a:rPr lang="en-US" sz="1200" b="1" dirty="0" smtClean="0">
                <a:solidFill>
                  <a:schemeClr val="accent6">
                    <a:lumMod val="75000"/>
                  </a:schemeClr>
                </a:solidFill>
              </a:rPr>
              <a:t>=17</a:t>
            </a:r>
            <a:endParaRPr lang="en-US" sz="1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7" name="ZoneTexte 76"/>
          <p:cNvSpPr txBox="1"/>
          <p:nvPr/>
        </p:nvSpPr>
        <p:spPr>
          <a:xfrm>
            <a:off x="5990356" y="923274"/>
            <a:ext cx="6999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accent6">
                    <a:lumMod val="75000"/>
                  </a:schemeClr>
                </a:solidFill>
              </a:rPr>
              <a:t>Stroke</a:t>
            </a:r>
          </a:p>
          <a:p>
            <a:pPr algn="ctr"/>
            <a:r>
              <a:rPr lang="en-US" sz="1200" b="1" dirty="0" smtClean="0">
                <a:solidFill>
                  <a:schemeClr val="accent6">
                    <a:lumMod val="75000"/>
                  </a:schemeClr>
                </a:solidFill>
              </a:rPr>
              <a:t>4 weeks</a:t>
            </a:r>
          </a:p>
          <a:p>
            <a:pPr algn="ctr"/>
            <a:r>
              <a:rPr lang="en-US" sz="1200" b="1" dirty="0" smtClean="0">
                <a:solidFill>
                  <a:schemeClr val="accent6">
                    <a:lumMod val="75000"/>
                  </a:schemeClr>
                </a:solidFill>
              </a:rPr>
              <a:t>n=16</a:t>
            </a:r>
            <a:endParaRPr lang="en-US" sz="1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8" name="ZoneTexte 77"/>
          <p:cNvSpPr txBox="1"/>
          <p:nvPr/>
        </p:nvSpPr>
        <p:spPr>
          <a:xfrm>
            <a:off x="7764648" y="923274"/>
            <a:ext cx="6999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accent6">
                    <a:lumMod val="75000"/>
                  </a:schemeClr>
                </a:solidFill>
              </a:rPr>
              <a:t>Stroke</a:t>
            </a:r>
          </a:p>
          <a:p>
            <a:pPr algn="ctr"/>
            <a:r>
              <a:rPr lang="en-US" sz="1200" b="1" dirty="0" smtClean="0">
                <a:solidFill>
                  <a:schemeClr val="accent6">
                    <a:lumMod val="75000"/>
                  </a:schemeClr>
                </a:solidFill>
              </a:rPr>
              <a:t>8 weeks</a:t>
            </a:r>
          </a:p>
          <a:p>
            <a:pPr algn="ctr"/>
            <a:r>
              <a:rPr lang="en-US" sz="1200" b="1" dirty="0">
                <a:solidFill>
                  <a:schemeClr val="accent6">
                    <a:lumMod val="75000"/>
                  </a:schemeClr>
                </a:solidFill>
              </a:rPr>
              <a:t>n</a:t>
            </a:r>
            <a:r>
              <a:rPr lang="en-US" sz="1200" b="1" dirty="0" smtClean="0">
                <a:solidFill>
                  <a:schemeClr val="accent6">
                    <a:lumMod val="75000"/>
                  </a:schemeClr>
                </a:solidFill>
              </a:rPr>
              <a:t>=9</a:t>
            </a:r>
            <a:endParaRPr lang="en-US" sz="1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9" name="ZoneTexte 78"/>
          <p:cNvSpPr txBox="1"/>
          <p:nvPr/>
        </p:nvSpPr>
        <p:spPr>
          <a:xfrm>
            <a:off x="777006" y="923274"/>
            <a:ext cx="8243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00B050"/>
                </a:solidFill>
              </a:rPr>
              <a:t>Sham</a:t>
            </a:r>
            <a:endParaRPr lang="en-US" sz="1200" b="1" dirty="0">
              <a:solidFill>
                <a:srgbClr val="00B050"/>
              </a:solidFill>
            </a:endParaRPr>
          </a:p>
          <a:p>
            <a:pPr algn="ctr"/>
            <a:r>
              <a:rPr lang="en-US" sz="1200" b="1" dirty="0" smtClean="0">
                <a:solidFill>
                  <a:srgbClr val="00B050"/>
                </a:solidFill>
              </a:rPr>
              <a:t>72h to 8w</a:t>
            </a:r>
          </a:p>
          <a:p>
            <a:pPr algn="ctr"/>
            <a:r>
              <a:rPr lang="en-US" sz="1200" b="1" dirty="0" smtClean="0">
                <a:solidFill>
                  <a:srgbClr val="00B050"/>
                </a:solidFill>
              </a:rPr>
              <a:t>n=27</a:t>
            </a:r>
          </a:p>
        </p:txBody>
      </p:sp>
      <p:grpSp>
        <p:nvGrpSpPr>
          <p:cNvPr id="80" name="Groupe 79"/>
          <p:cNvGrpSpPr/>
          <p:nvPr/>
        </p:nvGrpSpPr>
        <p:grpSpPr>
          <a:xfrm>
            <a:off x="679249" y="1519126"/>
            <a:ext cx="1030706" cy="641078"/>
            <a:chOff x="679249" y="1519126"/>
            <a:chExt cx="1030706" cy="641078"/>
          </a:xfrm>
        </p:grpSpPr>
        <p:sp>
          <p:nvSpPr>
            <p:cNvPr id="81" name="Triangle isocèle 80"/>
            <p:cNvSpPr/>
            <p:nvPr/>
          </p:nvSpPr>
          <p:spPr>
            <a:xfrm rot="3017600">
              <a:off x="705853" y="2063389"/>
              <a:ext cx="70211" cy="12342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82" name="Triangle isocèle 81"/>
            <p:cNvSpPr/>
            <p:nvPr/>
          </p:nvSpPr>
          <p:spPr>
            <a:xfrm rot="18582400" flipH="1">
              <a:off x="1613139" y="2014624"/>
              <a:ext cx="70211" cy="12342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cxnSp>
          <p:nvCxnSpPr>
            <p:cNvPr id="83" name="Connecteur droit avec flèche 82"/>
            <p:cNvCxnSpPr/>
            <p:nvPr/>
          </p:nvCxnSpPr>
          <p:spPr>
            <a:xfrm>
              <a:off x="933021" y="1519126"/>
              <a:ext cx="38697" cy="143956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onnecteur droit avec flèche 83"/>
            <p:cNvCxnSpPr/>
            <p:nvPr/>
          </p:nvCxnSpPr>
          <p:spPr>
            <a:xfrm flipH="1">
              <a:off x="1428000" y="1519924"/>
              <a:ext cx="38697" cy="143956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" name="Groupe 84"/>
          <p:cNvGrpSpPr/>
          <p:nvPr/>
        </p:nvGrpSpPr>
        <p:grpSpPr>
          <a:xfrm>
            <a:off x="20124" y="2813154"/>
            <a:ext cx="1932076" cy="1434918"/>
            <a:chOff x="20124" y="2813154"/>
            <a:chExt cx="1932076" cy="1434918"/>
          </a:xfrm>
        </p:grpSpPr>
        <p:pic>
          <p:nvPicPr>
            <p:cNvPr id="86" name="Image 85"/>
            <p:cNvPicPr>
              <a:picLocks noChangeAspect="1"/>
            </p:cNvPicPr>
            <p:nvPr/>
          </p:nvPicPr>
          <p:blipFill rotWithShape="1">
            <a:blip r:embed="rId8"/>
            <a:srcRect l="28356" t="12422" r="29921" b="41719"/>
            <a:stretch/>
          </p:blipFill>
          <p:spPr>
            <a:xfrm>
              <a:off x="471641" y="2813154"/>
              <a:ext cx="1480559" cy="1004665"/>
            </a:xfrm>
            <a:prstGeom prst="rect">
              <a:avLst/>
            </a:prstGeom>
          </p:spPr>
        </p:pic>
        <p:pic>
          <p:nvPicPr>
            <p:cNvPr id="87" name="Image 86"/>
            <p:cNvPicPr preferRelativeResize="0">
              <a:picLocks/>
            </p:cNvPicPr>
            <p:nvPr/>
          </p:nvPicPr>
          <p:blipFill rotWithShape="1">
            <a:blip r:embed="rId9"/>
            <a:srcRect l="62052" t="7997" r="25882" b="90820"/>
            <a:stretch/>
          </p:blipFill>
          <p:spPr>
            <a:xfrm>
              <a:off x="647186" y="3915728"/>
              <a:ext cx="1188000" cy="108000"/>
            </a:xfrm>
            <a:prstGeom prst="rect">
              <a:avLst/>
            </a:prstGeom>
          </p:spPr>
        </p:pic>
        <p:sp>
          <p:nvSpPr>
            <p:cNvPr id="88" name="ZoneTexte 87"/>
            <p:cNvSpPr txBox="1"/>
            <p:nvPr/>
          </p:nvSpPr>
          <p:spPr>
            <a:xfrm>
              <a:off x="531836" y="4031210"/>
              <a:ext cx="381836" cy="2135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88" b="1" dirty="0">
                  <a:solidFill>
                    <a:schemeClr val="bg1"/>
                  </a:solidFill>
                </a:rPr>
                <a:t>10s</a:t>
              </a:r>
              <a:r>
                <a:rPr lang="en-US" sz="788" b="1" baseline="30000" dirty="0">
                  <a:solidFill>
                    <a:schemeClr val="bg1"/>
                  </a:solidFill>
                </a:rPr>
                <a:t>-1</a:t>
              </a:r>
            </a:p>
          </p:txBody>
        </p:sp>
        <p:sp>
          <p:nvSpPr>
            <p:cNvPr id="89" name="ZoneTexte 88"/>
            <p:cNvSpPr txBox="1"/>
            <p:nvPr/>
          </p:nvSpPr>
          <p:spPr>
            <a:xfrm>
              <a:off x="1540155" y="4034487"/>
              <a:ext cx="381836" cy="2135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88" b="1" dirty="0">
                  <a:solidFill>
                    <a:schemeClr val="bg1"/>
                  </a:solidFill>
                </a:rPr>
                <a:t>60s</a:t>
              </a:r>
              <a:r>
                <a:rPr lang="en-US" sz="788" b="1" baseline="30000" dirty="0">
                  <a:solidFill>
                    <a:schemeClr val="bg1"/>
                  </a:solidFill>
                </a:rPr>
                <a:t>-1</a:t>
              </a:r>
            </a:p>
          </p:txBody>
        </p:sp>
        <p:sp>
          <p:nvSpPr>
            <p:cNvPr id="90" name="ZoneTexte 89"/>
            <p:cNvSpPr txBox="1"/>
            <p:nvPr/>
          </p:nvSpPr>
          <p:spPr>
            <a:xfrm>
              <a:off x="20124" y="3209263"/>
              <a:ext cx="42672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</a:rPr>
                <a:t>R2*</a:t>
              </a:r>
            </a:p>
          </p:txBody>
        </p:sp>
      </p:grpSp>
      <p:grpSp>
        <p:nvGrpSpPr>
          <p:cNvPr id="91" name="Groupe 90"/>
          <p:cNvGrpSpPr/>
          <p:nvPr/>
        </p:nvGrpSpPr>
        <p:grpSpPr>
          <a:xfrm>
            <a:off x="655379" y="2882899"/>
            <a:ext cx="1094045" cy="620075"/>
            <a:chOff x="655379" y="2882899"/>
            <a:chExt cx="1094045" cy="620075"/>
          </a:xfrm>
        </p:grpSpPr>
        <p:sp>
          <p:nvSpPr>
            <p:cNvPr id="92" name="Triangle isocèle 91"/>
            <p:cNvSpPr/>
            <p:nvPr/>
          </p:nvSpPr>
          <p:spPr>
            <a:xfrm rot="3017600">
              <a:off x="681983" y="3406159"/>
              <a:ext cx="70211" cy="12342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93" name="Triangle isocèle 92"/>
            <p:cNvSpPr/>
            <p:nvPr/>
          </p:nvSpPr>
          <p:spPr>
            <a:xfrm rot="18582400" flipH="1">
              <a:off x="1652608" y="3352483"/>
              <a:ext cx="70211" cy="12342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cxnSp>
          <p:nvCxnSpPr>
            <p:cNvPr id="94" name="Connecteur droit avec flèche 93"/>
            <p:cNvCxnSpPr/>
            <p:nvPr/>
          </p:nvCxnSpPr>
          <p:spPr>
            <a:xfrm>
              <a:off x="894324" y="2890519"/>
              <a:ext cx="38697" cy="143956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onnecteur droit avec flèche 94"/>
            <p:cNvCxnSpPr/>
            <p:nvPr/>
          </p:nvCxnSpPr>
          <p:spPr>
            <a:xfrm flipH="1">
              <a:off x="1428000" y="2882899"/>
              <a:ext cx="38697" cy="143956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6" name="Groupe 95"/>
          <p:cNvGrpSpPr/>
          <p:nvPr/>
        </p:nvGrpSpPr>
        <p:grpSpPr>
          <a:xfrm>
            <a:off x="2216920" y="2646874"/>
            <a:ext cx="6763749" cy="1178088"/>
            <a:chOff x="2216920" y="2646874"/>
            <a:chExt cx="6763749" cy="1178088"/>
          </a:xfrm>
        </p:grpSpPr>
        <p:pic>
          <p:nvPicPr>
            <p:cNvPr id="97" name="Image 96"/>
            <p:cNvPicPr>
              <a:picLocks noChangeAspect="1"/>
            </p:cNvPicPr>
            <p:nvPr/>
          </p:nvPicPr>
          <p:blipFill rotWithShape="1">
            <a:blip r:embed="rId10"/>
            <a:srcRect l="26726" t="24219" r="30702" b="32452"/>
            <a:stretch/>
          </p:blipFill>
          <p:spPr>
            <a:xfrm>
              <a:off x="3797607" y="2707774"/>
              <a:ext cx="1600201" cy="1020418"/>
            </a:xfrm>
            <a:prstGeom prst="rect">
              <a:avLst/>
            </a:prstGeom>
          </p:spPr>
        </p:pic>
        <p:pic>
          <p:nvPicPr>
            <p:cNvPr id="98" name="Image 97"/>
            <p:cNvPicPr>
              <a:picLocks noChangeAspect="1"/>
            </p:cNvPicPr>
            <p:nvPr/>
          </p:nvPicPr>
          <p:blipFill rotWithShape="1">
            <a:blip r:embed="rId11"/>
            <a:srcRect l="34446" t="24727" r="25964" b="31363"/>
            <a:stretch/>
          </p:blipFill>
          <p:spPr>
            <a:xfrm rot="20730511">
              <a:off x="2216920" y="2760531"/>
              <a:ext cx="1427912" cy="992324"/>
            </a:xfrm>
            <a:prstGeom prst="rect">
              <a:avLst/>
            </a:prstGeom>
          </p:spPr>
        </p:pic>
        <p:pic>
          <p:nvPicPr>
            <p:cNvPr id="99" name="Image 98"/>
            <p:cNvPicPr>
              <a:picLocks noChangeAspect="1"/>
            </p:cNvPicPr>
            <p:nvPr/>
          </p:nvPicPr>
          <p:blipFill rotWithShape="1">
            <a:blip r:embed="rId12"/>
            <a:srcRect l="28423" t="22777" r="29648" b="30238"/>
            <a:stretch/>
          </p:blipFill>
          <p:spPr>
            <a:xfrm>
              <a:off x="7345680" y="2676991"/>
              <a:ext cx="1634989" cy="1147971"/>
            </a:xfrm>
            <a:prstGeom prst="rect">
              <a:avLst/>
            </a:prstGeom>
          </p:spPr>
        </p:pic>
        <p:pic>
          <p:nvPicPr>
            <p:cNvPr id="100" name="Image 99"/>
            <p:cNvPicPr>
              <a:picLocks noChangeAspect="1"/>
            </p:cNvPicPr>
            <p:nvPr/>
          </p:nvPicPr>
          <p:blipFill rotWithShape="1">
            <a:blip r:embed="rId13"/>
            <a:srcRect l="30494" t="24738" r="28577" b="27260"/>
            <a:stretch/>
          </p:blipFill>
          <p:spPr>
            <a:xfrm rot="212329">
              <a:off x="5626756" y="2646874"/>
              <a:ext cx="1530627" cy="1124778"/>
            </a:xfrm>
            <a:prstGeom prst="rect">
              <a:avLst/>
            </a:prstGeom>
          </p:spPr>
        </p:pic>
        <p:sp>
          <p:nvSpPr>
            <p:cNvPr id="101" name="ZoneTexte 100"/>
            <p:cNvSpPr txBox="1"/>
            <p:nvPr/>
          </p:nvSpPr>
          <p:spPr>
            <a:xfrm>
              <a:off x="2429054" y="2945926"/>
              <a:ext cx="271228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350" dirty="0">
                  <a:solidFill>
                    <a:srgbClr val="FF0000"/>
                  </a:solidFill>
                </a:rPr>
                <a:t>*</a:t>
              </a:r>
            </a:p>
          </p:txBody>
        </p:sp>
      </p:grpSp>
      <p:grpSp>
        <p:nvGrpSpPr>
          <p:cNvPr id="102" name="Groupe 101"/>
          <p:cNvGrpSpPr/>
          <p:nvPr/>
        </p:nvGrpSpPr>
        <p:grpSpPr>
          <a:xfrm>
            <a:off x="4372548" y="3292055"/>
            <a:ext cx="3742067" cy="80291"/>
            <a:chOff x="4372548" y="3292055"/>
            <a:chExt cx="3742067" cy="80291"/>
          </a:xfrm>
        </p:grpSpPr>
        <p:cxnSp>
          <p:nvCxnSpPr>
            <p:cNvPr id="103" name="Connecteur droit avec flèche 102"/>
            <p:cNvCxnSpPr/>
            <p:nvPr/>
          </p:nvCxnSpPr>
          <p:spPr>
            <a:xfrm flipH="1" flipV="1">
              <a:off x="4372548" y="3292055"/>
              <a:ext cx="198227" cy="6604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onnecteur droit avec flèche 103"/>
            <p:cNvCxnSpPr/>
            <p:nvPr/>
          </p:nvCxnSpPr>
          <p:spPr>
            <a:xfrm flipH="1" flipV="1">
              <a:off x="6179196" y="3306306"/>
              <a:ext cx="198227" cy="6604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onnecteur droit avec flèche 104"/>
            <p:cNvCxnSpPr/>
            <p:nvPr/>
          </p:nvCxnSpPr>
          <p:spPr>
            <a:xfrm flipH="1" flipV="1">
              <a:off x="7916388" y="3306306"/>
              <a:ext cx="198227" cy="6604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26278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965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 fontScale="90000"/>
          </a:bodyPr>
          <a:lstStyle/>
          <a:p>
            <a:pPr algn="l"/>
            <a:r>
              <a:rPr lang="fr-FR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>Un excès de fer</a:t>
            </a:r>
            <a: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/>
            </a:r>
            <a:b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</a:br>
            <a:r>
              <a:rPr lang="fr-FR" sz="2000" b="1" dirty="0">
                <a:solidFill>
                  <a:schemeClr val="accent1"/>
                </a:solidFill>
                <a:latin typeface="Arial" charset="0"/>
                <a:cs typeface="Arial" charset="0"/>
              </a:rPr>
              <a:t>Fer et </a:t>
            </a:r>
            <a:r>
              <a:rPr lang="fr-FR" sz="2000" b="1" dirty="0" smtClean="0">
                <a:solidFill>
                  <a:schemeClr val="accent1"/>
                </a:solidFill>
                <a:latin typeface="Arial" charset="0"/>
                <a:cs typeface="Arial" charset="0"/>
              </a:rPr>
              <a:t>déconnection</a:t>
            </a:r>
            <a:endParaRPr lang="fr-FR" sz="3400" b="1" dirty="0" smtClean="0">
              <a:solidFill>
                <a:schemeClr val="accent5"/>
              </a:solidFill>
              <a:latin typeface="Arial" charset="0"/>
              <a:cs typeface="Arial" charset="0"/>
            </a:endParaRPr>
          </a:p>
        </p:txBody>
      </p:sp>
      <p:sp>
        <p:nvSpPr>
          <p:cNvPr id="62" name="ZoneTexte 61"/>
          <p:cNvSpPr txBox="1">
            <a:spLocks noChangeArrowheads="1"/>
          </p:cNvSpPr>
          <p:nvPr/>
        </p:nvSpPr>
        <p:spPr bwMode="auto">
          <a:xfrm>
            <a:off x="6106076" y="120060"/>
            <a:ext cx="227652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 sz="1400" b="1" i="1" dirty="0" smtClean="0">
                <a:solidFill>
                  <a:schemeClr val="bg1"/>
                </a:solidFill>
              </a:rPr>
              <a:t>DISABILITY / HANDICAP</a:t>
            </a:r>
            <a:endParaRPr lang="fr-FR" altLang="fr-FR" sz="1400" b="1" i="1" dirty="0">
              <a:solidFill>
                <a:schemeClr val="bg1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754627" y="1170672"/>
            <a:ext cx="7632929" cy="271501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pic>
        <p:nvPicPr>
          <p:cNvPr id="48" name="Image 47"/>
          <p:cNvPicPr>
            <a:picLocks noChangeAspect="1"/>
          </p:cNvPicPr>
          <p:nvPr/>
        </p:nvPicPr>
        <p:blipFill rotWithShape="1">
          <a:blip r:embed="rId3"/>
          <a:srcRect l="27751" t="13046" r="31475" b="38032"/>
          <a:stretch/>
        </p:blipFill>
        <p:spPr>
          <a:xfrm>
            <a:off x="7641535" y="1210525"/>
            <a:ext cx="1502465" cy="1111496"/>
          </a:xfrm>
          <a:prstGeom prst="rect">
            <a:avLst/>
          </a:prstGeom>
        </p:spPr>
      </p:pic>
      <p:pic>
        <p:nvPicPr>
          <p:cNvPr id="49" name="Image 48"/>
          <p:cNvPicPr>
            <a:picLocks noChangeAspect="1"/>
          </p:cNvPicPr>
          <p:nvPr/>
        </p:nvPicPr>
        <p:blipFill rotWithShape="1">
          <a:blip r:embed="rId4"/>
          <a:srcRect l="28466" t="14419" r="29976" b="42638"/>
          <a:stretch/>
        </p:blipFill>
        <p:spPr>
          <a:xfrm>
            <a:off x="6085441" y="1251285"/>
            <a:ext cx="1531394" cy="975646"/>
          </a:xfrm>
          <a:prstGeom prst="rect">
            <a:avLst/>
          </a:prstGeom>
        </p:spPr>
      </p:pic>
      <p:pic>
        <p:nvPicPr>
          <p:cNvPr id="50" name="Image 49"/>
          <p:cNvPicPr>
            <a:picLocks noChangeAspect="1"/>
          </p:cNvPicPr>
          <p:nvPr/>
        </p:nvPicPr>
        <p:blipFill rotWithShape="1">
          <a:blip r:embed="rId5"/>
          <a:srcRect l="28740" t="14415" r="29702" b="41012"/>
          <a:stretch/>
        </p:blipFill>
        <p:spPr>
          <a:xfrm>
            <a:off x="4576410" y="1239232"/>
            <a:ext cx="1531395" cy="1012696"/>
          </a:xfrm>
          <a:prstGeom prst="rect">
            <a:avLst/>
          </a:prstGeom>
        </p:spPr>
      </p:pic>
      <p:pic>
        <p:nvPicPr>
          <p:cNvPr id="51" name="Image 50"/>
          <p:cNvPicPr>
            <a:picLocks noChangeAspect="1"/>
          </p:cNvPicPr>
          <p:nvPr/>
        </p:nvPicPr>
        <p:blipFill rotWithShape="1">
          <a:blip r:embed="rId6"/>
          <a:srcRect l="28340" t="12448" r="30102" b="40804"/>
          <a:stretch/>
        </p:blipFill>
        <p:spPr>
          <a:xfrm>
            <a:off x="3037939" y="1181478"/>
            <a:ext cx="1531394" cy="1062097"/>
          </a:xfrm>
          <a:prstGeom prst="rect">
            <a:avLst/>
          </a:prstGeom>
        </p:spPr>
      </p:pic>
      <p:pic>
        <p:nvPicPr>
          <p:cNvPr id="52" name="Image 51"/>
          <p:cNvPicPr>
            <a:picLocks noChangeAspect="1"/>
          </p:cNvPicPr>
          <p:nvPr/>
        </p:nvPicPr>
        <p:blipFill rotWithShape="1">
          <a:blip r:embed="rId7"/>
          <a:srcRect l="28675" t="13399" r="30772" b="44202"/>
          <a:stretch/>
        </p:blipFill>
        <p:spPr>
          <a:xfrm>
            <a:off x="1513644" y="1206118"/>
            <a:ext cx="1494343" cy="963296"/>
          </a:xfrm>
          <a:prstGeom prst="rect">
            <a:avLst/>
          </a:prstGeom>
        </p:spPr>
      </p:pic>
      <p:pic>
        <p:nvPicPr>
          <p:cNvPr id="53" name="Image 52"/>
          <p:cNvPicPr>
            <a:picLocks noChangeAspect="1"/>
          </p:cNvPicPr>
          <p:nvPr/>
        </p:nvPicPr>
        <p:blipFill rotWithShape="1">
          <a:blip r:embed="rId8"/>
          <a:srcRect l="29486" t="12502" r="29306" b="40750"/>
          <a:stretch/>
        </p:blipFill>
        <p:spPr>
          <a:xfrm>
            <a:off x="0" y="1200019"/>
            <a:ext cx="1518518" cy="1062095"/>
          </a:xfrm>
          <a:prstGeom prst="rect">
            <a:avLst/>
          </a:prstGeom>
        </p:spPr>
      </p:pic>
      <p:pic>
        <p:nvPicPr>
          <p:cNvPr id="54" name="Image 53"/>
          <p:cNvPicPr>
            <a:picLocks noChangeAspect="1"/>
          </p:cNvPicPr>
          <p:nvPr/>
        </p:nvPicPr>
        <p:blipFill rotWithShape="1">
          <a:blip r:embed="rId9"/>
          <a:srcRect l="29085" t="12793" r="29887" b="41546"/>
          <a:stretch/>
        </p:blipFill>
        <p:spPr>
          <a:xfrm>
            <a:off x="20320" y="2330810"/>
            <a:ext cx="1511827" cy="1037396"/>
          </a:xfrm>
          <a:prstGeom prst="rect">
            <a:avLst/>
          </a:prstGeom>
        </p:spPr>
      </p:pic>
      <p:pic>
        <p:nvPicPr>
          <p:cNvPr id="55" name="Image 54"/>
          <p:cNvPicPr>
            <a:picLocks noChangeAspect="1"/>
          </p:cNvPicPr>
          <p:nvPr/>
        </p:nvPicPr>
        <p:blipFill rotWithShape="1">
          <a:blip r:embed="rId10"/>
          <a:srcRect l="28817" t="13689" r="30630" b="42281"/>
          <a:stretch/>
        </p:blipFill>
        <p:spPr>
          <a:xfrm>
            <a:off x="1532147" y="2330810"/>
            <a:ext cx="1494344" cy="1000347"/>
          </a:xfrm>
          <a:prstGeom prst="rect">
            <a:avLst/>
          </a:prstGeom>
        </p:spPr>
      </p:pic>
      <p:pic>
        <p:nvPicPr>
          <p:cNvPr id="56" name="Image 55"/>
          <p:cNvPicPr>
            <a:picLocks noChangeAspect="1"/>
          </p:cNvPicPr>
          <p:nvPr/>
        </p:nvPicPr>
        <p:blipFill rotWithShape="1">
          <a:blip r:embed="rId11"/>
          <a:srcRect l="29379" t="13690" r="30403" b="41736"/>
          <a:stretch/>
        </p:blipFill>
        <p:spPr>
          <a:xfrm>
            <a:off x="3017224" y="2318461"/>
            <a:ext cx="1481993" cy="1012696"/>
          </a:xfrm>
          <a:prstGeom prst="rect">
            <a:avLst/>
          </a:prstGeom>
        </p:spPr>
      </p:pic>
      <p:pic>
        <p:nvPicPr>
          <p:cNvPr id="57" name="Image 56"/>
          <p:cNvPicPr>
            <a:picLocks noChangeAspect="1"/>
          </p:cNvPicPr>
          <p:nvPr/>
        </p:nvPicPr>
        <p:blipFill rotWithShape="1">
          <a:blip r:embed="rId12"/>
          <a:srcRect l="28550" t="14234" r="30227" b="40649"/>
          <a:stretch/>
        </p:blipFill>
        <p:spPr>
          <a:xfrm>
            <a:off x="4582586" y="2318460"/>
            <a:ext cx="1519045" cy="1025046"/>
          </a:xfrm>
          <a:prstGeom prst="rect">
            <a:avLst/>
          </a:prstGeom>
        </p:spPr>
      </p:pic>
      <p:pic>
        <p:nvPicPr>
          <p:cNvPr id="58" name="Image 57"/>
          <p:cNvPicPr>
            <a:picLocks noChangeAspect="1"/>
          </p:cNvPicPr>
          <p:nvPr/>
        </p:nvPicPr>
        <p:blipFill rotWithShape="1">
          <a:blip r:embed="rId13"/>
          <a:srcRect l="28496" t="14778" r="30952" b="41193"/>
          <a:stretch/>
        </p:blipFill>
        <p:spPr>
          <a:xfrm>
            <a:off x="6085441" y="2359996"/>
            <a:ext cx="1494344" cy="1000346"/>
          </a:xfrm>
          <a:prstGeom prst="rect">
            <a:avLst/>
          </a:prstGeom>
        </p:spPr>
      </p:pic>
      <p:pic>
        <p:nvPicPr>
          <p:cNvPr id="59" name="Image 58"/>
          <p:cNvPicPr>
            <a:picLocks noChangeAspect="1"/>
          </p:cNvPicPr>
          <p:nvPr/>
        </p:nvPicPr>
        <p:blipFill rotWithShape="1">
          <a:blip r:embed="rId14"/>
          <a:srcRect l="28231" t="12793" r="31093" b="38828"/>
          <a:stretch/>
        </p:blipFill>
        <p:spPr>
          <a:xfrm>
            <a:off x="7604485" y="2275235"/>
            <a:ext cx="1498875" cy="1099146"/>
          </a:xfrm>
          <a:prstGeom prst="rect">
            <a:avLst/>
          </a:prstGeom>
        </p:spPr>
      </p:pic>
      <p:pic>
        <p:nvPicPr>
          <p:cNvPr id="60" name="Image 5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84714" y="3210984"/>
            <a:ext cx="2351842" cy="1421660"/>
          </a:xfrm>
          <a:prstGeom prst="rect">
            <a:avLst/>
          </a:prstGeom>
        </p:spPr>
      </p:pic>
      <p:pic>
        <p:nvPicPr>
          <p:cNvPr id="61" name="Image 6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739428" y="3207199"/>
            <a:ext cx="2351842" cy="1421660"/>
          </a:xfrm>
          <a:prstGeom prst="rect">
            <a:avLst/>
          </a:prstGeom>
        </p:spPr>
      </p:pic>
      <p:pic>
        <p:nvPicPr>
          <p:cNvPr id="63" name="Image 6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08171" y="3185096"/>
            <a:ext cx="2351842" cy="1421660"/>
          </a:xfrm>
          <a:prstGeom prst="rect">
            <a:avLst/>
          </a:prstGeom>
        </p:spPr>
      </p:pic>
      <p:pic>
        <p:nvPicPr>
          <p:cNvPr id="106" name="Image 10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612814" y="3203414"/>
            <a:ext cx="2351842" cy="1421660"/>
          </a:xfrm>
          <a:prstGeom prst="rect">
            <a:avLst/>
          </a:prstGeom>
        </p:spPr>
      </p:pic>
      <p:pic>
        <p:nvPicPr>
          <p:cNvPr id="107" name="Image 10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208976" y="3203413"/>
            <a:ext cx="2351842" cy="1421660"/>
          </a:xfrm>
          <a:prstGeom prst="rect">
            <a:avLst/>
          </a:prstGeom>
        </p:spPr>
      </p:pic>
      <p:pic>
        <p:nvPicPr>
          <p:cNvPr id="108" name="Image 107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454798" y="3203414"/>
            <a:ext cx="2351842" cy="1421660"/>
          </a:xfrm>
          <a:prstGeom prst="rect">
            <a:avLst/>
          </a:prstGeom>
        </p:spPr>
      </p:pic>
      <p:cxnSp>
        <p:nvCxnSpPr>
          <p:cNvPr id="109" name="Connecteur droit avec flèche 108"/>
          <p:cNvCxnSpPr/>
          <p:nvPr/>
        </p:nvCxnSpPr>
        <p:spPr>
          <a:xfrm flipH="1">
            <a:off x="3546258" y="1682199"/>
            <a:ext cx="195290" cy="694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Connecteur droit avec flèche 109"/>
          <p:cNvCxnSpPr/>
          <p:nvPr/>
        </p:nvCxnSpPr>
        <p:spPr>
          <a:xfrm flipH="1">
            <a:off x="5079988" y="1716948"/>
            <a:ext cx="195290" cy="694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Connecteur droit avec flèche 110"/>
          <p:cNvCxnSpPr/>
          <p:nvPr/>
        </p:nvCxnSpPr>
        <p:spPr>
          <a:xfrm flipH="1">
            <a:off x="6598021" y="1730143"/>
            <a:ext cx="195290" cy="694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Connecteur droit avec flèche 111"/>
          <p:cNvCxnSpPr/>
          <p:nvPr/>
        </p:nvCxnSpPr>
        <p:spPr>
          <a:xfrm flipH="1">
            <a:off x="8187242" y="1695394"/>
            <a:ext cx="195290" cy="694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ZoneTexte 112"/>
          <p:cNvSpPr txBox="1"/>
          <p:nvPr/>
        </p:nvSpPr>
        <p:spPr>
          <a:xfrm>
            <a:off x="607948" y="1060903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114" name="ZoneTexte 113"/>
          <p:cNvSpPr txBox="1"/>
          <p:nvPr/>
        </p:nvSpPr>
        <p:spPr>
          <a:xfrm>
            <a:off x="1962404" y="1066063"/>
            <a:ext cx="7088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+145µm</a:t>
            </a:r>
          </a:p>
        </p:txBody>
      </p:sp>
      <p:sp>
        <p:nvSpPr>
          <p:cNvPr id="115" name="ZoneTexte 114"/>
          <p:cNvSpPr txBox="1"/>
          <p:nvPr/>
        </p:nvSpPr>
        <p:spPr>
          <a:xfrm>
            <a:off x="3494493" y="1072162"/>
            <a:ext cx="7088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+290µm</a:t>
            </a:r>
          </a:p>
        </p:txBody>
      </p:sp>
      <p:sp>
        <p:nvSpPr>
          <p:cNvPr id="116" name="ZoneTexte 115"/>
          <p:cNvSpPr txBox="1"/>
          <p:nvPr/>
        </p:nvSpPr>
        <p:spPr>
          <a:xfrm>
            <a:off x="5026907" y="1072162"/>
            <a:ext cx="7088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+435µm</a:t>
            </a:r>
          </a:p>
        </p:txBody>
      </p:sp>
      <p:sp>
        <p:nvSpPr>
          <p:cNvPr id="117" name="ZoneTexte 116"/>
          <p:cNvSpPr txBox="1"/>
          <p:nvPr/>
        </p:nvSpPr>
        <p:spPr>
          <a:xfrm>
            <a:off x="6566790" y="1085008"/>
            <a:ext cx="7088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+580µm</a:t>
            </a:r>
          </a:p>
        </p:txBody>
      </p:sp>
      <p:sp>
        <p:nvSpPr>
          <p:cNvPr id="118" name="ZoneTexte 117"/>
          <p:cNvSpPr txBox="1"/>
          <p:nvPr/>
        </p:nvSpPr>
        <p:spPr>
          <a:xfrm>
            <a:off x="8135642" y="1079161"/>
            <a:ext cx="7088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+725µm</a:t>
            </a:r>
          </a:p>
        </p:txBody>
      </p:sp>
      <p:sp>
        <p:nvSpPr>
          <p:cNvPr id="119" name="Rectangle 118"/>
          <p:cNvSpPr/>
          <p:nvPr/>
        </p:nvSpPr>
        <p:spPr>
          <a:xfrm>
            <a:off x="6716640" y="4884281"/>
            <a:ext cx="247856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Tible</a:t>
            </a:r>
            <a:r>
              <a:rPr lang="en-US" sz="10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1000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Koubiyr</a:t>
            </a:r>
            <a:r>
              <a:rPr lang="en-US" sz="10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i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en-US" sz="10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preparation</a:t>
            </a:r>
            <a:endParaRPr lang="en-US" sz="1000" b="1" dirty="0">
              <a:solidFill>
                <a:schemeClr val="accent5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305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965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 fontScale="90000"/>
          </a:bodyPr>
          <a:lstStyle/>
          <a:p>
            <a:pPr algn="l"/>
            <a:r>
              <a:rPr lang="fr-FR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>Un excès de fer</a:t>
            </a:r>
            <a: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/>
            </a:r>
            <a:b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</a:br>
            <a:r>
              <a:rPr lang="fr-FR" sz="2000" b="1" dirty="0">
                <a:solidFill>
                  <a:schemeClr val="accent1"/>
                </a:solidFill>
                <a:latin typeface="Arial" charset="0"/>
                <a:cs typeface="Arial" charset="0"/>
              </a:rPr>
              <a:t>Fer et </a:t>
            </a:r>
            <a:r>
              <a:rPr lang="fr-FR" sz="2000" b="1" dirty="0" smtClean="0">
                <a:solidFill>
                  <a:schemeClr val="accent1"/>
                </a:solidFill>
                <a:latin typeface="Arial" charset="0"/>
                <a:cs typeface="Arial" charset="0"/>
              </a:rPr>
              <a:t>déconnection</a:t>
            </a:r>
            <a:endParaRPr lang="fr-FR" sz="3400" b="1" dirty="0" smtClean="0">
              <a:solidFill>
                <a:schemeClr val="accent5"/>
              </a:solidFill>
              <a:latin typeface="Arial" charset="0"/>
              <a:cs typeface="Arial" charset="0"/>
            </a:endParaRPr>
          </a:p>
        </p:txBody>
      </p:sp>
      <p:sp>
        <p:nvSpPr>
          <p:cNvPr id="62" name="ZoneTexte 61"/>
          <p:cNvSpPr txBox="1">
            <a:spLocks noChangeArrowheads="1"/>
          </p:cNvSpPr>
          <p:nvPr/>
        </p:nvSpPr>
        <p:spPr bwMode="auto">
          <a:xfrm>
            <a:off x="6106076" y="120060"/>
            <a:ext cx="227652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 sz="1400" b="1" i="1" dirty="0" smtClean="0">
                <a:solidFill>
                  <a:schemeClr val="bg1"/>
                </a:solidFill>
              </a:rPr>
              <a:t>DISABILITY / HANDICAP</a:t>
            </a:r>
            <a:endParaRPr lang="fr-FR" altLang="fr-FR" sz="1400" b="1" i="1" dirty="0">
              <a:solidFill>
                <a:schemeClr val="bg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54627" y="1170672"/>
            <a:ext cx="7632929" cy="271501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pic>
        <p:nvPicPr>
          <p:cNvPr id="36" name="Image 35"/>
          <p:cNvPicPr>
            <a:picLocks noChangeAspect="1"/>
          </p:cNvPicPr>
          <p:nvPr/>
        </p:nvPicPr>
        <p:blipFill rotWithShape="1">
          <a:blip r:embed="rId3"/>
          <a:srcRect l="27751" t="13046" r="31475" b="38032"/>
          <a:stretch/>
        </p:blipFill>
        <p:spPr>
          <a:xfrm>
            <a:off x="7641535" y="1210525"/>
            <a:ext cx="1502465" cy="1111496"/>
          </a:xfrm>
          <a:prstGeom prst="rect">
            <a:avLst/>
          </a:prstGeom>
        </p:spPr>
      </p:pic>
      <p:pic>
        <p:nvPicPr>
          <p:cNvPr id="37" name="Image 36"/>
          <p:cNvPicPr>
            <a:picLocks noChangeAspect="1"/>
          </p:cNvPicPr>
          <p:nvPr/>
        </p:nvPicPr>
        <p:blipFill rotWithShape="1">
          <a:blip r:embed="rId4"/>
          <a:srcRect l="28466" t="14419" r="29976" b="42638"/>
          <a:stretch/>
        </p:blipFill>
        <p:spPr>
          <a:xfrm>
            <a:off x="6085441" y="1251285"/>
            <a:ext cx="1531394" cy="975646"/>
          </a:xfrm>
          <a:prstGeom prst="rect">
            <a:avLst/>
          </a:prstGeom>
        </p:spPr>
      </p:pic>
      <p:pic>
        <p:nvPicPr>
          <p:cNvPr id="38" name="Image 37"/>
          <p:cNvPicPr>
            <a:picLocks noChangeAspect="1"/>
          </p:cNvPicPr>
          <p:nvPr/>
        </p:nvPicPr>
        <p:blipFill rotWithShape="1">
          <a:blip r:embed="rId5"/>
          <a:srcRect l="28740" t="14415" r="29702" b="41012"/>
          <a:stretch/>
        </p:blipFill>
        <p:spPr>
          <a:xfrm>
            <a:off x="4576410" y="1239232"/>
            <a:ext cx="1531395" cy="1012696"/>
          </a:xfrm>
          <a:prstGeom prst="rect">
            <a:avLst/>
          </a:prstGeom>
        </p:spPr>
      </p:pic>
      <p:pic>
        <p:nvPicPr>
          <p:cNvPr id="39" name="Image 38"/>
          <p:cNvPicPr>
            <a:picLocks noChangeAspect="1"/>
          </p:cNvPicPr>
          <p:nvPr/>
        </p:nvPicPr>
        <p:blipFill rotWithShape="1">
          <a:blip r:embed="rId6"/>
          <a:srcRect l="28340" t="12448" r="30102" b="40804"/>
          <a:stretch/>
        </p:blipFill>
        <p:spPr>
          <a:xfrm>
            <a:off x="3037939" y="1181478"/>
            <a:ext cx="1531394" cy="1062097"/>
          </a:xfrm>
          <a:prstGeom prst="rect">
            <a:avLst/>
          </a:prstGeom>
        </p:spPr>
      </p:pic>
      <p:pic>
        <p:nvPicPr>
          <p:cNvPr id="40" name="Image 39"/>
          <p:cNvPicPr>
            <a:picLocks noChangeAspect="1"/>
          </p:cNvPicPr>
          <p:nvPr/>
        </p:nvPicPr>
        <p:blipFill rotWithShape="1">
          <a:blip r:embed="rId7"/>
          <a:srcRect l="28675" t="13399" r="30772" b="44202"/>
          <a:stretch/>
        </p:blipFill>
        <p:spPr>
          <a:xfrm>
            <a:off x="1513644" y="1206118"/>
            <a:ext cx="1494343" cy="963296"/>
          </a:xfrm>
          <a:prstGeom prst="rect">
            <a:avLst/>
          </a:prstGeom>
        </p:spPr>
      </p:pic>
      <p:pic>
        <p:nvPicPr>
          <p:cNvPr id="41" name="Image 40"/>
          <p:cNvPicPr>
            <a:picLocks noChangeAspect="1"/>
          </p:cNvPicPr>
          <p:nvPr/>
        </p:nvPicPr>
        <p:blipFill rotWithShape="1">
          <a:blip r:embed="rId8"/>
          <a:srcRect l="29486" t="12502" r="29306" b="40750"/>
          <a:stretch/>
        </p:blipFill>
        <p:spPr>
          <a:xfrm>
            <a:off x="0" y="1200019"/>
            <a:ext cx="1518518" cy="1062095"/>
          </a:xfrm>
          <a:prstGeom prst="rect">
            <a:avLst/>
          </a:prstGeom>
        </p:spPr>
      </p:pic>
      <p:pic>
        <p:nvPicPr>
          <p:cNvPr id="42" name="Image 41"/>
          <p:cNvPicPr>
            <a:picLocks noChangeAspect="1"/>
          </p:cNvPicPr>
          <p:nvPr/>
        </p:nvPicPr>
        <p:blipFill rotWithShape="1">
          <a:blip r:embed="rId9"/>
          <a:srcRect l="29085" t="12793" r="29887" b="41546"/>
          <a:stretch/>
        </p:blipFill>
        <p:spPr>
          <a:xfrm>
            <a:off x="20320" y="2330810"/>
            <a:ext cx="1511827" cy="1037396"/>
          </a:xfrm>
          <a:prstGeom prst="rect">
            <a:avLst/>
          </a:prstGeom>
        </p:spPr>
      </p:pic>
      <p:pic>
        <p:nvPicPr>
          <p:cNvPr id="43" name="Image 42"/>
          <p:cNvPicPr>
            <a:picLocks noChangeAspect="1"/>
          </p:cNvPicPr>
          <p:nvPr/>
        </p:nvPicPr>
        <p:blipFill rotWithShape="1">
          <a:blip r:embed="rId10"/>
          <a:srcRect l="28817" t="13689" r="30630" b="42281"/>
          <a:stretch/>
        </p:blipFill>
        <p:spPr>
          <a:xfrm>
            <a:off x="1532147" y="2330810"/>
            <a:ext cx="1494344" cy="1000347"/>
          </a:xfrm>
          <a:prstGeom prst="rect">
            <a:avLst/>
          </a:prstGeom>
        </p:spPr>
      </p:pic>
      <p:pic>
        <p:nvPicPr>
          <p:cNvPr id="44" name="Image 43"/>
          <p:cNvPicPr>
            <a:picLocks noChangeAspect="1"/>
          </p:cNvPicPr>
          <p:nvPr/>
        </p:nvPicPr>
        <p:blipFill rotWithShape="1">
          <a:blip r:embed="rId11"/>
          <a:srcRect l="29379" t="13690" r="30403" b="41736"/>
          <a:stretch/>
        </p:blipFill>
        <p:spPr>
          <a:xfrm>
            <a:off x="3017224" y="2318461"/>
            <a:ext cx="1481993" cy="1012696"/>
          </a:xfrm>
          <a:prstGeom prst="rect">
            <a:avLst/>
          </a:prstGeom>
        </p:spPr>
      </p:pic>
      <p:pic>
        <p:nvPicPr>
          <p:cNvPr id="45" name="Image 44"/>
          <p:cNvPicPr>
            <a:picLocks noChangeAspect="1"/>
          </p:cNvPicPr>
          <p:nvPr/>
        </p:nvPicPr>
        <p:blipFill rotWithShape="1">
          <a:blip r:embed="rId12"/>
          <a:srcRect l="28550" t="14234" r="30227" b="40649"/>
          <a:stretch/>
        </p:blipFill>
        <p:spPr>
          <a:xfrm>
            <a:off x="4582586" y="2318460"/>
            <a:ext cx="1519045" cy="1025046"/>
          </a:xfrm>
          <a:prstGeom prst="rect">
            <a:avLst/>
          </a:prstGeom>
        </p:spPr>
      </p:pic>
      <p:pic>
        <p:nvPicPr>
          <p:cNvPr id="46" name="Image 45"/>
          <p:cNvPicPr>
            <a:picLocks noChangeAspect="1"/>
          </p:cNvPicPr>
          <p:nvPr/>
        </p:nvPicPr>
        <p:blipFill rotWithShape="1">
          <a:blip r:embed="rId13"/>
          <a:srcRect l="28496" t="14778" r="30952" b="41193"/>
          <a:stretch/>
        </p:blipFill>
        <p:spPr>
          <a:xfrm>
            <a:off x="6085441" y="2359996"/>
            <a:ext cx="1494344" cy="1000346"/>
          </a:xfrm>
          <a:prstGeom prst="rect">
            <a:avLst/>
          </a:prstGeom>
        </p:spPr>
      </p:pic>
      <p:pic>
        <p:nvPicPr>
          <p:cNvPr id="64" name="Image 63"/>
          <p:cNvPicPr>
            <a:picLocks noChangeAspect="1"/>
          </p:cNvPicPr>
          <p:nvPr/>
        </p:nvPicPr>
        <p:blipFill rotWithShape="1">
          <a:blip r:embed="rId14"/>
          <a:srcRect l="28231" t="12793" r="31093" b="38828"/>
          <a:stretch/>
        </p:blipFill>
        <p:spPr>
          <a:xfrm>
            <a:off x="7604485" y="2275235"/>
            <a:ext cx="1498875" cy="1099146"/>
          </a:xfrm>
          <a:prstGeom prst="rect">
            <a:avLst/>
          </a:prstGeom>
        </p:spPr>
      </p:pic>
      <p:pic>
        <p:nvPicPr>
          <p:cNvPr id="65" name="Image 6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84714" y="3210984"/>
            <a:ext cx="2351842" cy="1421660"/>
          </a:xfrm>
          <a:prstGeom prst="rect">
            <a:avLst/>
          </a:prstGeom>
        </p:spPr>
      </p:pic>
      <p:pic>
        <p:nvPicPr>
          <p:cNvPr id="66" name="Image 6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739428" y="3207199"/>
            <a:ext cx="2351842" cy="1421660"/>
          </a:xfrm>
          <a:prstGeom prst="rect">
            <a:avLst/>
          </a:prstGeom>
        </p:spPr>
      </p:pic>
      <p:pic>
        <p:nvPicPr>
          <p:cNvPr id="67" name="Image 6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08171" y="3185096"/>
            <a:ext cx="2351842" cy="1421660"/>
          </a:xfrm>
          <a:prstGeom prst="rect">
            <a:avLst/>
          </a:prstGeom>
        </p:spPr>
      </p:pic>
      <p:pic>
        <p:nvPicPr>
          <p:cNvPr id="68" name="Image 6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612814" y="3203414"/>
            <a:ext cx="2351842" cy="1421660"/>
          </a:xfrm>
          <a:prstGeom prst="rect">
            <a:avLst/>
          </a:prstGeom>
        </p:spPr>
      </p:pic>
      <p:pic>
        <p:nvPicPr>
          <p:cNvPr id="69" name="Image 6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208976" y="3203413"/>
            <a:ext cx="2351842" cy="1421660"/>
          </a:xfrm>
          <a:prstGeom prst="rect">
            <a:avLst/>
          </a:prstGeom>
        </p:spPr>
      </p:pic>
      <p:pic>
        <p:nvPicPr>
          <p:cNvPr id="70" name="Image 69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454798" y="3203414"/>
            <a:ext cx="2351842" cy="1421660"/>
          </a:xfrm>
          <a:prstGeom prst="rect">
            <a:avLst/>
          </a:prstGeom>
        </p:spPr>
      </p:pic>
      <p:cxnSp>
        <p:nvCxnSpPr>
          <p:cNvPr id="71" name="Connecteur droit avec flèche 70"/>
          <p:cNvCxnSpPr/>
          <p:nvPr/>
        </p:nvCxnSpPr>
        <p:spPr>
          <a:xfrm flipH="1">
            <a:off x="3546258" y="1682199"/>
            <a:ext cx="195290" cy="694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cteur droit avec flèche 71"/>
          <p:cNvCxnSpPr/>
          <p:nvPr/>
        </p:nvCxnSpPr>
        <p:spPr>
          <a:xfrm flipH="1">
            <a:off x="5079988" y="1716948"/>
            <a:ext cx="195290" cy="694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necteur droit avec flèche 72"/>
          <p:cNvCxnSpPr/>
          <p:nvPr/>
        </p:nvCxnSpPr>
        <p:spPr>
          <a:xfrm flipH="1">
            <a:off x="6598021" y="1730143"/>
            <a:ext cx="195290" cy="694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necteur droit avec flèche 73"/>
          <p:cNvCxnSpPr/>
          <p:nvPr/>
        </p:nvCxnSpPr>
        <p:spPr>
          <a:xfrm flipH="1">
            <a:off x="8187242" y="1695394"/>
            <a:ext cx="195290" cy="694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ZoneTexte 74"/>
          <p:cNvSpPr txBox="1"/>
          <p:nvPr/>
        </p:nvSpPr>
        <p:spPr>
          <a:xfrm>
            <a:off x="607948" y="1060903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76" name="ZoneTexte 75"/>
          <p:cNvSpPr txBox="1"/>
          <p:nvPr/>
        </p:nvSpPr>
        <p:spPr>
          <a:xfrm>
            <a:off x="1962404" y="1066063"/>
            <a:ext cx="7088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+145µm</a:t>
            </a:r>
          </a:p>
        </p:txBody>
      </p:sp>
      <p:sp>
        <p:nvSpPr>
          <p:cNvPr id="77" name="ZoneTexte 76"/>
          <p:cNvSpPr txBox="1"/>
          <p:nvPr/>
        </p:nvSpPr>
        <p:spPr>
          <a:xfrm>
            <a:off x="3494493" y="1072162"/>
            <a:ext cx="7088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+290µm</a:t>
            </a:r>
          </a:p>
        </p:txBody>
      </p:sp>
      <p:sp>
        <p:nvSpPr>
          <p:cNvPr id="78" name="ZoneTexte 77"/>
          <p:cNvSpPr txBox="1"/>
          <p:nvPr/>
        </p:nvSpPr>
        <p:spPr>
          <a:xfrm>
            <a:off x="5026907" y="1072162"/>
            <a:ext cx="7088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+435µm</a:t>
            </a:r>
          </a:p>
        </p:txBody>
      </p:sp>
      <p:sp>
        <p:nvSpPr>
          <p:cNvPr id="79" name="ZoneTexte 78"/>
          <p:cNvSpPr txBox="1"/>
          <p:nvPr/>
        </p:nvSpPr>
        <p:spPr>
          <a:xfrm>
            <a:off x="6566790" y="1085008"/>
            <a:ext cx="7088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+580µm</a:t>
            </a:r>
          </a:p>
        </p:txBody>
      </p:sp>
      <p:sp>
        <p:nvSpPr>
          <p:cNvPr id="80" name="ZoneTexte 79"/>
          <p:cNvSpPr txBox="1"/>
          <p:nvPr/>
        </p:nvSpPr>
        <p:spPr>
          <a:xfrm>
            <a:off x="8135642" y="1079161"/>
            <a:ext cx="7088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+725µm</a:t>
            </a:r>
          </a:p>
        </p:txBody>
      </p:sp>
      <p:sp>
        <p:nvSpPr>
          <p:cNvPr id="81" name="Rectangle 80"/>
          <p:cNvSpPr/>
          <p:nvPr/>
        </p:nvSpPr>
        <p:spPr>
          <a:xfrm>
            <a:off x="6716640" y="4884281"/>
            <a:ext cx="247856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Tible</a:t>
            </a:r>
            <a:r>
              <a:rPr lang="en-US" sz="10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1000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Koubiyr</a:t>
            </a:r>
            <a:r>
              <a:rPr lang="en-US" sz="10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i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en-US" sz="10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preparation</a:t>
            </a:r>
            <a:endParaRPr lang="en-US" sz="1000" b="1" dirty="0">
              <a:solidFill>
                <a:schemeClr val="accent5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2" name="Image 81"/>
          <p:cNvPicPr>
            <a:picLocks noChangeAspect="1"/>
          </p:cNvPicPr>
          <p:nvPr/>
        </p:nvPicPr>
        <p:blipFill rotWithShape="1">
          <a:blip r:embed="rId20"/>
          <a:srcRect l="29386" t="14664" r="30440" b="44174"/>
          <a:stretch/>
        </p:blipFill>
        <p:spPr>
          <a:xfrm>
            <a:off x="3030503" y="2357781"/>
            <a:ext cx="1440499" cy="911199"/>
          </a:xfrm>
          <a:prstGeom prst="rect">
            <a:avLst/>
          </a:prstGeom>
        </p:spPr>
      </p:pic>
      <p:pic>
        <p:nvPicPr>
          <p:cNvPr id="83" name="Image 82"/>
          <p:cNvPicPr>
            <a:picLocks noChangeAspect="1"/>
          </p:cNvPicPr>
          <p:nvPr/>
        </p:nvPicPr>
        <p:blipFill rotWithShape="1">
          <a:blip r:embed="rId21"/>
          <a:srcRect l="29726" t="15571" r="30847" b="44023"/>
          <a:stretch/>
        </p:blipFill>
        <p:spPr>
          <a:xfrm>
            <a:off x="4645034" y="2365860"/>
            <a:ext cx="1427401" cy="903119"/>
          </a:xfrm>
          <a:prstGeom prst="rect">
            <a:avLst/>
          </a:prstGeom>
        </p:spPr>
      </p:pic>
      <p:pic>
        <p:nvPicPr>
          <p:cNvPr id="84" name="Image 83"/>
          <p:cNvPicPr>
            <a:picLocks noChangeAspect="1"/>
          </p:cNvPicPr>
          <p:nvPr/>
        </p:nvPicPr>
        <p:blipFill rotWithShape="1">
          <a:blip r:embed="rId22"/>
          <a:srcRect l="29445" t="15270" r="30941" b="43871"/>
          <a:stretch/>
        </p:blipFill>
        <p:spPr>
          <a:xfrm>
            <a:off x="6150173" y="2388734"/>
            <a:ext cx="1467988" cy="934803"/>
          </a:xfrm>
          <a:prstGeom prst="rect">
            <a:avLst/>
          </a:prstGeom>
        </p:spPr>
      </p:pic>
      <p:pic>
        <p:nvPicPr>
          <p:cNvPr id="85" name="Image 84"/>
          <p:cNvPicPr>
            <a:picLocks noChangeAspect="1"/>
          </p:cNvPicPr>
          <p:nvPr/>
        </p:nvPicPr>
        <p:blipFill rotWithShape="1">
          <a:blip r:embed="rId23"/>
          <a:srcRect l="29820" t="15119" r="31408" b="44022"/>
          <a:stretch/>
        </p:blipFill>
        <p:spPr>
          <a:xfrm>
            <a:off x="7668660" y="2346548"/>
            <a:ext cx="1413979" cy="919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207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965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 fontScale="90000"/>
          </a:bodyPr>
          <a:lstStyle/>
          <a:p>
            <a:pPr algn="l"/>
            <a:r>
              <a:rPr lang="fr-FR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>Un excès de fer</a:t>
            </a:r>
            <a: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/>
            </a:r>
            <a:b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</a:br>
            <a:r>
              <a:rPr lang="fr-FR" sz="2000" b="1" dirty="0">
                <a:solidFill>
                  <a:schemeClr val="accent1"/>
                </a:solidFill>
                <a:latin typeface="Arial" charset="0"/>
                <a:cs typeface="Arial" charset="0"/>
              </a:rPr>
              <a:t>Fer et </a:t>
            </a:r>
            <a:r>
              <a:rPr lang="fr-FR" sz="2000" b="1" dirty="0" smtClean="0">
                <a:solidFill>
                  <a:schemeClr val="accent1"/>
                </a:solidFill>
                <a:latin typeface="Arial" charset="0"/>
                <a:cs typeface="Arial" charset="0"/>
              </a:rPr>
              <a:t>déconnection</a:t>
            </a:r>
            <a:endParaRPr lang="fr-FR" sz="3400" b="1" dirty="0" smtClean="0">
              <a:solidFill>
                <a:schemeClr val="accent5"/>
              </a:solidFill>
              <a:latin typeface="Arial" charset="0"/>
              <a:cs typeface="Arial" charset="0"/>
            </a:endParaRPr>
          </a:p>
        </p:txBody>
      </p:sp>
      <p:sp>
        <p:nvSpPr>
          <p:cNvPr id="62" name="ZoneTexte 61"/>
          <p:cNvSpPr txBox="1">
            <a:spLocks noChangeArrowheads="1"/>
          </p:cNvSpPr>
          <p:nvPr/>
        </p:nvSpPr>
        <p:spPr bwMode="auto">
          <a:xfrm>
            <a:off x="6106076" y="120060"/>
            <a:ext cx="227652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 sz="1400" b="1" i="1" dirty="0" smtClean="0">
                <a:solidFill>
                  <a:schemeClr val="bg1"/>
                </a:solidFill>
              </a:rPr>
              <a:t>DISABILITY / HANDICAP</a:t>
            </a:r>
            <a:endParaRPr lang="fr-FR" altLang="fr-FR" sz="1400" b="1" i="1" dirty="0">
              <a:solidFill>
                <a:schemeClr val="bg1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7250040" y="4876661"/>
            <a:ext cx="188224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Koubiyr</a:t>
            </a:r>
            <a:r>
              <a:rPr lang="en-US" sz="10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i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en-US" sz="10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preparation</a:t>
            </a:r>
            <a:endParaRPr lang="en-US" sz="1000" b="1" dirty="0">
              <a:solidFill>
                <a:schemeClr val="accent5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2" name="Groupe 51"/>
          <p:cNvGrpSpPr/>
          <p:nvPr/>
        </p:nvGrpSpPr>
        <p:grpSpPr>
          <a:xfrm>
            <a:off x="2895603" y="1129019"/>
            <a:ext cx="6248397" cy="2967461"/>
            <a:chOff x="2649915" y="1867630"/>
            <a:chExt cx="6248397" cy="2967461"/>
          </a:xfrm>
        </p:grpSpPr>
        <p:pic>
          <p:nvPicPr>
            <p:cNvPr id="53" name="Picture 12" descr="https://connectivity.brain-map.org/tiles/external/connectivity/prod451/0500284749-0073_312228850/0500284749-0073.aff/TileGroup/1-0-0.jpg?siTop=0&amp;siLeft=0&amp;siWidth=39998&amp;siHeight=29998&amp;filter=range&amp;filterVals=0,1950,0,2127,0,409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9912" y="2606241"/>
              <a:ext cx="2438400" cy="2228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10" descr="https://connectivity.brain-map.org/tiles/external/connectivity/prod451/0500284749-0075_312228856/0500284749-0075.aff/TileGroup/1-0-0.jpg?siTop=0&amp;siLeft=0&amp;siWidth=39998&amp;siHeight=29998&amp;filter=range&amp;filterVals=0,1950,0,2127,0,4095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97" t="17443" r="7436" b="16461"/>
            <a:stretch/>
          </p:blipFill>
          <p:spPr bwMode="auto">
            <a:xfrm>
              <a:off x="5646820" y="2822685"/>
              <a:ext cx="2113281" cy="1473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8" descr="https://connectivity.brain-map.org/tiles/external/connectivity/prod451/0500284749-0077_312228862/0500284749-0077.aff/TileGroup/1-0-0.jpg?siTop=0&amp;siLeft=0&amp;siWidth=39998&amp;siHeight=29998&amp;filter=range&amp;filterVals=0,1950,0,2127,0,4095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20" t="14020" r="11397" b="16237"/>
            <a:stretch/>
          </p:blipFill>
          <p:spPr bwMode="auto">
            <a:xfrm>
              <a:off x="4722261" y="2606241"/>
              <a:ext cx="2001520" cy="1554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" name="ZoneTexte 55"/>
            <p:cNvSpPr txBox="1"/>
            <p:nvPr/>
          </p:nvSpPr>
          <p:spPr>
            <a:xfrm>
              <a:off x="4040243" y="4081348"/>
              <a:ext cx="2442715" cy="523220"/>
            </a:xfrm>
            <a:prstGeom prst="rect">
              <a:avLst/>
            </a:prstGeom>
            <a:solidFill>
              <a:schemeClr val="accent5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Injection within VPM</a:t>
              </a:r>
            </a:p>
            <a:p>
              <a:pPr algn="ctr"/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(from Allen brain atlas)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7" name="Picture 6" descr="https://connectivity.brain-map.org/tiles/external/connectivity/prod451/0500284749-0079_312228868/0500284749-0079.aff/TileGroup/1-0-0.jpg?siTop=0&amp;siLeft=0&amp;siWidth=39998&amp;siHeight=29998&amp;filter=range&amp;filterVals=0,1950,0,2127,0,4095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00" t="14475" r="11750" b="16694"/>
            <a:stretch/>
          </p:blipFill>
          <p:spPr bwMode="auto">
            <a:xfrm>
              <a:off x="3785824" y="2395917"/>
              <a:ext cx="1981200" cy="1534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Picture 14" descr="https://connectivity.brain-map.org/tiles/external/connectivity/prod451/0500284749-0081_312228874/0500284749-0081.aff/TileGroup/1-0-0.jpg?siTop=0&amp;siLeft=0&amp;siWidth=39998&amp;siHeight=29998&amp;filter=range&amp;filterVals=0,1950,0,2127,0,409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9915" y="1867630"/>
              <a:ext cx="2438400" cy="2228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9" name="Groupe 58"/>
          <p:cNvGrpSpPr/>
          <p:nvPr/>
        </p:nvGrpSpPr>
        <p:grpSpPr>
          <a:xfrm>
            <a:off x="122087" y="1913799"/>
            <a:ext cx="2773516" cy="2031272"/>
            <a:chOff x="193223" y="2794874"/>
            <a:chExt cx="2773516" cy="2031272"/>
          </a:xfrm>
        </p:grpSpPr>
        <p:pic>
          <p:nvPicPr>
            <p:cNvPr id="60" name="Image 59">
              <a:extLst>
                <a:ext uri="{FF2B5EF4-FFF2-40B4-BE49-F238E27FC236}">
                  <a16:creationId xmlns:a16="http://schemas.microsoft.com/office/drawing/2014/main" xmlns="" id="{C243E92B-F148-0448-E94C-0BE775ECB82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61009" y="2794874"/>
              <a:ext cx="2626511" cy="1862824"/>
            </a:xfrm>
            <a:prstGeom prst="rect">
              <a:avLst/>
            </a:prstGeom>
          </p:spPr>
        </p:pic>
        <p:sp>
          <p:nvSpPr>
            <p:cNvPr id="61" name="Rectangle 60"/>
            <p:cNvSpPr/>
            <p:nvPr/>
          </p:nvSpPr>
          <p:spPr>
            <a:xfrm>
              <a:off x="193223" y="4579925"/>
              <a:ext cx="2773516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000" b="1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Collaboration with L. Petit CNRS UMR5293</a:t>
              </a:r>
              <a:endParaRPr lang="en-US" sz="1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3762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965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 fontScale="90000"/>
          </a:bodyPr>
          <a:lstStyle/>
          <a:p>
            <a:pPr algn="l"/>
            <a:r>
              <a:rPr lang="fr-FR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>Un excès de fer</a:t>
            </a:r>
            <a: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/>
            </a:r>
            <a:b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</a:br>
            <a:r>
              <a:rPr lang="fr-FR" sz="2000" b="1" dirty="0">
                <a:solidFill>
                  <a:schemeClr val="accent1"/>
                </a:solidFill>
                <a:latin typeface="Arial" charset="0"/>
                <a:cs typeface="Arial" charset="0"/>
              </a:rPr>
              <a:t>Fer et </a:t>
            </a:r>
            <a:r>
              <a:rPr lang="fr-FR" sz="2000" b="1" dirty="0" smtClean="0">
                <a:solidFill>
                  <a:schemeClr val="accent1"/>
                </a:solidFill>
                <a:latin typeface="Arial" charset="0"/>
                <a:cs typeface="Arial" charset="0"/>
              </a:rPr>
              <a:t>déconnection</a:t>
            </a:r>
            <a:endParaRPr lang="fr-FR" sz="3400" b="1" dirty="0" smtClean="0">
              <a:solidFill>
                <a:schemeClr val="accent5"/>
              </a:solidFill>
              <a:latin typeface="Arial" charset="0"/>
              <a:cs typeface="Arial" charset="0"/>
            </a:endParaRPr>
          </a:p>
        </p:txBody>
      </p:sp>
      <p:sp>
        <p:nvSpPr>
          <p:cNvPr id="62" name="ZoneTexte 61"/>
          <p:cNvSpPr txBox="1">
            <a:spLocks noChangeArrowheads="1"/>
          </p:cNvSpPr>
          <p:nvPr/>
        </p:nvSpPr>
        <p:spPr bwMode="auto">
          <a:xfrm>
            <a:off x="6106076" y="120060"/>
            <a:ext cx="227652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 sz="1400" b="1" i="1" dirty="0" smtClean="0">
                <a:solidFill>
                  <a:schemeClr val="bg1"/>
                </a:solidFill>
              </a:rPr>
              <a:t>DISABILITY / HANDICAP</a:t>
            </a:r>
            <a:endParaRPr lang="fr-FR" altLang="fr-FR" sz="1400" b="1" i="1" dirty="0">
              <a:solidFill>
                <a:schemeClr val="bg1"/>
              </a:solidFill>
            </a:endParaRPr>
          </a:p>
        </p:txBody>
      </p:sp>
      <p:grpSp>
        <p:nvGrpSpPr>
          <p:cNvPr id="16" name="Groupe 15"/>
          <p:cNvGrpSpPr/>
          <p:nvPr/>
        </p:nvGrpSpPr>
        <p:grpSpPr>
          <a:xfrm>
            <a:off x="469510" y="2294988"/>
            <a:ext cx="1700808" cy="1097948"/>
            <a:chOff x="3415374" y="1530096"/>
            <a:chExt cx="2846282" cy="1740662"/>
          </a:xfrm>
        </p:grpSpPr>
        <p:pic>
          <p:nvPicPr>
            <p:cNvPr id="17" name="Picture 2" descr="High Resolution Mouse Brain Atla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0732" y="1530096"/>
              <a:ext cx="2686994" cy="17406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Forme libre 17"/>
            <p:cNvSpPr/>
            <p:nvPr/>
          </p:nvSpPr>
          <p:spPr>
            <a:xfrm>
              <a:off x="3415374" y="1625742"/>
              <a:ext cx="2846282" cy="1617898"/>
            </a:xfrm>
            <a:custGeom>
              <a:avLst/>
              <a:gdLst>
                <a:gd name="connsiteX0" fmla="*/ 981366 w 2846282"/>
                <a:gd name="connsiteY0" fmla="*/ 641208 h 1617898"/>
                <a:gd name="connsiteX1" fmla="*/ 886116 w 2846282"/>
                <a:gd name="connsiteY1" fmla="*/ 683118 h 1617898"/>
                <a:gd name="connsiteX2" fmla="*/ 832776 w 2846282"/>
                <a:gd name="connsiteY2" fmla="*/ 736458 h 1617898"/>
                <a:gd name="connsiteX3" fmla="*/ 851826 w 2846282"/>
                <a:gd name="connsiteY3" fmla="*/ 839328 h 1617898"/>
                <a:gd name="connsiteX4" fmla="*/ 897546 w 2846282"/>
                <a:gd name="connsiteY4" fmla="*/ 907908 h 1617898"/>
                <a:gd name="connsiteX5" fmla="*/ 973746 w 2846282"/>
                <a:gd name="connsiteY5" fmla="*/ 976488 h 1617898"/>
                <a:gd name="connsiteX6" fmla="*/ 1110906 w 2846282"/>
                <a:gd name="connsiteY6" fmla="*/ 1033638 h 1617898"/>
                <a:gd name="connsiteX7" fmla="*/ 1213776 w 2846282"/>
                <a:gd name="connsiteY7" fmla="*/ 1071738 h 1617898"/>
                <a:gd name="connsiteX8" fmla="*/ 1312836 w 2846282"/>
                <a:gd name="connsiteY8" fmla="*/ 1117458 h 1617898"/>
                <a:gd name="connsiteX9" fmla="*/ 1404276 w 2846282"/>
                <a:gd name="connsiteY9" fmla="*/ 995538 h 1617898"/>
                <a:gd name="connsiteX10" fmla="*/ 1381416 w 2846282"/>
                <a:gd name="connsiteY10" fmla="*/ 805038 h 1617898"/>
                <a:gd name="connsiteX11" fmla="*/ 1350936 w 2846282"/>
                <a:gd name="connsiteY11" fmla="*/ 725028 h 1617898"/>
                <a:gd name="connsiteX12" fmla="*/ 1301406 w 2846282"/>
                <a:gd name="connsiteY12" fmla="*/ 683118 h 1617898"/>
                <a:gd name="connsiteX13" fmla="*/ 1206156 w 2846282"/>
                <a:gd name="connsiteY13" fmla="*/ 660258 h 1617898"/>
                <a:gd name="connsiteX14" fmla="*/ 1110906 w 2846282"/>
                <a:gd name="connsiteY14" fmla="*/ 660258 h 1617898"/>
                <a:gd name="connsiteX15" fmla="*/ 1042326 w 2846282"/>
                <a:gd name="connsiteY15" fmla="*/ 652638 h 1617898"/>
                <a:gd name="connsiteX16" fmla="*/ 1019466 w 2846282"/>
                <a:gd name="connsiteY16" fmla="*/ 603108 h 1617898"/>
                <a:gd name="connsiteX17" fmla="*/ 996606 w 2846282"/>
                <a:gd name="connsiteY17" fmla="*/ 443088 h 1617898"/>
                <a:gd name="connsiteX18" fmla="*/ 958506 w 2846282"/>
                <a:gd name="connsiteY18" fmla="*/ 123048 h 1617898"/>
                <a:gd name="connsiteX19" fmla="*/ 1621446 w 2846282"/>
                <a:gd name="connsiteY19" fmla="*/ 16368 h 1617898"/>
                <a:gd name="connsiteX20" fmla="*/ 1766226 w 2846282"/>
                <a:gd name="connsiteY20" fmla="*/ 4938 h 1617898"/>
                <a:gd name="connsiteX21" fmla="*/ 2223426 w 2846282"/>
                <a:gd name="connsiteY21" fmla="*/ 62088 h 1617898"/>
                <a:gd name="connsiteX22" fmla="*/ 2551086 w 2846282"/>
                <a:gd name="connsiteY22" fmla="*/ 191628 h 1617898"/>
                <a:gd name="connsiteX23" fmla="*/ 2676816 w 2846282"/>
                <a:gd name="connsiteY23" fmla="*/ 374508 h 1617898"/>
                <a:gd name="connsiteX24" fmla="*/ 2768256 w 2846282"/>
                <a:gd name="connsiteY24" fmla="*/ 545958 h 1617898"/>
                <a:gd name="connsiteX25" fmla="*/ 2821596 w 2846282"/>
                <a:gd name="connsiteY25" fmla="*/ 732648 h 1617898"/>
                <a:gd name="connsiteX26" fmla="*/ 2821596 w 2846282"/>
                <a:gd name="connsiteY26" fmla="*/ 1083168 h 1617898"/>
                <a:gd name="connsiteX27" fmla="*/ 2516796 w 2846282"/>
                <a:gd name="connsiteY27" fmla="*/ 1483218 h 1617898"/>
                <a:gd name="connsiteX28" fmla="*/ 2101506 w 2846282"/>
                <a:gd name="connsiteY28" fmla="*/ 1616568 h 1617898"/>
                <a:gd name="connsiteX29" fmla="*/ 1373796 w 2846282"/>
                <a:gd name="connsiteY29" fmla="*/ 1547988 h 1617898"/>
                <a:gd name="connsiteX30" fmla="*/ 954696 w 2846282"/>
                <a:gd name="connsiteY30" fmla="*/ 1487028 h 1617898"/>
                <a:gd name="connsiteX31" fmla="*/ 577506 w 2846282"/>
                <a:gd name="connsiteY31" fmla="*/ 1559418 h 1617898"/>
                <a:gd name="connsiteX32" fmla="*/ 143166 w 2846282"/>
                <a:gd name="connsiteY32" fmla="*/ 1216518 h 1617898"/>
                <a:gd name="connsiteX33" fmla="*/ 17436 w 2846282"/>
                <a:gd name="connsiteY33" fmla="*/ 671688 h 1617898"/>
                <a:gd name="connsiteX34" fmla="*/ 478446 w 2846282"/>
                <a:gd name="connsiteY34" fmla="*/ 180198 h 1617898"/>
                <a:gd name="connsiteX35" fmla="*/ 809916 w 2846282"/>
                <a:gd name="connsiteY35" fmla="*/ 134478 h 1617898"/>
                <a:gd name="connsiteX36" fmla="*/ 924216 w 2846282"/>
                <a:gd name="connsiteY36" fmla="*/ 206868 h 1617898"/>
                <a:gd name="connsiteX37" fmla="*/ 962316 w 2846282"/>
                <a:gd name="connsiteY37" fmla="*/ 370698 h 1617898"/>
                <a:gd name="connsiteX38" fmla="*/ 1008036 w 2846282"/>
                <a:gd name="connsiteY38" fmla="*/ 492618 h 1617898"/>
                <a:gd name="connsiteX39" fmla="*/ 1023276 w 2846282"/>
                <a:gd name="connsiteY39" fmla="*/ 568818 h 1617898"/>
                <a:gd name="connsiteX40" fmla="*/ 981366 w 2846282"/>
                <a:gd name="connsiteY40" fmla="*/ 641208 h 1617898"/>
                <a:gd name="connsiteX0" fmla="*/ 981366 w 2846282"/>
                <a:gd name="connsiteY0" fmla="*/ 641208 h 1617898"/>
                <a:gd name="connsiteX1" fmla="*/ 886116 w 2846282"/>
                <a:gd name="connsiteY1" fmla="*/ 683118 h 1617898"/>
                <a:gd name="connsiteX2" fmla="*/ 832776 w 2846282"/>
                <a:gd name="connsiteY2" fmla="*/ 736458 h 1617898"/>
                <a:gd name="connsiteX3" fmla="*/ 851826 w 2846282"/>
                <a:gd name="connsiteY3" fmla="*/ 839328 h 1617898"/>
                <a:gd name="connsiteX4" fmla="*/ 897546 w 2846282"/>
                <a:gd name="connsiteY4" fmla="*/ 907908 h 1617898"/>
                <a:gd name="connsiteX5" fmla="*/ 973746 w 2846282"/>
                <a:gd name="connsiteY5" fmla="*/ 976488 h 1617898"/>
                <a:gd name="connsiteX6" fmla="*/ 1110906 w 2846282"/>
                <a:gd name="connsiteY6" fmla="*/ 1033638 h 1617898"/>
                <a:gd name="connsiteX7" fmla="*/ 1213776 w 2846282"/>
                <a:gd name="connsiteY7" fmla="*/ 1071738 h 1617898"/>
                <a:gd name="connsiteX8" fmla="*/ 1312836 w 2846282"/>
                <a:gd name="connsiteY8" fmla="*/ 1117458 h 1617898"/>
                <a:gd name="connsiteX9" fmla="*/ 1404276 w 2846282"/>
                <a:gd name="connsiteY9" fmla="*/ 995538 h 1617898"/>
                <a:gd name="connsiteX10" fmla="*/ 1381416 w 2846282"/>
                <a:gd name="connsiteY10" fmla="*/ 805038 h 1617898"/>
                <a:gd name="connsiteX11" fmla="*/ 1350936 w 2846282"/>
                <a:gd name="connsiteY11" fmla="*/ 725028 h 1617898"/>
                <a:gd name="connsiteX12" fmla="*/ 1301406 w 2846282"/>
                <a:gd name="connsiteY12" fmla="*/ 683118 h 1617898"/>
                <a:gd name="connsiteX13" fmla="*/ 1206156 w 2846282"/>
                <a:gd name="connsiteY13" fmla="*/ 660258 h 1617898"/>
                <a:gd name="connsiteX14" fmla="*/ 1110906 w 2846282"/>
                <a:gd name="connsiteY14" fmla="*/ 660258 h 1617898"/>
                <a:gd name="connsiteX15" fmla="*/ 1042326 w 2846282"/>
                <a:gd name="connsiteY15" fmla="*/ 652638 h 1617898"/>
                <a:gd name="connsiteX16" fmla="*/ 1019466 w 2846282"/>
                <a:gd name="connsiteY16" fmla="*/ 603108 h 1617898"/>
                <a:gd name="connsiteX17" fmla="*/ 996606 w 2846282"/>
                <a:gd name="connsiteY17" fmla="*/ 443088 h 1617898"/>
                <a:gd name="connsiteX18" fmla="*/ 958506 w 2846282"/>
                <a:gd name="connsiteY18" fmla="*/ 123048 h 1617898"/>
                <a:gd name="connsiteX19" fmla="*/ 1621446 w 2846282"/>
                <a:gd name="connsiteY19" fmla="*/ 16368 h 1617898"/>
                <a:gd name="connsiteX20" fmla="*/ 1766226 w 2846282"/>
                <a:gd name="connsiteY20" fmla="*/ 4938 h 1617898"/>
                <a:gd name="connsiteX21" fmla="*/ 2223426 w 2846282"/>
                <a:gd name="connsiteY21" fmla="*/ 62088 h 1617898"/>
                <a:gd name="connsiteX22" fmla="*/ 2551086 w 2846282"/>
                <a:gd name="connsiteY22" fmla="*/ 191628 h 1617898"/>
                <a:gd name="connsiteX23" fmla="*/ 2676816 w 2846282"/>
                <a:gd name="connsiteY23" fmla="*/ 374508 h 1617898"/>
                <a:gd name="connsiteX24" fmla="*/ 2768256 w 2846282"/>
                <a:gd name="connsiteY24" fmla="*/ 545958 h 1617898"/>
                <a:gd name="connsiteX25" fmla="*/ 2821596 w 2846282"/>
                <a:gd name="connsiteY25" fmla="*/ 732648 h 1617898"/>
                <a:gd name="connsiteX26" fmla="*/ 2821596 w 2846282"/>
                <a:gd name="connsiteY26" fmla="*/ 1083168 h 1617898"/>
                <a:gd name="connsiteX27" fmla="*/ 2516796 w 2846282"/>
                <a:gd name="connsiteY27" fmla="*/ 1483218 h 1617898"/>
                <a:gd name="connsiteX28" fmla="*/ 2101506 w 2846282"/>
                <a:gd name="connsiteY28" fmla="*/ 1616568 h 1617898"/>
                <a:gd name="connsiteX29" fmla="*/ 1373796 w 2846282"/>
                <a:gd name="connsiteY29" fmla="*/ 1547988 h 1617898"/>
                <a:gd name="connsiteX30" fmla="*/ 954696 w 2846282"/>
                <a:gd name="connsiteY30" fmla="*/ 1487028 h 1617898"/>
                <a:gd name="connsiteX31" fmla="*/ 577506 w 2846282"/>
                <a:gd name="connsiteY31" fmla="*/ 1559418 h 1617898"/>
                <a:gd name="connsiteX32" fmla="*/ 143166 w 2846282"/>
                <a:gd name="connsiteY32" fmla="*/ 1216518 h 1617898"/>
                <a:gd name="connsiteX33" fmla="*/ 17436 w 2846282"/>
                <a:gd name="connsiteY33" fmla="*/ 671688 h 1617898"/>
                <a:gd name="connsiteX34" fmla="*/ 478446 w 2846282"/>
                <a:gd name="connsiteY34" fmla="*/ 180198 h 1617898"/>
                <a:gd name="connsiteX35" fmla="*/ 809916 w 2846282"/>
                <a:gd name="connsiteY35" fmla="*/ 134478 h 1617898"/>
                <a:gd name="connsiteX36" fmla="*/ 916596 w 2846282"/>
                <a:gd name="connsiteY36" fmla="*/ 145908 h 1617898"/>
                <a:gd name="connsiteX37" fmla="*/ 962316 w 2846282"/>
                <a:gd name="connsiteY37" fmla="*/ 370698 h 1617898"/>
                <a:gd name="connsiteX38" fmla="*/ 1008036 w 2846282"/>
                <a:gd name="connsiteY38" fmla="*/ 492618 h 1617898"/>
                <a:gd name="connsiteX39" fmla="*/ 1023276 w 2846282"/>
                <a:gd name="connsiteY39" fmla="*/ 568818 h 1617898"/>
                <a:gd name="connsiteX40" fmla="*/ 981366 w 2846282"/>
                <a:gd name="connsiteY40" fmla="*/ 641208 h 1617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846282" h="1617898">
                  <a:moveTo>
                    <a:pt x="981366" y="641208"/>
                  </a:moveTo>
                  <a:cubicBezTo>
                    <a:pt x="958506" y="660258"/>
                    <a:pt x="910881" y="667243"/>
                    <a:pt x="886116" y="683118"/>
                  </a:cubicBezTo>
                  <a:cubicBezTo>
                    <a:pt x="861351" y="698993"/>
                    <a:pt x="838491" y="710423"/>
                    <a:pt x="832776" y="736458"/>
                  </a:cubicBezTo>
                  <a:cubicBezTo>
                    <a:pt x="827061" y="762493"/>
                    <a:pt x="841031" y="810753"/>
                    <a:pt x="851826" y="839328"/>
                  </a:cubicBezTo>
                  <a:cubicBezTo>
                    <a:pt x="862621" y="867903"/>
                    <a:pt x="877226" y="885048"/>
                    <a:pt x="897546" y="907908"/>
                  </a:cubicBezTo>
                  <a:cubicBezTo>
                    <a:pt x="917866" y="930768"/>
                    <a:pt x="938186" y="955533"/>
                    <a:pt x="973746" y="976488"/>
                  </a:cubicBezTo>
                  <a:cubicBezTo>
                    <a:pt x="1009306" y="997443"/>
                    <a:pt x="1070901" y="1017763"/>
                    <a:pt x="1110906" y="1033638"/>
                  </a:cubicBezTo>
                  <a:cubicBezTo>
                    <a:pt x="1150911" y="1049513"/>
                    <a:pt x="1180121" y="1057768"/>
                    <a:pt x="1213776" y="1071738"/>
                  </a:cubicBezTo>
                  <a:cubicBezTo>
                    <a:pt x="1247431" y="1085708"/>
                    <a:pt x="1281086" y="1130158"/>
                    <a:pt x="1312836" y="1117458"/>
                  </a:cubicBezTo>
                  <a:cubicBezTo>
                    <a:pt x="1344586" y="1104758"/>
                    <a:pt x="1392846" y="1047608"/>
                    <a:pt x="1404276" y="995538"/>
                  </a:cubicBezTo>
                  <a:cubicBezTo>
                    <a:pt x="1415706" y="943468"/>
                    <a:pt x="1390306" y="850123"/>
                    <a:pt x="1381416" y="805038"/>
                  </a:cubicBezTo>
                  <a:cubicBezTo>
                    <a:pt x="1372526" y="759953"/>
                    <a:pt x="1364271" y="745348"/>
                    <a:pt x="1350936" y="725028"/>
                  </a:cubicBezTo>
                  <a:cubicBezTo>
                    <a:pt x="1337601" y="704708"/>
                    <a:pt x="1325536" y="693913"/>
                    <a:pt x="1301406" y="683118"/>
                  </a:cubicBezTo>
                  <a:cubicBezTo>
                    <a:pt x="1277276" y="672323"/>
                    <a:pt x="1237906" y="664068"/>
                    <a:pt x="1206156" y="660258"/>
                  </a:cubicBezTo>
                  <a:cubicBezTo>
                    <a:pt x="1174406" y="656448"/>
                    <a:pt x="1138211" y="661528"/>
                    <a:pt x="1110906" y="660258"/>
                  </a:cubicBezTo>
                  <a:cubicBezTo>
                    <a:pt x="1083601" y="658988"/>
                    <a:pt x="1057566" y="662163"/>
                    <a:pt x="1042326" y="652638"/>
                  </a:cubicBezTo>
                  <a:cubicBezTo>
                    <a:pt x="1027086" y="643113"/>
                    <a:pt x="1027086" y="638033"/>
                    <a:pt x="1019466" y="603108"/>
                  </a:cubicBezTo>
                  <a:cubicBezTo>
                    <a:pt x="1011846" y="568183"/>
                    <a:pt x="1006766" y="523098"/>
                    <a:pt x="996606" y="443088"/>
                  </a:cubicBezTo>
                  <a:cubicBezTo>
                    <a:pt x="986446" y="363078"/>
                    <a:pt x="854366" y="194168"/>
                    <a:pt x="958506" y="123048"/>
                  </a:cubicBezTo>
                  <a:cubicBezTo>
                    <a:pt x="1062646" y="51928"/>
                    <a:pt x="1486826" y="36053"/>
                    <a:pt x="1621446" y="16368"/>
                  </a:cubicBezTo>
                  <a:cubicBezTo>
                    <a:pt x="1756066" y="-3317"/>
                    <a:pt x="1665896" y="-2682"/>
                    <a:pt x="1766226" y="4938"/>
                  </a:cubicBezTo>
                  <a:cubicBezTo>
                    <a:pt x="1866556" y="12558"/>
                    <a:pt x="2092616" y="30973"/>
                    <a:pt x="2223426" y="62088"/>
                  </a:cubicBezTo>
                  <a:cubicBezTo>
                    <a:pt x="2354236" y="93203"/>
                    <a:pt x="2475521" y="139558"/>
                    <a:pt x="2551086" y="191628"/>
                  </a:cubicBezTo>
                  <a:cubicBezTo>
                    <a:pt x="2626651" y="243698"/>
                    <a:pt x="2640621" y="315453"/>
                    <a:pt x="2676816" y="374508"/>
                  </a:cubicBezTo>
                  <a:cubicBezTo>
                    <a:pt x="2713011" y="433563"/>
                    <a:pt x="2744126" y="486268"/>
                    <a:pt x="2768256" y="545958"/>
                  </a:cubicBezTo>
                  <a:cubicBezTo>
                    <a:pt x="2792386" y="605648"/>
                    <a:pt x="2812706" y="643113"/>
                    <a:pt x="2821596" y="732648"/>
                  </a:cubicBezTo>
                  <a:cubicBezTo>
                    <a:pt x="2830486" y="822183"/>
                    <a:pt x="2872396" y="958073"/>
                    <a:pt x="2821596" y="1083168"/>
                  </a:cubicBezTo>
                  <a:cubicBezTo>
                    <a:pt x="2770796" y="1208263"/>
                    <a:pt x="2636811" y="1394318"/>
                    <a:pt x="2516796" y="1483218"/>
                  </a:cubicBezTo>
                  <a:cubicBezTo>
                    <a:pt x="2396781" y="1572118"/>
                    <a:pt x="2292006" y="1605773"/>
                    <a:pt x="2101506" y="1616568"/>
                  </a:cubicBezTo>
                  <a:cubicBezTo>
                    <a:pt x="1911006" y="1627363"/>
                    <a:pt x="1564931" y="1569578"/>
                    <a:pt x="1373796" y="1547988"/>
                  </a:cubicBezTo>
                  <a:cubicBezTo>
                    <a:pt x="1182661" y="1526398"/>
                    <a:pt x="1087411" y="1485123"/>
                    <a:pt x="954696" y="1487028"/>
                  </a:cubicBezTo>
                  <a:cubicBezTo>
                    <a:pt x="821981" y="1488933"/>
                    <a:pt x="712761" y="1604503"/>
                    <a:pt x="577506" y="1559418"/>
                  </a:cubicBezTo>
                  <a:cubicBezTo>
                    <a:pt x="442251" y="1514333"/>
                    <a:pt x="236511" y="1364473"/>
                    <a:pt x="143166" y="1216518"/>
                  </a:cubicBezTo>
                  <a:cubicBezTo>
                    <a:pt x="49821" y="1068563"/>
                    <a:pt x="-38444" y="844408"/>
                    <a:pt x="17436" y="671688"/>
                  </a:cubicBezTo>
                  <a:cubicBezTo>
                    <a:pt x="73316" y="498968"/>
                    <a:pt x="346366" y="269733"/>
                    <a:pt x="478446" y="180198"/>
                  </a:cubicBezTo>
                  <a:cubicBezTo>
                    <a:pt x="610526" y="90663"/>
                    <a:pt x="736891" y="140193"/>
                    <a:pt x="809916" y="134478"/>
                  </a:cubicBezTo>
                  <a:cubicBezTo>
                    <a:pt x="882941" y="128763"/>
                    <a:pt x="891196" y="106538"/>
                    <a:pt x="916596" y="145908"/>
                  </a:cubicBezTo>
                  <a:cubicBezTo>
                    <a:pt x="941996" y="185278"/>
                    <a:pt x="947076" y="312913"/>
                    <a:pt x="962316" y="370698"/>
                  </a:cubicBezTo>
                  <a:cubicBezTo>
                    <a:pt x="977556" y="428483"/>
                    <a:pt x="997876" y="459598"/>
                    <a:pt x="1008036" y="492618"/>
                  </a:cubicBezTo>
                  <a:cubicBezTo>
                    <a:pt x="1018196" y="525638"/>
                    <a:pt x="1025816" y="541513"/>
                    <a:pt x="1023276" y="568818"/>
                  </a:cubicBezTo>
                  <a:cubicBezTo>
                    <a:pt x="1020736" y="596123"/>
                    <a:pt x="1004226" y="622158"/>
                    <a:pt x="981366" y="641208"/>
                  </a:cubicBez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309872" y="2206752"/>
              <a:ext cx="262128" cy="7924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0" name="Picture 2" descr="High Resolution Mouse Brain Atla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005" y="1699089"/>
            <a:ext cx="1694861" cy="1097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Forme libre 20"/>
          <p:cNvSpPr/>
          <p:nvPr/>
        </p:nvSpPr>
        <p:spPr>
          <a:xfrm>
            <a:off x="649742" y="2188718"/>
            <a:ext cx="391353" cy="310517"/>
          </a:xfrm>
          <a:custGeom>
            <a:avLst/>
            <a:gdLst>
              <a:gd name="connsiteX0" fmla="*/ 1261 w 391353"/>
              <a:gd name="connsiteY0" fmla="*/ 94100 h 310517"/>
              <a:gd name="connsiteX1" fmla="*/ 21581 w 391353"/>
              <a:gd name="connsiteY1" fmla="*/ 152520 h 310517"/>
              <a:gd name="connsiteX2" fmla="*/ 74921 w 391353"/>
              <a:gd name="connsiteY2" fmla="*/ 188080 h 310517"/>
              <a:gd name="connsiteX3" fmla="*/ 113021 w 391353"/>
              <a:gd name="connsiteY3" fmla="*/ 221100 h 310517"/>
              <a:gd name="connsiteX4" fmla="*/ 181601 w 391353"/>
              <a:gd name="connsiteY4" fmla="*/ 251580 h 310517"/>
              <a:gd name="connsiteX5" fmla="*/ 283201 w 391353"/>
              <a:gd name="connsiteY5" fmla="*/ 289680 h 310517"/>
              <a:gd name="connsiteX6" fmla="*/ 339081 w 391353"/>
              <a:gd name="connsiteY6" fmla="*/ 310000 h 310517"/>
              <a:gd name="connsiteX7" fmla="*/ 387341 w 391353"/>
              <a:gd name="connsiteY7" fmla="*/ 269360 h 310517"/>
              <a:gd name="connsiteX8" fmla="*/ 382261 w 391353"/>
              <a:gd name="connsiteY8" fmla="*/ 137280 h 310517"/>
              <a:gd name="connsiteX9" fmla="*/ 331461 w 391353"/>
              <a:gd name="connsiteY9" fmla="*/ 56000 h 310517"/>
              <a:gd name="connsiteX10" fmla="*/ 262881 w 391353"/>
              <a:gd name="connsiteY10" fmla="*/ 7740 h 310517"/>
              <a:gd name="connsiteX11" fmla="*/ 133341 w 391353"/>
              <a:gd name="connsiteY11" fmla="*/ 120 h 310517"/>
              <a:gd name="connsiteX12" fmla="*/ 54601 w 391353"/>
              <a:gd name="connsiteY12" fmla="*/ 7740 h 310517"/>
              <a:gd name="connsiteX13" fmla="*/ 1261 w 391353"/>
              <a:gd name="connsiteY13" fmla="*/ 94100 h 310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91353" h="310517">
                <a:moveTo>
                  <a:pt x="1261" y="94100"/>
                </a:moveTo>
                <a:cubicBezTo>
                  <a:pt x="-4242" y="118230"/>
                  <a:pt x="9304" y="136857"/>
                  <a:pt x="21581" y="152520"/>
                </a:cubicBezTo>
                <a:cubicBezTo>
                  <a:pt x="33858" y="168183"/>
                  <a:pt x="59681" y="176650"/>
                  <a:pt x="74921" y="188080"/>
                </a:cubicBezTo>
                <a:cubicBezTo>
                  <a:pt x="90161" y="199510"/>
                  <a:pt x="95241" y="210517"/>
                  <a:pt x="113021" y="221100"/>
                </a:cubicBezTo>
                <a:cubicBezTo>
                  <a:pt x="130801" y="231683"/>
                  <a:pt x="153238" y="240150"/>
                  <a:pt x="181601" y="251580"/>
                </a:cubicBezTo>
                <a:cubicBezTo>
                  <a:pt x="209964" y="263010"/>
                  <a:pt x="283201" y="289680"/>
                  <a:pt x="283201" y="289680"/>
                </a:cubicBezTo>
                <a:cubicBezTo>
                  <a:pt x="309448" y="299417"/>
                  <a:pt x="321724" y="313387"/>
                  <a:pt x="339081" y="310000"/>
                </a:cubicBezTo>
                <a:cubicBezTo>
                  <a:pt x="356438" y="306613"/>
                  <a:pt x="380144" y="298147"/>
                  <a:pt x="387341" y="269360"/>
                </a:cubicBezTo>
                <a:cubicBezTo>
                  <a:pt x="394538" y="240573"/>
                  <a:pt x="391574" y="172840"/>
                  <a:pt x="382261" y="137280"/>
                </a:cubicBezTo>
                <a:cubicBezTo>
                  <a:pt x="372948" y="101720"/>
                  <a:pt x="351358" y="77590"/>
                  <a:pt x="331461" y="56000"/>
                </a:cubicBezTo>
                <a:cubicBezTo>
                  <a:pt x="311564" y="34410"/>
                  <a:pt x="295901" y="17053"/>
                  <a:pt x="262881" y="7740"/>
                </a:cubicBezTo>
                <a:cubicBezTo>
                  <a:pt x="229861" y="-1573"/>
                  <a:pt x="168054" y="120"/>
                  <a:pt x="133341" y="120"/>
                </a:cubicBezTo>
                <a:cubicBezTo>
                  <a:pt x="98628" y="120"/>
                  <a:pt x="75768" y="-1150"/>
                  <a:pt x="54601" y="7740"/>
                </a:cubicBezTo>
                <a:cubicBezTo>
                  <a:pt x="33434" y="16630"/>
                  <a:pt x="6764" y="69970"/>
                  <a:pt x="1261" y="94100"/>
                </a:cubicBezTo>
                <a:close/>
              </a:path>
            </a:pathLst>
          </a:custGeom>
          <a:noFill/>
          <a:ln w="9525">
            <a:solidFill>
              <a:schemeClr val="tx1">
                <a:lumMod val="85000"/>
                <a:lumOff val="1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2" name="Connecteur droit avec flèche 21"/>
          <p:cNvCxnSpPr>
            <a:endCxn id="20" idx="2"/>
          </p:cNvCxnSpPr>
          <p:nvPr/>
        </p:nvCxnSpPr>
        <p:spPr>
          <a:xfrm>
            <a:off x="845418" y="2396964"/>
            <a:ext cx="216018" cy="400073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Imag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489" y="3066336"/>
            <a:ext cx="453578" cy="453578"/>
          </a:xfrm>
          <a:prstGeom prst="rect">
            <a:avLst/>
          </a:prstGeom>
        </p:spPr>
      </p:pic>
      <p:cxnSp>
        <p:nvCxnSpPr>
          <p:cNvPr id="24" name="Connecteur droit avec flèche 23"/>
          <p:cNvCxnSpPr/>
          <p:nvPr/>
        </p:nvCxnSpPr>
        <p:spPr>
          <a:xfrm>
            <a:off x="1134285" y="2935776"/>
            <a:ext cx="216018" cy="400073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e 24"/>
          <p:cNvGrpSpPr/>
          <p:nvPr/>
        </p:nvGrpSpPr>
        <p:grpSpPr>
          <a:xfrm>
            <a:off x="4481942" y="1737316"/>
            <a:ext cx="2120368" cy="2254831"/>
            <a:chOff x="4641199" y="2819998"/>
            <a:chExt cx="2120368" cy="2254831"/>
          </a:xfrm>
        </p:grpSpPr>
        <p:sp>
          <p:nvSpPr>
            <p:cNvPr id="26" name="Rectangle 25"/>
            <p:cNvSpPr/>
            <p:nvPr/>
          </p:nvSpPr>
          <p:spPr>
            <a:xfrm>
              <a:off x="4641199" y="2819998"/>
              <a:ext cx="2120368" cy="22548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7" name="Image 2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40" t="227" r="23641" b="-227"/>
            <a:stretch/>
          </p:blipFill>
          <p:spPr>
            <a:xfrm>
              <a:off x="5054028" y="2853643"/>
              <a:ext cx="1611078" cy="2221186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28" name="ZoneTexte 27"/>
            <p:cNvSpPr txBox="1"/>
            <p:nvPr/>
          </p:nvSpPr>
          <p:spPr>
            <a:xfrm>
              <a:off x="5459913" y="2864096"/>
              <a:ext cx="997639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Ferritin gene (Ftl1)</a:t>
              </a:r>
              <a:endParaRPr lang="en-US" sz="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9" name="Connecteur droit 28"/>
            <p:cNvCxnSpPr/>
            <p:nvPr/>
          </p:nvCxnSpPr>
          <p:spPr>
            <a:xfrm>
              <a:off x="5583893" y="3486392"/>
              <a:ext cx="95502" cy="0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/>
            <p:cNvCxnSpPr/>
            <p:nvPr/>
          </p:nvCxnSpPr>
          <p:spPr>
            <a:xfrm>
              <a:off x="5938223" y="3307322"/>
              <a:ext cx="95502" cy="0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ZoneTexte 30"/>
            <p:cNvSpPr txBox="1"/>
            <p:nvPr/>
          </p:nvSpPr>
          <p:spPr>
            <a:xfrm>
              <a:off x="5516263" y="3352088"/>
              <a:ext cx="23596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dirty="0"/>
                <a:t>*</a:t>
              </a:r>
            </a:p>
          </p:txBody>
        </p:sp>
        <p:sp>
          <p:nvSpPr>
            <p:cNvPr id="32" name="ZoneTexte 31"/>
            <p:cNvSpPr txBox="1"/>
            <p:nvPr/>
          </p:nvSpPr>
          <p:spPr>
            <a:xfrm>
              <a:off x="5842345" y="3168547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dirty="0" smtClean="0"/>
                <a:t>**</a:t>
              </a:r>
              <a:endParaRPr lang="fr-FR" sz="800" dirty="0"/>
            </a:p>
          </p:txBody>
        </p:sp>
        <p:cxnSp>
          <p:nvCxnSpPr>
            <p:cNvPr id="33" name="Connecteur droit 32"/>
            <p:cNvCxnSpPr/>
            <p:nvPr/>
          </p:nvCxnSpPr>
          <p:spPr>
            <a:xfrm>
              <a:off x="6297727" y="3838416"/>
              <a:ext cx="95502" cy="0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ZoneTexte 33"/>
            <p:cNvSpPr txBox="1"/>
            <p:nvPr/>
          </p:nvSpPr>
          <p:spPr>
            <a:xfrm>
              <a:off x="6230097" y="3704112"/>
              <a:ext cx="23596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dirty="0"/>
                <a:t>*</a:t>
              </a:r>
            </a:p>
          </p:txBody>
        </p:sp>
      </p:grpSp>
      <p:grpSp>
        <p:nvGrpSpPr>
          <p:cNvPr id="35" name="Groupe 34"/>
          <p:cNvGrpSpPr/>
          <p:nvPr/>
        </p:nvGrpSpPr>
        <p:grpSpPr>
          <a:xfrm>
            <a:off x="2722869" y="1737316"/>
            <a:ext cx="2226181" cy="2254831"/>
            <a:chOff x="2882126" y="2819998"/>
            <a:chExt cx="2226181" cy="2254831"/>
          </a:xfrm>
        </p:grpSpPr>
        <p:sp>
          <p:nvSpPr>
            <p:cNvPr id="36" name="Rectangle 35"/>
            <p:cNvSpPr/>
            <p:nvPr/>
          </p:nvSpPr>
          <p:spPr>
            <a:xfrm>
              <a:off x="2882126" y="2819998"/>
              <a:ext cx="2120368" cy="22548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7" name="Image 3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0426"/>
            <a:stretch/>
          </p:blipFill>
          <p:spPr>
            <a:xfrm>
              <a:off x="2882127" y="2966494"/>
              <a:ext cx="1625520" cy="2108335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8" name="Connecteur droit 37"/>
            <p:cNvCxnSpPr/>
            <p:nvPr/>
          </p:nvCxnSpPr>
          <p:spPr>
            <a:xfrm>
              <a:off x="3386285" y="3324848"/>
              <a:ext cx="95502" cy="0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38"/>
            <p:cNvCxnSpPr/>
            <p:nvPr/>
          </p:nvCxnSpPr>
          <p:spPr>
            <a:xfrm>
              <a:off x="3758903" y="3663938"/>
              <a:ext cx="95502" cy="0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ZoneTexte 39"/>
            <p:cNvSpPr txBox="1"/>
            <p:nvPr/>
          </p:nvSpPr>
          <p:spPr>
            <a:xfrm>
              <a:off x="3318655" y="3178352"/>
              <a:ext cx="23596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dirty="0"/>
                <a:t>*</a:t>
              </a:r>
            </a:p>
          </p:txBody>
        </p:sp>
        <p:sp>
          <p:nvSpPr>
            <p:cNvPr id="41" name="ZoneTexte 40"/>
            <p:cNvSpPr txBox="1"/>
            <p:nvPr/>
          </p:nvSpPr>
          <p:spPr>
            <a:xfrm>
              <a:off x="3667817" y="3528628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dirty="0" smtClean="0"/>
                <a:t>**</a:t>
              </a:r>
              <a:endParaRPr lang="fr-FR" sz="800" dirty="0"/>
            </a:p>
          </p:txBody>
        </p:sp>
        <p:sp>
          <p:nvSpPr>
            <p:cNvPr id="42" name="ZoneTexte 41"/>
            <p:cNvSpPr txBox="1"/>
            <p:nvPr/>
          </p:nvSpPr>
          <p:spPr>
            <a:xfrm>
              <a:off x="3185914" y="2843962"/>
              <a:ext cx="9976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Mass spectroscopy (iron quantification)</a:t>
              </a:r>
              <a:endParaRPr lang="en-US" sz="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3" name="Image 42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011" t="2379" r="23034" b="86618"/>
            <a:stretch/>
          </p:blipFill>
          <p:spPr>
            <a:xfrm>
              <a:off x="4183553" y="3428288"/>
              <a:ext cx="161455" cy="201504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44" name="Image 43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011" t="11578" r="23419" b="82465"/>
            <a:stretch/>
          </p:blipFill>
          <p:spPr>
            <a:xfrm>
              <a:off x="4186291" y="3347993"/>
              <a:ext cx="153638" cy="109079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45" name="ZoneTexte 44"/>
            <p:cNvSpPr txBox="1"/>
            <p:nvPr/>
          </p:nvSpPr>
          <p:spPr>
            <a:xfrm>
              <a:off x="4110668" y="3332528"/>
              <a:ext cx="997639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Stroke ipsilateral</a:t>
              </a:r>
              <a:endParaRPr lang="en-US" sz="5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ZoneTexte 45"/>
            <p:cNvSpPr txBox="1"/>
            <p:nvPr/>
          </p:nvSpPr>
          <p:spPr>
            <a:xfrm>
              <a:off x="4266762" y="3474455"/>
              <a:ext cx="394465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Sham</a:t>
              </a:r>
              <a:endParaRPr lang="en-US" sz="5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8" name="Image 47"/>
          <p:cNvPicPr>
            <a:picLocks noChangeAspect="1"/>
          </p:cNvPicPr>
          <p:nvPr/>
        </p:nvPicPr>
        <p:blipFill rotWithShape="1">
          <a:blip r:embed="rId10"/>
          <a:srcRect l="30604" t="14024" r="26208" b="30143"/>
          <a:stretch/>
        </p:blipFill>
        <p:spPr>
          <a:xfrm>
            <a:off x="7189684" y="1888774"/>
            <a:ext cx="1625521" cy="1316672"/>
          </a:xfrm>
          <a:prstGeom prst="rect">
            <a:avLst/>
          </a:prstGeom>
        </p:spPr>
      </p:pic>
      <p:cxnSp>
        <p:nvCxnSpPr>
          <p:cNvPr id="49" name="Connecteur droit avec flèche 48"/>
          <p:cNvCxnSpPr/>
          <p:nvPr/>
        </p:nvCxnSpPr>
        <p:spPr>
          <a:xfrm flipH="1">
            <a:off x="7736796" y="2562696"/>
            <a:ext cx="195290" cy="734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/>
          <p:cNvSpPr/>
          <p:nvPr/>
        </p:nvSpPr>
        <p:spPr>
          <a:xfrm>
            <a:off x="6716640" y="4884281"/>
            <a:ext cx="247856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Tible</a:t>
            </a:r>
            <a:r>
              <a:rPr lang="en-US" sz="10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1000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Koubiyr</a:t>
            </a:r>
            <a:r>
              <a:rPr lang="en-US" sz="10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i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en-US" sz="10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preparation</a:t>
            </a:r>
            <a:endParaRPr lang="en-US" sz="1000" b="1" dirty="0">
              <a:solidFill>
                <a:schemeClr val="accent5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395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965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 fontScale="90000"/>
          </a:bodyPr>
          <a:lstStyle/>
          <a:p>
            <a:pPr algn="l"/>
            <a:r>
              <a:rPr lang="fr-FR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>Un excès de fer</a:t>
            </a:r>
            <a: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/>
            </a:r>
            <a:b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</a:br>
            <a:r>
              <a:rPr lang="fr-FR" sz="2000" b="1" dirty="0">
                <a:solidFill>
                  <a:schemeClr val="accent1"/>
                </a:solidFill>
                <a:latin typeface="Arial" charset="0"/>
                <a:cs typeface="Arial" charset="0"/>
              </a:rPr>
              <a:t>Fer et </a:t>
            </a:r>
            <a:r>
              <a:rPr lang="fr-FR" sz="2000" b="1" dirty="0" smtClean="0">
                <a:solidFill>
                  <a:schemeClr val="accent1"/>
                </a:solidFill>
                <a:latin typeface="Arial" charset="0"/>
                <a:cs typeface="Arial" charset="0"/>
              </a:rPr>
              <a:t>déconnection</a:t>
            </a:r>
            <a:endParaRPr lang="fr-FR" sz="3400" b="1" dirty="0" smtClean="0">
              <a:solidFill>
                <a:schemeClr val="accent5"/>
              </a:solidFill>
              <a:latin typeface="Arial" charset="0"/>
              <a:cs typeface="Arial" charset="0"/>
            </a:endParaRPr>
          </a:p>
        </p:txBody>
      </p:sp>
      <p:sp>
        <p:nvSpPr>
          <p:cNvPr id="62" name="ZoneTexte 61"/>
          <p:cNvSpPr txBox="1">
            <a:spLocks noChangeArrowheads="1"/>
          </p:cNvSpPr>
          <p:nvPr/>
        </p:nvSpPr>
        <p:spPr bwMode="auto">
          <a:xfrm>
            <a:off x="6106076" y="120060"/>
            <a:ext cx="227652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 sz="1400" b="1" i="1" dirty="0" smtClean="0">
                <a:solidFill>
                  <a:schemeClr val="bg1"/>
                </a:solidFill>
              </a:rPr>
              <a:t>DISABILITY / HANDICAP</a:t>
            </a:r>
            <a:endParaRPr lang="fr-FR" altLang="fr-FR" sz="1400" b="1" i="1" dirty="0">
              <a:solidFill>
                <a:schemeClr val="bg1"/>
              </a:solidFill>
            </a:endParaRPr>
          </a:p>
        </p:txBody>
      </p:sp>
      <p:pic>
        <p:nvPicPr>
          <p:cNvPr id="47" name="Image 46"/>
          <p:cNvPicPr>
            <a:picLocks noChangeAspect="1"/>
          </p:cNvPicPr>
          <p:nvPr/>
        </p:nvPicPr>
        <p:blipFill rotWithShape="1">
          <a:blip r:embed="rId3"/>
          <a:srcRect l="27203" t="2954" b="42200"/>
          <a:stretch/>
        </p:blipFill>
        <p:spPr>
          <a:xfrm>
            <a:off x="2260490" y="805860"/>
            <a:ext cx="3223260" cy="1818649"/>
          </a:xfrm>
          <a:prstGeom prst="rect">
            <a:avLst/>
          </a:prstGeom>
        </p:spPr>
      </p:pic>
      <p:pic>
        <p:nvPicPr>
          <p:cNvPr id="51" name="Image 50"/>
          <p:cNvPicPr>
            <a:picLocks noChangeAspect="1"/>
          </p:cNvPicPr>
          <p:nvPr/>
        </p:nvPicPr>
        <p:blipFill rotWithShape="1">
          <a:blip r:embed="rId4"/>
          <a:srcRect l="27751" t="13046" r="29685" b="38032"/>
          <a:stretch/>
        </p:blipFill>
        <p:spPr>
          <a:xfrm>
            <a:off x="6236128" y="805860"/>
            <a:ext cx="2639645" cy="1870614"/>
          </a:xfrm>
          <a:prstGeom prst="rect">
            <a:avLst/>
          </a:prstGeom>
        </p:spPr>
      </p:pic>
      <p:pic>
        <p:nvPicPr>
          <p:cNvPr id="52" name="Image 51"/>
          <p:cNvPicPr>
            <a:picLocks noChangeAspect="1"/>
          </p:cNvPicPr>
          <p:nvPr/>
        </p:nvPicPr>
        <p:blipFill rotWithShape="1">
          <a:blip r:embed="rId3"/>
          <a:srcRect t="42334" r="61986" b="2260"/>
          <a:stretch/>
        </p:blipFill>
        <p:spPr>
          <a:xfrm>
            <a:off x="261511" y="896808"/>
            <a:ext cx="2611119" cy="2850084"/>
          </a:xfrm>
          <a:prstGeom prst="rect">
            <a:avLst/>
          </a:prstGeom>
        </p:spPr>
      </p:pic>
      <p:cxnSp>
        <p:nvCxnSpPr>
          <p:cNvPr id="53" name="Connecteur droit 52"/>
          <p:cNvCxnSpPr/>
          <p:nvPr/>
        </p:nvCxnSpPr>
        <p:spPr>
          <a:xfrm flipH="1">
            <a:off x="2872630" y="2154610"/>
            <a:ext cx="701040" cy="152400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Image 53"/>
          <p:cNvPicPr>
            <a:picLocks noChangeAspect="1"/>
          </p:cNvPicPr>
          <p:nvPr/>
        </p:nvPicPr>
        <p:blipFill rotWithShape="1">
          <a:blip r:embed="rId4"/>
          <a:srcRect l="35634" t="27235" r="52669" b="52039"/>
          <a:stretch/>
        </p:blipFill>
        <p:spPr>
          <a:xfrm>
            <a:off x="5967264" y="2161362"/>
            <a:ext cx="943051" cy="103022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5" name="Rectangle 54"/>
          <p:cNvSpPr/>
          <p:nvPr/>
        </p:nvSpPr>
        <p:spPr>
          <a:xfrm>
            <a:off x="6798151" y="1543994"/>
            <a:ext cx="524256" cy="567944"/>
          </a:xfrm>
          <a:prstGeom prst="rect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Forme libre 55"/>
          <p:cNvSpPr/>
          <p:nvPr/>
        </p:nvSpPr>
        <p:spPr>
          <a:xfrm>
            <a:off x="6324925" y="2450346"/>
            <a:ext cx="350710" cy="537790"/>
          </a:xfrm>
          <a:custGeom>
            <a:avLst/>
            <a:gdLst>
              <a:gd name="connsiteX0" fmla="*/ 198193 w 350710"/>
              <a:gd name="connsiteY0" fmla="*/ 20240 h 537790"/>
              <a:gd name="connsiteX1" fmla="*/ 45793 w 350710"/>
              <a:gd name="connsiteY1" fmla="*/ 105584 h 537790"/>
              <a:gd name="connsiteX2" fmla="*/ 9217 w 350710"/>
              <a:gd name="connsiteY2" fmla="*/ 166544 h 537790"/>
              <a:gd name="connsiteX3" fmla="*/ 9217 w 350710"/>
              <a:gd name="connsiteY3" fmla="*/ 264080 h 537790"/>
              <a:gd name="connsiteX4" fmla="*/ 112849 w 350710"/>
              <a:gd name="connsiteY4" fmla="*/ 434768 h 537790"/>
              <a:gd name="connsiteX5" fmla="*/ 271345 w 350710"/>
              <a:gd name="connsiteY5" fmla="*/ 532304 h 537790"/>
              <a:gd name="connsiteX6" fmla="*/ 344497 w 350710"/>
              <a:gd name="connsiteY6" fmla="*/ 507920 h 537790"/>
              <a:gd name="connsiteX7" fmla="*/ 198193 w 350710"/>
              <a:gd name="connsiteY7" fmla="*/ 361616 h 537790"/>
              <a:gd name="connsiteX8" fmla="*/ 179905 w 350710"/>
              <a:gd name="connsiteY8" fmla="*/ 239696 h 537790"/>
              <a:gd name="connsiteX9" fmla="*/ 222577 w 350710"/>
              <a:gd name="connsiteY9" fmla="*/ 166544 h 537790"/>
              <a:gd name="connsiteX10" fmla="*/ 344497 w 350710"/>
              <a:gd name="connsiteY10" fmla="*/ 166544 h 537790"/>
              <a:gd name="connsiteX11" fmla="*/ 320113 w 350710"/>
              <a:gd name="connsiteY11" fmla="*/ 14144 h 537790"/>
              <a:gd name="connsiteX12" fmla="*/ 198193 w 350710"/>
              <a:gd name="connsiteY12" fmla="*/ 20240 h 537790"/>
              <a:gd name="connsiteX0" fmla="*/ 198193 w 350710"/>
              <a:gd name="connsiteY0" fmla="*/ 20240 h 537790"/>
              <a:gd name="connsiteX1" fmla="*/ 45793 w 350710"/>
              <a:gd name="connsiteY1" fmla="*/ 105584 h 537790"/>
              <a:gd name="connsiteX2" fmla="*/ 9217 w 350710"/>
              <a:gd name="connsiteY2" fmla="*/ 166544 h 537790"/>
              <a:gd name="connsiteX3" fmla="*/ 9217 w 350710"/>
              <a:gd name="connsiteY3" fmla="*/ 264080 h 537790"/>
              <a:gd name="connsiteX4" fmla="*/ 112849 w 350710"/>
              <a:gd name="connsiteY4" fmla="*/ 434768 h 537790"/>
              <a:gd name="connsiteX5" fmla="*/ 271345 w 350710"/>
              <a:gd name="connsiteY5" fmla="*/ 532304 h 537790"/>
              <a:gd name="connsiteX6" fmla="*/ 344497 w 350710"/>
              <a:gd name="connsiteY6" fmla="*/ 507920 h 537790"/>
              <a:gd name="connsiteX7" fmla="*/ 198193 w 350710"/>
              <a:gd name="connsiteY7" fmla="*/ 361616 h 537790"/>
              <a:gd name="connsiteX8" fmla="*/ 205165 w 350710"/>
              <a:gd name="connsiteY8" fmla="*/ 259904 h 537790"/>
              <a:gd name="connsiteX9" fmla="*/ 222577 w 350710"/>
              <a:gd name="connsiteY9" fmla="*/ 166544 h 537790"/>
              <a:gd name="connsiteX10" fmla="*/ 344497 w 350710"/>
              <a:gd name="connsiteY10" fmla="*/ 166544 h 537790"/>
              <a:gd name="connsiteX11" fmla="*/ 320113 w 350710"/>
              <a:gd name="connsiteY11" fmla="*/ 14144 h 537790"/>
              <a:gd name="connsiteX12" fmla="*/ 198193 w 350710"/>
              <a:gd name="connsiteY12" fmla="*/ 20240 h 537790"/>
              <a:gd name="connsiteX0" fmla="*/ 198193 w 350710"/>
              <a:gd name="connsiteY0" fmla="*/ 20240 h 537790"/>
              <a:gd name="connsiteX1" fmla="*/ 45793 w 350710"/>
              <a:gd name="connsiteY1" fmla="*/ 105584 h 537790"/>
              <a:gd name="connsiteX2" fmla="*/ 9217 w 350710"/>
              <a:gd name="connsiteY2" fmla="*/ 166544 h 537790"/>
              <a:gd name="connsiteX3" fmla="*/ 9217 w 350710"/>
              <a:gd name="connsiteY3" fmla="*/ 264080 h 537790"/>
              <a:gd name="connsiteX4" fmla="*/ 112849 w 350710"/>
              <a:gd name="connsiteY4" fmla="*/ 434768 h 537790"/>
              <a:gd name="connsiteX5" fmla="*/ 271345 w 350710"/>
              <a:gd name="connsiteY5" fmla="*/ 532304 h 537790"/>
              <a:gd name="connsiteX6" fmla="*/ 344497 w 350710"/>
              <a:gd name="connsiteY6" fmla="*/ 507920 h 537790"/>
              <a:gd name="connsiteX7" fmla="*/ 198193 w 350710"/>
              <a:gd name="connsiteY7" fmla="*/ 361616 h 537790"/>
              <a:gd name="connsiteX8" fmla="*/ 205165 w 350710"/>
              <a:gd name="connsiteY8" fmla="*/ 259904 h 537790"/>
              <a:gd name="connsiteX9" fmla="*/ 247837 w 350710"/>
              <a:gd name="connsiteY9" fmla="*/ 201908 h 537790"/>
              <a:gd name="connsiteX10" fmla="*/ 344497 w 350710"/>
              <a:gd name="connsiteY10" fmla="*/ 166544 h 537790"/>
              <a:gd name="connsiteX11" fmla="*/ 320113 w 350710"/>
              <a:gd name="connsiteY11" fmla="*/ 14144 h 537790"/>
              <a:gd name="connsiteX12" fmla="*/ 198193 w 350710"/>
              <a:gd name="connsiteY12" fmla="*/ 20240 h 537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0710" h="537790">
                <a:moveTo>
                  <a:pt x="198193" y="20240"/>
                </a:moveTo>
                <a:cubicBezTo>
                  <a:pt x="152473" y="35480"/>
                  <a:pt x="77289" y="81200"/>
                  <a:pt x="45793" y="105584"/>
                </a:cubicBezTo>
                <a:cubicBezTo>
                  <a:pt x="14297" y="129968"/>
                  <a:pt x="15313" y="140128"/>
                  <a:pt x="9217" y="166544"/>
                </a:cubicBezTo>
                <a:cubicBezTo>
                  <a:pt x="3121" y="192960"/>
                  <a:pt x="-8055" y="219376"/>
                  <a:pt x="9217" y="264080"/>
                </a:cubicBezTo>
                <a:cubicBezTo>
                  <a:pt x="26489" y="308784"/>
                  <a:pt x="69161" y="390064"/>
                  <a:pt x="112849" y="434768"/>
                </a:cubicBezTo>
                <a:cubicBezTo>
                  <a:pt x="156537" y="479472"/>
                  <a:pt x="232737" y="520112"/>
                  <a:pt x="271345" y="532304"/>
                </a:cubicBezTo>
                <a:cubicBezTo>
                  <a:pt x="309953" y="544496"/>
                  <a:pt x="356689" y="536368"/>
                  <a:pt x="344497" y="507920"/>
                </a:cubicBezTo>
                <a:cubicBezTo>
                  <a:pt x="332305" y="479472"/>
                  <a:pt x="221415" y="402952"/>
                  <a:pt x="198193" y="361616"/>
                </a:cubicBezTo>
                <a:cubicBezTo>
                  <a:pt x="174971" y="320280"/>
                  <a:pt x="196891" y="286522"/>
                  <a:pt x="205165" y="259904"/>
                </a:cubicBezTo>
                <a:cubicBezTo>
                  <a:pt x="213439" y="233286"/>
                  <a:pt x="224615" y="217468"/>
                  <a:pt x="247837" y="201908"/>
                </a:cubicBezTo>
                <a:cubicBezTo>
                  <a:pt x="271059" y="186348"/>
                  <a:pt x="328241" y="191944"/>
                  <a:pt x="344497" y="166544"/>
                </a:cubicBezTo>
                <a:cubicBezTo>
                  <a:pt x="360753" y="141144"/>
                  <a:pt x="342465" y="41576"/>
                  <a:pt x="320113" y="14144"/>
                </a:cubicBezTo>
                <a:cubicBezTo>
                  <a:pt x="297761" y="-13288"/>
                  <a:pt x="243913" y="5000"/>
                  <a:pt x="198193" y="20240"/>
                </a:cubicBezTo>
                <a:close/>
              </a:path>
            </a:pathLst>
          </a:custGeom>
          <a:noFill/>
          <a:ln w="9525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Forme libre 56"/>
          <p:cNvSpPr/>
          <p:nvPr/>
        </p:nvSpPr>
        <p:spPr>
          <a:xfrm>
            <a:off x="674614" y="949239"/>
            <a:ext cx="1966876" cy="2575277"/>
          </a:xfrm>
          <a:custGeom>
            <a:avLst/>
            <a:gdLst>
              <a:gd name="connsiteX0" fmla="*/ 1037236 w 1966876"/>
              <a:gd name="connsiteY0" fmla="*/ 936131 h 2575277"/>
              <a:gd name="connsiteX1" fmla="*/ 1448716 w 1966876"/>
              <a:gd name="connsiteY1" fmla="*/ 1103771 h 2575277"/>
              <a:gd name="connsiteX2" fmla="*/ 1783996 w 1966876"/>
              <a:gd name="connsiteY2" fmla="*/ 974231 h 2575277"/>
              <a:gd name="connsiteX3" fmla="*/ 1806856 w 1966876"/>
              <a:gd name="connsiteY3" fmla="*/ 577991 h 2575277"/>
              <a:gd name="connsiteX4" fmla="*/ 1905916 w 1966876"/>
              <a:gd name="connsiteY4" fmla="*/ 349391 h 2575277"/>
              <a:gd name="connsiteX5" fmla="*/ 1601116 w 1966876"/>
              <a:gd name="connsiteY5" fmla="*/ 14111 h 2575277"/>
              <a:gd name="connsiteX6" fmla="*/ 1182016 w 1966876"/>
              <a:gd name="connsiteY6" fmla="*/ 97931 h 2575277"/>
              <a:gd name="connsiteX7" fmla="*/ 610516 w 1966876"/>
              <a:gd name="connsiteY7" fmla="*/ 417971 h 2575277"/>
              <a:gd name="connsiteX8" fmla="*/ 488596 w 1966876"/>
              <a:gd name="connsiteY8" fmla="*/ 555131 h 2575277"/>
              <a:gd name="connsiteX9" fmla="*/ 168556 w 1966876"/>
              <a:gd name="connsiteY9" fmla="*/ 791351 h 2575277"/>
              <a:gd name="connsiteX10" fmla="*/ 46636 w 1966876"/>
              <a:gd name="connsiteY10" fmla="*/ 1050431 h 2575277"/>
              <a:gd name="connsiteX11" fmla="*/ 8536 w 1966876"/>
              <a:gd name="connsiteY11" fmla="*/ 1454291 h 2575277"/>
              <a:gd name="connsiteX12" fmla="*/ 199036 w 1966876"/>
              <a:gd name="connsiteY12" fmla="*/ 1675271 h 2575277"/>
              <a:gd name="connsiteX13" fmla="*/ 473356 w 1966876"/>
              <a:gd name="connsiteY13" fmla="*/ 1903871 h 2575277"/>
              <a:gd name="connsiteX14" fmla="*/ 732436 w 1966876"/>
              <a:gd name="connsiteY14" fmla="*/ 2063891 h 2575277"/>
              <a:gd name="connsiteX15" fmla="*/ 1121056 w 1966876"/>
              <a:gd name="connsiteY15" fmla="*/ 2254391 h 2575277"/>
              <a:gd name="connsiteX16" fmla="*/ 1494436 w 1966876"/>
              <a:gd name="connsiteY16" fmla="*/ 2437271 h 2575277"/>
              <a:gd name="connsiteX17" fmla="*/ 1776376 w 1966876"/>
              <a:gd name="connsiteY17" fmla="*/ 2566811 h 2575277"/>
              <a:gd name="connsiteX18" fmla="*/ 1966876 w 1966876"/>
              <a:gd name="connsiteY18" fmla="*/ 2536331 h 2575277"/>
              <a:gd name="connsiteX19" fmla="*/ 1776376 w 1966876"/>
              <a:gd name="connsiteY19" fmla="*/ 2322971 h 2575277"/>
              <a:gd name="connsiteX20" fmla="*/ 1570636 w 1966876"/>
              <a:gd name="connsiteY20" fmla="*/ 2193431 h 2575277"/>
              <a:gd name="connsiteX21" fmla="*/ 1364896 w 1966876"/>
              <a:gd name="connsiteY21" fmla="*/ 2140091 h 2575277"/>
              <a:gd name="connsiteX22" fmla="*/ 1067716 w 1966876"/>
              <a:gd name="connsiteY22" fmla="*/ 2048651 h 2575277"/>
              <a:gd name="connsiteX23" fmla="*/ 823876 w 1966876"/>
              <a:gd name="connsiteY23" fmla="*/ 1842911 h 2575277"/>
              <a:gd name="connsiteX24" fmla="*/ 679096 w 1966876"/>
              <a:gd name="connsiteY24" fmla="*/ 1530491 h 2575277"/>
              <a:gd name="connsiteX25" fmla="*/ 671476 w 1966876"/>
              <a:gd name="connsiteY25" fmla="*/ 1271411 h 2575277"/>
              <a:gd name="connsiteX26" fmla="*/ 778156 w 1966876"/>
              <a:gd name="connsiteY26" fmla="*/ 1088531 h 2575277"/>
              <a:gd name="connsiteX27" fmla="*/ 1037236 w 1966876"/>
              <a:gd name="connsiteY27" fmla="*/ 936131 h 2575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966876" h="2575277">
                <a:moveTo>
                  <a:pt x="1037236" y="936131"/>
                </a:moveTo>
                <a:cubicBezTo>
                  <a:pt x="1148996" y="938671"/>
                  <a:pt x="1324256" y="1097421"/>
                  <a:pt x="1448716" y="1103771"/>
                </a:cubicBezTo>
                <a:cubicBezTo>
                  <a:pt x="1573176" y="1110121"/>
                  <a:pt x="1724306" y="1061861"/>
                  <a:pt x="1783996" y="974231"/>
                </a:cubicBezTo>
                <a:cubicBezTo>
                  <a:pt x="1843686" y="886601"/>
                  <a:pt x="1786536" y="682131"/>
                  <a:pt x="1806856" y="577991"/>
                </a:cubicBezTo>
                <a:cubicBezTo>
                  <a:pt x="1827176" y="473851"/>
                  <a:pt x="1940206" y="443371"/>
                  <a:pt x="1905916" y="349391"/>
                </a:cubicBezTo>
                <a:cubicBezTo>
                  <a:pt x="1871626" y="255411"/>
                  <a:pt x="1721766" y="56021"/>
                  <a:pt x="1601116" y="14111"/>
                </a:cubicBezTo>
                <a:cubicBezTo>
                  <a:pt x="1480466" y="-27799"/>
                  <a:pt x="1347116" y="30621"/>
                  <a:pt x="1182016" y="97931"/>
                </a:cubicBezTo>
                <a:cubicBezTo>
                  <a:pt x="1016916" y="165241"/>
                  <a:pt x="726086" y="341771"/>
                  <a:pt x="610516" y="417971"/>
                </a:cubicBezTo>
                <a:cubicBezTo>
                  <a:pt x="494946" y="494171"/>
                  <a:pt x="562256" y="492901"/>
                  <a:pt x="488596" y="555131"/>
                </a:cubicBezTo>
                <a:cubicBezTo>
                  <a:pt x="414936" y="617361"/>
                  <a:pt x="242216" y="708801"/>
                  <a:pt x="168556" y="791351"/>
                </a:cubicBezTo>
                <a:cubicBezTo>
                  <a:pt x="94896" y="873901"/>
                  <a:pt x="73306" y="939941"/>
                  <a:pt x="46636" y="1050431"/>
                </a:cubicBezTo>
                <a:cubicBezTo>
                  <a:pt x="19966" y="1160921"/>
                  <a:pt x="-16864" y="1350151"/>
                  <a:pt x="8536" y="1454291"/>
                </a:cubicBezTo>
                <a:cubicBezTo>
                  <a:pt x="33936" y="1558431"/>
                  <a:pt x="121566" y="1600341"/>
                  <a:pt x="199036" y="1675271"/>
                </a:cubicBezTo>
                <a:cubicBezTo>
                  <a:pt x="276506" y="1750201"/>
                  <a:pt x="384456" y="1839101"/>
                  <a:pt x="473356" y="1903871"/>
                </a:cubicBezTo>
                <a:cubicBezTo>
                  <a:pt x="562256" y="1968641"/>
                  <a:pt x="624486" y="2005471"/>
                  <a:pt x="732436" y="2063891"/>
                </a:cubicBezTo>
                <a:cubicBezTo>
                  <a:pt x="840386" y="2122311"/>
                  <a:pt x="1121056" y="2254391"/>
                  <a:pt x="1121056" y="2254391"/>
                </a:cubicBezTo>
                <a:lnTo>
                  <a:pt x="1494436" y="2437271"/>
                </a:lnTo>
                <a:cubicBezTo>
                  <a:pt x="1603656" y="2489341"/>
                  <a:pt x="1697636" y="2550301"/>
                  <a:pt x="1776376" y="2566811"/>
                </a:cubicBezTo>
                <a:cubicBezTo>
                  <a:pt x="1855116" y="2583321"/>
                  <a:pt x="1966876" y="2576971"/>
                  <a:pt x="1966876" y="2536331"/>
                </a:cubicBezTo>
                <a:cubicBezTo>
                  <a:pt x="1966876" y="2495691"/>
                  <a:pt x="1842416" y="2380121"/>
                  <a:pt x="1776376" y="2322971"/>
                </a:cubicBezTo>
                <a:cubicBezTo>
                  <a:pt x="1710336" y="2265821"/>
                  <a:pt x="1639216" y="2223911"/>
                  <a:pt x="1570636" y="2193431"/>
                </a:cubicBezTo>
                <a:cubicBezTo>
                  <a:pt x="1502056" y="2162951"/>
                  <a:pt x="1448716" y="2164221"/>
                  <a:pt x="1364896" y="2140091"/>
                </a:cubicBezTo>
                <a:cubicBezTo>
                  <a:pt x="1281076" y="2115961"/>
                  <a:pt x="1157886" y="2098181"/>
                  <a:pt x="1067716" y="2048651"/>
                </a:cubicBezTo>
                <a:cubicBezTo>
                  <a:pt x="977546" y="1999121"/>
                  <a:pt x="888646" y="1929271"/>
                  <a:pt x="823876" y="1842911"/>
                </a:cubicBezTo>
                <a:cubicBezTo>
                  <a:pt x="759106" y="1756551"/>
                  <a:pt x="704496" y="1625741"/>
                  <a:pt x="679096" y="1530491"/>
                </a:cubicBezTo>
                <a:cubicBezTo>
                  <a:pt x="653696" y="1435241"/>
                  <a:pt x="654966" y="1345071"/>
                  <a:pt x="671476" y="1271411"/>
                </a:cubicBezTo>
                <a:cubicBezTo>
                  <a:pt x="687986" y="1197751"/>
                  <a:pt x="719736" y="1138061"/>
                  <a:pt x="778156" y="1088531"/>
                </a:cubicBezTo>
                <a:cubicBezTo>
                  <a:pt x="836576" y="1039001"/>
                  <a:pt x="925476" y="933591"/>
                  <a:pt x="1037236" y="936131"/>
                </a:cubicBezTo>
                <a:close/>
              </a:path>
            </a:pathLst>
          </a:custGeom>
          <a:noFill/>
          <a:ln w="127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ZoneTexte 57"/>
          <p:cNvSpPr txBox="1"/>
          <p:nvPr/>
        </p:nvSpPr>
        <p:spPr>
          <a:xfrm>
            <a:off x="3223150" y="3124612"/>
            <a:ext cx="13289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Microglia (Iba1)</a:t>
            </a:r>
          </a:p>
          <a:p>
            <a:r>
              <a:rPr lang="en-US" sz="1000" b="1" dirty="0" smtClean="0">
                <a:solidFill>
                  <a:srgbClr val="CC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Neurons (</a:t>
            </a:r>
            <a:r>
              <a:rPr lang="en-US" sz="1000" b="1" dirty="0" err="1" smtClean="0">
                <a:solidFill>
                  <a:srgbClr val="CC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NeuN</a:t>
            </a:r>
            <a:r>
              <a:rPr lang="en-US" sz="1000" b="1" dirty="0" smtClean="0">
                <a:solidFill>
                  <a:srgbClr val="CC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en-US" sz="1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Nuclei (</a:t>
            </a:r>
            <a:r>
              <a:rPr lang="en-US" sz="10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Dapi</a:t>
            </a:r>
            <a:r>
              <a:rPr lang="en-US" sz="1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e 1"/>
          <p:cNvGrpSpPr/>
          <p:nvPr/>
        </p:nvGrpSpPr>
        <p:grpSpPr>
          <a:xfrm>
            <a:off x="4862972" y="3640944"/>
            <a:ext cx="4036234" cy="1502556"/>
            <a:chOff x="4862972" y="3640944"/>
            <a:chExt cx="4036234" cy="1502556"/>
          </a:xfrm>
        </p:grpSpPr>
        <p:grpSp>
          <p:nvGrpSpPr>
            <p:cNvPr id="60" name="Groupe 59"/>
            <p:cNvGrpSpPr/>
            <p:nvPr/>
          </p:nvGrpSpPr>
          <p:grpSpPr>
            <a:xfrm>
              <a:off x="4862972" y="3640944"/>
              <a:ext cx="1273954" cy="1502556"/>
              <a:chOff x="390613" y="2991370"/>
              <a:chExt cx="1830414" cy="2271976"/>
            </a:xfrm>
          </p:grpSpPr>
          <p:pic>
            <p:nvPicPr>
              <p:cNvPr id="61" name="Image 60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296" t="23541" r="27958" b="50058"/>
              <a:stretch/>
            </p:blipFill>
            <p:spPr>
              <a:xfrm>
                <a:off x="390613" y="2991370"/>
                <a:ext cx="1830414" cy="1876871"/>
              </a:xfrm>
              <a:prstGeom prst="rect">
                <a:avLst/>
              </a:prstGeom>
              <a:ln w="6350">
                <a:solidFill>
                  <a:schemeClr val="bg1"/>
                </a:solidFill>
              </a:ln>
            </p:spPr>
          </p:pic>
          <p:sp>
            <p:nvSpPr>
              <p:cNvPr id="63" name="ZoneTexte 62"/>
              <p:cNvSpPr txBox="1"/>
              <p:nvPr/>
            </p:nvSpPr>
            <p:spPr>
              <a:xfrm>
                <a:off x="1036580" y="4891042"/>
                <a:ext cx="772866" cy="3723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Iba1</a:t>
                </a:r>
              </a:p>
            </p:txBody>
          </p:sp>
        </p:grpSp>
        <p:grpSp>
          <p:nvGrpSpPr>
            <p:cNvPr id="64" name="Groupe 63"/>
            <p:cNvGrpSpPr/>
            <p:nvPr/>
          </p:nvGrpSpPr>
          <p:grpSpPr>
            <a:xfrm>
              <a:off x="6199761" y="3651416"/>
              <a:ext cx="2699445" cy="1492084"/>
              <a:chOff x="2311309" y="2997201"/>
              <a:chExt cx="3878556" cy="2256142"/>
            </a:xfrm>
          </p:grpSpPr>
          <p:pic>
            <p:nvPicPr>
              <p:cNvPr id="65" name="Image 64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065" t="24876" r="27796" b="48798"/>
              <a:stretch/>
            </p:blipFill>
            <p:spPr>
              <a:xfrm>
                <a:off x="2311309" y="2997201"/>
                <a:ext cx="1858289" cy="1871539"/>
              </a:xfrm>
              <a:prstGeom prst="rect">
                <a:avLst/>
              </a:prstGeom>
              <a:ln w="6350">
                <a:solidFill>
                  <a:schemeClr val="bg1"/>
                </a:solidFill>
              </a:ln>
            </p:spPr>
          </p:pic>
          <p:pic>
            <p:nvPicPr>
              <p:cNvPr id="66" name="Image 65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440" t="24970" r="27682" b="48596"/>
              <a:stretch/>
            </p:blipFill>
            <p:spPr>
              <a:xfrm>
                <a:off x="4259880" y="2997467"/>
                <a:ext cx="1839705" cy="1879194"/>
              </a:xfrm>
              <a:prstGeom prst="rect">
                <a:avLst/>
              </a:prstGeom>
              <a:ln w="6350">
                <a:solidFill>
                  <a:schemeClr val="bg1"/>
                </a:solidFill>
              </a:ln>
            </p:spPr>
          </p:pic>
          <p:sp>
            <p:nvSpPr>
              <p:cNvPr id="67" name="ZoneTexte 66"/>
              <p:cNvSpPr txBox="1"/>
              <p:nvPr/>
            </p:nvSpPr>
            <p:spPr>
              <a:xfrm>
                <a:off x="2883254" y="4881039"/>
                <a:ext cx="965045" cy="3723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 smtClean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Ferritin</a:t>
                </a:r>
              </a:p>
            </p:txBody>
          </p:sp>
          <p:sp>
            <p:nvSpPr>
              <p:cNvPr id="68" name="ZoneTexte 67"/>
              <p:cNvSpPr txBox="1"/>
              <p:nvPr/>
            </p:nvSpPr>
            <p:spPr>
              <a:xfrm>
                <a:off x="4700755" y="4876660"/>
                <a:ext cx="1489110" cy="3723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Iba1 </a:t>
                </a:r>
                <a:r>
                  <a:rPr lang="en-US" sz="10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/</a:t>
                </a:r>
                <a:r>
                  <a:rPr lang="en-US" sz="10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000" b="1" dirty="0" smtClean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Ferritin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34006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965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 fontScale="90000"/>
          </a:bodyPr>
          <a:lstStyle/>
          <a:p>
            <a:pPr algn="l"/>
            <a:r>
              <a:rPr lang="fr-FR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>Un excès de fer</a:t>
            </a:r>
            <a: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/>
            </a:r>
            <a:b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</a:br>
            <a:r>
              <a:rPr lang="fr-FR" sz="2000" b="1" dirty="0">
                <a:solidFill>
                  <a:schemeClr val="accent1"/>
                </a:solidFill>
                <a:latin typeface="Arial" charset="0"/>
                <a:cs typeface="Arial" charset="0"/>
              </a:rPr>
              <a:t>Fer et </a:t>
            </a:r>
            <a:r>
              <a:rPr lang="fr-FR" sz="2000" b="1" dirty="0" smtClean="0">
                <a:solidFill>
                  <a:schemeClr val="accent1"/>
                </a:solidFill>
                <a:latin typeface="Arial" charset="0"/>
                <a:cs typeface="Arial" charset="0"/>
              </a:rPr>
              <a:t>déconnection</a:t>
            </a:r>
            <a:endParaRPr lang="fr-FR" sz="3400" b="1" dirty="0" smtClean="0">
              <a:solidFill>
                <a:schemeClr val="accent5"/>
              </a:solidFill>
              <a:latin typeface="Arial" charset="0"/>
              <a:cs typeface="Arial" charset="0"/>
            </a:endParaRPr>
          </a:p>
        </p:txBody>
      </p:sp>
      <p:sp>
        <p:nvSpPr>
          <p:cNvPr id="62" name="ZoneTexte 61"/>
          <p:cNvSpPr txBox="1">
            <a:spLocks noChangeArrowheads="1"/>
          </p:cNvSpPr>
          <p:nvPr/>
        </p:nvSpPr>
        <p:spPr bwMode="auto">
          <a:xfrm>
            <a:off x="6106076" y="120060"/>
            <a:ext cx="227652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 sz="1400" b="1" i="1" dirty="0" smtClean="0">
                <a:solidFill>
                  <a:schemeClr val="bg1"/>
                </a:solidFill>
              </a:rPr>
              <a:t>DISABILITY / HANDICAP</a:t>
            </a:r>
            <a:endParaRPr lang="fr-FR" altLang="fr-FR" sz="1400" b="1" i="1" dirty="0">
              <a:solidFill>
                <a:schemeClr val="bg1"/>
              </a:solidFill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1" y="896113"/>
            <a:ext cx="4277317" cy="1413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7366" y="832460"/>
            <a:ext cx="4117667" cy="3046099"/>
          </a:xfrm>
          <a:prstGeom prst="rect">
            <a:avLst/>
          </a:prstGeom>
        </p:spPr>
      </p:pic>
      <p:grpSp>
        <p:nvGrpSpPr>
          <p:cNvPr id="38" name="Groupe 37"/>
          <p:cNvGrpSpPr/>
          <p:nvPr/>
        </p:nvGrpSpPr>
        <p:grpSpPr>
          <a:xfrm>
            <a:off x="2495899" y="2693450"/>
            <a:ext cx="2269241" cy="2186678"/>
            <a:chOff x="7216052" y="1727714"/>
            <a:chExt cx="2269241" cy="2186678"/>
          </a:xfrm>
        </p:grpSpPr>
        <p:sp>
          <p:nvSpPr>
            <p:cNvPr id="39" name="ZoneTexte 38">
              <a:extLst>
                <a:ext uri="{FF2B5EF4-FFF2-40B4-BE49-F238E27FC236}">
                  <a16:creationId xmlns="" xmlns:a16="http://schemas.microsoft.com/office/drawing/2014/main" id="{842DD487-38C7-4C9F-A49F-285DBC86799A}"/>
                </a:ext>
              </a:extLst>
            </p:cNvPr>
            <p:cNvSpPr txBox="1"/>
            <p:nvPr/>
          </p:nvSpPr>
          <p:spPr>
            <a:xfrm>
              <a:off x="7670199" y="1822685"/>
              <a:ext cx="1794264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1200" dirty="0">
                  <a:solidFill>
                    <a:schemeClr val="bg1"/>
                  </a:solidFill>
                  <a:latin typeface="Symbol" panose="05050102010706020507" pitchFamily="18" charset="2"/>
                </a:rPr>
                <a:t>b</a:t>
              </a:r>
              <a:r>
                <a:rPr lang="fr-FR" sz="1200" dirty="0" smtClean="0">
                  <a:solidFill>
                    <a:schemeClr val="bg1"/>
                  </a:solidFill>
                </a:rPr>
                <a:t>= </a:t>
              </a:r>
              <a:r>
                <a:rPr lang="fr-FR" sz="1200" dirty="0">
                  <a:solidFill>
                    <a:schemeClr val="bg1"/>
                  </a:solidFill>
                </a:rPr>
                <a:t>-0.62 [-1.10; -0.5] </a:t>
              </a:r>
              <a:endParaRPr lang="fr-FR" sz="1200" dirty="0" smtClean="0">
                <a:solidFill>
                  <a:schemeClr val="bg1"/>
                </a:solidFill>
              </a:endParaRPr>
            </a:p>
            <a:p>
              <a:r>
                <a:rPr lang="fr-FR" sz="1200" b="1" dirty="0" smtClean="0">
                  <a:solidFill>
                    <a:schemeClr val="bg1"/>
                  </a:solidFill>
                </a:rPr>
                <a:t>p </a:t>
              </a:r>
              <a:r>
                <a:rPr lang="fr-FR" sz="1200" b="1" dirty="0">
                  <a:solidFill>
                    <a:schemeClr val="bg1"/>
                  </a:solidFill>
                </a:rPr>
                <a:t>= 0.01</a:t>
              </a:r>
            </a:p>
          </p:txBody>
        </p:sp>
        <p:pic>
          <p:nvPicPr>
            <p:cNvPr id="40" name="Image 39">
              <a:extLst>
                <a:ext uri="{FF2B5EF4-FFF2-40B4-BE49-F238E27FC236}">
                  <a16:creationId xmlns:a16="http://schemas.microsoft.com/office/drawing/2014/main" xmlns="" id="{7DF1AD89-F445-4449-A8E1-CBFF9CF2A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25256" y="1727714"/>
              <a:ext cx="374988" cy="570136"/>
            </a:xfrm>
            <a:prstGeom prst="rect">
              <a:avLst/>
            </a:prstGeom>
          </p:spPr>
        </p:pic>
        <p:pic>
          <p:nvPicPr>
            <p:cNvPr id="41" name="Image 40">
              <a:extLst>
                <a:ext uri="{FF2B5EF4-FFF2-40B4-BE49-F238E27FC236}">
                  <a16:creationId xmlns:a16="http://schemas.microsoft.com/office/drawing/2014/main" xmlns="" id="{F91FCD4F-A680-4FC7-BDEC-3D306AD692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16052" y="2560751"/>
              <a:ext cx="454147" cy="519591"/>
            </a:xfrm>
            <a:prstGeom prst="rect">
              <a:avLst/>
            </a:prstGeom>
          </p:spPr>
        </p:pic>
        <p:pic>
          <p:nvPicPr>
            <p:cNvPr id="42" name="Image 41">
              <a:extLst>
                <a:ext uri="{FF2B5EF4-FFF2-40B4-BE49-F238E27FC236}">
                  <a16:creationId xmlns:a16="http://schemas.microsoft.com/office/drawing/2014/main" xmlns="" id="{8AC7FCD9-0285-4779-97B4-5E5D1B459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49842" y="3453654"/>
              <a:ext cx="435738" cy="460738"/>
            </a:xfrm>
            <a:prstGeom prst="rect">
              <a:avLst/>
            </a:prstGeom>
          </p:spPr>
        </p:pic>
        <p:sp>
          <p:nvSpPr>
            <p:cNvPr id="43" name="ZoneTexte 42">
              <a:extLst>
                <a:ext uri="{FF2B5EF4-FFF2-40B4-BE49-F238E27FC236}">
                  <a16:creationId xmlns="" xmlns:a16="http://schemas.microsoft.com/office/drawing/2014/main" id="{842DD487-38C7-4C9F-A49F-285DBC86799A}"/>
                </a:ext>
              </a:extLst>
            </p:cNvPr>
            <p:cNvSpPr txBox="1"/>
            <p:nvPr/>
          </p:nvSpPr>
          <p:spPr>
            <a:xfrm>
              <a:off x="7691029" y="2682046"/>
              <a:ext cx="179426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  <a:latin typeface="+mj-lt"/>
                </a:rPr>
                <a:t>Non-significant</a:t>
              </a:r>
              <a:endParaRPr lang="en-US" sz="12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4" name="ZoneTexte 43">
              <a:extLst>
                <a:ext uri="{FF2B5EF4-FFF2-40B4-BE49-F238E27FC236}">
                  <a16:creationId xmlns="" xmlns:a16="http://schemas.microsoft.com/office/drawing/2014/main" id="{842DD487-38C7-4C9F-A49F-285DBC86799A}"/>
                </a:ext>
              </a:extLst>
            </p:cNvPr>
            <p:cNvSpPr txBox="1"/>
            <p:nvPr/>
          </p:nvSpPr>
          <p:spPr>
            <a:xfrm>
              <a:off x="7691029" y="3535384"/>
              <a:ext cx="179426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  <a:latin typeface="+mj-lt"/>
                </a:rPr>
                <a:t>Non-significant</a:t>
              </a:r>
              <a:endParaRPr lang="en-US" sz="12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pic>
        <p:nvPicPr>
          <p:cNvPr id="2" name="Imag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6069" y="2481538"/>
            <a:ext cx="2132389" cy="2610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518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 descr="Paris: des activistes vegans se font marquer au fer rou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988" y="900180"/>
            <a:ext cx="3033101" cy="1890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0"/>
            <a:ext cx="9144000" cy="6965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fr-FR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>Interlude !!!</a:t>
            </a:r>
            <a: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/>
            </a:r>
            <a:b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</a:br>
            <a:r>
              <a:rPr lang="en-US" sz="20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Plan</a:t>
            </a:r>
            <a:endParaRPr lang="en-US" sz="3400" b="1" dirty="0" smtClean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62" name="ZoneTexte 61"/>
          <p:cNvSpPr txBox="1">
            <a:spLocks noChangeArrowheads="1"/>
          </p:cNvSpPr>
          <p:nvPr/>
        </p:nvSpPr>
        <p:spPr bwMode="auto">
          <a:xfrm>
            <a:off x="6106076" y="120060"/>
            <a:ext cx="227652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 sz="1400" b="1" i="1" dirty="0" smtClean="0">
                <a:solidFill>
                  <a:schemeClr val="bg1"/>
                </a:solidFill>
              </a:rPr>
              <a:t>DISABILITY / HANDICAP</a:t>
            </a:r>
            <a:endParaRPr lang="fr-FR" altLang="fr-FR" sz="1400" b="1" i="1" dirty="0">
              <a:solidFill>
                <a:schemeClr val="bg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5044791" y="826879"/>
            <a:ext cx="2122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Marqué au </a:t>
            </a:r>
            <a:r>
              <a:rPr lang="fr-FR" dirty="0" smtClean="0">
                <a:solidFill>
                  <a:schemeClr val="accent5"/>
                </a:solidFill>
              </a:rPr>
              <a:t>fer </a:t>
            </a:r>
            <a:r>
              <a:rPr lang="fr-FR" dirty="0" smtClean="0">
                <a:solidFill>
                  <a:schemeClr val="bg1"/>
                </a:solidFill>
              </a:rPr>
              <a:t>rouge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472258" y="3290347"/>
            <a:ext cx="1656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Le rideau de </a:t>
            </a:r>
            <a:r>
              <a:rPr lang="fr-FR" dirty="0" smtClean="0">
                <a:solidFill>
                  <a:schemeClr val="accent5"/>
                </a:solidFill>
              </a:rPr>
              <a:t>fer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11" name="Picture 6" descr="Il y a 30 ans c'était la chute du Rideau de Fer: 'Personne n'a pensé que ça  irait aussi vite' - RTBF Actu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67" y="900180"/>
            <a:ext cx="3959309" cy="2222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If You Touch It You Wince”: Arnold Schwarzenegger Who Recommends Training  Till Failure Shares a “Simple Rule” for Training With Sore Muscles -  EssentiallySport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157" y="2994836"/>
            <a:ext cx="3626932" cy="2006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ZoneTexte 16"/>
          <p:cNvSpPr txBox="1"/>
          <p:nvPr/>
        </p:nvSpPr>
        <p:spPr>
          <a:xfrm>
            <a:off x="3070179" y="4610906"/>
            <a:ext cx="1501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chemeClr val="accent5"/>
                </a:solidFill>
              </a:rPr>
              <a:t>Iron</a:t>
            </a:r>
            <a:r>
              <a:rPr lang="fr-FR" dirty="0">
                <a:solidFill>
                  <a:schemeClr val="accent5"/>
                </a:solidFill>
              </a:rPr>
              <a:t> </a:t>
            </a:r>
            <a:r>
              <a:rPr lang="fr-FR" dirty="0" smtClean="0">
                <a:solidFill>
                  <a:schemeClr val="accent5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pumping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36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17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Ellipse 43"/>
          <p:cNvSpPr/>
          <p:nvPr/>
        </p:nvSpPr>
        <p:spPr>
          <a:xfrm>
            <a:off x="4221396" y="762000"/>
            <a:ext cx="3769360" cy="262128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/>
          <p:cNvSpPr/>
          <p:nvPr/>
        </p:nvSpPr>
        <p:spPr>
          <a:xfrm>
            <a:off x="858520" y="762000"/>
            <a:ext cx="3769360" cy="2553871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965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fr-FR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>Contexte</a:t>
            </a:r>
            <a: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/>
            </a:r>
            <a:b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</a:br>
            <a:r>
              <a:rPr lang="en-US" sz="2000" b="1" dirty="0" smtClean="0">
                <a:solidFill>
                  <a:schemeClr val="accent1"/>
                </a:solidFill>
                <a:latin typeface="Arial" charset="0"/>
                <a:cs typeface="Arial" charset="0"/>
              </a:rPr>
              <a:t>Plan</a:t>
            </a:r>
            <a:endParaRPr lang="en-US" sz="3400" b="1" dirty="0" smtClean="0">
              <a:solidFill>
                <a:schemeClr val="accent1"/>
              </a:solidFill>
              <a:latin typeface="Arial" charset="0"/>
              <a:cs typeface="Arial" charset="0"/>
            </a:endParaRPr>
          </a:p>
        </p:txBody>
      </p:sp>
      <p:sp>
        <p:nvSpPr>
          <p:cNvPr id="62" name="ZoneTexte 61"/>
          <p:cNvSpPr txBox="1">
            <a:spLocks noChangeArrowheads="1"/>
          </p:cNvSpPr>
          <p:nvPr/>
        </p:nvSpPr>
        <p:spPr bwMode="auto">
          <a:xfrm>
            <a:off x="6106076" y="120060"/>
            <a:ext cx="227652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 sz="1400" b="1" i="1" dirty="0" smtClean="0">
                <a:solidFill>
                  <a:schemeClr val="bg1"/>
                </a:solidFill>
              </a:rPr>
              <a:t>DISABILITY / HANDICAP</a:t>
            </a:r>
            <a:endParaRPr lang="fr-FR" altLang="fr-FR" sz="1400" b="1" i="1" dirty="0">
              <a:solidFill>
                <a:schemeClr val="bg1"/>
              </a:solidFill>
            </a:endParaRPr>
          </a:p>
        </p:txBody>
      </p:sp>
      <p:sp>
        <p:nvSpPr>
          <p:cNvPr id="40" name="ZoneTexte 39"/>
          <p:cNvSpPr txBox="1"/>
          <p:nvPr/>
        </p:nvSpPr>
        <p:spPr>
          <a:xfrm>
            <a:off x="1365250" y="1076385"/>
            <a:ext cx="2705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Physiologie du fer et son métabolisme</a:t>
            </a:r>
            <a:endParaRPr lang="fr-F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ZoneTexte 40"/>
          <p:cNvSpPr txBox="1"/>
          <p:nvPr/>
        </p:nvSpPr>
        <p:spPr>
          <a:xfrm>
            <a:off x="4753526" y="1091625"/>
            <a:ext cx="2705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Méthodes d’imagerie sensibles au fer</a:t>
            </a:r>
            <a:endParaRPr lang="fr-F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Ellipse 45"/>
          <p:cNvSpPr/>
          <p:nvPr/>
        </p:nvSpPr>
        <p:spPr>
          <a:xfrm>
            <a:off x="2687320" y="2560320"/>
            <a:ext cx="3769360" cy="258318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ZoneTexte 41"/>
          <p:cNvSpPr txBox="1"/>
          <p:nvPr/>
        </p:nvSpPr>
        <p:spPr>
          <a:xfrm>
            <a:off x="3086100" y="2900373"/>
            <a:ext cx="2933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Situations pathologiques associées à un excès de fer</a:t>
            </a:r>
            <a:endParaRPr lang="fr-F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967740" y="1612483"/>
            <a:ext cx="355092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fr-FR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Présence majoritaire dans les globules rouges (</a:t>
            </a:r>
            <a:r>
              <a:rPr lang="fr-FR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Hb</a:t>
            </a:r>
            <a:r>
              <a:rPr lang="fr-FR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endParaRPr lang="fr-FR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fr-FR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Présence très régulée surtout dans certaines régions et certaines cellules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fr-FR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fr-FR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Indispensable au fonctionnement normal du cerveau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fr-FR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En excès </a:t>
            </a:r>
            <a:r>
              <a:rPr lang="fr-FR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ferroptose</a:t>
            </a:r>
            <a:r>
              <a:rPr lang="fr-FR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FR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4518660" y="1754276"/>
            <a:ext cx="35509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fr-FR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Magnitude et phase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fr-FR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fr-FR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Evaluation qualitative (T2*, SWI, phase)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fr-FR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fr-FR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Evaluation quantitative (R2*, R2’, QSM)</a:t>
            </a:r>
            <a:endParaRPr lang="fr-FR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2777490" y="3530003"/>
            <a:ext cx="35509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fr-FR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Tout saignement (fer de l’Hémoglobine)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fr-FR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fr-FR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Inflammation chronique (SEP, LEMP, SLA, déconnection)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fr-FR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077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e 35"/>
          <p:cNvGrpSpPr/>
          <p:nvPr/>
        </p:nvGrpSpPr>
        <p:grpSpPr>
          <a:xfrm>
            <a:off x="1748998" y="1274125"/>
            <a:ext cx="5892665" cy="2771696"/>
            <a:chOff x="1748998" y="1274125"/>
            <a:chExt cx="5892665" cy="2771696"/>
          </a:xfrm>
        </p:grpSpPr>
        <p:grpSp>
          <p:nvGrpSpPr>
            <p:cNvPr id="34" name="Groupe 33"/>
            <p:cNvGrpSpPr/>
            <p:nvPr/>
          </p:nvGrpSpPr>
          <p:grpSpPr>
            <a:xfrm>
              <a:off x="2613497" y="1274125"/>
              <a:ext cx="603102" cy="489110"/>
              <a:chOff x="2613497" y="1274125"/>
              <a:chExt cx="603102" cy="489110"/>
            </a:xfrm>
          </p:grpSpPr>
          <p:sp>
            <p:nvSpPr>
              <p:cNvPr id="125" name="Rectangle 124"/>
              <p:cNvSpPr>
                <a:spLocks noChangeAspect="1"/>
              </p:cNvSpPr>
              <p:nvPr/>
            </p:nvSpPr>
            <p:spPr>
              <a:xfrm rot="13680000">
                <a:off x="2893711" y="1229396"/>
                <a:ext cx="69776" cy="5760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23" name="Rectangle 122"/>
              <p:cNvSpPr>
                <a:spLocks noChangeAspect="1"/>
              </p:cNvSpPr>
              <p:nvPr/>
            </p:nvSpPr>
            <p:spPr>
              <a:xfrm rot="18480000">
                <a:off x="2866609" y="1242364"/>
                <a:ext cx="69776" cy="5760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22" name="Rectangle 121"/>
              <p:cNvSpPr/>
              <p:nvPr/>
            </p:nvSpPr>
            <p:spPr>
              <a:xfrm rot="16200000">
                <a:off x="2884222" y="1287025"/>
                <a:ext cx="58768" cy="485126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2863829" y="1274125"/>
                <a:ext cx="73152" cy="48911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33" name="Groupe 32"/>
            <p:cNvGrpSpPr/>
            <p:nvPr/>
          </p:nvGrpSpPr>
          <p:grpSpPr>
            <a:xfrm>
              <a:off x="3519717" y="1703704"/>
              <a:ext cx="603102" cy="489110"/>
              <a:chOff x="3519717" y="1703704"/>
              <a:chExt cx="603102" cy="489110"/>
            </a:xfrm>
          </p:grpSpPr>
          <p:sp>
            <p:nvSpPr>
              <p:cNvPr id="128" name="Rectangle 127"/>
              <p:cNvSpPr>
                <a:spLocks noChangeAspect="1"/>
              </p:cNvSpPr>
              <p:nvPr/>
            </p:nvSpPr>
            <p:spPr>
              <a:xfrm rot="13680000">
                <a:off x="3799931" y="1658975"/>
                <a:ext cx="69776" cy="5760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29" name="Rectangle 128"/>
              <p:cNvSpPr>
                <a:spLocks noChangeAspect="1"/>
              </p:cNvSpPr>
              <p:nvPr/>
            </p:nvSpPr>
            <p:spPr>
              <a:xfrm rot="18480000">
                <a:off x="3772829" y="1671943"/>
                <a:ext cx="69776" cy="5760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0" name="Rectangle 129"/>
              <p:cNvSpPr/>
              <p:nvPr/>
            </p:nvSpPr>
            <p:spPr>
              <a:xfrm rot="16200000">
                <a:off x="3790442" y="1716604"/>
                <a:ext cx="58768" cy="485126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1" name="Rectangle 130"/>
              <p:cNvSpPr/>
              <p:nvPr/>
            </p:nvSpPr>
            <p:spPr>
              <a:xfrm>
                <a:off x="3770049" y="1703704"/>
                <a:ext cx="73152" cy="48911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32" name="Groupe 31"/>
            <p:cNvGrpSpPr/>
            <p:nvPr/>
          </p:nvGrpSpPr>
          <p:grpSpPr>
            <a:xfrm>
              <a:off x="2519725" y="2366131"/>
              <a:ext cx="555438" cy="450763"/>
              <a:chOff x="2519725" y="2366131"/>
              <a:chExt cx="555438" cy="450763"/>
            </a:xfrm>
          </p:grpSpPr>
          <p:sp>
            <p:nvSpPr>
              <p:cNvPr id="143" name="Rectangle 142"/>
              <p:cNvSpPr>
                <a:spLocks noChangeAspect="1"/>
              </p:cNvSpPr>
              <p:nvPr/>
            </p:nvSpPr>
            <p:spPr>
              <a:xfrm rot="13680000">
                <a:off x="2777592" y="2357060"/>
                <a:ext cx="64305" cy="530837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4" name="Rectangle 143"/>
              <p:cNvSpPr>
                <a:spLocks noChangeAspect="1"/>
              </p:cNvSpPr>
              <p:nvPr/>
            </p:nvSpPr>
            <p:spPr>
              <a:xfrm rot="18480000">
                <a:off x="2752991" y="2340893"/>
                <a:ext cx="64305" cy="530837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5" name="Rectangle 144"/>
              <p:cNvSpPr/>
              <p:nvPr/>
            </p:nvSpPr>
            <p:spPr>
              <a:xfrm rot="16200000">
                <a:off x="2725920" y="2437090"/>
                <a:ext cx="54160" cy="364399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6" name="Rectangle 145"/>
              <p:cNvSpPr/>
              <p:nvPr/>
            </p:nvSpPr>
            <p:spPr>
              <a:xfrm>
                <a:off x="2763586" y="2366131"/>
                <a:ext cx="54948" cy="450763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35" name="Groupe 34"/>
            <p:cNvGrpSpPr/>
            <p:nvPr/>
          </p:nvGrpSpPr>
          <p:grpSpPr>
            <a:xfrm>
              <a:off x="1748998" y="1313222"/>
              <a:ext cx="603102" cy="489110"/>
              <a:chOff x="1748998" y="1313222"/>
              <a:chExt cx="603102" cy="489110"/>
            </a:xfrm>
          </p:grpSpPr>
          <p:sp>
            <p:nvSpPr>
              <p:cNvPr id="158" name="Rectangle 157"/>
              <p:cNvSpPr>
                <a:spLocks noChangeAspect="1"/>
              </p:cNvSpPr>
              <p:nvPr/>
            </p:nvSpPr>
            <p:spPr>
              <a:xfrm rot="13680000">
                <a:off x="2029212" y="1268493"/>
                <a:ext cx="69776" cy="5760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9" name="Rectangle 158"/>
              <p:cNvSpPr>
                <a:spLocks noChangeAspect="1"/>
              </p:cNvSpPr>
              <p:nvPr/>
            </p:nvSpPr>
            <p:spPr>
              <a:xfrm rot="18480000">
                <a:off x="2002110" y="1281461"/>
                <a:ext cx="69776" cy="5760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60" name="Rectangle 159"/>
              <p:cNvSpPr/>
              <p:nvPr/>
            </p:nvSpPr>
            <p:spPr>
              <a:xfrm rot="16200000">
                <a:off x="2019723" y="1326122"/>
                <a:ext cx="58768" cy="485126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61" name="Rectangle 160"/>
              <p:cNvSpPr/>
              <p:nvPr/>
            </p:nvSpPr>
            <p:spPr>
              <a:xfrm>
                <a:off x="1999330" y="1313222"/>
                <a:ext cx="73152" cy="48911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31" name="Groupe 30"/>
            <p:cNvGrpSpPr/>
            <p:nvPr/>
          </p:nvGrpSpPr>
          <p:grpSpPr>
            <a:xfrm>
              <a:off x="2712946" y="3556711"/>
              <a:ext cx="603102" cy="489110"/>
              <a:chOff x="2712946" y="3556711"/>
              <a:chExt cx="603102" cy="489110"/>
            </a:xfrm>
          </p:grpSpPr>
          <p:sp>
            <p:nvSpPr>
              <p:cNvPr id="173" name="Rectangle 172"/>
              <p:cNvSpPr>
                <a:spLocks noChangeAspect="1"/>
              </p:cNvSpPr>
              <p:nvPr/>
            </p:nvSpPr>
            <p:spPr>
              <a:xfrm rot="13680000">
                <a:off x="2993160" y="3511982"/>
                <a:ext cx="69776" cy="5760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74" name="Rectangle 173"/>
              <p:cNvSpPr>
                <a:spLocks noChangeAspect="1"/>
              </p:cNvSpPr>
              <p:nvPr/>
            </p:nvSpPr>
            <p:spPr>
              <a:xfrm rot="18480000">
                <a:off x="2966058" y="3524950"/>
                <a:ext cx="69776" cy="5760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75" name="Rectangle 174"/>
              <p:cNvSpPr/>
              <p:nvPr/>
            </p:nvSpPr>
            <p:spPr>
              <a:xfrm rot="16200000">
                <a:off x="2983671" y="3569611"/>
                <a:ext cx="58768" cy="485126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76" name="Rectangle 175"/>
              <p:cNvSpPr/>
              <p:nvPr/>
            </p:nvSpPr>
            <p:spPr>
              <a:xfrm>
                <a:off x="2963278" y="3556711"/>
                <a:ext cx="73152" cy="48911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25" name="Groupe 24"/>
            <p:cNvGrpSpPr/>
            <p:nvPr/>
          </p:nvGrpSpPr>
          <p:grpSpPr>
            <a:xfrm>
              <a:off x="6149384" y="3513572"/>
              <a:ext cx="1492279" cy="489110"/>
              <a:chOff x="6149384" y="3513572"/>
              <a:chExt cx="1492279" cy="489110"/>
            </a:xfrm>
          </p:grpSpPr>
          <p:sp>
            <p:nvSpPr>
              <p:cNvPr id="188" name="Rectangle 187"/>
              <p:cNvSpPr>
                <a:spLocks noChangeAspect="1"/>
              </p:cNvSpPr>
              <p:nvPr/>
            </p:nvSpPr>
            <p:spPr>
              <a:xfrm rot="13680000">
                <a:off x="6429598" y="3468843"/>
                <a:ext cx="69776" cy="5760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9" name="Rectangle 188"/>
              <p:cNvSpPr>
                <a:spLocks noChangeAspect="1"/>
              </p:cNvSpPr>
              <p:nvPr/>
            </p:nvSpPr>
            <p:spPr>
              <a:xfrm rot="18480000">
                <a:off x="6402496" y="3481811"/>
                <a:ext cx="69776" cy="5760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0" name="Rectangle 189"/>
              <p:cNvSpPr/>
              <p:nvPr/>
            </p:nvSpPr>
            <p:spPr>
              <a:xfrm rot="16200000">
                <a:off x="6420109" y="3526472"/>
                <a:ext cx="58768" cy="485126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1" name="Rectangle 190"/>
              <p:cNvSpPr/>
              <p:nvPr/>
            </p:nvSpPr>
            <p:spPr>
              <a:xfrm>
                <a:off x="6399716" y="3513572"/>
                <a:ext cx="73152" cy="48911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03" name="ZoneTexte 202"/>
              <p:cNvSpPr txBox="1"/>
              <p:nvPr/>
            </p:nvSpPr>
            <p:spPr>
              <a:xfrm>
                <a:off x="6912616" y="3567436"/>
                <a:ext cx="72904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1200" b="1" dirty="0" smtClean="0">
                    <a:solidFill>
                      <a:schemeClr val="bg1"/>
                    </a:solidFill>
                  </a:rPr>
                  <a:t>Ferritine</a:t>
                </a:r>
              </a:p>
            </p:txBody>
          </p:sp>
        </p:grpSp>
      </p:grpSp>
      <p:sp>
        <p:nvSpPr>
          <p:cNvPr id="9" name="Rectangle 8"/>
          <p:cNvSpPr/>
          <p:nvPr/>
        </p:nvSpPr>
        <p:spPr>
          <a:xfrm>
            <a:off x="0" y="0"/>
            <a:ext cx="9144000" cy="6965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fr-FR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>Physiologie du fer</a:t>
            </a:r>
            <a: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/>
            </a:r>
            <a:b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</a:br>
            <a:r>
              <a:rPr lang="fr-FR" sz="2000" b="1" dirty="0" smtClean="0">
                <a:solidFill>
                  <a:schemeClr val="accent1"/>
                </a:solidFill>
                <a:latin typeface="Arial" charset="0"/>
                <a:cs typeface="Arial" charset="0"/>
              </a:rPr>
              <a:t>Propriétés physico-chimiques</a:t>
            </a:r>
            <a:endParaRPr lang="fr-FR" sz="3400" b="1" dirty="0" smtClean="0">
              <a:solidFill>
                <a:schemeClr val="accent1"/>
              </a:solidFill>
              <a:latin typeface="Arial" charset="0"/>
              <a:cs typeface="Arial" charset="0"/>
            </a:endParaRPr>
          </a:p>
        </p:txBody>
      </p:sp>
      <p:sp>
        <p:nvSpPr>
          <p:cNvPr id="62" name="ZoneTexte 61"/>
          <p:cNvSpPr txBox="1">
            <a:spLocks noChangeArrowheads="1"/>
          </p:cNvSpPr>
          <p:nvPr/>
        </p:nvSpPr>
        <p:spPr bwMode="auto">
          <a:xfrm>
            <a:off x="6106076" y="120060"/>
            <a:ext cx="227652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 sz="1400" b="1" i="1" dirty="0" smtClean="0">
                <a:solidFill>
                  <a:schemeClr val="bg1"/>
                </a:solidFill>
              </a:rPr>
              <a:t>DISABILITY / HANDICAP</a:t>
            </a:r>
            <a:endParaRPr lang="fr-FR" altLang="fr-FR" sz="1400" b="1" i="1" dirty="0">
              <a:solidFill>
                <a:schemeClr val="bg1"/>
              </a:solidFill>
            </a:endParaRPr>
          </a:p>
        </p:txBody>
      </p:sp>
      <p:sp>
        <p:nvSpPr>
          <p:cNvPr id="88" name="Ellipse 87"/>
          <p:cNvSpPr>
            <a:spLocks noChangeAspect="1"/>
          </p:cNvSpPr>
          <p:nvPr/>
        </p:nvSpPr>
        <p:spPr>
          <a:xfrm>
            <a:off x="893230" y="946545"/>
            <a:ext cx="4002755" cy="3972479"/>
          </a:xfrm>
          <a:prstGeom prst="ellipse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9" name="Ellipse 88"/>
          <p:cNvSpPr>
            <a:spLocks noChangeAspect="1"/>
          </p:cNvSpPr>
          <p:nvPr/>
        </p:nvSpPr>
        <p:spPr>
          <a:xfrm>
            <a:off x="801589" y="870265"/>
            <a:ext cx="4183380" cy="4140200"/>
          </a:xfrm>
          <a:prstGeom prst="ellipse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/>
          <p:cNvSpPr/>
          <p:nvPr/>
        </p:nvSpPr>
        <p:spPr>
          <a:xfrm>
            <a:off x="1655833" y="2144541"/>
            <a:ext cx="129540" cy="1447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0" name="Ellipse 99"/>
          <p:cNvSpPr/>
          <p:nvPr/>
        </p:nvSpPr>
        <p:spPr>
          <a:xfrm>
            <a:off x="3345982" y="2241282"/>
            <a:ext cx="129540" cy="1447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2" name="Ellipse 101"/>
          <p:cNvSpPr/>
          <p:nvPr/>
        </p:nvSpPr>
        <p:spPr>
          <a:xfrm>
            <a:off x="2006295" y="2762986"/>
            <a:ext cx="129540" cy="1447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/>
          <p:cNvSpPr/>
          <p:nvPr/>
        </p:nvSpPr>
        <p:spPr>
          <a:xfrm>
            <a:off x="3407392" y="2581585"/>
            <a:ext cx="1341120" cy="123820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0" name="Image 39"/>
          <p:cNvPicPr>
            <a:picLocks noChangeAspect="1"/>
          </p:cNvPicPr>
          <p:nvPr/>
        </p:nvPicPr>
        <p:blipFill rotWithShape="1">
          <a:blip r:embed="rId3"/>
          <a:srcRect l="60234" t="11987" r="3378" b="10880"/>
          <a:stretch/>
        </p:blipFill>
        <p:spPr>
          <a:xfrm rot="3074464">
            <a:off x="4061237" y="3167866"/>
            <a:ext cx="162176" cy="352972"/>
          </a:xfrm>
          <a:prstGeom prst="rect">
            <a:avLst/>
          </a:prstGeom>
        </p:spPr>
      </p:pic>
      <p:pic>
        <p:nvPicPr>
          <p:cNvPr id="103" name="Image 102"/>
          <p:cNvPicPr>
            <a:picLocks noChangeAspect="1"/>
          </p:cNvPicPr>
          <p:nvPr/>
        </p:nvPicPr>
        <p:blipFill rotWithShape="1">
          <a:blip r:embed="rId3"/>
          <a:srcRect l="60234" t="11987" r="3378" b="10880"/>
          <a:stretch/>
        </p:blipFill>
        <p:spPr>
          <a:xfrm rot="3074464">
            <a:off x="4308930" y="2956006"/>
            <a:ext cx="162176" cy="352972"/>
          </a:xfrm>
          <a:prstGeom prst="rect">
            <a:avLst/>
          </a:prstGeom>
        </p:spPr>
      </p:pic>
      <p:pic>
        <p:nvPicPr>
          <p:cNvPr id="2052" name="Picture 4" descr="Mitochondrial Transfer Schemat [IMAGE] | EurekAlert! Science News Release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2" t="22417" r="62653" b="2802"/>
          <a:stretch/>
        </p:blipFill>
        <p:spPr bwMode="auto">
          <a:xfrm rot="356134" flipH="1">
            <a:off x="1077860" y="2089322"/>
            <a:ext cx="388827" cy="85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4" descr="Mitochondrial Transfer Schemat [IMAGE] | EurekAlert! Science News Releases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701" b="94017" l="27361" r="36181">
                        <a14:foregroundMark x1="32014" y1="94017" x2="32014" y2="940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92" t="22417" r="62653" b="2802"/>
          <a:stretch/>
        </p:blipFill>
        <p:spPr bwMode="auto">
          <a:xfrm rot="18323595" flipH="1">
            <a:off x="1225284" y="3212373"/>
            <a:ext cx="388827" cy="85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Ellipse 106"/>
          <p:cNvSpPr/>
          <p:nvPr/>
        </p:nvSpPr>
        <p:spPr>
          <a:xfrm>
            <a:off x="6247397" y="1135708"/>
            <a:ext cx="129540" cy="1447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8" name="ZoneTexte 107"/>
          <p:cNvSpPr txBox="1"/>
          <p:nvPr/>
        </p:nvSpPr>
        <p:spPr>
          <a:xfrm>
            <a:off x="6518878" y="957323"/>
            <a:ext cx="15217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b="1" dirty="0" smtClean="0">
                <a:solidFill>
                  <a:schemeClr val="bg1"/>
                </a:solidFill>
              </a:rPr>
              <a:t>Fer ferreux Fe</a:t>
            </a:r>
            <a:r>
              <a:rPr lang="fr-FR" sz="1200" b="1" baseline="30000" dirty="0" smtClean="0">
                <a:solidFill>
                  <a:schemeClr val="bg1"/>
                </a:solidFill>
              </a:rPr>
              <a:t>2+</a:t>
            </a:r>
            <a:r>
              <a:rPr lang="fr-FR" sz="1200" b="1" dirty="0" smtClean="0">
                <a:solidFill>
                  <a:schemeClr val="bg1"/>
                </a:solidFill>
              </a:rPr>
              <a:t>: </a:t>
            </a:r>
            <a:r>
              <a:rPr lang="fr-FR" sz="1200" b="1" dirty="0" smtClean="0">
                <a:solidFill>
                  <a:srgbClr val="FF0000"/>
                </a:solidFill>
              </a:rPr>
              <a:t>1%</a:t>
            </a:r>
          </a:p>
          <a:p>
            <a:pPr algn="ctr"/>
            <a:r>
              <a:rPr lang="fr-FR" sz="1200" b="1" dirty="0" smtClean="0">
                <a:solidFill>
                  <a:schemeClr val="bg1"/>
                </a:solidFill>
              </a:rPr>
              <a:t>Biologiquement actif</a:t>
            </a:r>
          </a:p>
          <a:p>
            <a:pPr algn="ctr"/>
            <a:r>
              <a:rPr lang="fr-FR" sz="1200" b="1" dirty="0" smtClean="0">
                <a:solidFill>
                  <a:schemeClr val="bg1"/>
                </a:solidFill>
              </a:rPr>
              <a:t>Labile </a:t>
            </a:r>
            <a:r>
              <a:rPr lang="fr-FR" sz="1200" b="1" dirty="0" err="1" smtClean="0">
                <a:solidFill>
                  <a:schemeClr val="bg1"/>
                </a:solidFill>
              </a:rPr>
              <a:t>iron</a:t>
            </a:r>
            <a:r>
              <a:rPr lang="fr-FR" sz="1200" b="1" dirty="0" smtClean="0">
                <a:solidFill>
                  <a:schemeClr val="bg1"/>
                </a:solidFill>
              </a:rPr>
              <a:t> pool</a:t>
            </a:r>
          </a:p>
        </p:txBody>
      </p:sp>
      <p:grpSp>
        <p:nvGrpSpPr>
          <p:cNvPr id="12" name="Groupe 11"/>
          <p:cNvGrpSpPr/>
          <p:nvPr/>
        </p:nvGrpSpPr>
        <p:grpSpPr>
          <a:xfrm>
            <a:off x="2741909" y="1336040"/>
            <a:ext cx="324612" cy="352044"/>
            <a:chOff x="2741909" y="1336040"/>
            <a:chExt cx="324612" cy="352044"/>
          </a:xfrm>
        </p:grpSpPr>
        <p:sp>
          <p:nvSpPr>
            <p:cNvPr id="110" name="Ellipse 109"/>
            <p:cNvSpPr/>
            <p:nvPr/>
          </p:nvSpPr>
          <p:spPr>
            <a:xfrm>
              <a:off x="2778485" y="1384808"/>
              <a:ext cx="129540" cy="14478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1" name="Ellipse 110"/>
            <p:cNvSpPr/>
            <p:nvPr/>
          </p:nvSpPr>
          <p:spPr>
            <a:xfrm>
              <a:off x="2863829" y="1397000"/>
              <a:ext cx="129540" cy="14478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2" name="Ellipse 111"/>
            <p:cNvSpPr/>
            <p:nvPr/>
          </p:nvSpPr>
          <p:spPr>
            <a:xfrm>
              <a:off x="2766293" y="1464056"/>
              <a:ext cx="129540" cy="14478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3" name="Ellipse 112"/>
            <p:cNvSpPr/>
            <p:nvPr/>
          </p:nvSpPr>
          <p:spPr>
            <a:xfrm>
              <a:off x="2851637" y="1457960"/>
              <a:ext cx="129540" cy="14478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4" name="Ellipse 113"/>
            <p:cNvSpPr/>
            <p:nvPr/>
          </p:nvSpPr>
          <p:spPr>
            <a:xfrm>
              <a:off x="2851637" y="1342136"/>
              <a:ext cx="129540" cy="14478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5" name="Ellipse 114"/>
            <p:cNvSpPr/>
            <p:nvPr/>
          </p:nvSpPr>
          <p:spPr>
            <a:xfrm>
              <a:off x="2906501" y="1457960"/>
              <a:ext cx="129540" cy="14478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6" name="Ellipse 115"/>
            <p:cNvSpPr/>
            <p:nvPr/>
          </p:nvSpPr>
          <p:spPr>
            <a:xfrm>
              <a:off x="2839445" y="1537208"/>
              <a:ext cx="129540" cy="14478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7" name="Ellipse 116"/>
            <p:cNvSpPr/>
            <p:nvPr/>
          </p:nvSpPr>
          <p:spPr>
            <a:xfrm>
              <a:off x="2930885" y="1372616"/>
              <a:ext cx="129540" cy="14478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8" name="Ellipse 117"/>
            <p:cNvSpPr/>
            <p:nvPr/>
          </p:nvSpPr>
          <p:spPr>
            <a:xfrm>
              <a:off x="2936981" y="1543304"/>
              <a:ext cx="129540" cy="14478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9" name="Ellipse 118"/>
            <p:cNvSpPr/>
            <p:nvPr/>
          </p:nvSpPr>
          <p:spPr>
            <a:xfrm>
              <a:off x="2766293" y="1537208"/>
              <a:ext cx="129540" cy="14478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0" name="Ellipse 119"/>
            <p:cNvSpPr/>
            <p:nvPr/>
          </p:nvSpPr>
          <p:spPr>
            <a:xfrm>
              <a:off x="2741909" y="1336040"/>
              <a:ext cx="129540" cy="14478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6" name="Groupe 15"/>
          <p:cNvGrpSpPr/>
          <p:nvPr/>
        </p:nvGrpSpPr>
        <p:grpSpPr>
          <a:xfrm>
            <a:off x="6279138" y="2134545"/>
            <a:ext cx="1927788" cy="461665"/>
            <a:chOff x="6279138" y="2134545"/>
            <a:chExt cx="1927788" cy="461665"/>
          </a:xfrm>
        </p:grpSpPr>
        <p:sp>
          <p:nvSpPr>
            <p:cNvPr id="126" name="Ellipse 125"/>
            <p:cNvSpPr/>
            <p:nvPr/>
          </p:nvSpPr>
          <p:spPr>
            <a:xfrm>
              <a:off x="6279138" y="2297489"/>
              <a:ext cx="129540" cy="14478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7" name="ZoneTexte 126"/>
            <p:cNvSpPr txBox="1"/>
            <p:nvPr/>
          </p:nvSpPr>
          <p:spPr>
            <a:xfrm>
              <a:off x="6644447" y="2134545"/>
              <a:ext cx="156247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b="1" dirty="0" smtClean="0">
                  <a:solidFill>
                    <a:schemeClr val="bg1"/>
                  </a:solidFill>
                </a:rPr>
                <a:t>Fer ferrique Fe</a:t>
              </a:r>
              <a:r>
                <a:rPr lang="fr-FR" sz="1200" b="1" baseline="30000" dirty="0" smtClean="0">
                  <a:solidFill>
                    <a:schemeClr val="bg1"/>
                  </a:solidFill>
                </a:rPr>
                <a:t>3+</a:t>
              </a:r>
              <a:r>
                <a:rPr lang="fr-FR" sz="1200" b="1" dirty="0" smtClean="0">
                  <a:solidFill>
                    <a:schemeClr val="bg1"/>
                  </a:solidFill>
                </a:rPr>
                <a:t>: </a:t>
              </a:r>
              <a:r>
                <a:rPr lang="fr-FR" sz="1200" b="1" dirty="0" smtClean="0">
                  <a:solidFill>
                    <a:srgbClr val="FF0000"/>
                  </a:solidFill>
                </a:rPr>
                <a:t>99%</a:t>
              </a:r>
            </a:p>
            <a:p>
              <a:pPr algn="ctr"/>
              <a:r>
                <a:rPr lang="fr-FR" sz="1200" b="1" dirty="0" smtClean="0">
                  <a:solidFill>
                    <a:schemeClr val="bg1"/>
                  </a:solidFill>
                </a:rPr>
                <a:t>Stable - Insoluble</a:t>
              </a:r>
            </a:p>
          </p:txBody>
        </p:sp>
      </p:grpSp>
      <p:grpSp>
        <p:nvGrpSpPr>
          <p:cNvPr id="6" name="Groupe 5"/>
          <p:cNvGrpSpPr/>
          <p:nvPr/>
        </p:nvGrpSpPr>
        <p:grpSpPr>
          <a:xfrm>
            <a:off x="3648129" y="1765619"/>
            <a:ext cx="324612" cy="352044"/>
            <a:chOff x="3648129" y="1765619"/>
            <a:chExt cx="324612" cy="352044"/>
          </a:xfrm>
        </p:grpSpPr>
        <p:sp>
          <p:nvSpPr>
            <p:cNvPr id="132" name="Ellipse 131"/>
            <p:cNvSpPr/>
            <p:nvPr/>
          </p:nvSpPr>
          <p:spPr>
            <a:xfrm>
              <a:off x="3684705" y="1814387"/>
              <a:ext cx="129540" cy="14478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3" name="Ellipse 132"/>
            <p:cNvSpPr/>
            <p:nvPr/>
          </p:nvSpPr>
          <p:spPr>
            <a:xfrm>
              <a:off x="3770049" y="1826579"/>
              <a:ext cx="129540" cy="14478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4" name="Ellipse 133"/>
            <p:cNvSpPr/>
            <p:nvPr/>
          </p:nvSpPr>
          <p:spPr>
            <a:xfrm>
              <a:off x="3672513" y="1893635"/>
              <a:ext cx="129540" cy="14478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5" name="Ellipse 134"/>
            <p:cNvSpPr/>
            <p:nvPr/>
          </p:nvSpPr>
          <p:spPr>
            <a:xfrm>
              <a:off x="3757857" y="1887539"/>
              <a:ext cx="129540" cy="14478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6" name="Ellipse 135"/>
            <p:cNvSpPr/>
            <p:nvPr/>
          </p:nvSpPr>
          <p:spPr>
            <a:xfrm>
              <a:off x="3757857" y="1771715"/>
              <a:ext cx="129540" cy="14478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7" name="Ellipse 136"/>
            <p:cNvSpPr/>
            <p:nvPr/>
          </p:nvSpPr>
          <p:spPr>
            <a:xfrm>
              <a:off x="3812721" y="1887539"/>
              <a:ext cx="129540" cy="14478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8" name="Ellipse 137"/>
            <p:cNvSpPr/>
            <p:nvPr/>
          </p:nvSpPr>
          <p:spPr>
            <a:xfrm>
              <a:off x="3745665" y="1966787"/>
              <a:ext cx="129540" cy="14478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9" name="Ellipse 138"/>
            <p:cNvSpPr/>
            <p:nvPr/>
          </p:nvSpPr>
          <p:spPr>
            <a:xfrm>
              <a:off x="3837105" y="1802195"/>
              <a:ext cx="129540" cy="14478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0" name="Ellipse 139"/>
            <p:cNvSpPr/>
            <p:nvPr/>
          </p:nvSpPr>
          <p:spPr>
            <a:xfrm>
              <a:off x="3843201" y="1972883"/>
              <a:ext cx="129540" cy="14478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1" name="Ellipse 140"/>
            <p:cNvSpPr/>
            <p:nvPr/>
          </p:nvSpPr>
          <p:spPr>
            <a:xfrm>
              <a:off x="3672513" y="1966787"/>
              <a:ext cx="129540" cy="14478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2" name="Ellipse 141"/>
            <p:cNvSpPr/>
            <p:nvPr/>
          </p:nvSpPr>
          <p:spPr>
            <a:xfrm>
              <a:off x="3648129" y="1765619"/>
              <a:ext cx="129540" cy="14478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7" name="Groupe 26"/>
          <p:cNvGrpSpPr/>
          <p:nvPr/>
        </p:nvGrpSpPr>
        <p:grpSpPr>
          <a:xfrm>
            <a:off x="2641666" y="2428046"/>
            <a:ext cx="292375" cy="340693"/>
            <a:chOff x="2641666" y="2428046"/>
            <a:chExt cx="292375" cy="340693"/>
          </a:xfrm>
        </p:grpSpPr>
        <p:sp>
          <p:nvSpPr>
            <p:cNvPr id="147" name="Ellipse 146"/>
            <p:cNvSpPr/>
            <p:nvPr/>
          </p:nvSpPr>
          <p:spPr>
            <a:xfrm>
              <a:off x="2678242" y="2476814"/>
              <a:ext cx="97303" cy="133429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8" name="Ellipse 147"/>
            <p:cNvSpPr/>
            <p:nvPr/>
          </p:nvSpPr>
          <p:spPr>
            <a:xfrm>
              <a:off x="2763586" y="2489006"/>
              <a:ext cx="97303" cy="133429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9" name="Ellipse 148"/>
            <p:cNvSpPr/>
            <p:nvPr/>
          </p:nvSpPr>
          <p:spPr>
            <a:xfrm>
              <a:off x="2666050" y="2556062"/>
              <a:ext cx="97303" cy="133429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0" name="Ellipse 149"/>
            <p:cNvSpPr/>
            <p:nvPr/>
          </p:nvSpPr>
          <p:spPr>
            <a:xfrm>
              <a:off x="2751394" y="2549966"/>
              <a:ext cx="97303" cy="133429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1" name="Ellipse 150"/>
            <p:cNvSpPr/>
            <p:nvPr/>
          </p:nvSpPr>
          <p:spPr>
            <a:xfrm>
              <a:off x="2751394" y="2434142"/>
              <a:ext cx="97303" cy="133429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2" name="Ellipse 151"/>
            <p:cNvSpPr/>
            <p:nvPr/>
          </p:nvSpPr>
          <p:spPr>
            <a:xfrm>
              <a:off x="2806258" y="2549966"/>
              <a:ext cx="97303" cy="133429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3" name="Ellipse 152"/>
            <p:cNvSpPr/>
            <p:nvPr/>
          </p:nvSpPr>
          <p:spPr>
            <a:xfrm>
              <a:off x="2739202" y="2629214"/>
              <a:ext cx="97303" cy="133429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4" name="Ellipse 153"/>
            <p:cNvSpPr/>
            <p:nvPr/>
          </p:nvSpPr>
          <p:spPr>
            <a:xfrm>
              <a:off x="2830642" y="2464622"/>
              <a:ext cx="97303" cy="133429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5" name="Ellipse 154"/>
            <p:cNvSpPr/>
            <p:nvPr/>
          </p:nvSpPr>
          <p:spPr>
            <a:xfrm>
              <a:off x="2836738" y="2635310"/>
              <a:ext cx="97303" cy="133429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6" name="Ellipse 155"/>
            <p:cNvSpPr/>
            <p:nvPr/>
          </p:nvSpPr>
          <p:spPr>
            <a:xfrm>
              <a:off x="2666050" y="2629214"/>
              <a:ext cx="97303" cy="133429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7" name="Ellipse 156"/>
            <p:cNvSpPr/>
            <p:nvPr/>
          </p:nvSpPr>
          <p:spPr>
            <a:xfrm>
              <a:off x="2641666" y="2428046"/>
              <a:ext cx="97303" cy="133429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3" name="Groupe 12"/>
          <p:cNvGrpSpPr/>
          <p:nvPr/>
        </p:nvGrpSpPr>
        <p:grpSpPr>
          <a:xfrm>
            <a:off x="1877410" y="1375137"/>
            <a:ext cx="324612" cy="352044"/>
            <a:chOff x="1877410" y="1375137"/>
            <a:chExt cx="324612" cy="352044"/>
          </a:xfrm>
        </p:grpSpPr>
        <p:sp>
          <p:nvSpPr>
            <p:cNvPr id="162" name="Ellipse 161"/>
            <p:cNvSpPr/>
            <p:nvPr/>
          </p:nvSpPr>
          <p:spPr>
            <a:xfrm>
              <a:off x="1913986" y="1423905"/>
              <a:ext cx="129540" cy="14478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3" name="Ellipse 162"/>
            <p:cNvSpPr/>
            <p:nvPr/>
          </p:nvSpPr>
          <p:spPr>
            <a:xfrm>
              <a:off x="1999330" y="1436097"/>
              <a:ext cx="129540" cy="14478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4" name="Ellipse 163"/>
            <p:cNvSpPr/>
            <p:nvPr/>
          </p:nvSpPr>
          <p:spPr>
            <a:xfrm>
              <a:off x="1901794" y="1503153"/>
              <a:ext cx="129540" cy="14478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5" name="Ellipse 164"/>
            <p:cNvSpPr/>
            <p:nvPr/>
          </p:nvSpPr>
          <p:spPr>
            <a:xfrm>
              <a:off x="1987138" y="1497057"/>
              <a:ext cx="129540" cy="14478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6" name="Ellipse 165"/>
            <p:cNvSpPr/>
            <p:nvPr/>
          </p:nvSpPr>
          <p:spPr>
            <a:xfrm>
              <a:off x="1987138" y="1381233"/>
              <a:ext cx="129540" cy="14478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7" name="Ellipse 166"/>
            <p:cNvSpPr/>
            <p:nvPr/>
          </p:nvSpPr>
          <p:spPr>
            <a:xfrm>
              <a:off x="2042002" y="1497057"/>
              <a:ext cx="129540" cy="14478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8" name="Ellipse 167"/>
            <p:cNvSpPr/>
            <p:nvPr/>
          </p:nvSpPr>
          <p:spPr>
            <a:xfrm>
              <a:off x="1974946" y="1576305"/>
              <a:ext cx="129540" cy="14478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9" name="Ellipse 168"/>
            <p:cNvSpPr/>
            <p:nvPr/>
          </p:nvSpPr>
          <p:spPr>
            <a:xfrm>
              <a:off x="2066386" y="1411713"/>
              <a:ext cx="129540" cy="14478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0" name="Ellipse 169"/>
            <p:cNvSpPr/>
            <p:nvPr/>
          </p:nvSpPr>
          <p:spPr>
            <a:xfrm>
              <a:off x="2072482" y="1582401"/>
              <a:ext cx="129540" cy="14478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1" name="Ellipse 170"/>
            <p:cNvSpPr/>
            <p:nvPr/>
          </p:nvSpPr>
          <p:spPr>
            <a:xfrm>
              <a:off x="1901794" y="1576305"/>
              <a:ext cx="129540" cy="14478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2" name="Ellipse 171"/>
            <p:cNvSpPr/>
            <p:nvPr/>
          </p:nvSpPr>
          <p:spPr>
            <a:xfrm>
              <a:off x="1877410" y="1375137"/>
              <a:ext cx="129540" cy="14478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5" name="Groupe 14"/>
          <p:cNvGrpSpPr/>
          <p:nvPr/>
        </p:nvGrpSpPr>
        <p:grpSpPr>
          <a:xfrm>
            <a:off x="2841358" y="3618626"/>
            <a:ext cx="324612" cy="352044"/>
            <a:chOff x="2841358" y="3618626"/>
            <a:chExt cx="324612" cy="352044"/>
          </a:xfrm>
        </p:grpSpPr>
        <p:sp>
          <p:nvSpPr>
            <p:cNvPr id="177" name="Ellipse 176"/>
            <p:cNvSpPr/>
            <p:nvPr/>
          </p:nvSpPr>
          <p:spPr>
            <a:xfrm>
              <a:off x="2877934" y="3667394"/>
              <a:ext cx="129540" cy="14478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8" name="Ellipse 177"/>
            <p:cNvSpPr/>
            <p:nvPr/>
          </p:nvSpPr>
          <p:spPr>
            <a:xfrm>
              <a:off x="2963278" y="3679586"/>
              <a:ext cx="129540" cy="14478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9" name="Ellipse 178"/>
            <p:cNvSpPr/>
            <p:nvPr/>
          </p:nvSpPr>
          <p:spPr>
            <a:xfrm>
              <a:off x="2865742" y="3746642"/>
              <a:ext cx="129540" cy="14478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0" name="Ellipse 179"/>
            <p:cNvSpPr/>
            <p:nvPr/>
          </p:nvSpPr>
          <p:spPr>
            <a:xfrm>
              <a:off x="2951086" y="3740546"/>
              <a:ext cx="129540" cy="14478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1" name="Ellipse 180"/>
            <p:cNvSpPr/>
            <p:nvPr/>
          </p:nvSpPr>
          <p:spPr>
            <a:xfrm>
              <a:off x="2951086" y="3624722"/>
              <a:ext cx="129540" cy="14478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2" name="Ellipse 181"/>
            <p:cNvSpPr/>
            <p:nvPr/>
          </p:nvSpPr>
          <p:spPr>
            <a:xfrm>
              <a:off x="3005950" y="3740546"/>
              <a:ext cx="129540" cy="14478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3" name="Ellipse 182"/>
            <p:cNvSpPr/>
            <p:nvPr/>
          </p:nvSpPr>
          <p:spPr>
            <a:xfrm>
              <a:off x="2938894" y="3819794"/>
              <a:ext cx="129540" cy="14478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4" name="Ellipse 183"/>
            <p:cNvSpPr/>
            <p:nvPr/>
          </p:nvSpPr>
          <p:spPr>
            <a:xfrm>
              <a:off x="3030334" y="3655202"/>
              <a:ext cx="129540" cy="14478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5" name="Ellipse 184"/>
            <p:cNvSpPr/>
            <p:nvPr/>
          </p:nvSpPr>
          <p:spPr>
            <a:xfrm>
              <a:off x="3036430" y="3825890"/>
              <a:ext cx="129540" cy="14478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6" name="Ellipse 185"/>
            <p:cNvSpPr/>
            <p:nvPr/>
          </p:nvSpPr>
          <p:spPr>
            <a:xfrm>
              <a:off x="2865742" y="3819794"/>
              <a:ext cx="129540" cy="14478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7" name="Ellipse 186"/>
            <p:cNvSpPr/>
            <p:nvPr/>
          </p:nvSpPr>
          <p:spPr>
            <a:xfrm>
              <a:off x="2841358" y="3618626"/>
              <a:ext cx="129540" cy="14478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99" name="Image 98"/>
          <p:cNvPicPr>
            <a:picLocks noChangeAspect="1"/>
          </p:cNvPicPr>
          <p:nvPr/>
        </p:nvPicPr>
        <p:blipFill rotWithShape="1">
          <a:blip r:embed="rId3"/>
          <a:srcRect l="60234" t="11987" r="3378" b="10880"/>
          <a:stretch/>
        </p:blipFill>
        <p:spPr>
          <a:xfrm rot="3074464">
            <a:off x="3778330" y="3149717"/>
            <a:ext cx="162176" cy="352972"/>
          </a:xfrm>
          <a:prstGeom prst="rect">
            <a:avLst/>
          </a:prstGeom>
        </p:spPr>
      </p:pic>
      <p:pic>
        <p:nvPicPr>
          <p:cNvPr id="101" name="Image 100"/>
          <p:cNvPicPr>
            <a:picLocks noChangeAspect="1"/>
          </p:cNvPicPr>
          <p:nvPr/>
        </p:nvPicPr>
        <p:blipFill rotWithShape="1">
          <a:blip r:embed="rId3"/>
          <a:srcRect l="60234" t="11987" r="3378" b="10880"/>
          <a:stretch/>
        </p:blipFill>
        <p:spPr>
          <a:xfrm rot="3074464">
            <a:off x="4026023" y="2937857"/>
            <a:ext cx="162176" cy="352972"/>
          </a:xfrm>
          <a:prstGeom prst="rect">
            <a:avLst/>
          </a:prstGeom>
        </p:spPr>
      </p:pic>
      <p:grpSp>
        <p:nvGrpSpPr>
          <p:cNvPr id="21" name="Groupe 20"/>
          <p:cNvGrpSpPr/>
          <p:nvPr/>
        </p:nvGrpSpPr>
        <p:grpSpPr>
          <a:xfrm>
            <a:off x="1048051" y="4526082"/>
            <a:ext cx="214284" cy="278020"/>
            <a:chOff x="1048051" y="4526082"/>
            <a:chExt cx="214284" cy="278020"/>
          </a:xfrm>
        </p:grpSpPr>
        <p:sp>
          <p:nvSpPr>
            <p:cNvPr id="105" name="Ellipse 104"/>
            <p:cNvSpPr/>
            <p:nvPr/>
          </p:nvSpPr>
          <p:spPr>
            <a:xfrm>
              <a:off x="1048051" y="4526082"/>
              <a:ext cx="129540" cy="14478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6" name="Ellipse 105"/>
            <p:cNvSpPr/>
            <p:nvPr/>
          </p:nvSpPr>
          <p:spPr>
            <a:xfrm>
              <a:off x="1132795" y="4659322"/>
              <a:ext cx="129540" cy="14478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0" name="Groupe 19"/>
          <p:cNvGrpSpPr/>
          <p:nvPr/>
        </p:nvGrpSpPr>
        <p:grpSpPr>
          <a:xfrm>
            <a:off x="32914" y="4254755"/>
            <a:ext cx="214284" cy="278020"/>
            <a:chOff x="32914" y="4254755"/>
            <a:chExt cx="214284" cy="278020"/>
          </a:xfrm>
        </p:grpSpPr>
        <p:sp>
          <p:nvSpPr>
            <p:cNvPr id="121" name="Ellipse 120"/>
            <p:cNvSpPr/>
            <p:nvPr/>
          </p:nvSpPr>
          <p:spPr>
            <a:xfrm>
              <a:off x="32914" y="4254755"/>
              <a:ext cx="129540" cy="14478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4" name="Ellipse 123"/>
            <p:cNvSpPr/>
            <p:nvPr/>
          </p:nvSpPr>
          <p:spPr>
            <a:xfrm>
              <a:off x="117658" y="4387995"/>
              <a:ext cx="129540" cy="14478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3" name="Groupe 22"/>
          <p:cNvGrpSpPr/>
          <p:nvPr/>
        </p:nvGrpSpPr>
        <p:grpSpPr>
          <a:xfrm>
            <a:off x="2297328" y="4104001"/>
            <a:ext cx="221181" cy="222513"/>
            <a:chOff x="2297328" y="4104001"/>
            <a:chExt cx="221181" cy="222513"/>
          </a:xfrm>
        </p:grpSpPr>
        <p:sp>
          <p:nvSpPr>
            <p:cNvPr id="198" name="Ellipse 197"/>
            <p:cNvSpPr/>
            <p:nvPr/>
          </p:nvSpPr>
          <p:spPr>
            <a:xfrm rot="10348142">
              <a:off x="2297328" y="4104001"/>
              <a:ext cx="129540" cy="14478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9" name="Ellipse 198"/>
            <p:cNvSpPr/>
            <p:nvPr/>
          </p:nvSpPr>
          <p:spPr>
            <a:xfrm rot="10348142">
              <a:off x="2388969" y="4181734"/>
              <a:ext cx="129540" cy="14478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11" name="Connecteur droit avec flèche 10"/>
          <p:cNvCxnSpPr/>
          <p:nvPr/>
        </p:nvCxnSpPr>
        <p:spPr>
          <a:xfrm>
            <a:off x="441796" y="4399535"/>
            <a:ext cx="469728" cy="9009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e 29"/>
          <p:cNvGrpSpPr/>
          <p:nvPr/>
        </p:nvGrpSpPr>
        <p:grpSpPr>
          <a:xfrm>
            <a:off x="194577" y="2978268"/>
            <a:ext cx="7621041" cy="1897935"/>
            <a:chOff x="194577" y="2978268"/>
            <a:chExt cx="7621041" cy="1897935"/>
          </a:xfrm>
        </p:grpSpPr>
        <p:sp>
          <p:nvSpPr>
            <p:cNvPr id="3" name="Rectangle 2"/>
            <p:cNvSpPr/>
            <p:nvPr/>
          </p:nvSpPr>
          <p:spPr>
            <a:xfrm rot="19489096">
              <a:off x="1274555" y="4343571"/>
              <a:ext cx="478006" cy="13820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" name="Triangle isocèle 1"/>
            <p:cNvSpPr/>
            <p:nvPr/>
          </p:nvSpPr>
          <p:spPr>
            <a:xfrm rot="3445624">
              <a:off x="1193459" y="4460324"/>
              <a:ext cx="237365" cy="204856"/>
            </a:xfrm>
            <a:prstGeom prst="triangl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9" name="Triangle isocèle 108"/>
            <p:cNvSpPr/>
            <p:nvPr/>
          </p:nvSpPr>
          <p:spPr>
            <a:xfrm rot="3445624">
              <a:off x="178322" y="4188997"/>
              <a:ext cx="237365" cy="204856"/>
            </a:xfrm>
            <a:prstGeom prst="triangl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26" name="Groupe 25"/>
            <p:cNvGrpSpPr/>
            <p:nvPr/>
          </p:nvGrpSpPr>
          <p:grpSpPr>
            <a:xfrm>
              <a:off x="6303501" y="2978268"/>
              <a:ext cx="1512117" cy="276999"/>
              <a:chOff x="6303501" y="2978268"/>
              <a:chExt cx="1512117" cy="276999"/>
            </a:xfrm>
          </p:grpSpPr>
          <p:sp>
            <p:nvSpPr>
              <p:cNvPr id="192" name="Triangle isocèle 191"/>
              <p:cNvSpPr/>
              <p:nvPr/>
            </p:nvSpPr>
            <p:spPr>
              <a:xfrm rot="5400000">
                <a:off x="6287246" y="2996360"/>
                <a:ext cx="237365" cy="204856"/>
              </a:xfrm>
              <a:prstGeom prst="triangl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3" name="ZoneTexte 192"/>
              <p:cNvSpPr txBox="1"/>
              <p:nvPr/>
            </p:nvSpPr>
            <p:spPr>
              <a:xfrm>
                <a:off x="6862344" y="2978268"/>
                <a:ext cx="95327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1200" b="1" dirty="0" smtClean="0">
                    <a:solidFill>
                      <a:schemeClr val="bg1"/>
                    </a:solidFill>
                  </a:rPr>
                  <a:t>Transferrine</a:t>
                </a:r>
              </a:p>
            </p:txBody>
          </p:sp>
        </p:grpSp>
        <p:sp>
          <p:nvSpPr>
            <p:cNvPr id="4" name="ZoneTexte 3"/>
            <p:cNvSpPr txBox="1"/>
            <p:nvPr/>
          </p:nvSpPr>
          <p:spPr>
            <a:xfrm rot="19571430">
              <a:off x="1336833" y="4271563"/>
              <a:ext cx="42030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 smtClean="0"/>
                <a:t>TfR1</a:t>
              </a:r>
              <a:endParaRPr lang="fr-FR" sz="1000" dirty="0"/>
            </a:p>
          </p:txBody>
        </p:sp>
        <p:sp>
          <p:nvSpPr>
            <p:cNvPr id="5" name="Ellipse 4"/>
            <p:cNvSpPr/>
            <p:nvPr/>
          </p:nvSpPr>
          <p:spPr>
            <a:xfrm>
              <a:off x="2097219" y="3980518"/>
              <a:ext cx="551485" cy="552257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6" name="Rectangle 195"/>
            <p:cNvSpPr/>
            <p:nvPr/>
          </p:nvSpPr>
          <p:spPr>
            <a:xfrm rot="8237238">
              <a:off x="1910142" y="4393657"/>
              <a:ext cx="478006" cy="13820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7" name="Triangle isocèle 196"/>
            <p:cNvSpPr/>
            <p:nvPr/>
          </p:nvSpPr>
          <p:spPr>
            <a:xfrm rot="13793766">
              <a:off x="2184426" y="4218255"/>
              <a:ext cx="237365" cy="204856"/>
            </a:xfrm>
            <a:prstGeom prst="triangl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4" name="Connecteur droit avec flèche 13"/>
            <p:cNvCxnSpPr/>
            <p:nvPr/>
          </p:nvCxnSpPr>
          <p:spPr>
            <a:xfrm>
              <a:off x="1743932" y="4233331"/>
              <a:ext cx="327752" cy="38161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avec flèche 16"/>
            <p:cNvCxnSpPr/>
            <p:nvPr/>
          </p:nvCxnSpPr>
          <p:spPr>
            <a:xfrm>
              <a:off x="2555815" y="4532775"/>
              <a:ext cx="101300" cy="343428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2" name="Triangle isocèle 201"/>
            <p:cNvSpPr/>
            <p:nvPr/>
          </p:nvSpPr>
          <p:spPr>
            <a:xfrm rot="13793766">
              <a:off x="2248123" y="3639111"/>
              <a:ext cx="237365" cy="204856"/>
            </a:xfrm>
            <a:prstGeom prst="triangl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8" name="Groupe 17"/>
          <p:cNvGrpSpPr/>
          <p:nvPr/>
        </p:nvGrpSpPr>
        <p:grpSpPr>
          <a:xfrm>
            <a:off x="2361025" y="3524857"/>
            <a:ext cx="221181" cy="222513"/>
            <a:chOff x="2361025" y="3524857"/>
            <a:chExt cx="221181" cy="222513"/>
          </a:xfrm>
        </p:grpSpPr>
        <p:sp>
          <p:nvSpPr>
            <p:cNvPr id="204" name="Ellipse 203"/>
            <p:cNvSpPr/>
            <p:nvPr/>
          </p:nvSpPr>
          <p:spPr>
            <a:xfrm rot="10348142">
              <a:off x="2361025" y="3524857"/>
              <a:ext cx="129540" cy="14478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5" name="Ellipse 204"/>
            <p:cNvSpPr/>
            <p:nvPr/>
          </p:nvSpPr>
          <p:spPr>
            <a:xfrm rot="10348142">
              <a:off x="2452666" y="3602590"/>
              <a:ext cx="129540" cy="14478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19" name="Connecteur droit avec flèche 18"/>
          <p:cNvCxnSpPr/>
          <p:nvPr/>
        </p:nvCxnSpPr>
        <p:spPr>
          <a:xfrm flipH="1" flipV="1">
            <a:off x="2474639" y="3843348"/>
            <a:ext cx="20141" cy="25278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/>
          <p:nvPr/>
        </p:nvCxnSpPr>
        <p:spPr>
          <a:xfrm>
            <a:off x="3475522" y="2362822"/>
            <a:ext cx="243852" cy="32566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>
            <a:stCxn id="7" idx="3"/>
          </p:cNvCxnSpPr>
          <p:nvPr/>
        </p:nvCxnSpPr>
        <p:spPr>
          <a:xfrm flipH="1">
            <a:off x="1405265" y="2268118"/>
            <a:ext cx="269539" cy="23588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e 36"/>
          <p:cNvGrpSpPr/>
          <p:nvPr/>
        </p:nvGrpSpPr>
        <p:grpSpPr>
          <a:xfrm>
            <a:off x="1549910" y="2935834"/>
            <a:ext cx="938077" cy="595830"/>
            <a:chOff x="1549910" y="2935834"/>
            <a:chExt cx="938077" cy="595830"/>
          </a:xfrm>
        </p:grpSpPr>
        <p:sp>
          <p:nvSpPr>
            <p:cNvPr id="28" name="Forme libre 27"/>
            <p:cNvSpPr/>
            <p:nvPr/>
          </p:nvSpPr>
          <p:spPr>
            <a:xfrm>
              <a:off x="1972365" y="2935834"/>
              <a:ext cx="336276" cy="595830"/>
            </a:xfrm>
            <a:custGeom>
              <a:avLst/>
              <a:gdLst>
                <a:gd name="connsiteX0" fmla="*/ 86242 w 375802"/>
                <a:gd name="connsiteY0" fmla="*/ 0 h 602616"/>
                <a:gd name="connsiteX1" fmla="*/ 2422 w 375802"/>
                <a:gd name="connsiteY1" fmla="*/ 137160 h 602616"/>
                <a:gd name="connsiteX2" fmla="*/ 170062 w 375802"/>
                <a:gd name="connsiteY2" fmla="*/ 541020 h 602616"/>
                <a:gd name="connsiteX3" fmla="*/ 375802 w 375802"/>
                <a:gd name="connsiteY3" fmla="*/ 594360 h 602616"/>
                <a:gd name="connsiteX0" fmla="*/ 49284 w 338844"/>
                <a:gd name="connsiteY0" fmla="*/ 0 h 599067"/>
                <a:gd name="connsiteX1" fmla="*/ 6104 w 338844"/>
                <a:gd name="connsiteY1" fmla="*/ 243840 h 599067"/>
                <a:gd name="connsiteX2" fmla="*/ 133104 w 338844"/>
                <a:gd name="connsiteY2" fmla="*/ 541020 h 599067"/>
                <a:gd name="connsiteX3" fmla="*/ 338844 w 338844"/>
                <a:gd name="connsiteY3" fmla="*/ 594360 h 599067"/>
                <a:gd name="connsiteX0" fmla="*/ 46716 w 336276"/>
                <a:gd name="connsiteY0" fmla="*/ 0 h 595830"/>
                <a:gd name="connsiteX1" fmla="*/ 3536 w 336276"/>
                <a:gd name="connsiteY1" fmla="*/ 243840 h 595830"/>
                <a:gd name="connsiteX2" fmla="*/ 94976 w 336276"/>
                <a:gd name="connsiteY2" fmla="*/ 490220 h 595830"/>
                <a:gd name="connsiteX3" fmla="*/ 336276 w 336276"/>
                <a:gd name="connsiteY3" fmla="*/ 594360 h 595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6276" h="595830">
                  <a:moveTo>
                    <a:pt x="46716" y="0"/>
                  </a:moveTo>
                  <a:cubicBezTo>
                    <a:pt x="-2179" y="23495"/>
                    <a:pt x="-4507" y="162137"/>
                    <a:pt x="3536" y="243840"/>
                  </a:cubicBezTo>
                  <a:cubicBezTo>
                    <a:pt x="11579" y="325543"/>
                    <a:pt x="39519" y="431800"/>
                    <a:pt x="94976" y="490220"/>
                  </a:cubicBezTo>
                  <a:cubicBezTo>
                    <a:pt x="150433" y="548640"/>
                    <a:pt x="264521" y="605790"/>
                    <a:pt x="336276" y="594360"/>
                  </a:cubicBezTo>
                </a:path>
              </a:pathLst>
            </a:custGeom>
            <a:noFill/>
            <a:ln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Étoile à 5 branches 28"/>
            <p:cNvSpPr/>
            <p:nvPr/>
          </p:nvSpPr>
          <p:spPr>
            <a:xfrm rot="20638082">
              <a:off x="1773728" y="3108958"/>
              <a:ext cx="427196" cy="347685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0" name="ZoneTexte 209"/>
            <p:cNvSpPr txBox="1"/>
            <p:nvPr/>
          </p:nvSpPr>
          <p:spPr>
            <a:xfrm rot="20778278">
              <a:off x="1549910" y="3163302"/>
              <a:ext cx="93807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900" b="1" dirty="0" err="1" smtClean="0">
                  <a:solidFill>
                    <a:schemeClr val="bg1"/>
                  </a:solidFill>
                </a:rPr>
                <a:t>Ceruloplasmine</a:t>
              </a:r>
              <a:endParaRPr lang="fr-FR" sz="900" b="1" dirty="0" smtClean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7815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3"/>
          <a:srcRect l="32108" t="31169" r="33877" b="5063"/>
          <a:stretch/>
        </p:blipFill>
        <p:spPr>
          <a:xfrm>
            <a:off x="6945502" y="640172"/>
            <a:ext cx="1623916" cy="1314008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4"/>
          <a:srcRect l="37785" t="10940" r="36232" b="6683"/>
          <a:stretch/>
        </p:blipFill>
        <p:spPr>
          <a:xfrm>
            <a:off x="293244" y="1807527"/>
            <a:ext cx="1418104" cy="1846939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5"/>
          <a:srcRect l="36859" t="15148" r="35562" b="13300"/>
          <a:stretch/>
        </p:blipFill>
        <p:spPr>
          <a:xfrm>
            <a:off x="251807" y="602115"/>
            <a:ext cx="1505180" cy="1604231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4" t="24387" r="15616" b="23143"/>
          <a:stretch>
            <a:fillRect/>
          </a:stretch>
        </p:blipFill>
        <p:spPr bwMode="auto">
          <a:xfrm>
            <a:off x="3708472" y="1752476"/>
            <a:ext cx="1589574" cy="1850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1" t="29718" r="13892" b="22208"/>
          <a:stretch>
            <a:fillRect/>
          </a:stretch>
        </p:blipFill>
        <p:spPr bwMode="auto">
          <a:xfrm>
            <a:off x="3650846" y="427837"/>
            <a:ext cx="1704827" cy="1790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0"/>
            <a:ext cx="9144000" cy="6965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 fontScale="90000"/>
          </a:bodyPr>
          <a:lstStyle/>
          <a:p>
            <a:pPr algn="l"/>
            <a:r>
              <a:rPr lang="fr-FR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>Un excès de fer</a:t>
            </a:r>
            <a: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/>
            </a:r>
            <a:b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</a:br>
            <a:r>
              <a:rPr lang="fr-FR" sz="2000" b="1" dirty="0">
                <a:solidFill>
                  <a:schemeClr val="bg1"/>
                </a:solidFill>
                <a:latin typeface="Arial" charset="0"/>
                <a:cs typeface="Arial" charset="0"/>
              </a:rPr>
              <a:t>Fer et </a:t>
            </a:r>
            <a:r>
              <a:rPr lang="fr-FR" sz="20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déconnection</a:t>
            </a:r>
            <a:endParaRPr lang="fr-FR" sz="3400" b="1" dirty="0" smtClean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62" name="ZoneTexte 61"/>
          <p:cNvSpPr txBox="1">
            <a:spLocks noChangeArrowheads="1"/>
          </p:cNvSpPr>
          <p:nvPr/>
        </p:nvSpPr>
        <p:spPr bwMode="auto">
          <a:xfrm>
            <a:off x="6106076" y="120060"/>
            <a:ext cx="227652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 sz="1400" b="1" i="1" dirty="0" smtClean="0">
                <a:solidFill>
                  <a:schemeClr val="bg1"/>
                </a:solidFill>
              </a:rPr>
              <a:t>DISABILITY / HANDICAP</a:t>
            </a:r>
            <a:endParaRPr lang="fr-FR" altLang="fr-FR" sz="1400" b="1" i="1" dirty="0">
              <a:solidFill>
                <a:schemeClr val="bg1"/>
              </a:solidFill>
            </a:endParaRPr>
          </a:p>
        </p:txBody>
      </p:sp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6" t="23483" r="13693" b="21748"/>
          <a:stretch>
            <a:fillRect/>
          </a:stretch>
        </p:blipFill>
        <p:spPr bwMode="auto">
          <a:xfrm>
            <a:off x="3762461" y="3278477"/>
            <a:ext cx="1577022" cy="1845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9"/>
          <a:srcRect l="38070" t="10561" r="37201" b="11552"/>
          <a:stretch/>
        </p:blipFill>
        <p:spPr>
          <a:xfrm>
            <a:off x="307721" y="3266575"/>
            <a:ext cx="1349686" cy="1746303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10"/>
          <a:srcRect l="30812" t="15049" r="29957" b="396"/>
          <a:stretch/>
        </p:blipFill>
        <p:spPr>
          <a:xfrm>
            <a:off x="7020457" y="1954180"/>
            <a:ext cx="1518418" cy="1412558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11"/>
          <a:srcRect l="34953" t="12502" r="35186" b="3578"/>
          <a:stretch/>
        </p:blipFill>
        <p:spPr>
          <a:xfrm>
            <a:off x="7048297" y="3167693"/>
            <a:ext cx="1521121" cy="1845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026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8213" y="3533722"/>
            <a:ext cx="1819330" cy="1518338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4"/>
          <a:srcRect l="37785" t="10940" r="36232" b="6683"/>
          <a:stretch/>
        </p:blipFill>
        <p:spPr>
          <a:xfrm>
            <a:off x="2737091" y="1367914"/>
            <a:ext cx="1834909" cy="2389786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5"/>
          <a:srcRect l="36859" t="15148" r="35562" b="13300"/>
          <a:stretch/>
        </p:blipFill>
        <p:spPr>
          <a:xfrm>
            <a:off x="323927" y="1648287"/>
            <a:ext cx="1947578" cy="207574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9144000" cy="6965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 fontScale="90000"/>
          </a:bodyPr>
          <a:lstStyle/>
          <a:p>
            <a:pPr algn="l"/>
            <a:r>
              <a:rPr lang="fr-FR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>Un excès de fer</a:t>
            </a:r>
            <a: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/>
            </a:r>
            <a:b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</a:br>
            <a:r>
              <a:rPr lang="fr-FR" sz="2000" b="1" dirty="0">
                <a:solidFill>
                  <a:schemeClr val="accent1"/>
                </a:solidFill>
                <a:latin typeface="Arial" charset="0"/>
                <a:cs typeface="Arial" charset="0"/>
              </a:rPr>
              <a:t>Fer et </a:t>
            </a:r>
            <a:r>
              <a:rPr lang="fr-FR" sz="2000" b="1" dirty="0" smtClean="0">
                <a:solidFill>
                  <a:schemeClr val="accent1"/>
                </a:solidFill>
                <a:latin typeface="Arial" charset="0"/>
                <a:cs typeface="Arial" charset="0"/>
              </a:rPr>
              <a:t>anomalies génétiques</a:t>
            </a:r>
            <a:endParaRPr lang="fr-FR" sz="3400" b="1" dirty="0" smtClean="0">
              <a:solidFill>
                <a:schemeClr val="accent1"/>
              </a:solidFill>
              <a:latin typeface="Arial" charset="0"/>
              <a:cs typeface="Arial" charset="0"/>
            </a:endParaRPr>
          </a:p>
        </p:txBody>
      </p:sp>
      <p:sp>
        <p:nvSpPr>
          <p:cNvPr id="62" name="ZoneTexte 61"/>
          <p:cNvSpPr txBox="1">
            <a:spLocks noChangeArrowheads="1"/>
          </p:cNvSpPr>
          <p:nvPr/>
        </p:nvSpPr>
        <p:spPr bwMode="auto">
          <a:xfrm>
            <a:off x="6106076" y="120060"/>
            <a:ext cx="227652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 sz="1400" b="1" i="1" dirty="0" smtClean="0">
                <a:solidFill>
                  <a:schemeClr val="bg1"/>
                </a:solidFill>
              </a:rPr>
              <a:t>DISABILITY / HANDICAP</a:t>
            </a:r>
            <a:endParaRPr lang="fr-FR" altLang="fr-FR" sz="1400" b="1" i="1" dirty="0">
              <a:solidFill>
                <a:schemeClr val="bg1"/>
              </a:solidFill>
            </a:endParaRP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6"/>
          <a:srcRect l="38070" t="10561" r="37201" b="11552"/>
          <a:stretch/>
        </p:blipFill>
        <p:spPr>
          <a:xfrm>
            <a:off x="4945813" y="1507761"/>
            <a:ext cx="1746382" cy="2259571"/>
          </a:xfrm>
          <a:prstGeom prst="rect">
            <a:avLst/>
          </a:prstGeom>
        </p:spPr>
      </p:pic>
      <p:sp>
        <p:nvSpPr>
          <p:cNvPr id="13" name="TextBox 15"/>
          <p:cNvSpPr txBox="1">
            <a:spLocks noChangeArrowheads="1"/>
          </p:cNvSpPr>
          <p:nvPr/>
        </p:nvSpPr>
        <p:spPr bwMode="auto">
          <a:xfrm>
            <a:off x="0" y="729524"/>
            <a:ext cx="85328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fr-FR" altLang="fr-FR" sz="16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Femme de 55 </a:t>
            </a:r>
            <a:r>
              <a:rPr lang="fr-FR" altLang="fr-FR" sz="1600" b="1" dirty="0">
                <a:solidFill>
                  <a:schemeClr val="bg1"/>
                </a:solidFill>
                <a:latin typeface="Arial" panose="020B0604020202020204" pitchFamily="34" charset="0"/>
              </a:rPr>
              <a:t>ans,</a:t>
            </a:r>
          </a:p>
          <a:p>
            <a:pPr eaLnBrk="1" hangingPunct="1">
              <a:spcBef>
                <a:spcPct val="0"/>
              </a:spcBef>
            </a:pPr>
            <a:r>
              <a:rPr lang="fr-FR" altLang="fr-FR" sz="16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Trouble de l’équilibre sévère et s’aggravant progressivement</a:t>
            </a:r>
          </a:p>
          <a:p>
            <a:pPr eaLnBrk="1" hangingPunct="1">
              <a:spcBef>
                <a:spcPct val="0"/>
              </a:spcBef>
            </a:pPr>
            <a:r>
              <a:rPr lang="fr-FR" altLang="fr-FR" sz="16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Mouvements choréiques</a:t>
            </a:r>
            <a:endParaRPr lang="fr-FR" altLang="fr-FR" sz="1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7"/>
          <a:srcRect l="38276" t="14159" r="35513" b="9010"/>
          <a:stretch/>
        </p:blipFill>
        <p:spPr>
          <a:xfrm>
            <a:off x="7234744" y="1564439"/>
            <a:ext cx="1622109" cy="2052320"/>
          </a:xfrm>
          <a:prstGeom prst="rect">
            <a:avLst/>
          </a:prstGeom>
        </p:spPr>
      </p:pic>
      <p:sp>
        <p:nvSpPr>
          <p:cNvPr id="21" name="TextBox 15"/>
          <p:cNvSpPr txBox="1">
            <a:spLocks noChangeArrowheads="1"/>
          </p:cNvSpPr>
          <p:nvPr/>
        </p:nvSpPr>
        <p:spPr bwMode="auto">
          <a:xfrm>
            <a:off x="980440" y="3324371"/>
            <a:ext cx="7183120" cy="58477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fr-FR" altLang="fr-FR" sz="16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Spectre des NBIA (</a:t>
            </a:r>
            <a:r>
              <a:rPr lang="fr-FR" altLang="fr-FR" sz="1600" b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neurodegeneration</a:t>
            </a:r>
            <a:r>
              <a:rPr lang="fr-FR" altLang="fr-FR" sz="16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fr-FR" altLang="fr-FR" sz="1600" b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with</a:t>
            </a:r>
            <a:r>
              <a:rPr lang="fr-FR" altLang="fr-FR" sz="16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 Brain </a:t>
            </a:r>
            <a:r>
              <a:rPr lang="fr-FR" altLang="fr-FR" sz="1600" b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Iron</a:t>
            </a:r>
            <a:r>
              <a:rPr lang="fr-FR" altLang="fr-FR" sz="16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 Accumulation)</a:t>
            </a:r>
          </a:p>
          <a:p>
            <a:pPr algn="ctr">
              <a:spcBef>
                <a:spcPct val="0"/>
              </a:spcBef>
              <a:buNone/>
            </a:pPr>
            <a:r>
              <a:rPr lang="fr-FR" altLang="fr-FR" sz="1600" b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Aceruloplasminémie</a:t>
            </a:r>
            <a:r>
              <a:rPr lang="fr-FR" altLang="fr-FR" sz="16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: </a:t>
            </a:r>
            <a:r>
              <a:rPr lang="fr-FR" sz="1600" dirty="0"/>
              <a:t>Variant </a:t>
            </a:r>
            <a:r>
              <a:rPr lang="fr-FR" sz="1600" dirty="0" smtClean="0"/>
              <a:t>homozygote c.628G&gt;T</a:t>
            </a:r>
            <a:endParaRPr lang="fr-FR" altLang="fr-FR" sz="1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256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965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 fontScale="90000"/>
          </a:bodyPr>
          <a:lstStyle/>
          <a:p>
            <a:pPr algn="l"/>
            <a:r>
              <a:rPr lang="fr-FR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>Un excès de fer</a:t>
            </a:r>
            <a: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/>
            </a:r>
            <a:b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</a:br>
            <a:r>
              <a:rPr lang="fr-FR" sz="2000" b="1" dirty="0">
                <a:solidFill>
                  <a:schemeClr val="accent1"/>
                </a:solidFill>
                <a:latin typeface="Arial" charset="0"/>
                <a:cs typeface="Arial" charset="0"/>
              </a:rPr>
              <a:t>Fer et anomalies génétiques</a:t>
            </a:r>
            <a:endParaRPr lang="fr-FR" sz="3400" b="1" dirty="0" smtClean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62" name="ZoneTexte 61"/>
          <p:cNvSpPr txBox="1">
            <a:spLocks noChangeArrowheads="1"/>
          </p:cNvSpPr>
          <p:nvPr/>
        </p:nvSpPr>
        <p:spPr bwMode="auto">
          <a:xfrm>
            <a:off x="6106076" y="120060"/>
            <a:ext cx="227652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 sz="1400" b="1" i="1" dirty="0" smtClean="0">
                <a:solidFill>
                  <a:schemeClr val="bg1"/>
                </a:solidFill>
              </a:rPr>
              <a:t>DISABILITY / HANDICAP</a:t>
            </a:r>
            <a:endParaRPr lang="fr-FR" altLang="fr-FR" sz="1400" b="1" i="1" dirty="0">
              <a:solidFill>
                <a:schemeClr val="bg1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365" y="913211"/>
            <a:ext cx="5058075" cy="304954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923365" y="3971163"/>
            <a:ext cx="494718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100" b="1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Wiethoff</a:t>
            </a:r>
            <a:r>
              <a:rPr lang="fr-FR" sz="1100" b="1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b="1" i="1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</a:t>
            </a:r>
            <a:r>
              <a:rPr lang="fr-FR" sz="1100" b="1" i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al. </a:t>
            </a:r>
            <a:r>
              <a:rPr lang="fr-FR" sz="1100" b="1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Chapter</a:t>
            </a:r>
            <a:r>
              <a:rPr lang="fr-FR" sz="1100" b="1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13, </a:t>
            </a:r>
            <a:r>
              <a:rPr lang="fr-FR" sz="1100" b="1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Movement</a:t>
            </a:r>
            <a:r>
              <a:rPr lang="fr-FR" sz="1100" b="1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b="1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Disorder</a:t>
            </a:r>
            <a:r>
              <a:rPr lang="fr-FR" sz="1100" b="1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b="1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Genetics</a:t>
            </a:r>
            <a:r>
              <a:rPr lang="fr-FR" sz="1100" b="1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Springer, 2015</a:t>
            </a: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-4763" y="981075"/>
            <a:ext cx="3520123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fr-FR" altLang="fr-FR" sz="1400" b="1" i="1" dirty="0">
                <a:solidFill>
                  <a:srgbClr val="FFC000"/>
                </a:solidFill>
                <a:cs typeface="Arial" panose="020B0604020202020204" pitchFamily="34" charset="0"/>
              </a:rPr>
              <a:t>Clinique: </a:t>
            </a:r>
            <a:r>
              <a:rPr lang="fr-FR" altLang="fr-FR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Syndrome </a:t>
            </a:r>
            <a:r>
              <a:rPr lang="fr-FR" altLang="fr-FR" sz="1400" dirty="0">
                <a:solidFill>
                  <a:schemeClr val="bg1"/>
                </a:solidFill>
                <a:cs typeface="Arial" panose="020B0604020202020204" pitchFamily="34" charset="0"/>
              </a:rPr>
              <a:t>extrapyramidal, troubles des fonctions supérieures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fr-FR" altLang="fr-FR" sz="14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fr-FR" altLang="fr-FR" sz="1400" b="1" i="1" dirty="0">
                <a:solidFill>
                  <a:srgbClr val="FFC000"/>
                </a:solidFill>
                <a:cs typeface="Arial" panose="020B0604020202020204" pitchFamily="34" charset="0"/>
              </a:rPr>
              <a:t>IRM: </a:t>
            </a:r>
            <a:r>
              <a:rPr lang="fr-FR" altLang="fr-FR" sz="1400" dirty="0">
                <a:solidFill>
                  <a:schemeClr val="bg1"/>
                </a:solidFill>
                <a:cs typeface="Arial" panose="020B0604020202020204" pitchFamily="34" charset="0"/>
              </a:rPr>
              <a:t>Accumulation IMPORTANTE de fer dans les NGC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fr-FR" altLang="fr-FR" sz="14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fr-FR" altLang="fr-FR" sz="1400" b="1" i="1" dirty="0">
                <a:solidFill>
                  <a:srgbClr val="FFC000"/>
                </a:solidFill>
                <a:cs typeface="Arial" panose="020B0604020202020204" pitchFamily="34" charset="0"/>
              </a:rPr>
              <a:t>Génétique: </a:t>
            </a:r>
            <a:r>
              <a:rPr lang="fr-FR" altLang="fr-FR" sz="1400" dirty="0">
                <a:solidFill>
                  <a:schemeClr val="bg1"/>
                </a:solidFill>
                <a:cs typeface="Arial" panose="020B0604020202020204" pitchFamily="34" charset="0"/>
              </a:rPr>
              <a:t>Autosomique Récessive sauf </a:t>
            </a:r>
            <a:r>
              <a:rPr lang="fr-FR" altLang="fr-FR" sz="1400" dirty="0" err="1">
                <a:solidFill>
                  <a:schemeClr val="bg1"/>
                </a:solidFill>
                <a:cs typeface="Arial" panose="020B0604020202020204" pitchFamily="34" charset="0"/>
              </a:rPr>
              <a:t>neuroféritinopathie</a:t>
            </a:r>
            <a:r>
              <a:rPr lang="fr-FR" altLang="fr-FR" sz="1400" dirty="0">
                <a:solidFill>
                  <a:schemeClr val="bg1"/>
                </a:solidFill>
                <a:cs typeface="Arial" panose="020B0604020202020204" pitchFamily="34" charset="0"/>
              </a:rPr>
              <a:t> (AD)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fr-FR" altLang="fr-FR" sz="14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endParaRPr lang="fr-FR" altLang="fr-FR" sz="14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pSp>
        <p:nvGrpSpPr>
          <p:cNvPr id="2" name="Groupe 1"/>
          <p:cNvGrpSpPr/>
          <p:nvPr/>
        </p:nvGrpSpPr>
        <p:grpSpPr>
          <a:xfrm>
            <a:off x="368972" y="3255077"/>
            <a:ext cx="2563109" cy="1685453"/>
            <a:chOff x="368972" y="3255077"/>
            <a:chExt cx="2563109" cy="1685453"/>
          </a:xfrm>
        </p:grpSpPr>
        <p:pic>
          <p:nvPicPr>
            <p:cNvPr id="17" name="Picture 3" descr="peyrot 5.jpg                                                   0006823A Disque G4                      B79DDB74: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972" y="3255077"/>
              <a:ext cx="1430402" cy="1658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5" descr="http://2.bp.blogspot.com/_pQNDRa0yC_I/TG-7ogCuK8I/AAAAAAAAANc/ZzceM32Aupo/s1600/oeil+01.jpe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21" r="11415"/>
            <a:stretch/>
          </p:blipFill>
          <p:spPr bwMode="auto">
            <a:xfrm>
              <a:off x="2011681" y="3512403"/>
              <a:ext cx="920400" cy="1098942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ZoneTexte 3"/>
            <p:cNvSpPr txBox="1">
              <a:spLocks noChangeArrowheads="1"/>
            </p:cNvSpPr>
            <p:nvPr/>
          </p:nvSpPr>
          <p:spPr bwMode="auto">
            <a:xfrm>
              <a:off x="1221356" y="4678920"/>
              <a:ext cx="1710725" cy="26161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fr-FR" sz="1100" b="1" dirty="0"/>
                <a:t>“Eye of the Tiger” sign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7510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3"/>
          <a:srcRect l="32108" t="31169" r="33877" b="5063"/>
          <a:stretch/>
        </p:blipFill>
        <p:spPr>
          <a:xfrm>
            <a:off x="6945502" y="640172"/>
            <a:ext cx="1623916" cy="1314008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4"/>
          <a:srcRect l="37785" t="10940" r="36232" b="6683"/>
          <a:stretch/>
        </p:blipFill>
        <p:spPr>
          <a:xfrm>
            <a:off x="293244" y="1807527"/>
            <a:ext cx="1418104" cy="1846939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5"/>
          <a:srcRect l="36859" t="15148" r="35562" b="13300"/>
          <a:stretch/>
        </p:blipFill>
        <p:spPr>
          <a:xfrm>
            <a:off x="251807" y="602115"/>
            <a:ext cx="1505180" cy="1604231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4" t="24387" r="15616" b="23143"/>
          <a:stretch>
            <a:fillRect/>
          </a:stretch>
        </p:blipFill>
        <p:spPr bwMode="auto">
          <a:xfrm>
            <a:off x="3708472" y="1752476"/>
            <a:ext cx="1589574" cy="1850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1" t="29718" r="13892" b="22208"/>
          <a:stretch>
            <a:fillRect/>
          </a:stretch>
        </p:blipFill>
        <p:spPr bwMode="auto">
          <a:xfrm>
            <a:off x="3650846" y="427837"/>
            <a:ext cx="1704827" cy="1790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0"/>
            <a:ext cx="9144000" cy="6965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 fontScale="90000"/>
          </a:bodyPr>
          <a:lstStyle/>
          <a:p>
            <a:pPr algn="l"/>
            <a:r>
              <a:rPr lang="fr-FR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>Un excès de fer</a:t>
            </a:r>
            <a: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/>
            </a:r>
            <a:b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</a:br>
            <a:r>
              <a:rPr lang="fr-FR" sz="2000" b="1" dirty="0">
                <a:solidFill>
                  <a:schemeClr val="bg1"/>
                </a:solidFill>
                <a:latin typeface="Arial" charset="0"/>
                <a:cs typeface="Arial" charset="0"/>
              </a:rPr>
              <a:t>Fer et </a:t>
            </a:r>
            <a:r>
              <a:rPr lang="fr-FR" sz="20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déconnection</a:t>
            </a:r>
            <a:endParaRPr lang="fr-FR" sz="3400" b="1" dirty="0" smtClean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62" name="ZoneTexte 61"/>
          <p:cNvSpPr txBox="1">
            <a:spLocks noChangeArrowheads="1"/>
          </p:cNvSpPr>
          <p:nvPr/>
        </p:nvSpPr>
        <p:spPr bwMode="auto">
          <a:xfrm>
            <a:off x="6106076" y="120060"/>
            <a:ext cx="227652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 sz="1400" b="1" i="1" dirty="0" smtClean="0">
                <a:solidFill>
                  <a:schemeClr val="bg1"/>
                </a:solidFill>
              </a:rPr>
              <a:t>DISABILITY / HANDICAP</a:t>
            </a:r>
            <a:endParaRPr lang="fr-FR" altLang="fr-FR" sz="1400" b="1" i="1" dirty="0">
              <a:solidFill>
                <a:schemeClr val="bg1"/>
              </a:solidFill>
            </a:endParaRPr>
          </a:p>
        </p:txBody>
      </p:sp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6" t="23483" r="13693" b="21748"/>
          <a:stretch>
            <a:fillRect/>
          </a:stretch>
        </p:blipFill>
        <p:spPr bwMode="auto">
          <a:xfrm>
            <a:off x="3762461" y="3278477"/>
            <a:ext cx="1577022" cy="1845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9"/>
          <a:srcRect l="38070" t="10561" r="37201" b="11552"/>
          <a:stretch/>
        </p:blipFill>
        <p:spPr>
          <a:xfrm>
            <a:off x="307721" y="3266575"/>
            <a:ext cx="1349686" cy="1746303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10"/>
          <a:srcRect l="30812" t="15049" r="29957" b="396"/>
          <a:stretch/>
        </p:blipFill>
        <p:spPr>
          <a:xfrm>
            <a:off x="7020457" y="1954180"/>
            <a:ext cx="1518418" cy="1412558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11"/>
          <a:srcRect l="34953" t="12502" r="35186" b="3578"/>
          <a:stretch/>
        </p:blipFill>
        <p:spPr>
          <a:xfrm>
            <a:off x="7048297" y="3167693"/>
            <a:ext cx="1521121" cy="1845185"/>
          </a:xfrm>
          <a:prstGeom prst="rect">
            <a:avLst/>
          </a:prstGeom>
        </p:spPr>
      </p:pic>
      <p:sp>
        <p:nvSpPr>
          <p:cNvPr id="22" name="TextBox 15"/>
          <p:cNvSpPr txBox="1">
            <a:spLocks noChangeArrowheads="1"/>
          </p:cNvSpPr>
          <p:nvPr/>
        </p:nvSpPr>
        <p:spPr bwMode="auto">
          <a:xfrm>
            <a:off x="73660" y="2974187"/>
            <a:ext cx="2235200" cy="58477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fr-FR" altLang="fr-FR" sz="16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NBIA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fr-FR" altLang="fr-FR" sz="1600" b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Aceruloplasminémie</a:t>
            </a:r>
            <a:endParaRPr lang="fr-FR" altLang="fr-FR" sz="1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656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4" t="24387" r="15616" b="23143"/>
          <a:stretch>
            <a:fillRect/>
          </a:stretch>
        </p:blipFill>
        <p:spPr bwMode="auto">
          <a:xfrm>
            <a:off x="1949647" y="1608951"/>
            <a:ext cx="1589574" cy="1850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1" t="29718" r="13892" b="22208"/>
          <a:stretch>
            <a:fillRect/>
          </a:stretch>
        </p:blipFill>
        <p:spPr bwMode="auto">
          <a:xfrm>
            <a:off x="97435" y="1669430"/>
            <a:ext cx="1704827" cy="1790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0"/>
            <a:ext cx="9144000" cy="6965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 fontScale="90000"/>
          </a:bodyPr>
          <a:lstStyle/>
          <a:p>
            <a:pPr algn="l"/>
            <a:r>
              <a:rPr lang="fr-FR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>Un excès de fer</a:t>
            </a:r>
            <a: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/>
            </a:r>
            <a:b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</a:br>
            <a:r>
              <a:rPr lang="fr-FR" sz="2000" b="1" dirty="0">
                <a:solidFill>
                  <a:schemeClr val="bg1"/>
                </a:solidFill>
                <a:latin typeface="Arial" charset="0"/>
                <a:cs typeface="Arial" charset="0"/>
              </a:rPr>
              <a:t>Fer et </a:t>
            </a:r>
            <a:r>
              <a:rPr lang="fr-FR" sz="20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déconnection</a:t>
            </a:r>
            <a:endParaRPr lang="fr-FR" sz="3400" b="1" dirty="0" smtClean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62" name="ZoneTexte 61"/>
          <p:cNvSpPr txBox="1">
            <a:spLocks noChangeArrowheads="1"/>
          </p:cNvSpPr>
          <p:nvPr/>
        </p:nvSpPr>
        <p:spPr bwMode="auto">
          <a:xfrm>
            <a:off x="6106076" y="120060"/>
            <a:ext cx="227652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 sz="1400" b="1" i="1" dirty="0" smtClean="0">
                <a:solidFill>
                  <a:schemeClr val="bg1"/>
                </a:solidFill>
              </a:rPr>
              <a:t>DISABILITY / HANDICAP</a:t>
            </a:r>
            <a:endParaRPr lang="fr-FR" altLang="fr-FR" sz="1400" b="1" i="1" dirty="0">
              <a:solidFill>
                <a:schemeClr val="bg1"/>
              </a:solidFill>
            </a:endParaRPr>
          </a:p>
        </p:txBody>
      </p:sp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6" t="23483" r="13693" b="21748"/>
          <a:stretch>
            <a:fillRect/>
          </a:stretch>
        </p:blipFill>
        <p:spPr bwMode="auto">
          <a:xfrm>
            <a:off x="3608790" y="1614656"/>
            <a:ext cx="1577022" cy="1845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5"/>
          <p:cNvSpPr txBox="1">
            <a:spLocks noChangeArrowheads="1"/>
          </p:cNvSpPr>
          <p:nvPr/>
        </p:nvSpPr>
        <p:spPr bwMode="auto">
          <a:xfrm>
            <a:off x="0" y="729524"/>
            <a:ext cx="85328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fr-FR" altLang="fr-FR" sz="16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Femme de 85 </a:t>
            </a:r>
            <a:r>
              <a:rPr lang="fr-FR" altLang="fr-FR" sz="1600" b="1" dirty="0">
                <a:solidFill>
                  <a:schemeClr val="bg1"/>
                </a:solidFill>
                <a:latin typeface="Arial" panose="020B0604020202020204" pitchFamily="34" charset="0"/>
              </a:rPr>
              <a:t>ans,</a:t>
            </a:r>
          </a:p>
          <a:p>
            <a:pPr eaLnBrk="1" hangingPunct="1">
              <a:spcBef>
                <a:spcPct val="0"/>
              </a:spcBef>
            </a:pPr>
            <a:r>
              <a:rPr lang="fr-FR" altLang="fr-FR" sz="16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Surveillance d’un méningiome du vertex</a:t>
            </a:r>
          </a:p>
        </p:txBody>
      </p:sp>
      <p:grpSp>
        <p:nvGrpSpPr>
          <p:cNvPr id="2" name="Groupe 1"/>
          <p:cNvGrpSpPr/>
          <p:nvPr/>
        </p:nvGrpSpPr>
        <p:grpSpPr>
          <a:xfrm>
            <a:off x="5559855" y="1504661"/>
            <a:ext cx="3484846" cy="2441115"/>
            <a:chOff x="5559855" y="1504661"/>
            <a:chExt cx="3484846" cy="2441115"/>
          </a:xfrm>
        </p:grpSpPr>
        <p:sp>
          <p:nvSpPr>
            <p:cNvPr id="21" name="ZoneTexte 38"/>
            <p:cNvSpPr txBox="1">
              <a:spLocks noChangeArrowheads="1"/>
            </p:cNvSpPr>
            <p:nvPr/>
          </p:nvSpPr>
          <p:spPr bwMode="auto">
            <a:xfrm>
              <a:off x="6106076" y="3684166"/>
              <a:ext cx="2938625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fr-FR" altLang="fr-FR" sz="1100" b="1" dirty="0" err="1">
                  <a:solidFill>
                    <a:schemeClr val="accent5"/>
                  </a:solidFill>
                </a:rPr>
                <a:t>Bilgic</a:t>
              </a:r>
              <a:r>
                <a:rPr lang="fr-FR" altLang="fr-FR" sz="1100" b="1" dirty="0">
                  <a:solidFill>
                    <a:schemeClr val="accent5"/>
                  </a:solidFill>
                </a:rPr>
                <a:t> </a:t>
              </a:r>
              <a:r>
                <a:rPr lang="fr-FR" altLang="fr-FR" sz="1100" b="1" i="1" dirty="0">
                  <a:solidFill>
                    <a:schemeClr val="accent5"/>
                  </a:solidFill>
                </a:rPr>
                <a:t>et al. </a:t>
              </a:r>
              <a:r>
                <a:rPr lang="fr-FR" altLang="fr-FR" sz="1100" b="1" dirty="0" err="1">
                  <a:solidFill>
                    <a:schemeClr val="accent5"/>
                  </a:solidFill>
                </a:rPr>
                <a:t>Neuroimage</a:t>
              </a:r>
              <a:r>
                <a:rPr lang="fr-FR" altLang="fr-FR" sz="1100" b="1" dirty="0">
                  <a:solidFill>
                    <a:schemeClr val="accent5"/>
                  </a:solidFill>
                </a:rPr>
                <a:t> 2012; 59:2625-35</a:t>
              </a:r>
            </a:p>
          </p:txBody>
        </p:sp>
        <p:pic>
          <p:nvPicPr>
            <p:cNvPr id="22" name="Picture 2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24" r="6223" b="6010"/>
            <a:stretch>
              <a:fillRect/>
            </a:stretch>
          </p:blipFill>
          <p:spPr bwMode="auto">
            <a:xfrm>
              <a:off x="5559855" y="1504661"/>
              <a:ext cx="3368962" cy="21199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TextBox 15"/>
          <p:cNvSpPr txBox="1">
            <a:spLocks noChangeArrowheads="1"/>
          </p:cNvSpPr>
          <p:nvPr/>
        </p:nvSpPr>
        <p:spPr bwMode="auto">
          <a:xfrm>
            <a:off x="951082" y="3462765"/>
            <a:ext cx="2235200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fr-FR" altLang="fr-FR" sz="1600" b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Ferruginisation</a:t>
            </a:r>
            <a:r>
              <a:rPr lang="fr-FR" altLang="fr-FR" sz="16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 des NGC liée à l’âge</a:t>
            </a:r>
            <a:endParaRPr lang="fr-FR" altLang="fr-FR" sz="1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0348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3"/>
          <a:srcRect l="32108" t="31169" r="33877" b="5063"/>
          <a:stretch/>
        </p:blipFill>
        <p:spPr>
          <a:xfrm>
            <a:off x="6945502" y="640172"/>
            <a:ext cx="1623916" cy="1314008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4"/>
          <a:srcRect l="37785" t="10940" r="36232" b="6683"/>
          <a:stretch/>
        </p:blipFill>
        <p:spPr>
          <a:xfrm>
            <a:off x="293244" y="1807527"/>
            <a:ext cx="1418104" cy="1846939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5"/>
          <a:srcRect l="36859" t="15148" r="35562" b="13300"/>
          <a:stretch/>
        </p:blipFill>
        <p:spPr>
          <a:xfrm>
            <a:off x="251807" y="602115"/>
            <a:ext cx="1505180" cy="1604231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4" t="24387" r="15616" b="23143"/>
          <a:stretch>
            <a:fillRect/>
          </a:stretch>
        </p:blipFill>
        <p:spPr bwMode="auto">
          <a:xfrm>
            <a:off x="3708472" y="1752476"/>
            <a:ext cx="1589574" cy="1850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1" t="29718" r="13892" b="22208"/>
          <a:stretch>
            <a:fillRect/>
          </a:stretch>
        </p:blipFill>
        <p:spPr bwMode="auto">
          <a:xfrm>
            <a:off x="3650846" y="427837"/>
            <a:ext cx="1704827" cy="1790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0"/>
            <a:ext cx="9144000" cy="6965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 fontScale="90000"/>
          </a:bodyPr>
          <a:lstStyle/>
          <a:p>
            <a:pPr algn="l"/>
            <a:r>
              <a:rPr lang="fr-FR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>Un excès de fer</a:t>
            </a:r>
            <a: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/>
            </a:r>
            <a:b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</a:br>
            <a:r>
              <a:rPr lang="fr-FR" sz="2000" b="1" dirty="0">
                <a:solidFill>
                  <a:schemeClr val="bg1"/>
                </a:solidFill>
                <a:latin typeface="Arial" charset="0"/>
                <a:cs typeface="Arial" charset="0"/>
              </a:rPr>
              <a:t>Fer et </a:t>
            </a:r>
            <a:r>
              <a:rPr lang="fr-FR" sz="20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déconnection</a:t>
            </a:r>
            <a:endParaRPr lang="fr-FR" sz="3400" b="1" dirty="0" smtClean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62" name="ZoneTexte 61"/>
          <p:cNvSpPr txBox="1">
            <a:spLocks noChangeArrowheads="1"/>
          </p:cNvSpPr>
          <p:nvPr/>
        </p:nvSpPr>
        <p:spPr bwMode="auto">
          <a:xfrm>
            <a:off x="6106076" y="120060"/>
            <a:ext cx="227652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 sz="1400" b="1" i="1" dirty="0" smtClean="0">
                <a:solidFill>
                  <a:schemeClr val="bg1"/>
                </a:solidFill>
              </a:rPr>
              <a:t>DISABILITY / HANDICAP</a:t>
            </a:r>
            <a:endParaRPr lang="fr-FR" altLang="fr-FR" sz="1400" b="1" i="1" dirty="0">
              <a:solidFill>
                <a:schemeClr val="bg1"/>
              </a:solidFill>
            </a:endParaRPr>
          </a:p>
        </p:txBody>
      </p:sp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6" t="23483" r="13693" b="21748"/>
          <a:stretch>
            <a:fillRect/>
          </a:stretch>
        </p:blipFill>
        <p:spPr bwMode="auto">
          <a:xfrm>
            <a:off x="3762461" y="3278477"/>
            <a:ext cx="1577022" cy="1845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9"/>
          <a:srcRect l="38070" t="10561" r="37201" b="11552"/>
          <a:stretch/>
        </p:blipFill>
        <p:spPr>
          <a:xfrm>
            <a:off x="307721" y="3266575"/>
            <a:ext cx="1349686" cy="1746303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10"/>
          <a:srcRect l="30812" t="15049" r="29957" b="396"/>
          <a:stretch/>
        </p:blipFill>
        <p:spPr>
          <a:xfrm>
            <a:off x="7020457" y="1954180"/>
            <a:ext cx="1518418" cy="1412558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11"/>
          <a:srcRect l="34953" t="12502" r="35186" b="3578"/>
          <a:stretch/>
        </p:blipFill>
        <p:spPr>
          <a:xfrm>
            <a:off x="7048297" y="3167693"/>
            <a:ext cx="1521121" cy="1845185"/>
          </a:xfrm>
          <a:prstGeom prst="rect">
            <a:avLst/>
          </a:prstGeom>
        </p:spPr>
      </p:pic>
      <p:sp>
        <p:nvSpPr>
          <p:cNvPr id="22" name="TextBox 15"/>
          <p:cNvSpPr txBox="1">
            <a:spLocks noChangeArrowheads="1"/>
          </p:cNvSpPr>
          <p:nvPr/>
        </p:nvSpPr>
        <p:spPr bwMode="auto">
          <a:xfrm>
            <a:off x="73660" y="2974187"/>
            <a:ext cx="2235200" cy="58477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fr-FR" altLang="fr-FR" sz="16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NBIA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fr-FR" altLang="fr-FR" sz="1600" b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Aceruloplasminémie</a:t>
            </a:r>
            <a:endParaRPr lang="fr-FR" altLang="fr-FR" sz="1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3" name="TextBox 15"/>
          <p:cNvSpPr txBox="1">
            <a:spLocks noChangeArrowheads="1"/>
          </p:cNvSpPr>
          <p:nvPr/>
        </p:nvSpPr>
        <p:spPr bwMode="auto">
          <a:xfrm>
            <a:off x="3423518" y="2981820"/>
            <a:ext cx="2235200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fr-FR" altLang="fr-FR" sz="1600" b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Ferruginisation</a:t>
            </a:r>
            <a:r>
              <a:rPr lang="fr-FR" altLang="fr-FR" sz="16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 des NGC liée à l’âge</a:t>
            </a:r>
            <a:endParaRPr lang="fr-FR" altLang="fr-FR" sz="1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277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965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 fontScale="90000"/>
          </a:bodyPr>
          <a:lstStyle/>
          <a:p>
            <a:pPr algn="l"/>
            <a:r>
              <a:rPr lang="fr-FR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>Un excès de fer</a:t>
            </a:r>
            <a: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/>
            </a:r>
            <a:b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</a:br>
            <a:r>
              <a:rPr lang="fr-FR" sz="2000" b="1" dirty="0">
                <a:solidFill>
                  <a:schemeClr val="bg1"/>
                </a:solidFill>
                <a:latin typeface="Arial" charset="0"/>
                <a:cs typeface="Arial" charset="0"/>
              </a:rPr>
              <a:t>Fer et </a:t>
            </a:r>
            <a:r>
              <a:rPr lang="fr-FR" sz="20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déconnection</a:t>
            </a:r>
            <a:endParaRPr lang="fr-FR" sz="3400" b="1" dirty="0" smtClean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62" name="ZoneTexte 61"/>
          <p:cNvSpPr txBox="1">
            <a:spLocks noChangeArrowheads="1"/>
          </p:cNvSpPr>
          <p:nvPr/>
        </p:nvSpPr>
        <p:spPr bwMode="auto">
          <a:xfrm>
            <a:off x="6106076" y="120060"/>
            <a:ext cx="227652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 sz="1400" b="1" i="1" dirty="0" smtClean="0">
                <a:solidFill>
                  <a:schemeClr val="bg1"/>
                </a:solidFill>
              </a:rPr>
              <a:t>DISABILITY / HANDICAP</a:t>
            </a:r>
            <a:endParaRPr lang="fr-FR" altLang="fr-FR" sz="1400" b="1" i="1" dirty="0">
              <a:solidFill>
                <a:schemeClr val="bg1"/>
              </a:solidFill>
            </a:endParaRPr>
          </a:p>
        </p:txBody>
      </p:sp>
      <p:sp>
        <p:nvSpPr>
          <p:cNvPr id="14" name="TextBox 15"/>
          <p:cNvSpPr txBox="1">
            <a:spLocks noChangeArrowheads="1"/>
          </p:cNvSpPr>
          <p:nvPr/>
        </p:nvSpPr>
        <p:spPr bwMode="auto">
          <a:xfrm>
            <a:off x="0" y="729524"/>
            <a:ext cx="85328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fr-FR" altLang="fr-FR" sz="16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Homme de 50 </a:t>
            </a:r>
            <a:r>
              <a:rPr lang="fr-FR" altLang="fr-FR" sz="1600" b="1" dirty="0">
                <a:solidFill>
                  <a:schemeClr val="bg1"/>
                </a:solidFill>
                <a:latin typeface="Arial" panose="020B0604020202020204" pitchFamily="34" charset="0"/>
              </a:rPr>
              <a:t>ans,</a:t>
            </a:r>
          </a:p>
          <a:p>
            <a:pPr eaLnBrk="1" hangingPunct="1">
              <a:spcBef>
                <a:spcPct val="0"/>
              </a:spcBef>
            </a:pPr>
            <a:r>
              <a:rPr lang="fr-FR" altLang="fr-FR" sz="1600" b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Syndrôme</a:t>
            </a:r>
            <a:r>
              <a:rPr lang="fr-FR" altLang="fr-FR" sz="16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 extrapyramidal atypique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/>
          <a:srcRect l="32108" t="31169" r="33877" b="5063"/>
          <a:stretch/>
        </p:blipFill>
        <p:spPr>
          <a:xfrm>
            <a:off x="205836" y="1624872"/>
            <a:ext cx="1601854" cy="1296156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4"/>
          <a:srcRect l="30812" t="15049" r="29957" b="396"/>
          <a:stretch/>
        </p:blipFill>
        <p:spPr>
          <a:xfrm>
            <a:off x="2417409" y="1410663"/>
            <a:ext cx="1707316" cy="1588287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5"/>
          <a:srcRect l="34953" t="12502" r="35186" b="3578"/>
          <a:stretch/>
        </p:blipFill>
        <p:spPr>
          <a:xfrm>
            <a:off x="4700773" y="1009185"/>
            <a:ext cx="1710356" cy="2074735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6"/>
          <a:srcRect l="34872" t="12971" r="34102" b="4060"/>
          <a:stretch/>
        </p:blipFill>
        <p:spPr>
          <a:xfrm>
            <a:off x="7062975" y="1035439"/>
            <a:ext cx="1774698" cy="2048481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01" b="93317" l="9936" r="89957">
                        <a14:foregroundMark x1="54808" y1="93317" x2="54808" y2="93317"/>
                      </a14:backgroundRemoval>
                    </a14:imgEffect>
                  </a14:imgLayer>
                </a14:imgProps>
              </a:ext>
            </a:extLst>
          </a:blip>
          <a:srcRect l="34060" t="54009" r="34145" b="-1137"/>
          <a:stretch/>
        </p:blipFill>
        <p:spPr>
          <a:xfrm>
            <a:off x="195504" y="3667237"/>
            <a:ext cx="1805302" cy="1155005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01" b="98267" l="9936" r="89850">
                        <a14:foregroundMark x1="54594" y1="92079" x2="54594" y2="92079"/>
                        <a14:foregroundMark x1="52564" y1="98267" x2="52564" y2="98267"/>
                      </a14:backgroundRemoval>
                    </a14:imgEffect>
                  </a14:imgLayer>
                </a14:imgProps>
              </a:ext>
            </a:extLst>
          </a:blip>
          <a:srcRect l="34106" t="25296" r="34270" b="3813"/>
          <a:stretch/>
        </p:blipFill>
        <p:spPr>
          <a:xfrm>
            <a:off x="2417409" y="3258443"/>
            <a:ext cx="1795596" cy="1737360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93564" l="9936" r="89957">
                        <a14:foregroundMark x1="53953" y1="93564" x2="53953" y2="93564"/>
                        <a14:backgroundMark x1="66026" y1="42079" x2="66026" y2="42079"/>
                        <a14:backgroundMark x1="57585" y1="16337" x2="57585" y2="16337"/>
                        <a14:backgroundMark x1="37073" y1="25495" x2="37073" y2="25495"/>
                        <a14:backgroundMark x1="33974" y1="45050" x2="33974" y2="45050"/>
                        <a14:backgroundMark x1="33974" y1="47030" x2="33974" y2="47030"/>
                        <a14:backgroundMark x1="35256" y1="39604" x2="35256" y2="39604"/>
                        <a14:backgroundMark x1="40598" y1="18812" x2="40598" y2="18812"/>
                        <a14:backgroundMark x1="37179" y1="32178" x2="37179" y2="32178"/>
                        <a14:backgroundMark x1="61432" y1="25000" x2="61432" y2="25000"/>
                      </a14:backgroundRemoval>
                    </a14:imgEffect>
                  </a14:imgLayer>
                </a14:imgProps>
              </a:ext>
            </a:extLst>
          </a:blip>
          <a:srcRect l="36045" t="23039" r="35067" b="4485"/>
          <a:stretch/>
        </p:blipFill>
        <p:spPr>
          <a:xfrm>
            <a:off x="4735800" y="3219619"/>
            <a:ext cx="1640301" cy="1776184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91832" l="9936" r="89957">
                        <a14:foregroundMark x1="52671" y1="91832" x2="52671" y2="91832"/>
                        <a14:backgroundMark x1="36966" y1="36386" x2="36966" y2="36386"/>
                        <a14:backgroundMark x1="35684" y1="46782" x2="35684" y2="46782"/>
                        <a14:backgroundMark x1="37607" y1="77228" x2="37607" y2="77228"/>
                        <a14:backgroundMark x1="64530" y1="58416" x2="64530" y2="58416"/>
                        <a14:backgroundMark x1="63675" y1="52228" x2="63675" y2="52228"/>
                        <a14:backgroundMark x1="55662" y1="20545" x2="55662" y2="20545"/>
                        <a14:backgroundMark x1="53419" y1="18812" x2="53419" y2="18812"/>
                        <a14:backgroundMark x1="50107" y1="17822" x2="50107" y2="17822"/>
                        <a14:backgroundMark x1="39103" y1="30693" x2="39103" y2="30693"/>
                        <a14:backgroundMark x1="37286" y1="38119" x2="37286" y2="38119"/>
                        <a14:backgroundMark x1="36752" y1="44802" x2="36752" y2="44802"/>
                        <a14:backgroundMark x1="36004" y1="56436" x2="36004" y2="56436"/>
                        <a14:backgroundMark x1="36111" y1="64109" x2="36111" y2="64109"/>
                        <a14:backgroundMark x1="37821" y1="75248" x2="37821" y2="75248"/>
                        <a14:backgroundMark x1="38889" y1="80693" x2="38889" y2="80693"/>
                        <a14:backgroundMark x1="42949" y1="86139" x2="42949" y2="86139"/>
                        <a14:backgroundMark x1="62500" y1="43317" x2="62500" y2="43317"/>
                        <a14:backgroundMark x1="37179" y1="40594" x2="37179" y2="40594"/>
                      </a14:backgroundRemoval>
                    </a14:imgEffect>
                  </a14:imgLayer>
                </a14:imgProps>
              </a:ext>
            </a:extLst>
          </a:blip>
          <a:srcRect l="37579" t="20480" r="36438" b="8234"/>
          <a:stretch/>
        </p:blipFill>
        <p:spPr>
          <a:xfrm>
            <a:off x="7244336" y="3219619"/>
            <a:ext cx="1522017" cy="1802390"/>
          </a:xfrm>
          <a:prstGeom prst="rect">
            <a:avLst/>
          </a:prstGeom>
        </p:spPr>
      </p:pic>
      <p:cxnSp>
        <p:nvCxnSpPr>
          <p:cNvPr id="21" name="Connecteur droit 20"/>
          <p:cNvCxnSpPr/>
          <p:nvPr/>
        </p:nvCxnSpPr>
        <p:spPr>
          <a:xfrm>
            <a:off x="7498080" y="1658688"/>
            <a:ext cx="164592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/>
          <p:cNvCxnSpPr/>
          <p:nvPr/>
        </p:nvCxnSpPr>
        <p:spPr>
          <a:xfrm>
            <a:off x="7757160" y="1659264"/>
            <a:ext cx="164592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/>
        </p:nvCxnSpPr>
        <p:spPr>
          <a:xfrm rot="16200000">
            <a:off x="7626096" y="1811088"/>
            <a:ext cx="164592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/>
          <p:cNvCxnSpPr/>
          <p:nvPr/>
        </p:nvCxnSpPr>
        <p:spPr>
          <a:xfrm rot="16200000">
            <a:off x="7635240" y="1492959"/>
            <a:ext cx="164592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0396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965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 fontScale="90000"/>
          </a:bodyPr>
          <a:lstStyle/>
          <a:p>
            <a:pPr algn="l"/>
            <a:r>
              <a:rPr lang="fr-FR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>Un excès de fer</a:t>
            </a:r>
            <a: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/>
            </a:r>
            <a:b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</a:br>
            <a:r>
              <a:rPr lang="fr-FR" sz="2000" b="1" dirty="0">
                <a:solidFill>
                  <a:schemeClr val="bg1"/>
                </a:solidFill>
                <a:latin typeface="Arial" charset="0"/>
                <a:cs typeface="Arial" charset="0"/>
              </a:rPr>
              <a:t>Fer et </a:t>
            </a:r>
            <a:r>
              <a:rPr lang="fr-FR" sz="20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déconnection</a:t>
            </a:r>
            <a:endParaRPr lang="fr-FR" sz="3400" b="1" dirty="0" smtClean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62" name="ZoneTexte 61"/>
          <p:cNvSpPr txBox="1">
            <a:spLocks noChangeArrowheads="1"/>
          </p:cNvSpPr>
          <p:nvPr/>
        </p:nvSpPr>
        <p:spPr bwMode="auto">
          <a:xfrm>
            <a:off x="6106076" y="120060"/>
            <a:ext cx="227652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 sz="1400" b="1" i="1" dirty="0" smtClean="0">
                <a:solidFill>
                  <a:schemeClr val="bg1"/>
                </a:solidFill>
              </a:rPr>
              <a:t>DISABILITY / HANDICAP</a:t>
            </a:r>
            <a:endParaRPr lang="fr-FR" altLang="fr-FR" sz="1400" b="1" i="1" dirty="0">
              <a:solidFill>
                <a:schemeClr val="bg1"/>
              </a:solidFill>
            </a:endParaRPr>
          </a:p>
        </p:txBody>
      </p:sp>
      <p:sp>
        <p:nvSpPr>
          <p:cNvPr id="14" name="TextBox 15"/>
          <p:cNvSpPr txBox="1">
            <a:spLocks noChangeArrowheads="1"/>
          </p:cNvSpPr>
          <p:nvPr/>
        </p:nvSpPr>
        <p:spPr bwMode="auto">
          <a:xfrm>
            <a:off x="0" y="729524"/>
            <a:ext cx="85328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fr-FR" altLang="fr-FR" sz="16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Homme de 50 </a:t>
            </a:r>
            <a:r>
              <a:rPr lang="fr-FR" altLang="fr-FR" sz="1600" b="1" dirty="0">
                <a:solidFill>
                  <a:schemeClr val="bg1"/>
                </a:solidFill>
                <a:latin typeface="Arial" panose="020B0604020202020204" pitchFamily="34" charset="0"/>
              </a:rPr>
              <a:t>ans,</a:t>
            </a:r>
          </a:p>
          <a:p>
            <a:pPr eaLnBrk="1" hangingPunct="1">
              <a:spcBef>
                <a:spcPct val="0"/>
              </a:spcBef>
            </a:pPr>
            <a:r>
              <a:rPr lang="fr-FR" altLang="fr-FR" sz="1600" b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Syndrôme</a:t>
            </a:r>
            <a:r>
              <a:rPr lang="fr-FR" altLang="fr-FR" sz="16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 extrapyramidal atypique</a:t>
            </a: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3"/>
          <a:srcRect l="34872" t="12971" r="34102" b="4060"/>
          <a:stretch/>
        </p:blipFill>
        <p:spPr>
          <a:xfrm>
            <a:off x="60195" y="1823459"/>
            <a:ext cx="1774698" cy="2048481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01" b="91832" l="9936" r="89957">
                        <a14:foregroundMark x1="52671" y1="91832" x2="52671" y2="91832"/>
                        <a14:backgroundMark x1="36966" y1="36386" x2="36966" y2="36386"/>
                        <a14:backgroundMark x1="35684" y1="46782" x2="35684" y2="46782"/>
                        <a14:backgroundMark x1="37607" y1="77228" x2="37607" y2="77228"/>
                        <a14:backgroundMark x1="64530" y1="58416" x2="64530" y2="58416"/>
                        <a14:backgroundMark x1="63675" y1="52228" x2="63675" y2="52228"/>
                        <a14:backgroundMark x1="55662" y1="20545" x2="55662" y2="20545"/>
                        <a14:backgroundMark x1="53419" y1="18812" x2="53419" y2="18812"/>
                        <a14:backgroundMark x1="50107" y1="17822" x2="50107" y2="17822"/>
                        <a14:backgroundMark x1="39103" y1="30693" x2="39103" y2="30693"/>
                        <a14:backgroundMark x1="37286" y1="38119" x2="37286" y2="38119"/>
                        <a14:backgroundMark x1="36752" y1="44802" x2="36752" y2="44802"/>
                        <a14:backgroundMark x1="36004" y1="56436" x2="36004" y2="56436"/>
                        <a14:backgroundMark x1="36111" y1="64109" x2="36111" y2="64109"/>
                        <a14:backgroundMark x1="37821" y1="75248" x2="37821" y2="75248"/>
                        <a14:backgroundMark x1="38889" y1="80693" x2="38889" y2="80693"/>
                        <a14:backgroundMark x1="42949" y1="86139" x2="42949" y2="86139"/>
                        <a14:backgroundMark x1="62500" y1="43317" x2="62500" y2="43317"/>
                        <a14:backgroundMark x1="37179" y1="40594" x2="37179" y2="40594"/>
                      </a14:backgroundRemoval>
                    </a14:imgEffect>
                  </a14:imgLayer>
                </a14:imgProps>
              </a:ext>
            </a:extLst>
          </a:blip>
          <a:srcRect l="37579" t="20480" r="36438" b="8234"/>
          <a:stretch/>
        </p:blipFill>
        <p:spPr>
          <a:xfrm>
            <a:off x="2125450" y="1989751"/>
            <a:ext cx="1522017" cy="1802390"/>
          </a:xfrm>
          <a:prstGeom prst="rect">
            <a:avLst/>
          </a:prstGeom>
        </p:spPr>
      </p:pic>
      <p:cxnSp>
        <p:nvCxnSpPr>
          <p:cNvPr id="3" name="Connecteur droit 2"/>
          <p:cNvCxnSpPr/>
          <p:nvPr/>
        </p:nvCxnSpPr>
        <p:spPr>
          <a:xfrm>
            <a:off x="495300" y="2446708"/>
            <a:ext cx="164592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>
            <a:off x="754380" y="2447284"/>
            <a:ext cx="164592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/>
          <p:cNvCxnSpPr/>
          <p:nvPr/>
        </p:nvCxnSpPr>
        <p:spPr>
          <a:xfrm rot="16200000">
            <a:off x="623316" y="2599108"/>
            <a:ext cx="164592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/>
        </p:nvCxnSpPr>
        <p:spPr>
          <a:xfrm rot="16200000">
            <a:off x="632460" y="2280979"/>
            <a:ext cx="164592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age 2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backgroundMark x1="48397" y1="69554" x2="48397" y2="69554"/>
                      </a14:backgroundRemoval>
                    </a14:imgEffect>
                  </a14:imgLayer>
                </a14:imgProps>
              </a:ext>
            </a:extLst>
          </a:blip>
          <a:srcRect l="38915" t="19901" r="39000" b="35901"/>
          <a:stretch/>
        </p:blipFill>
        <p:spPr>
          <a:xfrm>
            <a:off x="4061460" y="2040554"/>
            <a:ext cx="1969008" cy="1700784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 rotWithShape="1">
          <a:blip r:embed="rId8"/>
          <a:srcRect l="4061" t="1310" r="4429"/>
          <a:stretch/>
        </p:blipFill>
        <p:spPr>
          <a:xfrm>
            <a:off x="5505589" y="2353956"/>
            <a:ext cx="524879" cy="107398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6" name="Image 25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8713" b="80941" l="40385" r="58120">
                        <a14:foregroundMark x1="40491" y1="58416" x2="40491" y2="58416"/>
                        <a14:foregroundMark x1="48077" y1="78218" x2="48077" y2="78218"/>
                        <a14:foregroundMark x1="58333" y1="63861" x2="58333" y2="63861"/>
                        <a14:foregroundMark x1="52564" y1="80941" x2="52564" y2="80941"/>
                        <a14:foregroundMark x1="51816" y1="28713" x2="51816" y2="28713"/>
                      </a14:backgroundRemoval>
                    </a14:imgEffect>
                  </a14:imgLayer>
                </a14:imgProps>
              </a:ext>
            </a:extLst>
          </a:blip>
          <a:srcRect l="39467" t="24477" r="40105" b="17701"/>
          <a:stretch/>
        </p:blipFill>
        <p:spPr>
          <a:xfrm>
            <a:off x="6614929" y="1953863"/>
            <a:ext cx="1561858" cy="190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098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965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 fontScale="90000"/>
          </a:bodyPr>
          <a:lstStyle/>
          <a:p>
            <a:pPr algn="l"/>
            <a:r>
              <a:rPr lang="fr-FR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>Un excès de fer</a:t>
            </a:r>
            <a: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/>
            </a:r>
            <a:b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</a:br>
            <a:r>
              <a:rPr lang="fr-FR" sz="2000" b="1" dirty="0">
                <a:solidFill>
                  <a:schemeClr val="bg1"/>
                </a:solidFill>
                <a:latin typeface="Arial" charset="0"/>
                <a:cs typeface="Arial" charset="0"/>
              </a:rPr>
              <a:t>Fer et </a:t>
            </a:r>
            <a:r>
              <a:rPr lang="fr-FR" sz="20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déconnection</a:t>
            </a:r>
            <a:endParaRPr lang="fr-FR" sz="3400" b="1" dirty="0" smtClean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62" name="ZoneTexte 61"/>
          <p:cNvSpPr txBox="1">
            <a:spLocks noChangeArrowheads="1"/>
          </p:cNvSpPr>
          <p:nvPr/>
        </p:nvSpPr>
        <p:spPr bwMode="auto">
          <a:xfrm>
            <a:off x="6106076" y="120060"/>
            <a:ext cx="227652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 sz="1400" b="1" i="1" dirty="0" smtClean="0">
                <a:solidFill>
                  <a:schemeClr val="bg1"/>
                </a:solidFill>
              </a:rPr>
              <a:t>DISABILITY / HANDICAP</a:t>
            </a:r>
            <a:endParaRPr lang="fr-FR" altLang="fr-FR" sz="1400" b="1" i="1" dirty="0">
              <a:solidFill>
                <a:schemeClr val="bg1"/>
              </a:solidFill>
            </a:endParaRPr>
          </a:p>
        </p:txBody>
      </p:sp>
      <p:sp>
        <p:nvSpPr>
          <p:cNvPr id="14" name="TextBox 15"/>
          <p:cNvSpPr txBox="1">
            <a:spLocks noChangeArrowheads="1"/>
          </p:cNvSpPr>
          <p:nvPr/>
        </p:nvSpPr>
        <p:spPr bwMode="auto">
          <a:xfrm>
            <a:off x="0" y="729524"/>
            <a:ext cx="85328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fr-FR" altLang="fr-FR" sz="16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Homme de 50 </a:t>
            </a:r>
            <a:r>
              <a:rPr lang="fr-FR" altLang="fr-FR" sz="1600" b="1" dirty="0">
                <a:solidFill>
                  <a:schemeClr val="bg1"/>
                </a:solidFill>
                <a:latin typeface="Arial" panose="020B0604020202020204" pitchFamily="34" charset="0"/>
              </a:rPr>
              <a:t>ans,</a:t>
            </a:r>
          </a:p>
          <a:p>
            <a:pPr eaLnBrk="1" hangingPunct="1">
              <a:spcBef>
                <a:spcPct val="0"/>
              </a:spcBef>
            </a:pPr>
            <a:r>
              <a:rPr lang="fr-FR" altLang="fr-FR" sz="1600" b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Syndrôme</a:t>
            </a:r>
            <a:r>
              <a:rPr lang="fr-FR" altLang="fr-FR" sz="16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 extrapyramidal atypique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/>
          <a:srcRect l="32108" t="31169" r="33877" b="5063"/>
          <a:stretch/>
        </p:blipFill>
        <p:spPr>
          <a:xfrm>
            <a:off x="205836" y="1624872"/>
            <a:ext cx="1601854" cy="1296156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4"/>
          <a:srcRect l="30812" t="15049" r="29957" b="396"/>
          <a:stretch/>
        </p:blipFill>
        <p:spPr>
          <a:xfrm>
            <a:off x="2417409" y="1410663"/>
            <a:ext cx="1707316" cy="1588287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5"/>
          <a:srcRect l="34953" t="12502" r="35186" b="3578"/>
          <a:stretch/>
        </p:blipFill>
        <p:spPr>
          <a:xfrm>
            <a:off x="4700773" y="1009185"/>
            <a:ext cx="1710356" cy="2074735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6"/>
          <a:srcRect l="34872" t="12971" r="34102" b="4060"/>
          <a:stretch/>
        </p:blipFill>
        <p:spPr>
          <a:xfrm>
            <a:off x="7062975" y="1035439"/>
            <a:ext cx="1774698" cy="2048481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 rotWithShape="1">
          <a:blip r:embed="rId7"/>
          <a:srcRect l="32500" t="6930" r="31261" b="5545"/>
          <a:stretch/>
        </p:blipFill>
        <p:spPr>
          <a:xfrm>
            <a:off x="276166" y="3173519"/>
            <a:ext cx="1651731" cy="1721851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1139" b="92822" l="35684" r="64637">
                        <a14:foregroundMark x1="35684" y1="63366" x2="35684" y2="63366"/>
                        <a14:foregroundMark x1="46261" y1="45792" x2="46261" y2="45792"/>
                        <a14:foregroundMark x1="53953" y1="51238" x2="53953" y2="51238"/>
                        <a14:foregroundMark x1="46688" y1="54703" x2="46688" y2="54703"/>
                        <a14:foregroundMark x1="47009" y1="39109" x2="47009" y2="39109"/>
                        <a14:foregroundMark x1="43483" y1="20297" x2="43483" y2="20297"/>
                        <a14:foregroundMark x1="45833" y1="21287" x2="45833" y2="21287"/>
                        <a14:foregroundMark x1="58226" y1="22277" x2="58226" y2="22277"/>
                        <a14:foregroundMark x1="60791" y1="30198" x2="60791" y2="30198"/>
                        <a14:foregroundMark x1="63568" y1="46535" x2="63568" y2="46535"/>
                        <a14:foregroundMark x1="64637" y1="58168" x2="64637" y2="58168"/>
                        <a14:foregroundMark x1="59081" y1="88119" x2="59081" y2="88119"/>
                        <a14:foregroundMark x1="53312" y1="92822" x2="53312" y2="92822"/>
                        <a14:foregroundMark x1="56197" y1="14109" x2="56197" y2="14109"/>
                        <a14:foregroundMark x1="51709" y1="11139" x2="51709" y2="11139"/>
                      </a14:backgroundRemoval>
                    </a14:imgEffect>
                  </a14:imgLayer>
                </a14:imgProps>
              </a:ext>
            </a:extLst>
          </a:blip>
          <a:srcRect l="34444" t="9109" r="33932" b="5742"/>
          <a:stretch/>
        </p:blipFill>
        <p:spPr>
          <a:xfrm>
            <a:off x="4710133" y="3079175"/>
            <a:ext cx="1731937" cy="2012791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 rotWithShape="1">
          <a:blip r:embed="rId10"/>
          <a:srcRect l="30620" t="11885" r="29893" b="5343"/>
          <a:stretch/>
        </p:blipFill>
        <p:spPr>
          <a:xfrm>
            <a:off x="2357433" y="3352799"/>
            <a:ext cx="1776652" cy="1607447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2129" b="91832" l="36432" r="64637">
                        <a14:foregroundMark x1="53846" y1="50000" x2="53846" y2="50000"/>
                        <a14:foregroundMark x1="46261" y1="41832" x2="46261" y2="41832"/>
                        <a14:foregroundMark x1="45726" y1="36139" x2="45726" y2="36139"/>
                        <a14:foregroundMark x1="59615" y1="23267" x2="59615" y2="23267"/>
                        <a14:foregroundMark x1="47329" y1="12376" x2="47329" y2="12376"/>
                        <a14:foregroundMark x1="38889" y1="29950" x2="38889" y2="29950"/>
                        <a14:foregroundMark x1="36752" y1="46040" x2="36752" y2="46040"/>
                        <a14:foregroundMark x1="37607" y1="70297" x2="37607" y2="70297"/>
                        <a14:foregroundMark x1="47009" y1="89109" x2="47009" y2="89109"/>
                        <a14:foregroundMark x1="50641" y1="91832" x2="50641" y2="91832"/>
                        <a14:foregroundMark x1="58974" y1="86634" x2="58974" y2="86634"/>
                        <a14:foregroundMark x1="63568" y1="70050" x2="63568" y2="70050"/>
                        <a14:foregroundMark x1="64637" y1="57673" x2="64637" y2="57673"/>
                        <a14:foregroundMark x1="50748" y1="14109" x2="50748" y2="14109"/>
                        <a14:foregroundMark x1="50748" y1="13119" x2="50748" y2="13119"/>
                      </a14:backgroundRemoval>
                    </a14:imgEffect>
                  </a14:imgLayer>
                </a14:imgProps>
              </a:ext>
            </a:extLst>
          </a:blip>
          <a:srcRect l="34934" t="8808" r="34126" b="5252"/>
          <a:stretch/>
        </p:blipFill>
        <p:spPr>
          <a:xfrm>
            <a:off x="7166863" y="3169231"/>
            <a:ext cx="1603757" cy="192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914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3"/>
          <a:srcRect l="32108" t="31169" r="33877" b="5063"/>
          <a:stretch/>
        </p:blipFill>
        <p:spPr>
          <a:xfrm>
            <a:off x="6945502" y="640172"/>
            <a:ext cx="1623916" cy="1314008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4"/>
          <a:srcRect l="37785" t="10940" r="36232" b="6683"/>
          <a:stretch/>
        </p:blipFill>
        <p:spPr>
          <a:xfrm>
            <a:off x="293244" y="1807527"/>
            <a:ext cx="1418104" cy="1846939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5"/>
          <a:srcRect l="36859" t="15148" r="35562" b="13300"/>
          <a:stretch/>
        </p:blipFill>
        <p:spPr>
          <a:xfrm>
            <a:off x="251807" y="602115"/>
            <a:ext cx="1505180" cy="1604231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4" t="24387" r="15616" b="23143"/>
          <a:stretch>
            <a:fillRect/>
          </a:stretch>
        </p:blipFill>
        <p:spPr bwMode="auto">
          <a:xfrm>
            <a:off x="3708472" y="1752476"/>
            <a:ext cx="1589574" cy="1850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1" t="29718" r="13892" b="22208"/>
          <a:stretch>
            <a:fillRect/>
          </a:stretch>
        </p:blipFill>
        <p:spPr bwMode="auto">
          <a:xfrm>
            <a:off x="3650846" y="427837"/>
            <a:ext cx="1704827" cy="1790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0"/>
            <a:ext cx="9144000" cy="6965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 fontScale="90000"/>
          </a:bodyPr>
          <a:lstStyle/>
          <a:p>
            <a:pPr algn="l"/>
            <a:r>
              <a:rPr lang="fr-FR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>Un excès de fer</a:t>
            </a:r>
            <a: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/>
            </a:r>
            <a:b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</a:br>
            <a:r>
              <a:rPr lang="fr-FR" sz="2000" b="1" dirty="0">
                <a:solidFill>
                  <a:schemeClr val="bg1"/>
                </a:solidFill>
                <a:latin typeface="Arial" charset="0"/>
                <a:cs typeface="Arial" charset="0"/>
              </a:rPr>
              <a:t>Fer et </a:t>
            </a:r>
            <a:r>
              <a:rPr lang="fr-FR" sz="20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déconnection</a:t>
            </a:r>
            <a:endParaRPr lang="fr-FR" sz="3400" b="1" dirty="0" smtClean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62" name="ZoneTexte 61"/>
          <p:cNvSpPr txBox="1">
            <a:spLocks noChangeArrowheads="1"/>
          </p:cNvSpPr>
          <p:nvPr/>
        </p:nvSpPr>
        <p:spPr bwMode="auto">
          <a:xfrm>
            <a:off x="6106076" y="120060"/>
            <a:ext cx="227652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 sz="1400" b="1" i="1" dirty="0" smtClean="0">
                <a:solidFill>
                  <a:schemeClr val="bg1"/>
                </a:solidFill>
              </a:rPr>
              <a:t>DISABILITY / HANDICAP</a:t>
            </a:r>
            <a:endParaRPr lang="fr-FR" altLang="fr-FR" sz="1400" b="1" i="1" dirty="0">
              <a:solidFill>
                <a:schemeClr val="bg1"/>
              </a:solidFill>
            </a:endParaRPr>
          </a:p>
        </p:txBody>
      </p:sp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6" t="23483" r="13693" b="21748"/>
          <a:stretch>
            <a:fillRect/>
          </a:stretch>
        </p:blipFill>
        <p:spPr bwMode="auto">
          <a:xfrm>
            <a:off x="3762461" y="3278477"/>
            <a:ext cx="1577022" cy="1845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9"/>
          <a:srcRect l="38070" t="10561" r="37201" b="11552"/>
          <a:stretch/>
        </p:blipFill>
        <p:spPr>
          <a:xfrm>
            <a:off x="307721" y="3266575"/>
            <a:ext cx="1349686" cy="1746303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10"/>
          <a:srcRect l="30812" t="15049" r="29957" b="396"/>
          <a:stretch/>
        </p:blipFill>
        <p:spPr>
          <a:xfrm>
            <a:off x="7020457" y="1954180"/>
            <a:ext cx="1518418" cy="1412558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11"/>
          <a:srcRect l="34953" t="12502" r="35186" b="3578"/>
          <a:stretch/>
        </p:blipFill>
        <p:spPr>
          <a:xfrm>
            <a:off x="7048297" y="3167693"/>
            <a:ext cx="1521121" cy="1845185"/>
          </a:xfrm>
          <a:prstGeom prst="rect">
            <a:avLst/>
          </a:prstGeom>
        </p:spPr>
      </p:pic>
      <p:sp>
        <p:nvSpPr>
          <p:cNvPr id="22" name="TextBox 15"/>
          <p:cNvSpPr txBox="1">
            <a:spLocks noChangeArrowheads="1"/>
          </p:cNvSpPr>
          <p:nvPr/>
        </p:nvSpPr>
        <p:spPr bwMode="auto">
          <a:xfrm>
            <a:off x="73660" y="2974187"/>
            <a:ext cx="2235200" cy="58477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fr-FR" altLang="fr-FR" sz="16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NBIA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fr-FR" altLang="fr-FR" sz="1600" b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Aceruloplasminémie</a:t>
            </a:r>
            <a:endParaRPr lang="fr-FR" altLang="fr-FR" sz="1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3" name="TextBox 15"/>
          <p:cNvSpPr txBox="1">
            <a:spLocks noChangeArrowheads="1"/>
          </p:cNvSpPr>
          <p:nvPr/>
        </p:nvSpPr>
        <p:spPr bwMode="auto">
          <a:xfrm>
            <a:off x="3423518" y="2981820"/>
            <a:ext cx="2235200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fr-FR" altLang="fr-FR" sz="1600" b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Ferruginisation</a:t>
            </a:r>
            <a:r>
              <a:rPr lang="fr-FR" altLang="fr-FR" sz="16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 des NGC liée à l’âge</a:t>
            </a:r>
            <a:endParaRPr lang="fr-FR" altLang="fr-FR" sz="1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4" name="TextBox 15"/>
          <p:cNvSpPr txBox="1">
            <a:spLocks noChangeArrowheads="1"/>
          </p:cNvSpPr>
          <p:nvPr/>
        </p:nvSpPr>
        <p:spPr bwMode="auto">
          <a:xfrm>
            <a:off x="6592231" y="2974187"/>
            <a:ext cx="2235200" cy="33855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fr-FR" altLang="fr-FR" sz="16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Syndrome de </a:t>
            </a:r>
            <a:r>
              <a:rPr lang="fr-FR" altLang="fr-FR" sz="1600" b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Fahr</a:t>
            </a:r>
            <a:endParaRPr lang="fr-FR" altLang="fr-FR" sz="1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9483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8560" y="1318262"/>
            <a:ext cx="3826688" cy="343805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965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fr-FR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>Physiologie du fer</a:t>
            </a:r>
            <a: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/>
            </a:r>
            <a:b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</a:br>
            <a:r>
              <a:rPr lang="fr-FR" sz="2000" b="1" dirty="0" smtClean="0">
                <a:solidFill>
                  <a:schemeClr val="accent1"/>
                </a:solidFill>
                <a:latin typeface="Arial" charset="0"/>
                <a:cs typeface="Arial" charset="0"/>
              </a:rPr>
              <a:t>Propriétés physico-chimiques</a:t>
            </a:r>
            <a:endParaRPr lang="fr-FR" sz="3400" b="1" dirty="0" smtClean="0">
              <a:solidFill>
                <a:schemeClr val="accent1"/>
              </a:solidFill>
              <a:latin typeface="Arial" charset="0"/>
              <a:cs typeface="Arial" charset="0"/>
            </a:endParaRPr>
          </a:p>
        </p:txBody>
      </p:sp>
      <p:sp>
        <p:nvSpPr>
          <p:cNvPr id="62" name="ZoneTexte 61"/>
          <p:cNvSpPr txBox="1">
            <a:spLocks noChangeArrowheads="1"/>
          </p:cNvSpPr>
          <p:nvPr/>
        </p:nvSpPr>
        <p:spPr bwMode="auto">
          <a:xfrm>
            <a:off x="6106076" y="120060"/>
            <a:ext cx="227652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 sz="1400" b="1" i="1" dirty="0" smtClean="0">
                <a:solidFill>
                  <a:schemeClr val="bg1"/>
                </a:solidFill>
              </a:rPr>
              <a:t>DISABILITY / HANDICAP</a:t>
            </a:r>
            <a:endParaRPr lang="fr-FR" altLang="fr-FR" sz="1400" b="1" i="1" dirty="0">
              <a:solidFill>
                <a:schemeClr val="bg1"/>
              </a:solidFill>
            </a:endParaRPr>
          </a:p>
        </p:txBody>
      </p:sp>
      <p:sp>
        <p:nvSpPr>
          <p:cNvPr id="224" name="Espace réservé du contenu 2">
            <a:extLst>
              <a:ext uri="{FF2B5EF4-FFF2-40B4-BE49-F238E27FC236}">
                <a16:creationId xmlns="" xmlns:a16="http://schemas.microsoft.com/office/drawing/2014/main" id="{560DADAE-70E6-4506-BD37-EB4F6491F989}"/>
              </a:ext>
            </a:extLst>
          </p:cNvPr>
          <p:cNvSpPr txBox="1">
            <a:spLocks/>
          </p:cNvSpPr>
          <p:nvPr/>
        </p:nvSpPr>
        <p:spPr>
          <a:xfrm>
            <a:off x="22544" y="1305552"/>
            <a:ext cx="3887690" cy="3349216"/>
          </a:xfrm>
          <a:prstGeom prst="rect">
            <a:avLst/>
          </a:prstGeom>
          <a:ln w="12700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Élément indispensable au bon fonctionnement cérébral :</a:t>
            </a:r>
          </a:p>
          <a:p>
            <a:pPr marL="685800" marR="0" lvl="1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Transport de l’oxygène</a:t>
            </a:r>
          </a:p>
          <a:p>
            <a:pPr marL="685800" marR="0" lvl="1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Respiration cellulaire</a:t>
            </a:r>
          </a:p>
          <a:p>
            <a:pPr marL="685800" marR="0" lvl="1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Synthèse de l’ADN</a:t>
            </a:r>
          </a:p>
          <a:p>
            <a:pPr marL="685800" marR="0" lvl="1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Synthèse de la myéline</a:t>
            </a:r>
          </a:p>
          <a:p>
            <a:pPr marL="685800" marR="0" lvl="1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Synthèse de neurotransmetteurs comme la dopamine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5" name="ZoneTexte 224">
            <a:extLst>
              <a:ext uri="{FF2B5EF4-FFF2-40B4-BE49-F238E27FC236}">
                <a16:creationId xmlns="" xmlns:a16="http://schemas.microsoft.com/office/drawing/2014/main" id="{4E71C845-5690-4076-9639-349661E7324D}"/>
              </a:ext>
            </a:extLst>
          </p:cNvPr>
          <p:cNvSpPr txBox="1"/>
          <p:nvPr/>
        </p:nvSpPr>
        <p:spPr>
          <a:xfrm>
            <a:off x="-44385" y="757377"/>
            <a:ext cx="9555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LE RÔLE PARADOXAL DU FER</a:t>
            </a:r>
          </a:p>
        </p:txBody>
      </p:sp>
      <p:pic>
        <p:nvPicPr>
          <p:cNvPr id="228" name="Image 227">
            <a:extLst>
              <a:ext uri="{FF2B5EF4-FFF2-40B4-BE49-F238E27FC236}">
                <a16:creationId xmlns="" xmlns:a16="http://schemas.microsoft.com/office/drawing/2014/main" id="{A18D9040-46FD-42A4-A6FF-7EE53D4D6E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7887" y="2704919"/>
            <a:ext cx="463709" cy="506989"/>
          </a:xfrm>
          <a:prstGeom prst="rect">
            <a:avLst/>
          </a:prstGeom>
        </p:spPr>
      </p:pic>
      <p:pic>
        <p:nvPicPr>
          <p:cNvPr id="229" name="Image 228">
            <a:extLst>
              <a:ext uri="{FF2B5EF4-FFF2-40B4-BE49-F238E27FC236}">
                <a16:creationId xmlns="" xmlns:a16="http://schemas.microsoft.com/office/drawing/2014/main" id="{8AA5822F-A85D-4D49-818B-9B7B3FEA45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9795" y="2323506"/>
            <a:ext cx="539894" cy="324355"/>
          </a:xfrm>
          <a:prstGeom prst="rect">
            <a:avLst/>
          </a:prstGeom>
        </p:spPr>
      </p:pic>
      <p:pic>
        <p:nvPicPr>
          <p:cNvPr id="230" name="Image 229">
            <a:extLst>
              <a:ext uri="{FF2B5EF4-FFF2-40B4-BE49-F238E27FC236}">
                <a16:creationId xmlns="" xmlns:a16="http://schemas.microsoft.com/office/drawing/2014/main" id="{5746CE55-BCAB-4475-8CB9-1A455862ED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8420" y="3889260"/>
            <a:ext cx="994393" cy="508573"/>
          </a:xfrm>
          <a:prstGeom prst="rect">
            <a:avLst/>
          </a:prstGeom>
        </p:spPr>
      </p:pic>
      <p:pic>
        <p:nvPicPr>
          <p:cNvPr id="231" name="Image 230">
            <a:extLst>
              <a:ext uri="{FF2B5EF4-FFF2-40B4-BE49-F238E27FC236}">
                <a16:creationId xmlns="" xmlns:a16="http://schemas.microsoft.com/office/drawing/2014/main" id="{33FBBF53-1C04-45E0-9CE0-DEB50DF0F3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3283" y="2980160"/>
            <a:ext cx="600252" cy="513216"/>
          </a:xfrm>
          <a:prstGeom prst="rect">
            <a:avLst/>
          </a:prstGeom>
        </p:spPr>
      </p:pic>
      <p:pic>
        <p:nvPicPr>
          <p:cNvPr id="232" name="Image 231">
            <a:extLst>
              <a:ext uri="{FF2B5EF4-FFF2-40B4-BE49-F238E27FC236}">
                <a16:creationId xmlns="" xmlns:a16="http://schemas.microsoft.com/office/drawing/2014/main" id="{706716E0-F47B-4482-ABE1-6162D9CE1C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97118" y="2089516"/>
            <a:ext cx="1089882" cy="1160961"/>
          </a:xfrm>
          <a:prstGeom prst="rect">
            <a:avLst/>
          </a:prstGeom>
        </p:spPr>
      </p:pic>
      <p:pic>
        <p:nvPicPr>
          <p:cNvPr id="233" name="Image 232">
            <a:extLst>
              <a:ext uri="{FF2B5EF4-FFF2-40B4-BE49-F238E27FC236}">
                <a16:creationId xmlns="" xmlns:a16="http://schemas.microsoft.com/office/drawing/2014/main" id="{11B28D8A-8F23-41B6-950E-0F41AB67E4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02474" y="1855798"/>
            <a:ext cx="360339" cy="332621"/>
          </a:xfrm>
          <a:prstGeom prst="rect">
            <a:avLst/>
          </a:prstGeom>
        </p:spPr>
      </p:pic>
      <p:grpSp>
        <p:nvGrpSpPr>
          <p:cNvPr id="3" name="Groupe 2"/>
          <p:cNvGrpSpPr/>
          <p:nvPr/>
        </p:nvGrpSpPr>
        <p:grpSpPr>
          <a:xfrm>
            <a:off x="5350318" y="1305552"/>
            <a:ext cx="3793682" cy="3450765"/>
            <a:chOff x="5350318" y="1305552"/>
            <a:chExt cx="3793682" cy="3450765"/>
          </a:xfrm>
        </p:grpSpPr>
        <p:sp>
          <p:nvSpPr>
            <p:cNvPr id="223" name="Rectangle 222">
              <a:extLst>
                <a:ext uri="{FF2B5EF4-FFF2-40B4-BE49-F238E27FC236}">
                  <a16:creationId xmlns="" xmlns:a16="http://schemas.microsoft.com/office/drawing/2014/main" id="{1A43F957-6065-45D4-9A6F-D2A561CE686F}"/>
                </a:ext>
              </a:extLst>
            </p:cNvPr>
            <p:cNvSpPr/>
            <p:nvPr/>
          </p:nvSpPr>
          <p:spPr>
            <a:xfrm>
              <a:off x="7636867" y="2934010"/>
              <a:ext cx="1400454" cy="528180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Peroxydation de la membrane cellulaire</a:t>
              </a:r>
            </a:p>
          </p:txBody>
        </p:sp>
        <p:sp>
          <p:nvSpPr>
            <p:cNvPr id="226" name="Espace réservé du contenu 2">
              <a:extLst>
                <a:ext uri="{FF2B5EF4-FFF2-40B4-BE49-F238E27FC236}">
                  <a16:creationId xmlns="" xmlns:a16="http://schemas.microsoft.com/office/drawing/2014/main" id="{2ABCD3FB-E8DD-40CD-B2BF-A94B439FEA7D}"/>
                </a:ext>
              </a:extLst>
            </p:cNvPr>
            <p:cNvSpPr txBox="1">
              <a:spLocks/>
            </p:cNvSpPr>
            <p:nvPr/>
          </p:nvSpPr>
          <p:spPr>
            <a:xfrm>
              <a:off x="5489480" y="1351800"/>
              <a:ext cx="3654520" cy="3404517"/>
            </a:xfrm>
            <a:prstGeom prst="rect">
              <a:avLst/>
            </a:prstGeom>
            <a:ln w="12700">
              <a:noFill/>
            </a:ln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Toxique au-delà d’une certaine concentration 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→</a:t>
              </a: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</a:rPr>
                <a:t> Production de DRO (radicaux libres)</a:t>
              </a:r>
            </a:p>
          </p:txBody>
        </p:sp>
        <p:sp>
          <p:nvSpPr>
            <p:cNvPr id="227" name="Zone de texte 2">
              <a:extLst>
                <a:ext uri="{FF2B5EF4-FFF2-40B4-BE49-F238E27FC236}">
                  <a16:creationId xmlns="" xmlns:a16="http://schemas.microsoft.com/office/drawing/2014/main" id="{C86481CB-C116-437A-B072-3840F18C72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24392" y="2325572"/>
              <a:ext cx="3184695" cy="3155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lvl="0" indent="0" defTabSz="4572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Calibri" panose="020F0502020204030204" pitchFamily="34" charset="0"/>
                  <a:cs typeface="Times New Roman" panose="02020603050405020304" pitchFamily="18" charset="0"/>
                </a:rPr>
                <a:t>Fe</a:t>
              </a:r>
              <a:r>
                <a:rPr kumimoji="0" lang="fr-FR" sz="1400" b="0" i="0" u="none" strike="noStrike" kern="0" cap="none" spc="0" normalizeH="0" baseline="3000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Calibri" panose="020F0502020204030204" pitchFamily="34" charset="0"/>
                  <a:cs typeface="Times New Roman" panose="02020603050405020304" pitchFamily="18" charset="0"/>
                </a:rPr>
                <a:t>2+</a:t>
              </a:r>
              <a:r>
                <a:rPr kumimoji="0" lang="fr-FR" sz="1400" b="0" i="0" u="none" strike="noStrike" kern="0" cap="none" spc="0" normalizeH="0" baseline="-2500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Calibri" panose="020F0502020204030204" pitchFamily="34" charset="0"/>
                  <a:cs typeface="Times New Roman" panose="02020603050405020304" pitchFamily="18" charset="0"/>
                </a:rPr>
                <a:t>(aq)</a:t>
              </a:r>
              <a:r>
                <a:rPr kumimoji="0" lang="fr-FR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Calibri" panose="020F0502020204030204" pitchFamily="34" charset="0"/>
                  <a:cs typeface="Times New Roman" panose="02020603050405020304" pitchFamily="18" charset="0"/>
                </a:rPr>
                <a:t> + H</a:t>
              </a:r>
              <a:r>
                <a:rPr kumimoji="0" lang="fr-FR" sz="1400" b="0" i="0" u="none" strike="noStrike" kern="0" cap="none" spc="0" normalizeH="0" baseline="-2500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r>
                <a:rPr kumimoji="0" lang="fr-FR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Calibri" panose="020F0502020204030204" pitchFamily="34" charset="0"/>
                  <a:cs typeface="Times New Roman" panose="02020603050405020304" pitchFamily="18" charset="0"/>
                </a:rPr>
                <a:t>O</a:t>
              </a:r>
              <a:r>
                <a:rPr kumimoji="0" lang="fr-FR" sz="1400" b="0" i="0" u="none" strike="noStrike" kern="0" cap="none" spc="0" normalizeH="0" baseline="-2500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r>
                <a:rPr kumimoji="0" lang="fr-FR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Calibri" panose="020F0502020204030204" pitchFamily="34" charset="0"/>
                  <a:cs typeface="Times New Roman" panose="02020603050405020304" pitchFamily="18" charset="0"/>
                </a:rPr>
                <a:t> → Fe</a:t>
              </a:r>
              <a:r>
                <a:rPr kumimoji="0" lang="fr-FR" sz="1400" b="0" i="0" u="none" strike="noStrike" kern="0" cap="none" spc="0" normalizeH="0" baseline="3000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Calibri" panose="020F0502020204030204" pitchFamily="34" charset="0"/>
                  <a:cs typeface="Times New Roman" panose="02020603050405020304" pitchFamily="18" charset="0"/>
                </a:rPr>
                <a:t>3+</a:t>
              </a:r>
              <a:r>
                <a:rPr kumimoji="0" lang="fr-FR" sz="1400" b="0" i="0" u="none" strike="noStrike" kern="0" cap="none" spc="0" normalizeH="0" baseline="-2500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Calibri" panose="020F0502020204030204" pitchFamily="34" charset="0"/>
                  <a:cs typeface="Times New Roman" panose="02020603050405020304" pitchFamily="18" charset="0"/>
                </a:rPr>
                <a:t>(aq)</a:t>
              </a:r>
              <a:r>
                <a:rPr kumimoji="0" lang="fr-FR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Calibri" panose="020F0502020204030204" pitchFamily="34" charset="0"/>
                  <a:cs typeface="Times New Roman" panose="02020603050405020304" pitchFamily="18" charset="0"/>
                </a:rPr>
                <a:t> + OH</a:t>
              </a:r>
              <a:r>
                <a:rPr kumimoji="0" lang="fr-FR" sz="1400" b="0" i="0" u="none" strike="noStrike" kern="0" cap="none" spc="0" normalizeH="0" baseline="3000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Calibri" panose="020F0502020204030204" pitchFamily="34" charset="0"/>
                  <a:cs typeface="Times New Roman" panose="02020603050405020304" pitchFamily="18" charset="0"/>
                </a:rPr>
                <a:t>−</a:t>
              </a:r>
              <a:r>
                <a:rPr kumimoji="0" lang="fr-FR" sz="1400" b="0" i="0" u="none" strike="noStrike" kern="0" cap="none" spc="0" normalizeH="0" baseline="-2500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Calibri" panose="020F0502020204030204" pitchFamily="34" charset="0"/>
                  <a:cs typeface="Times New Roman" panose="02020603050405020304" pitchFamily="18" charset="0"/>
                </a:rPr>
                <a:t>(aq)</a:t>
              </a:r>
              <a:r>
                <a:rPr kumimoji="0" lang="fr-FR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Calibri" panose="020F0502020204030204" pitchFamily="34" charset="0"/>
                  <a:cs typeface="Times New Roman" panose="02020603050405020304" pitchFamily="18" charset="0"/>
                </a:rPr>
                <a:t> + HO</a:t>
              </a:r>
              <a:endPara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34" name="Flèche : bas 28">
              <a:extLst>
                <a:ext uri="{FF2B5EF4-FFF2-40B4-BE49-F238E27FC236}">
                  <a16:creationId xmlns="" xmlns:a16="http://schemas.microsoft.com/office/drawing/2014/main" id="{18CBA2C3-195D-4941-831D-74763F0FEB96}"/>
                </a:ext>
              </a:extLst>
            </p:cNvPr>
            <p:cNvSpPr/>
            <p:nvPr/>
          </p:nvSpPr>
          <p:spPr>
            <a:xfrm>
              <a:off x="7414610" y="4143547"/>
              <a:ext cx="207571" cy="228472"/>
            </a:xfrm>
            <a:prstGeom prst="downArrow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5" name="Rectangle 234">
              <a:extLst>
                <a:ext uri="{FF2B5EF4-FFF2-40B4-BE49-F238E27FC236}">
                  <a16:creationId xmlns="" xmlns:a16="http://schemas.microsoft.com/office/drawing/2014/main" id="{ADD6C70D-F04E-4EE5-8698-21048695584A}"/>
                </a:ext>
              </a:extLst>
            </p:cNvPr>
            <p:cNvSpPr/>
            <p:nvPr/>
          </p:nvSpPr>
          <p:spPr>
            <a:xfrm>
              <a:off x="6574841" y="3782102"/>
              <a:ext cx="1842654" cy="292487"/>
            </a:xfrm>
            <a:prstGeom prst="rect">
              <a:avLst/>
            </a:prstGeom>
            <a:no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MORT CELLULAIRE</a:t>
              </a:r>
            </a:p>
          </p:txBody>
        </p:sp>
        <p:sp>
          <p:nvSpPr>
            <p:cNvPr id="236" name="Rectangle 235">
              <a:extLst>
                <a:ext uri="{FF2B5EF4-FFF2-40B4-BE49-F238E27FC236}">
                  <a16:creationId xmlns="" xmlns:a16="http://schemas.microsoft.com/office/drawing/2014/main" id="{708FBC2D-0C02-40B6-AC49-FAC8AEE4C5AB}"/>
                </a:ext>
              </a:extLst>
            </p:cNvPr>
            <p:cNvSpPr/>
            <p:nvPr/>
          </p:nvSpPr>
          <p:spPr>
            <a:xfrm>
              <a:off x="6852806" y="4474873"/>
              <a:ext cx="1313079" cy="228472"/>
            </a:xfrm>
            <a:prstGeom prst="rect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FERROPTOSE</a:t>
              </a:r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="" xmlns:a16="http://schemas.microsoft.com/office/drawing/2014/main" id="{6CEF42D3-B628-4E66-A4AB-E6FB7EFD5BFA}"/>
                </a:ext>
              </a:extLst>
            </p:cNvPr>
            <p:cNvSpPr/>
            <p:nvPr/>
          </p:nvSpPr>
          <p:spPr>
            <a:xfrm>
              <a:off x="5549962" y="2934010"/>
              <a:ext cx="1708349" cy="528180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Destruction de l’ADN nucléaire et mitochondrial</a:t>
              </a:r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="" xmlns:a16="http://schemas.microsoft.com/office/drawing/2014/main" id="{AEC68462-D64B-4030-B137-B278619C0A05}"/>
                </a:ext>
              </a:extLst>
            </p:cNvPr>
            <p:cNvSpPr/>
            <p:nvPr/>
          </p:nvSpPr>
          <p:spPr>
            <a:xfrm>
              <a:off x="8326882" y="2370943"/>
              <a:ext cx="335696" cy="238227"/>
            </a:xfrm>
            <a:prstGeom prst="rect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9" name="Signe Plus 12">
              <a:extLst>
                <a:ext uri="{FF2B5EF4-FFF2-40B4-BE49-F238E27FC236}">
                  <a16:creationId xmlns="" xmlns:a16="http://schemas.microsoft.com/office/drawing/2014/main" id="{20607610-F403-437F-B9F0-04D9E1526D4B}"/>
                </a:ext>
              </a:extLst>
            </p:cNvPr>
            <p:cNvSpPr/>
            <p:nvPr/>
          </p:nvSpPr>
          <p:spPr>
            <a:xfrm>
              <a:off x="7381269" y="3054059"/>
              <a:ext cx="229799" cy="249201"/>
            </a:xfrm>
            <a:prstGeom prst="mathPlus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0" name="Est égal à 13">
              <a:extLst>
                <a:ext uri="{FF2B5EF4-FFF2-40B4-BE49-F238E27FC236}">
                  <a16:creationId xmlns="" xmlns:a16="http://schemas.microsoft.com/office/drawing/2014/main" id="{3C6F81B2-4998-4BF5-B126-20B6D71143C3}"/>
                </a:ext>
              </a:extLst>
            </p:cNvPr>
            <p:cNvSpPr/>
            <p:nvPr/>
          </p:nvSpPr>
          <p:spPr>
            <a:xfrm>
              <a:off x="7364990" y="3460786"/>
              <a:ext cx="287963" cy="292487"/>
            </a:xfrm>
            <a:prstGeom prst="mathEqual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1" name="Flèche : bas 38">
              <a:extLst>
                <a:ext uri="{FF2B5EF4-FFF2-40B4-BE49-F238E27FC236}">
                  <a16:creationId xmlns="" xmlns:a16="http://schemas.microsoft.com/office/drawing/2014/main" id="{F00E0264-681E-43C6-B4AF-D210D7754E0A}"/>
                </a:ext>
              </a:extLst>
            </p:cNvPr>
            <p:cNvSpPr/>
            <p:nvPr/>
          </p:nvSpPr>
          <p:spPr>
            <a:xfrm>
              <a:off x="7403497" y="2669997"/>
              <a:ext cx="207571" cy="228472"/>
            </a:xfrm>
            <a:prstGeom prst="downArrow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2" name="Rectangle 241"/>
            <p:cNvSpPr/>
            <p:nvPr/>
          </p:nvSpPr>
          <p:spPr>
            <a:xfrm>
              <a:off x="5350318" y="1305552"/>
              <a:ext cx="3724920" cy="343805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576310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Ellipse 43"/>
          <p:cNvSpPr/>
          <p:nvPr/>
        </p:nvSpPr>
        <p:spPr>
          <a:xfrm>
            <a:off x="4221396" y="762000"/>
            <a:ext cx="3769360" cy="262128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/>
          <p:cNvSpPr/>
          <p:nvPr/>
        </p:nvSpPr>
        <p:spPr>
          <a:xfrm>
            <a:off x="858520" y="762000"/>
            <a:ext cx="3769360" cy="2553871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965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fr-FR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>Contexte</a:t>
            </a:r>
            <a: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/>
            </a:r>
            <a:b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</a:br>
            <a:r>
              <a:rPr lang="en-US" sz="2000" b="1" dirty="0" smtClean="0">
                <a:solidFill>
                  <a:schemeClr val="accent1"/>
                </a:solidFill>
                <a:latin typeface="Arial" charset="0"/>
                <a:cs typeface="Arial" charset="0"/>
              </a:rPr>
              <a:t>Plan</a:t>
            </a:r>
            <a:endParaRPr lang="en-US" sz="3400" b="1" dirty="0" smtClean="0">
              <a:solidFill>
                <a:schemeClr val="accent1"/>
              </a:solidFill>
              <a:latin typeface="Arial" charset="0"/>
              <a:cs typeface="Arial" charset="0"/>
            </a:endParaRPr>
          </a:p>
        </p:txBody>
      </p:sp>
      <p:sp>
        <p:nvSpPr>
          <p:cNvPr id="62" name="ZoneTexte 61"/>
          <p:cNvSpPr txBox="1">
            <a:spLocks noChangeArrowheads="1"/>
          </p:cNvSpPr>
          <p:nvPr/>
        </p:nvSpPr>
        <p:spPr bwMode="auto">
          <a:xfrm>
            <a:off x="6106076" y="120060"/>
            <a:ext cx="227652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 sz="1400" b="1" i="1" dirty="0" smtClean="0">
                <a:solidFill>
                  <a:schemeClr val="bg1"/>
                </a:solidFill>
              </a:rPr>
              <a:t>DISABILITY / HANDICAP</a:t>
            </a:r>
            <a:endParaRPr lang="fr-FR" altLang="fr-FR" sz="1400" b="1" i="1" dirty="0">
              <a:solidFill>
                <a:schemeClr val="bg1"/>
              </a:solidFill>
            </a:endParaRPr>
          </a:p>
        </p:txBody>
      </p:sp>
      <p:sp>
        <p:nvSpPr>
          <p:cNvPr id="40" name="ZoneTexte 39"/>
          <p:cNvSpPr txBox="1"/>
          <p:nvPr/>
        </p:nvSpPr>
        <p:spPr>
          <a:xfrm>
            <a:off x="1365250" y="1076385"/>
            <a:ext cx="2705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Physiologie du fer et son métabolisme</a:t>
            </a:r>
            <a:endParaRPr lang="fr-F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ZoneTexte 40"/>
          <p:cNvSpPr txBox="1"/>
          <p:nvPr/>
        </p:nvSpPr>
        <p:spPr>
          <a:xfrm>
            <a:off x="4753526" y="1091625"/>
            <a:ext cx="2705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Méthodes d’imagerie sensibles au fer</a:t>
            </a:r>
            <a:endParaRPr lang="fr-F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Ellipse 45"/>
          <p:cNvSpPr/>
          <p:nvPr/>
        </p:nvSpPr>
        <p:spPr>
          <a:xfrm>
            <a:off x="2687320" y="2560320"/>
            <a:ext cx="3769360" cy="258318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ZoneTexte 41"/>
          <p:cNvSpPr txBox="1"/>
          <p:nvPr/>
        </p:nvSpPr>
        <p:spPr>
          <a:xfrm>
            <a:off x="3086100" y="2900373"/>
            <a:ext cx="2933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Situations pathologiques associées à un excès de fer</a:t>
            </a:r>
            <a:endParaRPr lang="fr-F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967740" y="1612483"/>
            <a:ext cx="355092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fr-FR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Présence majoritaire dans les globules rouges (</a:t>
            </a:r>
            <a:r>
              <a:rPr lang="fr-FR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Hb</a:t>
            </a:r>
            <a:r>
              <a:rPr lang="fr-FR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endParaRPr lang="fr-FR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fr-FR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Présence très régulée surtout dans certaines régions et certaines cellules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fr-FR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fr-FR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Indispensable au fonctionnement normal du cerveau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fr-FR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En excès </a:t>
            </a:r>
            <a:r>
              <a:rPr lang="fr-FR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ferroptose</a:t>
            </a:r>
            <a:r>
              <a:rPr lang="fr-FR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FR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4518660" y="1754276"/>
            <a:ext cx="35509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fr-FR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Magnitude et phase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fr-FR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fr-FR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Evaluation qualitative (T2*, SWI, phase)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fr-FR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fr-FR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Evaluation quantitative (R2*, R2’, QSM)</a:t>
            </a:r>
            <a:endParaRPr lang="fr-FR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2777490" y="3530003"/>
            <a:ext cx="35509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fr-FR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Tout saignement (fer de l’Hémoglobine)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fr-FR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fr-FR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Inflammation chronique (SEP, LEMP, SLA, déconnection)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fr-FR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fr-FR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Fer et mutations génétiques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fr-FR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fr-FR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Fer et maladies neurodégénératives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fr-FR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146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965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 fontScale="90000"/>
          </a:bodyPr>
          <a:lstStyle/>
          <a:p>
            <a:pPr algn="l"/>
            <a:r>
              <a:rPr lang="fr-FR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>Un excès de fer</a:t>
            </a:r>
            <a: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/>
            </a:r>
            <a:b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</a:br>
            <a:r>
              <a:rPr lang="fr-FR" sz="2000" b="1" dirty="0">
                <a:solidFill>
                  <a:schemeClr val="accent1"/>
                </a:solidFill>
                <a:latin typeface="Arial" charset="0"/>
                <a:cs typeface="Arial" charset="0"/>
              </a:rPr>
              <a:t>Fer et </a:t>
            </a:r>
            <a:r>
              <a:rPr lang="fr-FR" sz="2000" b="1" dirty="0" smtClean="0">
                <a:solidFill>
                  <a:schemeClr val="accent1"/>
                </a:solidFill>
                <a:latin typeface="Arial" charset="0"/>
                <a:cs typeface="Arial" charset="0"/>
              </a:rPr>
              <a:t>maladies neurodégénératives</a:t>
            </a:r>
            <a:endParaRPr lang="fr-FR" sz="3400" b="1" dirty="0" smtClean="0">
              <a:solidFill>
                <a:schemeClr val="accent5"/>
              </a:solidFill>
              <a:latin typeface="Arial" charset="0"/>
              <a:cs typeface="Arial" charset="0"/>
            </a:endParaRPr>
          </a:p>
        </p:txBody>
      </p:sp>
      <p:sp>
        <p:nvSpPr>
          <p:cNvPr id="62" name="ZoneTexte 61"/>
          <p:cNvSpPr txBox="1">
            <a:spLocks noChangeArrowheads="1"/>
          </p:cNvSpPr>
          <p:nvPr/>
        </p:nvSpPr>
        <p:spPr bwMode="auto">
          <a:xfrm>
            <a:off x="6106076" y="120060"/>
            <a:ext cx="227652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 sz="1400" b="1" i="1" dirty="0" smtClean="0">
                <a:solidFill>
                  <a:schemeClr val="bg1"/>
                </a:solidFill>
              </a:rPr>
              <a:t>DISABILITY / HANDICAP</a:t>
            </a:r>
            <a:endParaRPr lang="fr-FR" altLang="fr-FR" sz="1400" b="1" i="1" dirty="0">
              <a:solidFill>
                <a:schemeClr val="bg1"/>
              </a:solidFill>
            </a:endParaRPr>
          </a:p>
        </p:txBody>
      </p:sp>
      <p:grpSp>
        <p:nvGrpSpPr>
          <p:cNvPr id="5" name="Groupe 4"/>
          <p:cNvGrpSpPr/>
          <p:nvPr/>
        </p:nvGrpSpPr>
        <p:grpSpPr>
          <a:xfrm>
            <a:off x="58409" y="740507"/>
            <a:ext cx="4607160" cy="913495"/>
            <a:chOff x="456899" y="1453016"/>
            <a:chExt cx="8230201" cy="2237467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6899" y="1453016"/>
              <a:ext cx="8230201" cy="2237467"/>
            </a:xfrm>
            <a:prstGeom prst="rect">
              <a:avLst/>
            </a:prstGeom>
          </p:spPr>
        </p:pic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81059" y="3555307"/>
              <a:ext cx="2252401" cy="135175"/>
            </a:xfrm>
            <a:prstGeom prst="rect">
              <a:avLst/>
            </a:prstGeom>
          </p:spPr>
        </p:pic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113" y="1670264"/>
            <a:ext cx="4945128" cy="1482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e 7"/>
          <p:cNvGrpSpPr/>
          <p:nvPr/>
        </p:nvGrpSpPr>
        <p:grpSpPr>
          <a:xfrm>
            <a:off x="2008656" y="3169394"/>
            <a:ext cx="4585912" cy="1060870"/>
            <a:chOff x="637499" y="1520916"/>
            <a:chExt cx="7869001" cy="2101667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7499" y="1520916"/>
              <a:ext cx="7869001" cy="2101667"/>
            </a:xfrm>
            <a:prstGeom prst="rect">
              <a:avLst/>
            </a:prstGeom>
          </p:spPr>
        </p:pic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68380" y="3421540"/>
              <a:ext cx="2038120" cy="201043"/>
            </a:xfrm>
            <a:prstGeom prst="rect">
              <a:avLst/>
            </a:prstGeom>
          </p:spPr>
        </p:pic>
      </p:grpSp>
      <p:grpSp>
        <p:nvGrpSpPr>
          <p:cNvPr id="11" name="Groupe 10"/>
          <p:cNvGrpSpPr/>
          <p:nvPr/>
        </p:nvGrpSpPr>
        <p:grpSpPr>
          <a:xfrm>
            <a:off x="4047874" y="4252448"/>
            <a:ext cx="5245212" cy="886229"/>
            <a:chOff x="429822" y="1233265"/>
            <a:chExt cx="5717369" cy="1103822"/>
          </a:xfrm>
        </p:grpSpPr>
        <p:pic>
          <p:nvPicPr>
            <p:cNvPr id="24" name="Picture 2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89" t="6190" b="22311"/>
            <a:stretch/>
          </p:blipFill>
          <p:spPr bwMode="auto">
            <a:xfrm>
              <a:off x="429822" y="1233265"/>
              <a:ext cx="5551878" cy="11038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ZoneTexte 1"/>
            <p:cNvSpPr txBox="1">
              <a:spLocks noChangeArrowheads="1"/>
            </p:cNvSpPr>
            <p:nvPr/>
          </p:nvSpPr>
          <p:spPr bwMode="auto">
            <a:xfrm>
              <a:off x="3742033" y="2099039"/>
              <a:ext cx="2405158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fr-FR" altLang="fr-FR" sz="900" dirty="0"/>
                <a:t>Khalil </a:t>
              </a:r>
              <a:r>
                <a:rPr lang="fr-FR" altLang="fr-FR" sz="800" i="1" dirty="0"/>
                <a:t>et al.</a:t>
              </a:r>
              <a:r>
                <a:rPr lang="fr-FR" altLang="fr-FR" sz="800" dirty="0"/>
                <a:t> </a:t>
              </a:r>
              <a:r>
                <a:rPr lang="fr-FR" altLang="fr-FR" sz="800" dirty="0" err="1"/>
                <a:t>Neurology</a:t>
              </a:r>
              <a:r>
                <a:rPr lang="fr-FR" altLang="fr-FR" sz="800" dirty="0"/>
                <a:t> 2011;77:1691-97</a:t>
              </a:r>
              <a:endParaRPr lang="fr-FR" altLang="fr-FR" sz="900" dirty="0"/>
            </a:p>
          </p:txBody>
        </p:sp>
      </p:grpSp>
    </p:spTree>
    <p:extLst>
      <p:ext uri="{BB962C8B-B14F-4D97-AF65-F5344CB8AC3E}">
        <p14:creationId xmlns:p14="http://schemas.microsoft.com/office/powerpoint/2010/main" val="3405160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965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 fontScale="90000"/>
          </a:bodyPr>
          <a:lstStyle/>
          <a:p>
            <a:pPr algn="l"/>
            <a:r>
              <a:rPr lang="fr-FR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>Un excès de fer</a:t>
            </a:r>
            <a: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/>
            </a:r>
            <a:b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</a:br>
            <a:r>
              <a:rPr lang="fr-FR" sz="2000" b="1" dirty="0">
                <a:solidFill>
                  <a:schemeClr val="accent1"/>
                </a:solidFill>
                <a:latin typeface="Arial" charset="0"/>
                <a:cs typeface="Arial" charset="0"/>
              </a:rPr>
              <a:t>Fer et </a:t>
            </a:r>
            <a:r>
              <a:rPr lang="fr-FR" sz="2000" b="1" dirty="0" smtClean="0">
                <a:solidFill>
                  <a:schemeClr val="accent1"/>
                </a:solidFill>
                <a:latin typeface="Arial" charset="0"/>
                <a:cs typeface="Arial" charset="0"/>
              </a:rPr>
              <a:t>maladies neurodégénératives</a:t>
            </a:r>
            <a:endParaRPr lang="fr-FR" sz="3400" b="1" dirty="0" smtClean="0">
              <a:solidFill>
                <a:schemeClr val="accent5"/>
              </a:solidFill>
              <a:latin typeface="Arial" charset="0"/>
              <a:cs typeface="Arial" charset="0"/>
            </a:endParaRPr>
          </a:p>
        </p:txBody>
      </p:sp>
      <p:sp>
        <p:nvSpPr>
          <p:cNvPr id="62" name="ZoneTexte 61"/>
          <p:cNvSpPr txBox="1">
            <a:spLocks noChangeArrowheads="1"/>
          </p:cNvSpPr>
          <p:nvPr/>
        </p:nvSpPr>
        <p:spPr bwMode="auto">
          <a:xfrm>
            <a:off x="6106076" y="120060"/>
            <a:ext cx="227652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 sz="1400" b="1" i="1" dirty="0" smtClean="0">
                <a:solidFill>
                  <a:schemeClr val="bg1"/>
                </a:solidFill>
              </a:rPr>
              <a:t>DISABILITY / HANDICAP</a:t>
            </a:r>
            <a:endParaRPr lang="fr-FR" altLang="fr-FR" sz="1400" b="1" i="1" dirty="0">
              <a:solidFill>
                <a:schemeClr val="bg1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84" y="795870"/>
            <a:ext cx="4512432" cy="16196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028874" y="2408838"/>
            <a:ext cx="262764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000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Tsatsanis</a:t>
            </a:r>
            <a:r>
              <a:rPr lang="fr-FR" sz="10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000" b="1" i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</a:t>
            </a:r>
            <a:r>
              <a:rPr lang="fr-FR" sz="1000" b="1" i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al. </a:t>
            </a:r>
            <a:r>
              <a:rPr lang="fr-FR" sz="10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 Psy 2020;25:1958-66</a:t>
            </a:r>
            <a:endParaRPr lang="fr-FR" sz="1000" b="1" dirty="0">
              <a:solidFill>
                <a:schemeClr val="accent5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" y="2894580"/>
            <a:ext cx="4785360" cy="1824817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5"/>
          <a:srcRect r="3854"/>
          <a:stretch/>
        </p:blipFill>
        <p:spPr>
          <a:xfrm>
            <a:off x="5343146" y="2317959"/>
            <a:ext cx="3802380" cy="938190"/>
          </a:xfrm>
          <a:prstGeom prst="rect">
            <a:avLst/>
          </a:prstGeom>
        </p:spPr>
      </p:pic>
      <p:sp>
        <p:nvSpPr>
          <p:cNvPr id="14" name="Accolade fermante 13"/>
          <p:cNvSpPr/>
          <p:nvPr/>
        </p:nvSpPr>
        <p:spPr>
          <a:xfrm>
            <a:off x="4792980" y="876300"/>
            <a:ext cx="495300" cy="3939540"/>
          </a:xfrm>
          <a:prstGeom prst="rightBrac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3427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9925" y="810768"/>
            <a:ext cx="8137894" cy="21214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965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>Ongoing clinical trial </a:t>
            </a:r>
            <a:b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</a:br>
            <a:r>
              <a:rPr lang="en-US" sz="2000" b="1" dirty="0" smtClean="0">
                <a:solidFill>
                  <a:schemeClr val="accent1"/>
                </a:solidFill>
                <a:latin typeface="Arial" charset="0"/>
                <a:cs typeface="Arial" charset="0"/>
              </a:rPr>
              <a:t>Iron chelation in stroke patients</a:t>
            </a:r>
            <a:endParaRPr lang="en-US" sz="3400" b="1" dirty="0" smtClean="0">
              <a:solidFill>
                <a:schemeClr val="accent1"/>
              </a:solidFill>
              <a:latin typeface="Arial" charset="0"/>
              <a:cs typeface="Arial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/>
          <a:srcRect l="63933" t="39363" r="12000" b="25556"/>
          <a:stretch/>
        </p:blipFill>
        <p:spPr>
          <a:xfrm>
            <a:off x="5190071" y="1276004"/>
            <a:ext cx="3350425" cy="1373583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/>
          <a:srcRect l="56266" t="9960" r="8467" b="33192"/>
          <a:stretch/>
        </p:blipFill>
        <p:spPr>
          <a:xfrm>
            <a:off x="469925" y="810768"/>
            <a:ext cx="4558197" cy="2066544"/>
          </a:xfrm>
          <a:prstGeom prst="rect">
            <a:avLst/>
          </a:prstGeom>
        </p:spPr>
      </p:pic>
      <p:pic>
        <p:nvPicPr>
          <p:cNvPr id="2050" name="Picture 2" descr="Clinical trials | Integrated Cancer Research Sit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7" t="32932" r="5364" b="32970"/>
          <a:stretch/>
        </p:blipFill>
        <p:spPr bwMode="auto">
          <a:xfrm>
            <a:off x="7388352" y="813815"/>
            <a:ext cx="1219467" cy="303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994"/>
          <a:stretch/>
        </p:blipFill>
        <p:spPr bwMode="auto">
          <a:xfrm>
            <a:off x="1112786" y="2991564"/>
            <a:ext cx="6918427" cy="2092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1895456" y="3078097"/>
            <a:ext cx="80399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Inclusion and randomization</a:t>
            </a:r>
            <a:endParaRPr lang="en-US" sz="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4979379" y="3678840"/>
            <a:ext cx="695740" cy="1846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 months</a:t>
            </a:r>
            <a:endParaRPr lang="en-US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7302345" y="3670375"/>
            <a:ext cx="695740" cy="1846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 months</a:t>
            </a:r>
            <a:endParaRPr lang="en-US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1118882" y="3672744"/>
            <a:ext cx="415581" cy="1846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Day 0</a:t>
            </a:r>
            <a:endParaRPr lang="en-US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1490212" y="3672744"/>
            <a:ext cx="312232" cy="1846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D-1</a:t>
            </a:r>
            <a:endParaRPr lang="en-US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1831588" y="3666648"/>
            <a:ext cx="312232" cy="1846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D-2</a:t>
            </a:r>
            <a:endParaRPr lang="en-US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2172964" y="3664364"/>
            <a:ext cx="312232" cy="1846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D-3</a:t>
            </a:r>
            <a:endParaRPr lang="en-US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2511032" y="3658766"/>
            <a:ext cx="312232" cy="1846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D-4</a:t>
            </a:r>
            <a:endParaRPr lang="en-US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2837813" y="3660552"/>
            <a:ext cx="312232" cy="1846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D-5</a:t>
            </a:r>
            <a:endParaRPr lang="en-US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4257796" y="4381262"/>
            <a:ext cx="1966220" cy="1846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Experimental group: Deferiprone </a:t>
            </a:r>
            <a:endParaRPr lang="en-US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4257796" y="4692396"/>
            <a:ext cx="1966220" cy="1846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Control group: Treatment as usual</a:t>
            </a:r>
            <a:endParaRPr lang="en-US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80132" y="900645"/>
            <a:ext cx="835836" cy="433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267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Ellipse 43"/>
          <p:cNvSpPr/>
          <p:nvPr/>
        </p:nvSpPr>
        <p:spPr>
          <a:xfrm>
            <a:off x="4221396" y="762000"/>
            <a:ext cx="3769360" cy="262128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/>
          <p:cNvSpPr/>
          <p:nvPr/>
        </p:nvSpPr>
        <p:spPr>
          <a:xfrm>
            <a:off x="858520" y="762000"/>
            <a:ext cx="3769360" cy="2553871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965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fr-FR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>Contexte</a:t>
            </a:r>
            <a: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/>
            </a:r>
            <a:b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</a:br>
            <a:r>
              <a:rPr lang="en-US" sz="2000" b="1" dirty="0" smtClean="0">
                <a:solidFill>
                  <a:schemeClr val="accent1"/>
                </a:solidFill>
                <a:latin typeface="Arial" charset="0"/>
                <a:cs typeface="Arial" charset="0"/>
              </a:rPr>
              <a:t>Plan</a:t>
            </a:r>
            <a:endParaRPr lang="en-US" sz="3400" b="1" dirty="0" smtClean="0">
              <a:solidFill>
                <a:schemeClr val="accent1"/>
              </a:solidFill>
              <a:latin typeface="Arial" charset="0"/>
              <a:cs typeface="Arial" charset="0"/>
            </a:endParaRPr>
          </a:p>
        </p:txBody>
      </p:sp>
      <p:sp>
        <p:nvSpPr>
          <p:cNvPr id="62" name="ZoneTexte 61"/>
          <p:cNvSpPr txBox="1">
            <a:spLocks noChangeArrowheads="1"/>
          </p:cNvSpPr>
          <p:nvPr/>
        </p:nvSpPr>
        <p:spPr bwMode="auto">
          <a:xfrm>
            <a:off x="6106076" y="120060"/>
            <a:ext cx="227652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 sz="1400" b="1" i="1" dirty="0" smtClean="0">
                <a:solidFill>
                  <a:schemeClr val="bg1"/>
                </a:solidFill>
              </a:rPr>
              <a:t>DISABILITY / HANDICAP</a:t>
            </a:r>
            <a:endParaRPr lang="fr-FR" altLang="fr-FR" sz="1400" b="1" i="1" dirty="0">
              <a:solidFill>
                <a:schemeClr val="bg1"/>
              </a:solidFill>
            </a:endParaRPr>
          </a:p>
        </p:txBody>
      </p:sp>
      <p:sp>
        <p:nvSpPr>
          <p:cNvPr id="40" name="ZoneTexte 39"/>
          <p:cNvSpPr txBox="1"/>
          <p:nvPr/>
        </p:nvSpPr>
        <p:spPr>
          <a:xfrm>
            <a:off x="1365250" y="1076385"/>
            <a:ext cx="2705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Physiologie du fer et son métabolisme</a:t>
            </a:r>
            <a:endParaRPr lang="fr-F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ZoneTexte 40"/>
          <p:cNvSpPr txBox="1"/>
          <p:nvPr/>
        </p:nvSpPr>
        <p:spPr>
          <a:xfrm>
            <a:off x="4753526" y="1091625"/>
            <a:ext cx="2705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Méthodes d’imagerie sensibles au fer</a:t>
            </a:r>
            <a:endParaRPr lang="fr-F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Ellipse 45"/>
          <p:cNvSpPr/>
          <p:nvPr/>
        </p:nvSpPr>
        <p:spPr>
          <a:xfrm>
            <a:off x="2687320" y="2560320"/>
            <a:ext cx="3769360" cy="258318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ZoneTexte 41"/>
          <p:cNvSpPr txBox="1"/>
          <p:nvPr/>
        </p:nvSpPr>
        <p:spPr>
          <a:xfrm>
            <a:off x="3086100" y="2900373"/>
            <a:ext cx="2933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Situations pathologiques associées à un excès de fer</a:t>
            </a:r>
            <a:endParaRPr lang="fr-F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967740" y="1612483"/>
            <a:ext cx="355092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fr-FR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Présence majoritaire dans les globules rouges (</a:t>
            </a:r>
            <a:r>
              <a:rPr lang="fr-FR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Hb</a:t>
            </a:r>
            <a:r>
              <a:rPr lang="fr-FR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endParaRPr lang="fr-FR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fr-FR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Présence très régulée surtout dans certaines régions et certaines cellules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fr-FR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fr-FR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Indispensable au fonctionnement normal du cerveau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fr-FR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En excès </a:t>
            </a:r>
            <a:r>
              <a:rPr lang="fr-FR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ferroptose</a:t>
            </a:r>
            <a:r>
              <a:rPr lang="fr-FR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FR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4518660" y="1754276"/>
            <a:ext cx="35509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fr-FR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Magnitude et phase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fr-FR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fr-FR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Evaluation qualitative (T2*, SWI, phase)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fr-FR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fr-FR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Evaluation quantitative (R2*, R2’, QSM)</a:t>
            </a:r>
            <a:endParaRPr lang="fr-FR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2777490" y="3530003"/>
            <a:ext cx="35509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fr-FR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Tout saignement (fer de l’Hémoglobine)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fr-FR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fr-FR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Inflammation chronique (SEP, LEMP, SLA, déconnection)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fr-FR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fr-FR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Fer et mutations génétiques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fr-FR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fr-FR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Fer et maladies neurodégénératives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fr-FR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1527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2" descr="Résultat de recherche d'images pour &quot;bordeaux neurocampus&quot;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84"/>
          <a:stretch/>
        </p:blipFill>
        <p:spPr bwMode="auto">
          <a:xfrm>
            <a:off x="5968880" y="2569050"/>
            <a:ext cx="3027087" cy="253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Image associé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1" r="13101"/>
          <a:stretch/>
        </p:blipFill>
        <p:spPr bwMode="auto">
          <a:xfrm>
            <a:off x="135721" y="2600304"/>
            <a:ext cx="2519475" cy="2505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" name="Rectangle 98"/>
          <p:cNvSpPr/>
          <p:nvPr/>
        </p:nvSpPr>
        <p:spPr>
          <a:xfrm>
            <a:off x="53728" y="2569824"/>
            <a:ext cx="2670048" cy="2533254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0" name="Rectangle 99"/>
          <p:cNvSpPr/>
          <p:nvPr/>
        </p:nvSpPr>
        <p:spPr>
          <a:xfrm>
            <a:off x="5900300" y="2579766"/>
            <a:ext cx="3168000" cy="2533254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Rectangle 42"/>
          <p:cNvSpPr/>
          <p:nvPr/>
        </p:nvSpPr>
        <p:spPr>
          <a:xfrm>
            <a:off x="2779063" y="2580148"/>
            <a:ext cx="2971800" cy="252293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space réservé du texte 1"/>
          <p:cNvSpPr txBox="1">
            <a:spLocks/>
          </p:cNvSpPr>
          <p:nvPr/>
        </p:nvSpPr>
        <p:spPr>
          <a:xfrm>
            <a:off x="135721" y="2607924"/>
            <a:ext cx="2519475" cy="3297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fr-FR" sz="5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lang="fr-FR" sz="5400" b="1" kern="1200" cap="all" baseline="0">
                <a:solidFill>
                  <a:srgbClr val="009FE3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6858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600"/>
              </a:spcAft>
              <a:buFontTx/>
              <a:buBlip>
                <a:blip r:embed="rId5"/>
              </a:buBlip>
              <a:defRPr lang="fr-FR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0000" indent="-270000" algn="l" defTabSz="6858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600"/>
              </a:spcAft>
              <a:buFontTx/>
              <a:buBlip>
                <a:blip r:embed="rId6"/>
              </a:buBlip>
              <a:defRPr lang="fr-FR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0000" indent="-270000" algn="l" defTabSz="6858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600"/>
              </a:spcAft>
              <a:buFontTx/>
              <a:buBlip>
                <a:blip r:embed="rId7"/>
              </a:buBlip>
              <a:defRPr lang="fr-FR" sz="1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0000" indent="-270000" algn="l" defTabSz="6858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600"/>
              </a:spcAft>
              <a:buFontTx/>
              <a:buBlip>
                <a:blip r:embed="rId8"/>
              </a:buBlip>
              <a:defRPr lang="fr-FR" sz="1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0000" indent="-270000" algn="l" defTabSz="6858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600"/>
              </a:spcAft>
              <a:buFontTx/>
              <a:buBlip>
                <a:blip r:embed="rId9"/>
              </a:buBlip>
              <a:defRPr lang="fr-FR" sz="1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0000" indent="-270000" algn="l" defTabSz="6858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600"/>
              </a:spcAft>
              <a:buFontTx/>
              <a:buBlip>
                <a:blip r:embed="rId10"/>
              </a:buBlip>
              <a:defRPr lang="fr-FR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</a:rPr>
              <a:t>Bordeaux University</a:t>
            </a:r>
            <a:r>
              <a:rPr kumimoji="0" lang="en-US" sz="1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</a:rPr>
              <a:t> Hospital</a:t>
            </a:r>
            <a:endParaRPr lang="en-US" sz="1800" dirty="0">
              <a:solidFill>
                <a:schemeClr val="tx1"/>
              </a:solidFill>
              <a:latin typeface="Arial"/>
            </a:endParaRPr>
          </a:p>
        </p:txBody>
      </p:sp>
      <p:pic>
        <p:nvPicPr>
          <p:cNvPr id="22" name="Picture 3" descr="C:\Users\ttourdias\Documents\Documents\Trucs et astuces\Photos_service_neuroradio\224_CHU_Imagerie_070616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00" b="15334"/>
          <a:stretch>
            <a:fillRect/>
          </a:stretch>
        </p:blipFill>
        <p:spPr bwMode="auto">
          <a:xfrm>
            <a:off x="2825951" y="2600304"/>
            <a:ext cx="2914217" cy="2502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Espace réservé du texte 1"/>
          <p:cNvSpPr txBox="1">
            <a:spLocks/>
          </p:cNvSpPr>
          <p:nvPr/>
        </p:nvSpPr>
        <p:spPr>
          <a:xfrm>
            <a:off x="5884004" y="680957"/>
            <a:ext cx="3111963" cy="627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fr-FR" sz="5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lang="fr-FR" sz="5400" b="1" kern="1200" cap="all" baseline="0">
                <a:solidFill>
                  <a:srgbClr val="009FE3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6858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600"/>
              </a:spcAft>
              <a:buFontTx/>
              <a:buBlip>
                <a:blip r:embed="rId5"/>
              </a:buBlip>
              <a:defRPr lang="fr-FR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0000" indent="-270000" algn="l" defTabSz="6858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600"/>
              </a:spcAft>
              <a:buFontTx/>
              <a:buBlip>
                <a:blip r:embed="rId6"/>
              </a:buBlip>
              <a:defRPr lang="fr-FR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0000" indent="-270000" algn="l" defTabSz="6858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600"/>
              </a:spcAft>
              <a:buFontTx/>
              <a:buBlip>
                <a:blip r:embed="rId7"/>
              </a:buBlip>
              <a:defRPr lang="fr-FR" sz="1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0000" indent="-270000" algn="l" defTabSz="6858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600"/>
              </a:spcAft>
              <a:buFontTx/>
              <a:buBlip>
                <a:blip r:embed="rId8"/>
              </a:buBlip>
              <a:defRPr lang="fr-FR" sz="1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0000" indent="-270000" algn="l" defTabSz="6858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600"/>
              </a:spcAft>
              <a:buFontTx/>
              <a:buBlip>
                <a:blip r:embed="rId9"/>
              </a:buBlip>
              <a:defRPr lang="fr-FR" sz="1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0000" indent="-270000" algn="l" defTabSz="6858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600"/>
              </a:spcAft>
              <a:buFontTx/>
              <a:buBlip>
                <a:blip r:embed="rId10"/>
              </a:buBlip>
              <a:defRPr lang="fr-FR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sz="1800" dirty="0">
              <a:latin typeface="Arial"/>
            </a:endParaRPr>
          </a:p>
          <a:p>
            <a:pPr>
              <a:defRPr/>
            </a:pPr>
            <a:r>
              <a:rPr lang="en-US" sz="1400" dirty="0" smtClean="0">
                <a:latin typeface="Arial"/>
              </a:rPr>
              <a:t>thomas.tourdias@chu-bordeaux.fr</a:t>
            </a:r>
            <a:endParaRPr lang="en-US" sz="1400" dirty="0">
              <a:latin typeface="Arial"/>
            </a:endParaRPr>
          </a:p>
        </p:txBody>
      </p:sp>
      <p:sp>
        <p:nvSpPr>
          <p:cNvPr id="24" name="Espace réservé du texte 1"/>
          <p:cNvSpPr txBox="1">
            <a:spLocks/>
          </p:cNvSpPr>
          <p:nvPr/>
        </p:nvSpPr>
        <p:spPr>
          <a:xfrm>
            <a:off x="2839431" y="2607924"/>
            <a:ext cx="2911431" cy="3297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fr-FR" sz="5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lang="fr-FR" sz="5400" b="1" kern="1200" cap="all" baseline="0">
                <a:solidFill>
                  <a:srgbClr val="009FE3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6858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600"/>
              </a:spcAft>
              <a:buFontTx/>
              <a:buBlip>
                <a:blip r:embed="rId5"/>
              </a:buBlip>
              <a:defRPr lang="fr-FR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0000" indent="-270000" algn="l" defTabSz="6858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600"/>
              </a:spcAft>
              <a:buFontTx/>
              <a:buBlip>
                <a:blip r:embed="rId6"/>
              </a:buBlip>
              <a:defRPr lang="fr-FR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0000" indent="-270000" algn="l" defTabSz="6858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600"/>
              </a:spcAft>
              <a:buFontTx/>
              <a:buBlip>
                <a:blip r:embed="rId7"/>
              </a:buBlip>
              <a:defRPr lang="fr-FR" sz="1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0000" indent="-270000" algn="l" defTabSz="6858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600"/>
              </a:spcAft>
              <a:buFontTx/>
              <a:buBlip>
                <a:blip r:embed="rId8"/>
              </a:buBlip>
              <a:defRPr lang="fr-FR" sz="1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0000" indent="-270000" algn="l" defTabSz="6858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600"/>
              </a:spcAft>
              <a:buFontTx/>
              <a:buBlip>
                <a:blip r:embed="rId9"/>
              </a:buBlip>
              <a:defRPr lang="fr-FR" sz="1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0000" indent="-270000" algn="l" defTabSz="6858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600"/>
              </a:spcAft>
              <a:buFontTx/>
              <a:buBlip>
                <a:blip r:embed="rId10"/>
              </a:buBlip>
              <a:defRPr lang="fr-FR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</a:rPr>
              <a:t>Institute</a:t>
            </a:r>
            <a:r>
              <a:rPr kumimoji="0" lang="en-US" sz="1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</a:rPr>
              <a:t> of </a:t>
            </a:r>
            <a:r>
              <a:rPr kumimoji="0" lang="en-US" sz="12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</a:rPr>
              <a:t>Bioimaging</a:t>
            </a:r>
            <a:endParaRPr lang="en-US" sz="1800" dirty="0">
              <a:solidFill>
                <a:schemeClr val="tx1"/>
              </a:solidFill>
              <a:latin typeface="Arial"/>
            </a:endParaRPr>
          </a:p>
        </p:txBody>
      </p:sp>
      <p:sp>
        <p:nvSpPr>
          <p:cNvPr id="25" name="Espace réservé du texte 1"/>
          <p:cNvSpPr txBox="1">
            <a:spLocks/>
          </p:cNvSpPr>
          <p:nvPr/>
        </p:nvSpPr>
        <p:spPr>
          <a:xfrm>
            <a:off x="5910994" y="2569824"/>
            <a:ext cx="3153553" cy="3297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fr-FR" sz="5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lang="fr-FR" sz="5400" b="1" kern="1200" cap="all" baseline="0">
                <a:solidFill>
                  <a:srgbClr val="009FE3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6858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600"/>
              </a:spcAft>
              <a:buFontTx/>
              <a:buBlip>
                <a:blip r:embed="rId5"/>
              </a:buBlip>
              <a:defRPr lang="fr-FR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0000" indent="-270000" algn="l" defTabSz="6858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600"/>
              </a:spcAft>
              <a:buFontTx/>
              <a:buBlip>
                <a:blip r:embed="rId6"/>
              </a:buBlip>
              <a:defRPr lang="fr-FR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0000" indent="-270000" algn="l" defTabSz="6858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600"/>
              </a:spcAft>
              <a:buFontTx/>
              <a:buBlip>
                <a:blip r:embed="rId7"/>
              </a:buBlip>
              <a:defRPr lang="fr-FR" sz="1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0000" indent="-270000" algn="l" defTabSz="6858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600"/>
              </a:spcAft>
              <a:buFontTx/>
              <a:buBlip>
                <a:blip r:embed="rId8"/>
              </a:buBlip>
              <a:defRPr lang="fr-FR" sz="1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0000" indent="-270000" algn="l" defTabSz="6858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600"/>
              </a:spcAft>
              <a:buFontTx/>
              <a:buBlip>
                <a:blip r:embed="rId9"/>
              </a:buBlip>
              <a:defRPr lang="fr-FR" sz="1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0000" indent="-270000" algn="l" defTabSz="6858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600"/>
              </a:spcAft>
              <a:buFontTx/>
              <a:buBlip>
                <a:blip r:embed="rId10"/>
              </a:buBlip>
              <a:defRPr lang="fr-FR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</a:rPr>
              <a:t>Bordeaux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</a:rPr>
              <a:t>Neurocampus</a:t>
            </a:r>
            <a:endParaRPr lang="en-US" sz="1800" dirty="0">
              <a:solidFill>
                <a:schemeClr val="tx1"/>
              </a:solidFill>
              <a:latin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0" y="0"/>
            <a:ext cx="9144000" cy="6965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>Thank you !</a:t>
            </a:r>
            <a:endParaRPr lang="en-US" sz="3400" b="1" dirty="0" smtClean="0">
              <a:solidFill>
                <a:schemeClr val="accent1"/>
              </a:solidFill>
              <a:latin typeface="Arial" charset="0"/>
              <a:cs typeface="Arial" charset="0"/>
            </a:endParaRPr>
          </a:p>
        </p:txBody>
      </p:sp>
      <p:pic>
        <p:nvPicPr>
          <p:cNvPr id="28" name="Picture 14" descr="http://www.iut.u-bordeaux1.fr/cred/images/Cred/Universite-Bordeaux-450x181.gif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189" y="4745740"/>
            <a:ext cx="892979" cy="35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896" y="4772380"/>
            <a:ext cx="806361" cy="320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Image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763" y="4698929"/>
            <a:ext cx="806158" cy="393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Image 1" descr="Bx_Neurocampus_Magendie01_CMJN.jpg"/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CFB"/>
              </a:clrFrom>
              <a:clrTo>
                <a:srgbClr val="FFFC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8600" y="4358601"/>
            <a:ext cx="547431" cy="38463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</p:pic>
      <p:pic>
        <p:nvPicPr>
          <p:cNvPr id="32" name="Image 31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96"/>
          <a:stretch/>
        </p:blipFill>
        <p:spPr>
          <a:xfrm>
            <a:off x="200900" y="1577066"/>
            <a:ext cx="2312818" cy="661313"/>
          </a:xfrm>
          <a:prstGeom prst="rect">
            <a:avLst/>
          </a:prstGeom>
        </p:spPr>
      </p:pic>
      <p:sp>
        <p:nvSpPr>
          <p:cNvPr id="33" name="ZoneTexte 32"/>
          <p:cNvSpPr txBox="1"/>
          <p:nvPr/>
        </p:nvSpPr>
        <p:spPr>
          <a:xfrm>
            <a:off x="135721" y="2226979"/>
            <a:ext cx="209821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https://sts.u-bordeaux.fr/rri-impact</a:t>
            </a:r>
          </a:p>
        </p:txBody>
      </p:sp>
      <p:pic>
        <p:nvPicPr>
          <p:cNvPr id="39" name="Picture 2" descr="http://media.wizzz.sdv.fr/2/9/9/0/5/6/6/4/1/6/original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50"/>
          <a:stretch>
            <a:fillRect/>
          </a:stretch>
        </p:blipFill>
        <p:spPr bwMode="auto">
          <a:xfrm>
            <a:off x="186577" y="759717"/>
            <a:ext cx="3586105" cy="705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 descr="https://thalamicsegmentation.github.io/img/logo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897" y="1577065"/>
            <a:ext cx="1644976" cy="66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4607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1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25"/>
          <a:stretch/>
        </p:blipFill>
        <p:spPr bwMode="auto">
          <a:xfrm>
            <a:off x="2391230" y="938688"/>
            <a:ext cx="3154913" cy="4137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0"/>
            <a:ext cx="9144000" cy="6965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fr-FR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>Physiologie du fer</a:t>
            </a:r>
            <a: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/>
            </a:r>
            <a:b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</a:br>
            <a:r>
              <a:rPr lang="fr-FR" sz="2000" b="1" dirty="0" smtClean="0">
                <a:solidFill>
                  <a:schemeClr val="accent1"/>
                </a:solidFill>
                <a:latin typeface="Arial" charset="0"/>
                <a:cs typeface="Arial" charset="0"/>
              </a:rPr>
              <a:t>Régulation systémique</a:t>
            </a:r>
            <a:endParaRPr lang="fr-FR" sz="3400" b="1" dirty="0" smtClean="0">
              <a:solidFill>
                <a:schemeClr val="accent1"/>
              </a:solidFill>
              <a:latin typeface="Arial" charset="0"/>
              <a:cs typeface="Arial" charset="0"/>
            </a:endParaRPr>
          </a:p>
        </p:txBody>
      </p:sp>
      <p:sp>
        <p:nvSpPr>
          <p:cNvPr id="62" name="ZoneTexte 61"/>
          <p:cNvSpPr txBox="1">
            <a:spLocks noChangeArrowheads="1"/>
          </p:cNvSpPr>
          <p:nvPr/>
        </p:nvSpPr>
        <p:spPr bwMode="auto">
          <a:xfrm>
            <a:off x="6106076" y="120060"/>
            <a:ext cx="227652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 sz="1400" b="1" i="1" dirty="0" smtClean="0">
                <a:solidFill>
                  <a:schemeClr val="bg1"/>
                </a:solidFill>
              </a:rPr>
              <a:t>DISABILITY / HANDICAP</a:t>
            </a:r>
            <a:endParaRPr lang="fr-FR" altLang="fr-FR" sz="1400" b="1" i="1" dirty="0">
              <a:solidFill>
                <a:schemeClr val="bg1"/>
              </a:solidFill>
            </a:endParaRPr>
          </a:p>
        </p:txBody>
      </p:sp>
      <p:sp>
        <p:nvSpPr>
          <p:cNvPr id="27" name="ZoneTexte 1"/>
          <p:cNvSpPr txBox="1">
            <a:spLocks noChangeArrowheads="1"/>
          </p:cNvSpPr>
          <p:nvPr/>
        </p:nvSpPr>
        <p:spPr bwMode="auto">
          <a:xfrm>
            <a:off x="6500328" y="4881890"/>
            <a:ext cx="272863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100" b="1">
                <a:solidFill>
                  <a:schemeClr val="accent5"/>
                </a:solidFill>
              </a:rPr>
              <a:t>Andrews </a:t>
            </a:r>
            <a:r>
              <a:rPr lang="fr-FR" altLang="fr-FR" sz="1100" b="1" i="1">
                <a:solidFill>
                  <a:schemeClr val="accent5"/>
                </a:solidFill>
              </a:rPr>
              <a:t>et al. </a:t>
            </a:r>
            <a:r>
              <a:rPr lang="fr-FR" altLang="fr-FR" sz="1100" b="1">
                <a:solidFill>
                  <a:schemeClr val="accent5"/>
                </a:solidFill>
              </a:rPr>
              <a:t>NEJM 1999; 23:1986-95</a:t>
            </a:r>
          </a:p>
        </p:txBody>
      </p:sp>
      <p:sp>
        <p:nvSpPr>
          <p:cNvPr id="28" name="Ellipse 27"/>
          <p:cNvSpPr/>
          <p:nvPr/>
        </p:nvSpPr>
        <p:spPr>
          <a:xfrm>
            <a:off x="3644042" y="2166908"/>
            <a:ext cx="649288" cy="5238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9" name="Rectangle 28"/>
          <p:cNvSpPr/>
          <p:nvPr/>
        </p:nvSpPr>
        <p:spPr>
          <a:xfrm>
            <a:off x="4169971" y="1567758"/>
            <a:ext cx="1334682" cy="224811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0" name="Rectangle 29"/>
          <p:cNvSpPr/>
          <p:nvPr/>
        </p:nvSpPr>
        <p:spPr>
          <a:xfrm>
            <a:off x="2404085" y="1555060"/>
            <a:ext cx="1218708" cy="227144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1" name="Rectangle 30"/>
          <p:cNvSpPr/>
          <p:nvPr/>
        </p:nvSpPr>
        <p:spPr>
          <a:xfrm rot="5400000">
            <a:off x="3398057" y="2913427"/>
            <a:ext cx="1154113" cy="3142058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32" name="Picture 1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603" b="1135"/>
          <a:stretch/>
        </p:blipFill>
        <p:spPr bwMode="auto">
          <a:xfrm>
            <a:off x="5919949" y="2428845"/>
            <a:ext cx="3154914" cy="1199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1877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965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fr-FR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>Physiologie du fer</a:t>
            </a:r>
            <a: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/>
            </a:r>
            <a:br>
              <a:rPr lang="en-US" sz="3400" dirty="0" smtClean="0">
                <a:solidFill>
                  <a:srgbClr val="FFC000"/>
                </a:solidFill>
                <a:latin typeface="Arial" charset="0"/>
                <a:cs typeface="Arial" charset="0"/>
              </a:rPr>
            </a:br>
            <a:r>
              <a:rPr lang="fr-FR" sz="2000" b="1" dirty="0" smtClean="0">
                <a:solidFill>
                  <a:schemeClr val="accent1"/>
                </a:solidFill>
                <a:latin typeface="Arial" charset="0"/>
                <a:cs typeface="Arial" charset="0"/>
              </a:rPr>
              <a:t>Régulation cérébrale</a:t>
            </a:r>
            <a:endParaRPr lang="fr-FR" sz="3400" b="1" dirty="0" smtClean="0">
              <a:solidFill>
                <a:schemeClr val="accent1"/>
              </a:solidFill>
              <a:latin typeface="Arial" charset="0"/>
              <a:cs typeface="Arial" charset="0"/>
            </a:endParaRPr>
          </a:p>
        </p:txBody>
      </p:sp>
      <p:sp>
        <p:nvSpPr>
          <p:cNvPr id="62" name="ZoneTexte 61"/>
          <p:cNvSpPr txBox="1">
            <a:spLocks noChangeArrowheads="1"/>
          </p:cNvSpPr>
          <p:nvPr/>
        </p:nvSpPr>
        <p:spPr bwMode="auto">
          <a:xfrm>
            <a:off x="6106076" y="120060"/>
            <a:ext cx="227652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 sz="1400" b="1" i="1" dirty="0" smtClean="0">
                <a:solidFill>
                  <a:schemeClr val="bg1"/>
                </a:solidFill>
              </a:rPr>
              <a:t>DISABILITY / HANDICAP</a:t>
            </a:r>
            <a:endParaRPr lang="fr-FR" altLang="fr-FR" sz="1400" b="1" i="1" dirty="0">
              <a:solidFill>
                <a:schemeClr val="bg1"/>
              </a:solidFill>
            </a:endParaRPr>
          </a:p>
        </p:txBody>
      </p:sp>
      <p:sp>
        <p:nvSpPr>
          <p:cNvPr id="12" name="ZoneTexte 1"/>
          <p:cNvSpPr txBox="1">
            <a:spLocks noChangeArrowheads="1"/>
          </p:cNvSpPr>
          <p:nvPr/>
        </p:nvSpPr>
        <p:spPr bwMode="auto">
          <a:xfrm>
            <a:off x="6835140" y="4894031"/>
            <a:ext cx="238398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100" b="1" dirty="0">
                <a:solidFill>
                  <a:schemeClr val="accent5"/>
                </a:solidFill>
              </a:rPr>
              <a:t>Zecca </a:t>
            </a:r>
            <a:r>
              <a:rPr lang="fr-FR" altLang="fr-FR" sz="1100" b="1" i="1" dirty="0">
                <a:solidFill>
                  <a:schemeClr val="accent5"/>
                </a:solidFill>
              </a:rPr>
              <a:t>et al. </a:t>
            </a:r>
            <a:r>
              <a:rPr lang="fr-FR" altLang="fr-FR" sz="1100" b="1" dirty="0">
                <a:solidFill>
                  <a:schemeClr val="accent5"/>
                </a:solidFill>
              </a:rPr>
              <a:t>Nature </a:t>
            </a:r>
            <a:r>
              <a:rPr lang="fr-FR" altLang="fr-FR" sz="1100" b="1" dirty="0" err="1">
                <a:solidFill>
                  <a:schemeClr val="accent5"/>
                </a:solidFill>
              </a:rPr>
              <a:t>Reviews</a:t>
            </a:r>
            <a:r>
              <a:rPr lang="fr-FR" altLang="fr-FR" sz="1100" b="1" dirty="0">
                <a:solidFill>
                  <a:schemeClr val="accent5"/>
                </a:solidFill>
              </a:rPr>
              <a:t> 2004</a:t>
            </a:r>
          </a:p>
        </p:txBody>
      </p:sp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26"/>
          <a:stretch>
            <a:fillRect/>
          </a:stretch>
        </p:blipFill>
        <p:spPr bwMode="auto">
          <a:xfrm>
            <a:off x="275431" y="804019"/>
            <a:ext cx="2215515" cy="1654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http://academic.kellogg.cc.mi.us/herbrandsonc/bio201_McKinley/f14-6_cellular_organiza_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39" t="8545" r="12862" b="5360"/>
          <a:stretch>
            <a:fillRect/>
          </a:stretch>
        </p:blipFill>
        <p:spPr bwMode="auto">
          <a:xfrm>
            <a:off x="5896610" y="805860"/>
            <a:ext cx="2826899" cy="276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e 7"/>
          <p:cNvGrpSpPr>
            <a:grpSpLocks/>
          </p:cNvGrpSpPr>
          <p:nvPr/>
        </p:nvGrpSpPr>
        <p:grpSpPr bwMode="auto">
          <a:xfrm>
            <a:off x="6380798" y="1124949"/>
            <a:ext cx="1338615" cy="751006"/>
            <a:chOff x="3348038" y="1341438"/>
            <a:chExt cx="1584325" cy="841375"/>
          </a:xfrm>
        </p:grpSpPr>
        <p:sp>
          <p:nvSpPr>
            <p:cNvPr id="16" name="Ellipse 15"/>
            <p:cNvSpPr/>
            <p:nvPr/>
          </p:nvSpPr>
          <p:spPr>
            <a:xfrm>
              <a:off x="3348038" y="2133600"/>
              <a:ext cx="71437" cy="4921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7" name="Ellipse 16"/>
            <p:cNvSpPr/>
            <p:nvPr/>
          </p:nvSpPr>
          <p:spPr>
            <a:xfrm>
              <a:off x="4643438" y="1700213"/>
              <a:ext cx="73025" cy="50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8" name="Ellipse 17"/>
            <p:cNvSpPr/>
            <p:nvPr/>
          </p:nvSpPr>
          <p:spPr>
            <a:xfrm>
              <a:off x="4859338" y="1341438"/>
              <a:ext cx="73025" cy="4921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</p:grpSp>
      <p:grpSp>
        <p:nvGrpSpPr>
          <p:cNvPr id="19" name="Groupe 18"/>
          <p:cNvGrpSpPr>
            <a:grpSpLocks/>
          </p:cNvGrpSpPr>
          <p:nvPr/>
        </p:nvGrpSpPr>
        <p:grpSpPr bwMode="auto">
          <a:xfrm>
            <a:off x="6205485" y="1958181"/>
            <a:ext cx="1064990" cy="1165064"/>
            <a:chOff x="3167062" y="2148094"/>
            <a:chExt cx="1260475" cy="1305258"/>
          </a:xfrm>
        </p:grpSpPr>
        <p:sp>
          <p:nvSpPr>
            <p:cNvPr id="20" name="Ellipse 19"/>
            <p:cNvSpPr/>
            <p:nvPr/>
          </p:nvSpPr>
          <p:spPr>
            <a:xfrm>
              <a:off x="4045361" y="2173494"/>
              <a:ext cx="71437" cy="50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21" name="Ellipse 20"/>
            <p:cNvSpPr/>
            <p:nvPr/>
          </p:nvSpPr>
          <p:spPr>
            <a:xfrm>
              <a:off x="4090664" y="2444950"/>
              <a:ext cx="73025" cy="50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22" name="Ellipse 21"/>
            <p:cNvSpPr/>
            <p:nvPr/>
          </p:nvSpPr>
          <p:spPr>
            <a:xfrm>
              <a:off x="4226619" y="2148094"/>
              <a:ext cx="71438" cy="50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23" name="Ellipse 22"/>
            <p:cNvSpPr/>
            <p:nvPr/>
          </p:nvSpPr>
          <p:spPr>
            <a:xfrm>
              <a:off x="3167062" y="2884215"/>
              <a:ext cx="73025" cy="4921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24" name="Ellipse 23"/>
            <p:cNvSpPr/>
            <p:nvPr/>
          </p:nvSpPr>
          <p:spPr>
            <a:xfrm>
              <a:off x="3306499" y="2783482"/>
              <a:ext cx="71437" cy="50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25" name="Ellipse 24"/>
            <p:cNvSpPr/>
            <p:nvPr/>
          </p:nvSpPr>
          <p:spPr>
            <a:xfrm>
              <a:off x="3260218" y="2997285"/>
              <a:ext cx="71438" cy="50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26" name="Ellipse 25"/>
            <p:cNvSpPr/>
            <p:nvPr/>
          </p:nvSpPr>
          <p:spPr>
            <a:xfrm>
              <a:off x="3362569" y="2949330"/>
              <a:ext cx="73025" cy="50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34" name="Ellipse 33"/>
            <p:cNvSpPr/>
            <p:nvPr/>
          </p:nvSpPr>
          <p:spPr>
            <a:xfrm>
              <a:off x="3987035" y="2337358"/>
              <a:ext cx="71437" cy="50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35" name="Ellipse 34"/>
            <p:cNvSpPr/>
            <p:nvPr/>
          </p:nvSpPr>
          <p:spPr>
            <a:xfrm>
              <a:off x="4320381" y="3404140"/>
              <a:ext cx="71437" cy="4921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36" name="Ellipse 35"/>
            <p:cNvSpPr/>
            <p:nvPr/>
          </p:nvSpPr>
          <p:spPr>
            <a:xfrm>
              <a:off x="4356100" y="3246576"/>
              <a:ext cx="71437" cy="4921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37" name="Ellipse 36"/>
            <p:cNvSpPr/>
            <p:nvPr/>
          </p:nvSpPr>
          <p:spPr>
            <a:xfrm>
              <a:off x="4186306" y="2332484"/>
              <a:ext cx="71438" cy="4921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</p:grpSp>
      <p:grpSp>
        <p:nvGrpSpPr>
          <p:cNvPr id="38" name="Groupe 37"/>
          <p:cNvGrpSpPr>
            <a:grpSpLocks/>
          </p:cNvGrpSpPr>
          <p:nvPr/>
        </p:nvGrpSpPr>
        <p:grpSpPr bwMode="auto">
          <a:xfrm>
            <a:off x="6837931" y="981626"/>
            <a:ext cx="1335931" cy="2032586"/>
            <a:chOff x="3783014" y="1195388"/>
            <a:chExt cx="1581148" cy="2277169"/>
          </a:xfrm>
        </p:grpSpPr>
        <p:sp>
          <p:nvSpPr>
            <p:cNvPr id="39" name="Ellipse 38"/>
            <p:cNvSpPr/>
            <p:nvPr/>
          </p:nvSpPr>
          <p:spPr>
            <a:xfrm>
              <a:off x="3854451" y="1405169"/>
              <a:ext cx="71438" cy="50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40" name="Ellipse 39"/>
            <p:cNvSpPr/>
            <p:nvPr/>
          </p:nvSpPr>
          <p:spPr>
            <a:xfrm>
              <a:off x="3783014" y="1592758"/>
              <a:ext cx="71437" cy="50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41" name="Ellipse 40"/>
            <p:cNvSpPr/>
            <p:nvPr/>
          </p:nvSpPr>
          <p:spPr>
            <a:xfrm>
              <a:off x="4787899" y="3273855"/>
              <a:ext cx="71438" cy="50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42" name="Ellipse 41"/>
            <p:cNvSpPr/>
            <p:nvPr/>
          </p:nvSpPr>
          <p:spPr>
            <a:xfrm>
              <a:off x="4789783" y="3421757"/>
              <a:ext cx="73025" cy="50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43" name="Ellipse 42"/>
            <p:cNvSpPr/>
            <p:nvPr/>
          </p:nvSpPr>
          <p:spPr>
            <a:xfrm>
              <a:off x="5221287" y="1259127"/>
              <a:ext cx="71438" cy="50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44" name="Ellipse 43"/>
            <p:cNvSpPr/>
            <p:nvPr/>
          </p:nvSpPr>
          <p:spPr>
            <a:xfrm>
              <a:off x="5117473" y="1349962"/>
              <a:ext cx="73025" cy="4921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45" name="Ellipse 44"/>
            <p:cNvSpPr/>
            <p:nvPr/>
          </p:nvSpPr>
          <p:spPr>
            <a:xfrm>
              <a:off x="5292725" y="1195388"/>
              <a:ext cx="71437" cy="50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</p:grpSp>
      <p:pic>
        <p:nvPicPr>
          <p:cNvPr id="4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09" t="7549" r="24747" b="4568"/>
          <a:stretch>
            <a:fillRect/>
          </a:stretch>
        </p:blipFill>
        <p:spPr bwMode="auto">
          <a:xfrm>
            <a:off x="3089573" y="802324"/>
            <a:ext cx="1986622" cy="2751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7" name="Groupe 46"/>
          <p:cNvGrpSpPr>
            <a:grpSpLocks/>
          </p:cNvGrpSpPr>
          <p:nvPr/>
        </p:nvGrpSpPr>
        <p:grpSpPr bwMode="auto">
          <a:xfrm>
            <a:off x="3692885" y="1669670"/>
            <a:ext cx="823114" cy="598828"/>
            <a:chOff x="845344" y="1892405"/>
            <a:chExt cx="974202" cy="670885"/>
          </a:xfrm>
        </p:grpSpPr>
        <p:sp>
          <p:nvSpPr>
            <p:cNvPr id="48" name="Ellipse 47"/>
            <p:cNvSpPr/>
            <p:nvPr/>
          </p:nvSpPr>
          <p:spPr>
            <a:xfrm>
              <a:off x="1625122" y="2186969"/>
              <a:ext cx="73025" cy="50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49" name="Ellipse 48"/>
            <p:cNvSpPr/>
            <p:nvPr/>
          </p:nvSpPr>
          <p:spPr>
            <a:xfrm>
              <a:off x="1746963" y="2343150"/>
              <a:ext cx="71438" cy="50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50" name="Ellipse 49"/>
            <p:cNvSpPr/>
            <p:nvPr/>
          </p:nvSpPr>
          <p:spPr>
            <a:xfrm>
              <a:off x="1637519" y="2302668"/>
              <a:ext cx="71438" cy="4921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51" name="Ellipse 50"/>
            <p:cNvSpPr/>
            <p:nvPr/>
          </p:nvSpPr>
          <p:spPr>
            <a:xfrm>
              <a:off x="1711720" y="2430298"/>
              <a:ext cx="71438" cy="50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52" name="Ellipse 51"/>
            <p:cNvSpPr/>
            <p:nvPr/>
          </p:nvSpPr>
          <p:spPr>
            <a:xfrm>
              <a:off x="957926" y="2366661"/>
              <a:ext cx="71438" cy="50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53" name="Ellipse 52"/>
            <p:cNvSpPr/>
            <p:nvPr/>
          </p:nvSpPr>
          <p:spPr>
            <a:xfrm>
              <a:off x="993549" y="2279530"/>
              <a:ext cx="71437" cy="50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54" name="Ellipse 53"/>
            <p:cNvSpPr/>
            <p:nvPr/>
          </p:nvSpPr>
          <p:spPr>
            <a:xfrm>
              <a:off x="864395" y="2492517"/>
              <a:ext cx="71437" cy="50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55" name="Ellipse 54"/>
            <p:cNvSpPr/>
            <p:nvPr/>
          </p:nvSpPr>
          <p:spPr>
            <a:xfrm>
              <a:off x="845344" y="2373830"/>
              <a:ext cx="71438" cy="50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56" name="Ellipse 55"/>
            <p:cNvSpPr/>
            <p:nvPr/>
          </p:nvSpPr>
          <p:spPr>
            <a:xfrm>
              <a:off x="873587" y="2266948"/>
              <a:ext cx="71437" cy="50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57" name="Ellipse 56"/>
            <p:cNvSpPr/>
            <p:nvPr/>
          </p:nvSpPr>
          <p:spPr>
            <a:xfrm>
              <a:off x="881064" y="2160775"/>
              <a:ext cx="71437" cy="50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58" name="Ellipse 57"/>
            <p:cNvSpPr/>
            <p:nvPr/>
          </p:nvSpPr>
          <p:spPr>
            <a:xfrm>
              <a:off x="1730388" y="2201776"/>
              <a:ext cx="71438" cy="4921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59" name="Ellipse 58"/>
            <p:cNvSpPr/>
            <p:nvPr/>
          </p:nvSpPr>
          <p:spPr>
            <a:xfrm>
              <a:off x="1468959" y="2096462"/>
              <a:ext cx="71437" cy="50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60" name="Ellipse 59"/>
            <p:cNvSpPr/>
            <p:nvPr/>
          </p:nvSpPr>
          <p:spPr>
            <a:xfrm>
              <a:off x="1483470" y="2010058"/>
              <a:ext cx="71437" cy="4921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61" name="Ellipse 60"/>
            <p:cNvSpPr/>
            <p:nvPr/>
          </p:nvSpPr>
          <p:spPr>
            <a:xfrm>
              <a:off x="1149350" y="2099011"/>
              <a:ext cx="71438" cy="50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63" name="Ellipse 62"/>
            <p:cNvSpPr/>
            <p:nvPr/>
          </p:nvSpPr>
          <p:spPr>
            <a:xfrm>
              <a:off x="1140376" y="1957473"/>
              <a:ext cx="71438" cy="4921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64" name="Ellipse 63"/>
            <p:cNvSpPr/>
            <p:nvPr/>
          </p:nvSpPr>
          <p:spPr>
            <a:xfrm>
              <a:off x="1072355" y="2016188"/>
              <a:ext cx="71438" cy="4921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65" name="Ellipse 64"/>
            <p:cNvSpPr/>
            <p:nvPr/>
          </p:nvSpPr>
          <p:spPr>
            <a:xfrm>
              <a:off x="1530349" y="1942343"/>
              <a:ext cx="73025" cy="50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66" name="Ellipse 65"/>
            <p:cNvSpPr/>
            <p:nvPr/>
          </p:nvSpPr>
          <p:spPr>
            <a:xfrm>
              <a:off x="1040074" y="1892405"/>
              <a:ext cx="73025" cy="4921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67" name="Ellipse 66"/>
            <p:cNvSpPr/>
            <p:nvPr/>
          </p:nvSpPr>
          <p:spPr>
            <a:xfrm>
              <a:off x="1748108" y="2512490"/>
              <a:ext cx="71438" cy="50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68" name="Ellipse 67"/>
            <p:cNvSpPr/>
            <p:nvPr/>
          </p:nvSpPr>
          <p:spPr>
            <a:xfrm>
              <a:off x="1675525" y="2080001"/>
              <a:ext cx="71438" cy="50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69" name="Ellipse 68"/>
            <p:cNvSpPr/>
            <p:nvPr/>
          </p:nvSpPr>
          <p:spPr>
            <a:xfrm>
              <a:off x="967049" y="2167888"/>
              <a:ext cx="73025" cy="50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70" name="Ellipse 69"/>
            <p:cNvSpPr/>
            <p:nvPr/>
          </p:nvSpPr>
          <p:spPr>
            <a:xfrm>
              <a:off x="915988" y="2056188"/>
              <a:ext cx="73025" cy="4921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</p:grpSp>
      <p:grpSp>
        <p:nvGrpSpPr>
          <p:cNvPr id="71" name="Groupe 70"/>
          <p:cNvGrpSpPr>
            <a:grpSpLocks/>
          </p:cNvGrpSpPr>
          <p:nvPr/>
        </p:nvGrpSpPr>
        <p:grpSpPr bwMode="auto">
          <a:xfrm>
            <a:off x="3409293" y="1061191"/>
            <a:ext cx="1415045" cy="2171164"/>
            <a:chOff x="578932" y="1283915"/>
            <a:chExt cx="1674784" cy="2432423"/>
          </a:xfrm>
        </p:grpSpPr>
        <p:sp>
          <p:nvSpPr>
            <p:cNvPr id="72" name="Ellipse 71"/>
            <p:cNvSpPr/>
            <p:nvPr/>
          </p:nvSpPr>
          <p:spPr>
            <a:xfrm>
              <a:off x="2034806" y="3090863"/>
              <a:ext cx="71437" cy="50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73" name="Ellipse 72"/>
            <p:cNvSpPr/>
            <p:nvPr/>
          </p:nvSpPr>
          <p:spPr>
            <a:xfrm>
              <a:off x="1779588" y="3667125"/>
              <a:ext cx="73025" cy="4921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74" name="Ellipse 73"/>
            <p:cNvSpPr/>
            <p:nvPr/>
          </p:nvSpPr>
          <p:spPr>
            <a:xfrm>
              <a:off x="819150" y="3594100"/>
              <a:ext cx="71438" cy="50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75" name="Ellipse 74"/>
            <p:cNvSpPr/>
            <p:nvPr/>
          </p:nvSpPr>
          <p:spPr>
            <a:xfrm>
              <a:off x="650874" y="3209386"/>
              <a:ext cx="71438" cy="4921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76" name="Ellipse 75"/>
            <p:cNvSpPr/>
            <p:nvPr/>
          </p:nvSpPr>
          <p:spPr>
            <a:xfrm>
              <a:off x="578932" y="2082051"/>
              <a:ext cx="71438" cy="50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77" name="Ellipse 76"/>
            <p:cNvSpPr/>
            <p:nvPr/>
          </p:nvSpPr>
          <p:spPr>
            <a:xfrm>
              <a:off x="1154640" y="1283915"/>
              <a:ext cx="71438" cy="50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78" name="Ellipse 77"/>
            <p:cNvSpPr/>
            <p:nvPr/>
          </p:nvSpPr>
          <p:spPr>
            <a:xfrm>
              <a:off x="1963367" y="1683404"/>
              <a:ext cx="71438" cy="4921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79" name="Ellipse 78"/>
            <p:cNvSpPr/>
            <p:nvPr/>
          </p:nvSpPr>
          <p:spPr>
            <a:xfrm>
              <a:off x="2182279" y="2630718"/>
              <a:ext cx="71437" cy="50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</p:grpSp>
      <p:sp>
        <p:nvSpPr>
          <p:cNvPr id="80" name="ZoneTexte 79"/>
          <p:cNvSpPr txBox="1"/>
          <p:nvPr/>
        </p:nvSpPr>
        <p:spPr>
          <a:xfrm>
            <a:off x="140170" y="3670942"/>
            <a:ext cx="244708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chemeClr val="accent5"/>
                </a:solidFill>
              </a:rPr>
              <a:t>Régulation à l’entrée (BHE)</a:t>
            </a:r>
          </a:p>
          <a:p>
            <a:pPr algn="ctr"/>
            <a:endParaRPr lang="fr-FR" sz="1400" b="1" dirty="0">
              <a:solidFill>
                <a:schemeClr val="bg1"/>
              </a:solidFill>
            </a:endParaRPr>
          </a:p>
          <a:p>
            <a:pPr algn="ctr"/>
            <a:r>
              <a:rPr lang="fr-FR" sz="1400" b="1" dirty="0" smtClean="0">
                <a:solidFill>
                  <a:schemeClr val="accent5"/>
                </a:solidFill>
              </a:rPr>
              <a:t>Capacités d’élimination faibles</a:t>
            </a:r>
          </a:p>
        </p:txBody>
      </p:sp>
      <p:sp>
        <p:nvSpPr>
          <p:cNvPr id="81" name="ZoneTexte 80"/>
          <p:cNvSpPr txBox="1"/>
          <p:nvPr/>
        </p:nvSpPr>
        <p:spPr>
          <a:xfrm>
            <a:off x="3127392" y="3687992"/>
            <a:ext cx="176542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chemeClr val="accent5"/>
                </a:solidFill>
              </a:rPr>
              <a:t>Répartition régionale</a:t>
            </a:r>
          </a:p>
          <a:p>
            <a:pPr algn="ctr"/>
            <a:endParaRPr lang="fr-FR" sz="1400" b="1" dirty="0">
              <a:solidFill>
                <a:schemeClr val="bg1"/>
              </a:solidFill>
            </a:endParaRPr>
          </a:p>
          <a:p>
            <a:pPr algn="ctr"/>
            <a:r>
              <a:rPr lang="fr-FR" sz="1400" b="1" dirty="0" smtClean="0">
                <a:solidFill>
                  <a:schemeClr val="bg1"/>
                </a:solidFill>
              </a:rPr>
              <a:t>NGC &gt; Cortex &gt; SB</a:t>
            </a:r>
          </a:p>
        </p:txBody>
      </p:sp>
      <p:sp>
        <p:nvSpPr>
          <p:cNvPr id="82" name="ZoneTexte 81"/>
          <p:cNvSpPr txBox="1"/>
          <p:nvPr/>
        </p:nvSpPr>
        <p:spPr>
          <a:xfrm>
            <a:off x="5653871" y="3677242"/>
            <a:ext cx="3172856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chemeClr val="accent5"/>
                </a:solidFill>
              </a:rPr>
              <a:t>Répartition cellulaire</a:t>
            </a:r>
          </a:p>
          <a:p>
            <a:pPr algn="ctr"/>
            <a:endParaRPr lang="fr-FR" sz="1400" b="1" dirty="0">
              <a:solidFill>
                <a:schemeClr val="bg1"/>
              </a:solidFill>
            </a:endParaRPr>
          </a:p>
          <a:p>
            <a:pPr algn="ctr"/>
            <a:r>
              <a:rPr lang="fr-FR" sz="1400" b="1" dirty="0" err="1" smtClean="0">
                <a:solidFill>
                  <a:schemeClr val="bg1"/>
                </a:solidFill>
              </a:rPr>
              <a:t>Oligidendrocytes</a:t>
            </a:r>
            <a:r>
              <a:rPr lang="fr-FR" sz="1400" b="1" dirty="0" smtClean="0">
                <a:solidFill>
                  <a:schemeClr val="bg1"/>
                </a:solidFill>
              </a:rPr>
              <a:t> &gt; microglie &gt; neurones</a:t>
            </a:r>
          </a:p>
          <a:p>
            <a:pPr algn="ctr"/>
            <a:r>
              <a:rPr lang="fr-FR" sz="1400" b="1" dirty="0" smtClean="0">
                <a:solidFill>
                  <a:schemeClr val="bg1"/>
                </a:solidFill>
              </a:rPr>
              <a:t>Neurones DOPA (SN)</a:t>
            </a:r>
          </a:p>
          <a:p>
            <a:pPr algn="ctr"/>
            <a:r>
              <a:rPr lang="fr-FR" sz="1400" b="1" dirty="0" smtClean="0">
                <a:solidFill>
                  <a:schemeClr val="bg1"/>
                </a:solidFill>
              </a:rPr>
              <a:t>Neurones noradrénergiques </a:t>
            </a:r>
          </a:p>
        </p:txBody>
      </p:sp>
    </p:spTree>
    <p:extLst>
      <p:ext uri="{BB962C8B-B14F-4D97-AF65-F5344CB8AC3E}">
        <p14:creationId xmlns:p14="http://schemas.microsoft.com/office/powerpoint/2010/main" val="1398637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81" grpId="0"/>
      <p:bldP spid="8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14188</TotalTime>
  <Words>2292</Words>
  <Application>Microsoft Office PowerPoint</Application>
  <PresentationFormat>Affichage à l'écran (16:9)</PresentationFormat>
  <Paragraphs>712</Paragraphs>
  <Slides>75</Slides>
  <Notes>75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75</vt:i4>
      </vt:variant>
    </vt:vector>
  </HeadingPairs>
  <TitlesOfParts>
    <vt:vector size="83" baseType="lpstr">
      <vt:lpstr>ＭＳ Ｐゴシック</vt:lpstr>
      <vt:lpstr>Arial</vt:lpstr>
      <vt:lpstr>Calibri</vt:lpstr>
      <vt:lpstr>Cambria Math</vt:lpstr>
      <vt:lpstr>Symbol</vt:lpstr>
      <vt:lpstr>Times New Roman</vt:lpstr>
      <vt:lpstr>Wingdings</vt:lpstr>
      <vt:lpstr>Office Theme</vt:lpstr>
      <vt:lpstr> Le fer dans le cerveau </vt:lpstr>
      <vt:lpstr>Contexte Plan</vt:lpstr>
      <vt:lpstr>Interlude !!! Plan</vt:lpstr>
      <vt:lpstr>Contexte Plan</vt:lpstr>
      <vt:lpstr>Physiologie du fer Propriétés physico-chimiques</vt:lpstr>
      <vt:lpstr>Physiologie du fer Propriétés physico-chimiques</vt:lpstr>
      <vt:lpstr>Physiologie du fer Propriétés physico-chimiques</vt:lpstr>
      <vt:lpstr>Physiologie du fer Régulation systémique</vt:lpstr>
      <vt:lpstr>Physiologie du fer Régulation cérébrale</vt:lpstr>
      <vt:lpstr>Interlude !!! Plan</vt:lpstr>
      <vt:lpstr>Contexte Plan</vt:lpstr>
      <vt:lpstr>Méthodes d’imagerie du fer Concept général</vt:lpstr>
      <vt:lpstr>Méthodes d’imagerie du fer Concept général</vt:lpstr>
      <vt:lpstr>Méthodes d’imagerie du fer Magnitude</vt:lpstr>
      <vt:lpstr>Méthodes d’imagerie du fer Magnitude</vt:lpstr>
      <vt:lpstr>Méthodes d’imagerie du fer Magnitude</vt:lpstr>
      <vt:lpstr>Méthodes d’imagerie du fer Magnitude</vt:lpstr>
      <vt:lpstr>Méthodes d’imagerie du fer Magnitude - Relaxométrie</vt:lpstr>
      <vt:lpstr>Méthodes d’imagerie du fer Magnitude - Relaxométrie</vt:lpstr>
      <vt:lpstr>Méthodes d’imagerie du fer Magnitude - Relaxométrie</vt:lpstr>
      <vt:lpstr>Méthodes d’imagerie du fer Concept général</vt:lpstr>
      <vt:lpstr>Méthodes d’imagerie du fer Imagerie de phase</vt:lpstr>
      <vt:lpstr>Méthodes d’imagerie du fer SWI</vt:lpstr>
      <vt:lpstr>Méthodes d’imagerie du fer SWI</vt:lpstr>
      <vt:lpstr>Méthodes d’imagerie du fer SWI</vt:lpstr>
      <vt:lpstr>Méthodes d’imagerie du fer Imagerie de phase</vt:lpstr>
      <vt:lpstr>Méthodes d’imagerie du fer Imagerie de phase</vt:lpstr>
      <vt:lpstr>Méthodes d’imagerie du fer Imagerie de phase</vt:lpstr>
      <vt:lpstr>Méthodes d’imagerie du fer QSM</vt:lpstr>
      <vt:lpstr>Méthodes d’imagerie du fer QSM</vt:lpstr>
      <vt:lpstr>Interlude !!! Plan</vt:lpstr>
      <vt:lpstr>Contexte Plan</vt:lpstr>
      <vt:lpstr>Un excès de fer Plan</vt:lpstr>
      <vt:lpstr>Un excès de fer Hémosidérose superficielle du SNC</vt:lpstr>
      <vt:lpstr>Un excès de fer Hémosidérose superficielle du SNC</vt:lpstr>
      <vt:lpstr>Un excès de fer Hémosidérose superficielle du SNC</vt:lpstr>
      <vt:lpstr>Un excès de fer Hémosidérose superficielle du SNC</vt:lpstr>
      <vt:lpstr>Un excès de fer Tout saignement</vt:lpstr>
      <vt:lpstr>Contexte Plan</vt:lpstr>
      <vt:lpstr>Un excès de fer Fer et lésion de SEP active/inactive</vt:lpstr>
      <vt:lpstr>Un excès de fer Fer et lésion de SEP active/inactive</vt:lpstr>
      <vt:lpstr>Un excès de fer Fer et LEMP</vt:lpstr>
      <vt:lpstr>Un excès de fer Fer et SLA</vt:lpstr>
      <vt:lpstr>Un excès de fer Fer et SLA</vt:lpstr>
      <vt:lpstr>Un excès de fer SLA et inflammation</vt:lpstr>
      <vt:lpstr>Un excès de fer SLA et inflammation</vt:lpstr>
      <vt:lpstr>Un excès de fer Fer et déconnection</vt:lpstr>
      <vt:lpstr>Un excès de fer Fer et déconnection</vt:lpstr>
      <vt:lpstr>Un excès de fer Fer et déconnection</vt:lpstr>
      <vt:lpstr>Un excès de fer Fer et déconnection</vt:lpstr>
      <vt:lpstr>Un excès de fer Fer et déconnection</vt:lpstr>
      <vt:lpstr>Un excès de fer Fer et déconnection</vt:lpstr>
      <vt:lpstr>Un excès de fer Fer et déconnection</vt:lpstr>
      <vt:lpstr>Un excès de fer Fer et déconnection</vt:lpstr>
      <vt:lpstr>Un excès de fer Fer et déconnection</vt:lpstr>
      <vt:lpstr>Un excès de fer Fer et déconnection</vt:lpstr>
      <vt:lpstr>Un excès de fer Fer et déconnection</vt:lpstr>
      <vt:lpstr>Interlude !!! Plan</vt:lpstr>
      <vt:lpstr>Contexte Plan</vt:lpstr>
      <vt:lpstr>Un excès de fer Fer et déconnection</vt:lpstr>
      <vt:lpstr>Un excès de fer Fer et anomalies génétiques</vt:lpstr>
      <vt:lpstr>Un excès de fer Fer et anomalies génétiques</vt:lpstr>
      <vt:lpstr>Un excès de fer Fer et déconnection</vt:lpstr>
      <vt:lpstr>Un excès de fer Fer et déconnection</vt:lpstr>
      <vt:lpstr>Un excès de fer Fer et déconnection</vt:lpstr>
      <vt:lpstr>Un excès de fer Fer et déconnection</vt:lpstr>
      <vt:lpstr>Un excès de fer Fer et déconnection</vt:lpstr>
      <vt:lpstr>Un excès de fer Fer et déconnection</vt:lpstr>
      <vt:lpstr>Un excès de fer Fer et déconnection</vt:lpstr>
      <vt:lpstr>Contexte Plan</vt:lpstr>
      <vt:lpstr>Un excès de fer Fer et maladies neurodégénératives</vt:lpstr>
      <vt:lpstr>Un excès de fer Fer et maladies neurodégénératives</vt:lpstr>
      <vt:lpstr>Ongoing clinical trial  Iron chelation in stroke patients</vt:lpstr>
      <vt:lpstr>Contexte Plan</vt:lpstr>
      <vt:lpstr>Thank you 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Pathophysiology of edema and cellular invasion in brain inflammation</dc:title>
  <dc:creator>Thomas</dc:creator>
  <cp:lastModifiedBy>Thomas Tourdias</cp:lastModifiedBy>
  <cp:revision>993</cp:revision>
  <dcterms:created xsi:type="dcterms:W3CDTF">2014-01-22T11:19:46Z</dcterms:created>
  <dcterms:modified xsi:type="dcterms:W3CDTF">2024-06-19T07:57:30Z</dcterms:modified>
</cp:coreProperties>
</file>